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F732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F732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F732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639" y="777240"/>
            <a:ext cx="7717535" cy="432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9343" y="5945835"/>
            <a:ext cx="1388454" cy="775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622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6154" y="1742650"/>
            <a:ext cx="5126485" cy="2871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883" y="530512"/>
            <a:ext cx="10806232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F732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22971" y="6428920"/>
            <a:ext cx="274574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D8D8D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5395" y="3115175"/>
            <a:ext cx="4579620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b="0" spc="75" dirty="0">
                <a:solidFill>
                  <a:srgbClr val="FFFFFF"/>
                </a:solidFill>
                <a:latin typeface="Calibri Light"/>
                <a:cs typeface="Calibri Light"/>
              </a:rPr>
              <a:t>VPP </a:t>
            </a:r>
            <a:r>
              <a:rPr sz="5850" b="0" spc="50" dirty="0">
                <a:solidFill>
                  <a:srgbClr val="FFFFFF"/>
                </a:solidFill>
                <a:latin typeface="Calibri Light"/>
                <a:cs typeface="Calibri Light"/>
              </a:rPr>
              <a:t>Host</a:t>
            </a:r>
            <a:r>
              <a:rPr sz="5850" b="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5850" b="0" spc="45" dirty="0">
                <a:solidFill>
                  <a:srgbClr val="FFFFFF"/>
                </a:solidFill>
                <a:latin typeface="Calibri Light"/>
                <a:cs typeface="Calibri Light"/>
              </a:rPr>
              <a:t>Stack</a:t>
            </a:r>
            <a:endParaRPr sz="58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6233" y="4191507"/>
            <a:ext cx="3359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Transport,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Session,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VCL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26" y="5076444"/>
            <a:ext cx="3432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CFCFC"/>
                </a:solidFill>
                <a:latin typeface="Calibri"/>
                <a:cs typeface="Calibri"/>
              </a:rPr>
              <a:t>Florin </a:t>
            </a:r>
            <a:r>
              <a:rPr sz="2600" spc="-10" dirty="0">
                <a:solidFill>
                  <a:srgbClr val="FCFCFC"/>
                </a:solidFill>
                <a:latin typeface="Calibri"/>
                <a:cs typeface="Calibri"/>
              </a:rPr>
              <a:t>Coras, </a:t>
            </a:r>
            <a:r>
              <a:rPr sz="2600" spc="-20" dirty="0">
                <a:solidFill>
                  <a:srgbClr val="FCFCFC"/>
                </a:solidFill>
                <a:latin typeface="Calibri"/>
                <a:cs typeface="Calibri"/>
              </a:rPr>
              <a:t>Dave</a:t>
            </a:r>
            <a:r>
              <a:rPr sz="2600" spc="-65" dirty="0">
                <a:solidFill>
                  <a:srgbClr val="FCFCF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CFCFC"/>
                </a:solidFill>
                <a:latin typeface="Calibri"/>
                <a:cs typeface="Calibri"/>
              </a:rPr>
              <a:t>Barach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30325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lang="zh-CN" altLang="en-US" spc="60" dirty="0"/>
              <a:t>通用库</a:t>
            </a:r>
            <a:r>
              <a:rPr spc="35" dirty="0"/>
              <a:t>(VCL)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1" y="1713484"/>
            <a:ext cx="4218305" cy="2667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spcBef>
                <a:spcPts val="1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可以直接使用原始会话层</a:t>
            </a:r>
            <a:r>
              <a:rPr lang="en-US" altLang="zh-CN" sz="1600" spc="-10" dirty="0">
                <a:solidFill>
                  <a:srgbClr val="625D5D"/>
                </a:solidFill>
                <a:cs typeface="Calibri"/>
              </a:rPr>
              <a:t>API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，但需要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50" y="2182875"/>
            <a:ext cx="3524885" cy="129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5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管理二进制</a:t>
            </a:r>
            <a:r>
              <a:rPr lang="en-US" altLang="zh-CN" sz="1600" spc="-10" dirty="0">
                <a:solidFill>
                  <a:srgbClr val="625D5D"/>
                </a:solidFill>
                <a:latin typeface="Calibri"/>
                <a:cs typeface="Calibri"/>
              </a:rPr>
              <a:t>API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和与</a:t>
            </a:r>
            <a:r>
              <a:rPr lang="en-US" altLang="zh-CN" sz="1600" spc="-10" dirty="0">
                <a:solidFill>
                  <a:srgbClr val="625D5D"/>
                </a:solidFill>
                <a:latin typeface="Calibri"/>
                <a:cs typeface="Calibri"/>
              </a:rPr>
              <a:t>VPP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交互的消息队列</a:t>
            </a:r>
            <a:endParaRPr lang="en-US" altLang="zh-CN" sz="1600" spc="-10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298450" marR="5080" indent="-285750">
              <a:lnSpc>
                <a:spcPct val="105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维护会话状态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, </a:t>
            </a:r>
            <a:r>
              <a:rPr lang="zh-CN" altLang="en-US" sz="1600" spc="-15" dirty="0">
                <a:solidFill>
                  <a:srgbClr val="625D5D"/>
                </a:solidFill>
                <a:latin typeface="Calibri"/>
                <a:cs typeface="Calibri"/>
              </a:rPr>
              <a:t>有潜在的线程安全问题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82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实现异步通信机制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9322" y="1948769"/>
            <a:ext cx="513715" cy="114300"/>
          </a:xfrm>
          <a:custGeom>
            <a:avLst/>
            <a:gdLst/>
            <a:ahLst/>
            <a:cxnLst/>
            <a:rect l="l" t="t" r="r" b="b"/>
            <a:pathLst>
              <a:path w="513714" h="114300">
                <a:moveTo>
                  <a:pt x="475383" y="38100"/>
                </a:moveTo>
                <a:lnTo>
                  <a:pt x="418233" y="38100"/>
                </a:lnTo>
                <a:lnTo>
                  <a:pt x="418233" y="76200"/>
                </a:lnTo>
                <a:lnTo>
                  <a:pt x="399183" y="76200"/>
                </a:lnTo>
                <a:lnTo>
                  <a:pt x="399183" y="114300"/>
                </a:lnTo>
                <a:lnTo>
                  <a:pt x="513483" y="57150"/>
                </a:lnTo>
                <a:lnTo>
                  <a:pt x="475383" y="38100"/>
                </a:lnTo>
                <a:close/>
              </a:path>
              <a:path w="513714" h="114300">
                <a:moveTo>
                  <a:pt x="399183" y="38100"/>
                </a:moveTo>
                <a:lnTo>
                  <a:pt x="0" y="38101"/>
                </a:lnTo>
                <a:lnTo>
                  <a:pt x="0" y="76201"/>
                </a:lnTo>
                <a:lnTo>
                  <a:pt x="399183" y="76200"/>
                </a:lnTo>
                <a:lnTo>
                  <a:pt x="399183" y="38100"/>
                </a:lnTo>
                <a:close/>
              </a:path>
              <a:path w="513714" h="114300">
                <a:moveTo>
                  <a:pt x="418233" y="38100"/>
                </a:moveTo>
                <a:lnTo>
                  <a:pt x="399183" y="38100"/>
                </a:lnTo>
                <a:lnTo>
                  <a:pt x="399183" y="76200"/>
                </a:lnTo>
                <a:lnTo>
                  <a:pt x="418233" y="76200"/>
                </a:lnTo>
                <a:lnTo>
                  <a:pt x="418233" y="38100"/>
                </a:lnTo>
                <a:close/>
              </a:path>
              <a:path w="513714" h="114300">
                <a:moveTo>
                  <a:pt x="399183" y="0"/>
                </a:moveTo>
                <a:lnTo>
                  <a:pt x="399183" y="38100"/>
                </a:lnTo>
                <a:lnTo>
                  <a:pt x="475383" y="38100"/>
                </a:lnTo>
                <a:lnTo>
                  <a:pt x="39918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77913" y="3458784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49409" y="3623806"/>
            <a:ext cx="276860" cy="530860"/>
          </a:xfrm>
          <a:custGeom>
            <a:avLst/>
            <a:gdLst/>
            <a:ahLst/>
            <a:cxnLst/>
            <a:rect l="l" t="t" r="r" b="b"/>
            <a:pathLst>
              <a:path w="276859" h="530860">
                <a:moveTo>
                  <a:pt x="0" y="0"/>
                </a:moveTo>
                <a:lnTo>
                  <a:pt x="276474" y="0"/>
                </a:lnTo>
                <a:lnTo>
                  <a:pt x="276474" y="530405"/>
                </a:lnTo>
                <a:lnTo>
                  <a:pt x="0" y="5304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2703" y="3567102"/>
            <a:ext cx="276860" cy="45085"/>
          </a:xfrm>
          <a:custGeom>
            <a:avLst/>
            <a:gdLst/>
            <a:ahLst/>
            <a:cxnLst/>
            <a:rect l="l" t="t" r="r" b="b"/>
            <a:pathLst>
              <a:path w="276859" h="45085">
                <a:moveTo>
                  <a:pt x="0" y="44778"/>
                </a:moveTo>
                <a:lnTo>
                  <a:pt x="276473" y="44778"/>
                </a:lnTo>
                <a:lnTo>
                  <a:pt x="276473" y="0"/>
                </a:lnTo>
                <a:lnTo>
                  <a:pt x="0" y="0"/>
                </a:lnTo>
                <a:lnTo>
                  <a:pt x="0" y="44778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16366" y="3677284"/>
            <a:ext cx="2343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12443" y="3585616"/>
            <a:ext cx="163195" cy="26670"/>
          </a:xfrm>
          <a:custGeom>
            <a:avLst/>
            <a:gdLst/>
            <a:ahLst/>
            <a:cxnLst/>
            <a:rect l="l" t="t" r="r" b="b"/>
            <a:pathLst>
              <a:path w="163195" h="26670">
                <a:moveTo>
                  <a:pt x="0" y="26264"/>
                </a:moveTo>
                <a:lnTo>
                  <a:pt x="162808" y="26264"/>
                </a:lnTo>
                <a:lnTo>
                  <a:pt x="162808" y="0"/>
                </a:lnTo>
                <a:lnTo>
                  <a:pt x="0" y="0"/>
                </a:lnTo>
                <a:lnTo>
                  <a:pt x="0" y="26264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12443" y="3585616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57327" y="3585616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57327" y="3585616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08323" y="3611881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8323" y="3611881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23112" y="3742778"/>
            <a:ext cx="276860" cy="530860"/>
          </a:xfrm>
          <a:prstGeom prst="rect">
            <a:avLst/>
          </a:prstGeom>
          <a:solidFill>
            <a:srgbClr val="FFBB6E"/>
          </a:solidFill>
        </p:spPr>
        <p:txBody>
          <a:bodyPr vert="horz" wrap="square" lIns="0" tIns="8128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42852" y="3727425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42852" y="3727425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87738" y="3727425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87738" y="3727425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44661" y="2953782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38100" y="114299"/>
                </a:moveTo>
                <a:lnTo>
                  <a:pt x="38100" y="345751"/>
                </a:lnTo>
                <a:lnTo>
                  <a:pt x="76200" y="345751"/>
                </a:lnTo>
                <a:lnTo>
                  <a:pt x="76200" y="114299"/>
                </a:lnTo>
                <a:lnTo>
                  <a:pt x="38100" y="114299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114299"/>
                </a:lnTo>
                <a:lnTo>
                  <a:pt x="76200" y="114299"/>
                </a:lnTo>
                <a:lnTo>
                  <a:pt x="76200" y="95250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298"/>
                </a:lnTo>
                <a:lnTo>
                  <a:pt x="38100" y="114299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3396" y="2953782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38100" y="114299"/>
                </a:moveTo>
                <a:lnTo>
                  <a:pt x="38100" y="345751"/>
                </a:lnTo>
                <a:lnTo>
                  <a:pt x="76200" y="345751"/>
                </a:lnTo>
                <a:lnTo>
                  <a:pt x="76200" y="114299"/>
                </a:lnTo>
                <a:lnTo>
                  <a:pt x="38100" y="114299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114299"/>
                </a:lnTo>
                <a:lnTo>
                  <a:pt x="76200" y="114299"/>
                </a:lnTo>
                <a:lnTo>
                  <a:pt x="76200" y="95250"/>
                </a:lnTo>
                <a:close/>
              </a:path>
              <a:path w="114300" h="441325">
                <a:moveTo>
                  <a:pt x="57151" y="0"/>
                </a:moveTo>
                <a:lnTo>
                  <a:pt x="0" y="114298"/>
                </a:lnTo>
                <a:lnTo>
                  <a:pt x="38100" y="114299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99867" y="3040379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sessions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84505" y="1806196"/>
            <a:ext cx="2079625" cy="1040130"/>
          </a:xfrm>
          <a:custGeom>
            <a:avLst/>
            <a:gdLst/>
            <a:ahLst/>
            <a:cxnLst/>
            <a:rect l="l" t="t" r="r" b="b"/>
            <a:pathLst>
              <a:path w="2079625" h="1040130">
                <a:moveTo>
                  <a:pt x="0" y="173303"/>
                </a:moveTo>
                <a:lnTo>
                  <a:pt x="6190" y="127232"/>
                </a:lnTo>
                <a:lnTo>
                  <a:pt x="23660" y="85834"/>
                </a:lnTo>
                <a:lnTo>
                  <a:pt x="50759" y="50759"/>
                </a:lnTo>
                <a:lnTo>
                  <a:pt x="85833" y="23661"/>
                </a:lnTo>
                <a:lnTo>
                  <a:pt x="127232" y="6190"/>
                </a:lnTo>
                <a:lnTo>
                  <a:pt x="173303" y="0"/>
                </a:lnTo>
                <a:lnTo>
                  <a:pt x="1906201" y="0"/>
                </a:lnTo>
                <a:lnTo>
                  <a:pt x="1952271" y="6190"/>
                </a:lnTo>
                <a:lnTo>
                  <a:pt x="1993670" y="23661"/>
                </a:lnTo>
                <a:lnTo>
                  <a:pt x="2028744" y="50759"/>
                </a:lnTo>
                <a:lnTo>
                  <a:pt x="2055843" y="85834"/>
                </a:lnTo>
                <a:lnTo>
                  <a:pt x="2073313" y="127232"/>
                </a:lnTo>
                <a:lnTo>
                  <a:pt x="2079504" y="173303"/>
                </a:lnTo>
                <a:lnTo>
                  <a:pt x="2079504" y="866500"/>
                </a:lnTo>
                <a:lnTo>
                  <a:pt x="2073313" y="912571"/>
                </a:lnTo>
                <a:lnTo>
                  <a:pt x="2055843" y="953970"/>
                </a:lnTo>
                <a:lnTo>
                  <a:pt x="2028744" y="989044"/>
                </a:lnTo>
                <a:lnTo>
                  <a:pt x="1993670" y="1016142"/>
                </a:lnTo>
                <a:lnTo>
                  <a:pt x="1952271" y="1033613"/>
                </a:lnTo>
                <a:lnTo>
                  <a:pt x="1906201" y="1039804"/>
                </a:lnTo>
                <a:lnTo>
                  <a:pt x="173303" y="1039804"/>
                </a:lnTo>
                <a:lnTo>
                  <a:pt x="127232" y="1033613"/>
                </a:lnTo>
                <a:lnTo>
                  <a:pt x="85833" y="1016142"/>
                </a:lnTo>
                <a:lnTo>
                  <a:pt x="50759" y="989044"/>
                </a:lnTo>
                <a:lnTo>
                  <a:pt x="23660" y="953970"/>
                </a:lnTo>
                <a:lnTo>
                  <a:pt x="6190" y="912571"/>
                </a:lnTo>
                <a:lnTo>
                  <a:pt x="0" y="866500"/>
                </a:lnTo>
                <a:lnTo>
                  <a:pt x="0" y="17330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70956" y="1910820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40" h="474980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779085" y="1969515"/>
            <a:ext cx="398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s</a:t>
            </a:r>
            <a:r>
              <a:rPr sz="1000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ssio</a:t>
            </a:r>
            <a:r>
              <a:rPr sz="1000" dirty="0">
                <a:solidFill>
                  <a:srgbClr val="2B2929"/>
                </a:solidFill>
                <a:latin typeface="Calibri"/>
                <a:cs typeface="Calibri"/>
              </a:rPr>
              <a:t>n 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pool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55043" y="2449521"/>
            <a:ext cx="1783714" cy="302895"/>
          </a:xfrm>
          <a:custGeom>
            <a:avLst/>
            <a:gdLst/>
            <a:ahLst/>
            <a:cxnLst/>
            <a:rect l="l" t="t" r="r" b="b"/>
            <a:pathLst>
              <a:path w="1783715" h="302894">
                <a:moveTo>
                  <a:pt x="0" y="50439"/>
                </a:moveTo>
                <a:lnTo>
                  <a:pt x="3963" y="30806"/>
                </a:lnTo>
                <a:lnTo>
                  <a:pt x="14773" y="14773"/>
                </a:lnTo>
                <a:lnTo>
                  <a:pt x="30806" y="3963"/>
                </a:lnTo>
                <a:lnTo>
                  <a:pt x="50439" y="0"/>
                </a:lnTo>
                <a:lnTo>
                  <a:pt x="1733144" y="0"/>
                </a:lnTo>
                <a:lnTo>
                  <a:pt x="1752777" y="3963"/>
                </a:lnTo>
                <a:lnTo>
                  <a:pt x="1768809" y="14773"/>
                </a:lnTo>
                <a:lnTo>
                  <a:pt x="1779619" y="30806"/>
                </a:lnTo>
                <a:lnTo>
                  <a:pt x="1783583" y="50439"/>
                </a:lnTo>
                <a:lnTo>
                  <a:pt x="1783583" y="252192"/>
                </a:lnTo>
                <a:lnTo>
                  <a:pt x="1779619" y="271825"/>
                </a:lnTo>
                <a:lnTo>
                  <a:pt x="1768809" y="287858"/>
                </a:lnTo>
                <a:lnTo>
                  <a:pt x="1752777" y="298668"/>
                </a:lnTo>
                <a:lnTo>
                  <a:pt x="1733144" y="302632"/>
                </a:lnTo>
                <a:lnTo>
                  <a:pt x="50439" y="302632"/>
                </a:lnTo>
                <a:lnTo>
                  <a:pt x="30806" y="298668"/>
                </a:lnTo>
                <a:lnTo>
                  <a:pt x="14773" y="287858"/>
                </a:lnTo>
                <a:lnTo>
                  <a:pt x="3963" y="271825"/>
                </a:lnTo>
                <a:lnTo>
                  <a:pt x="0" y="252192"/>
                </a:lnTo>
                <a:lnTo>
                  <a:pt x="0" y="50439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219810" y="2499867"/>
            <a:ext cx="65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locking</a:t>
            </a:r>
            <a:r>
              <a:rPr sz="10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logic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654458" y="1917655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40" h="474980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67335" y="1978659"/>
            <a:ext cx="58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blocking  or poll</a:t>
            </a:r>
            <a:r>
              <a:rPr sz="1000" spc="-8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apis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30325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lang="zh-CN" altLang="en-US" spc="60" dirty="0"/>
              <a:t>通用库</a:t>
            </a:r>
            <a:r>
              <a:rPr spc="35" dirty="0"/>
              <a:t>(VCL)</a:t>
            </a:r>
          </a:p>
        </p:txBody>
      </p:sp>
      <p:sp>
        <p:nvSpPr>
          <p:cNvPr id="4" name="object 4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1110" y="1838452"/>
            <a:ext cx="4167504" cy="1731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VPP Comms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library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(VCL)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管理与会话层的交互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抽象会话层为整数句柄</a:t>
            </a:r>
            <a:endParaRPr lang="en-US" altLang="zh-CN" sz="1600" spc="-10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提供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 epoll/select/poll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功能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支持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multi-worker</a:t>
            </a:r>
            <a:r>
              <a:rPr lang="zh-CN" altLang="en-US" sz="1600" spc="5" dirty="0">
                <a:solidFill>
                  <a:srgbClr val="625D5D"/>
                </a:solidFill>
                <a:latin typeface="Calibri"/>
                <a:cs typeface="Calibri"/>
              </a:rPr>
              <a:t>的应用</a:t>
            </a:r>
            <a:endParaRPr lang="en-US" altLang="zh-CN" sz="1600" spc="5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可以使用</a:t>
            </a:r>
            <a:r>
              <a:rPr lang="en-US" sz="1600" spc="-5" dirty="0">
                <a:solidFill>
                  <a:srgbClr val="625D5D"/>
                </a:solidFill>
                <a:cs typeface="Calibri"/>
              </a:rPr>
              <a:t>mutex </a:t>
            </a:r>
            <a:r>
              <a:rPr lang="en-US" sz="1600" spc="-5" dirty="0" err="1">
                <a:solidFill>
                  <a:srgbClr val="625D5D"/>
                </a:solidFill>
                <a:cs typeface="Calibri"/>
              </a:rPr>
              <a:t>condvar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对和</a:t>
            </a:r>
            <a:r>
              <a:rPr lang="en-US" sz="1600" spc="-5" dirty="0" err="1">
                <a:solidFill>
                  <a:srgbClr val="625D5D"/>
                </a:solidFill>
                <a:cs typeface="Calibri"/>
              </a:rPr>
              <a:t>eventfd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信令处理</a:t>
            </a:r>
            <a:r>
              <a:rPr lang="en-US" sz="1600" spc="-5" dirty="0" err="1">
                <a:solidFill>
                  <a:srgbClr val="625D5D"/>
                </a:solidFill>
                <a:cs typeface="Calibri"/>
              </a:rPr>
              <a:t>mq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通知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8062" y="1927557"/>
            <a:ext cx="639445" cy="114300"/>
          </a:xfrm>
          <a:custGeom>
            <a:avLst/>
            <a:gdLst/>
            <a:ahLst/>
            <a:cxnLst/>
            <a:rect l="l" t="t" r="r" b="b"/>
            <a:pathLst>
              <a:path w="6394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639445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639445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639445" h="114300">
                <a:moveTo>
                  <a:pt x="639119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39119" y="76198"/>
                </a:lnTo>
                <a:lnTo>
                  <a:pt x="639119" y="38098"/>
                </a:lnTo>
                <a:close/>
              </a:path>
            </a:pathLst>
          </a:custGeom>
          <a:solidFill>
            <a:srgbClr val="3D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156" y="2795048"/>
            <a:ext cx="2079625" cy="787400"/>
          </a:xfrm>
          <a:custGeom>
            <a:avLst/>
            <a:gdLst/>
            <a:ahLst/>
            <a:cxnLst/>
            <a:rect l="l" t="t" r="r" b="b"/>
            <a:pathLst>
              <a:path w="2079625" h="787400">
                <a:moveTo>
                  <a:pt x="0" y="131165"/>
                </a:moveTo>
                <a:lnTo>
                  <a:pt x="10307" y="80109"/>
                </a:lnTo>
                <a:lnTo>
                  <a:pt x="38417" y="38417"/>
                </a:lnTo>
                <a:lnTo>
                  <a:pt x="80109" y="10307"/>
                </a:lnTo>
                <a:lnTo>
                  <a:pt x="131165" y="0"/>
                </a:lnTo>
                <a:lnTo>
                  <a:pt x="1948339" y="0"/>
                </a:lnTo>
                <a:lnTo>
                  <a:pt x="1999394" y="10307"/>
                </a:lnTo>
                <a:lnTo>
                  <a:pt x="2041086" y="38417"/>
                </a:lnTo>
                <a:lnTo>
                  <a:pt x="2069196" y="80109"/>
                </a:lnTo>
                <a:lnTo>
                  <a:pt x="2079504" y="131165"/>
                </a:lnTo>
                <a:lnTo>
                  <a:pt x="2079504" y="655810"/>
                </a:lnTo>
                <a:lnTo>
                  <a:pt x="2069196" y="706866"/>
                </a:lnTo>
                <a:lnTo>
                  <a:pt x="2041086" y="748558"/>
                </a:lnTo>
                <a:lnTo>
                  <a:pt x="1999394" y="776668"/>
                </a:lnTo>
                <a:lnTo>
                  <a:pt x="1948339" y="786976"/>
                </a:lnTo>
                <a:lnTo>
                  <a:pt x="131165" y="786976"/>
                </a:lnTo>
                <a:lnTo>
                  <a:pt x="80109" y="776668"/>
                </a:lnTo>
                <a:lnTo>
                  <a:pt x="38417" y="748558"/>
                </a:lnTo>
                <a:lnTo>
                  <a:pt x="10307" y="706866"/>
                </a:lnTo>
                <a:lnTo>
                  <a:pt x="0" y="655810"/>
                </a:lnTo>
                <a:lnTo>
                  <a:pt x="0" y="131165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4671" y="4367949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6168" y="4532971"/>
            <a:ext cx="276860" cy="530860"/>
          </a:xfrm>
          <a:custGeom>
            <a:avLst/>
            <a:gdLst/>
            <a:ahLst/>
            <a:cxnLst/>
            <a:rect l="l" t="t" r="r" b="b"/>
            <a:pathLst>
              <a:path w="276860" h="530860">
                <a:moveTo>
                  <a:pt x="0" y="0"/>
                </a:moveTo>
                <a:lnTo>
                  <a:pt x="276474" y="0"/>
                </a:lnTo>
                <a:lnTo>
                  <a:pt x="276474" y="530405"/>
                </a:lnTo>
                <a:lnTo>
                  <a:pt x="0" y="5304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9461" y="4476268"/>
            <a:ext cx="276860" cy="45085"/>
          </a:xfrm>
          <a:custGeom>
            <a:avLst/>
            <a:gdLst/>
            <a:ahLst/>
            <a:cxnLst/>
            <a:rect l="l" t="t" r="r" b="b"/>
            <a:pathLst>
              <a:path w="276860" h="45085">
                <a:moveTo>
                  <a:pt x="0" y="44777"/>
                </a:moveTo>
                <a:lnTo>
                  <a:pt x="276473" y="44777"/>
                </a:lnTo>
                <a:lnTo>
                  <a:pt x="276473" y="0"/>
                </a:lnTo>
                <a:lnTo>
                  <a:pt x="0" y="0"/>
                </a:lnTo>
                <a:lnTo>
                  <a:pt x="0" y="44777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3124" y="4588636"/>
            <a:ext cx="2343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79201" y="4494781"/>
            <a:ext cx="163195" cy="26670"/>
          </a:xfrm>
          <a:custGeom>
            <a:avLst/>
            <a:gdLst/>
            <a:ahLst/>
            <a:cxnLst/>
            <a:rect l="l" t="t" r="r" b="b"/>
            <a:pathLst>
              <a:path w="163194" h="26670">
                <a:moveTo>
                  <a:pt x="0" y="26264"/>
                </a:moveTo>
                <a:lnTo>
                  <a:pt x="162808" y="26264"/>
                </a:lnTo>
                <a:lnTo>
                  <a:pt x="162808" y="0"/>
                </a:lnTo>
                <a:lnTo>
                  <a:pt x="0" y="0"/>
                </a:lnTo>
                <a:lnTo>
                  <a:pt x="0" y="26264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9201" y="449478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4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4085" y="449478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4085" y="449478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5081" y="4521046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5081" y="4521046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89870" y="4651943"/>
            <a:ext cx="276860" cy="530860"/>
          </a:xfrm>
          <a:prstGeom prst="rect">
            <a:avLst/>
          </a:prstGeom>
          <a:solidFill>
            <a:srgbClr val="FFBB6E"/>
          </a:solidFill>
        </p:spPr>
        <p:txBody>
          <a:bodyPr vert="horz" wrap="square" lIns="0" tIns="8064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09610" y="463659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4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9610" y="463659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4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4496" y="463659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4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4496" y="4636591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4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07744" y="2976979"/>
            <a:ext cx="2079625" cy="787400"/>
          </a:xfrm>
          <a:custGeom>
            <a:avLst/>
            <a:gdLst/>
            <a:ahLst/>
            <a:cxnLst/>
            <a:rect l="l" t="t" r="r" b="b"/>
            <a:pathLst>
              <a:path w="2079625" h="787400">
                <a:moveTo>
                  <a:pt x="1948338" y="0"/>
                </a:moveTo>
                <a:lnTo>
                  <a:pt x="131165" y="0"/>
                </a:lnTo>
                <a:lnTo>
                  <a:pt x="80110" y="10307"/>
                </a:lnTo>
                <a:lnTo>
                  <a:pt x="38417" y="38417"/>
                </a:lnTo>
                <a:lnTo>
                  <a:pt x="10307" y="80110"/>
                </a:lnTo>
                <a:lnTo>
                  <a:pt x="0" y="131165"/>
                </a:lnTo>
                <a:lnTo>
                  <a:pt x="0" y="655810"/>
                </a:lnTo>
                <a:lnTo>
                  <a:pt x="10307" y="706865"/>
                </a:lnTo>
                <a:lnTo>
                  <a:pt x="38417" y="748558"/>
                </a:lnTo>
                <a:lnTo>
                  <a:pt x="80110" y="776668"/>
                </a:lnTo>
                <a:lnTo>
                  <a:pt x="131165" y="786975"/>
                </a:lnTo>
                <a:lnTo>
                  <a:pt x="1948338" y="786975"/>
                </a:lnTo>
                <a:lnTo>
                  <a:pt x="1999394" y="776668"/>
                </a:lnTo>
                <a:lnTo>
                  <a:pt x="2041086" y="748558"/>
                </a:lnTo>
                <a:lnTo>
                  <a:pt x="2069196" y="706865"/>
                </a:lnTo>
                <a:lnTo>
                  <a:pt x="2079504" y="655810"/>
                </a:lnTo>
                <a:lnTo>
                  <a:pt x="2079504" y="131165"/>
                </a:lnTo>
                <a:lnTo>
                  <a:pt x="2069196" y="80110"/>
                </a:lnTo>
                <a:lnTo>
                  <a:pt x="2041086" y="38417"/>
                </a:lnTo>
                <a:lnTo>
                  <a:pt x="1999394" y="10307"/>
                </a:lnTo>
                <a:lnTo>
                  <a:pt x="1948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7744" y="2976979"/>
            <a:ext cx="2079625" cy="787400"/>
          </a:xfrm>
          <a:custGeom>
            <a:avLst/>
            <a:gdLst/>
            <a:ahLst/>
            <a:cxnLst/>
            <a:rect l="l" t="t" r="r" b="b"/>
            <a:pathLst>
              <a:path w="2079625" h="787400">
                <a:moveTo>
                  <a:pt x="0" y="131165"/>
                </a:moveTo>
                <a:lnTo>
                  <a:pt x="10307" y="80109"/>
                </a:lnTo>
                <a:lnTo>
                  <a:pt x="38417" y="38417"/>
                </a:lnTo>
                <a:lnTo>
                  <a:pt x="80109" y="10307"/>
                </a:lnTo>
                <a:lnTo>
                  <a:pt x="131165" y="0"/>
                </a:lnTo>
                <a:lnTo>
                  <a:pt x="1948339" y="0"/>
                </a:lnTo>
                <a:lnTo>
                  <a:pt x="1999394" y="10307"/>
                </a:lnTo>
                <a:lnTo>
                  <a:pt x="2041086" y="38417"/>
                </a:lnTo>
                <a:lnTo>
                  <a:pt x="2069196" y="80109"/>
                </a:lnTo>
                <a:lnTo>
                  <a:pt x="2079504" y="131165"/>
                </a:lnTo>
                <a:lnTo>
                  <a:pt x="2079504" y="655810"/>
                </a:lnTo>
                <a:lnTo>
                  <a:pt x="2069196" y="706866"/>
                </a:lnTo>
                <a:lnTo>
                  <a:pt x="2041086" y="748558"/>
                </a:lnTo>
                <a:lnTo>
                  <a:pt x="1999394" y="776668"/>
                </a:lnTo>
                <a:lnTo>
                  <a:pt x="1948339" y="786976"/>
                </a:lnTo>
                <a:lnTo>
                  <a:pt x="131165" y="786976"/>
                </a:lnTo>
                <a:lnTo>
                  <a:pt x="80109" y="776668"/>
                </a:lnTo>
                <a:lnTo>
                  <a:pt x="38417" y="748558"/>
                </a:lnTo>
                <a:lnTo>
                  <a:pt x="10307" y="706866"/>
                </a:lnTo>
                <a:lnTo>
                  <a:pt x="0" y="655810"/>
                </a:lnTo>
                <a:lnTo>
                  <a:pt x="0" y="131165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1420" y="3862946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50" y="441002"/>
                </a:lnTo>
                <a:lnTo>
                  <a:pt x="104775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38101" y="114300"/>
                </a:moveTo>
                <a:lnTo>
                  <a:pt x="38100" y="345752"/>
                </a:lnTo>
                <a:lnTo>
                  <a:pt x="76200" y="345752"/>
                </a:lnTo>
                <a:lnTo>
                  <a:pt x="76201" y="114300"/>
                </a:lnTo>
                <a:lnTo>
                  <a:pt x="38101" y="11430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5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104774" y="95250"/>
                </a:moveTo>
                <a:lnTo>
                  <a:pt x="38101" y="95250"/>
                </a:lnTo>
                <a:lnTo>
                  <a:pt x="76201" y="95251"/>
                </a:lnTo>
                <a:lnTo>
                  <a:pt x="76201" y="114300"/>
                </a:lnTo>
                <a:lnTo>
                  <a:pt x="114300" y="114301"/>
                </a:lnTo>
                <a:lnTo>
                  <a:pt x="104774" y="95250"/>
                </a:lnTo>
                <a:close/>
              </a:path>
              <a:path w="114300" h="441325">
                <a:moveTo>
                  <a:pt x="38101" y="95250"/>
                </a:moveTo>
                <a:lnTo>
                  <a:pt x="38101" y="114300"/>
                </a:lnTo>
                <a:lnTo>
                  <a:pt x="76201" y="114300"/>
                </a:lnTo>
                <a:lnTo>
                  <a:pt x="76201" y="95251"/>
                </a:lnTo>
                <a:lnTo>
                  <a:pt x="38101" y="95250"/>
                </a:lnTo>
                <a:close/>
              </a:path>
              <a:path w="114300" h="441325">
                <a:moveTo>
                  <a:pt x="57151" y="0"/>
                </a:moveTo>
                <a:lnTo>
                  <a:pt x="0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4" y="95250"/>
                </a:lnTo>
                <a:lnTo>
                  <a:pt x="5715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0154" y="3862946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50" y="441002"/>
                </a:lnTo>
                <a:lnTo>
                  <a:pt x="104775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38101" y="114300"/>
                </a:moveTo>
                <a:lnTo>
                  <a:pt x="38100" y="345752"/>
                </a:lnTo>
                <a:lnTo>
                  <a:pt x="76200" y="345752"/>
                </a:lnTo>
                <a:lnTo>
                  <a:pt x="76201" y="114300"/>
                </a:lnTo>
                <a:lnTo>
                  <a:pt x="38101" y="11430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5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38101" y="95250"/>
                </a:lnTo>
                <a:lnTo>
                  <a:pt x="76201" y="95251"/>
                </a:lnTo>
                <a:lnTo>
                  <a:pt x="76201" y="114300"/>
                </a:lnTo>
                <a:lnTo>
                  <a:pt x="114301" y="114301"/>
                </a:lnTo>
                <a:lnTo>
                  <a:pt x="104775" y="95250"/>
                </a:lnTo>
                <a:close/>
              </a:path>
              <a:path w="114300" h="441325">
                <a:moveTo>
                  <a:pt x="38101" y="95250"/>
                </a:moveTo>
                <a:lnTo>
                  <a:pt x="38101" y="114300"/>
                </a:lnTo>
                <a:lnTo>
                  <a:pt x="76201" y="114300"/>
                </a:lnTo>
                <a:lnTo>
                  <a:pt x="76201" y="95251"/>
                </a:lnTo>
                <a:lnTo>
                  <a:pt x="38101" y="95250"/>
                </a:lnTo>
                <a:close/>
              </a:path>
              <a:path w="114300" h="441325">
                <a:moveTo>
                  <a:pt x="57151" y="0"/>
                </a:moveTo>
                <a:lnTo>
                  <a:pt x="1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5" y="95250"/>
                </a:lnTo>
                <a:lnTo>
                  <a:pt x="5715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7180" y="1906247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41061" y="1931415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66625" y="3948684"/>
            <a:ext cx="622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sessions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11420" y="2289623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5">
                <a:moveTo>
                  <a:pt x="38100" y="344606"/>
                </a:moveTo>
                <a:lnTo>
                  <a:pt x="0" y="344606"/>
                </a:lnTo>
                <a:lnTo>
                  <a:pt x="57150" y="458906"/>
                </a:lnTo>
                <a:lnTo>
                  <a:pt x="104775" y="363656"/>
                </a:lnTo>
                <a:lnTo>
                  <a:pt x="38100" y="363656"/>
                </a:lnTo>
                <a:lnTo>
                  <a:pt x="38100" y="344606"/>
                </a:lnTo>
                <a:close/>
              </a:path>
              <a:path w="114300" h="459105">
                <a:moveTo>
                  <a:pt x="76201" y="95250"/>
                </a:moveTo>
                <a:lnTo>
                  <a:pt x="38101" y="95250"/>
                </a:lnTo>
                <a:lnTo>
                  <a:pt x="38100" y="363656"/>
                </a:lnTo>
                <a:lnTo>
                  <a:pt x="76200" y="363656"/>
                </a:lnTo>
                <a:lnTo>
                  <a:pt x="76201" y="95250"/>
                </a:lnTo>
                <a:close/>
              </a:path>
              <a:path w="114300" h="459105">
                <a:moveTo>
                  <a:pt x="114300" y="344606"/>
                </a:moveTo>
                <a:lnTo>
                  <a:pt x="76200" y="344606"/>
                </a:lnTo>
                <a:lnTo>
                  <a:pt x="76200" y="363656"/>
                </a:lnTo>
                <a:lnTo>
                  <a:pt x="104775" y="363656"/>
                </a:lnTo>
                <a:lnTo>
                  <a:pt x="114300" y="344606"/>
                </a:lnTo>
                <a:close/>
              </a:path>
              <a:path w="114300" h="459105">
                <a:moveTo>
                  <a:pt x="57151" y="0"/>
                </a:moveTo>
                <a:lnTo>
                  <a:pt x="1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6" y="95250"/>
                </a:lnTo>
                <a:lnTo>
                  <a:pt x="57151" y="0"/>
                </a:lnTo>
                <a:close/>
              </a:path>
              <a:path w="114300" h="459105">
                <a:moveTo>
                  <a:pt x="104776" y="95250"/>
                </a:moveTo>
                <a:lnTo>
                  <a:pt x="76201" y="95250"/>
                </a:lnTo>
                <a:lnTo>
                  <a:pt x="76201" y="114300"/>
                </a:lnTo>
                <a:lnTo>
                  <a:pt x="114301" y="114300"/>
                </a:lnTo>
                <a:lnTo>
                  <a:pt x="104776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41284" y="2302764"/>
            <a:ext cx="8267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 err="1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400" spc="-10" dirty="0" err="1">
                <a:solidFill>
                  <a:srgbClr val="2B2929"/>
                </a:solidFill>
                <a:latin typeface="Calibri"/>
                <a:cs typeface="Calibri"/>
              </a:rPr>
              <a:t>cl</a:t>
            </a:r>
            <a:r>
              <a:rPr lang="zh-CN" altLang="en-US" sz="1400" spc="-70" dirty="0">
                <a:solidFill>
                  <a:srgbClr val="2B2929"/>
                </a:solidFill>
                <a:latin typeface="Calibri"/>
                <a:cs typeface="Calibri"/>
              </a:rPr>
              <a:t>句柄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60154" y="2289623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1" y="95250"/>
                </a:moveTo>
                <a:lnTo>
                  <a:pt x="38101" y="95250"/>
                </a:lnTo>
                <a:lnTo>
                  <a:pt x="38100" y="345751"/>
                </a:lnTo>
                <a:lnTo>
                  <a:pt x="76200" y="345751"/>
                </a:lnTo>
                <a:lnTo>
                  <a:pt x="76201" y="95250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57151" y="0"/>
                </a:moveTo>
                <a:lnTo>
                  <a:pt x="1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6" y="95250"/>
                </a:lnTo>
                <a:lnTo>
                  <a:pt x="57151" y="0"/>
                </a:lnTo>
                <a:close/>
              </a:path>
              <a:path w="114300" h="441325">
                <a:moveTo>
                  <a:pt x="104776" y="95250"/>
                </a:moveTo>
                <a:lnTo>
                  <a:pt x="76201" y="95250"/>
                </a:lnTo>
                <a:lnTo>
                  <a:pt x="76201" y="114300"/>
                </a:lnTo>
                <a:lnTo>
                  <a:pt x="114301" y="114300"/>
                </a:lnTo>
                <a:lnTo>
                  <a:pt x="104776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44277" y="3116968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735599" y="0"/>
                </a:moveTo>
                <a:lnTo>
                  <a:pt x="79117" y="0"/>
                </a:lnTo>
                <a:lnTo>
                  <a:pt x="48321" y="6217"/>
                </a:lnTo>
                <a:lnTo>
                  <a:pt x="23172" y="23173"/>
                </a:lnTo>
                <a:lnTo>
                  <a:pt x="6217" y="48322"/>
                </a:lnTo>
                <a:lnTo>
                  <a:pt x="0" y="79118"/>
                </a:lnTo>
                <a:lnTo>
                  <a:pt x="0" y="395582"/>
                </a:lnTo>
                <a:lnTo>
                  <a:pt x="6217" y="426378"/>
                </a:lnTo>
                <a:lnTo>
                  <a:pt x="23172" y="451527"/>
                </a:lnTo>
                <a:lnTo>
                  <a:pt x="48321" y="468483"/>
                </a:lnTo>
                <a:lnTo>
                  <a:pt x="79117" y="474700"/>
                </a:lnTo>
                <a:lnTo>
                  <a:pt x="735599" y="474700"/>
                </a:lnTo>
                <a:lnTo>
                  <a:pt x="766395" y="468483"/>
                </a:lnTo>
                <a:lnTo>
                  <a:pt x="791544" y="451527"/>
                </a:lnTo>
                <a:lnTo>
                  <a:pt x="808500" y="426378"/>
                </a:lnTo>
                <a:lnTo>
                  <a:pt x="814717" y="395582"/>
                </a:lnTo>
                <a:lnTo>
                  <a:pt x="814717" y="79118"/>
                </a:lnTo>
                <a:lnTo>
                  <a:pt x="808500" y="48322"/>
                </a:lnTo>
                <a:lnTo>
                  <a:pt x="791544" y="23173"/>
                </a:lnTo>
                <a:lnTo>
                  <a:pt x="766395" y="6217"/>
                </a:lnTo>
                <a:lnTo>
                  <a:pt x="735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4277" y="3116968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957153" y="3176523"/>
            <a:ext cx="58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blocking  or poll</a:t>
            </a:r>
            <a:r>
              <a:rPr sz="1000" spc="-8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apis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37381" y="3116968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735600" y="0"/>
                </a:moveTo>
                <a:lnTo>
                  <a:pt x="79117" y="0"/>
                </a:lnTo>
                <a:lnTo>
                  <a:pt x="48321" y="6217"/>
                </a:lnTo>
                <a:lnTo>
                  <a:pt x="23173" y="23173"/>
                </a:lnTo>
                <a:lnTo>
                  <a:pt x="6217" y="48322"/>
                </a:lnTo>
                <a:lnTo>
                  <a:pt x="0" y="79118"/>
                </a:lnTo>
                <a:lnTo>
                  <a:pt x="0" y="395582"/>
                </a:lnTo>
                <a:lnTo>
                  <a:pt x="6217" y="426378"/>
                </a:lnTo>
                <a:lnTo>
                  <a:pt x="23173" y="451527"/>
                </a:lnTo>
                <a:lnTo>
                  <a:pt x="48321" y="468483"/>
                </a:lnTo>
                <a:lnTo>
                  <a:pt x="79117" y="474700"/>
                </a:lnTo>
                <a:lnTo>
                  <a:pt x="735600" y="474700"/>
                </a:lnTo>
                <a:lnTo>
                  <a:pt x="766396" y="468483"/>
                </a:lnTo>
                <a:lnTo>
                  <a:pt x="791544" y="451527"/>
                </a:lnTo>
                <a:lnTo>
                  <a:pt x="808500" y="426378"/>
                </a:lnTo>
                <a:lnTo>
                  <a:pt x="814717" y="395582"/>
                </a:lnTo>
                <a:lnTo>
                  <a:pt x="814717" y="79118"/>
                </a:lnTo>
                <a:lnTo>
                  <a:pt x="808500" y="48322"/>
                </a:lnTo>
                <a:lnTo>
                  <a:pt x="791544" y="23173"/>
                </a:lnTo>
                <a:lnTo>
                  <a:pt x="766396" y="6217"/>
                </a:lnTo>
                <a:lnTo>
                  <a:pt x="735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37381" y="3116968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45509" y="3176523"/>
            <a:ext cx="398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s</a:t>
            </a:r>
            <a:r>
              <a:rPr sz="1000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ssio</a:t>
            </a:r>
            <a:r>
              <a:rPr sz="1000" dirty="0">
                <a:solidFill>
                  <a:srgbClr val="2B2929"/>
                </a:solidFill>
                <a:latin typeface="Calibri"/>
                <a:cs typeface="Calibri"/>
              </a:rPr>
              <a:t>n 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pool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65608" y="1854216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1" y="0"/>
                </a:lnTo>
                <a:lnTo>
                  <a:pt x="1331902" y="3973"/>
                </a:lnTo>
                <a:lnTo>
                  <a:pt x="1347974" y="14809"/>
                </a:lnTo>
                <a:lnTo>
                  <a:pt x="1358810" y="30881"/>
                </a:lnTo>
                <a:lnTo>
                  <a:pt x="1362784" y="50563"/>
                </a:lnTo>
                <a:lnTo>
                  <a:pt x="1362784" y="252807"/>
                </a:lnTo>
                <a:lnTo>
                  <a:pt x="1358810" y="272489"/>
                </a:lnTo>
                <a:lnTo>
                  <a:pt x="1347974" y="288561"/>
                </a:lnTo>
                <a:lnTo>
                  <a:pt x="1331902" y="299397"/>
                </a:lnTo>
                <a:lnTo>
                  <a:pt x="1312221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05648" y="187960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65606" y="1470069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0" y="0"/>
                </a:lnTo>
                <a:lnTo>
                  <a:pt x="1331901" y="3973"/>
                </a:lnTo>
                <a:lnTo>
                  <a:pt x="1347973" y="14809"/>
                </a:lnTo>
                <a:lnTo>
                  <a:pt x="1358809" y="30881"/>
                </a:lnTo>
                <a:lnTo>
                  <a:pt x="1362783" y="50563"/>
                </a:lnTo>
                <a:lnTo>
                  <a:pt x="1362783" y="252807"/>
                </a:lnTo>
                <a:lnTo>
                  <a:pt x="1358809" y="272489"/>
                </a:lnTo>
                <a:lnTo>
                  <a:pt x="1347973" y="288561"/>
                </a:lnTo>
                <a:lnTo>
                  <a:pt x="1331901" y="299397"/>
                </a:lnTo>
                <a:lnTo>
                  <a:pt x="1312220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96186" y="1495552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2594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lang="zh-CN" altLang="en-US" spc="60" dirty="0"/>
              <a:t>通用库</a:t>
            </a:r>
            <a:r>
              <a:rPr spc="40" dirty="0"/>
              <a:t>(VLS)</a:t>
            </a:r>
          </a:p>
        </p:txBody>
      </p:sp>
      <p:sp>
        <p:nvSpPr>
          <p:cNvPr id="4" name="object 4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1110" y="1838452"/>
            <a:ext cx="2442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VCL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Locked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Sessions</a:t>
            </a:r>
            <a:r>
              <a:rPr sz="1600" spc="-5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(VLS)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8310" y="2079244"/>
            <a:ext cx="3801745" cy="126701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316865" indent="-285750">
              <a:lnSpc>
                <a:spcPts val="1900"/>
              </a:lnSpc>
              <a:spcBef>
                <a:spcPts val="1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提供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所有工作进程共享的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VLS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句柄表</a:t>
            </a:r>
            <a:endParaRPr sz="1600" dirty="0">
              <a:latin typeface="Calibri"/>
              <a:cs typeface="Calibri"/>
            </a:endParaRPr>
          </a:p>
          <a:p>
            <a:pPr marL="298450" marR="5080" indent="-285750">
              <a:lnSpc>
                <a:spcPts val="1900"/>
              </a:lnSpc>
              <a:spcBef>
                <a:spcPts val="11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检测应用程序线程并在</a:t>
            </a:r>
            <a:r>
              <a:rPr lang="en-US" altLang="zh-CN" sz="1600" spc="-5" dirty="0" err="1">
                <a:solidFill>
                  <a:srgbClr val="625D5D"/>
                </a:solidFill>
                <a:cs typeface="Calibri"/>
              </a:rPr>
              <a:t>rw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访问上强制</a:t>
            </a:r>
            <a:r>
              <a:rPr lang="en-US" altLang="zh-CN" sz="1600" spc="-5" dirty="0" err="1">
                <a:solidFill>
                  <a:srgbClr val="625D5D"/>
                </a:solidFill>
                <a:cs typeface="Calibri"/>
              </a:rPr>
              <a:t>vls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表和会话锁定</a:t>
            </a:r>
            <a:endParaRPr lang="en-US" altLang="zh-CN" sz="1600" spc="-5" dirty="0">
              <a:solidFill>
                <a:srgbClr val="625D5D"/>
              </a:solidFill>
              <a:cs typeface="Calibri"/>
            </a:endParaRPr>
          </a:p>
          <a:p>
            <a:pPr marL="298450" marR="5080" indent="-285750">
              <a:lnSpc>
                <a:spcPts val="1900"/>
              </a:lnSpc>
              <a:spcBef>
                <a:spcPts val="11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检测应用程序分流并将新进程注册为</a:t>
            </a:r>
            <a:r>
              <a:rPr lang="en-US" altLang="zh-CN" sz="1600" spc="-5" dirty="0" err="1">
                <a:solidFill>
                  <a:srgbClr val="625D5D"/>
                </a:solidFill>
                <a:cs typeface="Calibri"/>
              </a:rPr>
              <a:t>vcl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工作进程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8062" y="1927555"/>
            <a:ext cx="639445" cy="114300"/>
          </a:xfrm>
          <a:custGeom>
            <a:avLst/>
            <a:gdLst/>
            <a:ahLst/>
            <a:cxnLst/>
            <a:rect l="l" t="t" r="r" b="b"/>
            <a:pathLst>
              <a:path w="6394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639445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639445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639445" h="114300">
                <a:moveTo>
                  <a:pt x="639119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39119" y="76198"/>
                </a:lnTo>
                <a:lnTo>
                  <a:pt x="639119" y="38098"/>
                </a:lnTo>
                <a:close/>
              </a:path>
            </a:pathLst>
          </a:custGeom>
          <a:solidFill>
            <a:srgbClr val="3D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97137" y="1470069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71018" y="1495552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02931" y="479475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77077" y="20681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50958" y="2092959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45067" y="2451487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5">
                <a:moveTo>
                  <a:pt x="38100" y="344606"/>
                </a:moveTo>
                <a:lnTo>
                  <a:pt x="0" y="344606"/>
                </a:lnTo>
                <a:lnTo>
                  <a:pt x="57150" y="458906"/>
                </a:lnTo>
                <a:lnTo>
                  <a:pt x="104775" y="363656"/>
                </a:lnTo>
                <a:lnTo>
                  <a:pt x="38100" y="363656"/>
                </a:lnTo>
                <a:lnTo>
                  <a:pt x="38100" y="344606"/>
                </a:lnTo>
                <a:close/>
              </a:path>
              <a:path w="114300" h="459105">
                <a:moveTo>
                  <a:pt x="76200" y="95250"/>
                </a:moveTo>
                <a:lnTo>
                  <a:pt x="38100" y="95250"/>
                </a:lnTo>
                <a:lnTo>
                  <a:pt x="38100" y="363656"/>
                </a:lnTo>
                <a:lnTo>
                  <a:pt x="76200" y="363656"/>
                </a:lnTo>
                <a:lnTo>
                  <a:pt x="76200" y="95250"/>
                </a:lnTo>
                <a:close/>
              </a:path>
              <a:path w="114300" h="459105">
                <a:moveTo>
                  <a:pt x="114300" y="344606"/>
                </a:moveTo>
                <a:lnTo>
                  <a:pt x="76200" y="344606"/>
                </a:lnTo>
                <a:lnTo>
                  <a:pt x="76200" y="363656"/>
                </a:lnTo>
                <a:lnTo>
                  <a:pt x="104775" y="363656"/>
                </a:lnTo>
                <a:lnTo>
                  <a:pt x="114300" y="344606"/>
                </a:lnTo>
                <a:close/>
              </a:path>
              <a:path w="114300" h="45910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5910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35503" y="4338828"/>
            <a:ext cx="8267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vcl</a:t>
            </a:r>
            <a:r>
              <a:rPr sz="1400" spc="-7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handles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93802" y="2451487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45751"/>
                </a:lnTo>
                <a:lnTo>
                  <a:pt x="76200" y="345751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57151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1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7077" y="492251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77077" y="492251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38044" y="4945888"/>
            <a:ext cx="7264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vcl</a:t>
            </a:r>
            <a:r>
              <a:rPr sz="1300" spc="-6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worker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58697" y="3012060"/>
            <a:ext cx="2075180" cy="1125220"/>
          </a:xfrm>
          <a:custGeom>
            <a:avLst/>
            <a:gdLst/>
            <a:ahLst/>
            <a:cxnLst/>
            <a:rect l="l" t="t" r="r" b="b"/>
            <a:pathLst>
              <a:path w="2075179" h="1125220">
                <a:moveTo>
                  <a:pt x="0" y="187512"/>
                </a:moveTo>
                <a:lnTo>
                  <a:pt x="6698" y="137664"/>
                </a:lnTo>
                <a:lnTo>
                  <a:pt x="25600" y="92871"/>
                </a:lnTo>
                <a:lnTo>
                  <a:pt x="54921" y="54921"/>
                </a:lnTo>
                <a:lnTo>
                  <a:pt x="92871" y="25601"/>
                </a:lnTo>
                <a:lnTo>
                  <a:pt x="137664" y="6698"/>
                </a:lnTo>
                <a:lnTo>
                  <a:pt x="187512" y="0"/>
                </a:lnTo>
                <a:lnTo>
                  <a:pt x="1887541" y="0"/>
                </a:lnTo>
                <a:lnTo>
                  <a:pt x="1937389" y="6698"/>
                </a:lnTo>
                <a:lnTo>
                  <a:pt x="1982182" y="25601"/>
                </a:lnTo>
                <a:lnTo>
                  <a:pt x="2020132" y="54921"/>
                </a:lnTo>
                <a:lnTo>
                  <a:pt x="2049453" y="92871"/>
                </a:lnTo>
                <a:lnTo>
                  <a:pt x="2068355" y="137664"/>
                </a:lnTo>
                <a:lnTo>
                  <a:pt x="2075054" y="187512"/>
                </a:lnTo>
                <a:lnTo>
                  <a:pt x="2075054" y="937544"/>
                </a:lnTo>
                <a:lnTo>
                  <a:pt x="2068355" y="987392"/>
                </a:lnTo>
                <a:lnTo>
                  <a:pt x="2049453" y="1032185"/>
                </a:lnTo>
                <a:lnTo>
                  <a:pt x="2020132" y="1070135"/>
                </a:lnTo>
                <a:lnTo>
                  <a:pt x="1982182" y="1099456"/>
                </a:lnTo>
                <a:lnTo>
                  <a:pt x="1937389" y="1118358"/>
                </a:lnTo>
                <a:lnTo>
                  <a:pt x="1887541" y="1125057"/>
                </a:lnTo>
                <a:lnTo>
                  <a:pt x="187512" y="1125057"/>
                </a:lnTo>
                <a:lnTo>
                  <a:pt x="137664" y="1118358"/>
                </a:lnTo>
                <a:lnTo>
                  <a:pt x="92871" y="1099456"/>
                </a:lnTo>
                <a:lnTo>
                  <a:pt x="54921" y="1070135"/>
                </a:lnTo>
                <a:lnTo>
                  <a:pt x="25600" y="1032185"/>
                </a:lnTo>
                <a:lnTo>
                  <a:pt x="6698" y="987392"/>
                </a:lnTo>
                <a:lnTo>
                  <a:pt x="0" y="937544"/>
                </a:lnTo>
                <a:lnTo>
                  <a:pt x="0" y="187512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0303" y="4239253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4">
                <a:moveTo>
                  <a:pt x="0" y="344605"/>
                </a:moveTo>
                <a:lnTo>
                  <a:pt x="57150" y="458906"/>
                </a:lnTo>
                <a:lnTo>
                  <a:pt x="104775" y="363656"/>
                </a:lnTo>
                <a:lnTo>
                  <a:pt x="38100" y="363656"/>
                </a:lnTo>
                <a:lnTo>
                  <a:pt x="38100" y="344606"/>
                </a:lnTo>
                <a:lnTo>
                  <a:pt x="0" y="344605"/>
                </a:lnTo>
                <a:close/>
              </a:path>
              <a:path w="114300" h="459104">
                <a:moveTo>
                  <a:pt x="38100" y="344606"/>
                </a:moveTo>
                <a:lnTo>
                  <a:pt x="38100" y="363656"/>
                </a:lnTo>
                <a:lnTo>
                  <a:pt x="76200" y="363656"/>
                </a:lnTo>
                <a:lnTo>
                  <a:pt x="76200" y="344606"/>
                </a:lnTo>
                <a:lnTo>
                  <a:pt x="38100" y="344606"/>
                </a:lnTo>
                <a:close/>
              </a:path>
              <a:path w="114300" h="459104">
                <a:moveTo>
                  <a:pt x="76200" y="344606"/>
                </a:moveTo>
                <a:lnTo>
                  <a:pt x="76200" y="363656"/>
                </a:lnTo>
                <a:lnTo>
                  <a:pt x="104775" y="363656"/>
                </a:lnTo>
                <a:lnTo>
                  <a:pt x="114300" y="344606"/>
                </a:lnTo>
                <a:lnTo>
                  <a:pt x="76200" y="344606"/>
                </a:lnTo>
                <a:close/>
              </a:path>
              <a:path w="114300" h="459104">
                <a:moveTo>
                  <a:pt x="38101" y="114299"/>
                </a:moveTo>
                <a:lnTo>
                  <a:pt x="38100" y="344606"/>
                </a:lnTo>
                <a:lnTo>
                  <a:pt x="76200" y="344606"/>
                </a:lnTo>
                <a:lnTo>
                  <a:pt x="76201" y="114299"/>
                </a:lnTo>
                <a:lnTo>
                  <a:pt x="38101" y="114299"/>
                </a:lnTo>
                <a:close/>
              </a:path>
              <a:path w="114300" h="459104">
                <a:moveTo>
                  <a:pt x="104775" y="95248"/>
                </a:moveTo>
                <a:lnTo>
                  <a:pt x="38101" y="95248"/>
                </a:lnTo>
                <a:lnTo>
                  <a:pt x="76201" y="95250"/>
                </a:lnTo>
                <a:lnTo>
                  <a:pt x="76201" y="114299"/>
                </a:lnTo>
                <a:lnTo>
                  <a:pt x="114301" y="114300"/>
                </a:lnTo>
                <a:lnTo>
                  <a:pt x="104775" y="95248"/>
                </a:lnTo>
                <a:close/>
              </a:path>
              <a:path w="114300" h="459104">
                <a:moveTo>
                  <a:pt x="38101" y="95248"/>
                </a:moveTo>
                <a:lnTo>
                  <a:pt x="38101" y="114299"/>
                </a:lnTo>
                <a:lnTo>
                  <a:pt x="76201" y="114299"/>
                </a:lnTo>
                <a:lnTo>
                  <a:pt x="76201" y="95250"/>
                </a:lnTo>
                <a:lnTo>
                  <a:pt x="38101" y="95248"/>
                </a:lnTo>
                <a:close/>
              </a:path>
              <a:path w="114300" h="459104">
                <a:moveTo>
                  <a:pt x="57151" y="0"/>
                </a:moveTo>
                <a:lnTo>
                  <a:pt x="1" y="114298"/>
                </a:lnTo>
                <a:lnTo>
                  <a:pt x="38101" y="114299"/>
                </a:lnTo>
                <a:lnTo>
                  <a:pt x="38101" y="95248"/>
                </a:lnTo>
                <a:lnTo>
                  <a:pt x="104775" y="95248"/>
                </a:lnTo>
                <a:lnTo>
                  <a:pt x="5715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9039" y="4239252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098" y="326702"/>
                </a:moveTo>
                <a:lnTo>
                  <a:pt x="0" y="326702"/>
                </a:lnTo>
                <a:lnTo>
                  <a:pt x="57148" y="441002"/>
                </a:lnTo>
                <a:lnTo>
                  <a:pt x="104774" y="345752"/>
                </a:lnTo>
                <a:lnTo>
                  <a:pt x="38098" y="345752"/>
                </a:lnTo>
                <a:lnTo>
                  <a:pt x="38098" y="326702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098" y="345752"/>
                </a:lnTo>
                <a:lnTo>
                  <a:pt x="76198" y="345752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198" y="326702"/>
                </a:lnTo>
                <a:lnTo>
                  <a:pt x="76198" y="345752"/>
                </a:lnTo>
                <a:lnTo>
                  <a:pt x="104774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099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199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09794" y="2564891"/>
            <a:ext cx="824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vls</a:t>
            </a:r>
            <a:r>
              <a:rPr sz="1400" spc="-7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handles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96007" y="3560540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08884" y="3621532"/>
            <a:ext cx="58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1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blocking  or poll</a:t>
            </a:r>
            <a:r>
              <a:rPr sz="1000" spc="-8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apis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64878" y="3560540"/>
            <a:ext cx="815340" cy="474980"/>
          </a:xfrm>
          <a:custGeom>
            <a:avLst/>
            <a:gdLst/>
            <a:ahLst/>
            <a:cxnLst/>
            <a:rect l="l" t="t" r="r" b="b"/>
            <a:pathLst>
              <a:path w="815339" h="474979">
                <a:moveTo>
                  <a:pt x="0" y="79117"/>
                </a:moveTo>
                <a:lnTo>
                  <a:pt x="6217" y="48321"/>
                </a:lnTo>
                <a:lnTo>
                  <a:pt x="23173" y="23173"/>
                </a:lnTo>
                <a:lnTo>
                  <a:pt x="48321" y="6217"/>
                </a:lnTo>
                <a:lnTo>
                  <a:pt x="79117" y="0"/>
                </a:lnTo>
                <a:lnTo>
                  <a:pt x="735600" y="0"/>
                </a:lnTo>
                <a:lnTo>
                  <a:pt x="766396" y="6217"/>
                </a:lnTo>
                <a:lnTo>
                  <a:pt x="791544" y="23173"/>
                </a:lnTo>
                <a:lnTo>
                  <a:pt x="808500" y="48321"/>
                </a:lnTo>
                <a:lnTo>
                  <a:pt x="814718" y="79117"/>
                </a:lnTo>
                <a:lnTo>
                  <a:pt x="814718" y="395582"/>
                </a:lnTo>
                <a:lnTo>
                  <a:pt x="808500" y="426378"/>
                </a:lnTo>
                <a:lnTo>
                  <a:pt x="791544" y="451526"/>
                </a:lnTo>
                <a:lnTo>
                  <a:pt x="766396" y="468482"/>
                </a:lnTo>
                <a:lnTo>
                  <a:pt x="735600" y="474700"/>
                </a:lnTo>
                <a:lnTo>
                  <a:pt x="79117" y="474700"/>
                </a:lnTo>
                <a:lnTo>
                  <a:pt x="48321" y="468482"/>
                </a:lnTo>
                <a:lnTo>
                  <a:pt x="23173" y="451526"/>
                </a:lnTo>
                <a:lnTo>
                  <a:pt x="6217" y="426378"/>
                </a:lnTo>
                <a:lnTo>
                  <a:pt x="0" y="395582"/>
                </a:lnTo>
                <a:lnTo>
                  <a:pt x="0" y="79117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91249" y="3621532"/>
            <a:ext cx="562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vls</a:t>
            </a:r>
            <a:r>
              <a:rPr sz="1000" spc="-8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session  pool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96007" y="3126367"/>
            <a:ext cx="1783714" cy="302895"/>
          </a:xfrm>
          <a:custGeom>
            <a:avLst/>
            <a:gdLst/>
            <a:ahLst/>
            <a:cxnLst/>
            <a:rect l="l" t="t" r="r" b="b"/>
            <a:pathLst>
              <a:path w="1783714" h="302895">
                <a:moveTo>
                  <a:pt x="0" y="50439"/>
                </a:moveTo>
                <a:lnTo>
                  <a:pt x="3963" y="30806"/>
                </a:lnTo>
                <a:lnTo>
                  <a:pt x="14773" y="14773"/>
                </a:lnTo>
                <a:lnTo>
                  <a:pt x="30806" y="3963"/>
                </a:lnTo>
                <a:lnTo>
                  <a:pt x="50439" y="0"/>
                </a:lnTo>
                <a:lnTo>
                  <a:pt x="1733144" y="0"/>
                </a:lnTo>
                <a:lnTo>
                  <a:pt x="1752777" y="3963"/>
                </a:lnTo>
                <a:lnTo>
                  <a:pt x="1768809" y="14773"/>
                </a:lnTo>
                <a:lnTo>
                  <a:pt x="1779619" y="30806"/>
                </a:lnTo>
                <a:lnTo>
                  <a:pt x="1783583" y="50439"/>
                </a:lnTo>
                <a:lnTo>
                  <a:pt x="1783583" y="252192"/>
                </a:lnTo>
                <a:lnTo>
                  <a:pt x="1779619" y="271825"/>
                </a:lnTo>
                <a:lnTo>
                  <a:pt x="1768809" y="287858"/>
                </a:lnTo>
                <a:lnTo>
                  <a:pt x="1752777" y="298668"/>
                </a:lnTo>
                <a:lnTo>
                  <a:pt x="1733144" y="302632"/>
                </a:lnTo>
                <a:lnTo>
                  <a:pt x="50439" y="302632"/>
                </a:lnTo>
                <a:lnTo>
                  <a:pt x="30806" y="298668"/>
                </a:lnTo>
                <a:lnTo>
                  <a:pt x="14773" y="287858"/>
                </a:lnTo>
                <a:lnTo>
                  <a:pt x="3963" y="271825"/>
                </a:lnTo>
                <a:lnTo>
                  <a:pt x="0" y="252192"/>
                </a:lnTo>
                <a:lnTo>
                  <a:pt x="0" y="50439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60773" y="3176523"/>
            <a:ext cx="65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locking</a:t>
            </a:r>
            <a:r>
              <a:rPr sz="10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B2929"/>
                </a:solidFill>
                <a:latin typeface="Calibri"/>
                <a:cs typeface="Calibri"/>
              </a:rPr>
              <a:t>logic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65608" y="1854216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1312219" y="0"/>
                </a:moveTo>
                <a:lnTo>
                  <a:pt x="50563" y="0"/>
                </a:lnTo>
                <a:lnTo>
                  <a:pt x="30881" y="3973"/>
                </a:lnTo>
                <a:lnTo>
                  <a:pt x="14809" y="14810"/>
                </a:lnTo>
                <a:lnTo>
                  <a:pt x="3973" y="30882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3" y="303371"/>
                </a:lnTo>
                <a:lnTo>
                  <a:pt x="1312219" y="303371"/>
                </a:lnTo>
                <a:lnTo>
                  <a:pt x="1331901" y="299397"/>
                </a:lnTo>
                <a:lnTo>
                  <a:pt x="1347974" y="288561"/>
                </a:lnTo>
                <a:lnTo>
                  <a:pt x="1358810" y="272489"/>
                </a:lnTo>
                <a:lnTo>
                  <a:pt x="1362783" y="252807"/>
                </a:lnTo>
                <a:lnTo>
                  <a:pt x="1362783" y="50563"/>
                </a:lnTo>
                <a:lnTo>
                  <a:pt x="1358810" y="30882"/>
                </a:lnTo>
                <a:lnTo>
                  <a:pt x="1347974" y="14810"/>
                </a:lnTo>
                <a:lnTo>
                  <a:pt x="1331901" y="3973"/>
                </a:lnTo>
                <a:lnTo>
                  <a:pt x="1312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65608" y="1854216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1" y="0"/>
                </a:lnTo>
                <a:lnTo>
                  <a:pt x="1331902" y="3973"/>
                </a:lnTo>
                <a:lnTo>
                  <a:pt x="1347974" y="14809"/>
                </a:lnTo>
                <a:lnTo>
                  <a:pt x="1358810" y="30881"/>
                </a:lnTo>
                <a:lnTo>
                  <a:pt x="1362784" y="50563"/>
                </a:lnTo>
                <a:lnTo>
                  <a:pt x="1362784" y="252807"/>
                </a:lnTo>
                <a:lnTo>
                  <a:pt x="1358810" y="272489"/>
                </a:lnTo>
                <a:lnTo>
                  <a:pt x="1347974" y="288561"/>
                </a:lnTo>
                <a:lnTo>
                  <a:pt x="1331902" y="299397"/>
                </a:lnTo>
                <a:lnTo>
                  <a:pt x="1312221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02448" y="1879600"/>
            <a:ext cx="6870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2B2929"/>
                </a:solidFill>
                <a:latin typeface="Calibri"/>
                <a:cs typeface="Calibri"/>
              </a:rPr>
              <a:t>VLS</a:t>
            </a:r>
            <a:r>
              <a:rPr sz="1300" b="1" spc="-22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-210" dirty="0">
                <a:solidFill>
                  <a:srgbClr val="2B2929"/>
                </a:solidFill>
                <a:latin typeface="Calibri"/>
                <a:cs typeface="Calibri"/>
              </a:rPr>
              <a:t>+VVCCLL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65606" y="1470069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1312219" y="0"/>
                </a:moveTo>
                <a:lnTo>
                  <a:pt x="50563" y="0"/>
                </a:lnTo>
                <a:lnTo>
                  <a:pt x="30881" y="3973"/>
                </a:lnTo>
                <a:lnTo>
                  <a:pt x="14809" y="14810"/>
                </a:lnTo>
                <a:lnTo>
                  <a:pt x="3973" y="30882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3" y="303371"/>
                </a:lnTo>
                <a:lnTo>
                  <a:pt x="1312219" y="303371"/>
                </a:lnTo>
                <a:lnTo>
                  <a:pt x="1331901" y="299397"/>
                </a:lnTo>
                <a:lnTo>
                  <a:pt x="1347974" y="288561"/>
                </a:lnTo>
                <a:lnTo>
                  <a:pt x="1358810" y="272489"/>
                </a:lnTo>
                <a:lnTo>
                  <a:pt x="1362783" y="252807"/>
                </a:lnTo>
                <a:lnTo>
                  <a:pt x="1362783" y="50563"/>
                </a:lnTo>
                <a:lnTo>
                  <a:pt x="1358810" y="30882"/>
                </a:lnTo>
                <a:lnTo>
                  <a:pt x="1347974" y="14810"/>
                </a:lnTo>
                <a:lnTo>
                  <a:pt x="1331901" y="3973"/>
                </a:lnTo>
                <a:lnTo>
                  <a:pt x="1312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5606" y="1470069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0" y="0"/>
                </a:lnTo>
                <a:lnTo>
                  <a:pt x="1331901" y="3973"/>
                </a:lnTo>
                <a:lnTo>
                  <a:pt x="1347973" y="14809"/>
                </a:lnTo>
                <a:lnTo>
                  <a:pt x="1358809" y="30881"/>
                </a:lnTo>
                <a:lnTo>
                  <a:pt x="1362783" y="50563"/>
                </a:lnTo>
                <a:lnTo>
                  <a:pt x="1362783" y="252807"/>
                </a:lnTo>
                <a:lnTo>
                  <a:pt x="1358809" y="272489"/>
                </a:lnTo>
                <a:lnTo>
                  <a:pt x="1347973" y="288561"/>
                </a:lnTo>
                <a:lnTo>
                  <a:pt x="1331901" y="299397"/>
                </a:lnTo>
                <a:lnTo>
                  <a:pt x="1312220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3191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lang="zh-CN" altLang="en-US" spc="60" dirty="0"/>
              <a:t>通用库</a:t>
            </a:r>
            <a:r>
              <a:rPr spc="40" dirty="0"/>
              <a:t>(LDP)</a:t>
            </a:r>
          </a:p>
        </p:txBody>
      </p:sp>
      <p:sp>
        <p:nvSpPr>
          <p:cNvPr id="4" name="object 4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9882" y="1980170"/>
            <a:ext cx="482600" cy="114300"/>
          </a:xfrm>
          <a:custGeom>
            <a:avLst/>
            <a:gdLst/>
            <a:ahLst/>
            <a:cxnLst/>
            <a:rect l="l" t="t" r="r" b="b"/>
            <a:pathLst>
              <a:path w="482600" h="114300">
                <a:moveTo>
                  <a:pt x="368300" y="76199"/>
                </a:moveTo>
                <a:lnTo>
                  <a:pt x="368300" y="114300"/>
                </a:lnTo>
                <a:lnTo>
                  <a:pt x="444500" y="76200"/>
                </a:lnTo>
                <a:lnTo>
                  <a:pt x="368300" y="76199"/>
                </a:lnTo>
                <a:close/>
              </a:path>
              <a:path w="482600" h="114300">
                <a:moveTo>
                  <a:pt x="368300" y="38099"/>
                </a:moveTo>
                <a:lnTo>
                  <a:pt x="368300" y="76199"/>
                </a:lnTo>
                <a:lnTo>
                  <a:pt x="387350" y="76200"/>
                </a:lnTo>
                <a:lnTo>
                  <a:pt x="387350" y="38100"/>
                </a:lnTo>
                <a:lnTo>
                  <a:pt x="368300" y="38099"/>
                </a:lnTo>
                <a:close/>
              </a:path>
              <a:path w="482600" h="114300">
                <a:moveTo>
                  <a:pt x="368300" y="0"/>
                </a:moveTo>
                <a:lnTo>
                  <a:pt x="368300" y="38099"/>
                </a:lnTo>
                <a:lnTo>
                  <a:pt x="387350" y="38100"/>
                </a:lnTo>
                <a:lnTo>
                  <a:pt x="387350" y="76200"/>
                </a:lnTo>
                <a:lnTo>
                  <a:pt x="444502" y="76198"/>
                </a:lnTo>
                <a:lnTo>
                  <a:pt x="482600" y="57150"/>
                </a:lnTo>
                <a:lnTo>
                  <a:pt x="368300" y="0"/>
                </a:lnTo>
                <a:close/>
              </a:path>
              <a:path w="482600" h="114300">
                <a:moveTo>
                  <a:pt x="0" y="38098"/>
                </a:moveTo>
                <a:lnTo>
                  <a:pt x="0" y="76198"/>
                </a:lnTo>
                <a:lnTo>
                  <a:pt x="368300" y="76199"/>
                </a:lnTo>
                <a:lnTo>
                  <a:pt x="36830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3D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5608" y="1854216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1" y="0"/>
                </a:lnTo>
                <a:lnTo>
                  <a:pt x="1331902" y="3973"/>
                </a:lnTo>
                <a:lnTo>
                  <a:pt x="1347974" y="14809"/>
                </a:lnTo>
                <a:lnTo>
                  <a:pt x="1358810" y="30881"/>
                </a:lnTo>
                <a:lnTo>
                  <a:pt x="1362784" y="50563"/>
                </a:lnTo>
                <a:lnTo>
                  <a:pt x="1362784" y="252807"/>
                </a:lnTo>
                <a:lnTo>
                  <a:pt x="1358810" y="272489"/>
                </a:lnTo>
                <a:lnTo>
                  <a:pt x="1347974" y="288561"/>
                </a:lnTo>
                <a:lnTo>
                  <a:pt x="1331902" y="299397"/>
                </a:lnTo>
                <a:lnTo>
                  <a:pt x="1312221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90517" y="1879600"/>
            <a:ext cx="11112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LDP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+ 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VLS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+</a:t>
            </a:r>
            <a:r>
              <a:rPr sz="1300" spc="-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VCL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427" y="1468628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625D5D"/>
                </a:solidFill>
                <a:latin typeface="Calibri"/>
                <a:cs typeface="Calibri"/>
              </a:rPr>
              <a:t>LDP</a:t>
            </a:r>
            <a:r>
              <a:rPr sz="1800" spc="-7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25D5D"/>
                </a:solidFill>
                <a:latin typeface="Calibri"/>
                <a:cs typeface="Calibri"/>
              </a:rPr>
              <a:t>library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9627" y="1736852"/>
            <a:ext cx="3813175" cy="22899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使用</a:t>
            </a:r>
            <a:r>
              <a:rPr sz="1800" spc="-10" dirty="0">
                <a:solidFill>
                  <a:srgbClr val="625D5D"/>
                </a:solidFill>
                <a:latin typeface="Calibri"/>
                <a:cs typeface="Calibri"/>
              </a:rPr>
              <a:t>LD_PRELOAD</a:t>
            </a:r>
            <a:r>
              <a:rPr lang="zh-CN" altLang="en-US" spc="-10" dirty="0">
                <a:solidFill>
                  <a:srgbClr val="625D5D"/>
                </a:solidFill>
                <a:cs typeface="Calibri"/>
              </a:rPr>
              <a:t>拦截系统调用并将其重定向到</a:t>
            </a:r>
            <a:r>
              <a:rPr lang="en-US" altLang="zh-CN" spc="-10" dirty="0">
                <a:solidFill>
                  <a:srgbClr val="625D5D"/>
                </a:solidFill>
                <a:cs typeface="Calibri"/>
              </a:rPr>
              <a:t>VLS</a:t>
            </a:r>
          </a:p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管理</a:t>
            </a:r>
            <a:r>
              <a:rPr lang="en-US" altLang="zh-CN" spc="-5" dirty="0" err="1">
                <a:solidFill>
                  <a:srgbClr val="625D5D"/>
                </a:solidFill>
                <a:cs typeface="Calibri"/>
              </a:rPr>
              <a:t>fd</a:t>
            </a: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到</a:t>
            </a:r>
            <a:r>
              <a:rPr lang="en-US" altLang="zh-CN" spc="-5" dirty="0" err="1">
                <a:solidFill>
                  <a:srgbClr val="625D5D"/>
                </a:solidFill>
                <a:cs typeface="Calibri"/>
              </a:rPr>
              <a:t>vls</a:t>
            </a: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会话句柄转换</a:t>
            </a:r>
            <a:endParaRPr lang="en-US" altLang="zh-CN" spc="-5" dirty="0">
              <a:solidFill>
                <a:srgbClr val="625D5D"/>
              </a:solidFill>
              <a:cs typeface="Calibri"/>
            </a:endParaRPr>
          </a:p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当它工作时，不需要更改应用程序</a:t>
            </a:r>
            <a:endParaRPr lang="en-US" altLang="zh-CN" spc="-5" dirty="0">
              <a:solidFill>
                <a:srgbClr val="625D5D"/>
              </a:solidFill>
              <a:cs typeface="Calibri"/>
            </a:endParaRPr>
          </a:p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dirty="0">
                <a:solidFill>
                  <a:srgbClr val="625D5D"/>
                </a:solidFill>
                <a:cs typeface="Calibri"/>
              </a:rPr>
              <a:t>别指望它总是起作用</a:t>
            </a:r>
            <a:endParaRPr lang="en-US" altLang="zh-CN" dirty="0">
              <a:solidFill>
                <a:srgbClr val="625D5D"/>
              </a:solidFill>
              <a:cs typeface="Calibri"/>
            </a:endParaRPr>
          </a:p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与</a:t>
            </a:r>
            <a:r>
              <a:rPr lang="en-US" spc="-5" dirty="0" err="1">
                <a:solidFill>
                  <a:srgbClr val="625D5D"/>
                </a:solidFill>
                <a:cs typeface="Calibri"/>
              </a:rPr>
              <a:t>iperf、nginx、sshd</a:t>
            </a: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等一起工作。</a:t>
            </a:r>
            <a:endParaRPr lang="en-US" altLang="zh-CN" spc="-5" dirty="0">
              <a:solidFill>
                <a:srgbClr val="625D5D"/>
              </a:solidFill>
              <a:cs typeface="Calibri"/>
            </a:endParaRPr>
          </a:p>
          <a:p>
            <a:pPr marL="298450" marR="254000" indent="-285750">
              <a:lnSpc>
                <a:spcPct val="1010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dirty="0">
                <a:solidFill>
                  <a:srgbClr val="625D5D"/>
                </a:solidFill>
                <a:cs typeface="Calibri"/>
              </a:rPr>
              <a:t>性能未优化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5606" y="1470069"/>
            <a:ext cx="1363345" cy="303530"/>
          </a:xfrm>
          <a:custGeom>
            <a:avLst/>
            <a:gdLst/>
            <a:ahLst/>
            <a:cxnLst/>
            <a:rect l="l" t="t" r="r" b="b"/>
            <a:pathLst>
              <a:path w="1363345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2220" y="0"/>
                </a:lnTo>
                <a:lnTo>
                  <a:pt x="1331901" y="3973"/>
                </a:lnTo>
                <a:lnTo>
                  <a:pt x="1347973" y="14809"/>
                </a:lnTo>
                <a:lnTo>
                  <a:pt x="1358809" y="30881"/>
                </a:lnTo>
                <a:lnTo>
                  <a:pt x="1362783" y="50563"/>
                </a:lnTo>
                <a:lnTo>
                  <a:pt x="1362783" y="252807"/>
                </a:lnTo>
                <a:lnTo>
                  <a:pt x="1358809" y="272489"/>
                </a:lnTo>
                <a:lnTo>
                  <a:pt x="1347973" y="288561"/>
                </a:lnTo>
                <a:lnTo>
                  <a:pt x="1331901" y="299397"/>
                </a:lnTo>
                <a:lnTo>
                  <a:pt x="1312220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6186" y="1495552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90416" y="2193682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64298" y="2217928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9030" y="2577058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5">
                <a:moveTo>
                  <a:pt x="38100" y="344606"/>
                </a:moveTo>
                <a:lnTo>
                  <a:pt x="0" y="344606"/>
                </a:lnTo>
                <a:lnTo>
                  <a:pt x="57150" y="458906"/>
                </a:lnTo>
                <a:lnTo>
                  <a:pt x="104775" y="363656"/>
                </a:lnTo>
                <a:lnTo>
                  <a:pt x="38100" y="363656"/>
                </a:lnTo>
                <a:lnTo>
                  <a:pt x="38100" y="344606"/>
                </a:lnTo>
                <a:close/>
              </a:path>
              <a:path w="114300" h="459105">
                <a:moveTo>
                  <a:pt x="76201" y="95250"/>
                </a:moveTo>
                <a:lnTo>
                  <a:pt x="38101" y="95250"/>
                </a:lnTo>
                <a:lnTo>
                  <a:pt x="38100" y="363656"/>
                </a:lnTo>
                <a:lnTo>
                  <a:pt x="76200" y="363656"/>
                </a:lnTo>
                <a:lnTo>
                  <a:pt x="76201" y="95250"/>
                </a:lnTo>
                <a:close/>
              </a:path>
              <a:path w="114300" h="459105">
                <a:moveTo>
                  <a:pt x="114300" y="344606"/>
                </a:moveTo>
                <a:lnTo>
                  <a:pt x="76200" y="344606"/>
                </a:lnTo>
                <a:lnTo>
                  <a:pt x="76200" y="363656"/>
                </a:lnTo>
                <a:lnTo>
                  <a:pt x="104775" y="363656"/>
                </a:lnTo>
                <a:lnTo>
                  <a:pt x="114300" y="344606"/>
                </a:lnTo>
                <a:close/>
              </a:path>
              <a:path w="114300" h="459105">
                <a:moveTo>
                  <a:pt x="57151" y="0"/>
                </a:moveTo>
                <a:lnTo>
                  <a:pt x="1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6" y="95250"/>
                </a:lnTo>
                <a:lnTo>
                  <a:pt x="57151" y="0"/>
                </a:lnTo>
                <a:close/>
              </a:path>
              <a:path w="114300" h="459105">
                <a:moveTo>
                  <a:pt x="104776" y="95250"/>
                </a:moveTo>
                <a:lnTo>
                  <a:pt x="76201" y="95250"/>
                </a:lnTo>
                <a:lnTo>
                  <a:pt x="76201" y="114300"/>
                </a:lnTo>
                <a:lnTo>
                  <a:pt x="114301" y="114300"/>
                </a:lnTo>
                <a:lnTo>
                  <a:pt x="104776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920095" y="3790188"/>
            <a:ext cx="824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vls</a:t>
            </a:r>
            <a:r>
              <a:rPr sz="1400" spc="-7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handles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47765" y="2577058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50" y="441002"/>
                </a:lnTo>
                <a:lnTo>
                  <a:pt x="104775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76201" y="95250"/>
                </a:moveTo>
                <a:lnTo>
                  <a:pt x="38101" y="95250"/>
                </a:lnTo>
                <a:lnTo>
                  <a:pt x="38100" y="345752"/>
                </a:lnTo>
                <a:lnTo>
                  <a:pt x="76200" y="345752"/>
                </a:lnTo>
                <a:lnTo>
                  <a:pt x="76201" y="9525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5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57151" y="0"/>
                </a:moveTo>
                <a:lnTo>
                  <a:pt x="1" y="114300"/>
                </a:lnTo>
                <a:lnTo>
                  <a:pt x="38101" y="114300"/>
                </a:lnTo>
                <a:lnTo>
                  <a:pt x="38101" y="95250"/>
                </a:lnTo>
                <a:lnTo>
                  <a:pt x="104776" y="95250"/>
                </a:lnTo>
                <a:lnTo>
                  <a:pt x="57151" y="0"/>
                </a:lnTo>
                <a:close/>
              </a:path>
              <a:path w="114300" h="441325">
                <a:moveTo>
                  <a:pt x="104776" y="95250"/>
                </a:moveTo>
                <a:lnTo>
                  <a:pt x="76201" y="95250"/>
                </a:lnTo>
                <a:lnTo>
                  <a:pt x="76201" y="114300"/>
                </a:lnTo>
                <a:lnTo>
                  <a:pt x="114301" y="114300"/>
                </a:lnTo>
                <a:lnTo>
                  <a:pt x="104776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0416" y="423930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379379" y="4263135"/>
            <a:ext cx="2698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L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84267" y="3619040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4">
                <a:moveTo>
                  <a:pt x="0" y="344606"/>
                </a:moveTo>
                <a:lnTo>
                  <a:pt x="57150" y="458908"/>
                </a:lnTo>
                <a:lnTo>
                  <a:pt x="104775" y="363658"/>
                </a:lnTo>
                <a:lnTo>
                  <a:pt x="38100" y="363658"/>
                </a:lnTo>
                <a:lnTo>
                  <a:pt x="38100" y="344607"/>
                </a:lnTo>
                <a:lnTo>
                  <a:pt x="0" y="344606"/>
                </a:lnTo>
                <a:close/>
              </a:path>
              <a:path w="114300" h="459104">
                <a:moveTo>
                  <a:pt x="38100" y="344607"/>
                </a:moveTo>
                <a:lnTo>
                  <a:pt x="38100" y="363658"/>
                </a:lnTo>
                <a:lnTo>
                  <a:pt x="76200" y="363658"/>
                </a:lnTo>
                <a:lnTo>
                  <a:pt x="76200" y="344607"/>
                </a:lnTo>
                <a:lnTo>
                  <a:pt x="38100" y="344607"/>
                </a:lnTo>
                <a:close/>
              </a:path>
              <a:path w="114300" h="459104">
                <a:moveTo>
                  <a:pt x="76200" y="344607"/>
                </a:moveTo>
                <a:lnTo>
                  <a:pt x="76200" y="363658"/>
                </a:lnTo>
                <a:lnTo>
                  <a:pt x="104775" y="363658"/>
                </a:lnTo>
                <a:lnTo>
                  <a:pt x="114300" y="344608"/>
                </a:lnTo>
                <a:lnTo>
                  <a:pt x="76200" y="344607"/>
                </a:lnTo>
                <a:close/>
              </a:path>
              <a:path w="114300" h="459104">
                <a:moveTo>
                  <a:pt x="38100" y="114300"/>
                </a:moveTo>
                <a:lnTo>
                  <a:pt x="38100" y="344607"/>
                </a:lnTo>
                <a:lnTo>
                  <a:pt x="76200" y="344607"/>
                </a:lnTo>
                <a:lnTo>
                  <a:pt x="76200" y="114300"/>
                </a:lnTo>
                <a:lnTo>
                  <a:pt x="38100" y="114300"/>
                </a:lnTo>
                <a:close/>
              </a:path>
              <a:path w="114300" h="459104">
                <a:moveTo>
                  <a:pt x="104774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1"/>
                </a:lnTo>
                <a:lnTo>
                  <a:pt x="104774" y="95250"/>
                </a:lnTo>
                <a:close/>
              </a:path>
              <a:path w="114300" h="459104">
                <a:moveTo>
                  <a:pt x="76200" y="95250"/>
                </a:move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95250"/>
                </a:lnTo>
                <a:close/>
              </a:path>
              <a:path w="114300" h="45910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4" y="95250"/>
                </a:lnTo>
                <a:lnTo>
                  <a:pt x="5715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33002" y="3619041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45751"/>
                </a:lnTo>
                <a:lnTo>
                  <a:pt x="76200" y="345751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86186" y="2653284"/>
            <a:ext cx="238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B2929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31041" y="3199159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3D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11272" y="3223767"/>
            <a:ext cx="2870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L</a:t>
            </a:r>
            <a:r>
              <a:rPr sz="1300" spc="25" dirty="0">
                <a:solidFill>
                  <a:srgbClr val="2B2929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29883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Data</a:t>
            </a:r>
            <a:r>
              <a:rPr spc="-50" dirty="0"/>
              <a:t> </a:t>
            </a:r>
            <a:r>
              <a:rPr spc="-30" dirty="0"/>
              <a:t>Transfer</a:t>
            </a:r>
          </a:p>
        </p:txBody>
      </p:sp>
      <p:sp>
        <p:nvSpPr>
          <p:cNvPr id="3" name="object 3"/>
          <p:cNvSpPr/>
          <p:nvPr/>
        </p:nvSpPr>
        <p:spPr>
          <a:xfrm>
            <a:off x="7578200" y="3074281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1733" y="3643110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21415" y="3668776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38773" y="434696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5614" y="4372864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41733" y="504348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9855" y="5067808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63488" y="2064832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09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1277" y="166330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8990" y="1687576"/>
            <a:ext cx="453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6269" y="2166914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4400" y="3079476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5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7932" y="3648307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17614" y="3671823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34973" y="435216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1814" y="4375911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37932" y="5048680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6055" y="5073903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59687" y="2070027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477" y="16684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1353" y="1693671"/>
            <a:ext cx="4000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470" y="2172111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92607" y="4670044"/>
            <a:ext cx="15817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Congestion</a:t>
            </a:r>
            <a:r>
              <a:rPr sz="1600" spc="-8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control  Reliable</a:t>
            </a:r>
            <a:r>
              <a:rPr sz="1600" spc="-2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transport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4115" y="2163615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5287" y="2163615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7915" y="2157719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79087" y="2157719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2203" y="2106676"/>
            <a:ext cx="1295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enqueue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to</a:t>
            </a:r>
            <a:r>
              <a:rPr sz="1600" spc="-5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fifo 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tx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io</a:t>
            </a:r>
            <a:r>
              <a:rPr sz="1600" spc="-2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event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40965" y="2832100"/>
            <a:ext cx="13754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enqueue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fifo 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rx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io</a:t>
            </a:r>
            <a:r>
              <a:rPr sz="1600" spc="-8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notification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75661" y="1959149"/>
            <a:ext cx="381635" cy="204470"/>
          </a:xfrm>
          <a:custGeom>
            <a:avLst/>
            <a:gdLst/>
            <a:ahLst/>
            <a:cxnLst/>
            <a:rect l="l" t="t" r="r" b="b"/>
            <a:pathLst>
              <a:path w="381635" h="204469">
                <a:moveTo>
                  <a:pt x="298213" y="178116"/>
                </a:moveTo>
                <a:lnTo>
                  <a:pt x="285191" y="203551"/>
                </a:lnTo>
                <a:lnTo>
                  <a:pt x="381030" y="204466"/>
                </a:lnTo>
                <a:lnTo>
                  <a:pt x="366445" y="184627"/>
                </a:lnTo>
                <a:lnTo>
                  <a:pt x="310931" y="184627"/>
                </a:lnTo>
                <a:lnTo>
                  <a:pt x="298213" y="178116"/>
                </a:lnTo>
                <a:close/>
              </a:path>
              <a:path w="381635" h="204469">
                <a:moveTo>
                  <a:pt x="311236" y="152680"/>
                </a:moveTo>
                <a:lnTo>
                  <a:pt x="298213" y="178116"/>
                </a:lnTo>
                <a:lnTo>
                  <a:pt x="310931" y="184627"/>
                </a:lnTo>
                <a:lnTo>
                  <a:pt x="323954" y="159191"/>
                </a:lnTo>
                <a:lnTo>
                  <a:pt x="311236" y="152680"/>
                </a:lnTo>
                <a:close/>
              </a:path>
              <a:path w="381635" h="204469">
                <a:moveTo>
                  <a:pt x="324258" y="127246"/>
                </a:moveTo>
                <a:lnTo>
                  <a:pt x="311236" y="152680"/>
                </a:lnTo>
                <a:lnTo>
                  <a:pt x="323954" y="159191"/>
                </a:lnTo>
                <a:lnTo>
                  <a:pt x="310931" y="184627"/>
                </a:lnTo>
                <a:lnTo>
                  <a:pt x="366445" y="184627"/>
                </a:lnTo>
                <a:lnTo>
                  <a:pt x="324258" y="127246"/>
                </a:lnTo>
                <a:close/>
              </a:path>
              <a:path w="381635" h="204469">
                <a:moveTo>
                  <a:pt x="13021" y="0"/>
                </a:moveTo>
                <a:lnTo>
                  <a:pt x="0" y="25435"/>
                </a:lnTo>
                <a:lnTo>
                  <a:pt x="298213" y="178116"/>
                </a:lnTo>
                <a:lnTo>
                  <a:pt x="311236" y="152680"/>
                </a:lnTo>
                <a:lnTo>
                  <a:pt x="1302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8171" y="2695531"/>
            <a:ext cx="390525" cy="953135"/>
          </a:xfrm>
          <a:custGeom>
            <a:avLst/>
            <a:gdLst/>
            <a:ahLst/>
            <a:cxnLst/>
            <a:rect l="l" t="t" r="r" b="b"/>
            <a:pathLst>
              <a:path w="390525" h="953135">
                <a:moveTo>
                  <a:pt x="0" y="867931"/>
                </a:moveTo>
                <a:lnTo>
                  <a:pt x="7730" y="952775"/>
                </a:lnTo>
                <a:lnTo>
                  <a:pt x="68112" y="898262"/>
                </a:lnTo>
                <a:lnTo>
                  <a:pt x="42685" y="898262"/>
                </a:lnTo>
                <a:lnTo>
                  <a:pt x="19029" y="889011"/>
                </a:lnTo>
                <a:lnTo>
                  <a:pt x="23655" y="877183"/>
                </a:lnTo>
                <a:lnTo>
                  <a:pt x="0" y="867931"/>
                </a:lnTo>
                <a:close/>
              </a:path>
              <a:path w="390525" h="953135">
                <a:moveTo>
                  <a:pt x="23655" y="877183"/>
                </a:moveTo>
                <a:lnTo>
                  <a:pt x="19029" y="889011"/>
                </a:lnTo>
                <a:lnTo>
                  <a:pt x="42685" y="898262"/>
                </a:lnTo>
                <a:lnTo>
                  <a:pt x="47311" y="886434"/>
                </a:lnTo>
                <a:lnTo>
                  <a:pt x="23655" y="877183"/>
                </a:lnTo>
                <a:close/>
              </a:path>
              <a:path w="390525" h="953135">
                <a:moveTo>
                  <a:pt x="47311" y="886434"/>
                </a:moveTo>
                <a:lnTo>
                  <a:pt x="42685" y="898262"/>
                </a:lnTo>
                <a:lnTo>
                  <a:pt x="68112" y="898262"/>
                </a:lnTo>
                <a:lnTo>
                  <a:pt x="70966" y="895685"/>
                </a:lnTo>
                <a:lnTo>
                  <a:pt x="47311" y="886434"/>
                </a:lnTo>
                <a:close/>
              </a:path>
              <a:path w="390525" h="953135">
                <a:moveTo>
                  <a:pt x="366692" y="0"/>
                </a:moveTo>
                <a:lnTo>
                  <a:pt x="23655" y="877183"/>
                </a:lnTo>
                <a:lnTo>
                  <a:pt x="47311" y="886434"/>
                </a:lnTo>
                <a:lnTo>
                  <a:pt x="390347" y="9250"/>
                </a:lnTo>
                <a:lnTo>
                  <a:pt x="36669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1217" y="292779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9"/>
                </a:lnTo>
                <a:lnTo>
                  <a:pt x="1249390" y="252807"/>
                </a:lnTo>
                <a:lnTo>
                  <a:pt x="1249390" y="50563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61217" y="292779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09059" y="2952496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06290" y="2050529"/>
            <a:ext cx="85725" cy="699135"/>
          </a:xfrm>
          <a:custGeom>
            <a:avLst/>
            <a:gdLst/>
            <a:ahLst/>
            <a:cxnLst/>
            <a:rect l="l" t="t" r="r" b="b"/>
            <a:pathLst>
              <a:path w="85725" h="699135">
                <a:moveTo>
                  <a:pt x="28575" y="612901"/>
                </a:moveTo>
                <a:lnTo>
                  <a:pt x="0" y="612901"/>
                </a:lnTo>
                <a:lnTo>
                  <a:pt x="42862" y="698626"/>
                </a:lnTo>
                <a:lnTo>
                  <a:pt x="78581" y="627189"/>
                </a:lnTo>
                <a:lnTo>
                  <a:pt x="28575" y="627189"/>
                </a:lnTo>
                <a:lnTo>
                  <a:pt x="28575" y="612901"/>
                </a:lnTo>
                <a:close/>
              </a:path>
              <a:path w="85725" h="699135">
                <a:moveTo>
                  <a:pt x="57151" y="0"/>
                </a:moveTo>
                <a:lnTo>
                  <a:pt x="28576" y="0"/>
                </a:lnTo>
                <a:lnTo>
                  <a:pt x="28575" y="627189"/>
                </a:lnTo>
                <a:lnTo>
                  <a:pt x="57150" y="627189"/>
                </a:lnTo>
                <a:lnTo>
                  <a:pt x="57151" y="0"/>
                </a:lnTo>
                <a:close/>
              </a:path>
              <a:path w="85725" h="699135">
                <a:moveTo>
                  <a:pt x="85725" y="612901"/>
                </a:moveTo>
                <a:lnTo>
                  <a:pt x="57150" y="612901"/>
                </a:lnTo>
                <a:lnTo>
                  <a:pt x="57150" y="627189"/>
                </a:lnTo>
                <a:lnTo>
                  <a:pt x="78581" y="627189"/>
                </a:lnTo>
                <a:lnTo>
                  <a:pt x="85725" y="612901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577" y="4460415"/>
            <a:ext cx="3900804" cy="76200"/>
          </a:xfrm>
          <a:custGeom>
            <a:avLst/>
            <a:gdLst/>
            <a:ahLst/>
            <a:cxnLst/>
            <a:rect l="l" t="t" r="r" b="b"/>
            <a:pathLst>
              <a:path w="3900804" h="76200">
                <a:moveTo>
                  <a:pt x="45" y="18412"/>
                </a:moveTo>
                <a:lnTo>
                  <a:pt x="0" y="43812"/>
                </a:lnTo>
                <a:lnTo>
                  <a:pt x="101600" y="43997"/>
                </a:lnTo>
                <a:lnTo>
                  <a:pt x="101645" y="18597"/>
                </a:lnTo>
                <a:lnTo>
                  <a:pt x="45" y="18412"/>
                </a:lnTo>
                <a:close/>
              </a:path>
              <a:path w="3900804" h="76200">
                <a:moveTo>
                  <a:pt x="177845" y="18737"/>
                </a:moveTo>
                <a:lnTo>
                  <a:pt x="177798" y="44137"/>
                </a:lnTo>
                <a:lnTo>
                  <a:pt x="279398" y="44323"/>
                </a:lnTo>
                <a:lnTo>
                  <a:pt x="279445" y="18923"/>
                </a:lnTo>
                <a:lnTo>
                  <a:pt x="177845" y="18737"/>
                </a:lnTo>
                <a:close/>
              </a:path>
              <a:path w="3900804" h="76200">
                <a:moveTo>
                  <a:pt x="355645" y="19062"/>
                </a:moveTo>
                <a:lnTo>
                  <a:pt x="355598" y="44462"/>
                </a:lnTo>
                <a:lnTo>
                  <a:pt x="457198" y="44648"/>
                </a:lnTo>
                <a:lnTo>
                  <a:pt x="457245" y="19248"/>
                </a:lnTo>
                <a:lnTo>
                  <a:pt x="355645" y="19062"/>
                </a:lnTo>
                <a:close/>
              </a:path>
              <a:path w="3900804" h="76200">
                <a:moveTo>
                  <a:pt x="533444" y="19387"/>
                </a:moveTo>
                <a:lnTo>
                  <a:pt x="533398" y="44787"/>
                </a:lnTo>
                <a:lnTo>
                  <a:pt x="634998" y="44973"/>
                </a:lnTo>
                <a:lnTo>
                  <a:pt x="635044" y="19573"/>
                </a:lnTo>
                <a:lnTo>
                  <a:pt x="533444" y="19387"/>
                </a:lnTo>
                <a:close/>
              </a:path>
              <a:path w="3900804" h="76200">
                <a:moveTo>
                  <a:pt x="711244" y="19711"/>
                </a:moveTo>
                <a:lnTo>
                  <a:pt x="711198" y="45111"/>
                </a:lnTo>
                <a:lnTo>
                  <a:pt x="812798" y="45298"/>
                </a:lnTo>
                <a:lnTo>
                  <a:pt x="812844" y="19898"/>
                </a:lnTo>
                <a:lnTo>
                  <a:pt x="711244" y="19711"/>
                </a:lnTo>
                <a:close/>
              </a:path>
              <a:path w="3900804" h="76200">
                <a:moveTo>
                  <a:pt x="889044" y="20036"/>
                </a:moveTo>
                <a:lnTo>
                  <a:pt x="888997" y="45436"/>
                </a:lnTo>
                <a:lnTo>
                  <a:pt x="990597" y="45622"/>
                </a:lnTo>
                <a:lnTo>
                  <a:pt x="990644" y="20222"/>
                </a:lnTo>
                <a:lnTo>
                  <a:pt x="889044" y="20036"/>
                </a:lnTo>
                <a:close/>
              </a:path>
              <a:path w="3900804" h="76200">
                <a:moveTo>
                  <a:pt x="1066844" y="20361"/>
                </a:moveTo>
                <a:lnTo>
                  <a:pt x="1066797" y="45761"/>
                </a:lnTo>
                <a:lnTo>
                  <a:pt x="1168397" y="45947"/>
                </a:lnTo>
                <a:lnTo>
                  <a:pt x="1168444" y="20547"/>
                </a:lnTo>
                <a:lnTo>
                  <a:pt x="1066844" y="20361"/>
                </a:lnTo>
                <a:close/>
              </a:path>
              <a:path w="3900804" h="76200">
                <a:moveTo>
                  <a:pt x="1244644" y="20687"/>
                </a:moveTo>
                <a:lnTo>
                  <a:pt x="1244597" y="46087"/>
                </a:lnTo>
                <a:lnTo>
                  <a:pt x="1346197" y="46272"/>
                </a:lnTo>
                <a:lnTo>
                  <a:pt x="1346243" y="20872"/>
                </a:lnTo>
                <a:lnTo>
                  <a:pt x="1244644" y="20687"/>
                </a:lnTo>
                <a:close/>
              </a:path>
              <a:path w="3900804" h="76200">
                <a:moveTo>
                  <a:pt x="1422443" y="21012"/>
                </a:moveTo>
                <a:lnTo>
                  <a:pt x="1422397" y="46412"/>
                </a:lnTo>
                <a:lnTo>
                  <a:pt x="1523997" y="46597"/>
                </a:lnTo>
                <a:lnTo>
                  <a:pt x="1524043" y="21197"/>
                </a:lnTo>
                <a:lnTo>
                  <a:pt x="1422443" y="21012"/>
                </a:lnTo>
                <a:close/>
              </a:path>
              <a:path w="3900804" h="76200">
                <a:moveTo>
                  <a:pt x="1600243" y="21337"/>
                </a:moveTo>
                <a:lnTo>
                  <a:pt x="1600197" y="46736"/>
                </a:lnTo>
                <a:lnTo>
                  <a:pt x="1701796" y="46922"/>
                </a:lnTo>
                <a:lnTo>
                  <a:pt x="1701843" y="21522"/>
                </a:lnTo>
                <a:lnTo>
                  <a:pt x="1600243" y="21337"/>
                </a:lnTo>
                <a:close/>
              </a:path>
              <a:path w="3900804" h="76200">
                <a:moveTo>
                  <a:pt x="1778043" y="21661"/>
                </a:moveTo>
                <a:lnTo>
                  <a:pt x="1777996" y="47061"/>
                </a:lnTo>
                <a:lnTo>
                  <a:pt x="1879596" y="47247"/>
                </a:lnTo>
                <a:lnTo>
                  <a:pt x="1879643" y="21847"/>
                </a:lnTo>
                <a:lnTo>
                  <a:pt x="1778043" y="21661"/>
                </a:lnTo>
                <a:close/>
              </a:path>
              <a:path w="3900804" h="76200">
                <a:moveTo>
                  <a:pt x="1955843" y="21986"/>
                </a:moveTo>
                <a:lnTo>
                  <a:pt x="1955796" y="47386"/>
                </a:lnTo>
                <a:lnTo>
                  <a:pt x="2057396" y="47571"/>
                </a:lnTo>
                <a:lnTo>
                  <a:pt x="2057443" y="22171"/>
                </a:lnTo>
                <a:lnTo>
                  <a:pt x="1955843" y="21986"/>
                </a:lnTo>
                <a:close/>
              </a:path>
              <a:path w="3900804" h="76200">
                <a:moveTo>
                  <a:pt x="2133641" y="22311"/>
                </a:moveTo>
                <a:lnTo>
                  <a:pt x="2133596" y="47711"/>
                </a:lnTo>
                <a:lnTo>
                  <a:pt x="2235196" y="47896"/>
                </a:lnTo>
                <a:lnTo>
                  <a:pt x="2235241" y="22496"/>
                </a:lnTo>
                <a:lnTo>
                  <a:pt x="2133641" y="22311"/>
                </a:lnTo>
                <a:close/>
              </a:path>
              <a:path w="3900804" h="76200">
                <a:moveTo>
                  <a:pt x="2311441" y="22636"/>
                </a:moveTo>
                <a:lnTo>
                  <a:pt x="2311394" y="48036"/>
                </a:lnTo>
                <a:lnTo>
                  <a:pt x="2412994" y="48221"/>
                </a:lnTo>
                <a:lnTo>
                  <a:pt x="2413041" y="22821"/>
                </a:lnTo>
                <a:lnTo>
                  <a:pt x="2311441" y="22636"/>
                </a:lnTo>
                <a:close/>
              </a:path>
              <a:path w="3900804" h="76200">
                <a:moveTo>
                  <a:pt x="2489241" y="22961"/>
                </a:moveTo>
                <a:lnTo>
                  <a:pt x="2489194" y="48361"/>
                </a:lnTo>
                <a:lnTo>
                  <a:pt x="2590794" y="48547"/>
                </a:lnTo>
                <a:lnTo>
                  <a:pt x="2590841" y="23147"/>
                </a:lnTo>
                <a:lnTo>
                  <a:pt x="2489241" y="22961"/>
                </a:lnTo>
                <a:close/>
              </a:path>
              <a:path w="3900804" h="76200">
                <a:moveTo>
                  <a:pt x="2667041" y="23286"/>
                </a:moveTo>
                <a:lnTo>
                  <a:pt x="2666994" y="48685"/>
                </a:lnTo>
                <a:lnTo>
                  <a:pt x="2768594" y="48872"/>
                </a:lnTo>
                <a:lnTo>
                  <a:pt x="2768640" y="23472"/>
                </a:lnTo>
                <a:lnTo>
                  <a:pt x="2667041" y="23286"/>
                </a:lnTo>
                <a:close/>
              </a:path>
              <a:path w="3900804" h="76200">
                <a:moveTo>
                  <a:pt x="2844840" y="23610"/>
                </a:moveTo>
                <a:lnTo>
                  <a:pt x="2844794" y="49010"/>
                </a:lnTo>
                <a:lnTo>
                  <a:pt x="2946393" y="49195"/>
                </a:lnTo>
                <a:lnTo>
                  <a:pt x="2946440" y="23797"/>
                </a:lnTo>
                <a:lnTo>
                  <a:pt x="2844840" y="23610"/>
                </a:lnTo>
                <a:close/>
              </a:path>
              <a:path w="3900804" h="76200">
                <a:moveTo>
                  <a:pt x="3022640" y="23935"/>
                </a:moveTo>
                <a:lnTo>
                  <a:pt x="3022593" y="49335"/>
                </a:lnTo>
                <a:lnTo>
                  <a:pt x="3124193" y="49521"/>
                </a:lnTo>
                <a:lnTo>
                  <a:pt x="3124240" y="24121"/>
                </a:lnTo>
                <a:lnTo>
                  <a:pt x="3022640" y="23935"/>
                </a:lnTo>
                <a:close/>
              </a:path>
              <a:path w="3900804" h="76200">
                <a:moveTo>
                  <a:pt x="3200440" y="24260"/>
                </a:moveTo>
                <a:lnTo>
                  <a:pt x="3200393" y="49660"/>
                </a:lnTo>
                <a:lnTo>
                  <a:pt x="3301993" y="49846"/>
                </a:lnTo>
                <a:lnTo>
                  <a:pt x="3302040" y="24446"/>
                </a:lnTo>
                <a:lnTo>
                  <a:pt x="3200440" y="24260"/>
                </a:lnTo>
                <a:close/>
              </a:path>
              <a:path w="3900804" h="76200">
                <a:moveTo>
                  <a:pt x="3378240" y="24585"/>
                </a:moveTo>
                <a:lnTo>
                  <a:pt x="3378193" y="49985"/>
                </a:lnTo>
                <a:lnTo>
                  <a:pt x="3479793" y="50171"/>
                </a:lnTo>
                <a:lnTo>
                  <a:pt x="3479839" y="24771"/>
                </a:lnTo>
                <a:lnTo>
                  <a:pt x="3378240" y="24585"/>
                </a:lnTo>
                <a:close/>
              </a:path>
              <a:path w="3900804" h="76200">
                <a:moveTo>
                  <a:pt x="3556039" y="24911"/>
                </a:moveTo>
                <a:lnTo>
                  <a:pt x="3555993" y="50311"/>
                </a:lnTo>
                <a:lnTo>
                  <a:pt x="3657593" y="50496"/>
                </a:lnTo>
                <a:lnTo>
                  <a:pt x="3657639" y="25096"/>
                </a:lnTo>
                <a:lnTo>
                  <a:pt x="3556039" y="24911"/>
                </a:lnTo>
                <a:close/>
              </a:path>
              <a:path w="3900804" h="76200">
                <a:moveTo>
                  <a:pt x="3823973" y="50800"/>
                </a:moveTo>
                <a:lnTo>
                  <a:pt x="3823926" y="76200"/>
                </a:lnTo>
                <a:lnTo>
                  <a:pt x="3874917" y="50821"/>
                </a:lnTo>
                <a:lnTo>
                  <a:pt x="3835392" y="50821"/>
                </a:lnTo>
                <a:lnTo>
                  <a:pt x="3823973" y="50800"/>
                </a:lnTo>
                <a:close/>
              </a:path>
              <a:path w="3900804" h="76200">
                <a:moveTo>
                  <a:pt x="3824019" y="25400"/>
                </a:moveTo>
                <a:lnTo>
                  <a:pt x="3823973" y="50800"/>
                </a:lnTo>
                <a:lnTo>
                  <a:pt x="3835392" y="50821"/>
                </a:lnTo>
                <a:lnTo>
                  <a:pt x="3835439" y="25421"/>
                </a:lnTo>
                <a:lnTo>
                  <a:pt x="3824019" y="25400"/>
                </a:lnTo>
                <a:close/>
              </a:path>
              <a:path w="3900804" h="76200">
                <a:moveTo>
                  <a:pt x="3824066" y="0"/>
                </a:moveTo>
                <a:lnTo>
                  <a:pt x="3824019" y="25400"/>
                </a:lnTo>
                <a:lnTo>
                  <a:pt x="3835439" y="25421"/>
                </a:lnTo>
                <a:lnTo>
                  <a:pt x="3835392" y="50821"/>
                </a:lnTo>
                <a:lnTo>
                  <a:pt x="3874917" y="50821"/>
                </a:lnTo>
                <a:lnTo>
                  <a:pt x="3900196" y="38239"/>
                </a:lnTo>
                <a:lnTo>
                  <a:pt x="3824066" y="0"/>
                </a:lnTo>
                <a:close/>
              </a:path>
              <a:path w="3900804" h="76200">
                <a:moveTo>
                  <a:pt x="3733839" y="25234"/>
                </a:moveTo>
                <a:lnTo>
                  <a:pt x="3733793" y="50634"/>
                </a:lnTo>
                <a:lnTo>
                  <a:pt x="3823973" y="50800"/>
                </a:lnTo>
                <a:lnTo>
                  <a:pt x="3824019" y="25400"/>
                </a:lnTo>
                <a:lnTo>
                  <a:pt x="3733839" y="252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0212" y="3225966"/>
            <a:ext cx="76200" cy="1321435"/>
          </a:xfrm>
          <a:custGeom>
            <a:avLst/>
            <a:gdLst/>
            <a:ahLst/>
            <a:cxnLst/>
            <a:rect l="l" t="t" r="r" b="b"/>
            <a:pathLst>
              <a:path w="76200" h="1321435">
                <a:moveTo>
                  <a:pt x="25399" y="1244653"/>
                </a:moveTo>
                <a:lnTo>
                  <a:pt x="0" y="1244653"/>
                </a:lnTo>
                <a:lnTo>
                  <a:pt x="38100" y="1320853"/>
                </a:lnTo>
                <a:lnTo>
                  <a:pt x="69850" y="1257353"/>
                </a:lnTo>
                <a:lnTo>
                  <a:pt x="25400" y="1257353"/>
                </a:lnTo>
                <a:lnTo>
                  <a:pt x="25399" y="1244653"/>
                </a:lnTo>
                <a:close/>
              </a:path>
              <a:path w="76200" h="1321435">
                <a:moveTo>
                  <a:pt x="50798" y="0"/>
                </a:moveTo>
                <a:lnTo>
                  <a:pt x="25398" y="0"/>
                </a:lnTo>
                <a:lnTo>
                  <a:pt x="25400" y="1257353"/>
                </a:lnTo>
                <a:lnTo>
                  <a:pt x="50800" y="1257353"/>
                </a:lnTo>
                <a:lnTo>
                  <a:pt x="50798" y="0"/>
                </a:lnTo>
                <a:close/>
              </a:path>
              <a:path w="76200" h="1321435">
                <a:moveTo>
                  <a:pt x="76200" y="1244653"/>
                </a:moveTo>
                <a:lnTo>
                  <a:pt x="50799" y="1244653"/>
                </a:lnTo>
                <a:lnTo>
                  <a:pt x="50800" y="1257353"/>
                </a:lnTo>
                <a:lnTo>
                  <a:pt x="69850" y="1257353"/>
                </a:lnTo>
                <a:lnTo>
                  <a:pt x="76200" y="12446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3009" y="3584955"/>
            <a:ext cx="1524000" cy="7512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poll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tx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events 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dequeue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buffer 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add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tcp</a:t>
            </a:r>
            <a:r>
              <a:rPr sz="1600" spc="-2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header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45408" y="3951584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4101"/>
                </a:moveTo>
                <a:lnTo>
                  <a:pt x="37534" y="400580"/>
                </a:lnTo>
                <a:lnTo>
                  <a:pt x="69825" y="337176"/>
                </a:lnTo>
                <a:lnTo>
                  <a:pt x="50704" y="337176"/>
                </a:lnTo>
                <a:lnTo>
                  <a:pt x="25304" y="336988"/>
                </a:lnTo>
                <a:lnTo>
                  <a:pt x="25398" y="324288"/>
                </a:lnTo>
                <a:lnTo>
                  <a:pt x="0" y="324101"/>
                </a:lnTo>
                <a:close/>
              </a:path>
              <a:path w="76200" h="400685">
                <a:moveTo>
                  <a:pt x="25398" y="324288"/>
                </a:moveTo>
                <a:lnTo>
                  <a:pt x="25304" y="336988"/>
                </a:lnTo>
                <a:lnTo>
                  <a:pt x="50704" y="337176"/>
                </a:lnTo>
                <a:lnTo>
                  <a:pt x="50798" y="324476"/>
                </a:lnTo>
                <a:lnTo>
                  <a:pt x="25398" y="324288"/>
                </a:lnTo>
                <a:close/>
              </a:path>
              <a:path w="76200" h="400685">
                <a:moveTo>
                  <a:pt x="50798" y="324476"/>
                </a:moveTo>
                <a:lnTo>
                  <a:pt x="50704" y="337176"/>
                </a:lnTo>
                <a:lnTo>
                  <a:pt x="69825" y="337176"/>
                </a:lnTo>
                <a:lnTo>
                  <a:pt x="76197" y="324664"/>
                </a:lnTo>
                <a:lnTo>
                  <a:pt x="50798" y="324476"/>
                </a:lnTo>
                <a:close/>
              </a:path>
              <a:path w="76200" h="400685">
                <a:moveTo>
                  <a:pt x="27795" y="0"/>
                </a:moveTo>
                <a:lnTo>
                  <a:pt x="25398" y="324288"/>
                </a:lnTo>
                <a:lnTo>
                  <a:pt x="50798" y="324476"/>
                </a:lnTo>
                <a:lnTo>
                  <a:pt x="53193" y="186"/>
                </a:lnTo>
                <a:lnTo>
                  <a:pt x="27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1040" y="3946481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25398" y="76104"/>
                </a:moveTo>
                <a:lnTo>
                  <a:pt x="23003" y="400392"/>
                </a:lnTo>
                <a:lnTo>
                  <a:pt x="48402" y="400580"/>
                </a:lnTo>
                <a:lnTo>
                  <a:pt x="50797" y="76291"/>
                </a:lnTo>
                <a:lnTo>
                  <a:pt x="25398" y="76104"/>
                </a:lnTo>
                <a:close/>
              </a:path>
              <a:path w="76200" h="400685">
                <a:moveTo>
                  <a:pt x="69780" y="63404"/>
                </a:moveTo>
                <a:lnTo>
                  <a:pt x="25492" y="63404"/>
                </a:lnTo>
                <a:lnTo>
                  <a:pt x="50891" y="63592"/>
                </a:lnTo>
                <a:lnTo>
                  <a:pt x="50797" y="76291"/>
                </a:lnTo>
                <a:lnTo>
                  <a:pt x="76197" y="76479"/>
                </a:lnTo>
                <a:lnTo>
                  <a:pt x="69780" y="63404"/>
                </a:lnTo>
                <a:close/>
              </a:path>
              <a:path w="76200" h="400685">
                <a:moveTo>
                  <a:pt x="25492" y="63404"/>
                </a:moveTo>
                <a:lnTo>
                  <a:pt x="25398" y="76104"/>
                </a:lnTo>
                <a:lnTo>
                  <a:pt x="50797" y="76291"/>
                </a:lnTo>
                <a:lnTo>
                  <a:pt x="50891" y="63592"/>
                </a:lnTo>
                <a:lnTo>
                  <a:pt x="25492" y="63404"/>
                </a:lnTo>
                <a:close/>
              </a:path>
              <a:path w="76200" h="400685">
                <a:moveTo>
                  <a:pt x="38661" y="0"/>
                </a:moveTo>
                <a:lnTo>
                  <a:pt x="0" y="75916"/>
                </a:lnTo>
                <a:lnTo>
                  <a:pt x="25398" y="76104"/>
                </a:lnTo>
                <a:lnTo>
                  <a:pt x="25492" y="63404"/>
                </a:lnTo>
                <a:lnTo>
                  <a:pt x="69780" y="63404"/>
                </a:lnTo>
                <a:lnTo>
                  <a:pt x="38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08395" y="2697320"/>
            <a:ext cx="294005" cy="949325"/>
          </a:xfrm>
          <a:custGeom>
            <a:avLst/>
            <a:gdLst/>
            <a:ahLst/>
            <a:cxnLst/>
            <a:rect l="l" t="t" r="r" b="b"/>
            <a:pathLst>
              <a:path w="294004" h="949325">
                <a:moveTo>
                  <a:pt x="48913" y="69941"/>
                </a:moveTo>
                <a:lnTo>
                  <a:pt x="24457" y="76798"/>
                </a:lnTo>
                <a:lnTo>
                  <a:pt x="269079" y="949219"/>
                </a:lnTo>
                <a:lnTo>
                  <a:pt x="293536" y="942361"/>
                </a:lnTo>
                <a:lnTo>
                  <a:pt x="48913" y="69941"/>
                </a:lnTo>
                <a:close/>
              </a:path>
              <a:path w="294004" h="949325">
                <a:moveTo>
                  <a:pt x="16112" y="0"/>
                </a:moveTo>
                <a:lnTo>
                  <a:pt x="0" y="83656"/>
                </a:lnTo>
                <a:lnTo>
                  <a:pt x="24457" y="76798"/>
                </a:lnTo>
                <a:lnTo>
                  <a:pt x="21028" y="64570"/>
                </a:lnTo>
                <a:lnTo>
                  <a:pt x="45485" y="57713"/>
                </a:lnTo>
                <a:lnTo>
                  <a:pt x="68496" y="57713"/>
                </a:lnTo>
                <a:lnTo>
                  <a:pt x="16112" y="0"/>
                </a:lnTo>
                <a:close/>
              </a:path>
              <a:path w="294004" h="949325">
                <a:moveTo>
                  <a:pt x="45485" y="57713"/>
                </a:moveTo>
                <a:lnTo>
                  <a:pt x="21028" y="64570"/>
                </a:lnTo>
                <a:lnTo>
                  <a:pt x="24457" y="76798"/>
                </a:lnTo>
                <a:lnTo>
                  <a:pt x="48913" y="69941"/>
                </a:lnTo>
                <a:lnTo>
                  <a:pt x="45485" y="57713"/>
                </a:lnTo>
                <a:close/>
              </a:path>
              <a:path w="294004" h="949325">
                <a:moveTo>
                  <a:pt x="68496" y="57713"/>
                </a:moveTo>
                <a:lnTo>
                  <a:pt x="45485" y="57713"/>
                </a:lnTo>
                <a:lnTo>
                  <a:pt x="48913" y="69941"/>
                </a:lnTo>
                <a:lnTo>
                  <a:pt x="73370" y="63083"/>
                </a:lnTo>
                <a:lnTo>
                  <a:pt x="68496" y="577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46742" y="2729237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50800" y="63500"/>
                </a:moveTo>
                <a:lnTo>
                  <a:pt x="25400" y="63500"/>
                </a:lnTo>
                <a:lnTo>
                  <a:pt x="25401" y="1009449"/>
                </a:lnTo>
                <a:lnTo>
                  <a:pt x="50801" y="1009449"/>
                </a:lnTo>
                <a:lnTo>
                  <a:pt x="50800" y="63500"/>
                </a:lnTo>
                <a:close/>
              </a:path>
              <a:path w="76200" h="100965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0965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77087" y="2694261"/>
            <a:ext cx="151765" cy="950594"/>
          </a:xfrm>
          <a:custGeom>
            <a:avLst/>
            <a:gdLst/>
            <a:ahLst/>
            <a:cxnLst/>
            <a:rect l="l" t="t" r="r" b="b"/>
            <a:pathLst>
              <a:path w="151765" h="950595">
                <a:moveTo>
                  <a:pt x="100871" y="74239"/>
                </a:moveTo>
                <a:lnTo>
                  <a:pt x="0" y="947392"/>
                </a:lnTo>
                <a:lnTo>
                  <a:pt x="25232" y="950306"/>
                </a:lnTo>
                <a:lnTo>
                  <a:pt x="126103" y="77154"/>
                </a:lnTo>
                <a:lnTo>
                  <a:pt x="100871" y="74239"/>
                </a:lnTo>
                <a:close/>
              </a:path>
              <a:path w="151765" h="950595">
                <a:moveTo>
                  <a:pt x="144631" y="61624"/>
                </a:moveTo>
                <a:lnTo>
                  <a:pt x="102328" y="61624"/>
                </a:lnTo>
                <a:lnTo>
                  <a:pt x="127561" y="64538"/>
                </a:lnTo>
                <a:lnTo>
                  <a:pt x="126103" y="77154"/>
                </a:lnTo>
                <a:lnTo>
                  <a:pt x="151335" y="80069"/>
                </a:lnTo>
                <a:lnTo>
                  <a:pt x="144631" y="61624"/>
                </a:lnTo>
                <a:close/>
              </a:path>
              <a:path w="151765" h="950595">
                <a:moveTo>
                  <a:pt x="102328" y="61624"/>
                </a:moveTo>
                <a:lnTo>
                  <a:pt x="100871" y="74239"/>
                </a:lnTo>
                <a:lnTo>
                  <a:pt x="126103" y="77154"/>
                </a:lnTo>
                <a:lnTo>
                  <a:pt x="127561" y="64538"/>
                </a:lnTo>
                <a:lnTo>
                  <a:pt x="102328" y="61624"/>
                </a:lnTo>
                <a:close/>
              </a:path>
              <a:path w="151765" h="950595">
                <a:moveTo>
                  <a:pt x="122232" y="0"/>
                </a:moveTo>
                <a:lnTo>
                  <a:pt x="75639" y="71324"/>
                </a:lnTo>
                <a:lnTo>
                  <a:pt x="100871" y="74239"/>
                </a:lnTo>
                <a:lnTo>
                  <a:pt x="102328" y="61624"/>
                </a:lnTo>
                <a:lnTo>
                  <a:pt x="144631" y="61624"/>
                </a:lnTo>
                <a:lnTo>
                  <a:pt x="1222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65017" y="29225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9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9"/>
                </a:lnTo>
                <a:lnTo>
                  <a:pt x="1249390" y="252807"/>
                </a:lnTo>
                <a:lnTo>
                  <a:pt x="1249390" y="50562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65017" y="29225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012858" y="2946400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15820" y="1966671"/>
            <a:ext cx="270510" cy="212090"/>
          </a:xfrm>
          <a:custGeom>
            <a:avLst/>
            <a:gdLst/>
            <a:ahLst/>
            <a:cxnLst/>
            <a:rect l="l" t="t" r="r" b="b"/>
            <a:pathLst>
              <a:path w="270509" h="212089">
                <a:moveTo>
                  <a:pt x="193405" y="40780"/>
                </a:moveTo>
                <a:lnTo>
                  <a:pt x="0" y="188901"/>
                </a:lnTo>
                <a:lnTo>
                  <a:pt x="17374" y="211587"/>
                </a:lnTo>
                <a:lnTo>
                  <a:pt x="210780" y="63466"/>
                </a:lnTo>
                <a:lnTo>
                  <a:pt x="193405" y="40780"/>
                </a:lnTo>
                <a:close/>
              </a:path>
              <a:path w="270509" h="212089">
                <a:moveTo>
                  <a:pt x="254507" y="32092"/>
                </a:moveTo>
                <a:lnTo>
                  <a:pt x="204749" y="32092"/>
                </a:lnTo>
                <a:lnTo>
                  <a:pt x="222123" y="54778"/>
                </a:lnTo>
                <a:lnTo>
                  <a:pt x="210780" y="63466"/>
                </a:lnTo>
                <a:lnTo>
                  <a:pt x="228154" y="86151"/>
                </a:lnTo>
                <a:lnTo>
                  <a:pt x="254507" y="32092"/>
                </a:lnTo>
                <a:close/>
              </a:path>
              <a:path w="270509" h="212089">
                <a:moveTo>
                  <a:pt x="204749" y="32092"/>
                </a:moveTo>
                <a:lnTo>
                  <a:pt x="193405" y="40780"/>
                </a:lnTo>
                <a:lnTo>
                  <a:pt x="210780" y="63466"/>
                </a:lnTo>
                <a:lnTo>
                  <a:pt x="222123" y="54778"/>
                </a:lnTo>
                <a:lnTo>
                  <a:pt x="204749" y="32092"/>
                </a:lnTo>
                <a:close/>
              </a:path>
              <a:path w="270509" h="212089">
                <a:moveTo>
                  <a:pt x="270151" y="0"/>
                </a:moveTo>
                <a:lnTo>
                  <a:pt x="176030" y="18093"/>
                </a:lnTo>
                <a:lnTo>
                  <a:pt x="193405" y="40780"/>
                </a:lnTo>
                <a:lnTo>
                  <a:pt x="204749" y="32092"/>
                </a:lnTo>
                <a:lnTo>
                  <a:pt x="254507" y="32092"/>
                </a:lnTo>
                <a:lnTo>
                  <a:pt x="27015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85972" y="1966671"/>
            <a:ext cx="125634" cy="19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29883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0" dirty="0"/>
              <a:t>Data</a:t>
            </a:r>
            <a:r>
              <a:rPr spc="-50" dirty="0"/>
              <a:t> </a:t>
            </a:r>
            <a:r>
              <a:rPr spc="-30" dirty="0"/>
              <a:t>Transfer</a:t>
            </a:r>
          </a:p>
        </p:txBody>
      </p:sp>
      <p:sp>
        <p:nvSpPr>
          <p:cNvPr id="3" name="object 3"/>
          <p:cNvSpPr/>
          <p:nvPr/>
        </p:nvSpPr>
        <p:spPr>
          <a:xfrm>
            <a:off x="7578200" y="3074281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1733" y="3643110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21415" y="3668776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38773" y="434696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5614" y="4372864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41733" y="504348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9855" y="5067808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63488" y="2064832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09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1277" y="166330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8990" y="1687576"/>
            <a:ext cx="453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6269" y="2166914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4400" y="3079476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5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7932" y="3648307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17614" y="3671823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34973" y="435216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1814" y="4375911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37932" y="5048680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6055" y="5073903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59687" y="2070027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477" y="16684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1353" y="1693671"/>
            <a:ext cx="4000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2470" y="2172111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5401" y="4670044"/>
            <a:ext cx="1668992" cy="2667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拥塞控制可靠传输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4115" y="2163615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5287" y="2163615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7915" y="2157719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79087" y="2157719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40965" y="2832100"/>
            <a:ext cx="13754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排队到</a:t>
            </a:r>
            <a:r>
              <a:rPr sz="1600" spc="-15" dirty="0" err="1">
                <a:solidFill>
                  <a:srgbClr val="625D5D"/>
                </a:solidFill>
                <a:latin typeface="Calibri"/>
                <a:cs typeface="Calibri"/>
              </a:rPr>
              <a:t>fifo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rx </a:t>
            </a: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io</a:t>
            </a:r>
            <a:r>
              <a:rPr sz="1600" spc="-8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通知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75661" y="1959149"/>
            <a:ext cx="381635" cy="204470"/>
          </a:xfrm>
          <a:custGeom>
            <a:avLst/>
            <a:gdLst/>
            <a:ahLst/>
            <a:cxnLst/>
            <a:rect l="l" t="t" r="r" b="b"/>
            <a:pathLst>
              <a:path w="381635" h="204469">
                <a:moveTo>
                  <a:pt x="298213" y="178116"/>
                </a:moveTo>
                <a:lnTo>
                  <a:pt x="285191" y="203551"/>
                </a:lnTo>
                <a:lnTo>
                  <a:pt x="381030" y="204466"/>
                </a:lnTo>
                <a:lnTo>
                  <a:pt x="366445" y="184627"/>
                </a:lnTo>
                <a:lnTo>
                  <a:pt x="310931" y="184627"/>
                </a:lnTo>
                <a:lnTo>
                  <a:pt x="298213" y="178116"/>
                </a:lnTo>
                <a:close/>
              </a:path>
              <a:path w="381635" h="204469">
                <a:moveTo>
                  <a:pt x="311236" y="152680"/>
                </a:moveTo>
                <a:lnTo>
                  <a:pt x="298213" y="178116"/>
                </a:lnTo>
                <a:lnTo>
                  <a:pt x="310931" y="184627"/>
                </a:lnTo>
                <a:lnTo>
                  <a:pt x="323954" y="159191"/>
                </a:lnTo>
                <a:lnTo>
                  <a:pt x="311236" y="152680"/>
                </a:lnTo>
                <a:close/>
              </a:path>
              <a:path w="381635" h="204469">
                <a:moveTo>
                  <a:pt x="324258" y="127246"/>
                </a:moveTo>
                <a:lnTo>
                  <a:pt x="311236" y="152680"/>
                </a:lnTo>
                <a:lnTo>
                  <a:pt x="323954" y="159191"/>
                </a:lnTo>
                <a:lnTo>
                  <a:pt x="310931" y="184627"/>
                </a:lnTo>
                <a:lnTo>
                  <a:pt x="366445" y="184627"/>
                </a:lnTo>
                <a:lnTo>
                  <a:pt x="324258" y="127246"/>
                </a:lnTo>
                <a:close/>
              </a:path>
              <a:path w="381635" h="204469">
                <a:moveTo>
                  <a:pt x="13021" y="0"/>
                </a:moveTo>
                <a:lnTo>
                  <a:pt x="0" y="25435"/>
                </a:lnTo>
                <a:lnTo>
                  <a:pt x="298213" y="178116"/>
                </a:lnTo>
                <a:lnTo>
                  <a:pt x="311236" y="152680"/>
                </a:lnTo>
                <a:lnTo>
                  <a:pt x="1302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8171" y="2695531"/>
            <a:ext cx="390525" cy="953135"/>
          </a:xfrm>
          <a:custGeom>
            <a:avLst/>
            <a:gdLst/>
            <a:ahLst/>
            <a:cxnLst/>
            <a:rect l="l" t="t" r="r" b="b"/>
            <a:pathLst>
              <a:path w="390525" h="953135">
                <a:moveTo>
                  <a:pt x="0" y="867931"/>
                </a:moveTo>
                <a:lnTo>
                  <a:pt x="7730" y="952775"/>
                </a:lnTo>
                <a:lnTo>
                  <a:pt x="68112" y="898262"/>
                </a:lnTo>
                <a:lnTo>
                  <a:pt x="42685" y="898262"/>
                </a:lnTo>
                <a:lnTo>
                  <a:pt x="19029" y="889011"/>
                </a:lnTo>
                <a:lnTo>
                  <a:pt x="23655" y="877183"/>
                </a:lnTo>
                <a:lnTo>
                  <a:pt x="0" y="867931"/>
                </a:lnTo>
                <a:close/>
              </a:path>
              <a:path w="390525" h="953135">
                <a:moveTo>
                  <a:pt x="23655" y="877183"/>
                </a:moveTo>
                <a:lnTo>
                  <a:pt x="19029" y="889011"/>
                </a:lnTo>
                <a:lnTo>
                  <a:pt x="42685" y="898262"/>
                </a:lnTo>
                <a:lnTo>
                  <a:pt x="47311" y="886434"/>
                </a:lnTo>
                <a:lnTo>
                  <a:pt x="23655" y="877183"/>
                </a:lnTo>
                <a:close/>
              </a:path>
              <a:path w="390525" h="953135">
                <a:moveTo>
                  <a:pt x="47311" y="886434"/>
                </a:moveTo>
                <a:lnTo>
                  <a:pt x="42685" y="898262"/>
                </a:lnTo>
                <a:lnTo>
                  <a:pt x="68112" y="898262"/>
                </a:lnTo>
                <a:lnTo>
                  <a:pt x="70966" y="895685"/>
                </a:lnTo>
                <a:lnTo>
                  <a:pt x="47311" y="886434"/>
                </a:lnTo>
                <a:close/>
              </a:path>
              <a:path w="390525" h="953135">
                <a:moveTo>
                  <a:pt x="366692" y="0"/>
                </a:moveTo>
                <a:lnTo>
                  <a:pt x="23655" y="877183"/>
                </a:lnTo>
                <a:lnTo>
                  <a:pt x="47311" y="886434"/>
                </a:lnTo>
                <a:lnTo>
                  <a:pt x="390347" y="9250"/>
                </a:lnTo>
                <a:lnTo>
                  <a:pt x="36669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1217" y="292779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9"/>
                </a:lnTo>
                <a:lnTo>
                  <a:pt x="1249390" y="252807"/>
                </a:lnTo>
                <a:lnTo>
                  <a:pt x="1249390" y="50563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1217" y="2927790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09059" y="2952496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38577" y="4460415"/>
            <a:ext cx="3900804" cy="76200"/>
          </a:xfrm>
          <a:custGeom>
            <a:avLst/>
            <a:gdLst/>
            <a:ahLst/>
            <a:cxnLst/>
            <a:rect l="l" t="t" r="r" b="b"/>
            <a:pathLst>
              <a:path w="3900804" h="76200">
                <a:moveTo>
                  <a:pt x="45" y="18412"/>
                </a:moveTo>
                <a:lnTo>
                  <a:pt x="0" y="43812"/>
                </a:lnTo>
                <a:lnTo>
                  <a:pt x="101600" y="43997"/>
                </a:lnTo>
                <a:lnTo>
                  <a:pt x="101645" y="18597"/>
                </a:lnTo>
                <a:lnTo>
                  <a:pt x="45" y="18412"/>
                </a:lnTo>
                <a:close/>
              </a:path>
              <a:path w="3900804" h="76200">
                <a:moveTo>
                  <a:pt x="177845" y="18737"/>
                </a:moveTo>
                <a:lnTo>
                  <a:pt x="177798" y="44137"/>
                </a:lnTo>
                <a:lnTo>
                  <a:pt x="279398" y="44323"/>
                </a:lnTo>
                <a:lnTo>
                  <a:pt x="279445" y="18923"/>
                </a:lnTo>
                <a:lnTo>
                  <a:pt x="177845" y="18737"/>
                </a:lnTo>
                <a:close/>
              </a:path>
              <a:path w="3900804" h="76200">
                <a:moveTo>
                  <a:pt x="355645" y="19062"/>
                </a:moveTo>
                <a:lnTo>
                  <a:pt x="355598" y="44462"/>
                </a:lnTo>
                <a:lnTo>
                  <a:pt x="457198" y="44648"/>
                </a:lnTo>
                <a:lnTo>
                  <a:pt x="457245" y="19248"/>
                </a:lnTo>
                <a:lnTo>
                  <a:pt x="355645" y="19062"/>
                </a:lnTo>
                <a:close/>
              </a:path>
              <a:path w="3900804" h="76200">
                <a:moveTo>
                  <a:pt x="533444" y="19387"/>
                </a:moveTo>
                <a:lnTo>
                  <a:pt x="533398" y="44787"/>
                </a:lnTo>
                <a:lnTo>
                  <a:pt x="634998" y="44973"/>
                </a:lnTo>
                <a:lnTo>
                  <a:pt x="635044" y="19573"/>
                </a:lnTo>
                <a:lnTo>
                  <a:pt x="533444" y="19387"/>
                </a:lnTo>
                <a:close/>
              </a:path>
              <a:path w="3900804" h="76200">
                <a:moveTo>
                  <a:pt x="711244" y="19711"/>
                </a:moveTo>
                <a:lnTo>
                  <a:pt x="711198" y="45111"/>
                </a:lnTo>
                <a:lnTo>
                  <a:pt x="812798" y="45298"/>
                </a:lnTo>
                <a:lnTo>
                  <a:pt x="812844" y="19898"/>
                </a:lnTo>
                <a:lnTo>
                  <a:pt x="711244" y="19711"/>
                </a:lnTo>
                <a:close/>
              </a:path>
              <a:path w="3900804" h="76200">
                <a:moveTo>
                  <a:pt x="889044" y="20036"/>
                </a:moveTo>
                <a:lnTo>
                  <a:pt x="888997" y="45436"/>
                </a:lnTo>
                <a:lnTo>
                  <a:pt x="990597" y="45622"/>
                </a:lnTo>
                <a:lnTo>
                  <a:pt x="990644" y="20222"/>
                </a:lnTo>
                <a:lnTo>
                  <a:pt x="889044" y="20036"/>
                </a:lnTo>
                <a:close/>
              </a:path>
              <a:path w="3900804" h="76200">
                <a:moveTo>
                  <a:pt x="1066844" y="20361"/>
                </a:moveTo>
                <a:lnTo>
                  <a:pt x="1066797" y="45761"/>
                </a:lnTo>
                <a:lnTo>
                  <a:pt x="1168397" y="45947"/>
                </a:lnTo>
                <a:lnTo>
                  <a:pt x="1168444" y="20547"/>
                </a:lnTo>
                <a:lnTo>
                  <a:pt x="1066844" y="20361"/>
                </a:lnTo>
                <a:close/>
              </a:path>
              <a:path w="3900804" h="76200">
                <a:moveTo>
                  <a:pt x="1244644" y="20687"/>
                </a:moveTo>
                <a:lnTo>
                  <a:pt x="1244597" y="46087"/>
                </a:lnTo>
                <a:lnTo>
                  <a:pt x="1346197" y="46272"/>
                </a:lnTo>
                <a:lnTo>
                  <a:pt x="1346243" y="20872"/>
                </a:lnTo>
                <a:lnTo>
                  <a:pt x="1244644" y="20687"/>
                </a:lnTo>
                <a:close/>
              </a:path>
              <a:path w="3900804" h="76200">
                <a:moveTo>
                  <a:pt x="1422443" y="21012"/>
                </a:moveTo>
                <a:lnTo>
                  <a:pt x="1422397" y="46412"/>
                </a:lnTo>
                <a:lnTo>
                  <a:pt x="1523997" y="46597"/>
                </a:lnTo>
                <a:lnTo>
                  <a:pt x="1524043" y="21197"/>
                </a:lnTo>
                <a:lnTo>
                  <a:pt x="1422443" y="21012"/>
                </a:lnTo>
                <a:close/>
              </a:path>
              <a:path w="3900804" h="76200">
                <a:moveTo>
                  <a:pt x="1600243" y="21337"/>
                </a:moveTo>
                <a:lnTo>
                  <a:pt x="1600197" y="46736"/>
                </a:lnTo>
                <a:lnTo>
                  <a:pt x="1701796" y="46922"/>
                </a:lnTo>
                <a:lnTo>
                  <a:pt x="1701843" y="21522"/>
                </a:lnTo>
                <a:lnTo>
                  <a:pt x="1600243" y="21337"/>
                </a:lnTo>
                <a:close/>
              </a:path>
              <a:path w="3900804" h="76200">
                <a:moveTo>
                  <a:pt x="1778043" y="21661"/>
                </a:moveTo>
                <a:lnTo>
                  <a:pt x="1777996" y="47061"/>
                </a:lnTo>
                <a:lnTo>
                  <a:pt x="1879596" y="47247"/>
                </a:lnTo>
                <a:lnTo>
                  <a:pt x="1879643" y="21847"/>
                </a:lnTo>
                <a:lnTo>
                  <a:pt x="1778043" y="21661"/>
                </a:lnTo>
                <a:close/>
              </a:path>
              <a:path w="3900804" h="76200">
                <a:moveTo>
                  <a:pt x="1955843" y="21986"/>
                </a:moveTo>
                <a:lnTo>
                  <a:pt x="1955796" y="47386"/>
                </a:lnTo>
                <a:lnTo>
                  <a:pt x="2057396" y="47571"/>
                </a:lnTo>
                <a:lnTo>
                  <a:pt x="2057443" y="22171"/>
                </a:lnTo>
                <a:lnTo>
                  <a:pt x="1955843" y="21986"/>
                </a:lnTo>
                <a:close/>
              </a:path>
              <a:path w="3900804" h="76200">
                <a:moveTo>
                  <a:pt x="2133641" y="22311"/>
                </a:moveTo>
                <a:lnTo>
                  <a:pt x="2133596" y="47711"/>
                </a:lnTo>
                <a:lnTo>
                  <a:pt x="2235196" y="47896"/>
                </a:lnTo>
                <a:lnTo>
                  <a:pt x="2235241" y="22496"/>
                </a:lnTo>
                <a:lnTo>
                  <a:pt x="2133641" y="22311"/>
                </a:lnTo>
                <a:close/>
              </a:path>
              <a:path w="3900804" h="76200">
                <a:moveTo>
                  <a:pt x="2311441" y="22636"/>
                </a:moveTo>
                <a:lnTo>
                  <a:pt x="2311394" y="48036"/>
                </a:lnTo>
                <a:lnTo>
                  <a:pt x="2412994" y="48221"/>
                </a:lnTo>
                <a:lnTo>
                  <a:pt x="2413041" y="22821"/>
                </a:lnTo>
                <a:lnTo>
                  <a:pt x="2311441" y="22636"/>
                </a:lnTo>
                <a:close/>
              </a:path>
              <a:path w="3900804" h="76200">
                <a:moveTo>
                  <a:pt x="2489241" y="22961"/>
                </a:moveTo>
                <a:lnTo>
                  <a:pt x="2489194" y="48361"/>
                </a:lnTo>
                <a:lnTo>
                  <a:pt x="2590794" y="48547"/>
                </a:lnTo>
                <a:lnTo>
                  <a:pt x="2590841" y="23147"/>
                </a:lnTo>
                <a:lnTo>
                  <a:pt x="2489241" y="22961"/>
                </a:lnTo>
                <a:close/>
              </a:path>
              <a:path w="3900804" h="76200">
                <a:moveTo>
                  <a:pt x="2667041" y="23286"/>
                </a:moveTo>
                <a:lnTo>
                  <a:pt x="2666994" y="48685"/>
                </a:lnTo>
                <a:lnTo>
                  <a:pt x="2768594" y="48872"/>
                </a:lnTo>
                <a:lnTo>
                  <a:pt x="2768640" y="23472"/>
                </a:lnTo>
                <a:lnTo>
                  <a:pt x="2667041" y="23286"/>
                </a:lnTo>
                <a:close/>
              </a:path>
              <a:path w="3900804" h="76200">
                <a:moveTo>
                  <a:pt x="2844840" y="23610"/>
                </a:moveTo>
                <a:lnTo>
                  <a:pt x="2844794" y="49010"/>
                </a:lnTo>
                <a:lnTo>
                  <a:pt x="2946393" y="49195"/>
                </a:lnTo>
                <a:lnTo>
                  <a:pt x="2946440" y="23797"/>
                </a:lnTo>
                <a:lnTo>
                  <a:pt x="2844840" y="23610"/>
                </a:lnTo>
                <a:close/>
              </a:path>
              <a:path w="3900804" h="76200">
                <a:moveTo>
                  <a:pt x="3022640" y="23935"/>
                </a:moveTo>
                <a:lnTo>
                  <a:pt x="3022593" y="49335"/>
                </a:lnTo>
                <a:lnTo>
                  <a:pt x="3124193" y="49521"/>
                </a:lnTo>
                <a:lnTo>
                  <a:pt x="3124240" y="24121"/>
                </a:lnTo>
                <a:lnTo>
                  <a:pt x="3022640" y="23935"/>
                </a:lnTo>
                <a:close/>
              </a:path>
              <a:path w="3900804" h="76200">
                <a:moveTo>
                  <a:pt x="3200440" y="24260"/>
                </a:moveTo>
                <a:lnTo>
                  <a:pt x="3200393" y="49660"/>
                </a:lnTo>
                <a:lnTo>
                  <a:pt x="3301993" y="49846"/>
                </a:lnTo>
                <a:lnTo>
                  <a:pt x="3302040" y="24446"/>
                </a:lnTo>
                <a:lnTo>
                  <a:pt x="3200440" y="24260"/>
                </a:lnTo>
                <a:close/>
              </a:path>
              <a:path w="3900804" h="76200">
                <a:moveTo>
                  <a:pt x="3378240" y="24585"/>
                </a:moveTo>
                <a:lnTo>
                  <a:pt x="3378193" y="49985"/>
                </a:lnTo>
                <a:lnTo>
                  <a:pt x="3479793" y="50171"/>
                </a:lnTo>
                <a:lnTo>
                  <a:pt x="3479839" y="24771"/>
                </a:lnTo>
                <a:lnTo>
                  <a:pt x="3378240" y="24585"/>
                </a:lnTo>
                <a:close/>
              </a:path>
              <a:path w="3900804" h="76200">
                <a:moveTo>
                  <a:pt x="3556039" y="24911"/>
                </a:moveTo>
                <a:lnTo>
                  <a:pt x="3555993" y="50311"/>
                </a:lnTo>
                <a:lnTo>
                  <a:pt x="3657593" y="50496"/>
                </a:lnTo>
                <a:lnTo>
                  <a:pt x="3657639" y="25096"/>
                </a:lnTo>
                <a:lnTo>
                  <a:pt x="3556039" y="24911"/>
                </a:lnTo>
                <a:close/>
              </a:path>
              <a:path w="3900804" h="76200">
                <a:moveTo>
                  <a:pt x="3823973" y="50800"/>
                </a:moveTo>
                <a:lnTo>
                  <a:pt x="3823926" y="76200"/>
                </a:lnTo>
                <a:lnTo>
                  <a:pt x="3874917" y="50821"/>
                </a:lnTo>
                <a:lnTo>
                  <a:pt x="3835392" y="50821"/>
                </a:lnTo>
                <a:lnTo>
                  <a:pt x="3823973" y="50800"/>
                </a:lnTo>
                <a:close/>
              </a:path>
              <a:path w="3900804" h="76200">
                <a:moveTo>
                  <a:pt x="3824019" y="25400"/>
                </a:moveTo>
                <a:lnTo>
                  <a:pt x="3823973" y="50800"/>
                </a:lnTo>
                <a:lnTo>
                  <a:pt x="3835392" y="50821"/>
                </a:lnTo>
                <a:lnTo>
                  <a:pt x="3835439" y="25421"/>
                </a:lnTo>
                <a:lnTo>
                  <a:pt x="3824019" y="25400"/>
                </a:lnTo>
                <a:close/>
              </a:path>
              <a:path w="3900804" h="76200">
                <a:moveTo>
                  <a:pt x="3824066" y="0"/>
                </a:moveTo>
                <a:lnTo>
                  <a:pt x="3824019" y="25400"/>
                </a:lnTo>
                <a:lnTo>
                  <a:pt x="3835439" y="25421"/>
                </a:lnTo>
                <a:lnTo>
                  <a:pt x="3835392" y="50821"/>
                </a:lnTo>
                <a:lnTo>
                  <a:pt x="3874917" y="50821"/>
                </a:lnTo>
                <a:lnTo>
                  <a:pt x="3900196" y="38239"/>
                </a:lnTo>
                <a:lnTo>
                  <a:pt x="3824066" y="0"/>
                </a:lnTo>
                <a:close/>
              </a:path>
              <a:path w="3900804" h="76200">
                <a:moveTo>
                  <a:pt x="3733839" y="25234"/>
                </a:moveTo>
                <a:lnTo>
                  <a:pt x="3733793" y="50634"/>
                </a:lnTo>
                <a:lnTo>
                  <a:pt x="3823973" y="50800"/>
                </a:lnTo>
                <a:lnTo>
                  <a:pt x="3824019" y="25400"/>
                </a:lnTo>
                <a:lnTo>
                  <a:pt x="3733839" y="252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0212" y="3225966"/>
            <a:ext cx="76200" cy="1321435"/>
          </a:xfrm>
          <a:custGeom>
            <a:avLst/>
            <a:gdLst/>
            <a:ahLst/>
            <a:cxnLst/>
            <a:rect l="l" t="t" r="r" b="b"/>
            <a:pathLst>
              <a:path w="76200" h="1321435">
                <a:moveTo>
                  <a:pt x="25399" y="1244653"/>
                </a:moveTo>
                <a:lnTo>
                  <a:pt x="0" y="1244653"/>
                </a:lnTo>
                <a:lnTo>
                  <a:pt x="38100" y="1320853"/>
                </a:lnTo>
                <a:lnTo>
                  <a:pt x="69850" y="1257353"/>
                </a:lnTo>
                <a:lnTo>
                  <a:pt x="25400" y="1257353"/>
                </a:lnTo>
                <a:lnTo>
                  <a:pt x="25399" y="1244653"/>
                </a:lnTo>
                <a:close/>
              </a:path>
              <a:path w="76200" h="1321435">
                <a:moveTo>
                  <a:pt x="50798" y="0"/>
                </a:moveTo>
                <a:lnTo>
                  <a:pt x="25398" y="0"/>
                </a:lnTo>
                <a:lnTo>
                  <a:pt x="25400" y="1257353"/>
                </a:lnTo>
                <a:lnTo>
                  <a:pt x="50800" y="1257353"/>
                </a:lnTo>
                <a:lnTo>
                  <a:pt x="50798" y="0"/>
                </a:lnTo>
                <a:close/>
              </a:path>
              <a:path w="76200" h="1321435">
                <a:moveTo>
                  <a:pt x="76200" y="1244653"/>
                </a:moveTo>
                <a:lnTo>
                  <a:pt x="50799" y="1244653"/>
                </a:lnTo>
                <a:lnTo>
                  <a:pt x="50800" y="1257353"/>
                </a:lnTo>
                <a:lnTo>
                  <a:pt x="69850" y="1257353"/>
                </a:lnTo>
                <a:lnTo>
                  <a:pt x="76200" y="12446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5408" y="3951584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0" y="324101"/>
                </a:moveTo>
                <a:lnTo>
                  <a:pt x="37534" y="400580"/>
                </a:lnTo>
                <a:lnTo>
                  <a:pt x="69825" y="337176"/>
                </a:lnTo>
                <a:lnTo>
                  <a:pt x="50704" y="337176"/>
                </a:lnTo>
                <a:lnTo>
                  <a:pt x="25304" y="336988"/>
                </a:lnTo>
                <a:lnTo>
                  <a:pt x="25398" y="324288"/>
                </a:lnTo>
                <a:lnTo>
                  <a:pt x="0" y="324101"/>
                </a:lnTo>
                <a:close/>
              </a:path>
              <a:path w="76200" h="400685">
                <a:moveTo>
                  <a:pt x="25398" y="324288"/>
                </a:moveTo>
                <a:lnTo>
                  <a:pt x="25304" y="336988"/>
                </a:lnTo>
                <a:lnTo>
                  <a:pt x="50704" y="337176"/>
                </a:lnTo>
                <a:lnTo>
                  <a:pt x="50798" y="324476"/>
                </a:lnTo>
                <a:lnTo>
                  <a:pt x="25398" y="324288"/>
                </a:lnTo>
                <a:close/>
              </a:path>
              <a:path w="76200" h="400685">
                <a:moveTo>
                  <a:pt x="50798" y="324476"/>
                </a:moveTo>
                <a:lnTo>
                  <a:pt x="50704" y="337176"/>
                </a:lnTo>
                <a:lnTo>
                  <a:pt x="69825" y="337176"/>
                </a:lnTo>
                <a:lnTo>
                  <a:pt x="76197" y="324664"/>
                </a:lnTo>
                <a:lnTo>
                  <a:pt x="50798" y="324476"/>
                </a:lnTo>
                <a:close/>
              </a:path>
              <a:path w="76200" h="400685">
                <a:moveTo>
                  <a:pt x="27795" y="0"/>
                </a:moveTo>
                <a:lnTo>
                  <a:pt x="25398" y="324288"/>
                </a:lnTo>
                <a:lnTo>
                  <a:pt x="50798" y="324476"/>
                </a:lnTo>
                <a:lnTo>
                  <a:pt x="53193" y="186"/>
                </a:lnTo>
                <a:lnTo>
                  <a:pt x="27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1040" y="3946481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25398" y="76104"/>
                </a:moveTo>
                <a:lnTo>
                  <a:pt x="23003" y="400392"/>
                </a:lnTo>
                <a:lnTo>
                  <a:pt x="48402" y="400580"/>
                </a:lnTo>
                <a:lnTo>
                  <a:pt x="50797" y="76291"/>
                </a:lnTo>
                <a:lnTo>
                  <a:pt x="25398" y="76104"/>
                </a:lnTo>
                <a:close/>
              </a:path>
              <a:path w="76200" h="400685">
                <a:moveTo>
                  <a:pt x="69780" y="63404"/>
                </a:moveTo>
                <a:lnTo>
                  <a:pt x="25492" y="63404"/>
                </a:lnTo>
                <a:lnTo>
                  <a:pt x="50891" y="63592"/>
                </a:lnTo>
                <a:lnTo>
                  <a:pt x="50797" y="76291"/>
                </a:lnTo>
                <a:lnTo>
                  <a:pt x="76197" y="76479"/>
                </a:lnTo>
                <a:lnTo>
                  <a:pt x="69780" y="63404"/>
                </a:lnTo>
                <a:close/>
              </a:path>
              <a:path w="76200" h="400685">
                <a:moveTo>
                  <a:pt x="25492" y="63404"/>
                </a:moveTo>
                <a:lnTo>
                  <a:pt x="25398" y="76104"/>
                </a:lnTo>
                <a:lnTo>
                  <a:pt x="50797" y="76291"/>
                </a:lnTo>
                <a:lnTo>
                  <a:pt x="50891" y="63592"/>
                </a:lnTo>
                <a:lnTo>
                  <a:pt x="25492" y="63404"/>
                </a:lnTo>
                <a:close/>
              </a:path>
              <a:path w="76200" h="400685">
                <a:moveTo>
                  <a:pt x="38661" y="0"/>
                </a:moveTo>
                <a:lnTo>
                  <a:pt x="0" y="75916"/>
                </a:lnTo>
                <a:lnTo>
                  <a:pt x="25398" y="76104"/>
                </a:lnTo>
                <a:lnTo>
                  <a:pt x="25492" y="63404"/>
                </a:lnTo>
                <a:lnTo>
                  <a:pt x="69780" y="63404"/>
                </a:lnTo>
                <a:lnTo>
                  <a:pt x="38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08395" y="2697320"/>
            <a:ext cx="294005" cy="949325"/>
          </a:xfrm>
          <a:custGeom>
            <a:avLst/>
            <a:gdLst/>
            <a:ahLst/>
            <a:cxnLst/>
            <a:rect l="l" t="t" r="r" b="b"/>
            <a:pathLst>
              <a:path w="294004" h="949325">
                <a:moveTo>
                  <a:pt x="48913" y="69941"/>
                </a:moveTo>
                <a:lnTo>
                  <a:pt x="24457" y="76798"/>
                </a:lnTo>
                <a:lnTo>
                  <a:pt x="269079" y="949219"/>
                </a:lnTo>
                <a:lnTo>
                  <a:pt x="293536" y="942361"/>
                </a:lnTo>
                <a:lnTo>
                  <a:pt x="48913" y="69941"/>
                </a:lnTo>
                <a:close/>
              </a:path>
              <a:path w="294004" h="949325">
                <a:moveTo>
                  <a:pt x="16112" y="0"/>
                </a:moveTo>
                <a:lnTo>
                  <a:pt x="0" y="83656"/>
                </a:lnTo>
                <a:lnTo>
                  <a:pt x="24457" y="76798"/>
                </a:lnTo>
                <a:lnTo>
                  <a:pt x="21028" y="64570"/>
                </a:lnTo>
                <a:lnTo>
                  <a:pt x="45485" y="57713"/>
                </a:lnTo>
                <a:lnTo>
                  <a:pt x="68496" y="57713"/>
                </a:lnTo>
                <a:lnTo>
                  <a:pt x="16112" y="0"/>
                </a:lnTo>
                <a:close/>
              </a:path>
              <a:path w="294004" h="949325">
                <a:moveTo>
                  <a:pt x="45485" y="57713"/>
                </a:moveTo>
                <a:lnTo>
                  <a:pt x="21028" y="64570"/>
                </a:lnTo>
                <a:lnTo>
                  <a:pt x="24457" y="76798"/>
                </a:lnTo>
                <a:lnTo>
                  <a:pt x="48913" y="69941"/>
                </a:lnTo>
                <a:lnTo>
                  <a:pt x="45485" y="57713"/>
                </a:lnTo>
                <a:close/>
              </a:path>
              <a:path w="294004" h="949325">
                <a:moveTo>
                  <a:pt x="68496" y="57713"/>
                </a:moveTo>
                <a:lnTo>
                  <a:pt x="45485" y="57713"/>
                </a:lnTo>
                <a:lnTo>
                  <a:pt x="48913" y="69941"/>
                </a:lnTo>
                <a:lnTo>
                  <a:pt x="73370" y="63083"/>
                </a:lnTo>
                <a:lnTo>
                  <a:pt x="68496" y="577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46742" y="2729237"/>
            <a:ext cx="76200" cy="1009650"/>
          </a:xfrm>
          <a:custGeom>
            <a:avLst/>
            <a:gdLst/>
            <a:ahLst/>
            <a:cxnLst/>
            <a:rect l="l" t="t" r="r" b="b"/>
            <a:pathLst>
              <a:path w="76200" h="1009650">
                <a:moveTo>
                  <a:pt x="50800" y="63500"/>
                </a:moveTo>
                <a:lnTo>
                  <a:pt x="25400" y="63500"/>
                </a:lnTo>
                <a:lnTo>
                  <a:pt x="25401" y="1009449"/>
                </a:lnTo>
                <a:lnTo>
                  <a:pt x="50801" y="1009449"/>
                </a:lnTo>
                <a:lnTo>
                  <a:pt x="50800" y="63500"/>
                </a:lnTo>
                <a:close/>
              </a:path>
              <a:path w="76200" h="100965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0965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7087" y="2694261"/>
            <a:ext cx="151765" cy="950594"/>
          </a:xfrm>
          <a:custGeom>
            <a:avLst/>
            <a:gdLst/>
            <a:ahLst/>
            <a:cxnLst/>
            <a:rect l="l" t="t" r="r" b="b"/>
            <a:pathLst>
              <a:path w="151765" h="950595">
                <a:moveTo>
                  <a:pt x="100871" y="74239"/>
                </a:moveTo>
                <a:lnTo>
                  <a:pt x="0" y="947392"/>
                </a:lnTo>
                <a:lnTo>
                  <a:pt x="25232" y="950306"/>
                </a:lnTo>
                <a:lnTo>
                  <a:pt x="126103" y="77154"/>
                </a:lnTo>
                <a:lnTo>
                  <a:pt x="100871" y="74239"/>
                </a:lnTo>
                <a:close/>
              </a:path>
              <a:path w="151765" h="950595">
                <a:moveTo>
                  <a:pt x="144631" y="61624"/>
                </a:moveTo>
                <a:lnTo>
                  <a:pt x="102328" y="61624"/>
                </a:lnTo>
                <a:lnTo>
                  <a:pt x="127561" y="64538"/>
                </a:lnTo>
                <a:lnTo>
                  <a:pt x="126103" y="77154"/>
                </a:lnTo>
                <a:lnTo>
                  <a:pt x="151335" y="80069"/>
                </a:lnTo>
                <a:lnTo>
                  <a:pt x="144631" y="61624"/>
                </a:lnTo>
                <a:close/>
              </a:path>
              <a:path w="151765" h="950595">
                <a:moveTo>
                  <a:pt x="102328" y="61624"/>
                </a:moveTo>
                <a:lnTo>
                  <a:pt x="100871" y="74239"/>
                </a:lnTo>
                <a:lnTo>
                  <a:pt x="126103" y="77154"/>
                </a:lnTo>
                <a:lnTo>
                  <a:pt x="127561" y="64538"/>
                </a:lnTo>
                <a:lnTo>
                  <a:pt x="102328" y="61624"/>
                </a:lnTo>
                <a:close/>
              </a:path>
              <a:path w="151765" h="950595">
                <a:moveTo>
                  <a:pt x="122232" y="0"/>
                </a:moveTo>
                <a:lnTo>
                  <a:pt x="75639" y="71324"/>
                </a:lnTo>
                <a:lnTo>
                  <a:pt x="100871" y="74239"/>
                </a:lnTo>
                <a:lnTo>
                  <a:pt x="102328" y="61624"/>
                </a:lnTo>
                <a:lnTo>
                  <a:pt x="144631" y="61624"/>
                </a:lnTo>
                <a:lnTo>
                  <a:pt x="1222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65017" y="29225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9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9"/>
                </a:lnTo>
                <a:lnTo>
                  <a:pt x="1249390" y="252807"/>
                </a:lnTo>
                <a:lnTo>
                  <a:pt x="1249390" y="50562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5017" y="2922595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012858" y="2946400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1753" y="5842508"/>
            <a:ext cx="777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2929"/>
                </a:solidFill>
                <a:latin typeface="Calibri"/>
                <a:cs typeface="Calibri"/>
              </a:rPr>
              <a:t>E2699 w/XL710</a:t>
            </a:r>
            <a:r>
              <a:rPr lang="zh-CN" altLang="en-US" b="1" spc="-5" dirty="0">
                <a:solidFill>
                  <a:srgbClr val="2B2929"/>
                </a:solidFill>
                <a:cs typeface="Calibri"/>
              </a:rPr>
              <a:t>上的一些粗略数字</a:t>
            </a:r>
            <a:r>
              <a:rPr sz="1800" b="1" spc="-5" dirty="0">
                <a:solidFill>
                  <a:srgbClr val="2B2929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solidFill>
                  <a:srgbClr val="2B2929"/>
                </a:solidFill>
                <a:latin typeface="Calibri"/>
                <a:cs typeface="Calibri"/>
              </a:rPr>
              <a:t>~36Gbps/</a:t>
            </a:r>
            <a:r>
              <a:rPr lang="zh-CN" altLang="en-US" b="1" spc="-10" dirty="0">
                <a:solidFill>
                  <a:srgbClr val="2B2929"/>
                </a:solidFill>
                <a:latin typeface="Calibri"/>
                <a:cs typeface="Calibri"/>
              </a:rPr>
              <a:t>芯</a:t>
            </a:r>
            <a:r>
              <a:rPr sz="1800" b="1" spc="-1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B2929"/>
                </a:solidFill>
                <a:latin typeface="Calibri"/>
                <a:cs typeface="Calibri"/>
              </a:rPr>
              <a:t>(1.5k MTU)</a:t>
            </a:r>
            <a:r>
              <a:rPr sz="1800" b="1" spc="11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lang="zh-CN" altLang="en-US" sz="1800" b="1" spc="-15" dirty="0">
                <a:solidFill>
                  <a:srgbClr val="2B2929"/>
                </a:solidFill>
                <a:latin typeface="Calibri"/>
                <a:cs typeface="Calibri"/>
              </a:rPr>
              <a:t>半双工</a:t>
            </a:r>
            <a:r>
              <a:rPr sz="1800" b="1" spc="-15" dirty="0">
                <a:solidFill>
                  <a:srgbClr val="2B2929"/>
                </a:solidFill>
                <a:latin typeface="Calibri"/>
                <a:cs typeface="Calibri"/>
              </a:rPr>
              <a:t>!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2203" y="2106676"/>
            <a:ext cx="1295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0" dirty="0">
                <a:solidFill>
                  <a:srgbClr val="625D5D"/>
                </a:solidFill>
                <a:latin typeface="Calibri"/>
                <a:cs typeface="Calibri"/>
              </a:rPr>
              <a:t>排队到</a:t>
            </a:r>
            <a:r>
              <a:rPr sz="1600" spc="-5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fifo  </a:t>
            </a:r>
            <a:r>
              <a:rPr sz="1600" dirty="0" err="1">
                <a:solidFill>
                  <a:srgbClr val="625D5D"/>
                </a:solidFill>
                <a:latin typeface="Calibri"/>
                <a:cs typeface="Calibri"/>
              </a:rPr>
              <a:t>tx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io</a:t>
            </a:r>
            <a:r>
              <a:rPr lang="zh-CN" altLang="en-US" sz="1600" spc="-20" dirty="0">
                <a:solidFill>
                  <a:srgbClr val="625D5D"/>
                </a:solidFill>
                <a:latin typeface="Calibri"/>
                <a:cs typeface="Calibri"/>
              </a:rPr>
              <a:t>事件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06290" y="2050529"/>
            <a:ext cx="85725" cy="699135"/>
          </a:xfrm>
          <a:custGeom>
            <a:avLst/>
            <a:gdLst/>
            <a:ahLst/>
            <a:cxnLst/>
            <a:rect l="l" t="t" r="r" b="b"/>
            <a:pathLst>
              <a:path w="85725" h="699135">
                <a:moveTo>
                  <a:pt x="28575" y="612901"/>
                </a:moveTo>
                <a:lnTo>
                  <a:pt x="0" y="612901"/>
                </a:lnTo>
                <a:lnTo>
                  <a:pt x="42862" y="698626"/>
                </a:lnTo>
                <a:lnTo>
                  <a:pt x="78581" y="627189"/>
                </a:lnTo>
                <a:lnTo>
                  <a:pt x="28575" y="627189"/>
                </a:lnTo>
                <a:lnTo>
                  <a:pt x="28575" y="612901"/>
                </a:lnTo>
                <a:close/>
              </a:path>
              <a:path w="85725" h="699135">
                <a:moveTo>
                  <a:pt x="57151" y="0"/>
                </a:moveTo>
                <a:lnTo>
                  <a:pt x="28576" y="0"/>
                </a:lnTo>
                <a:lnTo>
                  <a:pt x="28575" y="627189"/>
                </a:lnTo>
                <a:lnTo>
                  <a:pt x="57150" y="627189"/>
                </a:lnTo>
                <a:lnTo>
                  <a:pt x="57151" y="0"/>
                </a:lnTo>
                <a:close/>
              </a:path>
              <a:path w="85725" h="699135">
                <a:moveTo>
                  <a:pt x="85725" y="612901"/>
                </a:moveTo>
                <a:lnTo>
                  <a:pt x="57150" y="612901"/>
                </a:lnTo>
                <a:lnTo>
                  <a:pt x="57150" y="627189"/>
                </a:lnTo>
                <a:lnTo>
                  <a:pt x="78581" y="627189"/>
                </a:lnTo>
                <a:lnTo>
                  <a:pt x="85725" y="612901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73009" y="3584955"/>
            <a:ext cx="1524000" cy="7512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轮询发送事件出列到缓冲区添加</a:t>
            </a:r>
            <a:r>
              <a:rPr lang="en-US" altLang="zh-CN" sz="1600" spc="-5" dirty="0" err="1">
                <a:solidFill>
                  <a:srgbClr val="625D5D"/>
                </a:solidFill>
                <a:cs typeface="Calibri"/>
              </a:rPr>
              <a:t>tcp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头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15820" y="1966671"/>
            <a:ext cx="270510" cy="212090"/>
          </a:xfrm>
          <a:custGeom>
            <a:avLst/>
            <a:gdLst/>
            <a:ahLst/>
            <a:cxnLst/>
            <a:rect l="l" t="t" r="r" b="b"/>
            <a:pathLst>
              <a:path w="270509" h="212089">
                <a:moveTo>
                  <a:pt x="193405" y="40780"/>
                </a:moveTo>
                <a:lnTo>
                  <a:pt x="0" y="188901"/>
                </a:lnTo>
                <a:lnTo>
                  <a:pt x="17374" y="211587"/>
                </a:lnTo>
                <a:lnTo>
                  <a:pt x="210780" y="63466"/>
                </a:lnTo>
                <a:lnTo>
                  <a:pt x="193405" y="40780"/>
                </a:lnTo>
                <a:close/>
              </a:path>
              <a:path w="270509" h="212089">
                <a:moveTo>
                  <a:pt x="254507" y="32092"/>
                </a:moveTo>
                <a:lnTo>
                  <a:pt x="204749" y="32092"/>
                </a:lnTo>
                <a:lnTo>
                  <a:pt x="222123" y="54778"/>
                </a:lnTo>
                <a:lnTo>
                  <a:pt x="210780" y="63466"/>
                </a:lnTo>
                <a:lnTo>
                  <a:pt x="228154" y="86151"/>
                </a:lnTo>
                <a:lnTo>
                  <a:pt x="254507" y="32092"/>
                </a:lnTo>
                <a:close/>
              </a:path>
              <a:path w="270509" h="212089">
                <a:moveTo>
                  <a:pt x="204749" y="32092"/>
                </a:moveTo>
                <a:lnTo>
                  <a:pt x="193405" y="40780"/>
                </a:lnTo>
                <a:lnTo>
                  <a:pt x="210780" y="63466"/>
                </a:lnTo>
                <a:lnTo>
                  <a:pt x="222123" y="54778"/>
                </a:lnTo>
                <a:lnTo>
                  <a:pt x="204749" y="32092"/>
                </a:lnTo>
                <a:close/>
              </a:path>
              <a:path w="270509" h="212089">
                <a:moveTo>
                  <a:pt x="270151" y="0"/>
                </a:moveTo>
                <a:lnTo>
                  <a:pt x="176030" y="18093"/>
                </a:lnTo>
                <a:lnTo>
                  <a:pt x="193405" y="40780"/>
                </a:lnTo>
                <a:lnTo>
                  <a:pt x="204749" y="32092"/>
                </a:lnTo>
                <a:lnTo>
                  <a:pt x="254507" y="32092"/>
                </a:lnTo>
                <a:lnTo>
                  <a:pt x="27015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85972" y="1966671"/>
            <a:ext cx="125634" cy="19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5490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pc="25" dirty="0"/>
              <a:t>重定向连接（直通）</a:t>
            </a:r>
            <a:endParaRPr spc="20" dirty="0"/>
          </a:p>
        </p:txBody>
      </p:sp>
      <p:sp>
        <p:nvSpPr>
          <p:cNvPr id="3" name="object 3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0018" y="4561840"/>
            <a:ext cx="88074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Cu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-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Th</a:t>
            </a: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u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g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74494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8370" y="1730247"/>
            <a:ext cx="4000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8276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55991" y="1730247"/>
            <a:ext cx="453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7261" y="2007245"/>
            <a:ext cx="1445895" cy="1106805"/>
          </a:xfrm>
          <a:custGeom>
            <a:avLst/>
            <a:gdLst/>
            <a:ahLst/>
            <a:cxnLst/>
            <a:rect l="l" t="t" r="r" b="b"/>
            <a:pathLst>
              <a:path w="1445895" h="1106805">
                <a:moveTo>
                  <a:pt x="1383119" y="1062506"/>
                </a:moveTo>
                <a:lnTo>
                  <a:pt x="1361907" y="1090251"/>
                </a:lnTo>
                <a:lnTo>
                  <a:pt x="1445582" y="1106266"/>
                </a:lnTo>
                <a:lnTo>
                  <a:pt x="1427973" y="1070218"/>
                </a:lnTo>
                <a:lnTo>
                  <a:pt x="1393206" y="1070218"/>
                </a:lnTo>
                <a:lnTo>
                  <a:pt x="1383119" y="1062506"/>
                </a:lnTo>
                <a:close/>
              </a:path>
              <a:path w="1445895" h="1106805">
                <a:moveTo>
                  <a:pt x="1386976" y="1057462"/>
                </a:moveTo>
                <a:lnTo>
                  <a:pt x="1383119" y="1062506"/>
                </a:lnTo>
                <a:lnTo>
                  <a:pt x="1393206" y="1070218"/>
                </a:lnTo>
                <a:lnTo>
                  <a:pt x="1397063" y="1065174"/>
                </a:lnTo>
                <a:lnTo>
                  <a:pt x="1386976" y="1057462"/>
                </a:lnTo>
                <a:close/>
              </a:path>
              <a:path w="1445895" h="1106805">
                <a:moveTo>
                  <a:pt x="1408188" y="1029717"/>
                </a:moveTo>
                <a:lnTo>
                  <a:pt x="1386976" y="1057462"/>
                </a:lnTo>
                <a:lnTo>
                  <a:pt x="1397063" y="1065174"/>
                </a:lnTo>
                <a:lnTo>
                  <a:pt x="1393206" y="1070218"/>
                </a:lnTo>
                <a:lnTo>
                  <a:pt x="1427973" y="1070218"/>
                </a:lnTo>
                <a:lnTo>
                  <a:pt x="1408188" y="1029717"/>
                </a:lnTo>
                <a:close/>
              </a:path>
              <a:path w="1445895" h="1106805">
                <a:moveTo>
                  <a:pt x="3855" y="0"/>
                </a:moveTo>
                <a:lnTo>
                  <a:pt x="0" y="5044"/>
                </a:lnTo>
                <a:lnTo>
                  <a:pt x="1383119" y="1062506"/>
                </a:lnTo>
                <a:lnTo>
                  <a:pt x="1386976" y="1057462"/>
                </a:lnTo>
                <a:lnTo>
                  <a:pt x="3855" y="0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3615" y="2448052"/>
            <a:ext cx="6858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625D5D"/>
                </a:solidFill>
                <a:latin typeface="Calibri"/>
                <a:cs typeface="Calibri"/>
              </a:rPr>
              <a:t>c</a:t>
            </a:r>
            <a:r>
              <a:rPr sz="1600" spc="5" dirty="0">
                <a:solidFill>
                  <a:srgbClr val="625D5D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nn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66933" y="2007415"/>
            <a:ext cx="1218565" cy="1106170"/>
          </a:xfrm>
          <a:custGeom>
            <a:avLst/>
            <a:gdLst/>
            <a:ahLst/>
            <a:cxnLst/>
            <a:rect l="l" t="t" r="r" b="b"/>
            <a:pathLst>
              <a:path w="1218565" h="1106170">
                <a:moveTo>
                  <a:pt x="30816" y="1026671"/>
                </a:moveTo>
                <a:lnTo>
                  <a:pt x="0" y="1106096"/>
                </a:lnTo>
                <a:lnTo>
                  <a:pt x="82030" y="1083095"/>
                </a:lnTo>
                <a:lnTo>
                  <a:pt x="66304" y="1065770"/>
                </a:lnTo>
                <a:lnTo>
                  <a:pt x="49154" y="1065770"/>
                </a:lnTo>
                <a:lnTo>
                  <a:pt x="44885" y="1061067"/>
                </a:lnTo>
                <a:lnTo>
                  <a:pt x="54289" y="1052532"/>
                </a:lnTo>
                <a:lnTo>
                  <a:pt x="30816" y="1026671"/>
                </a:lnTo>
                <a:close/>
              </a:path>
              <a:path w="1218565" h="1106170">
                <a:moveTo>
                  <a:pt x="54289" y="1052532"/>
                </a:moveTo>
                <a:lnTo>
                  <a:pt x="44885" y="1061067"/>
                </a:lnTo>
                <a:lnTo>
                  <a:pt x="49154" y="1065770"/>
                </a:lnTo>
                <a:lnTo>
                  <a:pt x="58557" y="1057234"/>
                </a:lnTo>
                <a:lnTo>
                  <a:pt x="54289" y="1052532"/>
                </a:lnTo>
                <a:close/>
              </a:path>
              <a:path w="1218565" h="1106170">
                <a:moveTo>
                  <a:pt x="58557" y="1057234"/>
                </a:moveTo>
                <a:lnTo>
                  <a:pt x="49154" y="1065770"/>
                </a:lnTo>
                <a:lnTo>
                  <a:pt x="66304" y="1065770"/>
                </a:lnTo>
                <a:lnTo>
                  <a:pt x="58557" y="1057234"/>
                </a:lnTo>
                <a:close/>
              </a:path>
              <a:path w="1218565" h="1106170">
                <a:moveTo>
                  <a:pt x="1213904" y="0"/>
                </a:moveTo>
                <a:lnTo>
                  <a:pt x="54289" y="1052532"/>
                </a:lnTo>
                <a:lnTo>
                  <a:pt x="58557" y="1057234"/>
                </a:lnTo>
                <a:lnTo>
                  <a:pt x="1218172" y="4702"/>
                </a:lnTo>
                <a:lnTo>
                  <a:pt x="1213904" y="0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37016" y="2448052"/>
            <a:ext cx="390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bind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06343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0" y="1044802"/>
                </a:moveTo>
                <a:lnTo>
                  <a:pt x="38100" y="1121002"/>
                </a:lnTo>
                <a:lnTo>
                  <a:pt x="69850" y="1057502"/>
                </a:lnTo>
                <a:lnTo>
                  <a:pt x="34925" y="1057502"/>
                </a:lnTo>
                <a:lnTo>
                  <a:pt x="34925" y="1044802"/>
                </a:lnTo>
                <a:lnTo>
                  <a:pt x="0" y="1044802"/>
                </a:lnTo>
                <a:close/>
              </a:path>
              <a:path w="76200" h="1121410">
                <a:moveTo>
                  <a:pt x="41276" y="0"/>
                </a:moveTo>
                <a:lnTo>
                  <a:pt x="34926" y="0"/>
                </a:lnTo>
                <a:lnTo>
                  <a:pt x="34925" y="1057502"/>
                </a:lnTo>
                <a:lnTo>
                  <a:pt x="41275" y="1057502"/>
                </a:lnTo>
                <a:lnTo>
                  <a:pt x="41276" y="0"/>
                </a:lnTo>
                <a:close/>
              </a:path>
              <a:path w="76200" h="1121410">
                <a:moveTo>
                  <a:pt x="41275" y="1044803"/>
                </a:moveTo>
                <a:lnTo>
                  <a:pt x="41275" y="1057502"/>
                </a:lnTo>
                <a:lnTo>
                  <a:pt x="69850" y="1057502"/>
                </a:lnTo>
                <a:lnTo>
                  <a:pt x="76200" y="1044803"/>
                </a:lnTo>
                <a:lnTo>
                  <a:pt x="41275" y="1044803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1898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0" y="1044802"/>
                </a:moveTo>
                <a:lnTo>
                  <a:pt x="38100" y="1121002"/>
                </a:lnTo>
                <a:lnTo>
                  <a:pt x="69850" y="1057502"/>
                </a:lnTo>
                <a:lnTo>
                  <a:pt x="34925" y="1057502"/>
                </a:lnTo>
                <a:lnTo>
                  <a:pt x="34925" y="1044802"/>
                </a:lnTo>
                <a:lnTo>
                  <a:pt x="0" y="1044802"/>
                </a:lnTo>
                <a:close/>
              </a:path>
              <a:path w="76200" h="1121410">
                <a:moveTo>
                  <a:pt x="41276" y="0"/>
                </a:moveTo>
                <a:lnTo>
                  <a:pt x="34926" y="0"/>
                </a:lnTo>
                <a:lnTo>
                  <a:pt x="34925" y="1057502"/>
                </a:lnTo>
                <a:lnTo>
                  <a:pt x="41275" y="1057502"/>
                </a:lnTo>
                <a:lnTo>
                  <a:pt x="41276" y="0"/>
                </a:lnTo>
                <a:close/>
              </a:path>
              <a:path w="76200" h="1121410">
                <a:moveTo>
                  <a:pt x="41275" y="1044803"/>
                </a:moveTo>
                <a:lnTo>
                  <a:pt x="41275" y="1057502"/>
                </a:lnTo>
                <a:lnTo>
                  <a:pt x="69850" y="1057502"/>
                </a:lnTo>
                <a:lnTo>
                  <a:pt x="76200" y="1044803"/>
                </a:lnTo>
                <a:lnTo>
                  <a:pt x="41275" y="1044803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1045377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8"/>
                </a:lnTo>
                <a:lnTo>
                  <a:pt x="3973" y="30880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09" y="288560"/>
                </a:lnTo>
                <a:lnTo>
                  <a:pt x="30881" y="299396"/>
                </a:lnTo>
                <a:lnTo>
                  <a:pt x="50562" y="303369"/>
                </a:lnTo>
                <a:lnTo>
                  <a:pt x="1045377" y="303369"/>
                </a:lnTo>
                <a:lnTo>
                  <a:pt x="1065058" y="299396"/>
                </a:lnTo>
                <a:lnTo>
                  <a:pt x="1081130" y="288560"/>
                </a:lnTo>
                <a:lnTo>
                  <a:pt x="1091966" y="272488"/>
                </a:lnTo>
                <a:lnTo>
                  <a:pt x="1095940" y="252807"/>
                </a:lnTo>
                <a:lnTo>
                  <a:pt x="1095940" y="50562"/>
                </a:lnTo>
                <a:lnTo>
                  <a:pt x="1091966" y="30880"/>
                </a:lnTo>
                <a:lnTo>
                  <a:pt x="1081130" y="14808"/>
                </a:lnTo>
                <a:lnTo>
                  <a:pt x="1065058" y="3973"/>
                </a:lnTo>
                <a:lnTo>
                  <a:pt x="1045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5490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5" dirty="0"/>
              <a:t>Redirected </a:t>
            </a:r>
            <a:r>
              <a:rPr spc="40" dirty="0"/>
              <a:t>Connections</a:t>
            </a:r>
            <a:r>
              <a:rPr spc="20" dirty="0"/>
              <a:t> (Cut-through)</a:t>
            </a:r>
          </a:p>
        </p:txBody>
      </p:sp>
      <p:sp>
        <p:nvSpPr>
          <p:cNvPr id="3" name="object 3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0018" y="4561840"/>
            <a:ext cx="88074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Cu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-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Th</a:t>
            </a: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u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g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74494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8370" y="1730247"/>
            <a:ext cx="4000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8276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55991" y="1730247"/>
            <a:ext cx="453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5928" y="1544426"/>
            <a:ext cx="827405" cy="641350"/>
          </a:xfrm>
          <a:custGeom>
            <a:avLst/>
            <a:gdLst/>
            <a:ahLst/>
            <a:cxnLst/>
            <a:rect l="l" t="t" r="r" b="b"/>
            <a:pathLst>
              <a:path w="827404" h="641350">
                <a:moveTo>
                  <a:pt x="0" y="0"/>
                </a:moveTo>
                <a:lnTo>
                  <a:pt x="827297" y="0"/>
                </a:lnTo>
                <a:lnTo>
                  <a:pt x="827297" y="641054"/>
                </a:lnTo>
                <a:lnTo>
                  <a:pt x="0" y="641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42717" y="1646656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42717" y="1646656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1666" y="1896209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1666" y="1896209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37015" y="2448052"/>
            <a:ext cx="775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accepted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9472" y="2448052"/>
            <a:ext cx="892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connected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649" y="3240532"/>
            <a:ext cx="340804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Cut-through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transport: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600" spc="-30" dirty="0">
                <a:solidFill>
                  <a:srgbClr val="625D5D"/>
                </a:solidFill>
                <a:latin typeface="Calibri"/>
                <a:cs typeface="Calibri"/>
              </a:rPr>
              <a:t>Tracks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the</a:t>
            </a:r>
            <a:r>
              <a:rPr sz="1600" spc="2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sessions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Allocates ssvm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segment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for</a:t>
            </a:r>
            <a:r>
              <a:rPr sz="1600" spc="-3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fifos</a:t>
            </a:r>
            <a:endParaRPr sz="16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Asks apps to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map</a:t>
            </a:r>
            <a:r>
              <a:rPr sz="1600" spc="1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7674" y="1589532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/r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0806" y="1830323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/</a:t>
            </a: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99189" y="2009767"/>
            <a:ext cx="1445895" cy="1106805"/>
          </a:xfrm>
          <a:custGeom>
            <a:avLst/>
            <a:gdLst/>
            <a:ahLst/>
            <a:cxnLst/>
            <a:rect l="l" t="t" r="r" b="b"/>
            <a:pathLst>
              <a:path w="1445895" h="1106805">
                <a:moveTo>
                  <a:pt x="62462" y="43759"/>
                </a:moveTo>
                <a:lnTo>
                  <a:pt x="58605" y="48803"/>
                </a:lnTo>
                <a:lnTo>
                  <a:pt x="1441726" y="1106266"/>
                </a:lnTo>
                <a:lnTo>
                  <a:pt x="1445583" y="1101222"/>
                </a:lnTo>
                <a:lnTo>
                  <a:pt x="62462" y="43759"/>
                </a:lnTo>
                <a:close/>
              </a:path>
              <a:path w="1445895" h="1106805">
                <a:moveTo>
                  <a:pt x="0" y="0"/>
                </a:moveTo>
                <a:lnTo>
                  <a:pt x="37393" y="76547"/>
                </a:lnTo>
                <a:lnTo>
                  <a:pt x="58605" y="48803"/>
                </a:lnTo>
                <a:lnTo>
                  <a:pt x="48519" y="41092"/>
                </a:lnTo>
                <a:lnTo>
                  <a:pt x="52376" y="36047"/>
                </a:lnTo>
                <a:lnTo>
                  <a:pt x="68358" y="36047"/>
                </a:lnTo>
                <a:lnTo>
                  <a:pt x="83675" y="16013"/>
                </a:lnTo>
                <a:lnTo>
                  <a:pt x="0" y="0"/>
                </a:lnTo>
                <a:close/>
              </a:path>
              <a:path w="1445895" h="1106805">
                <a:moveTo>
                  <a:pt x="52376" y="36047"/>
                </a:moveTo>
                <a:lnTo>
                  <a:pt x="48519" y="41092"/>
                </a:lnTo>
                <a:lnTo>
                  <a:pt x="58605" y="48803"/>
                </a:lnTo>
                <a:lnTo>
                  <a:pt x="62462" y="43759"/>
                </a:lnTo>
                <a:lnTo>
                  <a:pt x="52376" y="36047"/>
                </a:lnTo>
                <a:close/>
              </a:path>
              <a:path w="1445895" h="1106805">
                <a:moveTo>
                  <a:pt x="68358" y="36047"/>
                </a:moveTo>
                <a:lnTo>
                  <a:pt x="52376" y="36047"/>
                </a:lnTo>
                <a:lnTo>
                  <a:pt x="62462" y="43759"/>
                </a:lnTo>
                <a:lnTo>
                  <a:pt x="68358" y="36047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4797" y="2009767"/>
            <a:ext cx="1218565" cy="1106170"/>
          </a:xfrm>
          <a:custGeom>
            <a:avLst/>
            <a:gdLst/>
            <a:ahLst/>
            <a:cxnLst/>
            <a:rect l="l" t="t" r="r" b="b"/>
            <a:pathLst>
              <a:path w="1218565" h="1106170">
                <a:moveTo>
                  <a:pt x="1159615" y="48861"/>
                </a:moveTo>
                <a:lnTo>
                  <a:pt x="0" y="1101393"/>
                </a:lnTo>
                <a:lnTo>
                  <a:pt x="4268" y="1106095"/>
                </a:lnTo>
                <a:lnTo>
                  <a:pt x="1163883" y="53563"/>
                </a:lnTo>
                <a:lnTo>
                  <a:pt x="1159615" y="48861"/>
                </a:lnTo>
                <a:close/>
              </a:path>
              <a:path w="1218565" h="1106170">
                <a:moveTo>
                  <a:pt x="1202526" y="40326"/>
                </a:moveTo>
                <a:lnTo>
                  <a:pt x="1169019" y="40326"/>
                </a:lnTo>
                <a:lnTo>
                  <a:pt x="1173286" y="45027"/>
                </a:lnTo>
                <a:lnTo>
                  <a:pt x="1163883" y="53563"/>
                </a:lnTo>
                <a:lnTo>
                  <a:pt x="1187356" y="79424"/>
                </a:lnTo>
                <a:lnTo>
                  <a:pt x="1202526" y="40326"/>
                </a:lnTo>
                <a:close/>
              </a:path>
              <a:path w="1218565" h="1106170">
                <a:moveTo>
                  <a:pt x="1169019" y="40326"/>
                </a:moveTo>
                <a:lnTo>
                  <a:pt x="1159615" y="48861"/>
                </a:lnTo>
                <a:lnTo>
                  <a:pt x="1163883" y="53563"/>
                </a:lnTo>
                <a:lnTo>
                  <a:pt x="1173286" y="45027"/>
                </a:lnTo>
                <a:lnTo>
                  <a:pt x="1169019" y="40326"/>
                </a:lnTo>
                <a:close/>
              </a:path>
              <a:path w="1218565" h="1106170">
                <a:moveTo>
                  <a:pt x="1218173" y="0"/>
                </a:moveTo>
                <a:lnTo>
                  <a:pt x="1136143" y="23000"/>
                </a:lnTo>
                <a:lnTo>
                  <a:pt x="1159615" y="48861"/>
                </a:lnTo>
                <a:lnTo>
                  <a:pt x="1169019" y="40326"/>
                </a:lnTo>
                <a:lnTo>
                  <a:pt x="1202526" y="40326"/>
                </a:lnTo>
                <a:lnTo>
                  <a:pt x="121817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6345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41275" y="63500"/>
                </a:moveTo>
                <a:lnTo>
                  <a:pt x="34925" y="63500"/>
                </a:lnTo>
                <a:lnTo>
                  <a:pt x="34923" y="1121002"/>
                </a:lnTo>
                <a:lnTo>
                  <a:pt x="41273" y="1121002"/>
                </a:lnTo>
                <a:lnTo>
                  <a:pt x="41275" y="63500"/>
                </a:lnTo>
                <a:close/>
              </a:path>
              <a:path w="76200" h="1121410">
                <a:moveTo>
                  <a:pt x="38100" y="0"/>
                </a:moveTo>
                <a:lnTo>
                  <a:pt x="0" y="76200"/>
                </a:lnTo>
                <a:lnTo>
                  <a:pt x="34924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21410">
                <a:moveTo>
                  <a:pt x="69850" y="63500"/>
                </a:moveTo>
                <a:lnTo>
                  <a:pt x="41275" y="63500"/>
                </a:lnTo>
                <a:lnTo>
                  <a:pt x="412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1900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41275" y="63500"/>
                </a:moveTo>
                <a:lnTo>
                  <a:pt x="34925" y="63500"/>
                </a:lnTo>
                <a:lnTo>
                  <a:pt x="34923" y="1121002"/>
                </a:lnTo>
                <a:lnTo>
                  <a:pt x="41273" y="1121002"/>
                </a:lnTo>
                <a:lnTo>
                  <a:pt x="41275" y="63500"/>
                </a:lnTo>
                <a:close/>
              </a:path>
              <a:path w="76200" h="1121410">
                <a:moveTo>
                  <a:pt x="38100" y="0"/>
                </a:moveTo>
                <a:lnTo>
                  <a:pt x="0" y="76200"/>
                </a:lnTo>
                <a:lnTo>
                  <a:pt x="34924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21410">
                <a:moveTo>
                  <a:pt x="69850" y="63500"/>
                </a:moveTo>
                <a:lnTo>
                  <a:pt x="41275" y="63500"/>
                </a:lnTo>
                <a:lnTo>
                  <a:pt x="412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1045377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8"/>
                </a:lnTo>
                <a:lnTo>
                  <a:pt x="3973" y="30880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09" y="288560"/>
                </a:lnTo>
                <a:lnTo>
                  <a:pt x="30881" y="299396"/>
                </a:lnTo>
                <a:lnTo>
                  <a:pt x="50562" y="303369"/>
                </a:lnTo>
                <a:lnTo>
                  <a:pt x="1045377" y="303369"/>
                </a:lnTo>
                <a:lnTo>
                  <a:pt x="1065058" y="299396"/>
                </a:lnTo>
                <a:lnTo>
                  <a:pt x="1081130" y="288560"/>
                </a:lnTo>
                <a:lnTo>
                  <a:pt x="1091966" y="272488"/>
                </a:lnTo>
                <a:lnTo>
                  <a:pt x="1095940" y="252807"/>
                </a:lnTo>
                <a:lnTo>
                  <a:pt x="1095940" y="50562"/>
                </a:lnTo>
                <a:lnTo>
                  <a:pt x="1091966" y="30880"/>
                </a:lnTo>
                <a:lnTo>
                  <a:pt x="1081130" y="14808"/>
                </a:lnTo>
                <a:lnTo>
                  <a:pt x="1065058" y="3973"/>
                </a:lnTo>
                <a:lnTo>
                  <a:pt x="1045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85490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spc="25" dirty="0"/>
              <a:t>重定向连接（直通）</a:t>
            </a:r>
            <a:endParaRPr spc="20" dirty="0"/>
          </a:p>
        </p:txBody>
      </p:sp>
      <p:sp>
        <p:nvSpPr>
          <p:cNvPr id="3" name="object 3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4558" y="4561840"/>
            <a:ext cx="871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Cut</a:t>
            </a:r>
            <a:r>
              <a:rPr sz="1300" spc="-4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Through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4494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8370" y="1730247"/>
            <a:ext cx="4000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8276" y="170639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55991" y="1730247"/>
            <a:ext cx="453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</a:t>
            </a: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v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4638" y="5259832"/>
            <a:ext cx="7560945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5275" algn="ctr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10" dirty="0">
                <a:solidFill>
                  <a:srgbClr val="2B2929"/>
                </a:solidFill>
                <a:cs typeface="Calibri"/>
              </a:rPr>
              <a:t>如果接收器不接触数据，则吞吐量约为</a:t>
            </a:r>
            <a:r>
              <a:rPr lang="en-US" altLang="zh-CN" b="1" spc="-10" dirty="0">
                <a:solidFill>
                  <a:srgbClr val="2B2929"/>
                </a:solidFill>
                <a:cs typeface="Calibri"/>
              </a:rPr>
              <a:t>120 Gbps</a:t>
            </a:r>
            <a:r>
              <a:rPr lang="zh-CN" altLang="en-US" b="1" spc="-10" dirty="0">
                <a:solidFill>
                  <a:srgbClr val="2B2929"/>
                </a:solidFill>
                <a:cs typeface="Calibri"/>
              </a:rPr>
              <a:t>半双工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7015" y="2448052"/>
            <a:ext cx="775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accepted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9472" y="2448052"/>
            <a:ext cx="892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connected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1797" y="1693113"/>
            <a:ext cx="917575" cy="179705"/>
          </a:xfrm>
          <a:custGeom>
            <a:avLst/>
            <a:gdLst/>
            <a:ahLst/>
            <a:cxnLst/>
            <a:rect l="l" t="t" r="r" b="b"/>
            <a:pathLst>
              <a:path w="917575" h="179705">
                <a:moveTo>
                  <a:pt x="830244" y="28269"/>
                </a:moveTo>
                <a:lnTo>
                  <a:pt x="0" y="150834"/>
                </a:lnTo>
                <a:lnTo>
                  <a:pt x="4173" y="179103"/>
                </a:lnTo>
                <a:lnTo>
                  <a:pt x="834417" y="56537"/>
                </a:lnTo>
                <a:lnTo>
                  <a:pt x="830244" y="28269"/>
                </a:lnTo>
                <a:close/>
              </a:path>
              <a:path w="917575" h="179705">
                <a:moveTo>
                  <a:pt x="905859" y="26182"/>
                </a:moveTo>
                <a:lnTo>
                  <a:pt x="844379" y="26182"/>
                </a:lnTo>
                <a:lnTo>
                  <a:pt x="848553" y="54451"/>
                </a:lnTo>
                <a:lnTo>
                  <a:pt x="834417" y="56537"/>
                </a:lnTo>
                <a:lnTo>
                  <a:pt x="838591" y="84806"/>
                </a:lnTo>
                <a:lnTo>
                  <a:pt x="917136" y="29883"/>
                </a:lnTo>
                <a:lnTo>
                  <a:pt x="905859" y="26182"/>
                </a:lnTo>
                <a:close/>
              </a:path>
              <a:path w="917575" h="179705">
                <a:moveTo>
                  <a:pt x="844379" y="26182"/>
                </a:moveTo>
                <a:lnTo>
                  <a:pt x="830244" y="28269"/>
                </a:lnTo>
                <a:lnTo>
                  <a:pt x="834417" y="56537"/>
                </a:lnTo>
                <a:lnTo>
                  <a:pt x="848553" y="54451"/>
                </a:lnTo>
                <a:lnTo>
                  <a:pt x="844379" y="26182"/>
                </a:lnTo>
                <a:close/>
              </a:path>
              <a:path w="917575" h="179705">
                <a:moveTo>
                  <a:pt x="826071" y="0"/>
                </a:moveTo>
                <a:lnTo>
                  <a:pt x="830244" y="28269"/>
                </a:lnTo>
                <a:lnTo>
                  <a:pt x="844379" y="26182"/>
                </a:lnTo>
                <a:lnTo>
                  <a:pt x="905859" y="26182"/>
                </a:lnTo>
                <a:lnTo>
                  <a:pt x="82607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6907" y="1713967"/>
            <a:ext cx="781685" cy="172720"/>
          </a:xfrm>
          <a:custGeom>
            <a:avLst/>
            <a:gdLst/>
            <a:ahLst/>
            <a:cxnLst/>
            <a:rect l="l" t="t" r="r" b="b"/>
            <a:pathLst>
              <a:path w="781684" h="172719">
                <a:moveTo>
                  <a:pt x="694461" y="144094"/>
                </a:moveTo>
                <a:lnTo>
                  <a:pt x="689757" y="172279"/>
                </a:lnTo>
                <a:lnTo>
                  <a:pt x="773784" y="146446"/>
                </a:lnTo>
                <a:lnTo>
                  <a:pt x="708554" y="146446"/>
                </a:lnTo>
                <a:lnTo>
                  <a:pt x="694461" y="144094"/>
                </a:lnTo>
                <a:close/>
              </a:path>
              <a:path w="781684" h="172719">
                <a:moveTo>
                  <a:pt x="699165" y="115908"/>
                </a:moveTo>
                <a:lnTo>
                  <a:pt x="694461" y="144094"/>
                </a:lnTo>
                <a:lnTo>
                  <a:pt x="708554" y="146446"/>
                </a:lnTo>
                <a:lnTo>
                  <a:pt x="713258" y="118261"/>
                </a:lnTo>
                <a:lnTo>
                  <a:pt x="699165" y="115908"/>
                </a:lnTo>
                <a:close/>
              </a:path>
              <a:path w="781684" h="172719">
                <a:moveTo>
                  <a:pt x="703869" y="87723"/>
                </a:moveTo>
                <a:lnTo>
                  <a:pt x="699165" y="115908"/>
                </a:lnTo>
                <a:lnTo>
                  <a:pt x="713258" y="118261"/>
                </a:lnTo>
                <a:lnTo>
                  <a:pt x="708554" y="146446"/>
                </a:lnTo>
                <a:lnTo>
                  <a:pt x="773784" y="146446"/>
                </a:lnTo>
                <a:lnTo>
                  <a:pt x="781368" y="144114"/>
                </a:lnTo>
                <a:lnTo>
                  <a:pt x="703869" y="87723"/>
                </a:lnTo>
                <a:close/>
              </a:path>
              <a:path w="781684" h="172719">
                <a:moveTo>
                  <a:pt x="4705" y="0"/>
                </a:moveTo>
                <a:lnTo>
                  <a:pt x="0" y="28185"/>
                </a:lnTo>
                <a:lnTo>
                  <a:pt x="694461" y="144094"/>
                </a:lnTo>
                <a:lnTo>
                  <a:pt x="699165" y="115908"/>
                </a:lnTo>
                <a:lnTo>
                  <a:pt x="4705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3884" y="1825373"/>
            <a:ext cx="909955" cy="152400"/>
          </a:xfrm>
          <a:custGeom>
            <a:avLst/>
            <a:gdLst/>
            <a:ahLst/>
            <a:cxnLst/>
            <a:rect l="l" t="t" r="r" b="b"/>
            <a:pathLst>
              <a:path w="909954" h="152400">
                <a:moveTo>
                  <a:pt x="86799" y="28384"/>
                </a:moveTo>
                <a:lnTo>
                  <a:pt x="83509" y="56770"/>
                </a:lnTo>
                <a:lnTo>
                  <a:pt x="906537" y="152161"/>
                </a:lnTo>
                <a:lnTo>
                  <a:pt x="909827" y="123775"/>
                </a:lnTo>
                <a:lnTo>
                  <a:pt x="86799" y="28384"/>
                </a:lnTo>
                <a:close/>
              </a:path>
              <a:path w="909954" h="152400">
                <a:moveTo>
                  <a:pt x="90088" y="0"/>
                </a:moveTo>
                <a:lnTo>
                  <a:pt x="0" y="32708"/>
                </a:lnTo>
                <a:lnTo>
                  <a:pt x="80219" y="85156"/>
                </a:lnTo>
                <a:lnTo>
                  <a:pt x="83509" y="56770"/>
                </a:lnTo>
                <a:lnTo>
                  <a:pt x="69316" y="55125"/>
                </a:lnTo>
                <a:lnTo>
                  <a:pt x="72605" y="26739"/>
                </a:lnTo>
                <a:lnTo>
                  <a:pt x="86989" y="26739"/>
                </a:lnTo>
                <a:lnTo>
                  <a:pt x="90088" y="0"/>
                </a:lnTo>
                <a:close/>
              </a:path>
              <a:path w="909954" h="152400">
                <a:moveTo>
                  <a:pt x="72605" y="26739"/>
                </a:moveTo>
                <a:lnTo>
                  <a:pt x="69316" y="55125"/>
                </a:lnTo>
                <a:lnTo>
                  <a:pt x="83509" y="56770"/>
                </a:lnTo>
                <a:lnTo>
                  <a:pt x="86799" y="28384"/>
                </a:lnTo>
                <a:lnTo>
                  <a:pt x="72605" y="26739"/>
                </a:lnTo>
                <a:close/>
              </a:path>
              <a:path w="909954" h="152400">
                <a:moveTo>
                  <a:pt x="86989" y="26739"/>
                </a:moveTo>
                <a:lnTo>
                  <a:pt x="72605" y="26739"/>
                </a:lnTo>
                <a:lnTo>
                  <a:pt x="86799" y="28384"/>
                </a:lnTo>
                <a:lnTo>
                  <a:pt x="86989" y="26739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8208" y="1843963"/>
            <a:ext cx="772795" cy="163195"/>
          </a:xfrm>
          <a:custGeom>
            <a:avLst/>
            <a:gdLst/>
            <a:ahLst/>
            <a:cxnLst/>
            <a:rect l="l" t="t" r="r" b="b"/>
            <a:pathLst>
              <a:path w="772795" h="163194">
                <a:moveTo>
                  <a:pt x="78136" y="78145"/>
                </a:moveTo>
                <a:lnTo>
                  <a:pt x="0" y="133649"/>
                </a:lnTo>
                <a:lnTo>
                  <a:pt x="91285" y="162855"/>
                </a:lnTo>
                <a:lnTo>
                  <a:pt x="87242" y="136810"/>
                </a:lnTo>
                <a:lnTo>
                  <a:pt x="72783" y="136810"/>
                </a:lnTo>
                <a:lnTo>
                  <a:pt x="68399" y="108574"/>
                </a:lnTo>
                <a:lnTo>
                  <a:pt x="82519" y="106383"/>
                </a:lnTo>
                <a:lnTo>
                  <a:pt x="78136" y="78145"/>
                </a:lnTo>
                <a:close/>
              </a:path>
              <a:path w="772795" h="163194">
                <a:moveTo>
                  <a:pt x="82519" y="106383"/>
                </a:moveTo>
                <a:lnTo>
                  <a:pt x="68399" y="108574"/>
                </a:lnTo>
                <a:lnTo>
                  <a:pt x="72783" y="136810"/>
                </a:lnTo>
                <a:lnTo>
                  <a:pt x="86902" y="134619"/>
                </a:lnTo>
                <a:lnTo>
                  <a:pt x="82519" y="106383"/>
                </a:lnTo>
                <a:close/>
              </a:path>
              <a:path w="772795" h="163194">
                <a:moveTo>
                  <a:pt x="86902" y="134619"/>
                </a:moveTo>
                <a:lnTo>
                  <a:pt x="72783" y="136810"/>
                </a:lnTo>
                <a:lnTo>
                  <a:pt x="87242" y="136810"/>
                </a:lnTo>
                <a:lnTo>
                  <a:pt x="86902" y="134619"/>
                </a:lnTo>
                <a:close/>
              </a:path>
              <a:path w="772795" h="163194">
                <a:moveTo>
                  <a:pt x="767876" y="0"/>
                </a:moveTo>
                <a:lnTo>
                  <a:pt x="82519" y="106383"/>
                </a:lnTo>
                <a:lnTo>
                  <a:pt x="86902" y="134619"/>
                </a:lnTo>
                <a:lnTo>
                  <a:pt x="772259" y="28235"/>
                </a:lnTo>
                <a:lnTo>
                  <a:pt x="767876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5928" y="1544426"/>
            <a:ext cx="827405" cy="641350"/>
          </a:xfrm>
          <a:custGeom>
            <a:avLst/>
            <a:gdLst/>
            <a:ahLst/>
            <a:cxnLst/>
            <a:rect l="l" t="t" r="r" b="b"/>
            <a:pathLst>
              <a:path w="827404" h="641350">
                <a:moveTo>
                  <a:pt x="0" y="0"/>
                </a:moveTo>
                <a:lnTo>
                  <a:pt x="827297" y="0"/>
                </a:lnTo>
                <a:lnTo>
                  <a:pt x="827297" y="641054"/>
                </a:lnTo>
                <a:lnTo>
                  <a:pt x="0" y="641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42717" y="1646656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2717" y="1646656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1666" y="1896209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1666" y="1896209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4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17674" y="1589532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/r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0806" y="1830323"/>
            <a:ext cx="37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/</a:t>
            </a: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99189" y="2009767"/>
            <a:ext cx="1445895" cy="1106805"/>
          </a:xfrm>
          <a:custGeom>
            <a:avLst/>
            <a:gdLst/>
            <a:ahLst/>
            <a:cxnLst/>
            <a:rect l="l" t="t" r="r" b="b"/>
            <a:pathLst>
              <a:path w="1445895" h="1106805">
                <a:moveTo>
                  <a:pt x="62462" y="43759"/>
                </a:moveTo>
                <a:lnTo>
                  <a:pt x="58605" y="48803"/>
                </a:lnTo>
                <a:lnTo>
                  <a:pt x="1441726" y="1106266"/>
                </a:lnTo>
                <a:lnTo>
                  <a:pt x="1445583" y="1101222"/>
                </a:lnTo>
                <a:lnTo>
                  <a:pt x="62462" y="43759"/>
                </a:lnTo>
                <a:close/>
              </a:path>
              <a:path w="1445895" h="1106805">
                <a:moveTo>
                  <a:pt x="0" y="0"/>
                </a:moveTo>
                <a:lnTo>
                  <a:pt x="37393" y="76547"/>
                </a:lnTo>
                <a:lnTo>
                  <a:pt x="58605" y="48803"/>
                </a:lnTo>
                <a:lnTo>
                  <a:pt x="48519" y="41092"/>
                </a:lnTo>
                <a:lnTo>
                  <a:pt x="52376" y="36047"/>
                </a:lnTo>
                <a:lnTo>
                  <a:pt x="68358" y="36047"/>
                </a:lnTo>
                <a:lnTo>
                  <a:pt x="83675" y="16013"/>
                </a:lnTo>
                <a:lnTo>
                  <a:pt x="0" y="0"/>
                </a:lnTo>
                <a:close/>
              </a:path>
              <a:path w="1445895" h="1106805">
                <a:moveTo>
                  <a:pt x="52376" y="36047"/>
                </a:moveTo>
                <a:lnTo>
                  <a:pt x="48519" y="41092"/>
                </a:lnTo>
                <a:lnTo>
                  <a:pt x="58605" y="48803"/>
                </a:lnTo>
                <a:lnTo>
                  <a:pt x="62462" y="43759"/>
                </a:lnTo>
                <a:lnTo>
                  <a:pt x="52376" y="36047"/>
                </a:lnTo>
                <a:close/>
              </a:path>
              <a:path w="1445895" h="1106805">
                <a:moveTo>
                  <a:pt x="68358" y="36047"/>
                </a:moveTo>
                <a:lnTo>
                  <a:pt x="52376" y="36047"/>
                </a:lnTo>
                <a:lnTo>
                  <a:pt x="62462" y="43759"/>
                </a:lnTo>
                <a:lnTo>
                  <a:pt x="68358" y="36047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64797" y="2009767"/>
            <a:ext cx="1218565" cy="1106170"/>
          </a:xfrm>
          <a:custGeom>
            <a:avLst/>
            <a:gdLst/>
            <a:ahLst/>
            <a:cxnLst/>
            <a:rect l="l" t="t" r="r" b="b"/>
            <a:pathLst>
              <a:path w="1218565" h="1106170">
                <a:moveTo>
                  <a:pt x="1159615" y="48861"/>
                </a:moveTo>
                <a:lnTo>
                  <a:pt x="0" y="1101393"/>
                </a:lnTo>
                <a:lnTo>
                  <a:pt x="4268" y="1106095"/>
                </a:lnTo>
                <a:lnTo>
                  <a:pt x="1163883" y="53563"/>
                </a:lnTo>
                <a:lnTo>
                  <a:pt x="1159615" y="48861"/>
                </a:lnTo>
                <a:close/>
              </a:path>
              <a:path w="1218565" h="1106170">
                <a:moveTo>
                  <a:pt x="1202526" y="40326"/>
                </a:moveTo>
                <a:lnTo>
                  <a:pt x="1169019" y="40326"/>
                </a:lnTo>
                <a:lnTo>
                  <a:pt x="1173286" y="45027"/>
                </a:lnTo>
                <a:lnTo>
                  <a:pt x="1163883" y="53563"/>
                </a:lnTo>
                <a:lnTo>
                  <a:pt x="1187356" y="79424"/>
                </a:lnTo>
                <a:lnTo>
                  <a:pt x="1202526" y="40326"/>
                </a:lnTo>
                <a:close/>
              </a:path>
              <a:path w="1218565" h="1106170">
                <a:moveTo>
                  <a:pt x="1169019" y="40326"/>
                </a:moveTo>
                <a:lnTo>
                  <a:pt x="1159615" y="48861"/>
                </a:lnTo>
                <a:lnTo>
                  <a:pt x="1163883" y="53563"/>
                </a:lnTo>
                <a:lnTo>
                  <a:pt x="1173286" y="45027"/>
                </a:lnTo>
                <a:lnTo>
                  <a:pt x="1169019" y="40326"/>
                </a:lnTo>
                <a:close/>
              </a:path>
              <a:path w="1218565" h="1106170">
                <a:moveTo>
                  <a:pt x="1218173" y="0"/>
                </a:moveTo>
                <a:lnTo>
                  <a:pt x="1136143" y="23000"/>
                </a:lnTo>
                <a:lnTo>
                  <a:pt x="1159615" y="48861"/>
                </a:lnTo>
                <a:lnTo>
                  <a:pt x="1169019" y="40326"/>
                </a:lnTo>
                <a:lnTo>
                  <a:pt x="1202526" y="40326"/>
                </a:lnTo>
                <a:lnTo>
                  <a:pt x="121817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6345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41275" y="63500"/>
                </a:moveTo>
                <a:lnTo>
                  <a:pt x="34925" y="63500"/>
                </a:lnTo>
                <a:lnTo>
                  <a:pt x="34923" y="1121002"/>
                </a:lnTo>
                <a:lnTo>
                  <a:pt x="41273" y="1121002"/>
                </a:lnTo>
                <a:lnTo>
                  <a:pt x="41275" y="63500"/>
                </a:lnTo>
                <a:close/>
              </a:path>
              <a:path w="76200" h="1121410">
                <a:moveTo>
                  <a:pt x="38100" y="0"/>
                </a:moveTo>
                <a:lnTo>
                  <a:pt x="0" y="76200"/>
                </a:lnTo>
                <a:lnTo>
                  <a:pt x="34924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21410">
                <a:moveTo>
                  <a:pt x="69850" y="63500"/>
                </a:moveTo>
                <a:lnTo>
                  <a:pt x="41275" y="63500"/>
                </a:lnTo>
                <a:lnTo>
                  <a:pt x="412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1900" y="3416882"/>
            <a:ext cx="76200" cy="1121410"/>
          </a:xfrm>
          <a:custGeom>
            <a:avLst/>
            <a:gdLst/>
            <a:ahLst/>
            <a:cxnLst/>
            <a:rect l="l" t="t" r="r" b="b"/>
            <a:pathLst>
              <a:path w="76200" h="1121410">
                <a:moveTo>
                  <a:pt x="41275" y="63500"/>
                </a:moveTo>
                <a:lnTo>
                  <a:pt x="34925" y="63500"/>
                </a:lnTo>
                <a:lnTo>
                  <a:pt x="34923" y="1121002"/>
                </a:lnTo>
                <a:lnTo>
                  <a:pt x="41273" y="1121002"/>
                </a:lnTo>
                <a:lnTo>
                  <a:pt x="41275" y="63500"/>
                </a:lnTo>
                <a:close/>
              </a:path>
              <a:path w="76200" h="1121410">
                <a:moveTo>
                  <a:pt x="38100" y="0"/>
                </a:moveTo>
                <a:lnTo>
                  <a:pt x="0" y="76200"/>
                </a:lnTo>
                <a:lnTo>
                  <a:pt x="34924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21410">
                <a:moveTo>
                  <a:pt x="69850" y="63500"/>
                </a:moveTo>
                <a:lnTo>
                  <a:pt x="41275" y="63500"/>
                </a:lnTo>
                <a:lnTo>
                  <a:pt x="41274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1045377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8"/>
                </a:lnTo>
                <a:lnTo>
                  <a:pt x="3973" y="30880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09" y="288560"/>
                </a:lnTo>
                <a:lnTo>
                  <a:pt x="30881" y="299396"/>
                </a:lnTo>
                <a:lnTo>
                  <a:pt x="50562" y="303369"/>
                </a:lnTo>
                <a:lnTo>
                  <a:pt x="1045377" y="303369"/>
                </a:lnTo>
                <a:lnTo>
                  <a:pt x="1065058" y="299396"/>
                </a:lnTo>
                <a:lnTo>
                  <a:pt x="1081130" y="288560"/>
                </a:lnTo>
                <a:lnTo>
                  <a:pt x="1091966" y="272488"/>
                </a:lnTo>
                <a:lnTo>
                  <a:pt x="1095940" y="252807"/>
                </a:lnTo>
                <a:lnTo>
                  <a:pt x="1095940" y="50562"/>
                </a:lnTo>
                <a:lnTo>
                  <a:pt x="1091966" y="30880"/>
                </a:lnTo>
                <a:lnTo>
                  <a:pt x="1081130" y="14808"/>
                </a:lnTo>
                <a:lnTo>
                  <a:pt x="1065058" y="3973"/>
                </a:lnTo>
                <a:lnTo>
                  <a:pt x="1045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046649" y="3240532"/>
            <a:ext cx="3408045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直通传输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755650" lvl="1" indent="-286385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30" dirty="0">
                <a:solidFill>
                  <a:srgbClr val="625D5D"/>
                </a:solidFill>
                <a:latin typeface="Calibri"/>
                <a:cs typeface="Calibri"/>
              </a:rPr>
              <a:t>跟踪会话</a:t>
            </a:r>
            <a:endParaRPr lang="en-US" altLang="zh-CN" sz="1600" spc="-30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755650" lvl="1" indent="-286385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为</a:t>
            </a:r>
            <a:r>
              <a:rPr lang="en-US" sz="1600" spc="-10" dirty="0" err="1">
                <a:solidFill>
                  <a:srgbClr val="625D5D"/>
                </a:solidFill>
                <a:cs typeface="Calibri"/>
              </a:rPr>
              <a:t>fifos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分配</a:t>
            </a:r>
            <a:r>
              <a:rPr lang="en-US" sz="1600" spc="-10" dirty="0" err="1">
                <a:solidFill>
                  <a:srgbClr val="625D5D"/>
                </a:solidFill>
                <a:cs typeface="Calibri"/>
              </a:rPr>
              <a:t>ssvm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段</a:t>
            </a:r>
            <a:endParaRPr lang="en-US" altLang="zh-CN" sz="1600" spc="-10" dirty="0">
              <a:solidFill>
                <a:srgbClr val="625D5D"/>
              </a:solidFill>
              <a:cs typeface="Calibri"/>
            </a:endParaRPr>
          </a:p>
          <a:p>
            <a:pPr marL="755650" lvl="1" indent="-286385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要求</a:t>
            </a:r>
            <a:r>
              <a:rPr lang="en-US" altLang="zh-CN" sz="1600" spc="-10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映射段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36423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5" dirty="0"/>
              <a:t>builtin</a:t>
            </a:r>
            <a:r>
              <a:rPr spc="-70" dirty="0"/>
              <a:t> </a:t>
            </a:r>
            <a:r>
              <a:rPr spc="40" dirty="0"/>
              <a:t>apps</a:t>
            </a:r>
          </a:p>
        </p:txBody>
      </p:sp>
      <p:sp>
        <p:nvSpPr>
          <p:cNvPr id="3" name="object 3"/>
          <p:cNvSpPr/>
          <p:nvPr/>
        </p:nvSpPr>
        <p:spPr>
          <a:xfrm>
            <a:off x="4263230" y="2826327"/>
            <a:ext cx="4548505" cy="2974340"/>
          </a:xfrm>
          <a:custGeom>
            <a:avLst/>
            <a:gdLst/>
            <a:ahLst/>
            <a:cxnLst/>
            <a:rect l="l" t="t" r="r" b="b"/>
            <a:pathLst>
              <a:path w="4548505" h="2974340">
                <a:moveTo>
                  <a:pt x="0" y="495652"/>
                </a:moveTo>
                <a:lnTo>
                  <a:pt x="2268" y="447917"/>
                </a:lnTo>
                <a:lnTo>
                  <a:pt x="8937" y="401466"/>
                </a:lnTo>
                <a:lnTo>
                  <a:pt x="19797" y="356507"/>
                </a:lnTo>
                <a:lnTo>
                  <a:pt x="34641" y="313247"/>
                </a:lnTo>
                <a:lnTo>
                  <a:pt x="53262" y="271893"/>
                </a:lnTo>
                <a:lnTo>
                  <a:pt x="75451" y="232655"/>
                </a:lnTo>
                <a:lnTo>
                  <a:pt x="101000" y="195738"/>
                </a:lnTo>
                <a:lnTo>
                  <a:pt x="129704" y="161352"/>
                </a:lnTo>
                <a:lnTo>
                  <a:pt x="161352" y="129704"/>
                </a:lnTo>
                <a:lnTo>
                  <a:pt x="195738" y="101001"/>
                </a:lnTo>
                <a:lnTo>
                  <a:pt x="232655" y="75451"/>
                </a:lnTo>
                <a:lnTo>
                  <a:pt x="271893" y="53262"/>
                </a:lnTo>
                <a:lnTo>
                  <a:pt x="313246" y="34641"/>
                </a:lnTo>
                <a:lnTo>
                  <a:pt x="356507" y="19797"/>
                </a:lnTo>
                <a:lnTo>
                  <a:pt x="401466" y="8937"/>
                </a:lnTo>
                <a:lnTo>
                  <a:pt x="447917" y="2268"/>
                </a:lnTo>
                <a:lnTo>
                  <a:pt x="495651" y="0"/>
                </a:lnTo>
                <a:lnTo>
                  <a:pt x="4052598" y="0"/>
                </a:lnTo>
                <a:lnTo>
                  <a:pt x="4100332" y="2268"/>
                </a:lnTo>
                <a:lnTo>
                  <a:pt x="4146783" y="8937"/>
                </a:lnTo>
                <a:lnTo>
                  <a:pt x="4191742" y="19797"/>
                </a:lnTo>
                <a:lnTo>
                  <a:pt x="4235002" y="34641"/>
                </a:lnTo>
                <a:lnTo>
                  <a:pt x="4276356" y="53262"/>
                </a:lnTo>
                <a:lnTo>
                  <a:pt x="4315594" y="75451"/>
                </a:lnTo>
                <a:lnTo>
                  <a:pt x="4352511" y="101001"/>
                </a:lnTo>
                <a:lnTo>
                  <a:pt x="4386897" y="129704"/>
                </a:lnTo>
                <a:lnTo>
                  <a:pt x="4418546" y="161352"/>
                </a:lnTo>
                <a:lnTo>
                  <a:pt x="4447249" y="195738"/>
                </a:lnTo>
                <a:lnTo>
                  <a:pt x="4472798" y="232655"/>
                </a:lnTo>
                <a:lnTo>
                  <a:pt x="4494988" y="271893"/>
                </a:lnTo>
                <a:lnTo>
                  <a:pt x="4513608" y="313247"/>
                </a:lnTo>
                <a:lnTo>
                  <a:pt x="4528452" y="356507"/>
                </a:lnTo>
                <a:lnTo>
                  <a:pt x="4539312" y="401466"/>
                </a:lnTo>
                <a:lnTo>
                  <a:pt x="4545981" y="447917"/>
                </a:lnTo>
                <a:lnTo>
                  <a:pt x="4548250" y="495652"/>
                </a:lnTo>
                <a:lnTo>
                  <a:pt x="4548250" y="2478202"/>
                </a:lnTo>
                <a:lnTo>
                  <a:pt x="4545981" y="2525936"/>
                </a:lnTo>
                <a:lnTo>
                  <a:pt x="4539312" y="2572387"/>
                </a:lnTo>
                <a:lnTo>
                  <a:pt x="4528452" y="2617346"/>
                </a:lnTo>
                <a:lnTo>
                  <a:pt x="4513608" y="2660606"/>
                </a:lnTo>
                <a:lnTo>
                  <a:pt x="4494988" y="2701960"/>
                </a:lnTo>
                <a:lnTo>
                  <a:pt x="4472798" y="2741198"/>
                </a:lnTo>
                <a:lnTo>
                  <a:pt x="4447249" y="2778115"/>
                </a:lnTo>
                <a:lnTo>
                  <a:pt x="4418546" y="2812501"/>
                </a:lnTo>
                <a:lnTo>
                  <a:pt x="4386897" y="2844149"/>
                </a:lnTo>
                <a:lnTo>
                  <a:pt x="4352511" y="2872853"/>
                </a:lnTo>
                <a:lnTo>
                  <a:pt x="4315594" y="2898402"/>
                </a:lnTo>
                <a:lnTo>
                  <a:pt x="4276356" y="2920592"/>
                </a:lnTo>
                <a:lnTo>
                  <a:pt x="4235002" y="2939212"/>
                </a:lnTo>
                <a:lnTo>
                  <a:pt x="4191742" y="2954056"/>
                </a:lnTo>
                <a:lnTo>
                  <a:pt x="4146783" y="2964916"/>
                </a:lnTo>
                <a:lnTo>
                  <a:pt x="4100332" y="2971585"/>
                </a:lnTo>
                <a:lnTo>
                  <a:pt x="4052598" y="2973854"/>
                </a:lnTo>
                <a:lnTo>
                  <a:pt x="495651" y="2973854"/>
                </a:lnTo>
                <a:lnTo>
                  <a:pt x="447917" y="2971585"/>
                </a:lnTo>
                <a:lnTo>
                  <a:pt x="401466" y="2964916"/>
                </a:lnTo>
                <a:lnTo>
                  <a:pt x="356507" y="2954056"/>
                </a:lnTo>
                <a:lnTo>
                  <a:pt x="313246" y="2939212"/>
                </a:lnTo>
                <a:lnTo>
                  <a:pt x="271893" y="2920592"/>
                </a:lnTo>
                <a:lnTo>
                  <a:pt x="232655" y="2898402"/>
                </a:lnTo>
                <a:lnTo>
                  <a:pt x="195738" y="2872853"/>
                </a:lnTo>
                <a:lnTo>
                  <a:pt x="161352" y="2844149"/>
                </a:lnTo>
                <a:lnTo>
                  <a:pt x="129704" y="2812501"/>
                </a:lnTo>
                <a:lnTo>
                  <a:pt x="101000" y="2778115"/>
                </a:lnTo>
                <a:lnTo>
                  <a:pt x="75451" y="2741198"/>
                </a:lnTo>
                <a:lnTo>
                  <a:pt x="53262" y="2701960"/>
                </a:lnTo>
                <a:lnTo>
                  <a:pt x="34641" y="2660606"/>
                </a:lnTo>
                <a:lnTo>
                  <a:pt x="19797" y="2617346"/>
                </a:lnTo>
                <a:lnTo>
                  <a:pt x="8937" y="2572387"/>
                </a:lnTo>
                <a:lnTo>
                  <a:pt x="2268" y="2525936"/>
                </a:lnTo>
                <a:lnTo>
                  <a:pt x="0" y="2478202"/>
                </a:lnTo>
                <a:lnTo>
                  <a:pt x="0" y="495652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9183" y="375546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8866" y="37815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6225" y="4459323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93065" y="4482592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9183" y="5155839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7305" y="5180584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8280" y="265950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8"/>
                </a:lnTo>
                <a:lnTo>
                  <a:pt x="1249390" y="252807"/>
                </a:lnTo>
                <a:lnTo>
                  <a:pt x="1249390" y="50562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8280" y="265950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6122" y="2684271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0476" y="3755464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73376" y="3781552"/>
            <a:ext cx="7639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Builtin</a:t>
            </a: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5171" y="2962879"/>
            <a:ext cx="1328420" cy="793115"/>
          </a:xfrm>
          <a:custGeom>
            <a:avLst/>
            <a:gdLst/>
            <a:ahLst/>
            <a:cxnLst/>
            <a:rect l="l" t="t" r="r" b="b"/>
            <a:pathLst>
              <a:path w="1328420" h="793114">
                <a:moveTo>
                  <a:pt x="45901" y="720813"/>
                </a:moveTo>
                <a:lnTo>
                  <a:pt x="0" y="792585"/>
                </a:lnTo>
                <a:lnTo>
                  <a:pt x="84957" y="786244"/>
                </a:lnTo>
                <a:lnTo>
                  <a:pt x="70943" y="762765"/>
                </a:lnTo>
                <a:lnTo>
                  <a:pt x="56150" y="762765"/>
                </a:lnTo>
                <a:lnTo>
                  <a:pt x="52895" y="757313"/>
                </a:lnTo>
                <a:lnTo>
                  <a:pt x="63802" y="750803"/>
                </a:lnTo>
                <a:lnTo>
                  <a:pt x="45901" y="720813"/>
                </a:lnTo>
                <a:close/>
              </a:path>
              <a:path w="1328420" h="793114">
                <a:moveTo>
                  <a:pt x="63802" y="750803"/>
                </a:moveTo>
                <a:lnTo>
                  <a:pt x="52895" y="757313"/>
                </a:lnTo>
                <a:lnTo>
                  <a:pt x="56150" y="762765"/>
                </a:lnTo>
                <a:lnTo>
                  <a:pt x="67057" y="756255"/>
                </a:lnTo>
                <a:lnTo>
                  <a:pt x="63802" y="750803"/>
                </a:lnTo>
                <a:close/>
              </a:path>
              <a:path w="1328420" h="793114">
                <a:moveTo>
                  <a:pt x="67057" y="756255"/>
                </a:moveTo>
                <a:lnTo>
                  <a:pt x="56150" y="762765"/>
                </a:lnTo>
                <a:lnTo>
                  <a:pt x="70943" y="762765"/>
                </a:lnTo>
                <a:lnTo>
                  <a:pt x="67057" y="756255"/>
                </a:lnTo>
                <a:close/>
              </a:path>
              <a:path w="1328420" h="793114">
                <a:moveTo>
                  <a:pt x="1260747" y="36328"/>
                </a:moveTo>
                <a:lnTo>
                  <a:pt x="63802" y="750803"/>
                </a:lnTo>
                <a:lnTo>
                  <a:pt x="67057" y="756255"/>
                </a:lnTo>
                <a:lnTo>
                  <a:pt x="1264002" y="41782"/>
                </a:lnTo>
                <a:lnTo>
                  <a:pt x="1260747" y="36328"/>
                </a:lnTo>
                <a:close/>
              </a:path>
              <a:path w="1328420" h="793114">
                <a:moveTo>
                  <a:pt x="1308733" y="29819"/>
                </a:moveTo>
                <a:lnTo>
                  <a:pt x="1271652" y="29819"/>
                </a:lnTo>
                <a:lnTo>
                  <a:pt x="1274907" y="35272"/>
                </a:lnTo>
                <a:lnTo>
                  <a:pt x="1264002" y="41782"/>
                </a:lnTo>
                <a:lnTo>
                  <a:pt x="1281902" y="71770"/>
                </a:lnTo>
                <a:lnTo>
                  <a:pt x="1308733" y="29819"/>
                </a:lnTo>
                <a:close/>
              </a:path>
              <a:path w="1328420" h="793114">
                <a:moveTo>
                  <a:pt x="1271652" y="29819"/>
                </a:moveTo>
                <a:lnTo>
                  <a:pt x="1260747" y="36328"/>
                </a:lnTo>
                <a:lnTo>
                  <a:pt x="1264002" y="41782"/>
                </a:lnTo>
                <a:lnTo>
                  <a:pt x="1274907" y="35272"/>
                </a:lnTo>
                <a:lnTo>
                  <a:pt x="1271652" y="29819"/>
                </a:lnTo>
                <a:close/>
              </a:path>
              <a:path w="1328420" h="793114">
                <a:moveTo>
                  <a:pt x="1327805" y="0"/>
                </a:moveTo>
                <a:lnTo>
                  <a:pt x="1242847" y="6341"/>
                </a:lnTo>
                <a:lnTo>
                  <a:pt x="1260747" y="36328"/>
                </a:lnTo>
                <a:lnTo>
                  <a:pt x="1271652" y="29819"/>
                </a:lnTo>
                <a:lnTo>
                  <a:pt x="1308733" y="29819"/>
                </a:lnTo>
                <a:lnTo>
                  <a:pt x="1327805" y="0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2975" y="2962878"/>
            <a:ext cx="1554480" cy="793115"/>
          </a:xfrm>
          <a:custGeom>
            <a:avLst/>
            <a:gdLst/>
            <a:ahLst/>
            <a:cxnLst/>
            <a:rect l="l" t="t" r="r" b="b"/>
            <a:pathLst>
              <a:path w="1554479" h="793114">
                <a:moveTo>
                  <a:pt x="1484853" y="760797"/>
                </a:moveTo>
                <a:lnTo>
                  <a:pt x="1468987" y="791909"/>
                </a:lnTo>
                <a:lnTo>
                  <a:pt x="1554179" y="792586"/>
                </a:lnTo>
                <a:lnTo>
                  <a:pt x="1534984" y="766565"/>
                </a:lnTo>
                <a:lnTo>
                  <a:pt x="1496165" y="766565"/>
                </a:lnTo>
                <a:lnTo>
                  <a:pt x="1484853" y="760797"/>
                </a:lnTo>
                <a:close/>
              </a:path>
              <a:path w="1554479" h="793114">
                <a:moveTo>
                  <a:pt x="1487738" y="755140"/>
                </a:moveTo>
                <a:lnTo>
                  <a:pt x="1484853" y="760797"/>
                </a:lnTo>
                <a:lnTo>
                  <a:pt x="1496165" y="766565"/>
                </a:lnTo>
                <a:lnTo>
                  <a:pt x="1499050" y="760909"/>
                </a:lnTo>
                <a:lnTo>
                  <a:pt x="1487738" y="755140"/>
                </a:lnTo>
                <a:close/>
              </a:path>
              <a:path w="1554479" h="793114">
                <a:moveTo>
                  <a:pt x="1503605" y="724026"/>
                </a:moveTo>
                <a:lnTo>
                  <a:pt x="1487738" y="755140"/>
                </a:lnTo>
                <a:lnTo>
                  <a:pt x="1499050" y="760909"/>
                </a:lnTo>
                <a:lnTo>
                  <a:pt x="1496165" y="766565"/>
                </a:lnTo>
                <a:lnTo>
                  <a:pt x="1534984" y="766565"/>
                </a:lnTo>
                <a:lnTo>
                  <a:pt x="1503605" y="724026"/>
                </a:lnTo>
                <a:close/>
              </a:path>
              <a:path w="1554479" h="793114">
                <a:moveTo>
                  <a:pt x="69325" y="31789"/>
                </a:moveTo>
                <a:lnTo>
                  <a:pt x="66439" y="37447"/>
                </a:lnTo>
                <a:lnTo>
                  <a:pt x="1484853" y="760797"/>
                </a:lnTo>
                <a:lnTo>
                  <a:pt x="1487738" y="755140"/>
                </a:lnTo>
                <a:lnTo>
                  <a:pt x="69325" y="31789"/>
                </a:lnTo>
                <a:close/>
              </a:path>
              <a:path w="1554479" h="793114">
                <a:moveTo>
                  <a:pt x="0" y="0"/>
                </a:moveTo>
                <a:lnTo>
                  <a:pt x="50573" y="68559"/>
                </a:lnTo>
                <a:lnTo>
                  <a:pt x="66439" y="37447"/>
                </a:lnTo>
                <a:lnTo>
                  <a:pt x="55123" y="31676"/>
                </a:lnTo>
                <a:lnTo>
                  <a:pt x="58008" y="26018"/>
                </a:lnTo>
                <a:lnTo>
                  <a:pt x="72268" y="26018"/>
                </a:lnTo>
                <a:lnTo>
                  <a:pt x="85191" y="676"/>
                </a:lnTo>
                <a:lnTo>
                  <a:pt x="0" y="0"/>
                </a:lnTo>
                <a:close/>
              </a:path>
              <a:path w="1554479" h="793114">
                <a:moveTo>
                  <a:pt x="58008" y="26018"/>
                </a:moveTo>
                <a:lnTo>
                  <a:pt x="55123" y="31676"/>
                </a:lnTo>
                <a:lnTo>
                  <a:pt x="66439" y="37447"/>
                </a:lnTo>
                <a:lnTo>
                  <a:pt x="69325" y="31789"/>
                </a:lnTo>
                <a:lnTo>
                  <a:pt x="58008" y="26018"/>
                </a:lnTo>
                <a:close/>
              </a:path>
              <a:path w="1554479" h="793114">
                <a:moveTo>
                  <a:pt x="72268" y="26018"/>
                </a:moveTo>
                <a:lnTo>
                  <a:pt x="58008" y="26018"/>
                </a:lnTo>
                <a:lnTo>
                  <a:pt x="69325" y="31789"/>
                </a:lnTo>
                <a:lnTo>
                  <a:pt x="72268" y="26018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9054" y="4058836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4925" y="324288"/>
                </a:moveTo>
                <a:lnTo>
                  <a:pt x="0" y="324288"/>
                </a:lnTo>
                <a:lnTo>
                  <a:pt x="38100" y="400488"/>
                </a:lnTo>
                <a:lnTo>
                  <a:pt x="69850" y="336988"/>
                </a:lnTo>
                <a:lnTo>
                  <a:pt x="34925" y="336988"/>
                </a:lnTo>
                <a:lnTo>
                  <a:pt x="34925" y="324288"/>
                </a:lnTo>
                <a:close/>
              </a:path>
              <a:path w="76200" h="400685">
                <a:moveTo>
                  <a:pt x="41275" y="63500"/>
                </a:moveTo>
                <a:lnTo>
                  <a:pt x="34925" y="63500"/>
                </a:lnTo>
                <a:lnTo>
                  <a:pt x="34925" y="336988"/>
                </a:lnTo>
                <a:lnTo>
                  <a:pt x="41275" y="336988"/>
                </a:lnTo>
                <a:lnTo>
                  <a:pt x="41275" y="63500"/>
                </a:lnTo>
                <a:close/>
              </a:path>
              <a:path w="76200" h="400685">
                <a:moveTo>
                  <a:pt x="76200" y="324288"/>
                </a:moveTo>
                <a:lnTo>
                  <a:pt x="41275" y="324288"/>
                </a:lnTo>
                <a:lnTo>
                  <a:pt x="41275" y="336988"/>
                </a:lnTo>
                <a:lnTo>
                  <a:pt x="69850" y="336988"/>
                </a:lnTo>
                <a:lnTo>
                  <a:pt x="76200" y="324288"/>
                </a:lnTo>
                <a:close/>
              </a:path>
              <a:path w="76200" h="400685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0685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8487" y="3664551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8487" y="3664551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7436" y="3914104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7436" y="3914104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91698" y="3562322"/>
            <a:ext cx="827405" cy="641350"/>
          </a:xfrm>
          <a:prstGeom prst="rect">
            <a:avLst/>
          </a:prstGeom>
          <a:ln w="12700">
            <a:solidFill>
              <a:srgbClr val="70A408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354330" marR="316230" indent="8890" algn="ctr">
              <a:lnSpc>
                <a:spcPts val="2090"/>
              </a:lnSpc>
              <a:spcBef>
                <a:spcPts val="11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  </a:t>
            </a: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26153" y="3086100"/>
            <a:ext cx="106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connect/listen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052" y="1917700"/>
            <a:ext cx="3624579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Use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app-interface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C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apis</a:t>
            </a:r>
            <a:endParaRPr sz="1600" dirty="0">
              <a:latin typeface="Calibri"/>
              <a:cs typeface="Calibri"/>
            </a:endParaRPr>
          </a:p>
          <a:p>
            <a:pPr marL="298450" marR="5080" indent="-285750">
              <a:lnSpc>
                <a:spcPts val="1900"/>
              </a:lnSpc>
              <a:spcBef>
                <a:spcPts val="6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en-US" altLang="zh-CN" sz="1600" spc="-10" dirty="0">
                <a:solidFill>
                  <a:srgbClr val="625D5D"/>
                </a:solidFill>
                <a:cs typeface="Calibri"/>
              </a:rPr>
              <a:t>APP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在</a:t>
            </a:r>
            <a:r>
              <a:rPr lang="en-US" altLang="zh-CN" sz="1600" spc="-10" dirty="0" err="1">
                <a:solidFill>
                  <a:srgbClr val="625D5D"/>
                </a:solidFill>
                <a:cs typeface="Calibri"/>
              </a:rPr>
              <a:t>attatch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时为</a:t>
            </a:r>
            <a:r>
              <a:rPr lang="en-US" altLang="zh-CN" sz="1600" spc="-10" dirty="0" err="1">
                <a:solidFill>
                  <a:srgbClr val="625D5D"/>
                </a:solidFill>
                <a:cs typeface="Calibri"/>
              </a:rPr>
              <a:t>io</a:t>
            </a:r>
            <a:r>
              <a:rPr lang="en-US" altLang="zh-CN" sz="1600" spc="-10" dirty="0">
                <a:solidFill>
                  <a:srgbClr val="625D5D"/>
                </a:solidFill>
                <a:cs typeface="Calibri"/>
              </a:rPr>
              <a:t>/ctrl</a:t>
            </a:r>
            <a:r>
              <a:rPr lang="zh-CN" altLang="en-US" sz="1600" spc="-10" dirty="0">
                <a:solidFill>
                  <a:srgbClr val="625D5D"/>
                </a:solidFill>
                <a:cs typeface="Calibri"/>
              </a:rPr>
              <a:t>事件提供回调函数</a:t>
            </a:r>
            <a:endParaRPr lang="en-US" altLang="zh-CN" sz="1600" spc="-10" dirty="0">
              <a:solidFill>
                <a:srgbClr val="625D5D"/>
              </a:solidFill>
              <a:cs typeface="Calibri"/>
            </a:endParaRPr>
          </a:p>
          <a:p>
            <a:pPr marL="298450" marR="5080" indent="-285750">
              <a:lnSpc>
                <a:spcPts val="1900"/>
              </a:lnSpc>
              <a:spcBef>
                <a:spcPts val="6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Shm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段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/</a:t>
            </a:r>
            <a:r>
              <a:rPr sz="1600" spc="-10" dirty="0" err="1">
                <a:solidFill>
                  <a:srgbClr val="625D5D"/>
                </a:solidFill>
                <a:latin typeface="Calibri"/>
                <a:cs typeface="Calibri"/>
              </a:rPr>
              <a:t>fifo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段在进程内存中分配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336677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</a:t>
            </a:r>
            <a:r>
              <a:rPr spc="-75" dirty="0"/>
              <a:t> </a:t>
            </a:r>
            <a:r>
              <a:rPr spc="3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4455" y="5259832"/>
            <a:ext cx="59817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2B2929"/>
                </a:solidFill>
                <a:latin typeface="Calibri"/>
                <a:cs typeface="Calibri"/>
              </a:rPr>
              <a:t>VPP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36423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5" dirty="0"/>
              <a:t>builtin</a:t>
            </a:r>
            <a:r>
              <a:rPr spc="-70" dirty="0"/>
              <a:t> </a:t>
            </a:r>
            <a:r>
              <a:rPr spc="40" dirty="0"/>
              <a:t>apps</a:t>
            </a:r>
          </a:p>
        </p:txBody>
      </p:sp>
      <p:sp>
        <p:nvSpPr>
          <p:cNvPr id="3" name="object 3"/>
          <p:cNvSpPr/>
          <p:nvPr/>
        </p:nvSpPr>
        <p:spPr>
          <a:xfrm>
            <a:off x="4263230" y="2826327"/>
            <a:ext cx="4548505" cy="2974340"/>
          </a:xfrm>
          <a:custGeom>
            <a:avLst/>
            <a:gdLst/>
            <a:ahLst/>
            <a:cxnLst/>
            <a:rect l="l" t="t" r="r" b="b"/>
            <a:pathLst>
              <a:path w="4548505" h="2974340">
                <a:moveTo>
                  <a:pt x="0" y="495652"/>
                </a:moveTo>
                <a:lnTo>
                  <a:pt x="2268" y="447917"/>
                </a:lnTo>
                <a:lnTo>
                  <a:pt x="8937" y="401466"/>
                </a:lnTo>
                <a:lnTo>
                  <a:pt x="19797" y="356507"/>
                </a:lnTo>
                <a:lnTo>
                  <a:pt x="34641" y="313247"/>
                </a:lnTo>
                <a:lnTo>
                  <a:pt x="53262" y="271893"/>
                </a:lnTo>
                <a:lnTo>
                  <a:pt x="75451" y="232655"/>
                </a:lnTo>
                <a:lnTo>
                  <a:pt x="101000" y="195738"/>
                </a:lnTo>
                <a:lnTo>
                  <a:pt x="129704" y="161352"/>
                </a:lnTo>
                <a:lnTo>
                  <a:pt x="161352" y="129704"/>
                </a:lnTo>
                <a:lnTo>
                  <a:pt x="195738" y="101001"/>
                </a:lnTo>
                <a:lnTo>
                  <a:pt x="232655" y="75451"/>
                </a:lnTo>
                <a:lnTo>
                  <a:pt x="271893" y="53262"/>
                </a:lnTo>
                <a:lnTo>
                  <a:pt x="313246" y="34641"/>
                </a:lnTo>
                <a:lnTo>
                  <a:pt x="356507" y="19797"/>
                </a:lnTo>
                <a:lnTo>
                  <a:pt x="401466" y="8937"/>
                </a:lnTo>
                <a:lnTo>
                  <a:pt x="447917" y="2268"/>
                </a:lnTo>
                <a:lnTo>
                  <a:pt x="495651" y="0"/>
                </a:lnTo>
                <a:lnTo>
                  <a:pt x="4052598" y="0"/>
                </a:lnTo>
                <a:lnTo>
                  <a:pt x="4100332" y="2268"/>
                </a:lnTo>
                <a:lnTo>
                  <a:pt x="4146783" y="8937"/>
                </a:lnTo>
                <a:lnTo>
                  <a:pt x="4191742" y="19797"/>
                </a:lnTo>
                <a:lnTo>
                  <a:pt x="4235002" y="34641"/>
                </a:lnTo>
                <a:lnTo>
                  <a:pt x="4276356" y="53262"/>
                </a:lnTo>
                <a:lnTo>
                  <a:pt x="4315594" y="75451"/>
                </a:lnTo>
                <a:lnTo>
                  <a:pt x="4352511" y="101001"/>
                </a:lnTo>
                <a:lnTo>
                  <a:pt x="4386897" y="129704"/>
                </a:lnTo>
                <a:lnTo>
                  <a:pt x="4418546" y="161352"/>
                </a:lnTo>
                <a:lnTo>
                  <a:pt x="4447249" y="195738"/>
                </a:lnTo>
                <a:lnTo>
                  <a:pt x="4472798" y="232655"/>
                </a:lnTo>
                <a:lnTo>
                  <a:pt x="4494988" y="271893"/>
                </a:lnTo>
                <a:lnTo>
                  <a:pt x="4513608" y="313247"/>
                </a:lnTo>
                <a:lnTo>
                  <a:pt x="4528452" y="356507"/>
                </a:lnTo>
                <a:lnTo>
                  <a:pt x="4539312" y="401466"/>
                </a:lnTo>
                <a:lnTo>
                  <a:pt x="4545981" y="447917"/>
                </a:lnTo>
                <a:lnTo>
                  <a:pt x="4548250" y="495652"/>
                </a:lnTo>
                <a:lnTo>
                  <a:pt x="4548250" y="2478202"/>
                </a:lnTo>
                <a:lnTo>
                  <a:pt x="4545981" y="2525936"/>
                </a:lnTo>
                <a:lnTo>
                  <a:pt x="4539312" y="2572387"/>
                </a:lnTo>
                <a:lnTo>
                  <a:pt x="4528452" y="2617346"/>
                </a:lnTo>
                <a:lnTo>
                  <a:pt x="4513608" y="2660606"/>
                </a:lnTo>
                <a:lnTo>
                  <a:pt x="4494988" y="2701960"/>
                </a:lnTo>
                <a:lnTo>
                  <a:pt x="4472798" y="2741198"/>
                </a:lnTo>
                <a:lnTo>
                  <a:pt x="4447249" y="2778115"/>
                </a:lnTo>
                <a:lnTo>
                  <a:pt x="4418546" y="2812501"/>
                </a:lnTo>
                <a:lnTo>
                  <a:pt x="4386897" y="2844149"/>
                </a:lnTo>
                <a:lnTo>
                  <a:pt x="4352511" y="2872853"/>
                </a:lnTo>
                <a:lnTo>
                  <a:pt x="4315594" y="2898402"/>
                </a:lnTo>
                <a:lnTo>
                  <a:pt x="4276356" y="2920592"/>
                </a:lnTo>
                <a:lnTo>
                  <a:pt x="4235002" y="2939212"/>
                </a:lnTo>
                <a:lnTo>
                  <a:pt x="4191742" y="2954056"/>
                </a:lnTo>
                <a:lnTo>
                  <a:pt x="4146783" y="2964916"/>
                </a:lnTo>
                <a:lnTo>
                  <a:pt x="4100332" y="2971585"/>
                </a:lnTo>
                <a:lnTo>
                  <a:pt x="4052598" y="2973854"/>
                </a:lnTo>
                <a:lnTo>
                  <a:pt x="495651" y="2973854"/>
                </a:lnTo>
                <a:lnTo>
                  <a:pt x="447917" y="2971585"/>
                </a:lnTo>
                <a:lnTo>
                  <a:pt x="401466" y="2964916"/>
                </a:lnTo>
                <a:lnTo>
                  <a:pt x="356507" y="2954056"/>
                </a:lnTo>
                <a:lnTo>
                  <a:pt x="313246" y="2939212"/>
                </a:lnTo>
                <a:lnTo>
                  <a:pt x="271893" y="2920592"/>
                </a:lnTo>
                <a:lnTo>
                  <a:pt x="232655" y="2898402"/>
                </a:lnTo>
                <a:lnTo>
                  <a:pt x="195738" y="2872853"/>
                </a:lnTo>
                <a:lnTo>
                  <a:pt x="161352" y="2844149"/>
                </a:lnTo>
                <a:lnTo>
                  <a:pt x="129704" y="2812501"/>
                </a:lnTo>
                <a:lnTo>
                  <a:pt x="101000" y="2778115"/>
                </a:lnTo>
                <a:lnTo>
                  <a:pt x="75451" y="2741198"/>
                </a:lnTo>
                <a:lnTo>
                  <a:pt x="53262" y="2701960"/>
                </a:lnTo>
                <a:lnTo>
                  <a:pt x="34641" y="2660606"/>
                </a:lnTo>
                <a:lnTo>
                  <a:pt x="19797" y="2617346"/>
                </a:lnTo>
                <a:lnTo>
                  <a:pt x="8937" y="2572387"/>
                </a:lnTo>
                <a:lnTo>
                  <a:pt x="2268" y="2525936"/>
                </a:lnTo>
                <a:lnTo>
                  <a:pt x="0" y="2478202"/>
                </a:lnTo>
                <a:lnTo>
                  <a:pt x="0" y="495652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9183" y="3755464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8866" y="37815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6225" y="4459323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93065" y="4482592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9183" y="5155839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7305" y="5180584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8280" y="265950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7" y="0"/>
                </a:moveTo>
                <a:lnTo>
                  <a:pt x="50563" y="0"/>
                </a:lnTo>
                <a:lnTo>
                  <a:pt x="30882" y="3973"/>
                </a:lnTo>
                <a:lnTo>
                  <a:pt x="14810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10" y="288561"/>
                </a:lnTo>
                <a:lnTo>
                  <a:pt x="30882" y="299397"/>
                </a:lnTo>
                <a:lnTo>
                  <a:pt x="50563" y="303371"/>
                </a:lnTo>
                <a:lnTo>
                  <a:pt x="1198827" y="303371"/>
                </a:lnTo>
                <a:lnTo>
                  <a:pt x="1218509" y="299397"/>
                </a:lnTo>
                <a:lnTo>
                  <a:pt x="1234580" y="288561"/>
                </a:lnTo>
                <a:lnTo>
                  <a:pt x="1245416" y="272488"/>
                </a:lnTo>
                <a:lnTo>
                  <a:pt x="1249390" y="252807"/>
                </a:lnTo>
                <a:lnTo>
                  <a:pt x="1249390" y="50562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9" y="3973"/>
                </a:lnTo>
                <a:lnTo>
                  <a:pt x="119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8280" y="265950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6122" y="2684271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0476" y="3755464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73376" y="3781552"/>
            <a:ext cx="7639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Builtin</a:t>
            </a: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5171" y="2962879"/>
            <a:ext cx="1328420" cy="793115"/>
          </a:xfrm>
          <a:custGeom>
            <a:avLst/>
            <a:gdLst/>
            <a:ahLst/>
            <a:cxnLst/>
            <a:rect l="l" t="t" r="r" b="b"/>
            <a:pathLst>
              <a:path w="1328420" h="793114">
                <a:moveTo>
                  <a:pt x="45901" y="720813"/>
                </a:moveTo>
                <a:lnTo>
                  <a:pt x="0" y="792585"/>
                </a:lnTo>
                <a:lnTo>
                  <a:pt x="84957" y="786244"/>
                </a:lnTo>
                <a:lnTo>
                  <a:pt x="75825" y="770944"/>
                </a:lnTo>
                <a:lnTo>
                  <a:pt x="61032" y="770944"/>
                </a:lnTo>
                <a:lnTo>
                  <a:pt x="48013" y="749134"/>
                </a:lnTo>
                <a:lnTo>
                  <a:pt x="58920" y="742624"/>
                </a:lnTo>
                <a:lnTo>
                  <a:pt x="45901" y="720813"/>
                </a:lnTo>
                <a:close/>
              </a:path>
              <a:path w="1328420" h="793114">
                <a:moveTo>
                  <a:pt x="58920" y="742624"/>
                </a:moveTo>
                <a:lnTo>
                  <a:pt x="48013" y="749134"/>
                </a:lnTo>
                <a:lnTo>
                  <a:pt x="61032" y="770944"/>
                </a:lnTo>
                <a:lnTo>
                  <a:pt x="71939" y="764434"/>
                </a:lnTo>
                <a:lnTo>
                  <a:pt x="58920" y="742624"/>
                </a:lnTo>
                <a:close/>
              </a:path>
              <a:path w="1328420" h="793114">
                <a:moveTo>
                  <a:pt x="71939" y="764434"/>
                </a:moveTo>
                <a:lnTo>
                  <a:pt x="61032" y="770944"/>
                </a:lnTo>
                <a:lnTo>
                  <a:pt x="75825" y="770944"/>
                </a:lnTo>
                <a:lnTo>
                  <a:pt x="71939" y="764434"/>
                </a:lnTo>
                <a:close/>
              </a:path>
              <a:path w="1328420" h="793114">
                <a:moveTo>
                  <a:pt x="1255865" y="28150"/>
                </a:moveTo>
                <a:lnTo>
                  <a:pt x="58920" y="742624"/>
                </a:lnTo>
                <a:lnTo>
                  <a:pt x="71939" y="764434"/>
                </a:lnTo>
                <a:lnTo>
                  <a:pt x="1268884" y="49960"/>
                </a:lnTo>
                <a:lnTo>
                  <a:pt x="1255865" y="28150"/>
                </a:lnTo>
                <a:close/>
              </a:path>
              <a:path w="1328420" h="793114">
                <a:moveTo>
                  <a:pt x="1313964" y="21640"/>
                </a:moveTo>
                <a:lnTo>
                  <a:pt x="1266770" y="21640"/>
                </a:lnTo>
                <a:lnTo>
                  <a:pt x="1279789" y="43451"/>
                </a:lnTo>
                <a:lnTo>
                  <a:pt x="1268884" y="49960"/>
                </a:lnTo>
                <a:lnTo>
                  <a:pt x="1281902" y="71770"/>
                </a:lnTo>
                <a:lnTo>
                  <a:pt x="1313964" y="21640"/>
                </a:lnTo>
                <a:close/>
              </a:path>
              <a:path w="1328420" h="793114">
                <a:moveTo>
                  <a:pt x="1266770" y="21640"/>
                </a:moveTo>
                <a:lnTo>
                  <a:pt x="1255865" y="28150"/>
                </a:lnTo>
                <a:lnTo>
                  <a:pt x="1268884" y="49960"/>
                </a:lnTo>
                <a:lnTo>
                  <a:pt x="1279789" y="43451"/>
                </a:lnTo>
                <a:lnTo>
                  <a:pt x="1266770" y="21640"/>
                </a:lnTo>
                <a:close/>
              </a:path>
              <a:path w="1328420" h="793114">
                <a:moveTo>
                  <a:pt x="1327805" y="0"/>
                </a:moveTo>
                <a:lnTo>
                  <a:pt x="1242847" y="6341"/>
                </a:lnTo>
                <a:lnTo>
                  <a:pt x="1255865" y="28150"/>
                </a:lnTo>
                <a:lnTo>
                  <a:pt x="1266770" y="21640"/>
                </a:lnTo>
                <a:lnTo>
                  <a:pt x="1313964" y="21640"/>
                </a:lnTo>
                <a:lnTo>
                  <a:pt x="13278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2975" y="2962878"/>
            <a:ext cx="1554480" cy="793115"/>
          </a:xfrm>
          <a:custGeom>
            <a:avLst/>
            <a:gdLst/>
            <a:ahLst/>
            <a:cxnLst/>
            <a:rect l="l" t="t" r="r" b="b"/>
            <a:pathLst>
              <a:path w="1554479" h="793114">
                <a:moveTo>
                  <a:pt x="1480526" y="769281"/>
                </a:moveTo>
                <a:lnTo>
                  <a:pt x="1468987" y="791909"/>
                </a:lnTo>
                <a:lnTo>
                  <a:pt x="1554179" y="792586"/>
                </a:lnTo>
                <a:lnTo>
                  <a:pt x="1541243" y="775050"/>
                </a:lnTo>
                <a:lnTo>
                  <a:pt x="1491838" y="775050"/>
                </a:lnTo>
                <a:lnTo>
                  <a:pt x="1480526" y="769281"/>
                </a:lnTo>
                <a:close/>
              </a:path>
              <a:path w="1554479" h="793114">
                <a:moveTo>
                  <a:pt x="1492065" y="746655"/>
                </a:moveTo>
                <a:lnTo>
                  <a:pt x="1480526" y="769281"/>
                </a:lnTo>
                <a:lnTo>
                  <a:pt x="1491838" y="775050"/>
                </a:lnTo>
                <a:lnTo>
                  <a:pt x="1503377" y="752424"/>
                </a:lnTo>
                <a:lnTo>
                  <a:pt x="1492065" y="746655"/>
                </a:lnTo>
                <a:close/>
              </a:path>
              <a:path w="1554479" h="793114">
                <a:moveTo>
                  <a:pt x="1503605" y="724026"/>
                </a:moveTo>
                <a:lnTo>
                  <a:pt x="1492065" y="746655"/>
                </a:lnTo>
                <a:lnTo>
                  <a:pt x="1503377" y="752424"/>
                </a:lnTo>
                <a:lnTo>
                  <a:pt x="1491838" y="775050"/>
                </a:lnTo>
                <a:lnTo>
                  <a:pt x="1541243" y="775050"/>
                </a:lnTo>
                <a:lnTo>
                  <a:pt x="1503605" y="724026"/>
                </a:lnTo>
                <a:close/>
              </a:path>
              <a:path w="1554479" h="793114">
                <a:moveTo>
                  <a:pt x="73652" y="23304"/>
                </a:moveTo>
                <a:lnTo>
                  <a:pt x="62112" y="45932"/>
                </a:lnTo>
                <a:lnTo>
                  <a:pt x="1480526" y="769281"/>
                </a:lnTo>
                <a:lnTo>
                  <a:pt x="1492065" y="746655"/>
                </a:lnTo>
                <a:lnTo>
                  <a:pt x="73652" y="23304"/>
                </a:lnTo>
                <a:close/>
              </a:path>
              <a:path w="1554479" h="793114">
                <a:moveTo>
                  <a:pt x="0" y="0"/>
                </a:moveTo>
                <a:lnTo>
                  <a:pt x="50573" y="68559"/>
                </a:lnTo>
                <a:lnTo>
                  <a:pt x="62112" y="45932"/>
                </a:lnTo>
                <a:lnTo>
                  <a:pt x="50796" y="40161"/>
                </a:lnTo>
                <a:lnTo>
                  <a:pt x="62335" y="17533"/>
                </a:lnTo>
                <a:lnTo>
                  <a:pt x="76595" y="17533"/>
                </a:lnTo>
                <a:lnTo>
                  <a:pt x="85191" y="676"/>
                </a:lnTo>
                <a:lnTo>
                  <a:pt x="0" y="0"/>
                </a:lnTo>
                <a:close/>
              </a:path>
              <a:path w="1554479" h="793114">
                <a:moveTo>
                  <a:pt x="62335" y="17533"/>
                </a:moveTo>
                <a:lnTo>
                  <a:pt x="50796" y="40161"/>
                </a:lnTo>
                <a:lnTo>
                  <a:pt x="62112" y="45932"/>
                </a:lnTo>
                <a:lnTo>
                  <a:pt x="73652" y="23304"/>
                </a:lnTo>
                <a:lnTo>
                  <a:pt x="62335" y="17533"/>
                </a:lnTo>
                <a:close/>
              </a:path>
              <a:path w="1554479" h="793114">
                <a:moveTo>
                  <a:pt x="76595" y="17533"/>
                </a:moveTo>
                <a:lnTo>
                  <a:pt x="62335" y="17533"/>
                </a:lnTo>
                <a:lnTo>
                  <a:pt x="73652" y="23304"/>
                </a:lnTo>
                <a:lnTo>
                  <a:pt x="76595" y="17533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9054" y="4058836"/>
            <a:ext cx="76200" cy="400685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25400" y="324288"/>
                </a:moveTo>
                <a:lnTo>
                  <a:pt x="0" y="324288"/>
                </a:lnTo>
                <a:lnTo>
                  <a:pt x="38100" y="400488"/>
                </a:lnTo>
                <a:lnTo>
                  <a:pt x="69850" y="336988"/>
                </a:lnTo>
                <a:lnTo>
                  <a:pt x="25400" y="336988"/>
                </a:lnTo>
                <a:lnTo>
                  <a:pt x="25400" y="324288"/>
                </a:lnTo>
                <a:close/>
              </a:path>
              <a:path w="76200" h="400685">
                <a:moveTo>
                  <a:pt x="50800" y="63500"/>
                </a:moveTo>
                <a:lnTo>
                  <a:pt x="25400" y="63500"/>
                </a:lnTo>
                <a:lnTo>
                  <a:pt x="25400" y="336988"/>
                </a:lnTo>
                <a:lnTo>
                  <a:pt x="50800" y="336988"/>
                </a:lnTo>
                <a:lnTo>
                  <a:pt x="50800" y="63500"/>
                </a:lnTo>
                <a:close/>
              </a:path>
              <a:path w="76200" h="400685">
                <a:moveTo>
                  <a:pt x="76200" y="324288"/>
                </a:moveTo>
                <a:lnTo>
                  <a:pt x="50800" y="324288"/>
                </a:lnTo>
                <a:lnTo>
                  <a:pt x="50800" y="336988"/>
                </a:lnTo>
                <a:lnTo>
                  <a:pt x="69850" y="336988"/>
                </a:lnTo>
                <a:lnTo>
                  <a:pt x="76200" y="324288"/>
                </a:lnTo>
                <a:close/>
              </a:path>
              <a:path w="76200" h="400685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0685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1698" y="3562322"/>
            <a:ext cx="827405" cy="641350"/>
          </a:xfrm>
          <a:custGeom>
            <a:avLst/>
            <a:gdLst/>
            <a:ahLst/>
            <a:cxnLst/>
            <a:rect l="l" t="t" r="r" b="b"/>
            <a:pathLst>
              <a:path w="827404" h="641350">
                <a:moveTo>
                  <a:pt x="0" y="0"/>
                </a:moveTo>
                <a:lnTo>
                  <a:pt x="827297" y="0"/>
                </a:lnTo>
                <a:lnTo>
                  <a:pt x="827297" y="641054"/>
                </a:lnTo>
                <a:lnTo>
                  <a:pt x="0" y="64105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8487" y="3664551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8487" y="3664551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7436" y="3914104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8"/>
                </a:moveTo>
                <a:lnTo>
                  <a:pt x="0" y="0"/>
                </a:lnTo>
                <a:lnTo>
                  <a:pt x="536541" y="0"/>
                </a:lnTo>
                <a:lnTo>
                  <a:pt x="536541" y="162808"/>
                </a:lnTo>
                <a:lnTo>
                  <a:pt x="0" y="162808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7436" y="3914104"/>
            <a:ext cx="536575" cy="163195"/>
          </a:xfrm>
          <a:custGeom>
            <a:avLst/>
            <a:gdLst/>
            <a:ahLst/>
            <a:cxnLst/>
            <a:rect l="l" t="t" r="r" b="b"/>
            <a:pathLst>
              <a:path w="536575" h="163195">
                <a:moveTo>
                  <a:pt x="0" y="162809"/>
                </a:moveTo>
                <a:lnTo>
                  <a:pt x="0" y="0"/>
                </a:lnTo>
                <a:lnTo>
                  <a:pt x="536542" y="0"/>
                </a:lnTo>
                <a:lnTo>
                  <a:pt x="536542" y="162809"/>
                </a:lnTo>
                <a:lnTo>
                  <a:pt x="0" y="162809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33869" y="3863340"/>
            <a:ext cx="163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77668" y="3893033"/>
            <a:ext cx="570230" cy="132080"/>
          </a:xfrm>
          <a:custGeom>
            <a:avLst/>
            <a:gdLst/>
            <a:ahLst/>
            <a:cxnLst/>
            <a:rect l="l" t="t" r="r" b="b"/>
            <a:pathLst>
              <a:path w="570229" h="132079">
                <a:moveTo>
                  <a:pt x="482865" y="103405"/>
                </a:moveTo>
                <a:lnTo>
                  <a:pt x="478469" y="131640"/>
                </a:lnTo>
                <a:lnTo>
                  <a:pt x="559976" y="105603"/>
                </a:lnTo>
                <a:lnTo>
                  <a:pt x="496982" y="105603"/>
                </a:lnTo>
                <a:lnTo>
                  <a:pt x="482865" y="103405"/>
                </a:lnTo>
                <a:close/>
              </a:path>
              <a:path w="570229" h="132079">
                <a:moveTo>
                  <a:pt x="487260" y="75170"/>
                </a:moveTo>
                <a:lnTo>
                  <a:pt x="482865" y="103405"/>
                </a:lnTo>
                <a:lnTo>
                  <a:pt x="496982" y="105603"/>
                </a:lnTo>
                <a:lnTo>
                  <a:pt x="501378" y="77368"/>
                </a:lnTo>
                <a:lnTo>
                  <a:pt x="487260" y="75170"/>
                </a:lnTo>
                <a:close/>
              </a:path>
              <a:path w="570229" h="132079">
                <a:moveTo>
                  <a:pt x="491656" y="46936"/>
                </a:moveTo>
                <a:lnTo>
                  <a:pt x="487260" y="75170"/>
                </a:lnTo>
                <a:lnTo>
                  <a:pt x="501378" y="77368"/>
                </a:lnTo>
                <a:lnTo>
                  <a:pt x="496982" y="105603"/>
                </a:lnTo>
                <a:lnTo>
                  <a:pt x="559976" y="105603"/>
                </a:lnTo>
                <a:lnTo>
                  <a:pt x="569767" y="102475"/>
                </a:lnTo>
                <a:lnTo>
                  <a:pt x="491656" y="46936"/>
                </a:lnTo>
                <a:close/>
              </a:path>
              <a:path w="570229" h="132079">
                <a:moveTo>
                  <a:pt x="4395" y="0"/>
                </a:moveTo>
                <a:lnTo>
                  <a:pt x="0" y="28234"/>
                </a:lnTo>
                <a:lnTo>
                  <a:pt x="482865" y="103405"/>
                </a:lnTo>
                <a:lnTo>
                  <a:pt x="487260" y="75170"/>
                </a:lnTo>
                <a:lnTo>
                  <a:pt x="4395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1913" y="3877121"/>
            <a:ext cx="607695" cy="132715"/>
          </a:xfrm>
          <a:custGeom>
            <a:avLst/>
            <a:gdLst/>
            <a:ahLst/>
            <a:cxnLst/>
            <a:rect l="l" t="t" r="r" b="b"/>
            <a:pathLst>
              <a:path w="607695" h="132714">
                <a:moveTo>
                  <a:pt x="520379" y="28275"/>
                </a:moveTo>
                <a:lnTo>
                  <a:pt x="0" y="104249"/>
                </a:lnTo>
                <a:lnTo>
                  <a:pt x="4127" y="132524"/>
                </a:lnTo>
                <a:lnTo>
                  <a:pt x="524507" y="56550"/>
                </a:lnTo>
                <a:lnTo>
                  <a:pt x="520379" y="28275"/>
                </a:lnTo>
                <a:close/>
              </a:path>
              <a:path w="607695" h="132714">
                <a:moveTo>
                  <a:pt x="595698" y="26211"/>
                </a:moveTo>
                <a:lnTo>
                  <a:pt x="534517" y="26211"/>
                </a:lnTo>
                <a:lnTo>
                  <a:pt x="538646" y="54486"/>
                </a:lnTo>
                <a:lnTo>
                  <a:pt x="524507" y="56550"/>
                </a:lnTo>
                <a:lnTo>
                  <a:pt x="528636" y="84825"/>
                </a:lnTo>
                <a:lnTo>
                  <a:pt x="607269" y="30029"/>
                </a:lnTo>
                <a:lnTo>
                  <a:pt x="595698" y="26211"/>
                </a:lnTo>
                <a:close/>
              </a:path>
              <a:path w="607695" h="132714">
                <a:moveTo>
                  <a:pt x="534517" y="26211"/>
                </a:moveTo>
                <a:lnTo>
                  <a:pt x="520379" y="28275"/>
                </a:lnTo>
                <a:lnTo>
                  <a:pt x="524507" y="56550"/>
                </a:lnTo>
                <a:lnTo>
                  <a:pt x="538646" y="54486"/>
                </a:lnTo>
                <a:lnTo>
                  <a:pt x="534517" y="26211"/>
                </a:lnTo>
                <a:close/>
              </a:path>
              <a:path w="607695" h="132714">
                <a:moveTo>
                  <a:pt x="516251" y="0"/>
                </a:moveTo>
                <a:lnTo>
                  <a:pt x="520379" y="28275"/>
                </a:lnTo>
                <a:lnTo>
                  <a:pt x="534517" y="26211"/>
                </a:lnTo>
                <a:lnTo>
                  <a:pt x="595698" y="26211"/>
                </a:lnTo>
                <a:lnTo>
                  <a:pt x="51625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9865" y="3732229"/>
            <a:ext cx="562610" cy="192405"/>
          </a:xfrm>
          <a:custGeom>
            <a:avLst/>
            <a:gdLst/>
            <a:ahLst/>
            <a:cxnLst/>
            <a:rect l="l" t="t" r="r" b="b"/>
            <a:pathLst>
              <a:path w="562610" h="192404">
                <a:moveTo>
                  <a:pt x="70481" y="109973"/>
                </a:moveTo>
                <a:lnTo>
                  <a:pt x="0" y="174922"/>
                </a:lnTo>
                <a:lnTo>
                  <a:pt x="94247" y="192337"/>
                </a:lnTo>
                <a:lnTo>
                  <a:pt x="87468" y="168843"/>
                </a:lnTo>
                <a:lnTo>
                  <a:pt x="72598" y="168843"/>
                </a:lnTo>
                <a:lnTo>
                  <a:pt x="64676" y="141389"/>
                </a:lnTo>
                <a:lnTo>
                  <a:pt x="78403" y="137427"/>
                </a:lnTo>
                <a:lnTo>
                  <a:pt x="70481" y="109973"/>
                </a:lnTo>
                <a:close/>
              </a:path>
              <a:path w="562610" h="192404">
                <a:moveTo>
                  <a:pt x="78403" y="137427"/>
                </a:moveTo>
                <a:lnTo>
                  <a:pt x="64676" y="141389"/>
                </a:lnTo>
                <a:lnTo>
                  <a:pt x="72598" y="168843"/>
                </a:lnTo>
                <a:lnTo>
                  <a:pt x="86325" y="164882"/>
                </a:lnTo>
                <a:lnTo>
                  <a:pt x="78403" y="137427"/>
                </a:lnTo>
                <a:close/>
              </a:path>
              <a:path w="562610" h="192404">
                <a:moveTo>
                  <a:pt x="86325" y="164882"/>
                </a:moveTo>
                <a:lnTo>
                  <a:pt x="72598" y="168843"/>
                </a:lnTo>
                <a:lnTo>
                  <a:pt x="87468" y="168843"/>
                </a:lnTo>
                <a:lnTo>
                  <a:pt x="86325" y="164882"/>
                </a:lnTo>
                <a:close/>
              </a:path>
              <a:path w="562610" h="192404">
                <a:moveTo>
                  <a:pt x="554661" y="0"/>
                </a:moveTo>
                <a:lnTo>
                  <a:pt x="78403" y="137427"/>
                </a:lnTo>
                <a:lnTo>
                  <a:pt x="86325" y="164882"/>
                </a:lnTo>
                <a:lnTo>
                  <a:pt x="562583" y="27454"/>
                </a:lnTo>
                <a:lnTo>
                  <a:pt x="554661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5029" y="3726260"/>
            <a:ext cx="617855" cy="194945"/>
          </a:xfrm>
          <a:custGeom>
            <a:avLst/>
            <a:gdLst/>
            <a:ahLst/>
            <a:cxnLst/>
            <a:rect l="l" t="t" r="r" b="b"/>
            <a:pathLst>
              <a:path w="617854" h="194945">
                <a:moveTo>
                  <a:pt x="86544" y="27639"/>
                </a:moveTo>
                <a:lnTo>
                  <a:pt x="79289" y="55278"/>
                </a:lnTo>
                <a:lnTo>
                  <a:pt x="610527" y="194710"/>
                </a:lnTo>
                <a:lnTo>
                  <a:pt x="617781" y="167071"/>
                </a:lnTo>
                <a:lnTo>
                  <a:pt x="86544" y="27639"/>
                </a:lnTo>
                <a:close/>
              </a:path>
              <a:path w="617854" h="194945">
                <a:moveTo>
                  <a:pt x="93798" y="0"/>
                </a:moveTo>
                <a:lnTo>
                  <a:pt x="0" y="19696"/>
                </a:lnTo>
                <a:lnTo>
                  <a:pt x="72035" y="82917"/>
                </a:lnTo>
                <a:lnTo>
                  <a:pt x="79289" y="55278"/>
                </a:lnTo>
                <a:lnTo>
                  <a:pt x="65469" y="51650"/>
                </a:lnTo>
                <a:lnTo>
                  <a:pt x="72724" y="24011"/>
                </a:lnTo>
                <a:lnTo>
                  <a:pt x="87496" y="24011"/>
                </a:lnTo>
                <a:lnTo>
                  <a:pt x="93798" y="0"/>
                </a:lnTo>
                <a:close/>
              </a:path>
              <a:path w="617854" h="194945">
                <a:moveTo>
                  <a:pt x="72724" y="24011"/>
                </a:moveTo>
                <a:lnTo>
                  <a:pt x="65469" y="51650"/>
                </a:lnTo>
                <a:lnTo>
                  <a:pt x="79289" y="55278"/>
                </a:lnTo>
                <a:lnTo>
                  <a:pt x="86544" y="27639"/>
                </a:lnTo>
                <a:lnTo>
                  <a:pt x="72724" y="24011"/>
                </a:lnTo>
                <a:close/>
              </a:path>
              <a:path w="617854" h="194945">
                <a:moveTo>
                  <a:pt x="87496" y="24011"/>
                </a:moveTo>
                <a:lnTo>
                  <a:pt x="72724" y="24011"/>
                </a:lnTo>
                <a:lnTo>
                  <a:pt x="86544" y="27639"/>
                </a:lnTo>
                <a:lnTo>
                  <a:pt x="87496" y="24011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43340" y="3147059"/>
            <a:ext cx="1856739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io/ctrl</a:t>
            </a:r>
            <a:r>
              <a:rPr sz="14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events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46052" y="1917700"/>
            <a:ext cx="3393440" cy="12477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63500" indent="-285750">
              <a:lnSpc>
                <a:spcPts val="1900"/>
              </a:lnSpc>
              <a:spcBef>
                <a:spcPts val="1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Ctrl/rx io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events are delivered to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app  within vpp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worker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context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83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40" dirty="0">
                <a:solidFill>
                  <a:srgbClr val="625D5D"/>
                </a:solidFill>
                <a:latin typeface="Calibri"/>
                <a:cs typeface="Calibri"/>
              </a:rPr>
              <a:t>Tx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io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events from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app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session</a:t>
            </a:r>
            <a:r>
              <a:rPr sz="1600" spc="3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layer</a:t>
            </a:r>
            <a:endParaRPr sz="16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70"/>
              </a:spcBef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rely 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on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session </a:t>
            </a:r>
            <a:r>
              <a:rPr sz="1600" spc="-15" dirty="0">
                <a:solidFill>
                  <a:srgbClr val="625D5D"/>
                </a:solidFill>
                <a:latin typeface="Calibri"/>
                <a:cs typeface="Calibri"/>
              </a:rPr>
              <a:t>layer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message</a:t>
            </a:r>
            <a:r>
              <a:rPr sz="1600" spc="1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queue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E.g.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http_static,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echo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apps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66134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1732">
            <a:solidFill>
              <a:srgbClr val="F73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3778" y="1404873"/>
            <a:ext cx="4759960" cy="26974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Clr>
                <a:srgbClr val="77727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Get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the </a:t>
            </a: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Code, Build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the </a:t>
            </a: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Code, Run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the</a:t>
            </a:r>
            <a:r>
              <a:rPr sz="2000" u="sng" spc="-4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77272"/>
                </a:solidFill>
                <a:latin typeface="Calibri"/>
                <a:cs typeface="Calibri"/>
              </a:rPr>
              <a:t>Session </a:t>
            </a:r>
            <a:r>
              <a:rPr sz="1600" spc="-10" dirty="0">
                <a:solidFill>
                  <a:srgbClr val="777272"/>
                </a:solidFill>
                <a:latin typeface="Calibri"/>
                <a:cs typeface="Calibri"/>
              </a:rPr>
              <a:t>layer: src/vnet/session</a:t>
            </a:r>
            <a:endParaRPr sz="1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solidFill>
                  <a:srgbClr val="777272"/>
                </a:solidFill>
                <a:latin typeface="Calibri"/>
                <a:cs typeface="Calibri"/>
              </a:rPr>
              <a:t>TCP:</a:t>
            </a:r>
            <a:r>
              <a:rPr sz="1600" spc="-10" dirty="0">
                <a:solidFill>
                  <a:srgbClr val="777272"/>
                </a:solidFill>
                <a:latin typeface="Calibri"/>
                <a:cs typeface="Calibri"/>
              </a:rPr>
              <a:t> src/vnet/tcp</a:t>
            </a:r>
            <a:endParaRPr sz="1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77272"/>
                </a:solidFill>
                <a:latin typeface="Calibri"/>
                <a:cs typeface="Calibri"/>
              </a:rPr>
              <a:t>SVM:</a:t>
            </a:r>
            <a:r>
              <a:rPr sz="1600" spc="-10" dirty="0">
                <a:solidFill>
                  <a:srgbClr val="777272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777272"/>
                </a:solidFill>
                <a:latin typeface="Calibri"/>
                <a:cs typeface="Calibri"/>
              </a:rPr>
              <a:t>src/svm</a:t>
            </a:r>
            <a:endParaRPr sz="16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77272"/>
                </a:solidFill>
                <a:latin typeface="Calibri"/>
                <a:cs typeface="Calibri"/>
              </a:rPr>
              <a:t>VCL:</a:t>
            </a:r>
            <a:r>
              <a:rPr sz="1600" spc="-10" dirty="0">
                <a:solidFill>
                  <a:srgbClr val="777272"/>
                </a:solidFill>
                <a:latin typeface="Calibri"/>
                <a:cs typeface="Calibri"/>
              </a:rPr>
              <a:t> src/vcl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lr>
                <a:srgbClr val="77727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u="sng" spc="-1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Read/Watch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the</a:t>
            </a:r>
            <a:r>
              <a:rPr sz="2000" u="sng" spc="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0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Tutorials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77727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u="sng" spc="-1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Read/Watch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VPP</a:t>
            </a:r>
            <a:r>
              <a:rPr sz="2000" u="sng" spc="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0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Tutorials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lr>
                <a:srgbClr val="77727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Join </a:t>
            </a:r>
            <a:r>
              <a:rPr sz="2000" u="sng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the </a:t>
            </a: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Mailing</a:t>
            </a:r>
            <a:r>
              <a:rPr sz="2000" u="sng" spc="-1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26CAD3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Lists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540" y="149512"/>
            <a:ext cx="57023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0" dirty="0"/>
              <a:t>Next </a:t>
            </a:r>
            <a:r>
              <a:rPr spc="15" dirty="0"/>
              <a:t>steps </a:t>
            </a:r>
            <a:r>
              <a:rPr spc="45" dirty="0"/>
              <a:t>– </a:t>
            </a:r>
            <a:r>
              <a:rPr spc="40" dirty="0"/>
              <a:t>Get</a:t>
            </a:r>
            <a:r>
              <a:rPr spc="-30" dirty="0"/>
              <a:t> </a:t>
            </a:r>
            <a:r>
              <a:rPr spc="20" dirty="0"/>
              <a:t>involved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251650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Thank</a:t>
            </a:r>
            <a:r>
              <a:rPr spc="-55" dirty="0"/>
              <a:t> </a:t>
            </a:r>
            <a:r>
              <a:rPr spc="30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8352" y="1370077"/>
            <a:ext cx="155575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0" dirty="0">
                <a:solidFill>
                  <a:srgbClr val="2B2929"/>
                </a:solidFill>
                <a:latin typeface="Calibri"/>
                <a:cs typeface="Calibri"/>
              </a:rPr>
              <a:t>?</a:t>
            </a:r>
            <a:endParaRPr sz="2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0451" y="3208020"/>
            <a:ext cx="2405380" cy="8712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35"/>
              </a:spcBef>
              <a:tabLst>
                <a:tab pos="2323465" algn="l"/>
              </a:tabLst>
            </a:pPr>
            <a:r>
              <a:rPr sz="2000" dirty="0">
                <a:solidFill>
                  <a:srgbClr val="2B2929"/>
                </a:solidFill>
                <a:latin typeface="Calibri"/>
                <a:cs typeface="Calibri"/>
              </a:rPr>
              <a:t>Florin</a:t>
            </a:r>
            <a:r>
              <a:rPr sz="2000" spc="-10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2B2929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Coras </a:t>
            </a:r>
            <a:r>
              <a:rPr sz="2000" u="sng" dirty="0">
                <a:solidFill>
                  <a:srgbClr val="2B2929"/>
                </a:solidFill>
                <a:uFill>
                  <a:solidFill>
                    <a:srgbClr val="26CAD3"/>
                  </a:solidFill>
                </a:u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B2929"/>
                </a:solidFill>
                <a:latin typeface="Calibri"/>
                <a:cs typeface="Calibri"/>
              </a:rPr>
              <a:t>email:</a:t>
            </a:r>
            <a:r>
              <a:rPr sz="1800" spc="-10" dirty="0">
                <a:solidFill>
                  <a:srgbClr val="FCFCFC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26CAD3"/>
                </a:solidFill>
                <a:latin typeface="Calibri"/>
                <a:cs typeface="Calibri"/>
              </a:rPr>
              <a:t>fcoras@cisco.com</a:t>
            </a:r>
            <a:r>
              <a:rPr sz="1800" spc="-10" dirty="0">
                <a:solidFill>
                  <a:srgbClr val="FCFCFC"/>
                </a:solidFill>
                <a:latin typeface="Calibri"/>
                <a:cs typeface="Calibri"/>
              </a:rPr>
              <a:t>)  </a:t>
            </a:r>
            <a:r>
              <a:rPr sz="1800" spc="-10" dirty="0">
                <a:solidFill>
                  <a:srgbClr val="2B2929"/>
                </a:solidFill>
                <a:latin typeface="Calibri"/>
                <a:cs typeface="Calibri"/>
              </a:rPr>
              <a:t>irc:</a:t>
            </a:r>
            <a:r>
              <a:rPr sz="1800" spc="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B2929"/>
                </a:solidFill>
                <a:latin typeface="Calibri"/>
                <a:cs typeface="Calibri"/>
              </a:rPr>
              <a:t>florinc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5838" y="481597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76438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0847" y="2788291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2343" y="2953313"/>
            <a:ext cx="276860" cy="530860"/>
          </a:xfrm>
          <a:custGeom>
            <a:avLst/>
            <a:gdLst/>
            <a:ahLst/>
            <a:cxnLst/>
            <a:rect l="l" t="t" r="r" b="b"/>
            <a:pathLst>
              <a:path w="276859" h="530860">
                <a:moveTo>
                  <a:pt x="0" y="0"/>
                </a:moveTo>
                <a:lnTo>
                  <a:pt x="276474" y="0"/>
                </a:lnTo>
                <a:lnTo>
                  <a:pt x="276474" y="530405"/>
                </a:lnTo>
                <a:lnTo>
                  <a:pt x="0" y="5304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5637" y="2896609"/>
            <a:ext cx="276860" cy="45085"/>
          </a:xfrm>
          <a:custGeom>
            <a:avLst/>
            <a:gdLst/>
            <a:ahLst/>
            <a:cxnLst/>
            <a:rect l="l" t="t" r="r" b="b"/>
            <a:pathLst>
              <a:path w="276859" h="45085">
                <a:moveTo>
                  <a:pt x="0" y="44778"/>
                </a:moveTo>
                <a:lnTo>
                  <a:pt x="276473" y="44778"/>
                </a:lnTo>
                <a:lnTo>
                  <a:pt x="276473" y="0"/>
                </a:lnTo>
                <a:lnTo>
                  <a:pt x="0" y="0"/>
                </a:lnTo>
                <a:lnTo>
                  <a:pt x="0" y="44778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00" y="3006724"/>
            <a:ext cx="2343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5377" y="2915123"/>
            <a:ext cx="163195" cy="26670"/>
          </a:xfrm>
          <a:custGeom>
            <a:avLst/>
            <a:gdLst/>
            <a:ahLst/>
            <a:cxnLst/>
            <a:rect l="l" t="t" r="r" b="b"/>
            <a:pathLst>
              <a:path w="163195" h="26669">
                <a:moveTo>
                  <a:pt x="0" y="26264"/>
                </a:moveTo>
                <a:lnTo>
                  <a:pt x="162808" y="26264"/>
                </a:lnTo>
                <a:lnTo>
                  <a:pt x="162808" y="0"/>
                </a:lnTo>
                <a:lnTo>
                  <a:pt x="0" y="0"/>
                </a:lnTo>
                <a:lnTo>
                  <a:pt x="0" y="26264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65377" y="291512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0260" y="291512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10" y="0"/>
                </a:lnTo>
                <a:lnTo>
                  <a:pt x="162810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0260" y="291512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80996" y="3857699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66319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spc="40" dirty="0"/>
              <a:t>Sessi</a:t>
            </a:r>
            <a:r>
              <a:rPr lang="en-US" altLang="zh-CN" spc="40" dirty="0"/>
              <a:t>on</a:t>
            </a:r>
            <a:r>
              <a:rPr lang="zh-CN" altLang="en-US" spc="40" dirty="0"/>
              <a:t>层</a:t>
            </a:r>
            <a:endParaRPr spc="15" dirty="0"/>
          </a:p>
        </p:txBody>
      </p:sp>
      <p:sp>
        <p:nvSpPr>
          <p:cNvPr id="14" name="object 14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23313" y="3197415"/>
            <a:ext cx="763905" cy="114300"/>
          </a:xfrm>
          <a:custGeom>
            <a:avLst/>
            <a:gdLst/>
            <a:ahLst/>
            <a:cxnLst/>
            <a:rect l="l" t="t" r="r" b="b"/>
            <a:pathLst>
              <a:path w="763904" h="114300">
                <a:moveTo>
                  <a:pt x="649179" y="76199"/>
                </a:moveTo>
                <a:lnTo>
                  <a:pt x="649179" y="114300"/>
                </a:lnTo>
                <a:lnTo>
                  <a:pt x="725379" y="76200"/>
                </a:lnTo>
                <a:lnTo>
                  <a:pt x="649179" y="76199"/>
                </a:lnTo>
                <a:close/>
              </a:path>
              <a:path w="763904" h="114300">
                <a:moveTo>
                  <a:pt x="649179" y="38099"/>
                </a:moveTo>
                <a:lnTo>
                  <a:pt x="649179" y="76199"/>
                </a:lnTo>
                <a:lnTo>
                  <a:pt x="668229" y="76200"/>
                </a:lnTo>
                <a:lnTo>
                  <a:pt x="668229" y="38100"/>
                </a:lnTo>
                <a:lnTo>
                  <a:pt x="649179" y="38099"/>
                </a:lnTo>
                <a:close/>
              </a:path>
              <a:path w="763904" h="114300">
                <a:moveTo>
                  <a:pt x="649179" y="0"/>
                </a:moveTo>
                <a:lnTo>
                  <a:pt x="649179" y="38099"/>
                </a:lnTo>
                <a:lnTo>
                  <a:pt x="668229" y="38100"/>
                </a:lnTo>
                <a:lnTo>
                  <a:pt x="668229" y="76200"/>
                </a:lnTo>
                <a:lnTo>
                  <a:pt x="725382" y="76198"/>
                </a:lnTo>
                <a:lnTo>
                  <a:pt x="763479" y="57150"/>
                </a:lnTo>
                <a:lnTo>
                  <a:pt x="649179" y="0"/>
                </a:lnTo>
                <a:close/>
              </a:path>
              <a:path w="763904" h="114300">
                <a:moveTo>
                  <a:pt x="0" y="38098"/>
                </a:moveTo>
                <a:lnTo>
                  <a:pt x="0" y="76198"/>
                </a:lnTo>
                <a:lnTo>
                  <a:pt x="649179" y="76199"/>
                </a:lnTo>
                <a:lnTo>
                  <a:pt x="649179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A02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1431" y="2195067"/>
            <a:ext cx="4218940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App-interface 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层维护每个</a:t>
            </a:r>
            <a:r>
              <a:rPr lang="en-US" altLang="zh-CN" sz="1600" spc="-10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的状态</a:t>
            </a:r>
            <a:endParaRPr sz="1600" dirty="0">
              <a:latin typeface="Calibri"/>
              <a:cs typeface="Calibri"/>
            </a:endParaRPr>
          </a:p>
          <a:p>
            <a:pPr marL="298450" marR="382270" indent="-285750">
              <a:lnSpc>
                <a:spcPts val="1900"/>
              </a:lnSpc>
              <a:spcBef>
                <a:spcPts val="6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分配和维护</a:t>
            </a:r>
            <a:r>
              <a:rPr lang="en-US" sz="1600" spc="-5" dirty="0">
                <a:solidFill>
                  <a:srgbClr val="625D5D"/>
                </a:solidFill>
                <a:latin typeface="Calibri"/>
                <a:cs typeface="Calibri"/>
              </a:rPr>
              <a:t>segment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, 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消息队列（</a:t>
            </a:r>
            <a:r>
              <a:rPr lang="en-US" altLang="zh-CN" sz="1600" spc="-10" dirty="0" err="1">
                <a:solidFill>
                  <a:srgbClr val="625D5D"/>
                </a:solidFill>
                <a:latin typeface="Calibri"/>
                <a:cs typeface="Calibri"/>
              </a:rPr>
              <a:t>mq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）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和</a:t>
            </a:r>
            <a:r>
              <a:rPr sz="1600" spc="-10" dirty="0" err="1">
                <a:solidFill>
                  <a:srgbClr val="625D5D"/>
                </a:solidFill>
                <a:latin typeface="Calibri"/>
                <a:cs typeface="Calibri"/>
              </a:rPr>
              <a:t>fifos</a:t>
            </a:r>
            <a:endParaRPr sz="1600" dirty="0">
              <a:latin typeface="Calibri"/>
              <a:cs typeface="Calibri"/>
            </a:endParaRPr>
          </a:p>
          <a:p>
            <a:pPr marL="298450" marR="462280" indent="-285750">
              <a:lnSpc>
                <a:spcPts val="1900"/>
              </a:lnSpc>
              <a:spcBef>
                <a:spcPts val="9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提供在</a:t>
            </a:r>
            <a:r>
              <a:rPr lang="en-US" altLang="zh-CN" sz="1600" spc="-5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和传输之间传递会话事件的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APIs</a:t>
            </a:r>
          </a:p>
          <a:p>
            <a:pPr marL="298450" marR="462280" indent="-285750">
              <a:lnSpc>
                <a:spcPts val="1900"/>
              </a:lnSpc>
              <a:spcBef>
                <a:spcPts val="9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外部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/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内置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APP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使用的二进制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/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本机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C API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23608" y="393789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23608" y="3937898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947014" y="3961384"/>
            <a:ext cx="8032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worker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61257" y="2941388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1257" y="2941388"/>
            <a:ext cx="1186180" cy="747395"/>
          </a:xfrm>
          <a:custGeom>
            <a:avLst/>
            <a:gdLst/>
            <a:ahLst/>
            <a:cxnLst/>
            <a:rect l="l" t="t" r="r" b="b"/>
            <a:pathLst>
              <a:path w="1186179" h="747395">
                <a:moveTo>
                  <a:pt x="0" y="0"/>
                </a:moveTo>
                <a:lnTo>
                  <a:pt x="1186086" y="0"/>
                </a:lnTo>
                <a:lnTo>
                  <a:pt x="1186086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976046" y="3072286"/>
            <a:ext cx="276860" cy="530860"/>
          </a:xfrm>
          <a:prstGeom prst="rect">
            <a:avLst/>
          </a:prstGeom>
          <a:solidFill>
            <a:srgbClr val="FFBB6E"/>
          </a:solidFill>
        </p:spPr>
        <p:txBody>
          <a:bodyPr vert="horz" wrap="square" lIns="0" tIns="8128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95786" y="305693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95786" y="305693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40671" y="305693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8" y="0"/>
                </a:lnTo>
                <a:lnTo>
                  <a:pt x="162808" y="536541"/>
                </a:lnTo>
                <a:lnTo>
                  <a:pt x="0" y="536541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40671" y="3056933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0" y="0"/>
                </a:moveTo>
                <a:lnTo>
                  <a:pt x="162809" y="0"/>
                </a:lnTo>
                <a:lnTo>
                  <a:pt x="162809" y="536542"/>
                </a:lnTo>
                <a:lnTo>
                  <a:pt x="0" y="5365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47817" y="4890173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1045377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8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045377" y="303371"/>
                </a:lnTo>
                <a:lnTo>
                  <a:pt x="1065058" y="299397"/>
                </a:lnTo>
                <a:lnTo>
                  <a:pt x="1081130" y="288561"/>
                </a:lnTo>
                <a:lnTo>
                  <a:pt x="1091966" y="272489"/>
                </a:lnTo>
                <a:lnTo>
                  <a:pt x="1095940" y="252808"/>
                </a:lnTo>
                <a:lnTo>
                  <a:pt x="1095940" y="50562"/>
                </a:lnTo>
                <a:lnTo>
                  <a:pt x="1091966" y="30881"/>
                </a:lnTo>
                <a:lnTo>
                  <a:pt x="1081130" y="14809"/>
                </a:lnTo>
                <a:lnTo>
                  <a:pt x="1065058" y="3973"/>
                </a:lnTo>
                <a:lnTo>
                  <a:pt x="1045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47817" y="4890173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0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33054" y="4915408"/>
            <a:ext cx="5238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sess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024018" y="4368420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0" y="326701"/>
                </a:moveTo>
                <a:lnTo>
                  <a:pt x="57150" y="441001"/>
                </a:lnTo>
                <a:lnTo>
                  <a:pt x="104774" y="345752"/>
                </a:lnTo>
                <a:lnTo>
                  <a:pt x="38100" y="345752"/>
                </a:lnTo>
                <a:lnTo>
                  <a:pt x="38100" y="326701"/>
                </a:lnTo>
                <a:lnTo>
                  <a:pt x="0" y="326701"/>
                </a:lnTo>
                <a:close/>
              </a:path>
              <a:path w="114300" h="441325">
                <a:moveTo>
                  <a:pt x="38100" y="326701"/>
                </a:moveTo>
                <a:lnTo>
                  <a:pt x="38100" y="345752"/>
                </a:lnTo>
                <a:lnTo>
                  <a:pt x="76200" y="345752"/>
                </a:lnTo>
                <a:lnTo>
                  <a:pt x="76200" y="32670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0" y="326701"/>
                </a:moveTo>
                <a:lnTo>
                  <a:pt x="76200" y="345752"/>
                </a:lnTo>
                <a:lnTo>
                  <a:pt x="104774" y="345752"/>
                </a:lnTo>
                <a:lnTo>
                  <a:pt x="114300" y="326702"/>
                </a:lnTo>
                <a:lnTo>
                  <a:pt x="76200" y="326701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26701"/>
                </a:lnTo>
                <a:lnTo>
                  <a:pt x="76200" y="326701"/>
                </a:lnTo>
                <a:lnTo>
                  <a:pt x="76200" y="95250"/>
                </a:lnTo>
                <a:close/>
              </a:path>
              <a:path w="114300" h="441325">
                <a:moveTo>
                  <a:pt x="57151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1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4664" y="4512564"/>
            <a:ext cx="981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io/ctrl</a:t>
            </a:r>
            <a:r>
              <a:rPr sz="14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events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73456" y="2676113"/>
            <a:ext cx="1924685" cy="1693545"/>
          </a:xfrm>
          <a:custGeom>
            <a:avLst/>
            <a:gdLst/>
            <a:ahLst/>
            <a:cxnLst/>
            <a:rect l="l" t="t" r="r" b="b"/>
            <a:pathLst>
              <a:path w="1924684" h="1693545">
                <a:moveTo>
                  <a:pt x="0" y="0"/>
                </a:moveTo>
                <a:lnTo>
                  <a:pt x="1924492" y="0"/>
                </a:lnTo>
                <a:lnTo>
                  <a:pt x="1924492" y="1692948"/>
                </a:lnTo>
                <a:lnTo>
                  <a:pt x="0" y="16929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49582" y="3208049"/>
            <a:ext cx="763905" cy="114300"/>
          </a:xfrm>
          <a:custGeom>
            <a:avLst/>
            <a:gdLst/>
            <a:ahLst/>
            <a:cxnLst/>
            <a:rect l="l" t="t" r="r" b="b"/>
            <a:pathLst>
              <a:path w="763904" h="114300">
                <a:moveTo>
                  <a:pt x="649180" y="76199"/>
                </a:moveTo>
                <a:lnTo>
                  <a:pt x="649180" y="114300"/>
                </a:lnTo>
                <a:lnTo>
                  <a:pt x="725380" y="76200"/>
                </a:lnTo>
                <a:lnTo>
                  <a:pt x="649180" y="76199"/>
                </a:lnTo>
                <a:close/>
              </a:path>
              <a:path w="763904" h="114300">
                <a:moveTo>
                  <a:pt x="649180" y="38099"/>
                </a:moveTo>
                <a:lnTo>
                  <a:pt x="649180" y="76199"/>
                </a:lnTo>
                <a:lnTo>
                  <a:pt x="668230" y="76200"/>
                </a:lnTo>
                <a:lnTo>
                  <a:pt x="668230" y="38100"/>
                </a:lnTo>
                <a:lnTo>
                  <a:pt x="649180" y="38099"/>
                </a:lnTo>
                <a:close/>
              </a:path>
              <a:path w="763904" h="114300">
                <a:moveTo>
                  <a:pt x="649180" y="0"/>
                </a:moveTo>
                <a:lnTo>
                  <a:pt x="649180" y="38099"/>
                </a:lnTo>
                <a:lnTo>
                  <a:pt x="668230" y="38100"/>
                </a:lnTo>
                <a:lnTo>
                  <a:pt x="668230" y="76200"/>
                </a:lnTo>
                <a:lnTo>
                  <a:pt x="725383" y="76198"/>
                </a:lnTo>
                <a:lnTo>
                  <a:pt x="763480" y="57150"/>
                </a:lnTo>
                <a:lnTo>
                  <a:pt x="649180" y="0"/>
                </a:lnTo>
                <a:close/>
              </a:path>
              <a:path w="763904" h="114300">
                <a:moveTo>
                  <a:pt x="0" y="38098"/>
                </a:moveTo>
                <a:lnTo>
                  <a:pt x="0" y="76198"/>
                </a:lnTo>
                <a:lnTo>
                  <a:pt x="649180" y="76199"/>
                </a:lnTo>
                <a:lnTo>
                  <a:pt x="649180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A02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38202" y="1963409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1198826" y="0"/>
                </a:moveTo>
                <a:lnTo>
                  <a:pt x="50563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3" y="303371"/>
                </a:lnTo>
                <a:lnTo>
                  <a:pt x="1198826" y="303371"/>
                </a:lnTo>
                <a:lnTo>
                  <a:pt x="1218508" y="299397"/>
                </a:lnTo>
                <a:lnTo>
                  <a:pt x="1234580" y="288561"/>
                </a:lnTo>
                <a:lnTo>
                  <a:pt x="1245416" y="272489"/>
                </a:lnTo>
                <a:lnTo>
                  <a:pt x="1249390" y="252807"/>
                </a:lnTo>
                <a:lnTo>
                  <a:pt x="1249390" y="50563"/>
                </a:lnTo>
                <a:lnTo>
                  <a:pt x="1245416" y="30881"/>
                </a:lnTo>
                <a:lnTo>
                  <a:pt x="1234580" y="14809"/>
                </a:lnTo>
                <a:lnTo>
                  <a:pt x="1218508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8202" y="1963409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614289" y="1989328"/>
            <a:ext cx="16637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worker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97597" y="2318913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098" y="326702"/>
                </a:moveTo>
                <a:lnTo>
                  <a:pt x="0" y="326702"/>
                </a:lnTo>
                <a:lnTo>
                  <a:pt x="57148" y="441002"/>
                </a:lnTo>
                <a:lnTo>
                  <a:pt x="104774" y="345752"/>
                </a:lnTo>
                <a:lnTo>
                  <a:pt x="38098" y="345752"/>
                </a:lnTo>
                <a:lnTo>
                  <a:pt x="38098" y="326702"/>
                </a:lnTo>
                <a:close/>
              </a:path>
              <a:path w="114300" h="441325">
                <a:moveTo>
                  <a:pt x="38099" y="114300"/>
                </a:moveTo>
                <a:lnTo>
                  <a:pt x="38098" y="345752"/>
                </a:lnTo>
                <a:lnTo>
                  <a:pt x="76198" y="345752"/>
                </a:lnTo>
                <a:lnTo>
                  <a:pt x="76199" y="114300"/>
                </a:lnTo>
                <a:lnTo>
                  <a:pt x="38099" y="11430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198" y="326702"/>
                </a:lnTo>
                <a:lnTo>
                  <a:pt x="76198" y="345752"/>
                </a:lnTo>
                <a:lnTo>
                  <a:pt x="104774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104774" y="95250"/>
                </a:moveTo>
                <a:lnTo>
                  <a:pt x="38100" y="95250"/>
                </a:lnTo>
                <a:lnTo>
                  <a:pt x="76200" y="95251"/>
                </a:lnTo>
                <a:lnTo>
                  <a:pt x="76199" y="114300"/>
                </a:lnTo>
                <a:lnTo>
                  <a:pt x="114300" y="114301"/>
                </a:lnTo>
                <a:lnTo>
                  <a:pt x="104774" y="95250"/>
                </a:lnTo>
                <a:close/>
              </a:path>
              <a:path w="114300" h="441325">
                <a:moveTo>
                  <a:pt x="38100" y="95250"/>
                </a:moveTo>
                <a:lnTo>
                  <a:pt x="38099" y="114300"/>
                </a:lnTo>
                <a:lnTo>
                  <a:pt x="76199" y="114300"/>
                </a:lnTo>
                <a:lnTo>
                  <a:pt x="76200" y="95251"/>
                </a:lnTo>
                <a:lnTo>
                  <a:pt x="38100" y="95250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099" y="114300"/>
                </a:lnTo>
                <a:lnTo>
                  <a:pt x="38100" y="95250"/>
                </a:lnTo>
                <a:lnTo>
                  <a:pt x="104774" y="95250"/>
                </a:lnTo>
                <a:lnTo>
                  <a:pt x="5715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46331" y="2318913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48" y="441002"/>
                </a:lnTo>
                <a:lnTo>
                  <a:pt x="104774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38100" y="114300"/>
                </a:moveTo>
                <a:lnTo>
                  <a:pt x="38100" y="345752"/>
                </a:lnTo>
                <a:lnTo>
                  <a:pt x="76200" y="345752"/>
                </a:lnTo>
                <a:lnTo>
                  <a:pt x="76200" y="114300"/>
                </a:lnTo>
                <a:lnTo>
                  <a:pt x="38100" y="11430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4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104774" y="95250"/>
                </a:moveTo>
                <a:lnTo>
                  <a:pt x="38100" y="95250"/>
                </a:lnTo>
                <a:lnTo>
                  <a:pt x="76200" y="95251"/>
                </a:lnTo>
                <a:lnTo>
                  <a:pt x="76200" y="114300"/>
                </a:lnTo>
                <a:lnTo>
                  <a:pt x="114300" y="114301"/>
                </a:lnTo>
                <a:lnTo>
                  <a:pt x="104774" y="95250"/>
                </a:lnTo>
                <a:close/>
              </a:path>
              <a:path w="114300" h="441325">
                <a:moveTo>
                  <a:pt x="38100" y="95250"/>
                </a:moveTo>
                <a:lnTo>
                  <a:pt x="38100" y="114300"/>
                </a:lnTo>
                <a:lnTo>
                  <a:pt x="76200" y="114300"/>
                </a:lnTo>
                <a:lnTo>
                  <a:pt x="76200" y="95251"/>
                </a:lnTo>
                <a:lnTo>
                  <a:pt x="38100" y="95250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4" y="95250"/>
                </a:lnTo>
                <a:lnTo>
                  <a:pt x="57150" y="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46331" y="4364887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0" y="326701"/>
                </a:moveTo>
                <a:lnTo>
                  <a:pt x="57148" y="441001"/>
                </a:lnTo>
                <a:lnTo>
                  <a:pt x="104774" y="345752"/>
                </a:lnTo>
                <a:lnTo>
                  <a:pt x="38100" y="345751"/>
                </a:lnTo>
                <a:lnTo>
                  <a:pt x="38100" y="326701"/>
                </a:lnTo>
                <a:lnTo>
                  <a:pt x="0" y="326701"/>
                </a:lnTo>
                <a:close/>
              </a:path>
              <a:path w="114300" h="441325">
                <a:moveTo>
                  <a:pt x="38100" y="326701"/>
                </a:moveTo>
                <a:lnTo>
                  <a:pt x="38100" y="345751"/>
                </a:lnTo>
                <a:lnTo>
                  <a:pt x="76200" y="345752"/>
                </a:lnTo>
                <a:lnTo>
                  <a:pt x="76200" y="32670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0" y="326701"/>
                </a:moveTo>
                <a:lnTo>
                  <a:pt x="76200" y="345752"/>
                </a:lnTo>
                <a:lnTo>
                  <a:pt x="104775" y="345751"/>
                </a:lnTo>
                <a:lnTo>
                  <a:pt x="114300" y="326702"/>
                </a:lnTo>
                <a:lnTo>
                  <a:pt x="76200" y="326701"/>
                </a:lnTo>
                <a:close/>
              </a:path>
              <a:path w="114300" h="441325">
                <a:moveTo>
                  <a:pt x="76200" y="95249"/>
                </a:moveTo>
                <a:lnTo>
                  <a:pt x="38100" y="95249"/>
                </a:lnTo>
                <a:lnTo>
                  <a:pt x="38100" y="326701"/>
                </a:lnTo>
                <a:lnTo>
                  <a:pt x="76200" y="326701"/>
                </a:lnTo>
                <a:lnTo>
                  <a:pt x="76200" y="95249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44132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77356" y="4442460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rw</a:t>
            </a:r>
            <a:r>
              <a:rPr sz="1400" spc="-6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607939" y="1640345"/>
            <a:ext cx="1676400" cy="2126615"/>
          </a:xfrm>
          <a:custGeom>
            <a:avLst/>
            <a:gdLst/>
            <a:ahLst/>
            <a:cxnLst/>
            <a:rect l="l" t="t" r="r" b="b"/>
            <a:pathLst>
              <a:path w="1676400" h="2126615">
                <a:moveTo>
                  <a:pt x="0" y="0"/>
                </a:moveTo>
                <a:lnTo>
                  <a:pt x="1676238" y="0"/>
                </a:lnTo>
                <a:lnTo>
                  <a:pt x="1676238" y="2126612"/>
                </a:lnTo>
                <a:lnTo>
                  <a:pt x="0" y="21266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939" y="3174690"/>
            <a:ext cx="2929255" cy="2232025"/>
          </a:xfrm>
          <a:custGeom>
            <a:avLst/>
            <a:gdLst/>
            <a:ahLst/>
            <a:cxnLst/>
            <a:rect l="l" t="t" r="r" b="b"/>
            <a:pathLst>
              <a:path w="2929254" h="2232025">
                <a:moveTo>
                  <a:pt x="0" y="371943"/>
                </a:moveTo>
                <a:lnTo>
                  <a:pt x="2897" y="325287"/>
                </a:lnTo>
                <a:lnTo>
                  <a:pt x="11359" y="280361"/>
                </a:lnTo>
                <a:lnTo>
                  <a:pt x="25036" y="237512"/>
                </a:lnTo>
                <a:lnTo>
                  <a:pt x="43578" y="197090"/>
                </a:lnTo>
                <a:lnTo>
                  <a:pt x="66639" y="159444"/>
                </a:lnTo>
                <a:lnTo>
                  <a:pt x="93870" y="124920"/>
                </a:lnTo>
                <a:lnTo>
                  <a:pt x="124920" y="93870"/>
                </a:lnTo>
                <a:lnTo>
                  <a:pt x="159444" y="66639"/>
                </a:lnTo>
                <a:lnTo>
                  <a:pt x="197090" y="43578"/>
                </a:lnTo>
                <a:lnTo>
                  <a:pt x="237512" y="25036"/>
                </a:lnTo>
                <a:lnTo>
                  <a:pt x="280361" y="11359"/>
                </a:lnTo>
                <a:lnTo>
                  <a:pt x="325287" y="2897"/>
                </a:lnTo>
                <a:lnTo>
                  <a:pt x="371943" y="0"/>
                </a:lnTo>
                <a:lnTo>
                  <a:pt x="2556815" y="0"/>
                </a:lnTo>
                <a:lnTo>
                  <a:pt x="2603470" y="2897"/>
                </a:lnTo>
                <a:lnTo>
                  <a:pt x="2648396" y="11359"/>
                </a:lnTo>
                <a:lnTo>
                  <a:pt x="2691245" y="25036"/>
                </a:lnTo>
                <a:lnTo>
                  <a:pt x="2731667" y="43578"/>
                </a:lnTo>
                <a:lnTo>
                  <a:pt x="2769313" y="66639"/>
                </a:lnTo>
                <a:lnTo>
                  <a:pt x="2803837" y="93870"/>
                </a:lnTo>
                <a:lnTo>
                  <a:pt x="2834887" y="124920"/>
                </a:lnTo>
                <a:lnTo>
                  <a:pt x="2862118" y="159444"/>
                </a:lnTo>
                <a:lnTo>
                  <a:pt x="2885179" y="197090"/>
                </a:lnTo>
                <a:lnTo>
                  <a:pt x="2903721" y="237512"/>
                </a:lnTo>
                <a:lnTo>
                  <a:pt x="2917398" y="280361"/>
                </a:lnTo>
                <a:lnTo>
                  <a:pt x="2925860" y="325287"/>
                </a:lnTo>
                <a:lnTo>
                  <a:pt x="2928758" y="371943"/>
                </a:lnTo>
                <a:lnTo>
                  <a:pt x="2928758" y="1859669"/>
                </a:lnTo>
                <a:lnTo>
                  <a:pt x="2925860" y="1906324"/>
                </a:lnTo>
                <a:lnTo>
                  <a:pt x="2917398" y="1951250"/>
                </a:lnTo>
                <a:lnTo>
                  <a:pt x="2903721" y="1994099"/>
                </a:lnTo>
                <a:lnTo>
                  <a:pt x="2885179" y="2034521"/>
                </a:lnTo>
                <a:lnTo>
                  <a:pt x="2862118" y="2072167"/>
                </a:lnTo>
                <a:lnTo>
                  <a:pt x="2834887" y="2106691"/>
                </a:lnTo>
                <a:lnTo>
                  <a:pt x="2803837" y="2137741"/>
                </a:lnTo>
                <a:lnTo>
                  <a:pt x="2769313" y="2164972"/>
                </a:lnTo>
                <a:lnTo>
                  <a:pt x="2731667" y="2188032"/>
                </a:lnTo>
                <a:lnTo>
                  <a:pt x="2691245" y="2206575"/>
                </a:lnTo>
                <a:lnTo>
                  <a:pt x="2648396" y="2220252"/>
                </a:lnTo>
                <a:lnTo>
                  <a:pt x="2603470" y="2228714"/>
                </a:lnTo>
                <a:lnTo>
                  <a:pt x="2556815" y="2231612"/>
                </a:lnTo>
                <a:lnTo>
                  <a:pt x="371943" y="2231612"/>
                </a:lnTo>
                <a:lnTo>
                  <a:pt x="325287" y="2228714"/>
                </a:lnTo>
                <a:lnTo>
                  <a:pt x="280361" y="2220252"/>
                </a:lnTo>
                <a:lnTo>
                  <a:pt x="237512" y="2206575"/>
                </a:lnTo>
                <a:lnTo>
                  <a:pt x="197090" y="2188032"/>
                </a:lnTo>
                <a:lnTo>
                  <a:pt x="159444" y="2164972"/>
                </a:lnTo>
                <a:lnTo>
                  <a:pt x="124920" y="2137741"/>
                </a:lnTo>
                <a:lnTo>
                  <a:pt x="93870" y="2106691"/>
                </a:lnTo>
                <a:lnTo>
                  <a:pt x="66639" y="2072167"/>
                </a:lnTo>
                <a:lnTo>
                  <a:pt x="43578" y="2034521"/>
                </a:lnTo>
                <a:lnTo>
                  <a:pt x="25036" y="1994099"/>
                </a:lnTo>
                <a:lnTo>
                  <a:pt x="11359" y="1951250"/>
                </a:lnTo>
                <a:lnTo>
                  <a:pt x="2897" y="1906324"/>
                </a:lnTo>
                <a:lnTo>
                  <a:pt x="0" y="1859669"/>
                </a:lnTo>
                <a:lnTo>
                  <a:pt x="0" y="371943"/>
                </a:lnTo>
                <a:close/>
              </a:path>
            </a:pathLst>
          </a:custGeom>
          <a:ln w="127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9866" y="3429000"/>
            <a:ext cx="2929255" cy="2371725"/>
          </a:xfrm>
          <a:custGeom>
            <a:avLst/>
            <a:gdLst/>
            <a:ahLst/>
            <a:cxnLst/>
            <a:rect l="l" t="t" r="r" b="b"/>
            <a:pathLst>
              <a:path w="2929254" h="2371725">
                <a:moveTo>
                  <a:pt x="2533554" y="0"/>
                </a:moveTo>
                <a:lnTo>
                  <a:pt x="395202" y="0"/>
                </a:lnTo>
                <a:lnTo>
                  <a:pt x="349113" y="2658"/>
                </a:lnTo>
                <a:lnTo>
                  <a:pt x="304586" y="10437"/>
                </a:lnTo>
                <a:lnTo>
                  <a:pt x="261917" y="23039"/>
                </a:lnTo>
                <a:lnTo>
                  <a:pt x="221402" y="40168"/>
                </a:lnTo>
                <a:lnTo>
                  <a:pt x="183339" y="61528"/>
                </a:lnTo>
                <a:lnTo>
                  <a:pt x="148023" y="86821"/>
                </a:lnTo>
                <a:lnTo>
                  <a:pt x="115752" y="115752"/>
                </a:lnTo>
                <a:lnTo>
                  <a:pt x="86821" y="148024"/>
                </a:lnTo>
                <a:lnTo>
                  <a:pt x="61528" y="183339"/>
                </a:lnTo>
                <a:lnTo>
                  <a:pt x="40168" y="221403"/>
                </a:lnTo>
                <a:lnTo>
                  <a:pt x="23039" y="261917"/>
                </a:lnTo>
                <a:lnTo>
                  <a:pt x="10437" y="304587"/>
                </a:lnTo>
                <a:lnTo>
                  <a:pt x="2658" y="349114"/>
                </a:lnTo>
                <a:lnTo>
                  <a:pt x="0" y="395203"/>
                </a:lnTo>
                <a:lnTo>
                  <a:pt x="0" y="1975977"/>
                </a:lnTo>
                <a:lnTo>
                  <a:pt x="2658" y="2022066"/>
                </a:lnTo>
                <a:lnTo>
                  <a:pt x="10437" y="2066594"/>
                </a:lnTo>
                <a:lnTo>
                  <a:pt x="23039" y="2109263"/>
                </a:lnTo>
                <a:lnTo>
                  <a:pt x="40168" y="2149778"/>
                </a:lnTo>
                <a:lnTo>
                  <a:pt x="61528" y="2187841"/>
                </a:lnTo>
                <a:lnTo>
                  <a:pt x="86821" y="2223157"/>
                </a:lnTo>
                <a:lnTo>
                  <a:pt x="115752" y="2255428"/>
                </a:lnTo>
                <a:lnTo>
                  <a:pt x="148023" y="2284359"/>
                </a:lnTo>
                <a:lnTo>
                  <a:pt x="183339" y="2309652"/>
                </a:lnTo>
                <a:lnTo>
                  <a:pt x="221402" y="2331012"/>
                </a:lnTo>
                <a:lnTo>
                  <a:pt x="261917" y="2348141"/>
                </a:lnTo>
                <a:lnTo>
                  <a:pt x="304586" y="2360743"/>
                </a:lnTo>
                <a:lnTo>
                  <a:pt x="349113" y="2368522"/>
                </a:lnTo>
                <a:lnTo>
                  <a:pt x="395202" y="2371180"/>
                </a:lnTo>
                <a:lnTo>
                  <a:pt x="2533554" y="2371180"/>
                </a:lnTo>
                <a:lnTo>
                  <a:pt x="2579643" y="2368522"/>
                </a:lnTo>
                <a:lnTo>
                  <a:pt x="2624171" y="2360743"/>
                </a:lnTo>
                <a:lnTo>
                  <a:pt x="2666840" y="2348141"/>
                </a:lnTo>
                <a:lnTo>
                  <a:pt x="2707355" y="2331012"/>
                </a:lnTo>
                <a:lnTo>
                  <a:pt x="2745418" y="2309652"/>
                </a:lnTo>
                <a:lnTo>
                  <a:pt x="2780734" y="2284359"/>
                </a:lnTo>
                <a:lnTo>
                  <a:pt x="2813005" y="2255428"/>
                </a:lnTo>
                <a:lnTo>
                  <a:pt x="2841936" y="2223157"/>
                </a:lnTo>
                <a:lnTo>
                  <a:pt x="2867230" y="2187841"/>
                </a:lnTo>
                <a:lnTo>
                  <a:pt x="2888589" y="2149778"/>
                </a:lnTo>
                <a:lnTo>
                  <a:pt x="2905718" y="2109263"/>
                </a:lnTo>
                <a:lnTo>
                  <a:pt x="2918320" y="2066594"/>
                </a:lnTo>
                <a:lnTo>
                  <a:pt x="2926099" y="2022066"/>
                </a:lnTo>
                <a:lnTo>
                  <a:pt x="2928758" y="1975977"/>
                </a:lnTo>
                <a:lnTo>
                  <a:pt x="2928758" y="395203"/>
                </a:lnTo>
                <a:lnTo>
                  <a:pt x="2926099" y="349114"/>
                </a:lnTo>
                <a:lnTo>
                  <a:pt x="2918320" y="304587"/>
                </a:lnTo>
                <a:lnTo>
                  <a:pt x="2905718" y="261917"/>
                </a:lnTo>
                <a:lnTo>
                  <a:pt x="2888589" y="221403"/>
                </a:lnTo>
                <a:lnTo>
                  <a:pt x="2867230" y="183339"/>
                </a:lnTo>
                <a:lnTo>
                  <a:pt x="2841936" y="148024"/>
                </a:lnTo>
                <a:lnTo>
                  <a:pt x="2813005" y="115752"/>
                </a:lnTo>
                <a:lnTo>
                  <a:pt x="2780734" y="86821"/>
                </a:lnTo>
                <a:lnTo>
                  <a:pt x="2745418" y="61528"/>
                </a:lnTo>
                <a:lnTo>
                  <a:pt x="2707355" y="40168"/>
                </a:lnTo>
                <a:lnTo>
                  <a:pt x="2666840" y="23039"/>
                </a:lnTo>
                <a:lnTo>
                  <a:pt x="2624171" y="10437"/>
                </a:lnTo>
                <a:lnTo>
                  <a:pt x="2579643" y="2658"/>
                </a:lnTo>
                <a:lnTo>
                  <a:pt x="2533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9866" y="3429000"/>
            <a:ext cx="2929255" cy="2371725"/>
          </a:xfrm>
          <a:custGeom>
            <a:avLst/>
            <a:gdLst/>
            <a:ahLst/>
            <a:cxnLst/>
            <a:rect l="l" t="t" r="r" b="b"/>
            <a:pathLst>
              <a:path w="2929254" h="2371725">
                <a:moveTo>
                  <a:pt x="0" y="395203"/>
                </a:moveTo>
                <a:lnTo>
                  <a:pt x="2658" y="349114"/>
                </a:lnTo>
                <a:lnTo>
                  <a:pt x="10437" y="304586"/>
                </a:lnTo>
                <a:lnTo>
                  <a:pt x="23039" y="261917"/>
                </a:lnTo>
                <a:lnTo>
                  <a:pt x="40168" y="221402"/>
                </a:lnTo>
                <a:lnTo>
                  <a:pt x="61528" y="183339"/>
                </a:lnTo>
                <a:lnTo>
                  <a:pt x="86821" y="148023"/>
                </a:lnTo>
                <a:lnTo>
                  <a:pt x="115752" y="115752"/>
                </a:lnTo>
                <a:lnTo>
                  <a:pt x="148023" y="86821"/>
                </a:lnTo>
                <a:lnTo>
                  <a:pt x="183339" y="61528"/>
                </a:lnTo>
                <a:lnTo>
                  <a:pt x="221402" y="40168"/>
                </a:lnTo>
                <a:lnTo>
                  <a:pt x="261917" y="23039"/>
                </a:lnTo>
                <a:lnTo>
                  <a:pt x="304586" y="10437"/>
                </a:lnTo>
                <a:lnTo>
                  <a:pt x="349113" y="2658"/>
                </a:lnTo>
                <a:lnTo>
                  <a:pt x="395203" y="0"/>
                </a:lnTo>
                <a:lnTo>
                  <a:pt x="2533555" y="0"/>
                </a:lnTo>
                <a:lnTo>
                  <a:pt x="2579644" y="2658"/>
                </a:lnTo>
                <a:lnTo>
                  <a:pt x="2624171" y="10437"/>
                </a:lnTo>
                <a:lnTo>
                  <a:pt x="2666840" y="23039"/>
                </a:lnTo>
                <a:lnTo>
                  <a:pt x="2707355" y="40168"/>
                </a:lnTo>
                <a:lnTo>
                  <a:pt x="2745418" y="61528"/>
                </a:lnTo>
                <a:lnTo>
                  <a:pt x="2780734" y="86821"/>
                </a:lnTo>
                <a:lnTo>
                  <a:pt x="2813005" y="115752"/>
                </a:lnTo>
                <a:lnTo>
                  <a:pt x="2841936" y="148023"/>
                </a:lnTo>
                <a:lnTo>
                  <a:pt x="2867229" y="183339"/>
                </a:lnTo>
                <a:lnTo>
                  <a:pt x="2888589" y="221402"/>
                </a:lnTo>
                <a:lnTo>
                  <a:pt x="2905718" y="261917"/>
                </a:lnTo>
                <a:lnTo>
                  <a:pt x="2918320" y="304586"/>
                </a:lnTo>
                <a:lnTo>
                  <a:pt x="2926099" y="349114"/>
                </a:lnTo>
                <a:lnTo>
                  <a:pt x="2928758" y="395203"/>
                </a:lnTo>
                <a:lnTo>
                  <a:pt x="2928758" y="1975978"/>
                </a:lnTo>
                <a:lnTo>
                  <a:pt x="2926099" y="2022067"/>
                </a:lnTo>
                <a:lnTo>
                  <a:pt x="2918320" y="2066594"/>
                </a:lnTo>
                <a:lnTo>
                  <a:pt x="2905718" y="2109263"/>
                </a:lnTo>
                <a:lnTo>
                  <a:pt x="2888589" y="2149778"/>
                </a:lnTo>
                <a:lnTo>
                  <a:pt x="2867229" y="2187841"/>
                </a:lnTo>
                <a:lnTo>
                  <a:pt x="2841936" y="2223157"/>
                </a:lnTo>
                <a:lnTo>
                  <a:pt x="2813005" y="2255428"/>
                </a:lnTo>
                <a:lnTo>
                  <a:pt x="2780734" y="2284359"/>
                </a:lnTo>
                <a:lnTo>
                  <a:pt x="2745418" y="2309652"/>
                </a:lnTo>
                <a:lnTo>
                  <a:pt x="2707355" y="2331012"/>
                </a:lnTo>
                <a:lnTo>
                  <a:pt x="2666840" y="2348141"/>
                </a:lnTo>
                <a:lnTo>
                  <a:pt x="2624171" y="2360743"/>
                </a:lnTo>
                <a:lnTo>
                  <a:pt x="2579644" y="2368522"/>
                </a:lnTo>
                <a:lnTo>
                  <a:pt x="2533555" y="2371181"/>
                </a:lnTo>
                <a:lnTo>
                  <a:pt x="395203" y="2371181"/>
                </a:lnTo>
                <a:lnTo>
                  <a:pt x="349113" y="2368522"/>
                </a:lnTo>
                <a:lnTo>
                  <a:pt x="304586" y="2360743"/>
                </a:lnTo>
                <a:lnTo>
                  <a:pt x="261917" y="2348141"/>
                </a:lnTo>
                <a:lnTo>
                  <a:pt x="221402" y="2331012"/>
                </a:lnTo>
                <a:lnTo>
                  <a:pt x="183339" y="2309652"/>
                </a:lnTo>
                <a:lnTo>
                  <a:pt x="148023" y="2284359"/>
                </a:lnTo>
                <a:lnTo>
                  <a:pt x="115752" y="2255428"/>
                </a:lnTo>
                <a:lnTo>
                  <a:pt x="86821" y="2223157"/>
                </a:lnTo>
                <a:lnTo>
                  <a:pt x="61528" y="2187841"/>
                </a:lnTo>
                <a:lnTo>
                  <a:pt x="40168" y="2149778"/>
                </a:lnTo>
                <a:lnTo>
                  <a:pt x="23039" y="2109263"/>
                </a:lnTo>
                <a:lnTo>
                  <a:pt x="10437" y="2066594"/>
                </a:lnTo>
                <a:lnTo>
                  <a:pt x="2658" y="2022067"/>
                </a:lnTo>
                <a:lnTo>
                  <a:pt x="0" y="1975978"/>
                </a:lnTo>
                <a:lnTo>
                  <a:pt x="0" y="395203"/>
                </a:lnTo>
                <a:close/>
              </a:path>
            </a:pathLst>
          </a:custGeom>
          <a:ln w="127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66319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spc="40" dirty="0"/>
              <a:t>Session</a:t>
            </a:r>
            <a:r>
              <a:rPr lang="zh-CN" altLang="en-US" spc="-35" dirty="0"/>
              <a:t>层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58026" y="3986334"/>
            <a:ext cx="355600" cy="114300"/>
          </a:xfrm>
          <a:custGeom>
            <a:avLst/>
            <a:gdLst/>
            <a:ahLst/>
            <a:cxnLst/>
            <a:rect l="l" t="t" r="r" b="b"/>
            <a:pathLst>
              <a:path w="355600" h="114300">
                <a:moveTo>
                  <a:pt x="114300" y="0"/>
                </a:moveTo>
                <a:lnTo>
                  <a:pt x="0" y="57151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56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5600" h="114300">
                <a:moveTo>
                  <a:pt x="35555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5559" y="76200"/>
                </a:lnTo>
                <a:lnTo>
                  <a:pt x="3555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75120" y="3306571"/>
            <a:ext cx="438467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25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800" spc="-10" dirty="0">
                <a:solidFill>
                  <a:srgbClr val="625D5D"/>
                </a:solidFill>
                <a:latin typeface="Calibri"/>
                <a:cs typeface="Calibri"/>
              </a:rPr>
              <a:t>分配和维护会话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会话查找表</a:t>
            </a:r>
            <a:r>
              <a:rPr sz="1800" spc="-5" dirty="0">
                <a:solidFill>
                  <a:srgbClr val="625D5D"/>
                </a:solidFill>
                <a:latin typeface="Calibri"/>
                <a:cs typeface="Calibri"/>
              </a:rPr>
              <a:t> (5</a:t>
            </a: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元组</a:t>
            </a:r>
            <a:r>
              <a:rPr sz="1800" spc="-5" dirty="0">
                <a:solidFill>
                  <a:srgbClr val="625D5D"/>
                </a:solidFill>
                <a:latin typeface="Calibri"/>
                <a:cs typeface="Calibri"/>
              </a:rPr>
              <a:t>) </a:t>
            </a:r>
            <a:r>
              <a:rPr lang="zh-CN" altLang="en-US" sz="1800" dirty="0">
                <a:solidFill>
                  <a:srgbClr val="625D5D"/>
                </a:solidFill>
                <a:latin typeface="Calibri"/>
                <a:cs typeface="Calibri"/>
              </a:rPr>
              <a:t>和</a:t>
            </a:r>
            <a:endParaRPr sz="18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本地</a:t>
            </a:r>
            <a:r>
              <a:rPr sz="1800" spc="-5" dirty="0">
                <a:solidFill>
                  <a:srgbClr val="625D5D"/>
                </a:solidFill>
                <a:latin typeface="Calibri"/>
                <a:cs typeface="Calibri"/>
              </a:rPr>
              <a:t>/</a:t>
            </a: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全局会话规则表</a:t>
            </a:r>
            <a:r>
              <a:rPr sz="1800" spc="-10" dirty="0">
                <a:solidFill>
                  <a:srgbClr val="625D5D"/>
                </a:solidFill>
                <a:latin typeface="Calibri"/>
                <a:cs typeface="Calibri"/>
              </a:rPr>
              <a:t>(</a:t>
            </a:r>
            <a:r>
              <a:rPr lang="zh-CN" altLang="en-US" sz="1800" spc="-10" dirty="0">
                <a:solidFill>
                  <a:srgbClr val="625D5D"/>
                </a:solidFill>
                <a:latin typeface="Calibri"/>
                <a:cs typeface="Calibri"/>
              </a:rPr>
              <a:t>过滤器</a:t>
            </a:r>
            <a:r>
              <a:rPr sz="1800" spc="-10" dirty="0">
                <a:solidFill>
                  <a:srgbClr val="625D5D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spcBef>
                <a:spcPts val="5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dirty="0">
                <a:solidFill>
                  <a:srgbClr val="625D5D"/>
                </a:solidFill>
                <a:cs typeface="Calibri"/>
              </a:rPr>
              <a:t>支持可插拔传输协议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10" dirty="0">
                <a:solidFill>
                  <a:srgbClr val="625D5D"/>
                </a:solidFill>
                <a:cs typeface="Calibri"/>
              </a:rPr>
              <a:t>通过</a:t>
            </a:r>
            <a:r>
              <a:rPr lang="en-US" altLang="zh-CN" spc="-10" dirty="0">
                <a:solidFill>
                  <a:srgbClr val="625D5D"/>
                </a:solidFill>
                <a:cs typeface="Calibri"/>
              </a:rPr>
              <a:t>namespace</a:t>
            </a:r>
            <a:r>
              <a:rPr lang="zh-CN" altLang="en-US" spc="-10" dirty="0">
                <a:solidFill>
                  <a:srgbClr val="625D5D"/>
                </a:solidFill>
                <a:cs typeface="Calibri"/>
              </a:rPr>
              <a:t>隔离网络资源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7667" y="3625701"/>
            <a:ext cx="2633345" cy="765810"/>
          </a:xfrm>
          <a:custGeom>
            <a:avLst/>
            <a:gdLst/>
            <a:ahLst/>
            <a:cxnLst/>
            <a:rect l="l" t="t" r="r" b="b"/>
            <a:pathLst>
              <a:path w="2633345" h="765810">
                <a:moveTo>
                  <a:pt x="2505538" y="0"/>
                </a:moveTo>
                <a:lnTo>
                  <a:pt x="127593" y="0"/>
                </a:lnTo>
                <a:lnTo>
                  <a:pt x="77928" y="10026"/>
                </a:lnTo>
                <a:lnTo>
                  <a:pt x="37371" y="37371"/>
                </a:lnTo>
                <a:lnTo>
                  <a:pt x="10026" y="77928"/>
                </a:lnTo>
                <a:lnTo>
                  <a:pt x="0" y="127594"/>
                </a:lnTo>
                <a:lnTo>
                  <a:pt x="0" y="637951"/>
                </a:lnTo>
                <a:lnTo>
                  <a:pt x="10026" y="687616"/>
                </a:lnTo>
                <a:lnTo>
                  <a:pt x="37371" y="728174"/>
                </a:lnTo>
                <a:lnTo>
                  <a:pt x="77928" y="755518"/>
                </a:lnTo>
                <a:lnTo>
                  <a:pt x="127593" y="765545"/>
                </a:lnTo>
                <a:lnTo>
                  <a:pt x="2505538" y="765545"/>
                </a:lnTo>
                <a:lnTo>
                  <a:pt x="2555203" y="755518"/>
                </a:lnTo>
                <a:lnTo>
                  <a:pt x="2595760" y="728174"/>
                </a:lnTo>
                <a:lnTo>
                  <a:pt x="2623105" y="687616"/>
                </a:lnTo>
                <a:lnTo>
                  <a:pt x="2633132" y="637951"/>
                </a:lnTo>
                <a:lnTo>
                  <a:pt x="2633132" y="127594"/>
                </a:lnTo>
                <a:lnTo>
                  <a:pt x="2623105" y="77928"/>
                </a:lnTo>
                <a:lnTo>
                  <a:pt x="2595760" y="37371"/>
                </a:lnTo>
                <a:lnTo>
                  <a:pt x="2555203" y="10026"/>
                </a:lnTo>
                <a:lnTo>
                  <a:pt x="2505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7667" y="3625701"/>
            <a:ext cx="2633345" cy="765810"/>
          </a:xfrm>
          <a:custGeom>
            <a:avLst/>
            <a:gdLst/>
            <a:ahLst/>
            <a:cxnLst/>
            <a:rect l="l" t="t" r="r" b="b"/>
            <a:pathLst>
              <a:path w="2633345" h="765810">
                <a:moveTo>
                  <a:pt x="0" y="127593"/>
                </a:moveTo>
                <a:lnTo>
                  <a:pt x="10026" y="77928"/>
                </a:lnTo>
                <a:lnTo>
                  <a:pt x="37371" y="37371"/>
                </a:lnTo>
                <a:lnTo>
                  <a:pt x="77928" y="10026"/>
                </a:lnTo>
                <a:lnTo>
                  <a:pt x="127593" y="0"/>
                </a:lnTo>
                <a:lnTo>
                  <a:pt x="2505539" y="0"/>
                </a:lnTo>
                <a:lnTo>
                  <a:pt x="2555203" y="10026"/>
                </a:lnTo>
                <a:lnTo>
                  <a:pt x="2595760" y="37371"/>
                </a:lnTo>
                <a:lnTo>
                  <a:pt x="2623105" y="77928"/>
                </a:lnTo>
                <a:lnTo>
                  <a:pt x="2633132" y="127593"/>
                </a:lnTo>
                <a:lnTo>
                  <a:pt x="2633132" y="637951"/>
                </a:lnTo>
                <a:lnTo>
                  <a:pt x="2623105" y="687616"/>
                </a:lnTo>
                <a:lnTo>
                  <a:pt x="2595760" y="728173"/>
                </a:lnTo>
                <a:lnTo>
                  <a:pt x="2555203" y="755518"/>
                </a:lnTo>
                <a:lnTo>
                  <a:pt x="2505539" y="765545"/>
                </a:lnTo>
                <a:lnTo>
                  <a:pt x="127593" y="765545"/>
                </a:lnTo>
                <a:lnTo>
                  <a:pt x="77928" y="755518"/>
                </a:lnTo>
                <a:lnTo>
                  <a:pt x="37371" y="728173"/>
                </a:lnTo>
                <a:lnTo>
                  <a:pt x="10026" y="687616"/>
                </a:lnTo>
                <a:lnTo>
                  <a:pt x="0" y="637951"/>
                </a:lnTo>
                <a:lnTo>
                  <a:pt x="0" y="127593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7667" y="4578164"/>
            <a:ext cx="494665" cy="303530"/>
          </a:xfrm>
          <a:custGeom>
            <a:avLst/>
            <a:gdLst/>
            <a:ahLst/>
            <a:cxnLst/>
            <a:rect l="l" t="t" r="r" b="b"/>
            <a:pathLst>
              <a:path w="494664" h="303529">
                <a:moveTo>
                  <a:pt x="443593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09" y="288560"/>
                </a:lnTo>
                <a:lnTo>
                  <a:pt x="30881" y="299396"/>
                </a:lnTo>
                <a:lnTo>
                  <a:pt x="50562" y="303369"/>
                </a:lnTo>
                <a:lnTo>
                  <a:pt x="443593" y="303369"/>
                </a:lnTo>
                <a:lnTo>
                  <a:pt x="463274" y="299396"/>
                </a:lnTo>
                <a:lnTo>
                  <a:pt x="479346" y="288560"/>
                </a:lnTo>
                <a:lnTo>
                  <a:pt x="490182" y="272488"/>
                </a:lnTo>
                <a:lnTo>
                  <a:pt x="494156" y="252807"/>
                </a:lnTo>
                <a:lnTo>
                  <a:pt x="494156" y="50562"/>
                </a:lnTo>
                <a:lnTo>
                  <a:pt x="490182" y="30881"/>
                </a:lnTo>
                <a:lnTo>
                  <a:pt x="479346" y="14809"/>
                </a:lnTo>
                <a:lnTo>
                  <a:pt x="463274" y="3973"/>
                </a:lnTo>
                <a:lnTo>
                  <a:pt x="443593" y="0"/>
                </a:lnTo>
                <a:close/>
              </a:path>
            </a:pathLst>
          </a:custGeom>
          <a:solidFill>
            <a:srgbClr val="F732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33616" y="4601464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43251" y="4578164"/>
            <a:ext cx="559435" cy="303530"/>
          </a:xfrm>
          <a:custGeom>
            <a:avLst/>
            <a:gdLst/>
            <a:ahLst/>
            <a:cxnLst/>
            <a:rect l="l" t="t" r="r" b="b"/>
            <a:pathLst>
              <a:path w="559435" h="303529">
                <a:moveTo>
                  <a:pt x="508259" y="0"/>
                </a:moveTo>
                <a:lnTo>
                  <a:pt x="50563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8"/>
                </a:lnTo>
                <a:lnTo>
                  <a:pt x="14809" y="288560"/>
                </a:lnTo>
                <a:lnTo>
                  <a:pt x="30881" y="299396"/>
                </a:lnTo>
                <a:lnTo>
                  <a:pt x="50563" y="303369"/>
                </a:lnTo>
                <a:lnTo>
                  <a:pt x="508259" y="303369"/>
                </a:lnTo>
                <a:lnTo>
                  <a:pt x="527940" y="299396"/>
                </a:lnTo>
                <a:lnTo>
                  <a:pt x="544012" y="288560"/>
                </a:lnTo>
                <a:lnTo>
                  <a:pt x="554848" y="272488"/>
                </a:lnTo>
                <a:lnTo>
                  <a:pt x="558821" y="252807"/>
                </a:lnTo>
                <a:lnTo>
                  <a:pt x="558821" y="50562"/>
                </a:lnTo>
                <a:lnTo>
                  <a:pt x="554848" y="30881"/>
                </a:lnTo>
                <a:lnTo>
                  <a:pt x="544012" y="14809"/>
                </a:lnTo>
                <a:lnTo>
                  <a:pt x="527940" y="3973"/>
                </a:lnTo>
                <a:lnTo>
                  <a:pt x="508259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59943" y="4601464"/>
            <a:ext cx="3238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U</a:t>
            </a:r>
            <a:r>
              <a:rPr sz="1300" spc="25" dirty="0">
                <a:solidFill>
                  <a:srgbClr val="2B2929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3501" y="4578164"/>
            <a:ext cx="559435" cy="303530"/>
          </a:xfrm>
          <a:custGeom>
            <a:avLst/>
            <a:gdLst/>
            <a:ahLst/>
            <a:cxnLst/>
            <a:rect l="l" t="t" r="r" b="b"/>
            <a:pathLst>
              <a:path w="559435" h="303529">
                <a:moveTo>
                  <a:pt x="508259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508259" y="303371"/>
                </a:lnTo>
                <a:lnTo>
                  <a:pt x="527940" y="299397"/>
                </a:lnTo>
                <a:lnTo>
                  <a:pt x="544012" y="288561"/>
                </a:lnTo>
                <a:lnTo>
                  <a:pt x="554848" y="272489"/>
                </a:lnTo>
                <a:lnTo>
                  <a:pt x="558821" y="252807"/>
                </a:lnTo>
                <a:lnTo>
                  <a:pt x="558821" y="50562"/>
                </a:lnTo>
                <a:lnTo>
                  <a:pt x="554848" y="30881"/>
                </a:lnTo>
                <a:lnTo>
                  <a:pt x="544012" y="14809"/>
                </a:lnTo>
                <a:lnTo>
                  <a:pt x="527940" y="3973"/>
                </a:lnTo>
                <a:lnTo>
                  <a:pt x="508259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74324" y="4601464"/>
            <a:ext cx="257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TLS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03751" y="4578684"/>
            <a:ext cx="657225" cy="303530"/>
          </a:xfrm>
          <a:custGeom>
            <a:avLst/>
            <a:gdLst/>
            <a:ahLst/>
            <a:cxnLst/>
            <a:rect l="l" t="t" r="r" b="b"/>
            <a:pathLst>
              <a:path w="657225" h="303529">
                <a:moveTo>
                  <a:pt x="606485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2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606485" y="303371"/>
                </a:lnTo>
                <a:lnTo>
                  <a:pt x="626167" y="299397"/>
                </a:lnTo>
                <a:lnTo>
                  <a:pt x="642239" y="288561"/>
                </a:lnTo>
                <a:lnTo>
                  <a:pt x="653074" y="272489"/>
                </a:lnTo>
                <a:lnTo>
                  <a:pt x="657048" y="252807"/>
                </a:lnTo>
                <a:lnTo>
                  <a:pt x="657048" y="50562"/>
                </a:lnTo>
                <a:lnTo>
                  <a:pt x="653074" y="30881"/>
                </a:lnTo>
                <a:lnTo>
                  <a:pt x="642239" y="14809"/>
                </a:lnTo>
                <a:lnTo>
                  <a:pt x="626167" y="3973"/>
                </a:lnTo>
                <a:lnTo>
                  <a:pt x="606485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41776" y="4604511"/>
            <a:ext cx="378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2B2929"/>
                </a:solidFill>
                <a:latin typeface="Calibri"/>
                <a:cs typeface="Calibri"/>
              </a:rPr>
              <a:t>Q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U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I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94251" y="3834028"/>
            <a:ext cx="1021715" cy="455295"/>
          </a:xfrm>
          <a:custGeom>
            <a:avLst/>
            <a:gdLst/>
            <a:ahLst/>
            <a:cxnLst/>
            <a:rect l="l" t="t" r="r" b="b"/>
            <a:pathLst>
              <a:path w="1021714" h="455295">
                <a:moveTo>
                  <a:pt x="945700" y="0"/>
                </a:moveTo>
                <a:lnTo>
                  <a:pt x="75844" y="0"/>
                </a:lnTo>
                <a:lnTo>
                  <a:pt x="46322" y="5960"/>
                </a:lnTo>
                <a:lnTo>
                  <a:pt x="22214" y="22214"/>
                </a:lnTo>
                <a:lnTo>
                  <a:pt x="5960" y="46322"/>
                </a:lnTo>
                <a:lnTo>
                  <a:pt x="0" y="75844"/>
                </a:lnTo>
                <a:lnTo>
                  <a:pt x="0" y="379213"/>
                </a:lnTo>
                <a:lnTo>
                  <a:pt x="5960" y="408734"/>
                </a:lnTo>
                <a:lnTo>
                  <a:pt x="22214" y="432842"/>
                </a:lnTo>
                <a:lnTo>
                  <a:pt x="46322" y="449096"/>
                </a:lnTo>
                <a:lnTo>
                  <a:pt x="75844" y="455056"/>
                </a:lnTo>
                <a:lnTo>
                  <a:pt x="945700" y="455056"/>
                </a:lnTo>
                <a:lnTo>
                  <a:pt x="975222" y="449096"/>
                </a:lnTo>
                <a:lnTo>
                  <a:pt x="999330" y="432842"/>
                </a:lnTo>
                <a:lnTo>
                  <a:pt x="1015584" y="408734"/>
                </a:lnTo>
                <a:lnTo>
                  <a:pt x="1021544" y="379213"/>
                </a:lnTo>
                <a:lnTo>
                  <a:pt x="1021544" y="75844"/>
                </a:lnTo>
                <a:lnTo>
                  <a:pt x="1015584" y="46322"/>
                </a:lnTo>
                <a:lnTo>
                  <a:pt x="999330" y="22214"/>
                </a:lnTo>
                <a:lnTo>
                  <a:pt x="975222" y="5960"/>
                </a:lnTo>
                <a:lnTo>
                  <a:pt x="945700" y="0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42292" y="3833367"/>
            <a:ext cx="523875" cy="427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6835" marR="5080" indent="-64769">
              <a:lnSpc>
                <a:spcPct val="103099"/>
              </a:lnSpc>
              <a:spcBef>
                <a:spcPts val="5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sess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n 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pools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2791" y="3834028"/>
            <a:ext cx="1021715" cy="455295"/>
          </a:xfrm>
          <a:custGeom>
            <a:avLst/>
            <a:gdLst/>
            <a:ahLst/>
            <a:cxnLst/>
            <a:rect l="l" t="t" r="r" b="b"/>
            <a:pathLst>
              <a:path w="1021714" h="455295">
                <a:moveTo>
                  <a:pt x="945700" y="0"/>
                </a:moveTo>
                <a:lnTo>
                  <a:pt x="75843" y="0"/>
                </a:lnTo>
                <a:lnTo>
                  <a:pt x="46321" y="5960"/>
                </a:lnTo>
                <a:lnTo>
                  <a:pt x="22213" y="22214"/>
                </a:lnTo>
                <a:lnTo>
                  <a:pt x="5960" y="46322"/>
                </a:lnTo>
                <a:lnTo>
                  <a:pt x="0" y="75844"/>
                </a:lnTo>
                <a:lnTo>
                  <a:pt x="0" y="379213"/>
                </a:lnTo>
                <a:lnTo>
                  <a:pt x="5960" y="408734"/>
                </a:lnTo>
                <a:lnTo>
                  <a:pt x="22213" y="432842"/>
                </a:lnTo>
                <a:lnTo>
                  <a:pt x="46321" y="449096"/>
                </a:lnTo>
                <a:lnTo>
                  <a:pt x="75843" y="455056"/>
                </a:lnTo>
                <a:lnTo>
                  <a:pt x="945700" y="455056"/>
                </a:lnTo>
                <a:lnTo>
                  <a:pt x="975222" y="449096"/>
                </a:lnTo>
                <a:lnTo>
                  <a:pt x="999329" y="432842"/>
                </a:lnTo>
                <a:lnTo>
                  <a:pt x="1015583" y="408734"/>
                </a:lnTo>
                <a:lnTo>
                  <a:pt x="1021543" y="379213"/>
                </a:lnTo>
                <a:lnTo>
                  <a:pt x="1021543" y="75844"/>
                </a:lnTo>
                <a:lnTo>
                  <a:pt x="1015583" y="46322"/>
                </a:lnTo>
                <a:lnTo>
                  <a:pt x="999329" y="22214"/>
                </a:lnTo>
                <a:lnTo>
                  <a:pt x="975222" y="5960"/>
                </a:lnTo>
                <a:lnTo>
                  <a:pt x="945700" y="0"/>
                </a:lnTo>
                <a:close/>
              </a:path>
            </a:pathLst>
          </a:custGeom>
          <a:solidFill>
            <a:srgbClr val="FFC0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10831" y="3833367"/>
            <a:ext cx="523875" cy="427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5244" marR="5080" indent="-43180">
              <a:lnSpc>
                <a:spcPct val="103099"/>
              </a:lnSpc>
              <a:spcBef>
                <a:spcPts val="5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sess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n 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tables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16383" y="5082715"/>
            <a:ext cx="2633345" cy="303530"/>
          </a:xfrm>
          <a:custGeom>
            <a:avLst/>
            <a:gdLst/>
            <a:ahLst/>
            <a:cxnLst/>
            <a:rect l="l" t="t" r="r" b="b"/>
            <a:pathLst>
              <a:path w="2633345" h="303529">
                <a:moveTo>
                  <a:pt x="2582568" y="0"/>
                </a:moveTo>
                <a:lnTo>
                  <a:pt x="50563" y="0"/>
                </a:lnTo>
                <a:lnTo>
                  <a:pt x="30881" y="3973"/>
                </a:lnTo>
                <a:lnTo>
                  <a:pt x="14809" y="14810"/>
                </a:lnTo>
                <a:lnTo>
                  <a:pt x="3973" y="30882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3" y="303371"/>
                </a:lnTo>
                <a:lnTo>
                  <a:pt x="2582568" y="303371"/>
                </a:lnTo>
                <a:lnTo>
                  <a:pt x="2602250" y="299397"/>
                </a:lnTo>
                <a:lnTo>
                  <a:pt x="2618322" y="288561"/>
                </a:lnTo>
                <a:lnTo>
                  <a:pt x="2629158" y="272489"/>
                </a:lnTo>
                <a:lnTo>
                  <a:pt x="2633132" y="252807"/>
                </a:lnTo>
                <a:lnTo>
                  <a:pt x="2633132" y="50563"/>
                </a:lnTo>
                <a:lnTo>
                  <a:pt x="2629158" y="30882"/>
                </a:lnTo>
                <a:lnTo>
                  <a:pt x="2618322" y="14810"/>
                </a:lnTo>
                <a:lnTo>
                  <a:pt x="2602250" y="3973"/>
                </a:lnTo>
                <a:lnTo>
                  <a:pt x="2582568" y="0"/>
                </a:lnTo>
                <a:close/>
              </a:path>
            </a:pathLst>
          </a:custGeom>
          <a:solidFill>
            <a:srgbClr val="00B0F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329750" y="5107432"/>
            <a:ext cx="405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IP</a:t>
            </a:r>
            <a:r>
              <a:rPr sz="1300" spc="-4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FIB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1961" y="5512308"/>
            <a:ext cx="501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400" spc="-8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66319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 </a:t>
            </a:r>
            <a:r>
              <a:rPr spc="40" dirty="0"/>
              <a:t>Session</a:t>
            </a:r>
            <a:r>
              <a:rPr lang="zh-CN" altLang="en-US" spc="-35" dirty="0"/>
              <a:t>层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8026" y="3986334"/>
            <a:ext cx="355600" cy="114300"/>
          </a:xfrm>
          <a:custGeom>
            <a:avLst/>
            <a:gdLst/>
            <a:ahLst/>
            <a:cxnLst/>
            <a:rect l="l" t="t" r="r" b="b"/>
            <a:pathLst>
              <a:path w="355600" h="114300">
                <a:moveTo>
                  <a:pt x="114300" y="0"/>
                </a:moveTo>
                <a:lnTo>
                  <a:pt x="0" y="57151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556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55600" h="114300">
                <a:moveTo>
                  <a:pt x="35555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5559" y="76200"/>
                </a:lnTo>
                <a:lnTo>
                  <a:pt x="355559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75120" y="3306571"/>
            <a:ext cx="4352290" cy="140576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8450" marR="774700" indent="-285750">
              <a:lnSpc>
                <a:spcPts val="2090"/>
              </a:lnSpc>
              <a:spcBef>
                <a:spcPts val="22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提供用于传输队列数据到</a:t>
            </a:r>
            <a:r>
              <a:rPr lang="en-US" altLang="zh-CN" sz="1800" spc="-5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r>
              <a:rPr lang="zh-CN" altLang="en-US" sz="1800" spc="-5" dirty="0">
                <a:solidFill>
                  <a:srgbClr val="625D5D"/>
                </a:solidFill>
                <a:latin typeface="Calibri"/>
                <a:cs typeface="Calibri"/>
              </a:rPr>
              <a:t>的</a:t>
            </a:r>
            <a:r>
              <a:rPr lang="en-US" altLang="zh-CN" sz="1800" spc="-5" dirty="0">
                <a:solidFill>
                  <a:srgbClr val="625D5D"/>
                </a:solidFill>
                <a:latin typeface="Calibri"/>
                <a:cs typeface="Calibri"/>
              </a:rPr>
              <a:t>API</a:t>
            </a:r>
            <a:endParaRPr sz="1800" dirty="0">
              <a:latin typeface="Calibri"/>
              <a:cs typeface="Calibri"/>
            </a:endParaRPr>
          </a:p>
          <a:p>
            <a:pPr marL="298450" marR="438784" indent="-285750">
              <a:lnSpc>
                <a:spcPct val="994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将应用程序数据发送到传输协议之前，将其分片到缓冲区中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pc="-5" dirty="0">
                <a:solidFill>
                  <a:srgbClr val="625D5D"/>
                </a:solidFill>
                <a:cs typeface="Calibri"/>
              </a:rPr>
              <a:t>如果传输要求，可以强制调整速率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1510" y="4888995"/>
            <a:ext cx="1405890" cy="303530"/>
          </a:xfrm>
          <a:custGeom>
            <a:avLst/>
            <a:gdLst/>
            <a:ahLst/>
            <a:cxnLst/>
            <a:rect l="l" t="t" r="r" b="b"/>
            <a:pathLst>
              <a:path w="1405889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0" y="3973"/>
                </a:lnTo>
                <a:lnTo>
                  <a:pt x="50561" y="0"/>
                </a:lnTo>
                <a:lnTo>
                  <a:pt x="1355232" y="0"/>
                </a:lnTo>
                <a:lnTo>
                  <a:pt x="1374913" y="3973"/>
                </a:lnTo>
                <a:lnTo>
                  <a:pt x="1390984" y="14809"/>
                </a:lnTo>
                <a:lnTo>
                  <a:pt x="1401820" y="30881"/>
                </a:lnTo>
                <a:lnTo>
                  <a:pt x="1405794" y="50562"/>
                </a:lnTo>
                <a:lnTo>
                  <a:pt x="1405794" y="252808"/>
                </a:lnTo>
                <a:lnTo>
                  <a:pt x="1401820" y="272489"/>
                </a:lnTo>
                <a:lnTo>
                  <a:pt x="1390984" y="288561"/>
                </a:lnTo>
                <a:lnTo>
                  <a:pt x="1374913" y="299397"/>
                </a:lnTo>
                <a:lnTo>
                  <a:pt x="1355232" y="303371"/>
                </a:lnTo>
                <a:lnTo>
                  <a:pt x="50561" y="303371"/>
                </a:lnTo>
                <a:lnTo>
                  <a:pt x="30880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0397" y="4912360"/>
            <a:ext cx="6661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-20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nsp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3031" y="3002785"/>
            <a:ext cx="1364615" cy="303530"/>
          </a:xfrm>
          <a:custGeom>
            <a:avLst/>
            <a:gdLst/>
            <a:ahLst/>
            <a:cxnLst/>
            <a:rect l="l" t="t" r="r" b="b"/>
            <a:pathLst>
              <a:path w="1364614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13709" y="0"/>
                </a:lnTo>
                <a:lnTo>
                  <a:pt x="1333390" y="3973"/>
                </a:lnTo>
                <a:lnTo>
                  <a:pt x="1349462" y="14809"/>
                </a:lnTo>
                <a:lnTo>
                  <a:pt x="1360298" y="30881"/>
                </a:lnTo>
                <a:lnTo>
                  <a:pt x="1364272" y="50563"/>
                </a:lnTo>
                <a:lnTo>
                  <a:pt x="1364272" y="252807"/>
                </a:lnTo>
                <a:lnTo>
                  <a:pt x="1360298" y="272489"/>
                </a:lnTo>
                <a:lnTo>
                  <a:pt x="1349462" y="288561"/>
                </a:lnTo>
                <a:lnTo>
                  <a:pt x="1333390" y="299397"/>
                </a:lnTo>
                <a:lnTo>
                  <a:pt x="1313709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43879" y="3028696"/>
            <a:ext cx="8032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worker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239" y="3770226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2050" y="3770226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0687" y="3945888"/>
            <a:ext cx="1386840" cy="303530"/>
          </a:xfrm>
          <a:custGeom>
            <a:avLst/>
            <a:gdLst/>
            <a:ahLst/>
            <a:cxnLst/>
            <a:rect l="l" t="t" r="r" b="b"/>
            <a:pathLst>
              <a:path w="138683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336053" y="0"/>
                </a:lnTo>
                <a:lnTo>
                  <a:pt x="1355734" y="3973"/>
                </a:lnTo>
                <a:lnTo>
                  <a:pt x="1371807" y="14809"/>
                </a:lnTo>
                <a:lnTo>
                  <a:pt x="1382643" y="30881"/>
                </a:lnTo>
                <a:lnTo>
                  <a:pt x="1386617" y="50563"/>
                </a:lnTo>
                <a:lnTo>
                  <a:pt x="1386617" y="252807"/>
                </a:lnTo>
                <a:lnTo>
                  <a:pt x="1382643" y="272489"/>
                </a:lnTo>
                <a:lnTo>
                  <a:pt x="1371807" y="288561"/>
                </a:lnTo>
                <a:lnTo>
                  <a:pt x="1355734" y="299397"/>
                </a:lnTo>
                <a:lnTo>
                  <a:pt x="1336053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1264" y="3970528"/>
            <a:ext cx="5238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sess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</a:t>
            </a: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o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1983" y="4016114"/>
            <a:ext cx="762000" cy="114300"/>
          </a:xfrm>
          <a:custGeom>
            <a:avLst/>
            <a:gdLst/>
            <a:ahLst/>
            <a:cxnLst/>
            <a:rect l="l" t="t" r="r" b="b"/>
            <a:pathLst>
              <a:path w="762000" h="114300">
                <a:moveTo>
                  <a:pt x="114133" y="0"/>
                </a:moveTo>
                <a:lnTo>
                  <a:pt x="0" y="57482"/>
                </a:lnTo>
                <a:lnTo>
                  <a:pt x="114466" y="114299"/>
                </a:lnTo>
                <a:lnTo>
                  <a:pt x="114355" y="76254"/>
                </a:lnTo>
                <a:lnTo>
                  <a:pt x="95304" y="76254"/>
                </a:lnTo>
                <a:lnTo>
                  <a:pt x="95194" y="38154"/>
                </a:lnTo>
                <a:lnTo>
                  <a:pt x="114244" y="38099"/>
                </a:lnTo>
                <a:lnTo>
                  <a:pt x="114133" y="0"/>
                </a:lnTo>
                <a:close/>
              </a:path>
              <a:path w="762000" h="114300">
                <a:moveTo>
                  <a:pt x="114244" y="38099"/>
                </a:moveTo>
                <a:lnTo>
                  <a:pt x="95194" y="38154"/>
                </a:lnTo>
                <a:lnTo>
                  <a:pt x="95304" y="76254"/>
                </a:lnTo>
                <a:lnTo>
                  <a:pt x="114355" y="76199"/>
                </a:lnTo>
                <a:lnTo>
                  <a:pt x="114244" y="38099"/>
                </a:lnTo>
                <a:close/>
              </a:path>
              <a:path w="762000" h="114300">
                <a:moveTo>
                  <a:pt x="114355" y="76199"/>
                </a:moveTo>
                <a:lnTo>
                  <a:pt x="95304" y="76254"/>
                </a:lnTo>
                <a:lnTo>
                  <a:pt x="114355" y="76254"/>
                </a:lnTo>
                <a:close/>
              </a:path>
              <a:path w="762000" h="114300">
                <a:moveTo>
                  <a:pt x="761806" y="36216"/>
                </a:moveTo>
                <a:lnTo>
                  <a:pt x="114244" y="38099"/>
                </a:lnTo>
                <a:lnTo>
                  <a:pt x="114355" y="76199"/>
                </a:lnTo>
                <a:lnTo>
                  <a:pt x="761917" y="74316"/>
                </a:lnTo>
                <a:lnTo>
                  <a:pt x="761806" y="36216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3296" y="3428996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1"/>
                </a:moveTo>
                <a:lnTo>
                  <a:pt x="0" y="326701"/>
                </a:lnTo>
                <a:lnTo>
                  <a:pt x="57150" y="441001"/>
                </a:lnTo>
                <a:lnTo>
                  <a:pt x="104775" y="345751"/>
                </a:lnTo>
                <a:lnTo>
                  <a:pt x="38100" y="345751"/>
                </a:lnTo>
                <a:lnTo>
                  <a:pt x="38100" y="326701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45751"/>
                </a:lnTo>
                <a:lnTo>
                  <a:pt x="76200" y="345751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1"/>
                </a:moveTo>
                <a:lnTo>
                  <a:pt x="76200" y="326701"/>
                </a:lnTo>
                <a:lnTo>
                  <a:pt x="76200" y="345751"/>
                </a:lnTo>
                <a:lnTo>
                  <a:pt x="104775" y="345751"/>
                </a:lnTo>
                <a:lnTo>
                  <a:pt x="114300" y="326701"/>
                </a:lnTo>
                <a:close/>
              </a:path>
              <a:path w="114300" h="441325">
                <a:moveTo>
                  <a:pt x="57151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1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8179" y="4515611"/>
            <a:ext cx="981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io/ctrl</a:t>
            </a:r>
            <a:r>
              <a:rPr sz="14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events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599" y="3674364"/>
            <a:ext cx="78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read</a:t>
            </a:r>
            <a:r>
              <a:rPr sz="1400" spc="-6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21278" y="4365185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50" y="441002"/>
                </a:lnTo>
                <a:lnTo>
                  <a:pt x="104775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45752"/>
                </a:lnTo>
                <a:lnTo>
                  <a:pt x="76200" y="345752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5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5365" y="4365185"/>
            <a:ext cx="114300" cy="441325"/>
          </a:xfrm>
          <a:custGeom>
            <a:avLst/>
            <a:gdLst/>
            <a:ahLst/>
            <a:cxnLst/>
            <a:rect l="l" t="t" r="r" b="b"/>
            <a:pathLst>
              <a:path w="114300" h="441325">
                <a:moveTo>
                  <a:pt x="38100" y="326702"/>
                </a:moveTo>
                <a:lnTo>
                  <a:pt x="0" y="326702"/>
                </a:lnTo>
                <a:lnTo>
                  <a:pt x="57150" y="441002"/>
                </a:lnTo>
                <a:lnTo>
                  <a:pt x="104775" y="345752"/>
                </a:lnTo>
                <a:lnTo>
                  <a:pt x="38100" y="345752"/>
                </a:lnTo>
                <a:lnTo>
                  <a:pt x="38100" y="326702"/>
                </a:lnTo>
                <a:close/>
              </a:path>
              <a:path w="114300" h="441325">
                <a:moveTo>
                  <a:pt x="76200" y="95250"/>
                </a:moveTo>
                <a:lnTo>
                  <a:pt x="38100" y="95250"/>
                </a:lnTo>
                <a:lnTo>
                  <a:pt x="38100" y="345752"/>
                </a:lnTo>
                <a:lnTo>
                  <a:pt x="76200" y="345752"/>
                </a:lnTo>
                <a:lnTo>
                  <a:pt x="76200" y="95250"/>
                </a:lnTo>
                <a:close/>
              </a:path>
              <a:path w="114300" h="441325">
                <a:moveTo>
                  <a:pt x="114300" y="326702"/>
                </a:moveTo>
                <a:lnTo>
                  <a:pt x="76200" y="326702"/>
                </a:lnTo>
                <a:lnTo>
                  <a:pt x="76200" y="345752"/>
                </a:lnTo>
                <a:lnTo>
                  <a:pt x="104775" y="345752"/>
                </a:lnTo>
                <a:lnTo>
                  <a:pt x="114300" y="326702"/>
                </a:lnTo>
                <a:close/>
              </a:path>
              <a:path w="114300" h="4413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13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76149" y="4488179"/>
            <a:ext cx="1287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recv/send</a:t>
            </a:r>
            <a:r>
              <a:rPr sz="1400" spc="-4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B2929"/>
                </a:solidFill>
                <a:latin typeface="Calibri"/>
                <a:cs typeface="Calibri"/>
              </a:rPr>
              <a:t>buffers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9264" y="4012044"/>
            <a:ext cx="762000" cy="114300"/>
          </a:xfrm>
          <a:custGeom>
            <a:avLst/>
            <a:gdLst/>
            <a:ahLst/>
            <a:cxnLst/>
            <a:rect l="l" t="t" r="r" b="b"/>
            <a:pathLst>
              <a:path w="762000" h="114300">
                <a:moveTo>
                  <a:pt x="114133" y="0"/>
                </a:moveTo>
                <a:lnTo>
                  <a:pt x="0" y="57481"/>
                </a:lnTo>
                <a:lnTo>
                  <a:pt x="114465" y="114298"/>
                </a:lnTo>
                <a:lnTo>
                  <a:pt x="114355" y="76254"/>
                </a:lnTo>
                <a:lnTo>
                  <a:pt x="95304" y="76254"/>
                </a:lnTo>
                <a:lnTo>
                  <a:pt x="95193" y="38154"/>
                </a:lnTo>
                <a:lnTo>
                  <a:pt x="114244" y="38099"/>
                </a:lnTo>
                <a:lnTo>
                  <a:pt x="114133" y="0"/>
                </a:lnTo>
                <a:close/>
              </a:path>
              <a:path w="762000" h="114300">
                <a:moveTo>
                  <a:pt x="114244" y="38099"/>
                </a:moveTo>
                <a:lnTo>
                  <a:pt x="95193" y="38154"/>
                </a:lnTo>
                <a:lnTo>
                  <a:pt x="95304" y="76254"/>
                </a:lnTo>
                <a:lnTo>
                  <a:pt x="114354" y="76199"/>
                </a:lnTo>
                <a:lnTo>
                  <a:pt x="114244" y="38099"/>
                </a:lnTo>
                <a:close/>
              </a:path>
              <a:path w="762000" h="114300">
                <a:moveTo>
                  <a:pt x="114354" y="76199"/>
                </a:moveTo>
                <a:lnTo>
                  <a:pt x="95304" y="76254"/>
                </a:lnTo>
                <a:lnTo>
                  <a:pt x="114355" y="76254"/>
                </a:lnTo>
                <a:close/>
              </a:path>
              <a:path w="762000" h="114300">
                <a:moveTo>
                  <a:pt x="761806" y="36215"/>
                </a:moveTo>
                <a:lnTo>
                  <a:pt x="114244" y="38099"/>
                </a:lnTo>
                <a:lnTo>
                  <a:pt x="114354" y="76199"/>
                </a:lnTo>
                <a:lnTo>
                  <a:pt x="761918" y="74315"/>
                </a:lnTo>
                <a:lnTo>
                  <a:pt x="761806" y="36215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72017" y="3729228"/>
            <a:ext cx="834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write</a:t>
            </a:r>
            <a:r>
              <a:rPr sz="1400" spc="-6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06983" y="3265196"/>
            <a:ext cx="755015" cy="303530"/>
          </a:xfrm>
          <a:custGeom>
            <a:avLst/>
            <a:gdLst/>
            <a:ahLst/>
            <a:cxnLst/>
            <a:rect l="l" t="t" r="r" b="b"/>
            <a:pathLst>
              <a:path w="755014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704286" y="0"/>
                </a:lnTo>
                <a:lnTo>
                  <a:pt x="723967" y="3973"/>
                </a:lnTo>
                <a:lnTo>
                  <a:pt x="740039" y="14809"/>
                </a:lnTo>
                <a:lnTo>
                  <a:pt x="750875" y="30881"/>
                </a:lnTo>
                <a:lnTo>
                  <a:pt x="754849" y="50562"/>
                </a:lnTo>
                <a:lnTo>
                  <a:pt x="754849" y="252808"/>
                </a:lnTo>
                <a:lnTo>
                  <a:pt x="750875" y="272489"/>
                </a:lnTo>
                <a:lnTo>
                  <a:pt x="740039" y="288561"/>
                </a:lnTo>
                <a:lnTo>
                  <a:pt x="723967" y="299397"/>
                </a:lnTo>
                <a:lnTo>
                  <a:pt x="704286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16913" y="3290823"/>
            <a:ext cx="5353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evt</a:t>
            </a:r>
            <a:r>
              <a:rPr sz="1300" spc="-4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poll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4673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</a:t>
            </a:r>
            <a:r>
              <a:rPr spc="-45" dirty="0"/>
              <a:t> </a:t>
            </a:r>
            <a:r>
              <a:rPr spc="50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4731630" y="2626411"/>
            <a:ext cx="521970" cy="114300"/>
          </a:xfrm>
          <a:custGeom>
            <a:avLst/>
            <a:gdLst/>
            <a:ahLst/>
            <a:cxnLst/>
            <a:rect l="l" t="t" r="r" b="b"/>
            <a:pathLst>
              <a:path w="521970" h="114300">
                <a:moveTo>
                  <a:pt x="407176" y="76201"/>
                </a:moveTo>
                <a:lnTo>
                  <a:pt x="407175" y="114300"/>
                </a:lnTo>
                <a:lnTo>
                  <a:pt x="483375" y="76201"/>
                </a:lnTo>
                <a:lnTo>
                  <a:pt x="407176" y="76201"/>
                </a:lnTo>
                <a:close/>
              </a:path>
              <a:path w="521970" h="114300">
                <a:moveTo>
                  <a:pt x="407176" y="38101"/>
                </a:moveTo>
                <a:lnTo>
                  <a:pt x="407176" y="76201"/>
                </a:lnTo>
                <a:lnTo>
                  <a:pt x="426225" y="76201"/>
                </a:lnTo>
                <a:lnTo>
                  <a:pt x="426227" y="38101"/>
                </a:lnTo>
                <a:lnTo>
                  <a:pt x="407176" y="38101"/>
                </a:lnTo>
                <a:close/>
              </a:path>
              <a:path w="521970" h="114300">
                <a:moveTo>
                  <a:pt x="407177" y="0"/>
                </a:moveTo>
                <a:lnTo>
                  <a:pt x="407176" y="38101"/>
                </a:lnTo>
                <a:lnTo>
                  <a:pt x="426227" y="38101"/>
                </a:lnTo>
                <a:lnTo>
                  <a:pt x="426225" y="76201"/>
                </a:lnTo>
                <a:lnTo>
                  <a:pt x="483377" y="76200"/>
                </a:lnTo>
                <a:lnTo>
                  <a:pt x="521475" y="57151"/>
                </a:lnTo>
                <a:lnTo>
                  <a:pt x="407177" y="0"/>
                </a:lnTo>
                <a:close/>
              </a:path>
              <a:path w="521970" h="114300">
                <a:moveTo>
                  <a:pt x="1" y="38100"/>
                </a:moveTo>
                <a:lnTo>
                  <a:pt x="0" y="76200"/>
                </a:lnTo>
                <a:lnTo>
                  <a:pt x="407176" y="76201"/>
                </a:lnTo>
                <a:lnTo>
                  <a:pt x="407176" y="38101"/>
                </a:lnTo>
                <a:lnTo>
                  <a:pt x="1" y="38100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533" y="1558035"/>
            <a:ext cx="150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Fifo</a:t>
            </a:r>
            <a:r>
              <a:rPr sz="1600" spc="-6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segments: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733" y="1801876"/>
            <a:ext cx="3620135" cy="7564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7815" marR="5080" indent="-285750">
              <a:lnSpc>
                <a:spcPct val="1012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APP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接口分配映射的共享内存段</a:t>
            </a:r>
            <a:endParaRPr lang="en-US" altLang="zh-CN" sz="1600" spc="-5" dirty="0">
              <a:solidFill>
                <a:srgbClr val="625D5D"/>
              </a:solidFill>
              <a:cs typeface="Calibri"/>
            </a:endParaRPr>
          </a:p>
          <a:p>
            <a:pPr marL="297815" marR="5080" indent="-285750">
              <a:lnSpc>
                <a:spcPct val="101299"/>
              </a:lnSpc>
              <a:spcBef>
                <a:spcPts val="7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5" dirty="0">
                <a:solidFill>
                  <a:srgbClr val="625D5D"/>
                </a:solidFill>
                <a:cs typeface="Calibri"/>
              </a:rPr>
              <a:t>最好不带文件备份（</a:t>
            </a:r>
            <a:r>
              <a:rPr lang="en-US" altLang="zh-CN" sz="1600" spc="-15" dirty="0" err="1">
                <a:solidFill>
                  <a:srgbClr val="625D5D"/>
                </a:solidFill>
                <a:cs typeface="Calibri"/>
              </a:rPr>
              <a:t>memfd</a:t>
            </a:r>
            <a:r>
              <a:rPr lang="zh-CN" altLang="en-US" sz="1600" spc="-15" dirty="0">
                <a:solidFill>
                  <a:srgbClr val="625D5D"/>
                </a:solidFill>
                <a:cs typeface="Calibri"/>
              </a:rPr>
              <a:t>）。带有文件备份（</a:t>
            </a:r>
            <a:r>
              <a:rPr lang="en-US" altLang="zh-CN" sz="1600" spc="-15" dirty="0" err="1">
                <a:solidFill>
                  <a:srgbClr val="625D5D"/>
                </a:solidFill>
                <a:cs typeface="Calibri"/>
              </a:rPr>
              <a:t>shm</a:t>
            </a:r>
            <a:r>
              <a:rPr lang="zh-CN" altLang="en-US" sz="1600" spc="-15" dirty="0">
                <a:solidFill>
                  <a:srgbClr val="625D5D"/>
                </a:solidFill>
                <a:cs typeface="Calibri"/>
              </a:rPr>
              <a:t>）的段最终将被丢弃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4673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</a:t>
            </a:r>
            <a:r>
              <a:rPr spc="-45" dirty="0"/>
              <a:t> </a:t>
            </a:r>
            <a:r>
              <a:rPr spc="5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1363" y="1609852"/>
            <a:ext cx="4212590" cy="1231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消息队列</a:t>
            </a:r>
            <a:endParaRPr lang="en-US"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895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在第一个共享内存段内分配</a:t>
            </a:r>
            <a:endParaRPr lang="en-US"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有两个用于控制和</a:t>
            </a:r>
            <a:r>
              <a:rPr lang="en-US" altLang="zh-CN" sz="1600" spc="-5" dirty="0" err="1">
                <a:solidFill>
                  <a:srgbClr val="625D5D"/>
                </a:solidFill>
                <a:cs typeface="Calibri"/>
              </a:rPr>
              <a:t>io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事件的环</a:t>
            </a:r>
            <a:endParaRPr lang="en-US" altLang="zh-CN" sz="1600" spc="-5" dirty="0">
              <a:solidFill>
                <a:srgbClr val="625D5D"/>
              </a:solidFill>
              <a:cs typeface="Calibri"/>
            </a:endParaRPr>
          </a:p>
          <a:p>
            <a:pPr marL="755650" lvl="1" indent="-285750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从</a:t>
            </a: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vpp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到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app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ts val="191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支持</a:t>
            </a:r>
            <a:r>
              <a:rPr lang="en-US" sz="1600" spc="-5" dirty="0" err="1">
                <a:solidFill>
                  <a:srgbClr val="625D5D"/>
                </a:solidFill>
                <a:cs typeface="Calibri"/>
              </a:rPr>
              <a:t>condvar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或</a:t>
            </a:r>
            <a:r>
              <a:rPr lang="en-US" sz="1600" spc="-5" dirty="0" err="1">
                <a:solidFill>
                  <a:srgbClr val="625D5D"/>
                </a:solidFill>
                <a:cs typeface="Calibri"/>
              </a:rPr>
              <a:t>eventfd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信令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9006" y="2576075"/>
            <a:ext cx="603250" cy="114300"/>
          </a:xfrm>
          <a:custGeom>
            <a:avLst/>
            <a:gdLst/>
            <a:ahLst/>
            <a:cxnLst/>
            <a:rect l="l" t="t" r="r" b="b"/>
            <a:pathLst>
              <a:path w="6032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603250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603250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603250" h="114300">
                <a:moveTo>
                  <a:pt x="602655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02655" y="76198"/>
                </a:lnTo>
                <a:lnTo>
                  <a:pt x="602655" y="38098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46736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</a:t>
            </a:r>
            <a:r>
              <a:rPr spc="-45" dirty="0"/>
              <a:t> </a:t>
            </a:r>
            <a:r>
              <a:rPr spc="5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1363" y="1609852"/>
            <a:ext cx="652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fi</a:t>
            </a:r>
            <a:r>
              <a:rPr sz="1600" spc="-35" dirty="0">
                <a:solidFill>
                  <a:srgbClr val="625D5D"/>
                </a:solidFill>
                <a:latin typeface="Calibri"/>
                <a:cs typeface="Calibri"/>
              </a:rPr>
              <a:t>f</a:t>
            </a:r>
            <a:r>
              <a:rPr sz="1600" spc="5" dirty="0">
                <a:solidFill>
                  <a:srgbClr val="625D5D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625D5D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8563" y="1850644"/>
            <a:ext cx="3586479" cy="149784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112395" indent="-285750">
              <a:lnSpc>
                <a:spcPts val="1900"/>
              </a:lnSpc>
              <a:spcBef>
                <a:spcPts val="1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5" dirty="0">
                <a:solidFill>
                  <a:srgbClr val="625D5D"/>
                </a:solidFill>
                <a:cs typeface="Calibri"/>
              </a:rPr>
              <a:t>固定的头部位置和实际数据的内存块链接列表</a:t>
            </a:r>
            <a:endParaRPr lang="en-US" altLang="zh-CN" sz="1600" spc="-15" dirty="0">
              <a:solidFill>
                <a:srgbClr val="625D5D"/>
              </a:solidFill>
              <a:cs typeface="Calibri"/>
            </a:endParaRPr>
          </a:p>
          <a:p>
            <a:pPr marL="298450" marR="112395" indent="-285750">
              <a:lnSpc>
                <a:spcPts val="1900"/>
              </a:lnSpc>
              <a:spcBef>
                <a:spcPts val="18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可以通过添加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/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删除块来增长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/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收缩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82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dirty="0">
                <a:solidFill>
                  <a:srgbClr val="625D5D"/>
                </a:solidFill>
                <a:cs typeface="Calibri"/>
              </a:rPr>
              <a:t>无锁进出队列，但需要一些原子操作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91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有出队列</a:t>
            </a:r>
            <a:r>
              <a:rPr lang="en-US" altLang="zh-CN" sz="1600" spc="-5" dirty="0">
                <a:solidFill>
                  <a:srgbClr val="625D5D"/>
                </a:solidFill>
                <a:cs typeface="Calibri"/>
              </a:rPr>
              <a:t>/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查看数据的选项</a:t>
            </a:r>
            <a:endParaRPr lang="en-US" altLang="zh-CN" sz="1600" spc="-5" dirty="0">
              <a:solidFill>
                <a:srgbClr val="625D5D"/>
              </a:solidFill>
              <a:cs typeface="Calibri"/>
            </a:endParaRPr>
          </a:p>
          <a:p>
            <a:pPr marL="298450" indent="-285750">
              <a:lnSpc>
                <a:spcPts val="191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支持无序数据入队列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9006" y="2576075"/>
            <a:ext cx="603250" cy="114300"/>
          </a:xfrm>
          <a:custGeom>
            <a:avLst/>
            <a:gdLst/>
            <a:ahLst/>
            <a:cxnLst/>
            <a:rect l="l" t="t" r="r" b="b"/>
            <a:pathLst>
              <a:path w="6032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603250" h="114300">
                <a:moveTo>
                  <a:pt x="114300" y="38099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603250" h="114300">
                <a:moveTo>
                  <a:pt x="114300" y="76199"/>
                </a:moveTo>
                <a:lnTo>
                  <a:pt x="95250" y="76200"/>
                </a:lnTo>
                <a:lnTo>
                  <a:pt x="114300" y="76200"/>
                </a:lnTo>
                <a:close/>
              </a:path>
              <a:path w="603250" h="114300">
                <a:moveTo>
                  <a:pt x="602655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02655" y="76198"/>
                </a:lnTo>
                <a:lnTo>
                  <a:pt x="602655" y="38098"/>
                </a:lnTo>
                <a:close/>
              </a:path>
            </a:pathLst>
          </a:custGeom>
          <a:solidFill>
            <a:srgbClr val="70A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1789" y="2157587"/>
            <a:ext cx="481330" cy="471805"/>
          </a:xfrm>
          <a:prstGeom prst="rect">
            <a:avLst/>
          </a:prstGeom>
          <a:solidFill>
            <a:srgbClr val="FF9300">
              <a:alpha val="50199"/>
            </a:srgbClr>
          </a:solidFill>
        </p:spPr>
        <p:txBody>
          <a:bodyPr vert="horz" wrap="square" lIns="0" tIns="11493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0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3665" y="2766353"/>
            <a:ext cx="469265" cy="467359"/>
          </a:xfrm>
          <a:prstGeom prst="rect">
            <a:avLst/>
          </a:prstGeom>
          <a:solidFill>
            <a:srgbClr val="0070C0">
              <a:alpha val="50199"/>
            </a:srgbClr>
          </a:solidFill>
        </p:spPr>
        <p:txBody>
          <a:bodyPr vert="horz" wrap="square" lIns="0" tIns="11303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2B2929"/>
                </a:solidFill>
                <a:latin typeface="Calibri"/>
                <a:cs typeface="Calibri"/>
              </a:rPr>
              <a:t>hdr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3665" y="3395271"/>
            <a:ext cx="469265" cy="471805"/>
          </a:xfrm>
          <a:custGeom>
            <a:avLst/>
            <a:gdLst/>
            <a:ahLst/>
            <a:cxnLst/>
            <a:rect l="l" t="t" r="r" b="b"/>
            <a:pathLst>
              <a:path w="469264" h="471804">
                <a:moveTo>
                  <a:pt x="0" y="0"/>
                </a:moveTo>
                <a:lnTo>
                  <a:pt x="468900" y="0"/>
                </a:lnTo>
                <a:lnTo>
                  <a:pt x="468900" y="471680"/>
                </a:lnTo>
                <a:lnTo>
                  <a:pt x="0" y="471680"/>
                </a:lnTo>
                <a:lnTo>
                  <a:pt x="0" y="0"/>
                </a:lnTo>
                <a:close/>
              </a:path>
            </a:pathLst>
          </a:custGeom>
          <a:solidFill>
            <a:srgbClr val="A0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3665" y="4047012"/>
            <a:ext cx="469265" cy="467359"/>
          </a:xfrm>
          <a:custGeom>
            <a:avLst/>
            <a:gdLst/>
            <a:ahLst/>
            <a:cxnLst/>
            <a:rect l="l" t="t" r="r" b="b"/>
            <a:pathLst>
              <a:path w="469264" h="467360">
                <a:moveTo>
                  <a:pt x="0" y="0"/>
                </a:moveTo>
                <a:lnTo>
                  <a:pt x="468901" y="0"/>
                </a:lnTo>
                <a:lnTo>
                  <a:pt x="468901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A0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0345" y="2157586"/>
            <a:ext cx="464184" cy="471805"/>
          </a:xfrm>
          <a:custGeom>
            <a:avLst/>
            <a:gdLst/>
            <a:ahLst/>
            <a:cxnLst/>
            <a:rect l="l" t="t" r="r" b="b"/>
            <a:pathLst>
              <a:path w="464185" h="471805">
                <a:moveTo>
                  <a:pt x="0" y="0"/>
                </a:moveTo>
                <a:lnTo>
                  <a:pt x="463880" y="0"/>
                </a:lnTo>
                <a:lnTo>
                  <a:pt x="463880" y="471681"/>
                </a:lnTo>
                <a:lnTo>
                  <a:pt x="0" y="471681"/>
                </a:lnTo>
                <a:lnTo>
                  <a:pt x="0" y="0"/>
                </a:lnTo>
                <a:close/>
              </a:path>
            </a:pathLst>
          </a:custGeom>
          <a:solidFill>
            <a:srgbClr val="EA8D5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0345" y="2766353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A0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9631" y="2157587"/>
            <a:ext cx="464184" cy="471805"/>
          </a:xfrm>
          <a:custGeom>
            <a:avLst/>
            <a:gdLst/>
            <a:ahLst/>
            <a:cxnLst/>
            <a:rect l="l" t="t" r="r" b="b"/>
            <a:pathLst>
              <a:path w="464185" h="471805">
                <a:moveTo>
                  <a:pt x="0" y="0"/>
                </a:moveTo>
                <a:lnTo>
                  <a:pt x="463880" y="0"/>
                </a:lnTo>
                <a:lnTo>
                  <a:pt x="463880" y="471680"/>
                </a:lnTo>
                <a:lnTo>
                  <a:pt x="0" y="471680"/>
                </a:lnTo>
                <a:lnTo>
                  <a:pt x="0" y="0"/>
                </a:lnTo>
                <a:close/>
              </a:path>
            </a:pathLst>
          </a:custGeom>
          <a:solidFill>
            <a:srgbClr val="EA8D5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9631" y="2766353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EA8D5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9630" y="3395271"/>
            <a:ext cx="469265" cy="471805"/>
          </a:xfrm>
          <a:custGeom>
            <a:avLst/>
            <a:gdLst/>
            <a:ahLst/>
            <a:cxnLst/>
            <a:rect l="l" t="t" r="r" b="b"/>
            <a:pathLst>
              <a:path w="469264" h="471804">
                <a:moveTo>
                  <a:pt x="0" y="0"/>
                </a:moveTo>
                <a:lnTo>
                  <a:pt x="468901" y="0"/>
                </a:lnTo>
                <a:lnTo>
                  <a:pt x="468901" y="471680"/>
                </a:lnTo>
                <a:lnTo>
                  <a:pt x="0" y="471680"/>
                </a:lnTo>
                <a:lnTo>
                  <a:pt x="0" y="0"/>
                </a:lnTo>
                <a:close/>
              </a:path>
            </a:pathLst>
          </a:custGeom>
          <a:solidFill>
            <a:srgbClr val="EA8D5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0342" y="4047012"/>
            <a:ext cx="476250" cy="467359"/>
          </a:xfrm>
          <a:custGeom>
            <a:avLst/>
            <a:gdLst/>
            <a:ahLst/>
            <a:cxnLst/>
            <a:rect l="l" t="t" r="r" b="b"/>
            <a:pathLst>
              <a:path w="476250" h="467360">
                <a:moveTo>
                  <a:pt x="0" y="0"/>
                </a:moveTo>
                <a:lnTo>
                  <a:pt x="475914" y="0"/>
                </a:lnTo>
                <a:lnTo>
                  <a:pt x="475914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EA8D5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9630" y="4047012"/>
            <a:ext cx="476250" cy="467359"/>
          </a:xfrm>
          <a:custGeom>
            <a:avLst/>
            <a:gdLst/>
            <a:ahLst/>
            <a:cxnLst/>
            <a:rect l="l" t="t" r="r" b="b"/>
            <a:pathLst>
              <a:path w="476250" h="467360">
                <a:moveTo>
                  <a:pt x="0" y="0"/>
                </a:moveTo>
                <a:lnTo>
                  <a:pt x="475915" y="0"/>
                </a:lnTo>
                <a:lnTo>
                  <a:pt x="475915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A0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95479" y="3395271"/>
            <a:ext cx="469265" cy="471805"/>
          </a:xfrm>
          <a:prstGeom prst="rect">
            <a:avLst/>
          </a:prstGeom>
          <a:solidFill>
            <a:srgbClr val="D60816">
              <a:alpha val="50199"/>
            </a:srgbClr>
          </a:solidFill>
        </p:spPr>
        <p:txBody>
          <a:bodyPr vert="horz" wrap="square" lIns="0" tIns="1149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hdr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1305" y="1656588"/>
            <a:ext cx="929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fifo</a:t>
            </a:r>
            <a:r>
              <a:rPr sz="1400" spc="-7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segment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72321" y="2159806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2321" y="2764265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2321" y="3392876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9"/>
                </a:lnTo>
                <a:lnTo>
                  <a:pt x="0" y="467239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2321" y="4047012"/>
            <a:ext cx="464184" cy="467359"/>
          </a:xfrm>
          <a:custGeom>
            <a:avLst/>
            <a:gdLst/>
            <a:ahLst/>
            <a:cxnLst/>
            <a:rect l="l" t="t" r="r" b="b"/>
            <a:pathLst>
              <a:path w="464185" h="467360">
                <a:moveTo>
                  <a:pt x="0" y="0"/>
                </a:moveTo>
                <a:lnTo>
                  <a:pt x="463880" y="0"/>
                </a:lnTo>
                <a:lnTo>
                  <a:pt x="463880" y="467238"/>
                </a:lnTo>
                <a:lnTo>
                  <a:pt x="0" y="467238"/>
                </a:lnTo>
                <a:lnTo>
                  <a:pt x="0" y="0"/>
                </a:lnTo>
                <a:close/>
              </a:path>
            </a:pathLst>
          </a:custGeom>
          <a:solidFill>
            <a:srgbClr val="70A408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7258" y="1987036"/>
            <a:ext cx="2819400" cy="2739390"/>
          </a:xfrm>
          <a:custGeom>
            <a:avLst/>
            <a:gdLst/>
            <a:ahLst/>
            <a:cxnLst/>
            <a:rect l="l" t="t" r="r" b="b"/>
            <a:pathLst>
              <a:path w="2819400" h="2739390">
                <a:moveTo>
                  <a:pt x="0" y="0"/>
                </a:moveTo>
                <a:lnTo>
                  <a:pt x="2819115" y="0"/>
                </a:lnTo>
                <a:lnTo>
                  <a:pt x="2819115" y="2739342"/>
                </a:lnTo>
                <a:lnTo>
                  <a:pt x="0" y="273934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883" y="530512"/>
            <a:ext cx="448373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VPP </a:t>
            </a:r>
            <a:r>
              <a:rPr spc="30" dirty="0"/>
              <a:t>Host </a:t>
            </a:r>
            <a:r>
              <a:rPr spc="25" dirty="0"/>
              <a:t>Stack:</a:t>
            </a:r>
            <a:r>
              <a:rPr spc="-45" dirty="0"/>
              <a:t> </a:t>
            </a:r>
            <a:r>
              <a:rPr spc="20" dirty="0"/>
              <a:t>TCP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639" y="2518155"/>
            <a:ext cx="3900170" cy="249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从零开始，无依赖</a:t>
            </a:r>
            <a:endParaRPr lang="en-US" altLang="zh-CN" sz="1600" spc="-10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298450" indent="-285750">
              <a:lnSpc>
                <a:spcPts val="191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完整的状态机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,  </a:t>
            </a: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连接管理和流控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Timestamps,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SACKs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91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大规模定时器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895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NewReno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和</a:t>
            </a:r>
            <a:r>
              <a:rPr sz="1600" spc="-5" dirty="0">
                <a:solidFill>
                  <a:srgbClr val="625D5D"/>
                </a:solidFill>
                <a:latin typeface="Calibri"/>
                <a:cs typeface="Calibri"/>
              </a:rPr>
              <a:t>Cubic</a:t>
            </a:r>
            <a:r>
              <a:rPr lang="zh-CN" altLang="en-US" sz="1600" spc="-5" dirty="0">
                <a:solidFill>
                  <a:srgbClr val="625D5D"/>
                </a:solidFill>
                <a:latin typeface="Calibri"/>
                <a:cs typeface="Calibri"/>
              </a:rPr>
              <a:t>的拥塞控制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895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20" dirty="0">
                <a:solidFill>
                  <a:srgbClr val="625D5D"/>
                </a:solidFill>
                <a:latin typeface="Calibri"/>
                <a:cs typeface="Calibri"/>
              </a:rPr>
              <a:t>快速回复</a:t>
            </a:r>
            <a:r>
              <a:rPr sz="1600" spc="-20" dirty="0">
                <a:solidFill>
                  <a:srgbClr val="625D5D"/>
                </a:solidFill>
                <a:latin typeface="Calibri"/>
                <a:cs typeface="Calibri"/>
              </a:rPr>
              <a:t>,</a:t>
            </a:r>
            <a:r>
              <a:rPr lang="zh-CN" altLang="en-US" sz="1600" spc="-20" dirty="0">
                <a:solidFill>
                  <a:srgbClr val="625D5D"/>
                </a:solidFill>
                <a:cs typeface="Calibri"/>
              </a:rPr>
              <a:t>基于定时器的重传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ts val="191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600" spc="-40" dirty="0">
                <a:solidFill>
                  <a:srgbClr val="625D5D"/>
                </a:solidFill>
                <a:latin typeface="Calibri"/>
                <a:cs typeface="Calibri"/>
              </a:rPr>
              <a:t>Tx</a:t>
            </a:r>
            <a:r>
              <a:rPr lang="zh-CN" altLang="en-US" sz="1600" spc="-15" dirty="0">
                <a:solidFill>
                  <a:srgbClr val="625D5D"/>
                </a:solidFill>
                <a:latin typeface="Calibri"/>
                <a:cs typeface="Calibri"/>
              </a:rPr>
              <a:t>调整速率</a:t>
            </a:r>
            <a:endParaRPr sz="16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没有校验和</a:t>
            </a:r>
            <a:endParaRPr lang="en-US" altLang="zh-CN" sz="1600" spc="-10" dirty="0">
              <a:solidFill>
                <a:srgbClr val="625D5D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zh-CN" altLang="en-US" sz="1600" spc="-10" dirty="0">
                <a:solidFill>
                  <a:srgbClr val="625D5D"/>
                </a:solidFill>
                <a:latin typeface="Calibri"/>
                <a:cs typeface="Calibri"/>
              </a:rPr>
              <a:t>使用</a:t>
            </a:r>
            <a:r>
              <a:rPr sz="1600" spc="-10" dirty="0" err="1">
                <a:solidFill>
                  <a:srgbClr val="625D5D"/>
                </a:solidFill>
                <a:latin typeface="Calibri"/>
                <a:cs typeface="Calibri"/>
              </a:rPr>
              <a:t>Defensics</a:t>
            </a:r>
            <a:r>
              <a:rPr sz="1600" spc="-10" dirty="0">
                <a:solidFill>
                  <a:srgbClr val="625D5D"/>
                </a:solidFill>
                <a:latin typeface="Calibri"/>
                <a:cs typeface="Calibri"/>
              </a:rPr>
              <a:t>  </a:t>
            </a:r>
            <a:r>
              <a:rPr sz="1600" spc="-5" dirty="0" err="1">
                <a:solidFill>
                  <a:srgbClr val="625D5D"/>
                </a:solidFill>
                <a:latin typeface="Calibri"/>
                <a:cs typeface="Calibri"/>
              </a:rPr>
              <a:t>Codenomicon</a:t>
            </a:r>
            <a:r>
              <a:rPr lang="zh-CN" altLang="en-US" sz="1600" spc="-5" dirty="0">
                <a:solidFill>
                  <a:srgbClr val="625D5D"/>
                </a:solidFill>
                <a:cs typeface="Calibri"/>
              </a:rPr>
              <a:t>测试协议正确性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2799" y="3265197"/>
            <a:ext cx="1823085" cy="2535555"/>
          </a:xfrm>
          <a:custGeom>
            <a:avLst/>
            <a:gdLst/>
            <a:ahLst/>
            <a:cxnLst/>
            <a:rect l="l" t="t" r="r" b="b"/>
            <a:pathLst>
              <a:path w="1823084" h="2535554">
                <a:moveTo>
                  <a:pt x="0" y="303840"/>
                </a:moveTo>
                <a:lnTo>
                  <a:pt x="3976" y="254555"/>
                </a:lnTo>
                <a:lnTo>
                  <a:pt x="15489" y="207803"/>
                </a:lnTo>
                <a:lnTo>
                  <a:pt x="33914" y="164208"/>
                </a:lnTo>
                <a:lnTo>
                  <a:pt x="58623" y="124396"/>
                </a:lnTo>
                <a:lnTo>
                  <a:pt x="88992" y="88992"/>
                </a:lnTo>
                <a:lnTo>
                  <a:pt x="124396" y="58623"/>
                </a:lnTo>
                <a:lnTo>
                  <a:pt x="164208" y="33914"/>
                </a:lnTo>
                <a:lnTo>
                  <a:pt x="207803" y="15489"/>
                </a:lnTo>
                <a:lnTo>
                  <a:pt x="254555" y="3976"/>
                </a:lnTo>
                <a:lnTo>
                  <a:pt x="303840" y="0"/>
                </a:lnTo>
                <a:lnTo>
                  <a:pt x="1519166" y="0"/>
                </a:lnTo>
                <a:lnTo>
                  <a:pt x="1568450" y="3976"/>
                </a:lnTo>
                <a:lnTo>
                  <a:pt x="1615202" y="15489"/>
                </a:lnTo>
                <a:lnTo>
                  <a:pt x="1658797" y="33914"/>
                </a:lnTo>
                <a:lnTo>
                  <a:pt x="1698609" y="58623"/>
                </a:lnTo>
                <a:lnTo>
                  <a:pt x="1734013" y="88992"/>
                </a:lnTo>
                <a:lnTo>
                  <a:pt x="1764382" y="124396"/>
                </a:lnTo>
                <a:lnTo>
                  <a:pt x="1789091" y="164208"/>
                </a:lnTo>
                <a:lnTo>
                  <a:pt x="1807516" y="207803"/>
                </a:lnTo>
                <a:lnTo>
                  <a:pt x="1819029" y="254555"/>
                </a:lnTo>
                <a:lnTo>
                  <a:pt x="1823006" y="303840"/>
                </a:lnTo>
                <a:lnTo>
                  <a:pt x="1823006" y="2231143"/>
                </a:lnTo>
                <a:lnTo>
                  <a:pt x="1819029" y="2280427"/>
                </a:lnTo>
                <a:lnTo>
                  <a:pt x="1807516" y="2327179"/>
                </a:lnTo>
                <a:lnTo>
                  <a:pt x="1789091" y="2370774"/>
                </a:lnTo>
                <a:lnTo>
                  <a:pt x="1764382" y="2410586"/>
                </a:lnTo>
                <a:lnTo>
                  <a:pt x="1734013" y="2445990"/>
                </a:lnTo>
                <a:lnTo>
                  <a:pt x="1698609" y="2476359"/>
                </a:lnTo>
                <a:lnTo>
                  <a:pt x="1658797" y="2501068"/>
                </a:lnTo>
                <a:lnTo>
                  <a:pt x="1615202" y="2519493"/>
                </a:lnTo>
                <a:lnTo>
                  <a:pt x="1568450" y="2531006"/>
                </a:lnTo>
                <a:lnTo>
                  <a:pt x="1519166" y="2534983"/>
                </a:lnTo>
                <a:lnTo>
                  <a:pt x="303840" y="2534983"/>
                </a:lnTo>
                <a:lnTo>
                  <a:pt x="254555" y="2531006"/>
                </a:lnTo>
                <a:lnTo>
                  <a:pt x="207803" y="2519493"/>
                </a:lnTo>
                <a:lnTo>
                  <a:pt x="164208" y="2501068"/>
                </a:lnTo>
                <a:lnTo>
                  <a:pt x="124396" y="2476359"/>
                </a:lnTo>
                <a:lnTo>
                  <a:pt x="88992" y="2445990"/>
                </a:lnTo>
                <a:lnTo>
                  <a:pt x="58623" y="2410586"/>
                </a:lnTo>
                <a:lnTo>
                  <a:pt x="33914" y="2370774"/>
                </a:lnTo>
                <a:lnTo>
                  <a:pt x="15489" y="2327179"/>
                </a:lnTo>
                <a:lnTo>
                  <a:pt x="3976" y="2280427"/>
                </a:lnTo>
                <a:lnTo>
                  <a:pt x="0" y="2231143"/>
                </a:lnTo>
                <a:lnTo>
                  <a:pt x="0" y="303840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6333" y="3834028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6014" y="3857752"/>
            <a:ext cx="534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2B2929"/>
                </a:solidFill>
                <a:latin typeface="Calibri"/>
                <a:cs typeface="Calibri"/>
              </a:rPr>
              <a:t>Session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3373" y="4537885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80214" y="4561840"/>
            <a:ext cx="2806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2B2929"/>
                </a:solidFill>
                <a:latin typeface="Calibri"/>
                <a:cs typeface="Calibri"/>
              </a:rPr>
              <a:t>T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6333" y="5234401"/>
            <a:ext cx="1096010" cy="303530"/>
          </a:xfrm>
          <a:custGeom>
            <a:avLst/>
            <a:gdLst/>
            <a:ahLst/>
            <a:cxnLst/>
            <a:rect l="l" t="t" r="r" b="b"/>
            <a:pathLst>
              <a:path w="1096010" h="303529">
                <a:moveTo>
                  <a:pt x="0" y="50562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2" y="0"/>
                </a:lnTo>
                <a:lnTo>
                  <a:pt x="1045377" y="0"/>
                </a:lnTo>
                <a:lnTo>
                  <a:pt x="1065058" y="3973"/>
                </a:lnTo>
                <a:lnTo>
                  <a:pt x="1081130" y="14809"/>
                </a:lnTo>
                <a:lnTo>
                  <a:pt x="1091966" y="30881"/>
                </a:lnTo>
                <a:lnTo>
                  <a:pt x="1095940" y="50562"/>
                </a:lnTo>
                <a:lnTo>
                  <a:pt x="1095940" y="252808"/>
                </a:lnTo>
                <a:lnTo>
                  <a:pt x="1091966" y="272489"/>
                </a:lnTo>
                <a:lnTo>
                  <a:pt x="1081130" y="288561"/>
                </a:lnTo>
                <a:lnTo>
                  <a:pt x="1065058" y="299397"/>
                </a:lnTo>
                <a:lnTo>
                  <a:pt x="1045377" y="303371"/>
                </a:lnTo>
                <a:lnTo>
                  <a:pt x="50562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8"/>
                </a:lnTo>
                <a:lnTo>
                  <a:pt x="0" y="50562"/>
                </a:lnTo>
                <a:close/>
              </a:path>
            </a:pathLst>
          </a:custGeom>
          <a:ln w="12700">
            <a:solidFill>
              <a:srgbClr val="2B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4455" y="5259832"/>
            <a:ext cx="598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solidFill>
                  <a:srgbClr val="2B2929"/>
                </a:solidFill>
                <a:latin typeface="Calibri"/>
                <a:cs typeface="Calibri"/>
              </a:rPr>
              <a:t>IP,</a:t>
            </a:r>
            <a:r>
              <a:rPr sz="1300" spc="-55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DPDK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1198826" y="0"/>
                </a:moveTo>
                <a:lnTo>
                  <a:pt x="50562" y="0"/>
                </a:lnTo>
                <a:lnTo>
                  <a:pt x="30881" y="3973"/>
                </a:lnTo>
                <a:lnTo>
                  <a:pt x="14809" y="14809"/>
                </a:lnTo>
                <a:lnTo>
                  <a:pt x="3973" y="30881"/>
                </a:lnTo>
                <a:lnTo>
                  <a:pt x="0" y="50563"/>
                </a:lnTo>
                <a:lnTo>
                  <a:pt x="0" y="252807"/>
                </a:lnTo>
                <a:lnTo>
                  <a:pt x="3973" y="272489"/>
                </a:lnTo>
                <a:lnTo>
                  <a:pt x="14809" y="288561"/>
                </a:lnTo>
                <a:lnTo>
                  <a:pt x="30881" y="299397"/>
                </a:lnTo>
                <a:lnTo>
                  <a:pt x="50562" y="303371"/>
                </a:lnTo>
                <a:lnTo>
                  <a:pt x="1198826" y="303371"/>
                </a:lnTo>
                <a:lnTo>
                  <a:pt x="1218507" y="299397"/>
                </a:lnTo>
                <a:lnTo>
                  <a:pt x="1234579" y="288561"/>
                </a:lnTo>
                <a:lnTo>
                  <a:pt x="1245415" y="272489"/>
                </a:lnTo>
                <a:lnTo>
                  <a:pt x="1249389" y="252807"/>
                </a:lnTo>
                <a:lnTo>
                  <a:pt x="1249389" y="50563"/>
                </a:lnTo>
                <a:lnTo>
                  <a:pt x="1245415" y="30881"/>
                </a:lnTo>
                <a:lnTo>
                  <a:pt x="1234579" y="14809"/>
                </a:lnTo>
                <a:lnTo>
                  <a:pt x="1218507" y="3973"/>
                </a:lnTo>
                <a:lnTo>
                  <a:pt x="119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9618" y="3113511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29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47459" y="3138423"/>
            <a:ext cx="9518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2B2929"/>
                </a:solidFill>
                <a:latin typeface="Calibri"/>
                <a:cs typeface="Calibri"/>
              </a:rPr>
              <a:t>App</a:t>
            </a:r>
            <a:r>
              <a:rPr sz="1300" spc="-30" dirty="0">
                <a:solidFill>
                  <a:srgbClr val="2B2929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8087" y="2255748"/>
            <a:ext cx="1096010" cy="747395"/>
          </a:xfrm>
          <a:custGeom>
            <a:avLst/>
            <a:gdLst/>
            <a:ahLst/>
            <a:cxnLst/>
            <a:rect l="l" t="t" r="r" b="b"/>
            <a:pathLst>
              <a:path w="1096010" h="747394">
                <a:moveTo>
                  <a:pt x="0" y="0"/>
                </a:moveTo>
                <a:lnTo>
                  <a:pt x="1095940" y="0"/>
                </a:lnTo>
                <a:lnTo>
                  <a:pt x="1095940" y="747041"/>
                </a:lnTo>
                <a:lnTo>
                  <a:pt x="0" y="7470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5877" y="1854216"/>
            <a:ext cx="1249680" cy="303530"/>
          </a:xfrm>
          <a:custGeom>
            <a:avLst/>
            <a:gdLst/>
            <a:ahLst/>
            <a:cxnLst/>
            <a:rect l="l" t="t" r="r" b="b"/>
            <a:pathLst>
              <a:path w="1249679" h="303530">
                <a:moveTo>
                  <a:pt x="0" y="50563"/>
                </a:moveTo>
                <a:lnTo>
                  <a:pt x="3973" y="30881"/>
                </a:lnTo>
                <a:lnTo>
                  <a:pt x="14809" y="14809"/>
                </a:lnTo>
                <a:lnTo>
                  <a:pt x="30881" y="3973"/>
                </a:lnTo>
                <a:lnTo>
                  <a:pt x="50563" y="0"/>
                </a:lnTo>
                <a:lnTo>
                  <a:pt x="1198827" y="0"/>
                </a:lnTo>
                <a:lnTo>
                  <a:pt x="1218508" y="3973"/>
                </a:lnTo>
                <a:lnTo>
                  <a:pt x="1234580" y="14809"/>
                </a:lnTo>
                <a:lnTo>
                  <a:pt x="1245416" y="30881"/>
                </a:lnTo>
                <a:lnTo>
                  <a:pt x="1249390" y="50563"/>
                </a:lnTo>
                <a:lnTo>
                  <a:pt x="1249390" y="252807"/>
                </a:lnTo>
                <a:lnTo>
                  <a:pt x="1245416" y="272489"/>
                </a:lnTo>
                <a:lnTo>
                  <a:pt x="1234580" y="288561"/>
                </a:lnTo>
                <a:lnTo>
                  <a:pt x="1218508" y="299397"/>
                </a:lnTo>
                <a:lnTo>
                  <a:pt x="1198827" y="303371"/>
                </a:lnTo>
                <a:lnTo>
                  <a:pt x="50563" y="303371"/>
                </a:lnTo>
                <a:lnTo>
                  <a:pt x="30881" y="299397"/>
                </a:lnTo>
                <a:lnTo>
                  <a:pt x="14809" y="288561"/>
                </a:lnTo>
                <a:lnTo>
                  <a:pt x="3973" y="272489"/>
                </a:lnTo>
                <a:lnTo>
                  <a:pt x="0" y="252807"/>
                </a:lnTo>
                <a:lnTo>
                  <a:pt x="0" y="50563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69758" y="1879600"/>
            <a:ext cx="299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2B2929"/>
                </a:solidFill>
                <a:latin typeface="Calibri"/>
                <a:cs typeface="Calibri"/>
              </a:rPr>
              <a:t>A</a:t>
            </a:r>
            <a:r>
              <a:rPr sz="1300" spc="15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2B2929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5065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2B2929"/>
                </a:solidFill>
                <a:latin typeface="Calibri"/>
                <a:cs typeface="Calibri"/>
              </a:rPr>
              <a:t>rx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6237" y="2351694"/>
            <a:ext cx="163195" cy="536575"/>
          </a:xfrm>
          <a:prstGeom prst="rect">
            <a:avLst/>
          </a:prstGeom>
          <a:solidFill>
            <a:srgbClr val="70A408">
              <a:alpha val="50199"/>
            </a:srgbClr>
          </a:solidFill>
          <a:ln w="12700">
            <a:solidFill>
              <a:srgbClr val="70A408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solidFill>
                  <a:srgbClr val="2B2929"/>
                </a:solidFill>
                <a:latin typeface="Calibri"/>
                <a:cs typeface="Calibri"/>
              </a:rPr>
              <a:t>tx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0870" y="2357832"/>
            <a:ext cx="276860" cy="530860"/>
          </a:xfrm>
          <a:prstGeom prst="rect">
            <a:avLst/>
          </a:prstGeom>
          <a:solidFill>
            <a:srgbClr val="FF9300">
              <a:alpha val="50199"/>
            </a:srgbClr>
          </a:solidFill>
          <a:ln w="12700">
            <a:solidFill>
              <a:srgbClr val="FFC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B2929"/>
                </a:solidFill>
                <a:latin typeface="Calibri"/>
                <a:cs typeface="Calibri"/>
              </a:rPr>
              <a:t>mq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39733" y="4638774"/>
            <a:ext cx="474345" cy="114300"/>
          </a:xfrm>
          <a:custGeom>
            <a:avLst/>
            <a:gdLst/>
            <a:ahLst/>
            <a:cxnLst/>
            <a:rect l="l" t="t" r="r" b="b"/>
            <a:pathLst>
              <a:path w="474345" h="114300">
                <a:moveTo>
                  <a:pt x="359834" y="76199"/>
                </a:moveTo>
                <a:lnTo>
                  <a:pt x="359834" y="114300"/>
                </a:lnTo>
                <a:lnTo>
                  <a:pt x="436034" y="76200"/>
                </a:lnTo>
                <a:lnTo>
                  <a:pt x="359834" y="76199"/>
                </a:lnTo>
                <a:close/>
              </a:path>
              <a:path w="474345" h="114300">
                <a:moveTo>
                  <a:pt x="359834" y="38099"/>
                </a:moveTo>
                <a:lnTo>
                  <a:pt x="359834" y="76199"/>
                </a:lnTo>
                <a:lnTo>
                  <a:pt x="378884" y="76200"/>
                </a:lnTo>
                <a:lnTo>
                  <a:pt x="378884" y="38100"/>
                </a:lnTo>
                <a:lnTo>
                  <a:pt x="359834" y="38099"/>
                </a:lnTo>
                <a:close/>
              </a:path>
              <a:path w="474345" h="114300">
                <a:moveTo>
                  <a:pt x="359834" y="0"/>
                </a:moveTo>
                <a:lnTo>
                  <a:pt x="359834" y="38099"/>
                </a:lnTo>
                <a:lnTo>
                  <a:pt x="378884" y="38100"/>
                </a:lnTo>
                <a:lnTo>
                  <a:pt x="378884" y="76200"/>
                </a:lnTo>
                <a:lnTo>
                  <a:pt x="436036" y="76198"/>
                </a:lnTo>
                <a:lnTo>
                  <a:pt x="474134" y="57150"/>
                </a:lnTo>
                <a:lnTo>
                  <a:pt x="359834" y="0"/>
                </a:lnTo>
                <a:close/>
              </a:path>
              <a:path w="474345" h="114300">
                <a:moveTo>
                  <a:pt x="0" y="38098"/>
                </a:moveTo>
                <a:lnTo>
                  <a:pt x="0" y="76198"/>
                </a:lnTo>
                <a:lnTo>
                  <a:pt x="359834" y="76199"/>
                </a:lnTo>
                <a:lnTo>
                  <a:pt x="35983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F73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FD.io </a:t>
            </a:r>
            <a:r>
              <a:rPr spc="-5" dirty="0"/>
              <a:t>Mini-Summit </a:t>
            </a:r>
            <a:r>
              <a:rPr spc="-10" dirty="0"/>
              <a:t>at KubeCon Europe</a:t>
            </a:r>
            <a:r>
              <a:rPr dirty="0"/>
              <a:t> 2019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1309</Words>
  <Application>Microsoft Office PowerPoint</Application>
  <PresentationFormat>宽屏</PresentationFormat>
  <Paragraphs>369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VPP Host Stack</vt:lpstr>
      <vt:lpstr>VPP Host Stack: Session层</vt:lpstr>
      <vt:lpstr>VPP Host Stack: Session层</vt:lpstr>
      <vt:lpstr>VPP Host Stack: Session层</vt:lpstr>
      <vt:lpstr>VPP Host Stack: SVM</vt:lpstr>
      <vt:lpstr>VPP Host Stack: SVM</vt:lpstr>
      <vt:lpstr>VPP Host Stack: SVM</vt:lpstr>
      <vt:lpstr>VPP Host Stack: TCP</vt:lpstr>
      <vt:lpstr>VPP Host Stack: 通用库(VCL)</vt:lpstr>
      <vt:lpstr>VPP Host Stack: 通用库(VCL)</vt:lpstr>
      <vt:lpstr>VPP Host Stack: 通用库(VLS)</vt:lpstr>
      <vt:lpstr>VPP Host Stack: 通用库(LDP)</vt:lpstr>
      <vt:lpstr>Data Transfer</vt:lpstr>
      <vt:lpstr>Data Transfer</vt:lpstr>
      <vt:lpstr>重定向连接（直通）</vt:lpstr>
      <vt:lpstr>Redirected Connections (Cut-through)</vt:lpstr>
      <vt:lpstr>重定向连接（直通）</vt:lpstr>
      <vt:lpstr>VPP builtin apps</vt:lpstr>
      <vt:lpstr>VPP builtin apps</vt:lpstr>
      <vt:lpstr>Next steps – Get involved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liu zhun</cp:lastModifiedBy>
  <cp:revision>10</cp:revision>
  <dcterms:created xsi:type="dcterms:W3CDTF">2019-11-22T02:03:09Z</dcterms:created>
  <dcterms:modified xsi:type="dcterms:W3CDTF">2019-11-22T03:05:58Z</dcterms:modified>
</cp:coreProperties>
</file>