
<file path=[Content_Types].xml><?xml version="1.0" encoding="utf-8"?>
<Types xmlns="http://schemas.openxmlformats.org/package/2006/content-types">
  <Default Extension="png" ContentType="image/pn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"/>
  </p:notesMasterIdLst>
  <p:sldIdLst>
    <p:sldId id="565" r:id="rId3"/>
    <p:sldId id="566" r:id="rId5"/>
    <p:sldId id="575" r:id="rId6"/>
    <p:sldId id="544" r:id="rId7"/>
    <p:sldId id="560" r:id="rId8"/>
    <p:sldId id="567" r:id="rId9"/>
    <p:sldId id="568" r:id="rId10"/>
    <p:sldId id="569" r:id="rId11"/>
    <p:sldId id="571" r:id="rId12"/>
    <p:sldId id="570" r:id="rId13"/>
    <p:sldId id="592" r:id="rId14"/>
    <p:sldId id="593" r:id="rId15"/>
    <p:sldId id="588" r:id="rId16"/>
    <p:sldId id="4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E74953"/>
    <a:srgbClr val="676767"/>
    <a:srgbClr val="000000"/>
    <a:srgbClr val="70AE46"/>
    <a:srgbClr val="00D065"/>
    <a:srgbClr val="F2F2F2"/>
    <a:srgbClr val="31A3DE"/>
    <a:srgbClr val="004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0" autoAdjust="0"/>
    <p:restoredTop sz="94081" autoAdjust="0"/>
  </p:normalViewPr>
  <p:slideViewPr>
    <p:cSldViewPr>
      <p:cViewPr varScale="1">
        <p:scale>
          <a:sx n="107" d="100"/>
          <a:sy n="107" d="100"/>
        </p:scale>
        <p:origin x="396" y="114"/>
      </p:cViewPr>
      <p:guideLst>
        <p:guide pos="3817"/>
        <p:guide orient="horz" pos="2727"/>
        <p:guide orient="horz" pos="777"/>
        <p:guide orient="horz" pos="2064"/>
      </p:guideLst>
    </p:cSldViewPr>
  </p:slideViewPr>
  <p:outlineViewPr>
    <p:cViewPr>
      <p:scale>
        <a:sx n="33" d="100"/>
        <a:sy n="33" d="100"/>
      </p:scale>
      <p:origin x="0" y="-20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6596-F2A5-DD41-B553-9AA246E1EE4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3AE22-FF24-324C-98C5-9A5956AB36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3AE22-FF24-324C-98C5-9A5956AB361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3AE22-FF24-324C-98C5-9A5956AB361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3AE22-FF24-324C-98C5-9A5956AB361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3AE22-FF24-324C-98C5-9A5956AB361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3AE22-FF24-324C-98C5-9A5956AB361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7904"/>
            <a:ext cx="8009965" cy="83537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40206"/>
            <a:ext cx="8009965" cy="168443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65094" cy="365125"/>
          </a:xfrm>
          <a:prstGeom prst="rect">
            <a:avLst/>
          </a:prstGeom>
        </p:spPr>
        <p:txBody>
          <a:bodyPr/>
          <a:lstStyle/>
          <a:p>
            <a:fld id="{C72B79B4-A0F1-4F24-A63D-1DB1FDA881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03294" y="6356350"/>
            <a:ext cx="468854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7646" y="6356350"/>
            <a:ext cx="596153" cy="365125"/>
          </a:xfrm>
        </p:spPr>
        <p:txBody>
          <a:bodyPr/>
          <a:lstStyle/>
          <a:p>
            <a:fld id="{F3A44820-5EBE-4784-9F95-AB0F35B86F3A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38723"/>
            <a:ext cx="2653602" cy="1482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81000" y="2137904"/>
            <a:ext cx="8009965" cy="83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Arial" panose="020B0604020202020204"/>
              <a:buNone/>
              <a:defRPr sz="2400" b="0" i="0" u="none" strike="noStrike" cap="none">
                <a:solidFill>
                  <a:srgbClr val="0C0C0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 panose="020B0604020202020204"/>
              <a:buNone/>
              <a:defRPr sz="2000" b="0" i="0" u="none" strike="noStrike" cap="none">
                <a:solidFill>
                  <a:srgbClr val="0C0C0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0C0C0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 panose="020B0604020202020204"/>
              <a:buNone/>
              <a:defRPr sz="1600" b="0" i="0" u="none" strike="noStrike" cap="none">
                <a:solidFill>
                  <a:srgbClr val="0C0C0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 panose="020B0604020202020204"/>
              <a:buNone/>
              <a:defRPr sz="1600" b="0" i="0" u="none" strike="noStrike" cap="none">
                <a:solidFill>
                  <a:srgbClr val="0C0C0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381000" y="440206"/>
            <a:ext cx="8009965" cy="168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C0C0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8650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1703294" y="6356350"/>
            <a:ext cx="4688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757646" y="6356350"/>
            <a:ext cx="5961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1000" y="3238723"/>
            <a:ext cx="2653602" cy="148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6472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  <p:pic>
        <p:nvPicPr>
          <p:cNvPr id="2050" name="Picture 2" descr="nature, sky, night, star, milky way, cosmo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310"/>
            <a:ext cx="12192001" cy="68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79135"/>
            <a:ext cx="865094" cy="365125"/>
          </a:xfrm>
          <a:prstGeom prst="rect">
            <a:avLst/>
          </a:prstGeom>
        </p:spPr>
        <p:txBody>
          <a:bodyPr/>
          <a:lstStyle/>
          <a:p>
            <a:fld id="{C72B79B4-A0F1-4F24-A63D-1DB1FDA881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16741" y="6379135"/>
            <a:ext cx="46885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79135"/>
            <a:ext cx="865094" cy="365125"/>
          </a:xfrm>
          <a:prstGeom prst="rect">
            <a:avLst/>
          </a:prstGeom>
        </p:spPr>
        <p:txBody>
          <a:bodyPr/>
          <a:lstStyle/>
          <a:p>
            <a:fld id="{C72B79B4-A0F1-4F24-A63D-1DB1FDA881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16741" y="6379135"/>
            <a:ext cx="46885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79135"/>
            <a:ext cx="865094" cy="365125"/>
          </a:xfrm>
          <a:prstGeom prst="rect">
            <a:avLst/>
          </a:prstGeom>
        </p:spPr>
        <p:txBody>
          <a:bodyPr/>
          <a:lstStyle/>
          <a:p>
            <a:fld id="{C72B79B4-A0F1-4F24-A63D-1DB1FDA881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16741" y="6379135"/>
            <a:ext cx="46885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820-5EBE-4784-9F95-AB0F35B86F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tiff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194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1118" cy="398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7646" y="6356350"/>
            <a:ext cx="596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4820-5EBE-4784-9F95-AB0F35B86F3A}" type="slidenum">
              <a:rPr lang="en-US" smtClean="0"/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800" y="6340062"/>
            <a:ext cx="460137" cy="28221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75006" y="6705600"/>
            <a:ext cx="50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oo.gl/UtbaHy" TargetMode="External"/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822240" y="620688"/>
            <a:ext cx="9889303" cy="168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/>
              <a:t>memif</a:t>
            </a:r>
            <a:r>
              <a:rPr lang="en-US" dirty="0"/>
              <a:t> – </a:t>
            </a:r>
            <a:r>
              <a:rPr lang="zh-CN" altLang="en-US" dirty="0"/>
              <a:t>容器网络的共享内存包接口</a:t>
            </a:r>
            <a:endParaRPr sz="4000" b="0" i="0" u="none" strike="noStrike" cap="none" dirty="0">
              <a:solidFill>
                <a:srgbClr val="0C0C0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22240" y="1905000"/>
            <a:ext cx="8009965" cy="1524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FastData.io </a:t>
            </a:r>
            <a:r>
              <a:rPr lang="en-US" b="1" dirty="0"/>
              <a:t>–</a:t>
            </a:r>
            <a:r>
              <a:rPr lang="en-GB" b="1" dirty="0"/>
              <a:t> VPP</a:t>
            </a:r>
            <a:r>
              <a:rPr lang="en-US" b="1" dirty="0"/>
              <a:t> </a:t>
            </a:r>
            <a:endParaRPr lang="en-US" b="1" dirty="0"/>
          </a:p>
          <a:p>
            <a:pPr algn="l"/>
            <a:r>
              <a:rPr lang="en-US" sz="1100" dirty="0"/>
              <a:t>Damjan Marion, lf-id/iirc: damarion, damarion@cisco.com</a:t>
            </a:r>
            <a:endParaRPr lang="en-US" sz="1100" dirty="0"/>
          </a:p>
          <a:p>
            <a:pPr algn="l"/>
            <a:r>
              <a:rPr lang="en-US" sz="1100" dirty="0"/>
              <a:t>Maciek Konstantynowicz, lf-id/iirc: mackonstan, mkonstan@cisco.com</a:t>
            </a:r>
            <a:endParaRPr 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18204" y="50972"/>
            <a:ext cx="99194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4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</a:t>
            </a:r>
            <a:r>
              <a:rPr lang="en-US" sz="4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emif</a:t>
            </a:r>
            <a:r>
              <a:rPr lang="en-US" sz="4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zh-CN" altLang="en-US" sz="4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共享内存设计</a:t>
            </a:r>
            <a:endParaRPr sz="4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38705" y="1118949"/>
            <a:ext cx="10527287" cy="50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spcBef>
                <a:spcPts val="0"/>
              </a:spcBef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共享内存中的环和缓冲区 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2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region_index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offset) 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对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更容易处理由内存损坏引起的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SEGFAULTS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备通过传递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mmap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文件描述元和内存大小信息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跟主共享内存区域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(ADD_REGION 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消息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备初始化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rings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和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descriptors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并且跟主共享他们的位置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2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region_index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offset), 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大小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方向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和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efd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(ADD_RING)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每个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ring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包含头部和一组缓冲描述元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因为性能得原因，描述元得个数总是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power-of-2 (</a:t>
            </a: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默认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1024)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缓冲描述元是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16 byte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数据结构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，包含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flags (2byte) – 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space for various flags, currently only used for buffer chaining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region_index</a:t>
            </a: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(2 byte)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memory region where buffer is located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offset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(4 bytes) 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– buffer start offset in particular memory region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length (4 byte)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length of actual data in the buffer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metadata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(4 byte) 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– custom use space</a:t>
            </a:r>
            <a:endParaRPr sz="16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5999" y="773496"/>
            <a:ext cx="5200650" cy="3796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43" y="4637174"/>
            <a:ext cx="5154168" cy="915543"/>
          </a:xfrm>
          <a:prstGeom prst="rect">
            <a:avLst/>
          </a:prstGeom>
        </p:spPr>
      </p:pic>
      <p:sp>
        <p:nvSpPr>
          <p:cNvPr id="14" name="Title 54"/>
          <p:cNvSpPr txBox="1"/>
          <p:nvPr/>
        </p:nvSpPr>
        <p:spPr>
          <a:xfrm>
            <a:off x="381000" y="134296"/>
            <a:ext cx="9012662" cy="1158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Memif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性能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L2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68022"/>
            <a:ext cx="5209385" cy="29598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9270" y="290726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memif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957715" y="2760930"/>
            <a:ext cx="853886" cy="662007"/>
          </a:xfrm>
          <a:prstGeom prst="rightArrow">
            <a:avLst/>
          </a:prstGeom>
          <a:noFill/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10614" y="5695890"/>
            <a:ext cx="521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Maximum Receive Rate (MRR) Throughput - measured packet forwarding rate under the maximum load offered by traffic generator over a set trial duration, regardless of packet loss.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9892" y="6077893"/>
            <a:ext cx="555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Hsw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Intel Xeon® Haswell, E5-2699v3, 2.3GHz,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noHT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Results scaled up to 2.5GHz and HT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eanbled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Skx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Intel Xeon® Skylake, Platinum 8180, 2.5GHz, HT enabled.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TB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TurboBoost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enabled.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noTB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TurboBoost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disabled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840595" y="2811430"/>
            <a:ext cx="619342" cy="1653891"/>
          </a:xfrm>
          <a:custGeom>
            <a:avLst/>
            <a:gdLst>
              <a:gd name="connsiteX0" fmla="*/ 0 w 641162"/>
              <a:gd name="connsiteY0" fmla="*/ 1585098 h 1585098"/>
              <a:gd name="connsiteX1" fmla="*/ 68580 w 641162"/>
              <a:gd name="connsiteY1" fmla="*/ 144918 h 1585098"/>
              <a:gd name="connsiteX2" fmla="*/ 403860 w 641162"/>
              <a:gd name="connsiteY2" fmla="*/ 61098 h 1585098"/>
              <a:gd name="connsiteX3" fmla="*/ 632460 w 641162"/>
              <a:gd name="connsiteY3" fmla="*/ 243978 h 1585098"/>
              <a:gd name="connsiteX4" fmla="*/ 571500 w 641162"/>
              <a:gd name="connsiteY4" fmla="*/ 1539378 h 1585098"/>
              <a:gd name="connsiteX0-1" fmla="*/ 0 w 664471"/>
              <a:gd name="connsiteY0-2" fmla="*/ 1582346 h 1582346"/>
              <a:gd name="connsiteX1-3" fmla="*/ 68580 w 664471"/>
              <a:gd name="connsiteY1-4" fmla="*/ 142166 h 1582346"/>
              <a:gd name="connsiteX2-5" fmla="*/ 403860 w 664471"/>
              <a:gd name="connsiteY2-6" fmla="*/ 58346 h 1582346"/>
              <a:gd name="connsiteX3-7" fmla="*/ 658081 w 664471"/>
              <a:gd name="connsiteY3-8" fmla="*/ 190221 h 1582346"/>
              <a:gd name="connsiteX4-9" fmla="*/ 571500 w 664471"/>
              <a:gd name="connsiteY4-10" fmla="*/ 1536626 h 1582346"/>
              <a:gd name="connsiteX0-11" fmla="*/ 0 w 664471"/>
              <a:gd name="connsiteY0-12" fmla="*/ 1582346 h 1582346"/>
              <a:gd name="connsiteX1-13" fmla="*/ 68580 w 664471"/>
              <a:gd name="connsiteY1-14" fmla="*/ 142166 h 1582346"/>
              <a:gd name="connsiteX2-15" fmla="*/ 403860 w 664471"/>
              <a:gd name="connsiteY2-16" fmla="*/ 58346 h 1582346"/>
              <a:gd name="connsiteX3-17" fmla="*/ 658081 w 664471"/>
              <a:gd name="connsiteY3-18" fmla="*/ 190221 h 1582346"/>
              <a:gd name="connsiteX4-19" fmla="*/ 571500 w 664471"/>
              <a:gd name="connsiteY4-20" fmla="*/ 1536626 h 1582346"/>
              <a:gd name="connsiteX0-21" fmla="*/ 7276 w 671747"/>
              <a:gd name="connsiteY0-22" fmla="*/ 1592150 h 1592150"/>
              <a:gd name="connsiteX1-23" fmla="*/ 75856 w 671747"/>
              <a:gd name="connsiteY1-24" fmla="*/ 151970 h 1592150"/>
              <a:gd name="connsiteX2-25" fmla="*/ 665357 w 671747"/>
              <a:gd name="connsiteY2-26" fmla="*/ 200025 h 1592150"/>
              <a:gd name="connsiteX3-27" fmla="*/ 578776 w 671747"/>
              <a:gd name="connsiteY3-28" fmla="*/ 1546430 h 1592150"/>
              <a:gd name="connsiteX0-29" fmla="*/ 7276 w 671747"/>
              <a:gd name="connsiteY0-30" fmla="*/ 1580389 h 1580389"/>
              <a:gd name="connsiteX1-31" fmla="*/ 75856 w 671747"/>
              <a:gd name="connsiteY1-32" fmla="*/ 140209 h 1580389"/>
              <a:gd name="connsiteX2-33" fmla="*/ 665357 w 671747"/>
              <a:gd name="connsiteY2-34" fmla="*/ 188264 h 1580389"/>
              <a:gd name="connsiteX3-35" fmla="*/ 578776 w 671747"/>
              <a:gd name="connsiteY3-36" fmla="*/ 1534669 h 1580389"/>
              <a:gd name="connsiteX0-37" fmla="*/ 60366 w 724837"/>
              <a:gd name="connsiteY0-38" fmla="*/ 1533007 h 1533007"/>
              <a:gd name="connsiteX1-39" fmla="*/ 128946 w 724837"/>
              <a:gd name="connsiteY1-40" fmla="*/ 92827 h 1533007"/>
              <a:gd name="connsiteX2-41" fmla="*/ 718447 w 724837"/>
              <a:gd name="connsiteY2-42" fmla="*/ 140882 h 1533007"/>
              <a:gd name="connsiteX3-43" fmla="*/ 631866 w 724837"/>
              <a:gd name="connsiteY3-44" fmla="*/ 1487287 h 1533007"/>
              <a:gd name="connsiteX0-45" fmla="*/ 60366 w 786287"/>
              <a:gd name="connsiteY0-46" fmla="*/ 1533007 h 1533007"/>
              <a:gd name="connsiteX1-47" fmla="*/ 128946 w 786287"/>
              <a:gd name="connsiteY1-48" fmla="*/ 92827 h 1533007"/>
              <a:gd name="connsiteX2-49" fmla="*/ 718447 w 786287"/>
              <a:gd name="connsiteY2-50" fmla="*/ 140882 h 1533007"/>
              <a:gd name="connsiteX3-51" fmla="*/ 631866 w 786287"/>
              <a:gd name="connsiteY3-52" fmla="*/ 1487287 h 1533007"/>
              <a:gd name="connsiteX0-53" fmla="*/ 60366 w 786287"/>
              <a:gd name="connsiteY0-54" fmla="*/ 1526470 h 1526470"/>
              <a:gd name="connsiteX1-55" fmla="*/ 128946 w 786287"/>
              <a:gd name="connsiteY1-56" fmla="*/ 86290 h 1526470"/>
              <a:gd name="connsiteX2-57" fmla="*/ 718447 w 786287"/>
              <a:gd name="connsiteY2-58" fmla="*/ 134345 h 1526470"/>
              <a:gd name="connsiteX3-59" fmla="*/ 631866 w 786287"/>
              <a:gd name="connsiteY3-60" fmla="*/ 1480750 h 1526470"/>
              <a:gd name="connsiteX0-61" fmla="*/ 60366 w 842495"/>
              <a:gd name="connsiteY0-62" fmla="*/ 1526470 h 1526470"/>
              <a:gd name="connsiteX1-63" fmla="*/ 128946 w 842495"/>
              <a:gd name="connsiteY1-64" fmla="*/ 86290 h 1526470"/>
              <a:gd name="connsiteX2-65" fmla="*/ 718447 w 842495"/>
              <a:gd name="connsiteY2-66" fmla="*/ 134345 h 1526470"/>
              <a:gd name="connsiteX3-67" fmla="*/ 631866 w 842495"/>
              <a:gd name="connsiteY3-68" fmla="*/ 1480750 h 1526470"/>
              <a:gd name="connsiteX0-69" fmla="*/ 60366 w 786288"/>
              <a:gd name="connsiteY0-70" fmla="*/ 1526470 h 1526470"/>
              <a:gd name="connsiteX1-71" fmla="*/ 128946 w 786288"/>
              <a:gd name="connsiteY1-72" fmla="*/ 86290 h 1526470"/>
              <a:gd name="connsiteX2-73" fmla="*/ 718447 w 786288"/>
              <a:gd name="connsiteY2-74" fmla="*/ 134345 h 1526470"/>
              <a:gd name="connsiteX3-75" fmla="*/ 631866 w 786288"/>
              <a:gd name="connsiteY3-76" fmla="*/ 1480750 h 1526470"/>
              <a:gd name="connsiteX0-77" fmla="*/ 95849 w 821771"/>
              <a:gd name="connsiteY0-78" fmla="*/ 1501916 h 1501916"/>
              <a:gd name="connsiteX1-79" fmla="*/ 164429 w 821771"/>
              <a:gd name="connsiteY1-80" fmla="*/ 61736 h 1501916"/>
              <a:gd name="connsiteX2-81" fmla="*/ 753930 w 821771"/>
              <a:gd name="connsiteY2-82" fmla="*/ 109791 h 1501916"/>
              <a:gd name="connsiteX3-83" fmla="*/ 667349 w 821771"/>
              <a:gd name="connsiteY3-84" fmla="*/ 1456196 h 1501916"/>
              <a:gd name="connsiteX0-85" fmla="*/ 75812 w 801734"/>
              <a:gd name="connsiteY0-86" fmla="*/ 1522177 h 1522177"/>
              <a:gd name="connsiteX1-87" fmla="*/ 144392 w 801734"/>
              <a:gd name="connsiteY1-88" fmla="*/ 81997 h 1522177"/>
              <a:gd name="connsiteX2-89" fmla="*/ 733893 w 801734"/>
              <a:gd name="connsiteY2-90" fmla="*/ 130052 h 1522177"/>
              <a:gd name="connsiteX3-91" fmla="*/ 647312 w 801734"/>
              <a:gd name="connsiteY3-92" fmla="*/ 1476457 h 15221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1734" h="1522177">
                <a:moveTo>
                  <a:pt x="75812" y="1522177"/>
                </a:moveTo>
                <a:cubicBezTo>
                  <a:pt x="76447" y="929087"/>
                  <a:pt x="-134385" y="186505"/>
                  <a:pt x="144392" y="81997"/>
                </a:cubicBezTo>
                <a:cubicBezTo>
                  <a:pt x="423169" y="-22511"/>
                  <a:pt x="455354" y="-47709"/>
                  <a:pt x="733893" y="130052"/>
                </a:cubicBezTo>
                <a:cubicBezTo>
                  <a:pt x="910435" y="343644"/>
                  <a:pt x="691762" y="951947"/>
                  <a:pt x="647312" y="1476457"/>
                </a:cubicBezTo>
              </a:path>
            </a:pathLst>
          </a:custGeom>
          <a:noFill/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/>
          <p:nvPr/>
        </p:nvSpPr>
        <p:spPr>
          <a:xfrm>
            <a:off x="152400" y="5589330"/>
            <a:ext cx="5829615" cy="430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packets are passing “vswitch, vrouter” DUT twice per direction, so the external throughput numbers reported in the table should be doubled to get per CPU core throughput.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1886" y="2532185"/>
            <a:ext cx="1706074" cy="5583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1806" y="32382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DUT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1914" y="769455"/>
            <a:ext cx="5200650" cy="3804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64" y="4648200"/>
            <a:ext cx="4140200" cy="1028700"/>
          </a:xfrm>
          <a:prstGeom prst="rect">
            <a:avLst/>
          </a:prstGeom>
        </p:spPr>
      </p:pic>
      <p:sp>
        <p:nvSpPr>
          <p:cNvPr id="14" name="Title 54"/>
          <p:cNvSpPr txBox="1"/>
          <p:nvPr/>
        </p:nvSpPr>
        <p:spPr>
          <a:xfrm>
            <a:off x="381000" y="134296"/>
            <a:ext cx="9012662" cy="1158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Memif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性能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IPv4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68022"/>
            <a:ext cx="5209385" cy="29598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9270" y="290726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memif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0614" y="5695890"/>
            <a:ext cx="521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* Maximum Receive Rate (MRR) Throughput - measured packet forwarding rate under the maximum load offered by traffic generator over a set trial duration, regardless of packet loss.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957715" y="2760930"/>
            <a:ext cx="853886" cy="662007"/>
          </a:xfrm>
          <a:prstGeom prst="rightArrow">
            <a:avLst/>
          </a:prstGeom>
          <a:noFill/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9892" y="6077893"/>
            <a:ext cx="555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Hsw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Intel Xeon® Haswell, E5-2699v3, 2.3GHz, noHT. Results scaled up to 2.5GHz and HT eanbled.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Skx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Intel Xeon® Skylake, Platinum 8§80, 2.5GHz, HT enabled.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TB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TurboBoost enabled.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noTB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TurboBoost disabled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152400" y="5589330"/>
            <a:ext cx="5829615" cy="430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packets are passing “vswitch, vrouter” DUT twice per direction, so the external throughput numbers reported in the table should be doubled to get per CPU core throughput.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40595" y="2811430"/>
            <a:ext cx="619342" cy="1653891"/>
          </a:xfrm>
          <a:custGeom>
            <a:avLst/>
            <a:gdLst>
              <a:gd name="connsiteX0" fmla="*/ 0 w 641162"/>
              <a:gd name="connsiteY0" fmla="*/ 1585098 h 1585098"/>
              <a:gd name="connsiteX1" fmla="*/ 68580 w 641162"/>
              <a:gd name="connsiteY1" fmla="*/ 144918 h 1585098"/>
              <a:gd name="connsiteX2" fmla="*/ 403860 w 641162"/>
              <a:gd name="connsiteY2" fmla="*/ 61098 h 1585098"/>
              <a:gd name="connsiteX3" fmla="*/ 632460 w 641162"/>
              <a:gd name="connsiteY3" fmla="*/ 243978 h 1585098"/>
              <a:gd name="connsiteX4" fmla="*/ 571500 w 641162"/>
              <a:gd name="connsiteY4" fmla="*/ 1539378 h 1585098"/>
              <a:gd name="connsiteX0-1" fmla="*/ 0 w 664471"/>
              <a:gd name="connsiteY0-2" fmla="*/ 1582346 h 1582346"/>
              <a:gd name="connsiteX1-3" fmla="*/ 68580 w 664471"/>
              <a:gd name="connsiteY1-4" fmla="*/ 142166 h 1582346"/>
              <a:gd name="connsiteX2-5" fmla="*/ 403860 w 664471"/>
              <a:gd name="connsiteY2-6" fmla="*/ 58346 h 1582346"/>
              <a:gd name="connsiteX3-7" fmla="*/ 658081 w 664471"/>
              <a:gd name="connsiteY3-8" fmla="*/ 190221 h 1582346"/>
              <a:gd name="connsiteX4-9" fmla="*/ 571500 w 664471"/>
              <a:gd name="connsiteY4-10" fmla="*/ 1536626 h 1582346"/>
              <a:gd name="connsiteX0-11" fmla="*/ 0 w 664471"/>
              <a:gd name="connsiteY0-12" fmla="*/ 1582346 h 1582346"/>
              <a:gd name="connsiteX1-13" fmla="*/ 68580 w 664471"/>
              <a:gd name="connsiteY1-14" fmla="*/ 142166 h 1582346"/>
              <a:gd name="connsiteX2-15" fmla="*/ 403860 w 664471"/>
              <a:gd name="connsiteY2-16" fmla="*/ 58346 h 1582346"/>
              <a:gd name="connsiteX3-17" fmla="*/ 658081 w 664471"/>
              <a:gd name="connsiteY3-18" fmla="*/ 190221 h 1582346"/>
              <a:gd name="connsiteX4-19" fmla="*/ 571500 w 664471"/>
              <a:gd name="connsiteY4-20" fmla="*/ 1536626 h 1582346"/>
              <a:gd name="connsiteX0-21" fmla="*/ 7276 w 671747"/>
              <a:gd name="connsiteY0-22" fmla="*/ 1592150 h 1592150"/>
              <a:gd name="connsiteX1-23" fmla="*/ 75856 w 671747"/>
              <a:gd name="connsiteY1-24" fmla="*/ 151970 h 1592150"/>
              <a:gd name="connsiteX2-25" fmla="*/ 665357 w 671747"/>
              <a:gd name="connsiteY2-26" fmla="*/ 200025 h 1592150"/>
              <a:gd name="connsiteX3-27" fmla="*/ 578776 w 671747"/>
              <a:gd name="connsiteY3-28" fmla="*/ 1546430 h 1592150"/>
              <a:gd name="connsiteX0-29" fmla="*/ 7276 w 671747"/>
              <a:gd name="connsiteY0-30" fmla="*/ 1580389 h 1580389"/>
              <a:gd name="connsiteX1-31" fmla="*/ 75856 w 671747"/>
              <a:gd name="connsiteY1-32" fmla="*/ 140209 h 1580389"/>
              <a:gd name="connsiteX2-33" fmla="*/ 665357 w 671747"/>
              <a:gd name="connsiteY2-34" fmla="*/ 188264 h 1580389"/>
              <a:gd name="connsiteX3-35" fmla="*/ 578776 w 671747"/>
              <a:gd name="connsiteY3-36" fmla="*/ 1534669 h 1580389"/>
              <a:gd name="connsiteX0-37" fmla="*/ 60366 w 724837"/>
              <a:gd name="connsiteY0-38" fmla="*/ 1533007 h 1533007"/>
              <a:gd name="connsiteX1-39" fmla="*/ 128946 w 724837"/>
              <a:gd name="connsiteY1-40" fmla="*/ 92827 h 1533007"/>
              <a:gd name="connsiteX2-41" fmla="*/ 718447 w 724837"/>
              <a:gd name="connsiteY2-42" fmla="*/ 140882 h 1533007"/>
              <a:gd name="connsiteX3-43" fmla="*/ 631866 w 724837"/>
              <a:gd name="connsiteY3-44" fmla="*/ 1487287 h 1533007"/>
              <a:gd name="connsiteX0-45" fmla="*/ 60366 w 786287"/>
              <a:gd name="connsiteY0-46" fmla="*/ 1533007 h 1533007"/>
              <a:gd name="connsiteX1-47" fmla="*/ 128946 w 786287"/>
              <a:gd name="connsiteY1-48" fmla="*/ 92827 h 1533007"/>
              <a:gd name="connsiteX2-49" fmla="*/ 718447 w 786287"/>
              <a:gd name="connsiteY2-50" fmla="*/ 140882 h 1533007"/>
              <a:gd name="connsiteX3-51" fmla="*/ 631866 w 786287"/>
              <a:gd name="connsiteY3-52" fmla="*/ 1487287 h 1533007"/>
              <a:gd name="connsiteX0-53" fmla="*/ 60366 w 786287"/>
              <a:gd name="connsiteY0-54" fmla="*/ 1526470 h 1526470"/>
              <a:gd name="connsiteX1-55" fmla="*/ 128946 w 786287"/>
              <a:gd name="connsiteY1-56" fmla="*/ 86290 h 1526470"/>
              <a:gd name="connsiteX2-57" fmla="*/ 718447 w 786287"/>
              <a:gd name="connsiteY2-58" fmla="*/ 134345 h 1526470"/>
              <a:gd name="connsiteX3-59" fmla="*/ 631866 w 786287"/>
              <a:gd name="connsiteY3-60" fmla="*/ 1480750 h 1526470"/>
              <a:gd name="connsiteX0-61" fmla="*/ 60366 w 842495"/>
              <a:gd name="connsiteY0-62" fmla="*/ 1526470 h 1526470"/>
              <a:gd name="connsiteX1-63" fmla="*/ 128946 w 842495"/>
              <a:gd name="connsiteY1-64" fmla="*/ 86290 h 1526470"/>
              <a:gd name="connsiteX2-65" fmla="*/ 718447 w 842495"/>
              <a:gd name="connsiteY2-66" fmla="*/ 134345 h 1526470"/>
              <a:gd name="connsiteX3-67" fmla="*/ 631866 w 842495"/>
              <a:gd name="connsiteY3-68" fmla="*/ 1480750 h 1526470"/>
              <a:gd name="connsiteX0-69" fmla="*/ 60366 w 786288"/>
              <a:gd name="connsiteY0-70" fmla="*/ 1526470 h 1526470"/>
              <a:gd name="connsiteX1-71" fmla="*/ 128946 w 786288"/>
              <a:gd name="connsiteY1-72" fmla="*/ 86290 h 1526470"/>
              <a:gd name="connsiteX2-73" fmla="*/ 718447 w 786288"/>
              <a:gd name="connsiteY2-74" fmla="*/ 134345 h 1526470"/>
              <a:gd name="connsiteX3-75" fmla="*/ 631866 w 786288"/>
              <a:gd name="connsiteY3-76" fmla="*/ 1480750 h 1526470"/>
              <a:gd name="connsiteX0-77" fmla="*/ 95849 w 821771"/>
              <a:gd name="connsiteY0-78" fmla="*/ 1501916 h 1501916"/>
              <a:gd name="connsiteX1-79" fmla="*/ 164429 w 821771"/>
              <a:gd name="connsiteY1-80" fmla="*/ 61736 h 1501916"/>
              <a:gd name="connsiteX2-81" fmla="*/ 753930 w 821771"/>
              <a:gd name="connsiteY2-82" fmla="*/ 109791 h 1501916"/>
              <a:gd name="connsiteX3-83" fmla="*/ 667349 w 821771"/>
              <a:gd name="connsiteY3-84" fmla="*/ 1456196 h 1501916"/>
              <a:gd name="connsiteX0-85" fmla="*/ 75812 w 801734"/>
              <a:gd name="connsiteY0-86" fmla="*/ 1522177 h 1522177"/>
              <a:gd name="connsiteX1-87" fmla="*/ 144392 w 801734"/>
              <a:gd name="connsiteY1-88" fmla="*/ 81997 h 1522177"/>
              <a:gd name="connsiteX2-89" fmla="*/ 733893 w 801734"/>
              <a:gd name="connsiteY2-90" fmla="*/ 130052 h 1522177"/>
              <a:gd name="connsiteX3-91" fmla="*/ 647312 w 801734"/>
              <a:gd name="connsiteY3-92" fmla="*/ 1476457 h 15221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1734" h="1522177">
                <a:moveTo>
                  <a:pt x="75812" y="1522177"/>
                </a:moveTo>
                <a:cubicBezTo>
                  <a:pt x="76447" y="929087"/>
                  <a:pt x="-134385" y="186505"/>
                  <a:pt x="144392" y="81997"/>
                </a:cubicBezTo>
                <a:cubicBezTo>
                  <a:pt x="423169" y="-22511"/>
                  <a:pt x="455354" y="-47709"/>
                  <a:pt x="733893" y="130052"/>
                </a:cubicBezTo>
                <a:cubicBezTo>
                  <a:pt x="910435" y="343644"/>
                  <a:pt x="691762" y="951947"/>
                  <a:pt x="647312" y="1476457"/>
                </a:cubicBezTo>
              </a:path>
            </a:pathLst>
          </a:custGeom>
          <a:noFill/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1886" y="2532185"/>
            <a:ext cx="1706074" cy="5583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21806" y="32382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DUT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2563"/>
            <a:ext cx="9464729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总结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29" y="1233488"/>
            <a:ext cx="10892118" cy="4405312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FD.io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是容器的虚拟包接口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安全可靠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备侧零内存拷贝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性能优化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Mpps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Gbps, CPP* and IPC**)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中的实现展现了不错的性能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接近裸金属极限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library for apps available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允许轻松集成到云本地应用程序中，通过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进行通信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成为标准的潜力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6248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* CPP, Cycles Per Packet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** IPC, Instructions per Cycle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THANK YOU !</a:t>
            </a:r>
            <a:endParaRPr 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4000"/>
            <a:ext cx="10511118" cy="428512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内容</a:t>
            </a:r>
            <a:endParaRPr lang="en-GB" sz="2000" dirty="0"/>
          </a:p>
          <a:p>
            <a:pPr lvl="1"/>
            <a:r>
              <a:rPr lang="en-GB" sz="1600" dirty="0"/>
              <a:t>SDN/NFV </a:t>
            </a:r>
            <a:r>
              <a:rPr lang="zh-CN" altLang="en-US" sz="1600" dirty="0"/>
              <a:t>发展</a:t>
            </a:r>
            <a:endParaRPr lang="en-GB" sz="1600" dirty="0"/>
          </a:p>
          <a:p>
            <a:pPr lvl="1"/>
            <a:r>
              <a:rPr lang="zh-CN" altLang="en-US" sz="1600" dirty="0"/>
              <a:t>裸金属性能限制</a:t>
            </a:r>
            <a:endParaRPr lang="en-GB" sz="1600" dirty="0"/>
          </a:p>
          <a:p>
            <a:pPr lvl="1"/>
            <a:r>
              <a:rPr lang="zh-CN" altLang="en-US" sz="1600" dirty="0"/>
              <a:t>将虚拟化挪到本地</a:t>
            </a:r>
            <a:endParaRPr lang="en-GB" sz="1600" dirty="0"/>
          </a:p>
          <a:p>
            <a:r>
              <a:rPr lang="en-GB" sz="2000" dirty="0" err="1"/>
              <a:t>Memif</a:t>
            </a:r>
            <a:endParaRPr lang="en-GB" sz="2000" dirty="0"/>
          </a:p>
          <a:p>
            <a:pPr lvl="1"/>
            <a:r>
              <a:rPr lang="zh-CN" altLang="en-US" sz="1600" dirty="0"/>
              <a:t>动机</a:t>
            </a:r>
            <a:endParaRPr lang="en-GB" sz="1600" dirty="0"/>
          </a:p>
          <a:p>
            <a:pPr lvl="1"/>
            <a:r>
              <a:rPr lang="en-GB" sz="1600" dirty="0"/>
              <a:t>Security</a:t>
            </a:r>
            <a:endParaRPr lang="en-GB" sz="1600" dirty="0"/>
          </a:p>
          <a:p>
            <a:pPr lvl="1"/>
            <a:r>
              <a:rPr lang="zh-CN" altLang="en-US" sz="1600" dirty="0"/>
              <a:t>控制信道</a:t>
            </a:r>
            <a:endParaRPr lang="en-GB" sz="1600" dirty="0"/>
          </a:p>
          <a:p>
            <a:pPr lvl="1"/>
            <a:r>
              <a:rPr lang="zh-CN" altLang="en-US" sz="1600" dirty="0"/>
              <a:t>共享内存设计</a:t>
            </a:r>
            <a:endParaRPr lang="en-GB" sz="1600" dirty="0"/>
          </a:p>
          <a:p>
            <a:pPr lvl="1"/>
            <a:r>
              <a:rPr lang="zh-CN" altLang="en-US" sz="1600" dirty="0"/>
              <a:t>连接生命周期</a:t>
            </a:r>
            <a:endParaRPr lang="en-GB" sz="1600" dirty="0"/>
          </a:p>
          <a:p>
            <a:r>
              <a:rPr lang="zh-CN" altLang="en-US" sz="2000" dirty="0"/>
              <a:t>性能</a:t>
            </a: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9464729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SDN NFV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向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Cloud-native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演进</a:t>
            </a:r>
            <a:br>
              <a:rPr lang="en-GB" sz="3600" dirty="0"/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VMs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到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Pods/Containers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1118" cy="4208929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网络功能从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向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在计算节点上执行本机代码，大大减少了执行开销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更轻更多的工作负载，更动态的环境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2">
              <a:spcBef>
                <a:spcPts val="1000"/>
              </a:spcBef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组织方式从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OpenStack VMs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向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K8s Pods/Containers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Pod/Container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网络编址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Ligato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“Network Services Mesh”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优化用户模式分组虚拟接口的迫切需求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相当于容器的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virtio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vhostuser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但速度要快得多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必须与容器业务流程堆栈兼容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做对的机会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833719" y="5943600"/>
            <a:ext cx="10515599" cy="548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让我们更接近裸金属极限。。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10100441" y="84083"/>
            <a:ext cx="1954925" cy="86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4"/>
          <p:cNvSpPr>
            <a:spLocks noGrp="1"/>
          </p:cNvSpPr>
          <p:nvPr>
            <p:ph type="title"/>
          </p:nvPr>
        </p:nvSpPr>
        <p:spPr>
          <a:xfrm>
            <a:off x="746071" y="381000"/>
            <a:ext cx="11309295" cy="7620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裸金属数据层性能上限</a:t>
            </a:r>
            <a:br>
              <a:rPr lang="en-US" sz="3200" dirty="0"/>
            </a:b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FD.io </a:t>
            </a:r>
            <a:r>
              <a:rPr lang="zh-CN" altLang="en-US" sz="2700" dirty="0">
                <a:solidFill>
                  <a:schemeClr val="bg1">
                    <a:lumMod val="50000"/>
                  </a:schemeClr>
                </a:solidFill>
              </a:rPr>
              <a:t>受益于增长的</a:t>
            </a: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 Processor I/O</a:t>
            </a:r>
            <a:endParaRPr 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4800" y="1856534"/>
            <a:ext cx="2483060" cy="3284605"/>
            <a:chOff x="304800" y="2310489"/>
            <a:chExt cx="2483060" cy="3284605"/>
          </a:xfrm>
        </p:grpSpPr>
        <p:sp>
          <p:nvSpPr>
            <p:cNvPr id="105" name="Rectangle 104"/>
            <p:cNvSpPr/>
            <p:nvPr/>
          </p:nvSpPr>
          <p:spPr>
            <a:xfrm>
              <a:off x="304800" y="2464378"/>
              <a:ext cx="2483060" cy="2889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17162" y="2310489"/>
              <a:ext cx="12583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YESTERDAY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73124" y="5052276"/>
              <a:ext cx="2346412" cy="542818"/>
            </a:xfrm>
            <a:prstGeom prst="roundRect">
              <a:avLst>
                <a:gd name="adj" fmla="val 50000"/>
              </a:avLst>
            </a:prstGeom>
            <a:solidFill>
              <a:srgbClr val="0B53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Intel® Xeon® E5-2699v4</a:t>
              </a:r>
              <a:b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 Cores, 2.2 GHz, 55MB Cache</a:t>
              </a:r>
              <a:endParaRPr lang="en-US" sz="1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449551" y="4208048"/>
              <a:ext cx="2300465" cy="769441"/>
              <a:chOff x="449551" y="3802559"/>
              <a:chExt cx="2300465" cy="769441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570945" y="3802559"/>
                <a:ext cx="2179071" cy="76944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Ins="0" rtlCol="0">
                <a:spAutoFit/>
              </a:bodyPr>
              <a:lstStyle/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Network I/O:</a:t>
                </a:r>
                <a:r>
                  <a:rPr kumimoji="0" lang="en-US" sz="1100" i="0" u="none" strike="noStrike" kern="0" cap="none" spc="0" normalizeH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100" b="1" i="0" u="none" strike="noStrike" kern="0" cap="none" spc="0" normalizeH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160 Gbps</a:t>
                </a:r>
                <a:endParaRPr kumimoji="0" lang="en-US" sz="1100" b="1" i="0" u="none" strike="noStrike" kern="0" cap="none" spc="0" normalizeH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Core ALU: </a:t>
                </a:r>
                <a:r>
                  <a:rPr lang="en-US" sz="11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4-wide</a:t>
                </a: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parallel µops</a:t>
                </a:r>
                <a:endPara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Memory: </a:t>
                </a:r>
                <a:r>
                  <a:rPr lang="en-US" sz="11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4-channels</a:t>
                </a: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2400 MHz</a:t>
                </a:r>
                <a:endPara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>
                  <a:defRPr/>
                </a:pP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Max power: </a:t>
                </a:r>
                <a:r>
                  <a:rPr lang="en-US" sz="11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145W </a:t>
                </a: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(TDP)</a:t>
                </a:r>
                <a:endPara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49551" y="3854814"/>
                <a:ext cx="150689" cy="150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7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49551" y="4024631"/>
                <a:ext cx="150689" cy="150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7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49551" y="4194448"/>
                <a:ext cx="150689" cy="150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7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49551" y="4364265"/>
                <a:ext cx="150689" cy="150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sz="7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0" name="Straight Connector 129"/>
            <p:cNvCxnSpPr/>
            <p:nvPr/>
          </p:nvCxnSpPr>
          <p:spPr>
            <a:xfrm>
              <a:off x="373124" y="4139289"/>
              <a:ext cx="234641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0038" y="2603569"/>
              <a:ext cx="2040762" cy="149249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167676" y="1866574"/>
            <a:ext cx="2509671" cy="3274565"/>
            <a:chOff x="9167676" y="2320529"/>
            <a:chExt cx="2509671" cy="3274565"/>
          </a:xfrm>
        </p:grpSpPr>
        <p:sp>
          <p:nvSpPr>
            <p:cNvPr id="138" name="Rectangle 137"/>
            <p:cNvSpPr/>
            <p:nvPr/>
          </p:nvSpPr>
          <p:spPr>
            <a:xfrm>
              <a:off x="9167676" y="2464378"/>
              <a:ext cx="2509671" cy="2889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9258313" y="5052276"/>
              <a:ext cx="2328395" cy="542818"/>
            </a:xfrm>
            <a:prstGeom prst="roundRect">
              <a:avLst>
                <a:gd name="adj" fmla="val 50000"/>
              </a:avLst>
            </a:prstGeom>
            <a:solidFill>
              <a:srgbClr val="4BB8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Intel® Xeon® Platinum 8168</a:t>
              </a:r>
              <a:endParaRPr lang="en-US" sz="1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 Cores, 2.7 GHz, 33MB Cache</a:t>
              </a:r>
              <a:endParaRPr lang="en-US" sz="1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017906" y="2320529"/>
              <a:ext cx="87871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TODAY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9377690" y="4208048"/>
              <a:ext cx="2298850" cy="769441"/>
              <a:chOff x="449551" y="3802559"/>
              <a:chExt cx="2298850" cy="769441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570945" y="3802559"/>
                <a:ext cx="2177456" cy="76944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Network I/O:</a:t>
                </a:r>
                <a:r>
                  <a:rPr kumimoji="0" lang="en-US" sz="1100" i="0" u="none" strike="noStrike" kern="0" cap="none" spc="0" normalizeH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100" b="1" i="0" u="none" strike="noStrike" kern="0" cap="none" spc="0" normalizeH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280 Gbps</a:t>
                </a:r>
                <a:endParaRPr kumimoji="0" lang="en-US" sz="1100" b="1" i="0" u="none" strike="noStrike" kern="0" cap="none" spc="0" normalizeH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>
                  <a:defRPr/>
                </a:pP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Core ALU: </a:t>
                </a:r>
                <a:r>
                  <a:rPr lang="en-US" sz="11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5-wide</a:t>
                </a: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parallel µops</a:t>
                </a:r>
                <a:endPara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Memory: </a:t>
                </a:r>
                <a:r>
                  <a:rPr lang="en-US" sz="11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6-channels</a:t>
                </a: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2666 MHz</a:t>
                </a:r>
                <a:endPara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Max power: </a:t>
                </a:r>
                <a:r>
                  <a:rPr lang="en-US" sz="11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205W</a:t>
                </a:r>
                <a:r>
                  <a:rPr lang="en-US" sz="11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(TDP)</a:t>
                </a:r>
                <a:endPara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49551" y="3854814"/>
                <a:ext cx="150689" cy="150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7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49551" y="4024631"/>
                <a:ext cx="150689" cy="150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7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49551" y="4194448"/>
                <a:ext cx="150689" cy="150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7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49551" y="4364265"/>
                <a:ext cx="150689" cy="15068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sz="7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>
              <a:off x="9235988" y="4139289"/>
              <a:ext cx="234641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4211" y="2618266"/>
              <a:ext cx="2218955" cy="149792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815334" y="1984445"/>
            <a:ext cx="6021288" cy="4873555"/>
            <a:chOff x="2815334" y="2438400"/>
            <a:chExt cx="6021288" cy="4873555"/>
          </a:xfrm>
        </p:grpSpPr>
        <p:grpSp>
          <p:nvGrpSpPr>
            <p:cNvPr id="2" name="Group 1"/>
            <p:cNvGrpSpPr/>
            <p:nvPr/>
          </p:nvGrpSpPr>
          <p:grpSpPr>
            <a:xfrm>
              <a:off x="2815334" y="2438400"/>
              <a:ext cx="6021288" cy="3309094"/>
              <a:chOff x="2970312" y="2438400"/>
              <a:chExt cx="6021288" cy="3309094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970312" y="2438400"/>
                <a:ext cx="6021288" cy="3156694"/>
                <a:chOff x="463235" y="2120444"/>
                <a:chExt cx="6021288" cy="3156694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2171505" y="2404210"/>
                  <a:ext cx="3647440" cy="2437975"/>
                  <a:chOff x="1609630" y="2286000"/>
                  <a:chExt cx="3647440" cy="2556185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1609630" y="2286000"/>
                    <a:ext cx="0" cy="255618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2339118" y="2286000"/>
                    <a:ext cx="0" cy="255618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3068606" y="2286000"/>
                    <a:ext cx="0" cy="255618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3798094" y="2286000"/>
                    <a:ext cx="0" cy="255618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4527582" y="2286000"/>
                    <a:ext cx="0" cy="255618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5257070" y="2286000"/>
                    <a:ext cx="0" cy="255618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1400076" y="4858936"/>
                  <a:ext cx="441886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1326481" y="4881348"/>
                  <a:ext cx="473398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>
                          <a:lumMod val="7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0                 200               400               600               800              1000            1200</a:t>
                  </a:r>
                  <a:endParaRPr lang="en-US" sz="10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414588" y="4419400"/>
                  <a:ext cx="671288" cy="246511"/>
                </a:xfrm>
                <a:prstGeom prst="rect">
                  <a:avLst/>
                </a:prstGeom>
                <a:solidFill>
                  <a:srgbClr val="1853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414587" y="4150459"/>
                  <a:ext cx="1147271" cy="246530"/>
                </a:xfrm>
                <a:prstGeom prst="rect">
                  <a:avLst/>
                </a:prstGeom>
                <a:solidFill>
                  <a:srgbClr val="4BB8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414587" y="3615737"/>
                  <a:ext cx="1280887" cy="246511"/>
                </a:xfrm>
                <a:prstGeom prst="rect">
                  <a:avLst/>
                </a:prstGeom>
                <a:solidFill>
                  <a:srgbClr val="1853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414587" y="3346796"/>
                  <a:ext cx="1919811" cy="246530"/>
                </a:xfrm>
                <a:prstGeom prst="rect">
                  <a:avLst/>
                </a:prstGeom>
                <a:solidFill>
                  <a:srgbClr val="4BB8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414587" y="2779778"/>
                  <a:ext cx="2500088" cy="246511"/>
                </a:xfrm>
                <a:prstGeom prst="rect">
                  <a:avLst/>
                </a:prstGeom>
                <a:solidFill>
                  <a:srgbClr val="1853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042138" y="4401979"/>
                  <a:ext cx="3962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sz="1000" b="1" dirty="0"/>
                    <a:t>160</a:t>
                  </a:r>
                  <a:endParaRPr lang="en-US" sz="1000" b="1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555959" y="4144601"/>
                  <a:ext cx="3962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sz="1000" b="1" dirty="0"/>
                    <a:t>280</a:t>
                  </a:r>
                  <a:endParaRPr lang="en-US" sz="1000" b="1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2680213" y="3618330"/>
                  <a:ext cx="3962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sz="1000" b="1" dirty="0"/>
                    <a:t>320</a:t>
                  </a:r>
                  <a:endParaRPr lang="en-US" sz="1000" b="1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302005" y="3344010"/>
                  <a:ext cx="3962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sz="1000" b="1" dirty="0"/>
                    <a:t>560</a:t>
                  </a:r>
                  <a:endParaRPr lang="en-US" sz="1000" b="1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899413" y="2779044"/>
                  <a:ext cx="3962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sz="1000" b="1" dirty="0"/>
                    <a:t>640</a:t>
                  </a:r>
                  <a:endParaRPr lang="en-US" sz="1000" b="1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97274" y="4191000"/>
                  <a:ext cx="7505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pPr algn="r"/>
                  <a:r>
                    <a:rPr lang="en-US" sz="1000"/>
                    <a:t>Server</a:t>
                  </a:r>
                  <a:endParaRPr lang="en-US" sz="1000"/>
                </a:p>
                <a:p>
                  <a:pPr algn="r"/>
                  <a:r>
                    <a:rPr lang="en-US" sz="1000" dirty="0"/>
                    <a:t>[1 Socket]</a:t>
                  </a:r>
                  <a:endParaRPr lang="en-US" sz="1000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633153" y="3386328"/>
                  <a:ext cx="8146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pPr algn="r"/>
                  <a:r>
                    <a:rPr lang="en-US" sz="1000" dirty="0"/>
                    <a:t>Server</a:t>
                  </a:r>
                  <a:endParaRPr lang="en-US" sz="1000" dirty="0"/>
                </a:p>
                <a:p>
                  <a:pPr algn="r"/>
                  <a:r>
                    <a:rPr lang="en-US" sz="1000" dirty="0"/>
                    <a:t>[2 Sockets]</a:t>
                  </a:r>
                  <a:endParaRPr lang="en-US" sz="1000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63235" y="2572512"/>
                  <a:ext cx="9845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pPr algn="r"/>
                  <a:r>
                    <a:rPr lang="en-US" sz="1000" dirty="0"/>
                    <a:t>Server</a:t>
                  </a:r>
                  <a:endParaRPr lang="en-US" sz="1000" dirty="0"/>
                </a:p>
                <a:p>
                  <a:pPr algn="r"/>
                  <a:r>
                    <a:rPr lang="en-US" sz="1000" dirty="0"/>
                    <a:t>2x [2 Sockets]</a:t>
                  </a:r>
                  <a:endParaRPr lang="en-US" sz="1000" dirty="0"/>
                </a:p>
              </p:txBody>
            </p:sp>
            <p:sp>
              <p:nvSpPr>
                <p:cNvPr id="88" name="Right Arrow 87"/>
                <p:cNvSpPr/>
                <p:nvPr/>
              </p:nvSpPr>
              <p:spPr>
                <a:xfrm>
                  <a:off x="1967020" y="4093389"/>
                  <a:ext cx="533964" cy="345804"/>
                </a:xfrm>
                <a:prstGeom prst="rightArrow">
                  <a:avLst/>
                </a:prstGeom>
                <a:solidFill>
                  <a:srgbClr val="FACB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+75%</a:t>
                  </a: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Right Arrow 88"/>
                <p:cNvSpPr/>
                <p:nvPr/>
              </p:nvSpPr>
              <p:spPr>
                <a:xfrm>
                  <a:off x="2698540" y="3297861"/>
                  <a:ext cx="533964" cy="345804"/>
                </a:xfrm>
                <a:prstGeom prst="rightArrow">
                  <a:avLst/>
                </a:prstGeom>
                <a:solidFill>
                  <a:srgbClr val="FACB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+75%</a:t>
                  </a: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90454" y="2120444"/>
                  <a:ext cx="14302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sz="1000" b="1" dirty="0" err="1"/>
                    <a:t>PCle</a:t>
                  </a:r>
                  <a:r>
                    <a:rPr lang="en-US" sz="1000" b="1" dirty="0"/>
                    <a:t> </a:t>
                  </a:r>
                  <a:r>
                    <a:rPr lang="zh-CN" altLang="en-US" sz="1000" b="1" dirty="0"/>
                    <a:t>转发速率</a:t>
                  </a:r>
                  <a:r>
                    <a:rPr lang="en-US" sz="1000" b="1" dirty="0"/>
                    <a:t>[Gbps]</a:t>
                  </a:r>
                  <a:endParaRPr lang="en-US" sz="1000" b="1" dirty="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424940" y="5116705"/>
                  <a:ext cx="45719" cy="97389"/>
                </a:xfrm>
                <a:prstGeom prst="rect">
                  <a:avLst/>
                </a:prstGeom>
                <a:solidFill>
                  <a:srgbClr val="1853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447800" y="5061694"/>
                  <a:ext cx="16498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Intel® Xeon® v3, v4 Processors</a:t>
                  </a:r>
                  <a:endPara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052572" y="5116705"/>
                  <a:ext cx="45719" cy="97389"/>
                </a:xfrm>
                <a:prstGeom prst="rect">
                  <a:avLst/>
                </a:prstGeom>
                <a:solidFill>
                  <a:srgbClr val="4BB8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3063998" y="5061694"/>
                  <a:ext cx="20345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80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dirty="0"/>
                    <a:t>Intel® Xeon® Platinum 8180 Processors</a:t>
                  </a:r>
                  <a:endParaRPr lang="en-US" dirty="0"/>
                </a:p>
              </p:txBody>
            </p:sp>
            <p:sp>
              <p:nvSpPr>
                <p:cNvPr id="96" name="10-Point Star 95"/>
                <p:cNvSpPr/>
                <p:nvPr/>
              </p:nvSpPr>
              <p:spPr>
                <a:xfrm>
                  <a:off x="5570123" y="2180781"/>
                  <a:ext cx="914400" cy="914400"/>
                </a:xfrm>
                <a:prstGeom prst="star10">
                  <a:avLst>
                    <a:gd name="adj" fmla="val 33533"/>
                    <a:gd name="hf" fmla="val 105146"/>
                  </a:avLst>
                </a:prstGeom>
                <a:solidFill>
                  <a:srgbClr val="ED78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1,120*</a:t>
                  </a:r>
                  <a:b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Gbps</a:t>
                  </a:r>
                  <a:endPara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1414586" y="2510837"/>
                  <a:ext cx="4013163" cy="246530"/>
                </a:xfrm>
                <a:prstGeom prst="rect">
                  <a:avLst/>
                </a:prstGeom>
                <a:solidFill>
                  <a:srgbClr val="4BB8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ight Arrow 97"/>
                <p:cNvSpPr/>
                <p:nvPr/>
              </p:nvSpPr>
              <p:spPr>
                <a:xfrm>
                  <a:off x="4317027" y="2465757"/>
                  <a:ext cx="772429" cy="345804"/>
                </a:xfrm>
                <a:prstGeom prst="rightArrow">
                  <a:avLst/>
                </a:prstGeom>
                <a:solidFill>
                  <a:srgbClr val="FACB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rPr>
                    <a:t>+75%</a:t>
                  </a: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847618" y="5532050"/>
                <a:ext cx="40607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* On compute platforms with all </a:t>
                </a:r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PCIe</a:t>
                </a: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lanes from the Processors routed to </a:t>
                </a:r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PCIe</a:t>
                </a: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slots.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4" name="Rounded Rectangle 163"/>
            <p:cNvSpPr/>
            <p:nvPr/>
          </p:nvSpPr>
          <p:spPr>
            <a:xfrm>
              <a:off x="6381334" y="7155203"/>
              <a:ext cx="674006" cy="1567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9646" y="5799684"/>
            <a:ext cx="11605521" cy="829716"/>
            <a:chOff x="269646" y="5799684"/>
            <a:chExt cx="11605521" cy="829716"/>
          </a:xfrm>
        </p:grpSpPr>
        <p:sp>
          <p:nvSpPr>
            <p:cNvPr id="106" name="Rectangle 105"/>
            <p:cNvSpPr/>
            <p:nvPr/>
          </p:nvSpPr>
          <p:spPr>
            <a:xfrm>
              <a:off x="1061544" y="5802700"/>
              <a:ext cx="10813621" cy="826700"/>
            </a:xfrm>
            <a:prstGeom prst="rect">
              <a:avLst/>
            </a:prstGeom>
            <a:solidFill>
              <a:srgbClr val="FFFFFF">
                <a:alpha val="63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269646" y="5799684"/>
              <a:ext cx="11605521" cy="0"/>
            </a:xfrm>
            <a:prstGeom prst="line">
              <a:avLst/>
            </a:prstGeom>
            <a:ln w="6350" cmpd="sng">
              <a:solidFill>
                <a:srgbClr val="3C4855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69646" y="6626384"/>
              <a:ext cx="11605521" cy="0"/>
            </a:xfrm>
            <a:prstGeom prst="line">
              <a:avLst/>
            </a:prstGeom>
            <a:ln w="6350" cmpd="sng">
              <a:solidFill>
                <a:srgbClr val="3C4855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69647" y="5929106"/>
              <a:ext cx="11605518" cy="589428"/>
            </a:xfrm>
            <a:prstGeom prst="rect">
              <a:avLst/>
            </a:prstGeom>
          </p:spPr>
          <p:txBody>
            <a:bodyPr vert="horz" lIns="121920" tIns="60960" rIns="121920" bIns="60960" rtlCol="0" anchor="ctr" anchorCtr="0">
              <a:noAutofit/>
            </a:bodyPr>
            <a:lstStyle>
              <a:defPPr>
                <a:defRPr lang="en-US"/>
              </a:defPPr>
              <a:lvl1pPr marR="0" lvl="0" indent="0" defTabSz="685800" fontAlgn="auto">
                <a:lnSpc>
                  <a:spcPct val="10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kumimoji="0" sz="13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5pPr>
              <a:lvl6pPr marL="18859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6pPr>
              <a:lvl7pPr marL="22288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7pPr>
              <a:lvl8pPr marL="25717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8pPr>
              <a:lvl9pPr marL="29146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9pPr>
            </a:lstStyle>
            <a:p>
              <a:pPr algn="ctr"/>
              <a:r>
                <a:rPr lang="en-US" sz="1865" b="1" dirty="0">
                  <a:solidFill>
                    <a:srgbClr val="44546A"/>
                  </a:solidFill>
                </a:rPr>
                <a:t>Breaking the Barrier of S</a:t>
              </a:r>
              <a:r>
                <a:rPr lang="en-US" sz="1865" dirty="0">
                  <a:solidFill>
                    <a:srgbClr val="44546A"/>
                  </a:solidFill>
                </a:rPr>
                <a:t>oftware </a:t>
              </a:r>
              <a:r>
                <a:rPr lang="en-US" sz="1865" b="1" dirty="0">
                  <a:solidFill>
                    <a:srgbClr val="44546A"/>
                  </a:solidFill>
                </a:rPr>
                <a:t>D</a:t>
              </a:r>
              <a:r>
                <a:rPr lang="en-US" sz="1865" dirty="0">
                  <a:solidFill>
                    <a:srgbClr val="44546A"/>
                  </a:solidFill>
                </a:rPr>
                <a:t>efined </a:t>
              </a:r>
              <a:r>
                <a:rPr lang="en-US" sz="1865" b="1" dirty="0">
                  <a:solidFill>
                    <a:srgbClr val="44546A"/>
                  </a:solidFill>
                </a:rPr>
                <a:t>N</a:t>
              </a:r>
              <a:r>
                <a:rPr lang="en-US" sz="1865" dirty="0">
                  <a:solidFill>
                    <a:srgbClr val="44546A"/>
                  </a:solidFill>
                </a:rPr>
                <a:t>etwork </a:t>
              </a:r>
              <a:r>
                <a:rPr lang="en-US" sz="1865" b="1" dirty="0">
                  <a:solidFill>
                    <a:srgbClr val="44546A"/>
                  </a:solidFill>
                </a:rPr>
                <a:t>Services</a:t>
              </a:r>
              <a:br>
                <a:rPr lang="en-US" sz="1865" dirty="0">
                  <a:solidFill>
                    <a:srgbClr val="44546A"/>
                  </a:solidFill>
                </a:rPr>
              </a:br>
              <a:r>
                <a:rPr lang="en-US" sz="1865" b="1" dirty="0">
                  <a:solidFill>
                    <a:srgbClr val="44546A"/>
                  </a:solidFill>
                </a:rPr>
                <a:t>1 Terabit Services on a Single Intel® Xeon® Server !</a:t>
              </a:r>
              <a:endParaRPr lang="en-US" sz="1865" b="1" dirty="0">
                <a:solidFill>
                  <a:srgbClr val="44546A"/>
                </a:solidFill>
              </a:endParaRPr>
            </a:p>
          </p:txBody>
        </p:sp>
        <p:pic>
          <p:nvPicPr>
            <p:cNvPr id="121" name="Picture 2" descr="eon-pltnm-m-ww-rgb-30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1622" y="5905357"/>
              <a:ext cx="634918" cy="634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Rectangle 130"/>
          <p:cNvSpPr/>
          <p:nvPr/>
        </p:nvSpPr>
        <p:spPr>
          <a:xfrm>
            <a:off x="5982579" y="3650439"/>
            <a:ext cx="2856621" cy="738651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03C7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FD.io</a:t>
            </a:r>
            <a:r>
              <a:rPr lang="en-US" sz="1200" b="1" dirty="0">
                <a:solidFill>
                  <a:srgbClr val="003C7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Takes Full Advantage of Faster Intel® Xeon® Scalable Processors</a:t>
            </a:r>
            <a:endParaRPr lang="en-US" sz="1200" b="1" dirty="0">
              <a:solidFill>
                <a:srgbClr val="003C7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solidFill>
                  <a:srgbClr val="003C7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200" b="1" u="sng" dirty="0">
                <a:solidFill>
                  <a:srgbClr val="003C7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200" b="1" dirty="0">
                <a:solidFill>
                  <a:srgbClr val="003C7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Change Required</a:t>
            </a:r>
            <a:endParaRPr lang="en-US" sz="1200" b="1" dirty="0">
              <a:solidFill>
                <a:srgbClr val="003C7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982" y="5894560"/>
            <a:ext cx="23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GB">
                <a:hlinkClick r:id="rId4"/>
              </a:rPr>
              <a:t>https://goo.gl/UtbaHy</a:t>
            </a:r>
            <a:r>
              <a:rPr lang="en-GB"/>
              <a:t>  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0"/>
            <a:ext cx="1828800" cy="1834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548169" y="2133600"/>
            <a:ext cx="2562128" cy="111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76700" y="4344765"/>
            <a:ext cx="4267200" cy="25404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86632" y="1381550"/>
            <a:ext cx="4267200" cy="25404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2400" y="1381550"/>
            <a:ext cx="4267200" cy="25404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47149"/>
            <a:ext cx="115062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一个计算机节点内的云网络服务</a:t>
            </a:r>
            <a:br>
              <a:rPr lang="en-US" sz="3200" dirty="0"/>
            </a:br>
            <a:r>
              <a:rPr lang="en-GB" sz="2000" dirty="0"/>
              <a:t> </a:t>
            </a:r>
            <a:r>
              <a:rPr lang="zh-CN" altLang="en-US" sz="2000" dirty="0"/>
              <a:t>深度挖掘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64483" y="1072946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Bare-metal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264" y="4038600"/>
            <a:ext cx="12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6346" y="51054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memif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642438"/>
            <a:ext cx="4457700" cy="1917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22400"/>
            <a:ext cx="4343400" cy="254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5665" y="235327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把</a:t>
            </a:r>
            <a:r>
              <a:rPr lang="en-US" dirty="0"/>
              <a:t> “</a:t>
            </a:r>
            <a:r>
              <a:rPr lang="zh-CN" altLang="en-US" dirty="0"/>
              <a:t>虚拟化</a:t>
            </a:r>
            <a:r>
              <a:rPr lang="en-US" dirty="0"/>
              <a:t>” </a:t>
            </a:r>
            <a:r>
              <a:rPr lang="zh-CN" altLang="en-US" dirty="0"/>
              <a:t>搬到本地计算机执行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39" y="4471798"/>
            <a:ext cx="4470400" cy="25273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56295" y="108188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Virtual Machines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92703" y="1981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virtio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Triangle 19"/>
          <p:cNvSpPr/>
          <p:nvPr/>
        </p:nvSpPr>
        <p:spPr>
          <a:xfrm rot="10800000">
            <a:off x="4572001" y="3249612"/>
            <a:ext cx="2538296" cy="731231"/>
          </a:xfrm>
          <a:prstGeom prst="triangle">
            <a:avLst>
              <a:gd name="adj" fmla="val 4965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466346" y="4953000"/>
            <a:ext cx="853886" cy="662007"/>
          </a:xfrm>
          <a:prstGeom prst="ellipse">
            <a:avLst/>
          </a:prstGeom>
          <a:noFill/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5039" y="48377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更接近裸金属速率</a:t>
            </a:r>
            <a:r>
              <a:rPr lang="en-US" dirty="0">
                <a:solidFill>
                  <a:srgbClr val="C00000"/>
                </a:solidFill>
              </a:rPr>
              <a:t> ..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08904" y="5022393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!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06310" y="2198132"/>
            <a:ext cx="70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vhost</a:t>
            </a:r>
            <a:endParaRPr 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18204" y="50972"/>
            <a:ext cx="99194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4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</a:t>
            </a:r>
            <a:r>
              <a:rPr lang="en-US" sz="4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emif</a:t>
            </a:r>
            <a:r>
              <a:rPr lang="en-US" sz="4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动机</a:t>
            </a:r>
            <a:endParaRPr sz="4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8705" y="1118948"/>
            <a:ext cx="10527300" cy="429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为用户态应用创建基于共享内存接口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对容器友好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不需要特权容器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支持轮询和中断模式操作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使用</a:t>
            </a:r>
            <a:r>
              <a:rPr lang="en-US" sz="16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linux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eventfd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架构模拟中断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支持轮询模式下的中断屏蔽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支持</a:t>
            </a:r>
            <a:r>
              <a:rPr lang="en-US" sz="2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vpp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-to-</a:t>
            </a:r>
            <a:r>
              <a:rPr lang="en-US" sz="2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vpp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vpp-to-3rd-party 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和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3rd-party-to-3rd-party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支持多队列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包括非对称配置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sz="2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支持巨型帧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链式缓存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重视安全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多操作模式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ethernet,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punt/inject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来说是轻型库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允许轻松创建通过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通信的应用程序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143000" y="6044403"/>
            <a:ext cx="10515599" cy="548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需要快速，但性能不是第一位的。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18204" y="50972"/>
            <a:ext cx="991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memif</a:t>
            </a:r>
            <a:r>
              <a:rPr lang="en-US" sz="4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安全</a:t>
            </a:r>
            <a:endParaRPr sz="4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705" y="1118949"/>
            <a:ext cx="10527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点对点主备概念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 panose="020B0604020202020204"/>
              <a:buChar char="•"/>
            </a:pPr>
            <a:r>
              <a:rPr lang="en-US" sz="14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en-U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zh-CN" altLang="en-U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从不暴露内存给备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 panose="020B0604020202020204"/>
              <a:buChar char="•"/>
            </a:pPr>
            <a:r>
              <a:rPr lang="en-US" sz="14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en-U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zh-CN" altLang="en-U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负责分配和共享内存块给主</a:t>
            </a:r>
            <a:endParaRPr sz="1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 panose="020B0604020202020204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备可以决定是否暴露内部缓存给主、拷贝数据进共享内存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共享内存数据结构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(rings, descriptors) 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是非指针的</a:t>
            </a:r>
            <a:endParaRPr sz="2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接口总是点对点的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主备对之间的。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共享内存连接时初始化，断连时释放。</a:t>
            </a:r>
            <a:endParaRPr sz="2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接口由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unix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文件名和接口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对唯一标识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每个接口都有可选的共享密钥支持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可选地，主可以为每个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监听的连接获得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143000" y="6044403"/>
            <a:ext cx="10515599" cy="548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copy is a MUST for security.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18204" y="50972"/>
            <a:ext cx="99194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4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</a:t>
            </a:r>
            <a:r>
              <a:rPr lang="en-US" sz="4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emif</a:t>
            </a:r>
            <a:r>
              <a:rPr lang="en-US" sz="4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zh-CN" altLang="en-US" sz="4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控制通道</a:t>
            </a:r>
            <a:endParaRPr sz="4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09600" y="1245828"/>
            <a:ext cx="83922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实现为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Unix Socket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连接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(AF_UNIX)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主是</a:t>
            </a:r>
            <a:r>
              <a:rPr lang="en-US" altLang="zh-CN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socket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监听者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允许一个监听者上有多个连接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备连接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socket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 panose="020B0604020202020204"/>
              <a:buChar char="•"/>
            </a:pPr>
            <a:r>
              <a:rPr lang="zh-CN" alt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用固定长度的消息通信</a:t>
            </a:r>
            <a:r>
              <a:rPr lang="en-US" sz="2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(128 bytes):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HELLO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(m2s): </a:t>
            </a: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通告主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(s2m):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开始接口初始化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ADD_REGION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(s2m): </a:t>
            </a: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与主共享内存区域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(FD </a:t>
            </a: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传入附加数据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ADD_RING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(s2m):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给主共享</a:t>
            </a: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信息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大小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内存块中的偏移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zh-CN" alt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中断</a:t>
            </a:r>
            <a:r>
              <a:rPr lang="en-US" sz="16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eventfd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CONNECT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(s2m):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请求将接口状态更改为已连接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CONNECTED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(m2s): notify slave that interface is connected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DISCONNECT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(m2s, s2m): disconnect interface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 panose="020B0604020202020204"/>
              <a:buChar char="•"/>
            </a:pPr>
            <a:r>
              <a:rPr lang="en-US" sz="16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</a:t>
            </a:r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(m2s, s2m): Acknowledge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marR="0" lvl="2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4" name="Shape 54" descr="mscgenjs_chart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714450" y="958272"/>
            <a:ext cx="32004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18204" y="50972"/>
            <a:ext cx="991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4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</a:t>
            </a:r>
            <a:r>
              <a:rPr lang="en-US" sz="4000" b="0" i="0" u="none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emif</a:t>
            </a:r>
            <a:r>
              <a:rPr lang="en-US" sz="4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zh-CN" altLang="en-US" sz="4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共享内存设计</a:t>
            </a:r>
            <a:endParaRPr sz="4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6" name="Shape 66" descr="memif-ptnt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09800" y="978775"/>
            <a:ext cx="6230975" cy="575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4421</Words>
  <Application>WPS 演示</Application>
  <PresentationFormat>宽屏</PresentationFormat>
  <Paragraphs>261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等线</vt:lpstr>
      <vt:lpstr>等线 Light</vt:lpstr>
      <vt:lpstr>Office Theme</vt:lpstr>
      <vt:lpstr>memif – 容器网络的共享内存包接口</vt:lpstr>
      <vt:lpstr>目录</vt:lpstr>
      <vt:lpstr>SDN NFV 向 Cloud-native 演进 从VMs 到 Pods/Containers</vt:lpstr>
      <vt:lpstr>裸金属数据层性能上限 FD.io 受益于增长的 Processor I/O</vt:lpstr>
      <vt:lpstr>一个计算机节点内的云网络服务  深度挖掘</vt:lpstr>
      <vt:lpstr>memif – 动机</vt:lpstr>
      <vt:lpstr>memif – 安全</vt:lpstr>
      <vt:lpstr>memif – 控制通道</vt:lpstr>
      <vt:lpstr>memif – 共享内存设计</vt:lpstr>
      <vt:lpstr>memif – 共享内存设计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keywords>CTPClassification=CTP_NWR:VisualMarkings=, CTPClassification=CTP_NT</cp:keywords>
  <cp:lastModifiedBy>xingyeping</cp:lastModifiedBy>
  <cp:revision>1772</cp:revision>
  <cp:lastPrinted>2018-04-24T17:46:00Z</cp:lastPrinted>
  <dcterms:created xsi:type="dcterms:W3CDTF">2017-03-08T16:02:00Z</dcterms:created>
  <dcterms:modified xsi:type="dcterms:W3CDTF">2019-11-13T02:49:14Z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adf338b5-cc1c-423f-a5ed-7499ed068425</vt:lpwstr>
  </property>
  <property fmtid="{D5CDD505-2E9C-101B-9397-08002B2CF9AE}" pid="3" name="CTP_TimeStamp">
    <vt:lpwstr>2018-04-17 13:24:59Z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KSOProductBuildVer">
    <vt:lpwstr>2052-11.1.0.9208</vt:lpwstr>
  </property>
</Properties>
</file>