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12A01-25C5-4835-8E8F-87F596FC56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089AE8-0F3A-40AA-8E49-1EA57A6C3854}">
      <dgm:prSet/>
      <dgm:spPr/>
      <dgm:t>
        <a:bodyPr/>
        <a:lstStyle/>
        <a:p>
          <a:r>
            <a:rPr kumimoji="1" lang="ko-KR" dirty="0"/>
            <a:t>평소 이미지처리관련 자료만 사용</a:t>
          </a:r>
          <a:endParaRPr lang="en-US" dirty="0"/>
        </a:p>
      </dgm:t>
    </dgm:pt>
    <dgm:pt modelId="{CC25593F-AEE7-4B91-ABE0-1A6EFBC2717F}" type="parTrans" cxnId="{E0A731FA-E5B7-41B2-9006-12B1F994DC88}">
      <dgm:prSet/>
      <dgm:spPr/>
      <dgm:t>
        <a:bodyPr/>
        <a:lstStyle/>
        <a:p>
          <a:endParaRPr lang="en-US"/>
        </a:p>
      </dgm:t>
    </dgm:pt>
    <dgm:pt modelId="{D9A8BB7E-2EAA-4899-9BBB-834FDF70548B}" type="sibTrans" cxnId="{E0A731FA-E5B7-41B2-9006-12B1F994DC88}">
      <dgm:prSet/>
      <dgm:spPr/>
      <dgm:t>
        <a:bodyPr/>
        <a:lstStyle/>
        <a:p>
          <a:endParaRPr lang="en-US"/>
        </a:p>
      </dgm:t>
    </dgm:pt>
    <dgm:pt modelId="{7A3A0EC0-7795-4F01-97EB-2F6491E11406}">
      <dgm:prSet/>
      <dgm:spPr/>
      <dgm:t>
        <a:bodyPr/>
        <a:lstStyle/>
        <a:p>
          <a:r>
            <a:rPr kumimoji="1" lang="ko-KR"/>
            <a:t>감정분류 데이터 발견 자연어처리사용</a:t>
          </a:r>
          <a:endParaRPr lang="en-US"/>
        </a:p>
      </dgm:t>
    </dgm:pt>
    <dgm:pt modelId="{39008976-4D4D-4266-BC75-9CE3C5A3DF3D}" type="parTrans" cxnId="{C9EFAE24-1717-4EC2-A3D6-FE9E2EA4645B}">
      <dgm:prSet/>
      <dgm:spPr/>
      <dgm:t>
        <a:bodyPr/>
        <a:lstStyle/>
        <a:p>
          <a:endParaRPr lang="en-US"/>
        </a:p>
      </dgm:t>
    </dgm:pt>
    <dgm:pt modelId="{F747023B-A846-46A3-A44A-B55CA817871F}" type="sibTrans" cxnId="{C9EFAE24-1717-4EC2-A3D6-FE9E2EA4645B}">
      <dgm:prSet/>
      <dgm:spPr/>
      <dgm:t>
        <a:bodyPr/>
        <a:lstStyle/>
        <a:p>
          <a:endParaRPr lang="en-US"/>
        </a:p>
      </dgm:t>
    </dgm:pt>
    <dgm:pt modelId="{F13120D8-8461-4034-804D-3253ADB35BAF}">
      <dgm:prSet/>
      <dgm:spPr/>
      <dgm:t>
        <a:bodyPr/>
        <a:lstStyle/>
        <a:p>
          <a:r>
            <a:rPr kumimoji="1" lang="ko-KR" altLang="en-US" dirty="0"/>
            <a:t>분류목적만으로는 흥미유발 </a:t>
          </a:r>
          <a:r>
            <a:rPr kumimoji="1" lang="en-US" altLang="ko-KR" dirty="0"/>
            <a:t>x</a:t>
          </a:r>
          <a:r>
            <a:rPr kumimoji="1" lang="ko-KR" dirty="0"/>
            <a:t> </a:t>
          </a:r>
          <a:endParaRPr lang="en-US" dirty="0"/>
        </a:p>
      </dgm:t>
    </dgm:pt>
    <dgm:pt modelId="{F3320D7F-C151-4E83-80DF-C060CD9246FA}" type="parTrans" cxnId="{15463D6B-E62B-48A2-B379-FD8A1496B9F1}">
      <dgm:prSet/>
      <dgm:spPr/>
      <dgm:t>
        <a:bodyPr/>
        <a:lstStyle/>
        <a:p>
          <a:endParaRPr lang="en-US"/>
        </a:p>
      </dgm:t>
    </dgm:pt>
    <dgm:pt modelId="{FB2B0526-1ED1-42FA-8C11-9BCE4DA03617}" type="sibTrans" cxnId="{15463D6B-E62B-48A2-B379-FD8A1496B9F1}">
      <dgm:prSet/>
      <dgm:spPr/>
      <dgm:t>
        <a:bodyPr/>
        <a:lstStyle/>
        <a:p>
          <a:endParaRPr lang="en-US"/>
        </a:p>
      </dgm:t>
    </dgm:pt>
    <dgm:pt modelId="{570DDB49-10B7-4EFF-9F9B-A3EE8551B4A1}">
      <dgm:prSet/>
      <dgm:spPr/>
      <dgm:t>
        <a:bodyPr/>
        <a:lstStyle/>
        <a:p>
          <a:r>
            <a:rPr kumimoji="1" lang="ko-KR"/>
            <a:t>분석목적 </a:t>
          </a:r>
          <a:r>
            <a:rPr kumimoji="1" lang="en-US"/>
            <a:t>x</a:t>
          </a:r>
          <a:r>
            <a:rPr kumimoji="1" lang="ko-KR"/>
            <a:t> 데이터수집목적 </a:t>
          </a:r>
          <a:r>
            <a:rPr kumimoji="1" lang="en-US"/>
            <a:t>o</a:t>
          </a:r>
          <a:endParaRPr lang="en-US"/>
        </a:p>
      </dgm:t>
    </dgm:pt>
    <dgm:pt modelId="{CB668C2F-906C-4028-941F-081D607B34AA}" type="parTrans" cxnId="{66CCB803-95EC-40CD-BC8C-9EF77C0CDB0E}">
      <dgm:prSet/>
      <dgm:spPr/>
      <dgm:t>
        <a:bodyPr/>
        <a:lstStyle/>
        <a:p>
          <a:endParaRPr lang="en-US"/>
        </a:p>
      </dgm:t>
    </dgm:pt>
    <dgm:pt modelId="{14A84790-5458-43BE-8A50-AF894F75C14D}" type="sibTrans" cxnId="{66CCB803-95EC-40CD-BC8C-9EF77C0CDB0E}">
      <dgm:prSet/>
      <dgm:spPr/>
      <dgm:t>
        <a:bodyPr/>
        <a:lstStyle/>
        <a:p>
          <a:endParaRPr lang="en-US"/>
        </a:p>
      </dgm:t>
    </dgm:pt>
    <dgm:pt modelId="{A0B2456E-A36B-D34F-B3D7-77D22E09B0BD}" type="pres">
      <dgm:prSet presAssocID="{4B112A01-25C5-4835-8E8F-87F596FC565C}" presName="linear" presStyleCnt="0">
        <dgm:presLayoutVars>
          <dgm:animLvl val="lvl"/>
          <dgm:resizeHandles val="exact"/>
        </dgm:presLayoutVars>
      </dgm:prSet>
      <dgm:spPr/>
    </dgm:pt>
    <dgm:pt modelId="{AD695BB0-6086-A647-B58A-F448E29F1110}" type="pres">
      <dgm:prSet presAssocID="{8B089AE8-0F3A-40AA-8E49-1EA57A6C385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3C548A2-5974-9E46-AB9E-7BB6DC5A0776}" type="pres">
      <dgm:prSet presAssocID="{D9A8BB7E-2EAA-4899-9BBB-834FDF70548B}" presName="spacer" presStyleCnt="0"/>
      <dgm:spPr/>
    </dgm:pt>
    <dgm:pt modelId="{3C35642E-BEA4-1143-B5DE-962EC578B2A0}" type="pres">
      <dgm:prSet presAssocID="{7A3A0EC0-7795-4F01-97EB-2F6491E1140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E5BE39-6EFA-624A-A9C6-A73C5B5ACF55}" type="pres">
      <dgm:prSet presAssocID="{F747023B-A846-46A3-A44A-B55CA817871F}" presName="spacer" presStyleCnt="0"/>
      <dgm:spPr/>
    </dgm:pt>
    <dgm:pt modelId="{906389F6-8A30-1A48-9D83-3B64380119A7}" type="pres">
      <dgm:prSet presAssocID="{F13120D8-8461-4034-804D-3253ADB35B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98D6E8-D5D2-F247-AAB9-716775A2C81F}" type="pres">
      <dgm:prSet presAssocID="{FB2B0526-1ED1-42FA-8C11-9BCE4DA03617}" presName="spacer" presStyleCnt="0"/>
      <dgm:spPr/>
    </dgm:pt>
    <dgm:pt modelId="{2DF7AEFD-B480-6F4B-91B6-D2E368A90459}" type="pres">
      <dgm:prSet presAssocID="{570DDB49-10B7-4EFF-9F9B-A3EE8551B4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6CCB803-95EC-40CD-BC8C-9EF77C0CDB0E}" srcId="{4B112A01-25C5-4835-8E8F-87F596FC565C}" destId="{570DDB49-10B7-4EFF-9F9B-A3EE8551B4A1}" srcOrd="3" destOrd="0" parTransId="{CB668C2F-906C-4028-941F-081D607B34AA}" sibTransId="{14A84790-5458-43BE-8A50-AF894F75C14D}"/>
    <dgm:cxn modelId="{C9EFAE24-1717-4EC2-A3D6-FE9E2EA4645B}" srcId="{4B112A01-25C5-4835-8E8F-87F596FC565C}" destId="{7A3A0EC0-7795-4F01-97EB-2F6491E11406}" srcOrd="1" destOrd="0" parTransId="{39008976-4D4D-4266-BC75-9CE3C5A3DF3D}" sibTransId="{F747023B-A846-46A3-A44A-B55CA817871F}"/>
    <dgm:cxn modelId="{444D9849-2948-B441-A94F-DF722E90E0E4}" type="presOf" srcId="{570DDB49-10B7-4EFF-9F9B-A3EE8551B4A1}" destId="{2DF7AEFD-B480-6F4B-91B6-D2E368A90459}" srcOrd="0" destOrd="0" presId="urn:microsoft.com/office/officeart/2005/8/layout/vList2"/>
    <dgm:cxn modelId="{F4D57164-489F-1746-B8D3-1C0D9A2AEAA1}" type="presOf" srcId="{F13120D8-8461-4034-804D-3253ADB35BAF}" destId="{906389F6-8A30-1A48-9D83-3B64380119A7}" srcOrd="0" destOrd="0" presId="urn:microsoft.com/office/officeart/2005/8/layout/vList2"/>
    <dgm:cxn modelId="{15463D6B-E62B-48A2-B379-FD8A1496B9F1}" srcId="{4B112A01-25C5-4835-8E8F-87F596FC565C}" destId="{F13120D8-8461-4034-804D-3253ADB35BAF}" srcOrd="2" destOrd="0" parTransId="{F3320D7F-C151-4E83-80DF-C060CD9246FA}" sibTransId="{FB2B0526-1ED1-42FA-8C11-9BCE4DA03617}"/>
    <dgm:cxn modelId="{98E60CA9-4937-914A-83E0-4B2074A5F77D}" type="presOf" srcId="{4B112A01-25C5-4835-8E8F-87F596FC565C}" destId="{A0B2456E-A36B-D34F-B3D7-77D22E09B0BD}" srcOrd="0" destOrd="0" presId="urn:microsoft.com/office/officeart/2005/8/layout/vList2"/>
    <dgm:cxn modelId="{3F4D3AB2-A6B4-2641-86AE-83C349CF2925}" type="presOf" srcId="{8B089AE8-0F3A-40AA-8E49-1EA57A6C3854}" destId="{AD695BB0-6086-A647-B58A-F448E29F1110}" srcOrd="0" destOrd="0" presId="urn:microsoft.com/office/officeart/2005/8/layout/vList2"/>
    <dgm:cxn modelId="{D67B23EE-350E-E94A-8FB8-6F53BAA9C8F8}" type="presOf" srcId="{7A3A0EC0-7795-4F01-97EB-2F6491E11406}" destId="{3C35642E-BEA4-1143-B5DE-962EC578B2A0}" srcOrd="0" destOrd="0" presId="urn:microsoft.com/office/officeart/2005/8/layout/vList2"/>
    <dgm:cxn modelId="{E0A731FA-E5B7-41B2-9006-12B1F994DC88}" srcId="{4B112A01-25C5-4835-8E8F-87F596FC565C}" destId="{8B089AE8-0F3A-40AA-8E49-1EA57A6C3854}" srcOrd="0" destOrd="0" parTransId="{CC25593F-AEE7-4B91-ABE0-1A6EFBC2717F}" sibTransId="{D9A8BB7E-2EAA-4899-9BBB-834FDF70548B}"/>
    <dgm:cxn modelId="{EEC3E30A-2E17-9A49-8A90-16E24A81C08D}" type="presParOf" srcId="{A0B2456E-A36B-D34F-B3D7-77D22E09B0BD}" destId="{AD695BB0-6086-A647-B58A-F448E29F1110}" srcOrd="0" destOrd="0" presId="urn:microsoft.com/office/officeart/2005/8/layout/vList2"/>
    <dgm:cxn modelId="{6036D683-F0C9-FC41-AF25-5DB7BAF2A497}" type="presParOf" srcId="{A0B2456E-A36B-D34F-B3D7-77D22E09B0BD}" destId="{13C548A2-5974-9E46-AB9E-7BB6DC5A0776}" srcOrd="1" destOrd="0" presId="urn:microsoft.com/office/officeart/2005/8/layout/vList2"/>
    <dgm:cxn modelId="{30EE99EA-7606-DF40-995C-0421355371A5}" type="presParOf" srcId="{A0B2456E-A36B-D34F-B3D7-77D22E09B0BD}" destId="{3C35642E-BEA4-1143-B5DE-962EC578B2A0}" srcOrd="2" destOrd="0" presId="urn:microsoft.com/office/officeart/2005/8/layout/vList2"/>
    <dgm:cxn modelId="{A9616B73-E166-AA41-96C6-2F6D8DA30E97}" type="presParOf" srcId="{A0B2456E-A36B-D34F-B3D7-77D22E09B0BD}" destId="{00E5BE39-6EFA-624A-A9C6-A73C5B5ACF55}" srcOrd="3" destOrd="0" presId="urn:microsoft.com/office/officeart/2005/8/layout/vList2"/>
    <dgm:cxn modelId="{D31E357D-9161-CB41-B694-308DB48C64DC}" type="presParOf" srcId="{A0B2456E-A36B-D34F-B3D7-77D22E09B0BD}" destId="{906389F6-8A30-1A48-9D83-3B64380119A7}" srcOrd="4" destOrd="0" presId="urn:microsoft.com/office/officeart/2005/8/layout/vList2"/>
    <dgm:cxn modelId="{CEF9553B-0140-5549-9D77-8BBC75B7C5E2}" type="presParOf" srcId="{A0B2456E-A36B-D34F-B3D7-77D22E09B0BD}" destId="{E098D6E8-D5D2-F247-AAB9-716775A2C81F}" srcOrd="5" destOrd="0" presId="urn:microsoft.com/office/officeart/2005/8/layout/vList2"/>
    <dgm:cxn modelId="{E2D4C426-FABE-B74B-8280-336EF5417191}" type="presParOf" srcId="{A0B2456E-A36B-D34F-B3D7-77D22E09B0BD}" destId="{2DF7AEFD-B480-6F4B-91B6-D2E368A9045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95BB0-6086-A647-B58A-F448E29F1110}">
      <dsp:nvSpPr>
        <dsp:cNvPr id="0" name=""/>
        <dsp:cNvSpPr/>
      </dsp:nvSpPr>
      <dsp:spPr>
        <a:xfrm>
          <a:off x="0" y="23431"/>
          <a:ext cx="4747546" cy="122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300" kern="1200" dirty="0"/>
            <a:t>평소 이미지처리관련 자료만 사용</a:t>
          </a:r>
          <a:endParaRPr lang="en-US" sz="2300" kern="1200" dirty="0"/>
        </a:p>
      </dsp:txBody>
      <dsp:txXfrm>
        <a:off x="59832" y="83263"/>
        <a:ext cx="4627882" cy="1106002"/>
      </dsp:txXfrm>
    </dsp:sp>
    <dsp:sp modelId="{3C35642E-BEA4-1143-B5DE-962EC578B2A0}">
      <dsp:nvSpPr>
        <dsp:cNvPr id="0" name=""/>
        <dsp:cNvSpPr/>
      </dsp:nvSpPr>
      <dsp:spPr>
        <a:xfrm>
          <a:off x="0" y="1315338"/>
          <a:ext cx="4747546" cy="122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300" kern="1200"/>
            <a:t>감정분류 데이터 발견 자연어처리사용</a:t>
          </a:r>
          <a:endParaRPr lang="en-US" sz="2300" kern="1200"/>
        </a:p>
      </dsp:txBody>
      <dsp:txXfrm>
        <a:off x="59832" y="1375170"/>
        <a:ext cx="4627882" cy="1106002"/>
      </dsp:txXfrm>
    </dsp:sp>
    <dsp:sp modelId="{906389F6-8A30-1A48-9D83-3B64380119A7}">
      <dsp:nvSpPr>
        <dsp:cNvPr id="0" name=""/>
        <dsp:cNvSpPr/>
      </dsp:nvSpPr>
      <dsp:spPr>
        <a:xfrm>
          <a:off x="0" y="2607244"/>
          <a:ext cx="4747546" cy="122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2300" kern="1200" dirty="0"/>
            <a:t>분류목적만으로는 흥미유발 </a:t>
          </a:r>
          <a:r>
            <a:rPr kumimoji="1" lang="en-US" altLang="ko-KR" sz="2300" kern="1200" dirty="0"/>
            <a:t>x</a:t>
          </a:r>
          <a:r>
            <a:rPr kumimoji="1" lang="ko-KR" sz="2300" kern="1200" dirty="0"/>
            <a:t> </a:t>
          </a:r>
          <a:endParaRPr lang="en-US" sz="2300" kern="1200" dirty="0"/>
        </a:p>
      </dsp:txBody>
      <dsp:txXfrm>
        <a:off x="59832" y="2667076"/>
        <a:ext cx="4627882" cy="1106002"/>
      </dsp:txXfrm>
    </dsp:sp>
    <dsp:sp modelId="{2DF7AEFD-B480-6F4B-91B6-D2E368A90459}">
      <dsp:nvSpPr>
        <dsp:cNvPr id="0" name=""/>
        <dsp:cNvSpPr/>
      </dsp:nvSpPr>
      <dsp:spPr>
        <a:xfrm>
          <a:off x="0" y="3899150"/>
          <a:ext cx="4747546" cy="1225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300" kern="1200"/>
            <a:t>분석목적 </a:t>
          </a:r>
          <a:r>
            <a:rPr kumimoji="1" lang="en-US" sz="2300" kern="1200"/>
            <a:t>x</a:t>
          </a:r>
          <a:r>
            <a:rPr kumimoji="1" lang="ko-KR" sz="2300" kern="1200"/>
            <a:t> 데이터수집목적 </a:t>
          </a:r>
          <a:r>
            <a:rPr kumimoji="1" lang="en-US" sz="2300" kern="1200"/>
            <a:t>o</a:t>
          </a:r>
          <a:endParaRPr lang="en-US" sz="2300" kern="1200"/>
        </a:p>
      </dsp:txBody>
      <dsp:txXfrm>
        <a:off x="59832" y="3958982"/>
        <a:ext cx="4627882" cy="1106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C0D5-87FB-C348-A42C-9E432A81D758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D011E-7C78-AD4B-A16A-1537CEEAD5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077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안녕하십니까</a:t>
            </a:r>
            <a:r>
              <a:rPr kumimoji="1" lang="en-US" altLang="ko-KR" dirty="0"/>
              <a:t>?</a:t>
            </a:r>
            <a:r>
              <a:rPr kumimoji="1" lang="ko-KR" altLang="en-US" dirty="0"/>
              <a:t> 감정에 감정을 위한 음악소식의 발표를 맡게 된 </a:t>
            </a:r>
            <a:r>
              <a:rPr kumimoji="1" lang="ko-KR" altLang="en-US" dirty="0" err="1"/>
              <a:t>성진현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이라고합니다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오늘은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AI</a:t>
            </a:r>
            <a:r>
              <a:rPr kumimoji="1" lang="ko-KR" altLang="en-US" dirty="0"/>
              <a:t>모델을 통해 감정을 분류하고 분류만 해서 보여주기엔 너무 흥미가 없을 것 같아</a:t>
            </a:r>
            <a:endParaRPr kumimoji="1" lang="en-US" altLang="ko-KR" dirty="0"/>
          </a:p>
          <a:p>
            <a:r>
              <a:rPr kumimoji="1" lang="ko-KR" altLang="en-US" dirty="0"/>
              <a:t>수작업으로 감정</a:t>
            </a:r>
            <a:r>
              <a:rPr kumimoji="1" lang="en-US" altLang="ko-KR" dirty="0"/>
              <a:t>6</a:t>
            </a:r>
            <a:r>
              <a:rPr kumimoji="1" lang="ko-KR" altLang="en-US" dirty="0"/>
              <a:t>가지에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곡씩을</a:t>
            </a:r>
            <a:r>
              <a:rPr kumimoji="1" lang="ko-KR" altLang="en-US" dirty="0"/>
              <a:t> 추가하여 그 중 하나의 노래 유튜브</a:t>
            </a:r>
            <a:r>
              <a:rPr kumimoji="1" lang="en-US" altLang="ko-KR" dirty="0"/>
              <a:t> URL</a:t>
            </a:r>
            <a:r>
              <a:rPr kumimoji="1" lang="ko-KR" altLang="en-US" dirty="0"/>
              <a:t>이 나오도록 만들어 보았습니다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D011E-7C78-AD4B-A16A-1537CEEAD515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549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목차입니다</a:t>
            </a:r>
            <a:r>
              <a:rPr kumimoji="1" lang="en-US" altLang="ko-Kore-KR" dirty="0"/>
              <a:t>.</a:t>
            </a:r>
          </a:p>
          <a:p>
            <a:r>
              <a:rPr kumimoji="1" lang="ko-KR" altLang="en-US" dirty="0"/>
              <a:t>처음으로는 이 프로젝트를 만들게 된 계기에 대해서 말씀드리고</a:t>
            </a:r>
            <a:endParaRPr kumimoji="1" lang="en-US" altLang="ko-KR" dirty="0"/>
          </a:p>
          <a:p>
            <a:r>
              <a:rPr kumimoji="1" lang="ko-KR" altLang="en-US" dirty="0"/>
              <a:t>다음은 간단한 데이터 파이프라인 소개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번째는 만든 웹페이지를 직접 사용하는 모습을 보여드릴 예정이며</a:t>
            </a:r>
            <a:endParaRPr kumimoji="1" lang="en-US" altLang="ko-KR" dirty="0"/>
          </a:p>
          <a:p>
            <a:r>
              <a:rPr kumimoji="1" lang="ko-KR" altLang="en-US" dirty="0"/>
              <a:t>마지막 결론 및 한계점으로 정리하였습니다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D011E-7C78-AD4B-A16A-1537CEEAD51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129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</a:t>
            </a:r>
            <a:r>
              <a:rPr kumimoji="1" lang="ko-KR" altLang="en-US" dirty="0"/>
              <a:t> 프로젝트 계기로 말씀드리자면 저는 평소 이미지처리 관련 자료만 사용해오다 이번 프로젝트를 통해 조금 더 다양하게 사용해보고 싶어 자연어처리 관련 자료를 찾다가 이번에 감정분류 해보기에 좋은 데이터가 있어 사용하게 되었습니다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목차에서 </a:t>
            </a:r>
            <a:r>
              <a:rPr kumimoji="1" lang="ko-KR" altLang="en-US" dirty="0" err="1"/>
              <a:t>말씀드렸다시피</a:t>
            </a:r>
            <a:r>
              <a:rPr kumimoji="1" lang="ko-KR" altLang="en-US" dirty="0"/>
              <a:t> 감정만 분류해서 그 감정만 </a:t>
            </a:r>
            <a:r>
              <a:rPr kumimoji="1" lang="ko-KR" altLang="en-US" dirty="0" err="1"/>
              <a:t>출력되서</a:t>
            </a:r>
            <a:r>
              <a:rPr kumimoji="1" lang="ko-KR" altLang="en-US" dirty="0"/>
              <a:t> 나오도록 하기에는 사람들의 흥미를 끌어내지 못할 </a:t>
            </a:r>
            <a:r>
              <a:rPr kumimoji="1" lang="ko-KR" altLang="en-US" dirty="0" err="1"/>
              <a:t>것같아</a:t>
            </a:r>
            <a:r>
              <a:rPr kumimoji="1" lang="ko-KR" altLang="en-US" dirty="0"/>
              <a:t> 음악을 추가하게 되었습니다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이 프로젝트의 목적은 분석의 목적보다는 이 감정분류 모델을 통해 나온 결과와 사람들이 입력한 내용을 포함해서 간단한 대시보드를 통해 보여주고 그 데이터를 수집하는데 목적이 더 있다고 말씀드리며 넘어가도록 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D011E-7C78-AD4B-A16A-1537CEEAD51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번외로</a:t>
            </a:r>
            <a:r>
              <a:rPr kumimoji="1" lang="ko-KR" altLang="en-US" dirty="0"/>
              <a:t> 간단한 데이터 소개 부분입니다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데이터는 </a:t>
            </a:r>
            <a:r>
              <a:rPr kumimoji="1" lang="en-US" altLang="ko-KR" dirty="0"/>
              <a:t>AI</a:t>
            </a:r>
            <a:r>
              <a:rPr kumimoji="1" lang="ko-KR" altLang="en-US" dirty="0"/>
              <a:t>허브에 있는 한국어 감정 정보가 포함된 단발성 대화 데이터셋을 기준으로 모델작업을 시작하였습니다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32000</a:t>
            </a:r>
            <a:r>
              <a:rPr kumimoji="1" lang="ko-KR" altLang="en-US" dirty="0"/>
              <a:t>개정도의 데이터가 포함되어 있었으며 간단하게 대화내용과 그에 맞는 감정이 분류가 되어있어 감정분류 모델을 만드는데 있어 최적화 되어있다고 생각하였습니다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가지 감정이 분류되어 있었지만 이중에 놀람이라는 감정이 모델을 통해 확인해본 결과 전체 비중이 그리 크지 않음에도 불구하고 놀람으로 분류되는 결과가 많이 나와 </a:t>
            </a:r>
            <a:r>
              <a:rPr kumimoji="1" lang="ko-KR" altLang="en-US" dirty="0" err="1"/>
              <a:t>놀람감정은</a:t>
            </a:r>
            <a:r>
              <a:rPr kumimoji="1" lang="ko-KR" altLang="en-US" dirty="0"/>
              <a:t> 제거한 후 공포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분노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슬픔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중립</a:t>
            </a:r>
            <a:r>
              <a:rPr kumimoji="1" lang="en-US" altLang="ko-KR" dirty="0"/>
              <a:t>,</a:t>
            </a:r>
            <a:r>
              <a:rPr kumimoji="1" lang="ko-KR" altLang="en-US" dirty="0"/>
              <a:t> 행복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혐오 이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가지 감정을 가지고 작업하였습니다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중에 공포라는 감정보다는 불안이라는 감정이 더 </a:t>
            </a:r>
            <a:r>
              <a:rPr kumimoji="1" lang="ko-KR" altLang="en-US" dirty="0" err="1"/>
              <a:t>맞는것</a:t>
            </a:r>
            <a:r>
              <a:rPr kumimoji="1" lang="ko-KR" altLang="en-US" dirty="0"/>
              <a:t> 같아 공포는 불안으로 대체하여 작업하였습니다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D011E-7C78-AD4B-A16A-1537CEEAD51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499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다음은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파이프라인입니다</a:t>
            </a:r>
            <a:r>
              <a:rPr kumimoji="1" lang="en-US" altLang="ko-Kore-KR" dirty="0"/>
              <a:t>.</a:t>
            </a:r>
          </a:p>
          <a:p>
            <a:r>
              <a:rPr kumimoji="1" lang="ko-KR" altLang="en-US" dirty="0"/>
              <a:t>저는 이번에 </a:t>
            </a:r>
            <a:r>
              <a:rPr kumimoji="1" lang="ko-KR" altLang="en-US" dirty="0" err="1"/>
              <a:t>크롤링과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웹스크래이핑은</a:t>
            </a:r>
            <a:r>
              <a:rPr kumimoji="1" lang="ko-KR" altLang="en-US" dirty="0"/>
              <a:t> 사용하지 않고 대화 데이터셋을 다운받아 모델을 제작하는데 사용하였습니다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데이터셋을 사용해 먼저 </a:t>
            </a:r>
            <a:r>
              <a:rPr kumimoji="1" lang="en-US" altLang="ko-KR" dirty="0"/>
              <a:t>PostgreSQL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ElephantSQL</a:t>
            </a:r>
            <a:r>
              <a:rPr kumimoji="1" lang="ko-KR" altLang="en-US" dirty="0"/>
              <a:t>에 저장해 두었으며 데이터셋을 불러와 </a:t>
            </a:r>
            <a:r>
              <a:rPr kumimoji="1" lang="en-US" altLang="ko-KR" dirty="0"/>
              <a:t>CNN Classifier</a:t>
            </a:r>
            <a:r>
              <a:rPr kumimoji="1" lang="ko-KR" altLang="en-US" dirty="0"/>
              <a:t> 모델을 사용해 간단한 분류작업을 시작하였습니다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작은 화살표 표시가 있어서 </a:t>
            </a:r>
            <a:r>
              <a:rPr kumimoji="1" lang="ko-KR" altLang="en-US" dirty="0" err="1"/>
              <a:t>헷갈리시는분들이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있을텐데요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입력값을</a:t>
            </a:r>
            <a:r>
              <a:rPr kumimoji="1" lang="ko-KR" altLang="en-US" dirty="0"/>
              <a:t> 받아 감정이 분류되고 그 확률도 같이 나오도록 모델작업을 </a:t>
            </a:r>
            <a:r>
              <a:rPr kumimoji="1" lang="ko-KR" altLang="en-US" dirty="0" err="1"/>
              <a:t>해두었습니다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 나온 값들을 </a:t>
            </a:r>
            <a:r>
              <a:rPr kumimoji="1" lang="en-US" altLang="ko-KR" dirty="0"/>
              <a:t>flask</a:t>
            </a:r>
            <a:r>
              <a:rPr kumimoji="1" lang="ko-KR" altLang="en-US" dirty="0"/>
              <a:t> 내부에서 출력되고 그 감정과 입력내용 그리고 확률까지 데이터베이스에 저장되도록 만들어 두었습니다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뒤에 나오는 시연부분에서 정확하게 어떻게 나오는지 보여드리도록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데이터베이스에 저장된 내용들을 </a:t>
            </a:r>
            <a:r>
              <a:rPr kumimoji="1" lang="en-US" altLang="ko-KR" dirty="0" err="1"/>
              <a:t>Metabase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대시보드로 제작하였습니다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D011E-7C78-AD4B-A16A-1537CEEAD51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849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배포는 아쉽게도 성공하지 못했습니다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페이지를 소개해드리자면 홈화면이 나오고 입력창에 </a:t>
            </a:r>
            <a:r>
              <a:rPr kumimoji="1" lang="ko-KR" altLang="en-US" dirty="0" err="1"/>
              <a:t>아무말이나</a:t>
            </a:r>
            <a:r>
              <a:rPr kumimoji="1" lang="ko-KR" altLang="en-US" dirty="0"/>
              <a:t> </a:t>
            </a:r>
            <a:r>
              <a:rPr kumimoji="1" lang="en-US" altLang="ko-KR" dirty="0"/>
              <a:t>30</a:t>
            </a:r>
            <a:r>
              <a:rPr kumimoji="1" lang="ko-KR" altLang="en-US" dirty="0"/>
              <a:t>자 내외로 </a:t>
            </a:r>
            <a:r>
              <a:rPr kumimoji="1" lang="ko-KR" altLang="en-US" dirty="0" err="1"/>
              <a:t>써주시면</a:t>
            </a:r>
            <a:r>
              <a:rPr kumimoji="1" lang="ko-KR" altLang="en-US" dirty="0"/>
              <a:t> 그 내용을 보고 감정을 분류해 그 감정에 맞는 음악이 나오도록 </a:t>
            </a:r>
            <a:r>
              <a:rPr kumimoji="1" lang="ko-KR" altLang="en-US" dirty="0" err="1"/>
              <a:t>해두었습니다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직접 보여드리면서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D011E-7C78-AD4B-A16A-1537CEEAD51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08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  <a:r>
              <a:rPr kumimoji="1" lang="ko-KR" altLang="en-US" dirty="0"/>
              <a:t> 및 한계점입니다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결론은 사람들이 평소에 하는 말을 통해 감정을 분류하고 그 데이터를 수집함으로써 새로운 데이터를 얻어낼 수 있다고 판단하였습니다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일반 설문조사와 같이 너무 심심한 수집보다는 무언가 사람들의 흥미를 유발하여 더 쉽게 데이터 수집이 가능하리라 생각하였습니다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한계점으로는 일단 모델링의 성능이 너무 떨어져 위의 </a:t>
            </a:r>
            <a:r>
              <a:rPr kumimoji="1" lang="ko-KR" altLang="en-US" dirty="0" err="1"/>
              <a:t>역활을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하지못한다는</a:t>
            </a:r>
            <a:r>
              <a:rPr kumimoji="1" lang="ko-KR" altLang="en-US" dirty="0"/>
              <a:t> 한계점이 존재했습니다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정확한 데이터를 얻는게 아닌 불확실한 데이터가 얻어진다는 점이 한계점이라 생각하였습니다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직접 수작업으로 </a:t>
            </a:r>
            <a:r>
              <a:rPr kumimoji="1" lang="en-US" altLang="ko-KR" dirty="0" err="1"/>
              <a:t>url</a:t>
            </a:r>
            <a:r>
              <a:rPr kumimoji="1" lang="ko-KR" altLang="en-US" dirty="0"/>
              <a:t>을 따와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가지정도의 </a:t>
            </a:r>
            <a:r>
              <a:rPr kumimoji="1" lang="ko-KR" altLang="en-US" dirty="0" err="1"/>
              <a:t>노래중</a:t>
            </a:r>
            <a:r>
              <a:rPr kumimoji="1" lang="ko-KR" altLang="en-US" dirty="0"/>
              <a:t> 한가지가 랜덤하게 틀어지도록 </a:t>
            </a:r>
            <a:r>
              <a:rPr kumimoji="1" lang="ko-KR" altLang="en-US" dirty="0" err="1"/>
              <a:t>해두었습니다만</a:t>
            </a:r>
            <a:r>
              <a:rPr kumimoji="1" lang="ko-KR" altLang="en-US" dirty="0"/>
              <a:t> 더욱 새로운 데이터를 추가해 감정분류 모델을 만들 때 노래까지 같이 추천되도록 </a:t>
            </a:r>
            <a:r>
              <a:rPr kumimoji="1" lang="ko-KR" altLang="en-US" dirty="0" err="1"/>
              <a:t>해두면</a:t>
            </a:r>
            <a:r>
              <a:rPr kumimoji="1" lang="ko-KR" altLang="en-US" dirty="0"/>
              <a:t> 더욱 좋을 것 같다고 생각하였습니다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D011E-7C78-AD4B-A16A-1537CEEAD51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38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이상으로</a:t>
            </a:r>
            <a:r>
              <a:rPr kumimoji="1" lang="ko-KR" altLang="en-US" dirty="0"/>
              <a:t> 발표를 마치겠습니다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감사합니다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D011E-7C78-AD4B-A16A-1537CEEAD51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993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3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9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5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1" r:id="rId5"/>
    <p:sldLayoutId id="2147483702" r:id="rId6"/>
    <p:sldLayoutId id="2147483708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물결무늬 3D 아트">
            <a:extLst>
              <a:ext uri="{FF2B5EF4-FFF2-40B4-BE49-F238E27FC236}">
                <a16:creationId xmlns:a16="http://schemas.microsoft.com/office/drawing/2014/main" id="{9FD067E4-DF39-72BB-8F85-3DEE8086A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50" b="69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2E629A-7582-3C42-91DA-6E42AF203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949" y="654146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dirty="0" err="1"/>
              <a:t>감감음소식</a:t>
            </a:r>
            <a:r>
              <a:rPr kumimoji="1" lang="ko-KR" altLang="en-US" dirty="0"/>
              <a:t> 발표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7453F1-4701-A6FA-CDBF-575F7FC58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8895" y="3192724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kumimoji="1" lang="ko-Kore-KR" altLang="en-US" dirty="0"/>
              <a:t>감정에</a:t>
            </a:r>
            <a:r>
              <a:rPr kumimoji="1" lang="ko-KR" altLang="en-US" dirty="0"/>
              <a:t> 감정을 위한 음악소식</a:t>
            </a:r>
            <a:endParaRPr kumimoji="1" lang="en-US" altLang="ko-KR" dirty="0"/>
          </a:p>
          <a:p>
            <a:pPr algn="ctr"/>
            <a:r>
              <a:rPr kumimoji="1" lang="en-US" altLang="ko-Kore-KR" dirty="0"/>
              <a:t>AI18 </a:t>
            </a:r>
            <a:r>
              <a:rPr kumimoji="1" lang="ko-KR" altLang="en-US" dirty="0" err="1"/>
              <a:t>성진현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64078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25B039-2EFC-B818-3E93-B30451AE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D0FC34D-3913-08AE-4FE9-3A695C9CB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kumimoji="1" lang="ko-KR" altLang="en-US" sz="2000" dirty="0"/>
              <a:t>프로젝트 계기</a:t>
            </a:r>
            <a:endParaRPr kumimoji="1" lang="en-US" altLang="ko-KR" sz="2000" dirty="0"/>
          </a:p>
          <a:p>
            <a:r>
              <a:rPr kumimoji="1" lang="ko-Kore-KR" altLang="en-US" sz="2000" dirty="0"/>
              <a:t>데이터</a:t>
            </a:r>
            <a:r>
              <a:rPr kumimoji="1" lang="ko-KR" altLang="en-US" sz="2000" dirty="0"/>
              <a:t> 파이프라인</a:t>
            </a:r>
            <a:endParaRPr kumimoji="1" lang="en-US" altLang="ko-KR" sz="2000" dirty="0"/>
          </a:p>
          <a:p>
            <a:r>
              <a:rPr kumimoji="1" lang="ko-KR" altLang="en-US" sz="2000" dirty="0"/>
              <a:t>웹페이지 시연</a:t>
            </a:r>
            <a:endParaRPr kumimoji="1" lang="en-US" altLang="ko-KR" sz="2000" dirty="0"/>
          </a:p>
          <a:p>
            <a:r>
              <a:rPr kumimoji="1" lang="ko-KR" altLang="en-US" sz="2000" dirty="0"/>
              <a:t>결론 및 한계점</a:t>
            </a:r>
            <a:endParaRPr kumimoji="1" lang="ko-Kore-KR" altLang="en-US" sz="2000" dirty="0"/>
          </a:p>
        </p:txBody>
      </p:sp>
      <p:pic>
        <p:nvPicPr>
          <p:cNvPr id="18" name="Picture 4" descr="문서의 그래프와 펜">
            <a:extLst>
              <a:ext uri="{FF2B5EF4-FFF2-40B4-BE49-F238E27FC236}">
                <a16:creationId xmlns:a16="http://schemas.microsoft.com/office/drawing/2014/main" id="{A668D6C6-FBA9-6E06-8A76-83BA5DCFA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96" r="6773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863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88FFB5-8C97-76C2-77AA-29421E3C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프로젝트</a:t>
            </a:r>
            <a:r>
              <a:rPr kumimoji="1" lang="ko-KR" altLang="en-US" dirty="0"/>
              <a:t> 계기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C5892-4C73-35AA-85FC-D5837B23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sz="2000"/>
          </a:p>
          <a:p>
            <a:endParaRPr kumimoji="1" lang="en-US" altLang="ko-KR" sz="2000"/>
          </a:p>
        </p:txBody>
      </p:sp>
      <p:graphicFrame>
        <p:nvGraphicFramePr>
          <p:cNvPr id="17" name="내용 개체 틀 2">
            <a:extLst>
              <a:ext uri="{FF2B5EF4-FFF2-40B4-BE49-F238E27FC236}">
                <a16:creationId xmlns:a16="http://schemas.microsoft.com/office/drawing/2014/main" id="{798A1F83-2A8B-2C20-3DCC-1F30C80AB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2887616"/>
              </p:ext>
            </p:extLst>
          </p:nvPr>
        </p:nvGraphicFramePr>
        <p:xfrm>
          <a:off x="6800986" y="643467"/>
          <a:ext cx="4747546" cy="5148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000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18533-8B9D-683B-E97C-2A721E68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간단한 데이터 소개</a:t>
            </a:r>
            <a:endParaRPr kumimoji="1" lang="ko-Kore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8816115-A422-DB0B-0B02-35986E908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97932"/>
              </p:ext>
            </p:extLst>
          </p:nvPr>
        </p:nvGraphicFramePr>
        <p:xfrm>
          <a:off x="6251239" y="1926146"/>
          <a:ext cx="4770737" cy="1769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7231">
                  <a:extLst>
                    <a:ext uri="{9D8B030D-6E8A-4147-A177-3AD203B41FA5}">
                      <a16:colId xmlns:a16="http://schemas.microsoft.com/office/drawing/2014/main" val="226167621"/>
                    </a:ext>
                  </a:extLst>
                </a:gridCol>
                <a:gridCol w="1493506">
                  <a:extLst>
                    <a:ext uri="{9D8B030D-6E8A-4147-A177-3AD203B41FA5}">
                      <a16:colId xmlns:a16="http://schemas.microsoft.com/office/drawing/2014/main" val="426171944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err="1">
                          <a:effectLst/>
                        </a:rPr>
                        <a:t>폰보면서</a:t>
                      </a:r>
                      <a:r>
                        <a:rPr lang="ko-KR" altLang="en-US" sz="1100" u="none" strike="noStrike" dirty="0">
                          <a:effectLst/>
                        </a:rPr>
                        <a:t> 계단 내려가다 발목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접질러서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몇개월</a:t>
                      </a:r>
                      <a:r>
                        <a:rPr lang="ko-KR" altLang="en-US" sz="1100" u="none" strike="noStrike" dirty="0">
                          <a:effectLst/>
                        </a:rPr>
                        <a:t> 고생한적 있는데 진짜 이거 조심해야함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중립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4897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악플러보이면 신고하기 눌러주세용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중립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871732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장마가 오긴 왔었나</a:t>
                      </a:r>
                      <a:r>
                        <a:rPr lang="en-US" altLang="ko-KR" sz="1100" u="none" strike="noStrike">
                          <a:effectLst/>
                        </a:rPr>
                        <a:t>?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중립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675579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이쯤되면 대표인 본인이 제일 문제인걸 알아야할텐데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중립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24579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나라 버리는 놈은 뭐다</a:t>
                      </a:r>
                      <a:r>
                        <a:rPr lang="en-US" altLang="ko-KR" sz="1100" u="none" strike="noStrike">
                          <a:effectLst/>
                        </a:rPr>
                        <a:t>? </a:t>
                      </a:r>
                      <a:r>
                        <a:rPr lang="ko-KR" altLang="en-US" sz="1100" u="none" strike="noStrike">
                          <a:effectLst/>
                        </a:rPr>
                        <a:t>나쁜놈이다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중립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3798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버텨라 그리하면 살리라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중립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259516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앞으로 진행 안하셔도 될 것 같은데</a:t>
                      </a:r>
                      <a:r>
                        <a:rPr lang="en-US" altLang="ko-KR" sz="1100" u="none" strike="noStrike">
                          <a:effectLst/>
                        </a:rPr>
                        <a:t>..</a:t>
                      </a:r>
                      <a:r>
                        <a:rPr lang="ko-KR" altLang="en-US" sz="1100" u="none" strike="noStrike">
                          <a:effectLst/>
                        </a:rPr>
                        <a:t>ㅋ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중립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921295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E43601F-D7A1-DA7D-E0F4-1B40EA718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7448"/>
              </p:ext>
            </p:extLst>
          </p:nvPr>
        </p:nvGraphicFramePr>
        <p:xfrm>
          <a:off x="6251239" y="1716115"/>
          <a:ext cx="4770737" cy="21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7231">
                  <a:extLst>
                    <a:ext uri="{9D8B030D-6E8A-4147-A177-3AD203B41FA5}">
                      <a16:colId xmlns:a16="http://schemas.microsoft.com/office/drawing/2014/main" val="2850380991"/>
                    </a:ext>
                  </a:extLst>
                </a:gridCol>
                <a:gridCol w="1493506">
                  <a:extLst>
                    <a:ext uri="{9D8B030D-6E8A-4147-A177-3AD203B41FA5}">
                      <a16:colId xmlns:a16="http://schemas.microsoft.com/office/drawing/2014/main" val="271453162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t"/>
                      <a:r>
                        <a:rPr lang="en" sz="1100" u="none" strike="noStrike">
                          <a:effectLst/>
                        </a:rPr>
                        <a:t>Sentence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100" u="none" strike="noStrike" dirty="0">
                          <a:effectLst/>
                        </a:rPr>
                        <a:t>Emotion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2509401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1D2B4FD-EBDB-6722-8438-752138DEF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39601"/>
              </p:ext>
            </p:extLst>
          </p:nvPr>
        </p:nvGraphicFramePr>
        <p:xfrm>
          <a:off x="6251239" y="3709502"/>
          <a:ext cx="4770737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7231">
                  <a:extLst>
                    <a:ext uri="{9D8B030D-6E8A-4147-A177-3AD203B41FA5}">
                      <a16:colId xmlns:a16="http://schemas.microsoft.com/office/drawing/2014/main" val="2918591925"/>
                    </a:ext>
                  </a:extLst>
                </a:gridCol>
                <a:gridCol w="1493506">
                  <a:extLst>
                    <a:ext uri="{9D8B030D-6E8A-4147-A177-3AD203B41FA5}">
                      <a16:colId xmlns:a16="http://schemas.microsoft.com/office/drawing/2014/main" val="2961190608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신부님 고맙습니다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행복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866512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열일해주셔서 감사합니다 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행복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18677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신이 대한민국으을 버리지 않으셨군</a:t>
                      </a:r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행복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47749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 이 추운 날씨에 정말 감사하고 고맙습니다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행복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14342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참</a:t>
                      </a:r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r>
                        <a:rPr lang="ko-KR" altLang="en-US" sz="1100" u="none" strike="noStrike">
                          <a:effectLst/>
                        </a:rPr>
                        <a:t>맘이 따뜻한 사람</a:t>
                      </a:r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행복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09712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올바른 판단</a:t>
                      </a:r>
                      <a:r>
                        <a:rPr lang="en-US" altLang="ko-KR" sz="1100" u="none" strike="noStrike" dirty="0">
                          <a:effectLst/>
                        </a:rPr>
                        <a:t>...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행복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253834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2985E2-742E-7477-EC30-EBD5DD46E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596"/>
              </p:ext>
            </p:extLst>
          </p:nvPr>
        </p:nvGraphicFramePr>
        <p:xfrm>
          <a:off x="6251239" y="5019148"/>
          <a:ext cx="4770737" cy="1221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7231">
                  <a:extLst>
                    <a:ext uri="{9D8B030D-6E8A-4147-A177-3AD203B41FA5}">
                      <a16:colId xmlns:a16="http://schemas.microsoft.com/office/drawing/2014/main" val="391433497"/>
                    </a:ext>
                  </a:extLst>
                </a:gridCol>
                <a:gridCol w="1493506">
                  <a:extLst>
                    <a:ext uri="{9D8B030D-6E8A-4147-A177-3AD203B41FA5}">
                      <a16:colId xmlns:a16="http://schemas.microsoft.com/office/drawing/2014/main" val="125188242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교육부 답답하네요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혐오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9657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 까페베네가 최악이지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혐오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51646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어떻게 이 닭대가리정부는 재대로 하는게 단 하나라도 없냐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혐오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618758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 끼리끼리 노네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혐오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5544961"/>
                  </a:ext>
                </a:extLst>
              </a:tr>
              <a:tr h="22897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터키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케밥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안묵는디잉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ㅡㅡ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혐오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50077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EDD3C4B-713F-C7FC-DE18-199CD44AB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53031"/>
              </p:ext>
            </p:extLst>
          </p:nvPr>
        </p:nvGraphicFramePr>
        <p:xfrm>
          <a:off x="1480502" y="1932369"/>
          <a:ext cx="4770737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7231">
                  <a:extLst>
                    <a:ext uri="{9D8B030D-6E8A-4147-A177-3AD203B41FA5}">
                      <a16:colId xmlns:a16="http://schemas.microsoft.com/office/drawing/2014/main" val="4172057723"/>
                    </a:ext>
                  </a:extLst>
                </a:gridCol>
                <a:gridCol w="1493506">
                  <a:extLst>
                    <a:ext uri="{9D8B030D-6E8A-4147-A177-3AD203B41FA5}">
                      <a16:colId xmlns:a16="http://schemas.microsoft.com/office/drawing/2014/main" val="213119897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 다름 아니라 제동생 걱정 입니다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공포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50383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아무래도 무리겠죠</a:t>
                      </a:r>
                      <a:r>
                        <a:rPr lang="en-US" altLang="ko-KR" sz="1100" u="none" strike="noStrike">
                          <a:effectLst/>
                        </a:rPr>
                        <a:t>?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공포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854142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애인으로써 정말 걱정됩니다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공포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3739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이러다 일주일전에 나오는거 아닌가몰라요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공포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90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경고먹을까 고민</a:t>
                      </a:r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공포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94659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극도로 예민하고 불안한 상태에요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공포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859407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5673975-7824-139C-AF60-D30CC1BF5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94880"/>
              </p:ext>
            </p:extLst>
          </p:nvPr>
        </p:nvGraphicFramePr>
        <p:xfrm>
          <a:off x="1480501" y="1709892"/>
          <a:ext cx="4770737" cy="21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7231">
                  <a:extLst>
                    <a:ext uri="{9D8B030D-6E8A-4147-A177-3AD203B41FA5}">
                      <a16:colId xmlns:a16="http://schemas.microsoft.com/office/drawing/2014/main" val="2850380991"/>
                    </a:ext>
                  </a:extLst>
                </a:gridCol>
                <a:gridCol w="1493506">
                  <a:extLst>
                    <a:ext uri="{9D8B030D-6E8A-4147-A177-3AD203B41FA5}">
                      <a16:colId xmlns:a16="http://schemas.microsoft.com/office/drawing/2014/main" val="271453162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t"/>
                      <a:r>
                        <a:rPr lang="en" sz="1100" u="none" strike="noStrike">
                          <a:effectLst/>
                        </a:rPr>
                        <a:t>Sentence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100" u="none" strike="noStrike" dirty="0">
                          <a:effectLst/>
                        </a:rPr>
                        <a:t>Emotion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2509401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CF879F5-51AB-CEC1-F2E8-2815662C0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82547"/>
              </p:ext>
            </p:extLst>
          </p:nvPr>
        </p:nvGraphicFramePr>
        <p:xfrm>
          <a:off x="1480501" y="3235438"/>
          <a:ext cx="4770737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7231">
                  <a:extLst>
                    <a:ext uri="{9D8B030D-6E8A-4147-A177-3AD203B41FA5}">
                      <a16:colId xmlns:a16="http://schemas.microsoft.com/office/drawing/2014/main" val="1435923983"/>
                    </a:ext>
                  </a:extLst>
                </a:gridCol>
                <a:gridCol w="1493506">
                  <a:extLst>
                    <a:ext uri="{9D8B030D-6E8A-4147-A177-3AD203B41FA5}">
                      <a16:colId xmlns:a16="http://schemas.microsoft.com/office/drawing/2014/main" val="844585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 정신나간 미친것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분노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175566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화나겠네</a:t>
                      </a:r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분노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30038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즉결사형해야지</a:t>
                      </a:r>
                      <a:r>
                        <a:rPr lang="en-US" altLang="ko-KR" sz="1100" u="none" strike="noStrike">
                          <a:effectLst/>
                        </a:rPr>
                        <a:t>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분노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8179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 더이상은 안되겠습니다</a:t>
                      </a:r>
                      <a:r>
                        <a:rPr lang="en-US" altLang="ko-KR" sz="1100" u="none" strike="noStrike">
                          <a:effectLst/>
                        </a:rPr>
                        <a:t>~!!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분노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52134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 불때까지 매우 쳐야지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분노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84135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캬</a:t>
                      </a:r>
                      <a:r>
                        <a:rPr lang="en-US" altLang="ko-KR" sz="1100" u="none" strike="noStrike">
                          <a:effectLst/>
                        </a:rPr>
                        <a:t>~~ </a:t>
                      </a:r>
                      <a:r>
                        <a:rPr lang="ko-KR" altLang="en-US" sz="1100" u="none" strike="noStrike">
                          <a:effectLst/>
                        </a:rPr>
                        <a:t>역시 헬조선에서 사는맛이지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분노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894590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680AD5D-4F0B-5694-6C49-7542BF223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37550"/>
              </p:ext>
            </p:extLst>
          </p:nvPr>
        </p:nvGraphicFramePr>
        <p:xfrm>
          <a:off x="1480501" y="4524842"/>
          <a:ext cx="4770737" cy="1553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7231">
                  <a:extLst>
                    <a:ext uri="{9D8B030D-6E8A-4147-A177-3AD203B41FA5}">
                      <a16:colId xmlns:a16="http://schemas.microsoft.com/office/drawing/2014/main" val="1528384928"/>
                    </a:ext>
                  </a:extLst>
                </a:gridCol>
                <a:gridCol w="1493506">
                  <a:extLst>
                    <a:ext uri="{9D8B030D-6E8A-4147-A177-3AD203B41FA5}">
                      <a16:colId xmlns:a16="http://schemas.microsoft.com/office/drawing/2014/main" val="428755452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 다른걸 할까합니다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슬픔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8756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 한번 더럽다고 어렴풋이 느껴도 무조건 닦아야됨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슬픔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3149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저도 사람인데</a:t>
                      </a:r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슬픔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24853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다시 만난다 해도이젠 나도 자신이 없는데 왜 자꾸 니가 보고싶지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슬픔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994802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이렇게 나마 여쭤봅니다 ㅠㅠ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슬픔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35788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나지금정말너무힘들어서그러는데 아빠한테 말씀드려야될까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슬픔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006971"/>
                  </a:ext>
                </a:extLst>
              </a:tr>
            </a:tbl>
          </a:graphicData>
        </a:graphic>
      </p:graphicFrame>
      <p:pic>
        <p:nvPicPr>
          <p:cNvPr id="19" name="그림 1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0AAA560-C741-C0B5-CCB7-107500716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748" y="573811"/>
            <a:ext cx="4747547" cy="11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3B94B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75F4FC-D60C-F1D8-610D-B69C9A5A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FFFFFF"/>
                </a:solidFill>
              </a:rPr>
              <a:t>2</a:t>
            </a:r>
            <a:r>
              <a:rPr kumimoji="1" lang="en-US" altLang="ko-KR" dirty="0">
                <a:solidFill>
                  <a:srgbClr val="FFFFFF"/>
                </a:solidFill>
              </a:rPr>
              <a:t>.</a:t>
            </a:r>
            <a:r>
              <a:rPr kumimoji="1" lang="ko-KR" altLang="en-US" dirty="0">
                <a:solidFill>
                  <a:srgbClr val="FFFFFF"/>
                </a:solidFill>
              </a:rPr>
              <a:t> 데이터 파이프라인</a:t>
            </a:r>
            <a:endParaRPr kumimoji="1" lang="ko-Kore-KR" altLang="en-US" dirty="0">
              <a:solidFill>
                <a:srgbClr val="FFFFFF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31AA3A2-A7CC-CD01-8379-55B4DFF17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827" y="2712406"/>
            <a:ext cx="1155700" cy="1155700"/>
          </a:xfrm>
          <a:prstGeom prst="rect">
            <a:avLst/>
          </a:prstGeom>
        </p:spPr>
      </p:pic>
      <p:pic>
        <p:nvPicPr>
          <p:cNvPr id="11" name="내용 개체 틀 10" descr="폰트, 로고, 그래픽, 스크린샷이(가) 표시된 사진&#10;&#10;자동 생성된 설명">
            <a:extLst>
              <a:ext uri="{FF2B5EF4-FFF2-40B4-BE49-F238E27FC236}">
                <a16:creationId xmlns:a16="http://schemas.microsoft.com/office/drawing/2014/main" id="{2A5F1EB3-8AF4-79A5-89A4-166E1D2CA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83827" y="3515819"/>
            <a:ext cx="1155700" cy="1163015"/>
          </a:xfrm>
        </p:spPr>
      </p:pic>
      <p:sp>
        <p:nvSpPr>
          <p:cNvPr id="18" name="줄무늬가 있는 오른쪽 화살표[S] 17">
            <a:extLst>
              <a:ext uri="{FF2B5EF4-FFF2-40B4-BE49-F238E27FC236}">
                <a16:creationId xmlns:a16="http://schemas.microsoft.com/office/drawing/2014/main" id="{8B230143-715D-2A6F-7EAE-AD114C8B9B31}"/>
              </a:ext>
            </a:extLst>
          </p:cNvPr>
          <p:cNvSpPr/>
          <p:nvPr/>
        </p:nvSpPr>
        <p:spPr>
          <a:xfrm rot="-2400000">
            <a:off x="6057209" y="2485444"/>
            <a:ext cx="867717" cy="60960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FF4A856-7CC9-5771-2D11-17E3E905A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194" y="1022140"/>
            <a:ext cx="2652354" cy="14853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A810C00-E433-5045-C897-5A456B7FA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099" y="1251869"/>
            <a:ext cx="812800" cy="812800"/>
          </a:xfrm>
          <a:prstGeom prst="rect">
            <a:avLst/>
          </a:prstGeom>
        </p:spPr>
      </p:pic>
      <p:sp>
        <p:nvSpPr>
          <p:cNvPr id="22" name="줄무늬가 있는 오른쪽 화살표[S] 21">
            <a:extLst>
              <a:ext uri="{FF2B5EF4-FFF2-40B4-BE49-F238E27FC236}">
                <a16:creationId xmlns:a16="http://schemas.microsoft.com/office/drawing/2014/main" id="{84952B7F-EA27-9944-B141-FAE2B8D22F3B}"/>
              </a:ext>
            </a:extLst>
          </p:cNvPr>
          <p:cNvSpPr/>
          <p:nvPr/>
        </p:nvSpPr>
        <p:spPr>
          <a:xfrm rot="2400000">
            <a:off x="6134598" y="4648439"/>
            <a:ext cx="867717" cy="60960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FFC3FA-EDAB-80E3-9114-6422CB9BE47D}"/>
              </a:ext>
            </a:extLst>
          </p:cNvPr>
          <p:cNvSpPr txBox="1"/>
          <p:nvPr/>
        </p:nvSpPr>
        <p:spPr>
          <a:xfrm>
            <a:off x="7019345" y="5129025"/>
            <a:ext cx="1765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b="1" dirty="0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CNN Classifier</a:t>
            </a:r>
            <a:endParaRPr kumimoji="1" lang="ko-Kore-KR" altLang="en-US" sz="3000" b="1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sp>
        <p:nvSpPr>
          <p:cNvPr id="25" name="줄무늬가 있는 오른쪽 화살표[S] 24">
            <a:extLst>
              <a:ext uri="{FF2B5EF4-FFF2-40B4-BE49-F238E27FC236}">
                <a16:creationId xmlns:a16="http://schemas.microsoft.com/office/drawing/2014/main" id="{B3EA04E6-078B-D05D-FE01-DCA9E8CC1468}"/>
              </a:ext>
            </a:extLst>
          </p:cNvPr>
          <p:cNvSpPr/>
          <p:nvPr/>
        </p:nvSpPr>
        <p:spPr>
          <a:xfrm rot="-2400000">
            <a:off x="8437131" y="4603659"/>
            <a:ext cx="867717" cy="60960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2CAD65-F703-3FF5-637F-98554948297C}"/>
              </a:ext>
            </a:extLst>
          </p:cNvPr>
          <p:cNvSpPr txBox="1"/>
          <p:nvPr/>
        </p:nvSpPr>
        <p:spPr>
          <a:xfrm>
            <a:off x="8937865" y="3526520"/>
            <a:ext cx="210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Result(</a:t>
            </a:r>
            <a:r>
              <a:rPr kumimoji="1" lang="ko-Kore-KR" altLang="en-US" sz="2000" b="1" dirty="0"/>
              <a:t>감정분류</a:t>
            </a:r>
            <a:r>
              <a:rPr kumimoji="1" lang="en-US" altLang="ko-Kore-KR" sz="2000" b="1" dirty="0"/>
              <a:t>)</a:t>
            </a:r>
            <a:endParaRPr kumimoji="1" lang="en-US" altLang="ko-KR" sz="2000" b="1" dirty="0"/>
          </a:p>
          <a:p>
            <a:r>
              <a:rPr kumimoji="1" lang="en-US" altLang="ko-Kore-KR" sz="2000" b="1" dirty="0"/>
              <a:t>Probability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확률</a:t>
            </a:r>
            <a:r>
              <a:rPr kumimoji="1" lang="en-US" altLang="ko-KR" sz="2000" b="1" dirty="0"/>
              <a:t>)</a:t>
            </a:r>
            <a:endParaRPr kumimoji="1" lang="ko-Kore-KR" altLang="en-US" sz="2000" b="1" dirty="0"/>
          </a:p>
        </p:txBody>
      </p:sp>
      <p:sp>
        <p:nvSpPr>
          <p:cNvPr id="27" name="줄무늬가 있는 오른쪽 화살표[S] 26">
            <a:extLst>
              <a:ext uri="{FF2B5EF4-FFF2-40B4-BE49-F238E27FC236}">
                <a16:creationId xmlns:a16="http://schemas.microsoft.com/office/drawing/2014/main" id="{E8902C89-CE71-544A-246D-11DC04D243FA}"/>
              </a:ext>
            </a:extLst>
          </p:cNvPr>
          <p:cNvSpPr/>
          <p:nvPr/>
        </p:nvSpPr>
        <p:spPr>
          <a:xfrm rot="-8100000">
            <a:off x="8437130" y="2485443"/>
            <a:ext cx="867717" cy="60960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줄무늬가 있는 오른쪽 화살표[S] 27">
            <a:extLst>
              <a:ext uri="{FF2B5EF4-FFF2-40B4-BE49-F238E27FC236}">
                <a16:creationId xmlns:a16="http://schemas.microsoft.com/office/drawing/2014/main" id="{31F75A97-8B9D-9AF5-7897-F930BFE81D16}"/>
              </a:ext>
            </a:extLst>
          </p:cNvPr>
          <p:cNvSpPr/>
          <p:nvPr/>
        </p:nvSpPr>
        <p:spPr>
          <a:xfrm>
            <a:off x="8959440" y="1284379"/>
            <a:ext cx="867717" cy="60960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673372A-0FEE-1475-A564-618CA8B57B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1755" y="1346034"/>
            <a:ext cx="2019300" cy="1003300"/>
          </a:xfrm>
          <a:prstGeom prst="rect">
            <a:avLst/>
          </a:prstGeom>
        </p:spPr>
      </p:pic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51438424-39D1-952D-987A-7C4C92621D1E}"/>
              </a:ext>
            </a:extLst>
          </p:cNvPr>
          <p:cNvCxnSpPr>
            <a:cxnSpLocks/>
            <a:stCxn id="26" idx="0"/>
            <a:endCxn id="29" idx="1"/>
          </p:cNvCxnSpPr>
          <p:nvPr/>
        </p:nvCxnSpPr>
        <p:spPr>
          <a:xfrm rot="5400000" flipH="1" flipV="1">
            <a:off x="8946182" y="2256226"/>
            <a:ext cx="2314169" cy="226421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52E7A7F8-A3F3-6D5E-B92C-85C7A89814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46371" y="286651"/>
            <a:ext cx="2762256" cy="747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84662FF3-4F13-3115-64C5-C845E0935371}"/>
              </a:ext>
            </a:extLst>
          </p:cNvPr>
          <p:cNvCxnSpPr>
            <a:cxnSpLocks/>
          </p:cNvCxnSpPr>
          <p:nvPr/>
        </p:nvCxnSpPr>
        <p:spPr>
          <a:xfrm>
            <a:off x="10896270" y="274292"/>
            <a:ext cx="0" cy="671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719B0C60-CE1E-BB99-7D42-7224953B58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6903" y="306895"/>
            <a:ext cx="985416" cy="98541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05D1F8F-5A5B-48FB-8364-162120BC1D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6477" y="945651"/>
            <a:ext cx="1384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8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18533-8B9D-683B-E97C-2A721E68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웹페이지</a:t>
            </a:r>
            <a:r>
              <a:rPr kumimoji="1" lang="ko-KR" altLang="en-US" dirty="0"/>
              <a:t> 시연</a:t>
            </a:r>
            <a:r>
              <a:rPr kumimoji="1" lang="en-US" altLang="ko-KR" dirty="0"/>
              <a:t>(</a:t>
            </a:r>
            <a:r>
              <a:rPr kumimoji="1" lang="ko-KR" altLang="en-US" dirty="0"/>
              <a:t>배포 </a:t>
            </a:r>
            <a:r>
              <a:rPr kumimoji="1" lang="en-US" altLang="ko-KR" dirty="0"/>
              <a:t>X)</a:t>
            </a:r>
            <a:endParaRPr kumimoji="1" lang="ko-Kore-KR" altLang="en-US" dirty="0"/>
          </a:p>
        </p:txBody>
      </p:sp>
      <p:pic>
        <p:nvPicPr>
          <p:cNvPr id="5" name="내용 개체 틀 4" descr="텍스트, 도표, 폰트, 스크린샷이(가) 표시된 사진&#10;&#10;자동 생성된 설명">
            <a:extLst>
              <a:ext uri="{FF2B5EF4-FFF2-40B4-BE49-F238E27FC236}">
                <a16:creationId xmlns:a16="http://schemas.microsoft.com/office/drawing/2014/main" id="{8CB96956-58C6-84F8-15FD-B1FB13524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88" y="2144874"/>
            <a:ext cx="5402538" cy="3667348"/>
          </a:xfrm>
        </p:spPr>
      </p:pic>
      <p:sp>
        <p:nvSpPr>
          <p:cNvPr id="6" name="줄무늬가 있는 오른쪽 화살표[S] 5">
            <a:extLst>
              <a:ext uri="{FF2B5EF4-FFF2-40B4-BE49-F238E27FC236}">
                <a16:creationId xmlns:a16="http://schemas.microsoft.com/office/drawing/2014/main" id="{CAE63891-3D74-09F6-9431-4C02D59B06E1}"/>
              </a:ext>
            </a:extLst>
          </p:cNvPr>
          <p:cNvSpPr/>
          <p:nvPr/>
        </p:nvSpPr>
        <p:spPr>
          <a:xfrm>
            <a:off x="5812617" y="3673748"/>
            <a:ext cx="867717" cy="60960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BF27F-FB4E-2E8F-F403-10DC68D6AC78}"/>
              </a:ext>
            </a:extLst>
          </p:cNvPr>
          <p:cNvSpPr txBox="1"/>
          <p:nvPr/>
        </p:nvSpPr>
        <p:spPr>
          <a:xfrm>
            <a:off x="5610654" y="430398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텍스트 입력</a:t>
            </a:r>
            <a:endParaRPr kumimoji="1" lang="ko-Kore-KR" altLang="en-US" dirty="0"/>
          </a:p>
        </p:txBody>
      </p:sp>
      <p:pic>
        <p:nvPicPr>
          <p:cNvPr id="11" name="그림 10" descr="텍스트, 웹사이트, 웹 페이지, 디자인이(가) 표시된 사진&#10;&#10;자동 생성된 설명">
            <a:extLst>
              <a:ext uri="{FF2B5EF4-FFF2-40B4-BE49-F238E27FC236}">
                <a16:creationId xmlns:a16="http://schemas.microsoft.com/office/drawing/2014/main" id="{C7F31B04-1797-A205-6329-A1EDA02623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88" r="-988"/>
          <a:stretch/>
        </p:blipFill>
        <p:spPr>
          <a:xfrm>
            <a:off x="6978135" y="2682247"/>
            <a:ext cx="5250364" cy="4175753"/>
          </a:xfrm>
          <a:prstGeom prst="rect">
            <a:avLst/>
          </a:prstGeom>
        </p:spPr>
      </p:pic>
      <p:pic>
        <p:nvPicPr>
          <p:cNvPr id="9" name="그림 8" descr="텍스트, 스크린샷, 사람, 웹사이트이(가) 표시된 사진&#10;&#10;자동 생성된 설명">
            <a:extLst>
              <a:ext uri="{FF2B5EF4-FFF2-40B4-BE49-F238E27FC236}">
                <a16:creationId xmlns:a16="http://schemas.microsoft.com/office/drawing/2014/main" id="{6569CEFF-5229-A409-AD80-0D166C43B4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58" r="-258"/>
          <a:stretch/>
        </p:blipFill>
        <p:spPr>
          <a:xfrm>
            <a:off x="7029005" y="893575"/>
            <a:ext cx="5065986" cy="42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9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BA6813-1B85-41CE-EDC8-C324BB69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kumimoji="1" lang="en-US" altLang="ko-Kore-KR"/>
              <a:t>4</a:t>
            </a:r>
            <a:r>
              <a:rPr kumimoji="1" lang="en-US" altLang="ko-KR"/>
              <a:t>.</a:t>
            </a:r>
            <a:r>
              <a:rPr kumimoji="1" lang="ko-KR" altLang="en-US"/>
              <a:t> 결론 및 한계점</a:t>
            </a:r>
            <a:endParaRPr kumimoji="1" lang="ko-Kore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BABEBFB-B927-C4BA-F0A2-4A4C46E0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kumimoji="1" lang="ko-KR" altLang="en-US" sz="2000" dirty="0"/>
              <a:t>데이터 수집목적으로써 사람들이 평소에 </a:t>
            </a:r>
            <a:r>
              <a:rPr kumimoji="1" lang="ko-KR" altLang="en-US" sz="2000" dirty="0" err="1"/>
              <a:t>하는말로</a:t>
            </a:r>
            <a:r>
              <a:rPr kumimoji="1" lang="ko-KR" altLang="en-US" sz="2000" dirty="0"/>
              <a:t> 감정분류를 진행하고서 나온  새로운 데이터 수집 가능</a:t>
            </a:r>
            <a:endParaRPr kumimoji="1" lang="en-US" altLang="ko-Kore-KR" sz="2000" dirty="0"/>
          </a:p>
          <a:p>
            <a:r>
              <a:rPr kumimoji="1" lang="ko-Kore-KR" altLang="en-US" sz="2000" dirty="0"/>
              <a:t>모델</a:t>
            </a:r>
            <a:r>
              <a:rPr kumimoji="1" lang="ko-KR" altLang="en-US" sz="2000" dirty="0"/>
              <a:t> 정확도 떨어짐</a:t>
            </a:r>
            <a:endParaRPr kumimoji="1" lang="en-US" altLang="ko-KR" sz="2000" dirty="0"/>
          </a:p>
          <a:p>
            <a:r>
              <a:rPr kumimoji="1" lang="en-US" altLang="ko-Kore-KR" sz="2000" dirty="0"/>
              <a:t>AI</a:t>
            </a:r>
            <a:r>
              <a:rPr kumimoji="1" lang="ko-KR" altLang="en-US" sz="2000" dirty="0"/>
              <a:t>모델을 통한 음악추천이 아닌 수작업으로 </a:t>
            </a:r>
            <a:r>
              <a:rPr kumimoji="1" lang="en-US" altLang="ko-KR" sz="2000" dirty="0" err="1"/>
              <a:t>Youtube</a:t>
            </a:r>
            <a:r>
              <a:rPr kumimoji="1" lang="en-US" altLang="ko-KR" sz="2000" dirty="0"/>
              <a:t> </a:t>
            </a:r>
            <a:r>
              <a:rPr kumimoji="1" lang="en-US" altLang="ko-KR" sz="2000" dirty="0" err="1"/>
              <a:t>url</a:t>
            </a:r>
            <a:r>
              <a:rPr kumimoji="1" lang="ko-KR" altLang="en-US" sz="2000" dirty="0"/>
              <a:t> 수집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ko-Kore-KR" altLang="en-US" sz="2000" dirty="0"/>
          </a:p>
        </p:txBody>
      </p:sp>
      <p:pic>
        <p:nvPicPr>
          <p:cNvPr id="15" name="Picture 4" descr="성과 저하를 보여주는 돋보기">
            <a:extLst>
              <a:ext uri="{FF2B5EF4-FFF2-40B4-BE49-F238E27FC236}">
                <a16:creationId xmlns:a16="http://schemas.microsoft.com/office/drawing/2014/main" id="{3C11C5E1-5E42-1B84-FA32-AE8DCB18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269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30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물결무늬 3D 아트">
            <a:extLst>
              <a:ext uri="{FF2B5EF4-FFF2-40B4-BE49-F238E27FC236}">
                <a16:creationId xmlns:a16="http://schemas.microsoft.com/office/drawing/2014/main" id="{9FD067E4-DF39-72BB-8F85-3DEE8086A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81" b="71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2E629A-7582-3C42-91DA-6E42AF203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949" y="889609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7453F1-4701-A6FA-CDBF-575F7FC58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8895" y="3414561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kumimoji="1" lang="ko-Kore-KR" altLang="en-US" dirty="0"/>
              <a:t>감정에</a:t>
            </a:r>
            <a:r>
              <a:rPr kumimoji="1" lang="ko-KR" altLang="en-US" dirty="0"/>
              <a:t> 감정을 위한 음악소식</a:t>
            </a:r>
            <a:endParaRPr kumimoji="1" lang="en-US" altLang="ko-KR" dirty="0"/>
          </a:p>
          <a:p>
            <a:pPr algn="ctr"/>
            <a:r>
              <a:rPr kumimoji="1" lang="en-US" altLang="ko-Kore-KR" dirty="0"/>
              <a:t>AI18 </a:t>
            </a:r>
            <a:r>
              <a:rPr kumimoji="1" lang="ko-KR" altLang="en-US" dirty="0" err="1"/>
              <a:t>성진현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6339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3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784</Words>
  <Application>Microsoft Macintosh PowerPoint</Application>
  <PresentationFormat>와이드스크린</PresentationFormat>
  <Paragraphs>132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맑은 고딕</vt:lpstr>
      <vt:lpstr>Malgun Gothic Semilight</vt:lpstr>
      <vt:lpstr>Arial</vt:lpstr>
      <vt:lpstr>Calibri</vt:lpstr>
      <vt:lpstr>BrushVTI</vt:lpstr>
      <vt:lpstr>감감음소식 발표</vt:lpstr>
      <vt:lpstr>목차</vt:lpstr>
      <vt:lpstr>1. 프로젝트 계기</vt:lpstr>
      <vt:lpstr>간단한 데이터 소개</vt:lpstr>
      <vt:lpstr>2. 데이터 파이프라인</vt:lpstr>
      <vt:lpstr>3. 웹페이지 시연(배포 X)</vt:lpstr>
      <vt:lpstr>4. 결론 및 한계점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감감음소식 발표</dc:title>
  <dc:creator>jin936393@gmail.com</dc:creator>
  <cp:lastModifiedBy>jin936393@gmail.com</cp:lastModifiedBy>
  <cp:revision>3</cp:revision>
  <dcterms:created xsi:type="dcterms:W3CDTF">2023-06-18T07:40:44Z</dcterms:created>
  <dcterms:modified xsi:type="dcterms:W3CDTF">2023-06-19T02:28:19Z</dcterms:modified>
</cp:coreProperties>
</file>