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57" r:id="rId4"/>
    <p:sldId id="264" r:id="rId5"/>
    <p:sldId id="259" r:id="rId6"/>
    <p:sldId id="265" r:id="rId7"/>
    <p:sldId id="261" r:id="rId8"/>
    <p:sldId id="262" r:id="rId9"/>
    <p:sldId id="263" r:id="rId10"/>
    <p:sldId id="273" r:id="rId11"/>
    <p:sldId id="274" r:id="rId12"/>
    <p:sldId id="275" r:id="rId13"/>
    <p:sldId id="276" r:id="rId14"/>
    <p:sldId id="277" r:id="rId15"/>
    <p:sldId id="278" r:id="rId16"/>
    <p:sldId id="258" r:id="rId17"/>
    <p:sldId id="279" r:id="rId18"/>
    <p:sldId id="280" r:id="rId19"/>
    <p:sldId id="281" r:id="rId20"/>
    <p:sldId id="282" r:id="rId21"/>
    <p:sldId id="283" r:id="rId22"/>
    <p:sldId id="284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C79E37"/>
    <a:srgbClr val="202E54"/>
    <a:srgbClr val="FF2549"/>
    <a:srgbClr val="1D3A00"/>
    <a:srgbClr val="007033"/>
    <a:srgbClr val="5EEC3C"/>
    <a:srgbClr val="990099"/>
    <a:srgbClr val="CC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05"/>
    <p:restoredTop sz="94664"/>
  </p:normalViewPr>
  <p:slideViewPr>
    <p:cSldViewPr>
      <p:cViewPr varScale="1">
        <p:scale>
          <a:sx n="126" d="100"/>
          <a:sy n="126" d="100"/>
        </p:scale>
        <p:origin x="208" y="1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82570"/>
            <a:ext cx="8246070" cy="9325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31372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3054098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044700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Video_game_consol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335275"/>
            <a:ext cx="8246070" cy="932526"/>
          </a:xfrm>
        </p:spPr>
        <p:txBody>
          <a:bodyPr>
            <a:normAutofit/>
          </a:bodyPr>
          <a:lstStyle/>
          <a:p>
            <a:r>
              <a:rPr lang="ko-KR" altLang="en-US" dirty="0"/>
              <a:t>다음 분기에 어떤 게임을 설계해야 할까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31372" cy="610820"/>
          </a:xfrm>
        </p:spPr>
        <p:txBody>
          <a:bodyPr/>
          <a:lstStyle/>
          <a:p>
            <a:r>
              <a:rPr lang="en-US" dirty="0"/>
              <a:t>Code</a:t>
            </a:r>
            <a:r>
              <a:rPr lang="ko-KR" altLang="en-US" dirty="0"/>
              <a:t> </a:t>
            </a:r>
            <a:r>
              <a:rPr lang="en-US" dirty="0"/>
              <a:t>Pocket Entertainment</a:t>
            </a:r>
            <a:r>
              <a:rPr lang="ko-KR" altLang="en-US" dirty="0"/>
              <a:t> 인턴 </a:t>
            </a:r>
            <a:r>
              <a:rPr lang="ko-KR" altLang="en-US" dirty="0" err="1"/>
              <a:t>성진현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3134" y="63078"/>
            <a:ext cx="6413609" cy="72534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연도별 게임의 트렌드</a:t>
            </a:r>
            <a:r>
              <a:rPr lang="en-US" altLang="ko-KR" sz="2000" dirty="0"/>
              <a:t>(</a:t>
            </a:r>
            <a:r>
              <a:rPr lang="ko-KR" altLang="en-US" sz="2000" dirty="0"/>
              <a:t>플랫폼</a:t>
            </a:r>
            <a:r>
              <a:rPr lang="en-US" altLang="ko-KR" sz="2000" dirty="0"/>
              <a:t>)</a:t>
            </a:r>
            <a:endParaRPr lang="en-US" altLang="ko-Kore-KR" sz="2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F69FCB6-20D8-E649-6192-7CAFDD07B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5" y="739290"/>
            <a:ext cx="5876785" cy="392009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C5C174-7E47-71D7-A2A7-883C2B7B1B09}"/>
              </a:ext>
            </a:extLst>
          </p:cNvPr>
          <p:cNvSpPr txBox="1"/>
          <p:nvPr/>
        </p:nvSpPr>
        <p:spPr>
          <a:xfrm>
            <a:off x="2014490" y="4711090"/>
            <a:ext cx="702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연도별</a:t>
            </a:r>
            <a:r>
              <a:rPr kumimoji="1" lang="ko-KR" altLang="en-US" dirty="0">
                <a:solidFill>
                  <a:schemeClr val="bg1"/>
                </a:solidFill>
              </a:rPr>
              <a:t> 플랫폼이 </a:t>
            </a:r>
            <a:r>
              <a:rPr kumimoji="1" lang="en-US" altLang="ko-KR" dirty="0">
                <a:solidFill>
                  <a:schemeClr val="bg1"/>
                </a:solidFill>
              </a:rPr>
              <a:t>31</a:t>
            </a:r>
            <a:r>
              <a:rPr kumimoji="1" lang="ko-KR" altLang="en-US" dirty="0">
                <a:solidFill>
                  <a:schemeClr val="bg1"/>
                </a:solidFill>
              </a:rPr>
              <a:t>종류나 되기에 세대별로 구분해서 나누기로 결정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9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3134" y="63078"/>
            <a:ext cx="6413609" cy="72534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연도별 게임의 트렌드</a:t>
            </a:r>
            <a:r>
              <a:rPr lang="en-US" altLang="ko-KR" sz="2000" dirty="0"/>
              <a:t>(</a:t>
            </a:r>
            <a:r>
              <a:rPr lang="ko-KR" altLang="en-US" sz="2000" dirty="0"/>
              <a:t>플랫폼</a:t>
            </a:r>
            <a:r>
              <a:rPr lang="en-US" altLang="ko-KR" sz="2000" dirty="0"/>
              <a:t>)</a:t>
            </a:r>
            <a:endParaRPr lang="en-US" altLang="ko-Kore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6B801-0516-B35B-6845-3871C778A0C4}"/>
              </a:ext>
            </a:extLst>
          </p:cNvPr>
          <p:cNvSpPr txBox="1"/>
          <p:nvPr/>
        </p:nvSpPr>
        <p:spPr>
          <a:xfrm>
            <a:off x="2630195" y="4851505"/>
            <a:ext cx="5073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출처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: </a:t>
            </a:r>
            <a:r>
              <a:rPr lang="en" altLang="ko-Kore-KR" sz="1400" b="1" i="0" u="sng" dirty="0">
                <a:solidFill>
                  <a:schemeClr val="bg1"/>
                </a:solidFill>
                <a:effectLst/>
                <a:latin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https://en.wikipedia.org/wiki/Video_game_console</a:t>
            </a:r>
            <a:endParaRPr lang="en" altLang="ko-Kore-KR" sz="1400" b="1" i="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7A6AF-FEA0-0FEC-C593-E68942D26E00}"/>
              </a:ext>
            </a:extLst>
          </p:cNvPr>
          <p:cNvSpPr txBox="1"/>
          <p:nvPr/>
        </p:nvSpPr>
        <p:spPr>
          <a:xfrm>
            <a:off x="7095199" y="1044700"/>
            <a:ext cx="19795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2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세대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: 2600 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</a:t>
            </a:r>
            <a:endParaRPr lang="en-US" altLang="ko-KR" sz="1400" b="1" i="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altLang="ko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세대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" altLang="ko-Kore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GB, NES </a:t>
            </a:r>
          </a:p>
          <a:p>
            <a:pPr algn="l"/>
            <a:r>
              <a:rPr lang="en" altLang="ko-Kore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4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세대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" altLang="ko-Kore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TG16, GEN, SNES, NG, SCD, GG</a:t>
            </a:r>
          </a:p>
          <a:p>
            <a:pPr algn="l"/>
            <a:r>
              <a:rPr lang="en" altLang="ko-Kore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5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세대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: 3</a:t>
            </a:r>
            <a:r>
              <a:rPr lang="en" altLang="ko-Kore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DO, PS, SAT, N64, PCFX </a:t>
            </a:r>
          </a:p>
          <a:p>
            <a:pPr algn="l"/>
            <a:r>
              <a:rPr lang="en" altLang="ko-Kore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6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세대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" altLang="ko-Kore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DC, PS2, GC, GBA, XB, WS</a:t>
            </a:r>
          </a:p>
          <a:p>
            <a:pPr algn="l"/>
            <a:r>
              <a:rPr lang="en" altLang="ko-Kore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7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세대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" altLang="ko-Kore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DS, PSP, X360, PS3, Wii </a:t>
            </a:r>
          </a:p>
          <a:p>
            <a:pPr algn="l"/>
            <a:r>
              <a:rPr lang="en" altLang="ko-Kore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8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세대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" altLang="ko-Kore-KR" sz="1400" b="1" i="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WiiU</a:t>
            </a:r>
            <a:r>
              <a:rPr lang="en" altLang="ko-Kore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, 3DS, PSV, PS4, </a:t>
            </a:r>
            <a:r>
              <a:rPr lang="en" altLang="ko-Kore-KR" sz="1400" b="1" i="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XOne</a:t>
            </a:r>
            <a:endParaRPr lang="en" altLang="ko-Kore-KR" sz="1400" b="1" i="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" altLang="ko-Kore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PC : PC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의 경우 세대로 구분하기가 어려워 따로 구분하기로 결정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95B8B857-F884-B07B-DCA9-BAF27FDAA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89" y="796481"/>
            <a:ext cx="4873744" cy="1775269"/>
          </a:xfr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7392C442-4B8D-4A92-274F-DBAAAE55B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88" y="2392012"/>
            <a:ext cx="4873744" cy="24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3134" y="63078"/>
            <a:ext cx="6413609" cy="72534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연도별 게임의 트렌드</a:t>
            </a:r>
            <a:r>
              <a:rPr lang="en-US" altLang="ko-KR" sz="2000" dirty="0"/>
              <a:t>(</a:t>
            </a:r>
            <a:r>
              <a:rPr lang="ko-KR" altLang="en-US" sz="2000" dirty="0"/>
              <a:t>플랫폼</a:t>
            </a:r>
            <a:r>
              <a:rPr lang="en-US" altLang="ko-KR" sz="2000" dirty="0"/>
              <a:t>)</a:t>
            </a:r>
            <a:endParaRPr lang="en-US" altLang="ko-Kore-KR" sz="2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2C06211-F342-19B4-8143-0D9BD743B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297" y="788427"/>
            <a:ext cx="6494129" cy="3663825"/>
          </a:xfrm>
        </p:spPr>
      </p:pic>
    </p:spTree>
    <p:extLst>
      <p:ext uri="{BB962C8B-B14F-4D97-AF65-F5344CB8AC3E}">
        <p14:creationId xmlns:p14="http://schemas.microsoft.com/office/powerpoint/2010/main" val="420483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3134" y="63078"/>
            <a:ext cx="6413609" cy="72534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연도별 게임의 트렌드</a:t>
            </a:r>
            <a:r>
              <a:rPr lang="en-US" altLang="ko-KR" sz="2000" dirty="0"/>
              <a:t>(</a:t>
            </a:r>
            <a:r>
              <a:rPr lang="ko-KR" altLang="en-US" sz="2000" dirty="0"/>
              <a:t>플랫폼</a:t>
            </a:r>
            <a:r>
              <a:rPr lang="en-US" altLang="ko-KR" sz="2000" dirty="0"/>
              <a:t>)</a:t>
            </a:r>
            <a:endParaRPr lang="en-US" altLang="ko-Kore-KR" sz="2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F69FCB6-20D8-E649-6192-7CAFDD07B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6835" y="739290"/>
            <a:ext cx="5876785" cy="3920098"/>
          </a:xfrm>
        </p:spPr>
      </p:pic>
    </p:spTree>
    <p:extLst>
      <p:ext uri="{BB962C8B-B14F-4D97-AF65-F5344CB8AC3E}">
        <p14:creationId xmlns:p14="http://schemas.microsoft.com/office/powerpoint/2010/main" val="69404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51062"/>
            <a:ext cx="6413609" cy="5355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연도별 게임의 트렌드</a:t>
            </a:r>
            <a:r>
              <a:rPr lang="en-US" altLang="ko-KR" sz="2000" dirty="0"/>
              <a:t>(</a:t>
            </a:r>
            <a:r>
              <a:rPr lang="ko-KR" altLang="en-US" sz="2000" dirty="0"/>
              <a:t>배급사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년 단위</a:t>
            </a:r>
            <a:r>
              <a:rPr lang="en-US" altLang="ko-KR" sz="2000" dirty="0"/>
              <a:t>)</a:t>
            </a:r>
            <a:endParaRPr lang="en-US" altLang="ko-Kore-KR" sz="2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1C7CBF5-90F5-738D-886F-BC534DF1B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586585"/>
            <a:ext cx="5132858" cy="43040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D29AA5-5A92-7FDF-54A2-434334FFFA9D}"/>
              </a:ext>
            </a:extLst>
          </p:cNvPr>
          <p:cNvSpPr txBox="1"/>
          <p:nvPr/>
        </p:nvSpPr>
        <p:spPr>
          <a:xfrm>
            <a:off x="7261578" y="586585"/>
            <a:ext cx="16797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출시 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위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" altLang="ko-Kore-KR" b="1" dirty="0">
                <a:solidFill>
                  <a:schemeClr val="bg1"/>
                </a:solidFill>
              </a:rPr>
              <a:t>1980-1990 : Nintendo </a:t>
            </a:r>
          </a:p>
          <a:p>
            <a:endParaRPr lang="en" altLang="ko-Kore-KR" b="1" dirty="0">
              <a:solidFill>
                <a:schemeClr val="bg1"/>
              </a:solidFill>
            </a:endParaRPr>
          </a:p>
          <a:p>
            <a:r>
              <a:rPr lang="en" altLang="ko-Kore-KR" b="1" dirty="0">
                <a:solidFill>
                  <a:schemeClr val="bg1"/>
                </a:solidFill>
              </a:rPr>
              <a:t>1991-2000 : Sony Computer </a:t>
            </a:r>
          </a:p>
          <a:p>
            <a:r>
              <a:rPr lang="en" altLang="ko-Kore-KR" b="1" dirty="0">
                <a:solidFill>
                  <a:schemeClr val="bg1"/>
                </a:solidFill>
              </a:rPr>
              <a:t>Entertainment</a:t>
            </a:r>
          </a:p>
          <a:p>
            <a:endParaRPr lang="en" altLang="ko-Kore-KR" b="1" dirty="0">
              <a:solidFill>
                <a:schemeClr val="bg1"/>
              </a:solidFill>
            </a:endParaRPr>
          </a:p>
          <a:p>
            <a:r>
              <a:rPr lang="en" altLang="ko-Kore-KR" b="1" dirty="0">
                <a:solidFill>
                  <a:schemeClr val="bg1"/>
                </a:solidFill>
              </a:rPr>
              <a:t>2000-2010 : Electronic Arts </a:t>
            </a:r>
          </a:p>
          <a:p>
            <a:endParaRPr lang="en" altLang="ko-Kore-KR" b="1" dirty="0">
              <a:solidFill>
                <a:schemeClr val="bg1"/>
              </a:solidFill>
            </a:endParaRPr>
          </a:p>
          <a:p>
            <a:r>
              <a:rPr lang="en" altLang="ko-Kore-KR" b="1" dirty="0">
                <a:solidFill>
                  <a:schemeClr val="bg1"/>
                </a:solidFill>
              </a:rPr>
              <a:t>2011-2017 : Namco </a:t>
            </a:r>
            <a:r>
              <a:rPr lang="en" altLang="ko-Kore-KR" b="1" dirty="0" err="1">
                <a:solidFill>
                  <a:schemeClr val="bg1"/>
                </a:solidFill>
              </a:rPr>
              <a:t>Bandal</a:t>
            </a:r>
            <a:r>
              <a:rPr lang="en" altLang="ko-Kore-KR" b="1" dirty="0">
                <a:solidFill>
                  <a:schemeClr val="bg1"/>
                </a:solidFill>
              </a:rPr>
              <a:t> Games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6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51062"/>
            <a:ext cx="6413609" cy="5355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연도별 게임의 트렌드</a:t>
            </a:r>
            <a:r>
              <a:rPr lang="en-US" altLang="ko-KR" sz="2000" dirty="0"/>
              <a:t>(</a:t>
            </a:r>
            <a:r>
              <a:rPr lang="ko-KR" altLang="en-US" sz="2000" dirty="0"/>
              <a:t>배급사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년 단위</a:t>
            </a:r>
            <a:r>
              <a:rPr lang="en-US" altLang="ko-KR" sz="2000" dirty="0"/>
              <a:t>,</a:t>
            </a:r>
            <a:r>
              <a:rPr lang="ko-KR" altLang="en-US" sz="2000" dirty="0"/>
              <a:t> 출고량포함</a:t>
            </a:r>
            <a:r>
              <a:rPr lang="en-US" altLang="ko-KR" sz="2000" dirty="0"/>
              <a:t>)</a:t>
            </a:r>
            <a:endParaRPr lang="en-US" altLang="ko-Kore-KR" sz="2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1C7CBF5-90F5-738D-886F-BC534DF1B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720" y="586585"/>
            <a:ext cx="5132858" cy="43040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D29AA5-5A92-7FDF-54A2-434334FFFA9D}"/>
              </a:ext>
            </a:extLst>
          </p:cNvPr>
          <p:cNvSpPr txBox="1"/>
          <p:nvPr/>
        </p:nvSpPr>
        <p:spPr>
          <a:xfrm>
            <a:off x="7261578" y="586585"/>
            <a:ext cx="16797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출고량 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위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" altLang="ko-Kore-KR" b="1" dirty="0">
                <a:solidFill>
                  <a:schemeClr val="bg1"/>
                </a:solidFill>
              </a:rPr>
              <a:t>1980-1990 : Nintendo </a:t>
            </a:r>
          </a:p>
          <a:p>
            <a:endParaRPr lang="en" altLang="ko-Kore-KR" b="1" dirty="0">
              <a:solidFill>
                <a:schemeClr val="bg1"/>
              </a:solidFill>
            </a:endParaRPr>
          </a:p>
          <a:p>
            <a:r>
              <a:rPr lang="en" altLang="ko-Kore-KR" b="1" dirty="0">
                <a:solidFill>
                  <a:schemeClr val="bg1"/>
                </a:solidFill>
              </a:rPr>
              <a:t>1991-2000 : Nintendo </a:t>
            </a:r>
          </a:p>
          <a:p>
            <a:endParaRPr lang="en" altLang="ko-Kore-KR" b="1" dirty="0">
              <a:solidFill>
                <a:schemeClr val="bg1"/>
              </a:solidFill>
            </a:endParaRPr>
          </a:p>
          <a:p>
            <a:r>
              <a:rPr lang="en" altLang="ko-Kore-KR" b="1" dirty="0">
                <a:solidFill>
                  <a:schemeClr val="bg1"/>
                </a:solidFill>
              </a:rPr>
              <a:t>2000-2010 : Nintendo </a:t>
            </a:r>
          </a:p>
          <a:p>
            <a:endParaRPr lang="en" altLang="ko-Kore-KR" b="1" dirty="0">
              <a:solidFill>
                <a:schemeClr val="bg1"/>
              </a:solidFill>
            </a:endParaRPr>
          </a:p>
          <a:p>
            <a:r>
              <a:rPr lang="en" altLang="ko-Kore-KR" b="1" dirty="0">
                <a:solidFill>
                  <a:schemeClr val="bg1"/>
                </a:solidFill>
              </a:rPr>
              <a:t>2011-2017 : Electronic Arts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인기가 많은 게임에 대한 분석 및 시각화 그리고</a:t>
            </a:r>
            <a:r>
              <a:rPr lang="en-US" altLang="ko-KR" sz="2400" dirty="0"/>
              <a:t> </a:t>
            </a:r>
            <a:r>
              <a:rPr lang="ko-KR" altLang="en-US" sz="2400" dirty="0"/>
              <a:t>결론도출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8" y="1808224"/>
            <a:ext cx="8310861" cy="479822"/>
          </a:xfrm>
        </p:spPr>
        <p:txBody>
          <a:bodyPr>
            <a:normAutofit/>
          </a:bodyPr>
          <a:lstStyle/>
          <a:p>
            <a:r>
              <a:rPr lang="ko-KR" altLang="en-US" dirty="0"/>
              <a:t>인기가 많다는 것의 정의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6" y="2570490"/>
            <a:ext cx="8398774" cy="2444540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dirty="0"/>
              <a:t>인기가 많다 </a:t>
            </a:r>
            <a:r>
              <a:rPr lang="ko-KR" altLang="en-US" sz="1800" dirty="0" err="1"/>
              <a:t>는것은</a:t>
            </a:r>
            <a:r>
              <a:rPr lang="ko-KR" altLang="en-US" sz="1800" dirty="0"/>
              <a:t> 출고량 뿐만 아니라 출시된 게임의 수까지 고려해 평균을 내어 출시한 게임에 비해 출고량이 높은 것이 진짜로 인기 있는 게임이라고 생각했습니다</a:t>
            </a:r>
            <a:r>
              <a:rPr lang="en-US" altLang="ko-KR" sz="1800" dirty="0"/>
              <a:t>.</a:t>
            </a:r>
            <a:r>
              <a:rPr lang="ko-KR" altLang="en-US" sz="1800" dirty="0"/>
              <a:t> 배급사의 경우 우리가 직접하기에 포함시키지 않았습니다</a:t>
            </a:r>
            <a:r>
              <a:rPr lang="en-US" altLang="ko-KR" sz="1800" dirty="0"/>
              <a:t>.</a:t>
            </a:r>
          </a:p>
          <a:p>
            <a:pPr algn="l"/>
            <a:r>
              <a:rPr lang="ko-KR" altLang="en-US" sz="1800" dirty="0"/>
              <a:t>이 시각화를 통해 저는 결론까지 도출할 수 있다고 생각했습니다</a:t>
            </a:r>
            <a:r>
              <a:rPr lang="en-US" altLang="ko-KR" sz="1800" dirty="0"/>
              <a:t>.</a:t>
            </a:r>
          </a:p>
          <a:p>
            <a:pPr algn="l"/>
            <a:r>
              <a:rPr lang="ko-KR" altLang="en-US" sz="1800" dirty="0"/>
              <a:t>다음부터 나오는 시각화를 통해 지역별로 어떤 플랫폼 어떤 장르로 방향을 잡아가는 것이 좋을지 보도록 하겠습니다</a:t>
            </a:r>
            <a:r>
              <a:rPr lang="en-US" altLang="ko-KR" sz="1800" dirty="0"/>
              <a:t>.</a:t>
            </a:r>
          </a:p>
          <a:p>
            <a:pPr algn="l"/>
            <a:r>
              <a:rPr lang="ko-KR" altLang="en-US" sz="1800" dirty="0"/>
              <a:t>이 데이터는 </a:t>
            </a:r>
            <a:r>
              <a:rPr lang="en-US" altLang="ko-KR" sz="1800" dirty="0"/>
              <a:t>2010</a:t>
            </a:r>
            <a:r>
              <a:rPr lang="ko-KR" altLang="en-US" sz="1800" dirty="0"/>
              <a:t>년 이후로 집계하여 나타내도록 하겠습니다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51062"/>
            <a:ext cx="6413609" cy="5355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인기가 많은 게임에 대한 분석 및 시각화 및 결론도출</a:t>
            </a:r>
            <a:endParaRPr lang="en-US" altLang="ko-Kore-KR" sz="2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98CC95E-480E-1B20-3A7B-A6DDB46F6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5" y="1196975"/>
            <a:ext cx="5984845" cy="3511550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6F60939-1147-E6AB-EDD9-7AD63E0C23EC}"/>
              </a:ext>
            </a:extLst>
          </p:cNvPr>
          <p:cNvSpPr txBox="1">
            <a:spLocks/>
          </p:cNvSpPr>
          <p:nvPr/>
        </p:nvSpPr>
        <p:spPr>
          <a:xfrm>
            <a:off x="2128719" y="576232"/>
            <a:ext cx="6413609" cy="535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altLang="ko-Kore-KR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6AF4F04-C1C2-B711-BC00-B3BA0FA431EA}"/>
              </a:ext>
            </a:extLst>
          </p:cNvPr>
          <p:cNvSpPr txBox="1">
            <a:spLocks/>
          </p:cNvSpPr>
          <p:nvPr/>
        </p:nvSpPr>
        <p:spPr>
          <a:xfrm>
            <a:off x="2586834" y="586584"/>
            <a:ext cx="5955493" cy="45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/>
              <a:t>플랫폼 장르별 </a:t>
            </a:r>
            <a:r>
              <a:rPr lang="en-US" altLang="ko-KR" sz="1800" dirty="0"/>
              <a:t>NA</a:t>
            </a:r>
            <a:r>
              <a:rPr lang="ko-KR" altLang="en-US" sz="1800" dirty="0"/>
              <a:t>지역 최고 출고량</a:t>
            </a:r>
            <a:r>
              <a:rPr lang="en-US" altLang="ko-KR" sz="1800" dirty="0"/>
              <a:t>(</a:t>
            </a:r>
            <a:r>
              <a:rPr lang="ko-KR" altLang="en-US" sz="1800" dirty="0"/>
              <a:t>평균</a:t>
            </a:r>
            <a:r>
              <a:rPr lang="en-US" altLang="ko-KR" sz="1800" dirty="0"/>
              <a:t>)</a:t>
            </a:r>
            <a:endParaRPr lang="en-US" sz="1800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2B1A43B-19C4-26C1-8641-7188DF770569}"/>
              </a:ext>
            </a:extLst>
          </p:cNvPr>
          <p:cNvSpPr txBox="1">
            <a:spLocks/>
          </p:cNvSpPr>
          <p:nvPr/>
        </p:nvSpPr>
        <p:spPr>
          <a:xfrm>
            <a:off x="5793640" y="1502815"/>
            <a:ext cx="2596290" cy="993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000" dirty="0">
                <a:solidFill>
                  <a:schemeClr val="tx1"/>
                </a:solidFill>
              </a:rPr>
              <a:t>NA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플랫폼 </a:t>
            </a:r>
            <a:r>
              <a:rPr lang="en-US" altLang="ko-KR" sz="2000" dirty="0">
                <a:solidFill>
                  <a:schemeClr val="tx1"/>
                </a:solidFill>
              </a:rPr>
              <a:t>: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WiiU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</a:rPr>
              <a:t>XOne</a:t>
            </a:r>
            <a:r>
              <a:rPr lang="en-US" altLang="ko-KR" sz="2000" dirty="0">
                <a:solidFill>
                  <a:schemeClr val="tx1"/>
                </a:solidFill>
              </a:rPr>
              <a:t>, X360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장르 </a:t>
            </a:r>
            <a:r>
              <a:rPr lang="en-US" altLang="ko-KR" sz="2000" dirty="0">
                <a:solidFill>
                  <a:schemeClr val="tx1"/>
                </a:solidFill>
              </a:rPr>
              <a:t>: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Racing, Shooter</a:t>
            </a:r>
            <a:endParaRPr lang="en-US" altLang="ko-Kore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51062"/>
            <a:ext cx="6413609" cy="5355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인기가 많은 게임에 대한 분석 및 시각화 및 결론도출</a:t>
            </a:r>
            <a:endParaRPr lang="en-US" altLang="ko-Kore-KR" sz="2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98CC95E-480E-1B20-3A7B-A6DDB46F6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6835" y="1196975"/>
            <a:ext cx="5984845" cy="3511550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6F60939-1147-E6AB-EDD9-7AD63E0C23EC}"/>
              </a:ext>
            </a:extLst>
          </p:cNvPr>
          <p:cNvSpPr txBox="1">
            <a:spLocks/>
          </p:cNvSpPr>
          <p:nvPr/>
        </p:nvSpPr>
        <p:spPr>
          <a:xfrm>
            <a:off x="2128719" y="576232"/>
            <a:ext cx="6413609" cy="535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altLang="ko-Kore-KR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6AF4F04-C1C2-B711-BC00-B3BA0FA431EA}"/>
              </a:ext>
            </a:extLst>
          </p:cNvPr>
          <p:cNvSpPr txBox="1">
            <a:spLocks/>
          </p:cNvSpPr>
          <p:nvPr/>
        </p:nvSpPr>
        <p:spPr>
          <a:xfrm>
            <a:off x="2586834" y="586584"/>
            <a:ext cx="5955493" cy="45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/>
              <a:t>플랫폼 장르별 </a:t>
            </a:r>
            <a:r>
              <a:rPr lang="en-US" altLang="ko-KR" sz="1800" dirty="0"/>
              <a:t>EU</a:t>
            </a:r>
            <a:r>
              <a:rPr lang="ko-KR" altLang="en-US" sz="1800" dirty="0"/>
              <a:t>지역 최고 출고량</a:t>
            </a:r>
            <a:r>
              <a:rPr lang="en-US" altLang="ko-KR" sz="1800" dirty="0"/>
              <a:t>(</a:t>
            </a:r>
            <a:r>
              <a:rPr lang="ko-KR" altLang="en-US" sz="1800" dirty="0"/>
              <a:t>평균</a:t>
            </a:r>
            <a:r>
              <a:rPr lang="en-US" altLang="ko-KR" sz="1800" dirty="0"/>
              <a:t>)</a:t>
            </a:r>
            <a:endParaRPr lang="en-US" sz="18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EDE9148-A398-0630-91D0-9112B260BC29}"/>
              </a:ext>
            </a:extLst>
          </p:cNvPr>
          <p:cNvSpPr txBox="1">
            <a:spLocks/>
          </p:cNvSpPr>
          <p:nvPr/>
        </p:nvSpPr>
        <p:spPr>
          <a:xfrm>
            <a:off x="5793640" y="1502815"/>
            <a:ext cx="2596290" cy="993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1700" dirty="0">
                <a:solidFill>
                  <a:schemeClr val="tx1"/>
                </a:solidFill>
              </a:rPr>
              <a:t>EU</a:t>
            </a:r>
          </a:p>
          <a:p>
            <a:r>
              <a:rPr lang="ko-KR" altLang="en-US" sz="1700" dirty="0">
                <a:solidFill>
                  <a:schemeClr val="tx1"/>
                </a:solidFill>
              </a:rPr>
              <a:t>플랫폼 </a:t>
            </a:r>
            <a:r>
              <a:rPr lang="en-US" altLang="ko-KR" sz="1700" dirty="0">
                <a:solidFill>
                  <a:schemeClr val="tx1"/>
                </a:solidFill>
              </a:rPr>
              <a:t>: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PS4, PS3, </a:t>
            </a:r>
            <a:r>
              <a:rPr lang="en-US" altLang="ko-KR" sz="1700" dirty="0" err="1">
                <a:solidFill>
                  <a:schemeClr val="tx1"/>
                </a:solidFill>
              </a:rPr>
              <a:t>WiiU</a:t>
            </a:r>
            <a:endParaRPr lang="en-US" altLang="ko-KR" sz="1700" dirty="0">
              <a:solidFill>
                <a:schemeClr val="tx1"/>
              </a:solidFill>
            </a:endParaRPr>
          </a:p>
          <a:p>
            <a:r>
              <a:rPr lang="ko-KR" altLang="en-US" sz="1700" dirty="0">
                <a:solidFill>
                  <a:schemeClr val="tx1"/>
                </a:solidFill>
              </a:rPr>
              <a:t>장르 </a:t>
            </a:r>
            <a:r>
              <a:rPr lang="en-US" altLang="ko-KR" sz="1700" dirty="0">
                <a:solidFill>
                  <a:schemeClr val="tx1"/>
                </a:solidFill>
              </a:rPr>
              <a:t>: Shooter, Racing</a:t>
            </a:r>
            <a:endParaRPr lang="en-US" altLang="ko-Kore-KR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0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51062"/>
            <a:ext cx="6413609" cy="5355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인기가 많은 게임에 대한 분석 및 시각화 및 결론도출</a:t>
            </a:r>
            <a:endParaRPr lang="en-US" altLang="ko-Kore-KR" sz="2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98CC95E-480E-1B20-3A7B-A6DDB46F6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6835" y="1196975"/>
            <a:ext cx="5984845" cy="3511550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6F60939-1147-E6AB-EDD9-7AD63E0C23EC}"/>
              </a:ext>
            </a:extLst>
          </p:cNvPr>
          <p:cNvSpPr txBox="1">
            <a:spLocks/>
          </p:cNvSpPr>
          <p:nvPr/>
        </p:nvSpPr>
        <p:spPr>
          <a:xfrm>
            <a:off x="2128719" y="576232"/>
            <a:ext cx="6413609" cy="535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altLang="ko-Kore-KR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6AF4F04-C1C2-B711-BC00-B3BA0FA431EA}"/>
              </a:ext>
            </a:extLst>
          </p:cNvPr>
          <p:cNvSpPr txBox="1">
            <a:spLocks/>
          </p:cNvSpPr>
          <p:nvPr/>
        </p:nvSpPr>
        <p:spPr>
          <a:xfrm>
            <a:off x="2586834" y="586584"/>
            <a:ext cx="5955493" cy="45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/>
              <a:t>플랫폼 장르별 </a:t>
            </a:r>
            <a:r>
              <a:rPr lang="en-US" altLang="ko-KR" sz="1800" dirty="0"/>
              <a:t>JP</a:t>
            </a:r>
            <a:r>
              <a:rPr lang="ko-KR" altLang="en-US" sz="1800" dirty="0"/>
              <a:t>지역 최고 출고량</a:t>
            </a:r>
            <a:r>
              <a:rPr lang="en-US" altLang="ko-KR" sz="1800" dirty="0"/>
              <a:t>(</a:t>
            </a:r>
            <a:r>
              <a:rPr lang="ko-KR" altLang="en-US" sz="1800" dirty="0"/>
              <a:t>평균</a:t>
            </a:r>
            <a:r>
              <a:rPr lang="en-US" altLang="ko-KR" sz="1800" dirty="0"/>
              <a:t>)</a:t>
            </a:r>
            <a:endParaRPr lang="en-US" sz="18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1ACC0D7-896A-FBB6-5292-770B15B184A5}"/>
              </a:ext>
            </a:extLst>
          </p:cNvPr>
          <p:cNvSpPr txBox="1">
            <a:spLocks/>
          </p:cNvSpPr>
          <p:nvPr/>
        </p:nvSpPr>
        <p:spPr>
          <a:xfrm>
            <a:off x="5793640" y="1502815"/>
            <a:ext cx="2596290" cy="993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1700" dirty="0">
                <a:solidFill>
                  <a:schemeClr val="tx1"/>
                </a:solidFill>
              </a:rPr>
              <a:t>JP</a:t>
            </a:r>
          </a:p>
          <a:p>
            <a:r>
              <a:rPr lang="ko-KR" altLang="en-US" sz="1700" dirty="0">
                <a:solidFill>
                  <a:schemeClr val="tx1"/>
                </a:solidFill>
              </a:rPr>
              <a:t>플랫폼 </a:t>
            </a:r>
            <a:r>
              <a:rPr lang="en-US" altLang="ko-KR" sz="1700" dirty="0">
                <a:solidFill>
                  <a:schemeClr val="tx1"/>
                </a:solidFill>
              </a:rPr>
              <a:t>: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3DS, PS3, PSP</a:t>
            </a:r>
          </a:p>
          <a:p>
            <a:r>
              <a:rPr lang="ko-KR" altLang="en-US" sz="1700" dirty="0">
                <a:solidFill>
                  <a:schemeClr val="tx1"/>
                </a:solidFill>
              </a:rPr>
              <a:t>장르 </a:t>
            </a:r>
            <a:r>
              <a:rPr lang="en-US" altLang="ko-KR" sz="1700" dirty="0">
                <a:solidFill>
                  <a:schemeClr val="tx1"/>
                </a:solidFill>
              </a:rPr>
              <a:t>: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Action</a:t>
            </a:r>
            <a:endParaRPr lang="en-US" altLang="ko-Kore-KR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Code</a:t>
            </a:r>
            <a:r>
              <a:rPr lang="ko-KR" altLang="en-US" dirty="0"/>
              <a:t> </a:t>
            </a:r>
            <a:r>
              <a:rPr lang="en-US" dirty="0"/>
              <a:t>Pocket Entertainment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이번 회의 내용은 우리 회사가 분석한 결과를 가지고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어떤 방향으로 게임을 </a:t>
            </a:r>
            <a:r>
              <a:rPr lang="ko-KR" altLang="en-US" dirty="0" err="1"/>
              <a:t>설계하는것이</a:t>
            </a:r>
            <a:r>
              <a:rPr lang="ko-KR" altLang="en-US" dirty="0"/>
              <a:t> 좋을지에 대해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토론해보고자 간단하게 만든 자료입니다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저의 주관적인 관점으로 해석해 만들어진 자료이니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부족하더라도 너그러이 봐주시면 감사하겠습니다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76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51062"/>
            <a:ext cx="6413609" cy="5355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인기가 많은 게임에 대한 분석 및 시각화 및 결론도출</a:t>
            </a:r>
            <a:endParaRPr lang="en-US" altLang="ko-Kore-KR" sz="2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98CC95E-480E-1B20-3A7B-A6DDB46F6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6835" y="1196975"/>
            <a:ext cx="5984845" cy="3511550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6F60939-1147-E6AB-EDD9-7AD63E0C23EC}"/>
              </a:ext>
            </a:extLst>
          </p:cNvPr>
          <p:cNvSpPr txBox="1">
            <a:spLocks/>
          </p:cNvSpPr>
          <p:nvPr/>
        </p:nvSpPr>
        <p:spPr>
          <a:xfrm>
            <a:off x="2128719" y="576232"/>
            <a:ext cx="6413609" cy="535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altLang="ko-Kore-KR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6AF4F04-C1C2-B711-BC00-B3BA0FA431EA}"/>
              </a:ext>
            </a:extLst>
          </p:cNvPr>
          <p:cNvSpPr txBox="1">
            <a:spLocks/>
          </p:cNvSpPr>
          <p:nvPr/>
        </p:nvSpPr>
        <p:spPr>
          <a:xfrm>
            <a:off x="2586834" y="586584"/>
            <a:ext cx="5955493" cy="45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/>
              <a:t>플랫폼 장르별 </a:t>
            </a:r>
            <a:r>
              <a:rPr lang="en-US" altLang="ko-KR" sz="1800" dirty="0"/>
              <a:t>Other</a:t>
            </a:r>
            <a:r>
              <a:rPr lang="ko-KR" altLang="en-US" sz="1800" dirty="0"/>
              <a:t>지역 최고 출고량</a:t>
            </a:r>
            <a:r>
              <a:rPr lang="en-US" altLang="ko-KR" sz="1800" dirty="0"/>
              <a:t>(</a:t>
            </a:r>
            <a:r>
              <a:rPr lang="ko-KR" altLang="en-US" sz="1800" dirty="0"/>
              <a:t>평균</a:t>
            </a:r>
            <a:r>
              <a:rPr lang="en-US" altLang="ko-KR" sz="1800" dirty="0"/>
              <a:t>)</a:t>
            </a:r>
            <a:endParaRPr lang="en-US" sz="18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8068901-39BE-30BB-32FA-0F3B0CD10C1E}"/>
              </a:ext>
            </a:extLst>
          </p:cNvPr>
          <p:cNvSpPr txBox="1">
            <a:spLocks/>
          </p:cNvSpPr>
          <p:nvPr/>
        </p:nvSpPr>
        <p:spPr>
          <a:xfrm>
            <a:off x="5793640" y="1502815"/>
            <a:ext cx="2596290" cy="993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1700" dirty="0">
                <a:solidFill>
                  <a:schemeClr val="tx1"/>
                </a:solidFill>
              </a:rPr>
              <a:t>Other</a:t>
            </a:r>
          </a:p>
          <a:p>
            <a:r>
              <a:rPr lang="ko-KR" altLang="en-US" sz="1700" dirty="0">
                <a:solidFill>
                  <a:schemeClr val="tx1"/>
                </a:solidFill>
              </a:rPr>
              <a:t>플랫폼 </a:t>
            </a:r>
            <a:r>
              <a:rPr lang="en-US" altLang="ko-KR" sz="1700" dirty="0">
                <a:solidFill>
                  <a:schemeClr val="tx1"/>
                </a:solidFill>
              </a:rPr>
              <a:t>: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PS4, PS3 , </a:t>
            </a:r>
            <a:r>
              <a:rPr lang="en-US" altLang="ko-KR" sz="1700" dirty="0" err="1">
                <a:solidFill>
                  <a:schemeClr val="tx1"/>
                </a:solidFill>
              </a:rPr>
              <a:t>WiiU</a:t>
            </a:r>
            <a:endParaRPr lang="en-US" altLang="ko-KR" sz="1700" dirty="0">
              <a:solidFill>
                <a:schemeClr val="tx1"/>
              </a:solidFill>
            </a:endParaRPr>
          </a:p>
          <a:p>
            <a:r>
              <a:rPr lang="ko-KR" altLang="en-US" sz="1700" dirty="0">
                <a:solidFill>
                  <a:schemeClr val="tx1"/>
                </a:solidFill>
              </a:rPr>
              <a:t>장르 </a:t>
            </a:r>
            <a:r>
              <a:rPr lang="en-US" altLang="ko-KR" sz="1700" dirty="0">
                <a:solidFill>
                  <a:schemeClr val="tx1"/>
                </a:solidFill>
              </a:rPr>
              <a:t>: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Racing, Shooter</a:t>
            </a:r>
            <a:endParaRPr lang="en-US" altLang="ko-Kore-KR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결론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틈새시장</a:t>
            </a:r>
            <a:endParaRPr lang="en-US" altLang="ko-KR" sz="2000" dirty="0"/>
          </a:p>
          <a:p>
            <a:r>
              <a:rPr lang="ko-KR" altLang="en-US" sz="2000" dirty="0"/>
              <a:t>지역별로 차분화를 두어 진출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전지역을 진출하기 어렵다면 </a:t>
            </a:r>
            <a:r>
              <a:rPr lang="en-US" altLang="ko-KR" sz="2000" dirty="0"/>
              <a:t>NA</a:t>
            </a:r>
            <a:r>
              <a:rPr lang="ko-KR" altLang="en-US" sz="2000" dirty="0"/>
              <a:t>지역의 출고량을 생각해 </a:t>
            </a:r>
            <a:r>
              <a:rPr lang="en-US" altLang="ko-KR" sz="2000" dirty="0"/>
              <a:t>NA</a:t>
            </a:r>
            <a:r>
              <a:rPr lang="ko-KR" altLang="en-US" sz="2000" dirty="0"/>
              <a:t>지역을 집중적으로 공략 하는 것이 좋다고 생각합니다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718724D-F7F1-7721-8055-4B8861D25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51844"/>
              </p:ext>
            </p:extLst>
          </p:nvPr>
        </p:nvGraphicFramePr>
        <p:xfrm>
          <a:off x="2128720" y="1960930"/>
          <a:ext cx="6413610" cy="1716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2722">
                  <a:extLst>
                    <a:ext uri="{9D8B030D-6E8A-4147-A177-3AD203B41FA5}">
                      <a16:colId xmlns:a16="http://schemas.microsoft.com/office/drawing/2014/main" val="1857855306"/>
                    </a:ext>
                  </a:extLst>
                </a:gridCol>
                <a:gridCol w="1282722">
                  <a:extLst>
                    <a:ext uri="{9D8B030D-6E8A-4147-A177-3AD203B41FA5}">
                      <a16:colId xmlns:a16="http://schemas.microsoft.com/office/drawing/2014/main" val="1868034235"/>
                    </a:ext>
                  </a:extLst>
                </a:gridCol>
                <a:gridCol w="1282722">
                  <a:extLst>
                    <a:ext uri="{9D8B030D-6E8A-4147-A177-3AD203B41FA5}">
                      <a16:colId xmlns:a16="http://schemas.microsoft.com/office/drawing/2014/main" val="1784607983"/>
                    </a:ext>
                  </a:extLst>
                </a:gridCol>
                <a:gridCol w="1282722">
                  <a:extLst>
                    <a:ext uri="{9D8B030D-6E8A-4147-A177-3AD203B41FA5}">
                      <a16:colId xmlns:a16="http://schemas.microsoft.com/office/drawing/2014/main" val="1607708266"/>
                    </a:ext>
                  </a:extLst>
                </a:gridCol>
                <a:gridCol w="1282722">
                  <a:extLst>
                    <a:ext uri="{9D8B030D-6E8A-4147-A177-3AD203B41FA5}">
                      <a16:colId xmlns:a16="http://schemas.microsoft.com/office/drawing/2014/main" val="179275762"/>
                    </a:ext>
                  </a:extLst>
                </a:gridCol>
              </a:tblGrid>
              <a:tr h="435968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EU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JP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Other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7716"/>
                  </a:ext>
                </a:extLst>
              </a:tr>
              <a:tr h="44202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Racing, Shooter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Shooter, Racing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Racing, Shooter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7679"/>
                  </a:ext>
                </a:extLst>
              </a:tr>
              <a:tr h="44202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WiiU</a:t>
                      </a:r>
                      <a:r>
                        <a:rPr lang="en-US" altLang="ko-Kore-KR" dirty="0"/>
                        <a:t>, Xbox8</a:t>
                      </a:r>
                      <a:r>
                        <a:rPr lang="ko-KR" altLang="en-US" dirty="0"/>
                        <a:t>세대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PS4, PS3,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WiiU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3DS, PS3, PSP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PS4, PS3 ,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WiiU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50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335275"/>
            <a:ext cx="8246070" cy="93252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부족한 분석데이터를 봐주셔서 감사합니다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31372" cy="610820"/>
          </a:xfrm>
        </p:spPr>
        <p:txBody>
          <a:bodyPr/>
          <a:lstStyle/>
          <a:p>
            <a:r>
              <a:rPr lang="en-US" dirty="0"/>
              <a:t>Code</a:t>
            </a:r>
            <a:r>
              <a:rPr lang="ko-KR" altLang="en-US" dirty="0"/>
              <a:t> </a:t>
            </a:r>
            <a:r>
              <a:rPr lang="en-US" dirty="0"/>
              <a:t>Pocket Entertainment</a:t>
            </a:r>
            <a:r>
              <a:rPr lang="ko-KR" altLang="en-US" dirty="0"/>
              <a:t> 인턴 </a:t>
            </a:r>
            <a:r>
              <a:rPr lang="ko-KR" altLang="en-US" dirty="0" err="1"/>
              <a:t>성진현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8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핵심 목록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지역에 따라서 선호하는 게임장르가 </a:t>
            </a:r>
            <a:r>
              <a:rPr lang="ko-KR" altLang="en-US" dirty="0" err="1"/>
              <a:t>다른가</a:t>
            </a:r>
            <a:r>
              <a:rPr lang="en-US" altLang="ko-KR" dirty="0"/>
              <a:t>?</a:t>
            </a:r>
            <a:endParaRPr lang="en-US" dirty="0"/>
          </a:p>
          <a:p>
            <a:endParaRPr lang="en-US" altLang="ko-KR" dirty="0"/>
          </a:p>
          <a:p>
            <a:r>
              <a:rPr lang="ko-KR" altLang="en-US" dirty="0"/>
              <a:t>연도별 게임의 트렌드</a:t>
            </a:r>
            <a:endParaRPr lang="en-US" dirty="0"/>
          </a:p>
          <a:p>
            <a:endParaRPr lang="en-US" altLang="ko-KR" dirty="0"/>
          </a:p>
          <a:p>
            <a:r>
              <a:rPr lang="ko-KR" altLang="en-US" dirty="0"/>
              <a:t>인기가 많은 게임에 대한 분석 및 시각화</a:t>
            </a:r>
            <a:endParaRPr lang="en-US" dirty="0"/>
          </a:p>
          <a:p>
            <a:r>
              <a:rPr lang="ko-KR" altLang="en-US" dirty="0"/>
              <a:t>결론도출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자료 정리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Name : </a:t>
            </a:r>
            <a:r>
              <a:rPr lang="ko-KR" altLang="en-US" sz="2000" dirty="0"/>
              <a:t>게임의 이름</a:t>
            </a:r>
            <a:endParaRPr lang="en-US" altLang="ko-KR" sz="2000" dirty="0"/>
          </a:p>
          <a:p>
            <a:r>
              <a:rPr lang="en-US" altLang="ko-KR" sz="2000" dirty="0"/>
              <a:t>Platform : </a:t>
            </a:r>
            <a:r>
              <a:rPr lang="ko-KR" altLang="en-US" sz="2000" dirty="0"/>
              <a:t>플랫폼 이름</a:t>
            </a:r>
            <a:endParaRPr lang="en-US" altLang="ko-KR" sz="2000" dirty="0"/>
          </a:p>
          <a:p>
            <a:r>
              <a:rPr lang="en-US" altLang="ko-KR" sz="2000" dirty="0"/>
              <a:t>Year : </a:t>
            </a:r>
            <a:r>
              <a:rPr lang="ko-KR" altLang="en-US" sz="2000" dirty="0"/>
              <a:t>출시된 연도</a:t>
            </a:r>
            <a:endParaRPr lang="en-US" altLang="ko-KR" sz="2000" dirty="0"/>
          </a:p>
          <a:p>
            <a:r>
              <a:rPr lang="en-US" altLang="ko-KR" sz="2000" dirty="0"/>
              <a:t>Genre : </a:t>
            </a:r>
            <a:r>
              <a:rPr lang="ko-KR" altLang="en-US" sz="2000" dirty="0"/>
              <a:t>게임의 장르</a:t>
            </a:r>
            <a:endParaRPr lang="en-US" altLang="ko-KR" sz="2000" dirty="0"/>
          </a:p>
          <a:p>
            <a:r>
              <a:rPr lang="en-US" altLang="ko-KR" sz="2000" dirty="0"/>
              <a:t>Publisher : </a:t>
            </a:r>
            <a:r>
              <a:rPr lang="ko-KR" altLang="en-US" sz="2000" dirty="0"/>
              <a:t>배급 회사</a:t>
            </a:r>
            <a:endParaRPr lang="en-US" altLang="ko-KR" sz="2000" dirty="0"/>
          </a:p>
          <a:p>
            <a:r>
              <a:rPr lang="en-US" altLang="ko-KR" sz="2000" dirty="0" err="1"/>
              <a:t>NA_Sales</a:t>
            </a:r>
            <a:r>
              <a:rPr lang="en-US" altLang="ko-KR" sz="2000" dirty="0"/>
              <a:t> : </a:t>
            </a:r>
            <a:r>
              <a:rPr lang="ko-KR" altLang="en-US" sz="2000" dirty="0"/>
              <a:t>북미지역 출고량</a:t>
            </a:r>
            <a:endParaRPr lang="en-US" altLang="ko-KR" sz="2000" dirty="0"/>
          </a:p>
          <a:p>
            <a:r>
              <a:rPr lang="en-US" altLang="ko-KR" sz="2000" dirty="0" err="1"/>
              <a:t>EU_Sales</a:t>
            </a:r>
            <a:r>
              <a:rPr lang="en-US" altLang="ko-KR" sz="2000" dirty="0"/>
              <a:t> : </a:t>
            </a:r>
            <a:r>
              <a:rPr lang="ko-KR" altLang="en-US" sz="2000" dirty="0"/>
              <a:t>유럽지역 출고량</a:t>
            </a:r>
            <a:endParaRPr lang="en-US" altLang="ko-KR" sz="2000" dirty="0"/>
          </a:p>
          <a:p>
            <a:r>
              <a:rPr lang="en-US" altLang="ko-KR" sz="2000" dirty="0" err="1"/>
              <a:t>JP_Sales</a:t>
            </a:r>
            <a:r>
              <a:rPr lang="en-US" altLang="ko-KR" sz="2000" dirty="0"/>
              <a:t> : </a:t>
            </a:r>
            <a:r>
              <a:rPr lang="ko-KR" altLang="en-US" sz="2000" dirty="0"/>
              <a:t>일본지역 출고량</a:t>
            </a:r>
            <a:endParaRPr lang="en-US" altLang="ko-KR" sz="2000" dirty="0"/>
          </a:p>
          <a:p>
            <a:r>
              <a:rPr lang="en-US" altLang="ko-KR" sz="2000" dirty="0" err="1"/>
              <a:t>Other_Sales</a:t>
            </a:r>
            <a:r>
              <a:rPr lang="en-US" altLang="ko-KR" sz="2000" dirty="0"/>
              <a:t> : </a:t>
            </a:r>
            <a:r>
              <a:rPr lang="ko-KR" altLang="en-US" sz="2000" dirty="0"/>
              <a:t>기타지역 출고량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046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자료 정리 순서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664920"/>
          </a:xfrm>
        </p:spPr>
        <p:txBody>
          <a:bodyPr>
            <a:normAutofit lnSpcReduction="10000"/>
          </a:bodyPr>
          <a:lstStyle/>
          <a:p>
            <a:r>
              <a:rPr lang="ko-KR" altLang="en-US" sz="1600" dirty="0"/>
              <a:t>중복데이터가 존재하기에 제거</a:t>
            </a:r>
            <a:endParaRPr lang="en-US" altLang="ko-KR" sz="1600" dirty="0"/>
          </a:p>
          <a:p>
            <a:r>
              <a:rPr lang="en-US" altLang="ko-KR" sz="1600" dirty="0"/>
              <a:t>Year :</a:t>
            </a:r>
            <a:r>
              <a:rPr lang="ko-KR" altLang="en-US" sz="1600" dirty="0"/>
              <a:t> </a:t>
            </a:r>
            <a:r>
              <a:rPr lang="en-US" altLang="ko-KR" sz="1600" dirty="0"/>
              <a:t>270, Genre :</a:t>
            </a:r>
            <a:r>
              <a:rPr lang="ko-KR" altLang="en-US" sz="1600" dirty="0"/>
              <a:t> </a:t>
            </a:r>
            <a:r>
              <a:rPr lang="en-US" altLang="ko-KR" sz="1600" dirty="0"/>
              <a:t>50, Publisher</a:t>
            </a:r>
            <a:r>
              <a:rPr lang="ko-KR" altLang="en-US" sz="1600" dirty="0"/>
              <a:t> </a:t>
            </a:r>
            <a:r>
              <a:rPr lang="en-US" altLang="ko-KR" sz="1600" dirty="0"/>
              <a:t>: 58</a:t>
            </a:r>
            <a:r>
              <a:rPr lang="ko-KR" altLang="en-US" sz="1600" dirty="0"/>
              <a:t>개의 데이터가 </a:t>
            </a:r>
            <a:r>
              <a:rPr lang="ko-KR" altLang="en-US" sz="1600" dirty="0" err="1"/>
              <a:t>비어있는</a:t>
            </a:r>
            <a:r>
              <a:rPr lang="en-US" altLang="ko-KR" sz="1600" dirty="0"/>
              <a:t> </a:t>
            </a:r>
            <a:r>
              <a:rPr lang="ko-KR" altLang="en-US" sz="1600" dirty="0"/>
              <a:t>것을 확인한 후 멀티플랫폼으로 같이 출시한 게임의 경우 이름과 연도 둘 다 있는게 있지 않을까 싶어서 확인하여 </a:t>
            </a:r>
            <a:r>
              <a:rPr lang="en-US" altLang="ko-KR" sz="1600" dirty="0"/>
              <a:t>Year</a:t>
            </a:r>
            <a:r>
              <a:rPr lang="ko-KR" altLang="en-US" sz="1600" dirty="0"/>
              <a:t>의 빈데이터를 </a:t>
            </a:r>
            <a:r>
              <a:rPr lang="en-US" altLang="ko-KR" sz="1600" dirty="0"/>
              <a:t>146</a:t>
            </a:r>
            <a:r>
              <a:rPr lang="ko-KR" altLang="en-US" sz="1600" dirty="0"/>
              <a:t>개로 줄임</a:t>
            </a:r>
            <a:endParaRPr lang="en-US" altLang="ko-KR" sz="1600" dirty="0"/>
          </a:p>
          <a:p>
            <a:r>
              <a:rPr lang="en-US" altLang="ko-KR" sz="1600" dirty="0"/>
              <a:t>Genre</a:t>
            </a:r>
            <a:r>
              <a:rPr lang="ko-KR" altLang="en-US" sz="1600" dirty="0"/>
              <a:t>와 </a:t>
            </a:r>
            <a:r>
              <a:rPr lang="en-US" altLang="ko-KR" sz="1600" dirty="0"/>
              <a:t>Publisher</a:t>
            </a:r>
            <a:r>
              <a:rPr lang="ko-KR" altLang="en-US" sz="1600" dirty="0"/>
              <a:t>의 경우 없기에 데이터 수에 비례 </a:t>
            </a:r>
            <a:r>
              <a:rPr lang="ko-KR" altLang="en-US" sz="1600" dirty="0" err="1"/>
              <a:t>적은양으로</a:t>
            </a:r>
            <a:r>
              <a:rPr lang="ko-KR" altLang="en-US" sz="1600" dirty="0"/>
              <a:t> 생각되어 제거함</a:t>
            </a:r>
            <a:endParaRPr lang="en-US" altLang="ko-KR" sz="1600" dirty="0"/>
          </a:p>
          <a:p>
            <a:r>
              <a:rPr lang="en-US" altLang="ko-KR" sz="1600" dirty="0"/>
              <a:t>Year</a:t>
            </a:r>
            <a:r>
              <a:rPr lang="ko-KR" altLang="en-US" sz="1600" dirty="0"/>
              <a:t>데이터에 </a:t>
            </a:r>
            <a:r>
              <a:rPr lang="en-US" altLang="ko-KR" sz="1600" dirty="0"/>
              <a:t>1900</a:t>
            </a:r>
            <a:r>
              <a:rPr lang="ko-KR" altLang="en-US" sz="1600" dirty="0"/>
              <a:t>년보다 낮은 데이터가 있어 확인 결과 </a:t>
            </a:r>
            <a:r>
              <a:rPr lang="en-US" altLang="ko-KR" sz="1600" dirty="0"/>
              <a:t>1</a:t>
            </a:r>
            <a:r>
              <a:rPr lang="ko-KR" altLang="en-US" sz="1600" dirty="0"/>
              <a:t> </a:t>
            </a:r>
            <a:r>
              <a:rPr lang="en-US" altLang="ko-KR" sz="1600" dirty="0"/>
              <a:t>~</a:t>
            </a:r>
            <a:r>
              <a:rPr lang="ko-KR" altLang="en-US" sz="1600" dirty="0"/>
              <a:t> </a:t>
            </a:r>
            <a:r>
              <a:rPr lang="en-US" altLang="ko-KR" sz="1600" dirty="0"/>
              <a:t>98</a:t>
            </a:r>
            <a:r>
              <a:rPr lang="ko-KR" altLang="en-US" sz="1600" dirty="0"/>
              <a:t>까지 다양하게 </a:t>
            </a:r>
            <a:r>
              <a:rPr lang="ko-KR" altLang="en-US" sz="1600" dirty="0" err="1"/>
              <a:t>있는것을</a:t>
            </a:r>
            <a:r>
              <a:rPr lang="ko-KR" altLang="en-US" sz="1600" dirty="0"/>
              <a:t> 확인</a:t>
            </a:r>
            <a:endParaRPr lang="en-US" altLang="ko-KR" sz="1600" dirty="0"/>
          </a:p>
          <a:p>
            <a:r>
              <a:rPr lang="en-US" altLang="ko-KR" sz="1600" dirty="0"/>
              <a:t>Year</a:t>
            </a:r>
            <a:r>
              <a:rPr lang="ko-KR" altLang="en-US" sz="1600" dirty="0"/>
              <a:t>데이터에 </a:t>
            </a:r>
            <a:r>
              <a:rPr lang="en-US" altLang="ko-KR" sz="1600" dirty="0"/>
              <a:t>20</a:t>
            </a:r>
            <a:r>
              <a:rPr lang="ko-KR" altLang="en-US" sz="1600" dirty="0"/>
              <a:t>보다 작은 수는 </a:t>
            </a:r>
            <a:r>
              <a:rPr lang="en-US" altLang="ko-KR" sz="1600" dirty="0"/>
              <a:t>2000</a:t>
            </a:r>
            <a:r>
              <a:rPr lang="ko-KR" altLang="en-US" sz="1600" dirty="0"/>
              <a:t>을 더해주고 큰 데이터는 </a:t>
            </a:r>
            <a:r>
              <a:rPr lang="en-US" altLang="ko-KR" sz="1600" dirty="0"/>
              <a:t>1900</a:t>
            </a:r>
            <a:r>
              <a:rPr lang="ko-KR" altLang="en-US" sz="1600" dirty="0"/>
              <a:t>을 더해주기로 결정하여 수정</a:t>
            </a:r>
            <a:endParaRPr lang="en-US" altLang="ko-KR" sz="1600" dirty="0"/>
          </a:p>
          <a:p>
            <a:r>
              <a:rPr lang="en-US" altLang="ko-KR" sz="1600" dirty="0"/>
              <a:t>Year</a:t>
            </a:r>
            <a:r>
              <a:rPr lang="ko-KR" altLang="en-US" sz="1600" dirty="0"/>
              <a:t> 데이터를 살펴본 결과 </a:t>
            </a:r>
            <a:r>
              <a:rPr lang="en-US" altLang="ko-KR" sz="1600" dirty="0"/>
              <a:t>2017</a:t>
            </a:r>
            <a:r>
              <a:rPr lang="ko-KR" altLang="en-US" sz="1600" dirty="0"/>
              <a:t>년 뒤에 </a:t>
            </a:r>
            <a:r>
              <a:rPr lang="en-US" altLang="ko-KR" sz="1600" dirty="0"/>
              <a:t>2020</a:t>
            </a:r>
            <a:r>
              <a:rPr lang="ko-KR" altLang="en-US" sz="1600" dirty="0"/>
              <a:t>년 데이터가 딱 </a:t>
            </a:r>
            <a:r>
              <a:rPr lang="ko-KR" altLang="en-US" sz="1600" dirty="0" err="1"/>
              <a:t>한개가</a:t>
            </a:r>
            <a:r>
              <a:rPr lang="ko-KR" altLang="en-US" sz="1600" dirty="0"/>
              <a:t> 존재하여 현재 시간과 맞지 않는다 생각되어 찾아본 결과 </a:t>
            </a:r>
            <a:r>
              <a:rPr lang="en-US" altLang="ko-KR" sz="1600" dirty="0"/>
              <a:t>2009</a:t>
            </a:r>
            <a:r>
              <a:rPr lang="ko-KR" altLang="en-US" sz="1600" dirty="0"/>
              <a:t>년 게임이라는 것을 알게 되어 수정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자료 정리 순서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각 나라별 출고량에 문자열</a:t>
            </a:r>
            <a:r>
              <a:rPr lang="en-US" altLang="ko-KR" sz="1800" dirty="0"/>
              <a:t>(M, K)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들어있는것을</a:t>
            </a:r>
            <a:r>
              <a:rPr lang="ko-KR" altLang="en-US" sz="1800" dirty="0"/>
              <a:t> 확인</a:t>
            </a:r>
            <a:endParaRPr lang="en-US" altLang="ko-KR" sz="1800" dirty="0"/>
          </a:p>
          <a:p>
            <a:r>
              <a:rPr lang="ko-KR" altLang="en-US" sz="1800" dirty="0"/>
              <a:t>단위로 표시 되어있는 것들을 제거하고 단위를 맞춰 주기로 결정</a:t>
            </a:r>
            <a:endParaRPr lang="en-US" altLang="ko-KR" sz="1800" dirty="0"/>
          </a:p>
          <a:p>
            <a:r>
              <a:rPr lang="en-US" altLang="ko-KR" sz="1800" dirty="0"/>
              <a:t>M</a:t>
            </a:r>
            <a:r>
              <a:rPr lang="ko-KR" altLang="en-US" sz="1800" dirty="0"/>
              <a:t>은 제거만 하고 </a:t>
            </a:r>
            <a:r>
              <a:rPr lang="en-US" altLang="ko-KR" sz="1800" dirty="0"/>
              <a:t>K</a:t>
            </a:r>
            <a:r>
              <a:rPr lang="ko-KR" altLang="en-US" sz="1800" dirty="0"/>
              <a:t>는 제거 후 </a:t>
            </a:r>
            <a:r>
              <a:rPr lang="en-US" altLang="ko-KR" sz="1800" dirty="0"/>
              <a:t>1000</a:t>
            </a:r>
            <a:r>
              <a:rPr lang="ko-KR" altLang="en-US" sz="1800" dirty="0"/>
              <a:t>을 나누어서 단위를 맞추기로 결정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 algn="ctr">
              <a:buNone/>
            </a:pPr>
            <a:r>
              <a:rPr lang="en-US" altLang="ko-KR" dirty="0"/>
              <a:t>M = 1000K</a:t>
            </a:r>
          </a:p>
          <a:p>
            <a:pPr marL="0" indent="0" algn="ctr">
              <a:buNone/>
            </a:pPr>
            <a:r>
              <a:rPr lang="ko-KR" altLang="en-US" dirty="0"/>
              <a:t>이제 시작 하도록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18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28470"/>
            <a:ext cx="6413609" cy="72534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지역에 따라서 선호하는 게임장르가 다를까</a:t>
            </a:r>
            <a:endParaRPr lang="en-US" sz="20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6F72B62-B7B0-79E1-6FCD-F0A0C48C0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27" y="739291"/>
            <a:ext cx="6413500" cy="337998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C3C821-84FE-A169-AF7C-2DF358DE487E}"/>
              </a:ext>
            </a:extLst>
          </p:cNvPr>
          <p:cNvSpPr txBox="1"/>
          <p:nvPr/>
        </p:nvSpPr>
        <p:spPr>
          <a:xfrm>
            <a:off x="2128720" y="4188433"/>
            <a:ext cx="6566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지역별로 나누어서 장르판매량을 구분해서 시각화한자료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각 지역별 매출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순위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NA : Action</a:t>
            </a:r>
            <a:r>
              <a:rPr lang="ko-KR" altLang="en-US" dirty="0">
                <a:solidFill>
                  <a:schemeClr val="bg1"/>
                </a:solidFill>
              </a:rPr>
              <a:t>     </a:t>
            </a:r>
            <a:r>
              <a:rPr lang="en-US" altLang="ko-KR" dirty="0">
                <a:solidFill>
                  <a:schemeClr val="bg1"/>
                </a:solidFill>
              </a:rPr>
              <a:t>EU : Action</a:t>
            </a:r>
            <a:r>
              <a:rPr lang="ko-KR" altLang="en-US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 JP : Role-Playing </a:t>
            </a:r>
            <a:r>
              <a:rPr lang="ko-KR" altLang="en-US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Other : Action</a:t>
            </a:r>
          </a:p>
        </p:txBody>
      </p:sp>
    </p:spTree>
    <p:extLst>
      <p:ext uri="{BB962C8B-B14F-4D97-AF65-F5344CB8AC3E}">
        <p14:creationId xmlns:p14="http://schemas.microsoft.com/office/powerpoint/2010/main" val="25740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28470"/>
            <a:ext cx="6413609" cy="72534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지역에 따라서 선호하는 게임장르가 다를까</a:t>
            </a:r>
            <a:endParaRPr lang="en-US" sz="2000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CBAF3833-65F3-1489-148D-D45F22061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86" y="1080820"/>
            <a:ext cx="3310221" cy="39342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AF1015-4ED4-FC33-1A3F-406D97449D16}"/>
              </a:ext>
            </a:extLst>
          </p:cNvPr>
          <p:cNvSpPr txBox="1"/>
          <p:nvPr/>
        </p:nvSpPr>
        <p:spPr>
          <a:xfrm>
            <a:off x="2581675" y="739290"/>
            <a:ext cx="2189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전체 데이터 시각화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DFEBE-001B-9692-2E7D-383563F454C6}"/>
              </a:ext>
            </a:extLst>
          </p:cNvPr>
          <p:cNvSpPr txBox="1"/>
          <p:nvPr/>
        </p:nvSpPr>
        <p:spPr>
          <a:xfrm>
            <a:off x="5374977" y="739290"/>
            <a:ext cx="365975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통계 검정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카이제곱</a:t>
            </a:r>
            <a:r>
              <a:rPr lang="ko-KR" altLang="en-US" dirty="0">
                <a:solidFill>
                  <a:schemeClr val="bg1"/>
                </a:solidFill>
              </a:rPr>
              <a:t> 검정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1.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귀무가설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:</a:t>
            </a:r>
            <a:r>
              <a:rPr lang="ko-KR" altLang="en-US" sz="1600" dirty="0">
                <a:solidFill>
                  <a:schemeClr val="bg1"/>
                </a:solidFill>
              </a:rPr>
              <a:t> 지역에 따라서 선호하는 게임장르가 비슷하다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2.</a:t>
            </a:r>
            <a:r>
              <a:rPr lang="ko-KR" altLang="en-US" sz="1600" dirty="0">
                <a:solidFill>
                  <a:schemeClr val="bg1"/>
                </a:solidFill>
              </a:rPr>
              <a:t> 대립가설 </a:t>
            </a:r>
            <a:r>
              <a:rPr lang="en-US" altLang="ko-KR" sz="1600" dirty="0">
                <a:solidFill>
                  <a:schemeClr val="bg1"/>
                </a:solidFill>
              </a:rPr>
              <a:t>:</a:t>
            </a:r>
            <a:r>
              <a:rPr lang="ko-KR" altLang="en-US" sz="1600" dirty="0">
                <a:solidFill>
                  <a:schemeClr val="bg1"/>
                </a:solidFill>
              </a:rPr>
              <a:t> 지역에 따라서 선호하는 게임장르가 다르다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B0B58727-4141-7674-763F-3943AAFDA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62" y="2772761"/>
            <a:ext cx="1592832" cy="22467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33125F-5853-3C0E-A36F-78515E6D443A}"/>
              </a:ext>
            </a:extLst>
          </p:cNvPr>
          <p:cNvSpPr txBox="1"/>
          <p:nvPr/>
        </p:nvSpPr>
        <p:spPr>
          <a:xfrm>
            <a:off x="7061546" y="2772761"/>
            <a:ext cx="19731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확인 결과 다른 곳들 대부분 유의수준이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0.05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보다 작으므로 지역에 따라서 선호하는 게임장르가 다르다고 결론이 났지만 </a:t>
            </a:r>
            <a:r>
              <a:rPr lang="en" altLang="ko-Kore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EU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와 </a:t>
            </a:r>
            <a:r>
              <a:rPr lang="en" altLang="ko-Kore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Other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의 경우 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0.74 &gt; 0.05 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이므로 비슷하다는 결론</a:t>
            </a:r>
            <a:endParaRPr lang="en-US" altLang="ko-KR" sz="1400" b="1" i="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4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3134" y="63078"/>
            <a:ext cx="6413609" cy="72534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연도별 게임의 트렌드</a:t>
            </a:r>
            <a:r>
              <a:rPr lang="en-US" altLang="ko-KR" sz="2000" dirty="0"/>
              <a:t>(</a:t>
            </a:r>
            <a:r>
              <a:rPr lang="ko-KR" altLang="en-US" sz="2000" dirty="0"/>
              <a:t>장르</a:t>
            </a:r>
            <a:r>
              <a:rPr lang="en-US" altLang="ko-KR" sz="2000" dirty="0"/>
              <a:t>)</a:t>
            </a:r>
            <a:endParaRPr lang="en-US" altLang="ko-Kore-KR" sz="2000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DBC7BC55-E178-26C7-365B-6DD218624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660362"/>
            <a:ext cx="3302349" cy="4354667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056E57-80DA-6FCC-434A-74FAE2C0D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660363"/>
            <a:ext cx="3206805" cy="4354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C1C337-A9AD-0A72-E0FF-1DDA8FF2FBB2}"/>
              </a:ext>
            </a:extLst>
          </p:cNvPr>
          <p:cNvSpPr txBox="1"/>
          <p:nvPr/>
        </p:nvSpPr>
        <p:spPr>
          <a:xfrm>
            <a:off x="3001484" y="788427"/>
            <a:ext cx="1417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j-lt"/>
                <a:ea typeface="Apple SD Gothic Neo" panose="02000300000000000000" pitchFamily="2" charset="-127"/>
              </a:rPr>
              <a:t>연도별 가장 많이 출시한 장르</a:t>
            </a:r>
            <a:endParaRPr lang="en-US" altLang="ko-KR" sz="1400" dirty="0">
              <a:latin typeface="+mj-lt"/>
              <a:ea typeface="HGSGothicE" panose="020B09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FA5A0-2ACF-D5A2-BC31-0F4A12AADEEF}"/>
              </a:ext>
            </a:extLst>
          </p:cNvPr>
          <p:cNvSpPr txBox="1"/>
          <p:nvPr/>
        </p:nvSpPr>
        <p:spPr>
          <a:xfrm>
            <a:off x="6709870" y="788427"/>
            <a:ext cx="1417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j-lt"/>
                <a:ea typeface="Apple SD Gothic Neo" panose="02000300000000000000" pitchFamily="2" charset="-127"/>
              </a:rPr>
              <a:t>연도별 가장 많이 출고한 장르</a:t>
            </a:r>
            <a:endParaRPr lang="en-US" altLang="ko-KR" sz="1400" dirty="0">
              <a:latin typeface="+mj-lt"/>
              <a:ea typeface="HGS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6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Microsoft Macintosh PowerPoint</Application>
  <PresentationFormat>화면 슬라이드 쇼(16:9)</PresentationFormat>
  <Paragraphs>151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Calibri</vt:lpstr>
      <vt:lpstr>Helvetica Neue</vt:lpstr>
      <vt:lpstr>Office Theme</vt:lpstr>
      <vt:lpstr>다음 분기에 어떤 게임을 설계해야 할까</vt:lpstr>
      <vt:lpstr>소개</vt:lpstr>
      <vt:lpstr>핵심 목록</vt:lpstr>
      <vt:lpstr>자료 정리</vt:lpstr>
      <vt:lpstr>자료 정리 순서</vt:lpstr>
      <vt:lpstr>자료 정리 순서</vt:lpstr>
      <vt:lpstr>지역에 따라서 선호하는 게임장르가 다를까</vt:lpstr>
      <vt:lpstr>지역에 따라서 선호하는 게임장르가 다를까</vt:lpstr>
      <vt:lpstr>연도별 게임의 트렌드(장르)</vt:lpstr>
      <vt:lpstr>연도별 게임의 트렌드(플랫폼)</vt:lpstr>
      <vt:lpstr>연도별 게임의 트렌드(플랫폼)</vt:lpstr>
      <vt:lpstr>연도별 게임의 트렌드(플랫폼)</vt:lpstr>
      <vt:lpstr>연도별 게임의 트렌드(플랫폼)</vt:lpstr>
      <vt:lpstr>연도별 게임의 트렌드(배급사, 10년 단위)</vt:lpstr>
      <vt:lpstr>연도별 게임의 트렌드(배급사, 10년 단위, 출고량포함)</vt:lpstr>
      <vt:lpstr>인기가 많은 게임에 대한 분석 및 시각화 그리고 결론도출</vt:lpstr>
      <vt:lpstr>인기가 많은 게임에 대한 분석 및 시각화 및 결론도출</vt:lpstr>
      <vt:lpstr>인기가 많은 게임에 대한 분석 및 시각화 및 결론도출</vt:lpstr>
      <vt:lpstr>인기가 많은 게임에 대한 분석 및 시각화 및 결론도출</vt:lpstr>
      <vt:lpstr>인기가 많은 게임에 대한 분석 및 시각화 및 결론도출</vt:lpstr>
      <vt:lpstr>결론</vt:lpstr>
      <vt:lpstr>부족한 분석데이터를 봐주셔서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2023-03-13T01:18:55Z</dcterms:modified>
</cp:coreProperties>
</file>