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1"/>
  </p:notesMasterIdLst>
  <p:sldIdLst>
    <p:sldId id="257" r:id="rId3"/>
    <p:sldId id="418" r:id="rId4"/>
    <p:sldId id="406" r:id="rId5"/>
    <p:sldId id="420" r:id="rId6"/>
    <p:sldId id="421" r:id="rId7"/>
    <p:sldId id="422" r:id="rId8"/>
    <p:sldId id="419" r:id="rId9"/>
    <p:sldId id="39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E447827-7A23-47AD-96DE-9BD951B0A94C}">
          <p14:sldIdLst>
            <p14:sldId id="257"/>
            <p14:sldId id="418"/>
            <p14:sldId id="406"/>
            <p14:sldId id="420"/>
            <p14:sldId id="421"/>
            <p14:sldId id="422"/>
            <p14:sldId id="419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戴烨" initials="戴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2AD"/>
    <a:srgbClr val="0D56B7"/>
    <a:srgbClr val="FF3300"/>
    <a:srgbClr val="546F9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3" autoAdjust="0"/>
    <p:restoredTop sz="89704" autoAdjust="0"/>
  </p:normalViewPr>
  <p:slideViewPr>
    <p:cSldViewPr snapToGrid="0">
      <p:cViewPr varScale="1">
        <p:scale>
          <a:sx n="99" d="100"/>
          <a:sy n="99" d="100"/>
        </p:scale>
        <p:origin x="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266AE-07C4-48FE-BC77-DC1345ECD3EE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AA3F-A46F-46E3-BB16-F13C7A703B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2B27-4DE6-4DC0-8A05-F21C6BBB150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41CD7-19AB-4D93-85A8-0EEEF776EB24}" type="slidenum">
              <a:rPr lang="en-US" altLang="zh-CN" smtClean="0">
                <a:solidFill>
                  <a:prstClr val="black"/>
                </a:solidFill>
              </a:rPr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1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61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 2" panose="050201020105070707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6AA3F-A46F-46E3-BB16-F13C7A703B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50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/>
            <a:fld id="{0611ECFE-4471-4ABC-B9B9-A548CC5F23AD}" type="slidenum">
              <a:rPr lang="en-US" altLang="zh-CN" sz="1200" b="0" smtClean="0">
                <a:solidFill>
                  <a:prstClr val="black"/>
                </a:solidFill>
              </a:rPr>
              <a:t>8</a:t>
            </a:fld>
            <a:endParaRPr lang="en-US" altLang="zh-CN" sz="1200" b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0320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2105" dirty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1308" y="6035042"/>
            <a:ext cx="1983679" cy="56974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BA12-B78A-427A-B50C-B788B9C5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BB85-6128-4E20-A7A5-AEA458C444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0C4BA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77" tIns="34289" rIns="68577" bIns="34289" rtlCol="0" anchor="ctr"/>
          <a:lstStyle/>
          <a:p>
            <a:pPr indent="1270" algn="ctr">
              <a:lnSpc>
                <a:spcPct val="150000"/>
              </a:lnSpc>
            </a:pPr>
            <a:endParaRPr lang="zh-CN" altLang="en-US" sz="1580" dirty="0">
              <a:solidFill>
                <a:srgbClr val="FFFFFF"/>
              </a:solidFill>
              <a:latin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9142" y="6035042"/>
            <a:ext cx="2005846" cy="56974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303271" y="214967"/>
            <a:ext cx="0" cy="749306"/>
          </a:xfrm>
          <a:prstGeom prst="line">
            <a:avLst/>
          </a:prstGeom>
          <a:noFill/>
          <a:ln w="127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303271" y="487968"/>
            <a:ext cx="10515600" cy="476305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286645" y="160902"/>
            <a:ext cx="4659428" cy="335378"/>
          </a:xfrm>
          <a:prstGeom prst="rect">
            <a:avLst/>
          </a:prstGeom>
          <a:solidFill>
            <a:srgbClr val="2A62AD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28600" marR="0" lvl="0" indent="-228600" algn="l" defTabSz="61023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303271" y="1097431"/>
            <a:ext cx="11607378" cy="54907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2pPr>
            <a:lvl3pPr marL="612775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 bwMode="auto">
          <a:xfrm>
            <a:off x="296671" y="260219"/>
            <a:ext cx="2584" cy="626836"/>
          </a:xfrm>
          <a:prstGeom prst="line">
            <a:avLst/>
          </a:prstGeom>
          <a:noFill/>
          <a:ln w="762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标题 5"/>
          <p:cNvSpPr>
            <a:spLocks noGrp="1"/>
          </p:cNvSpPr>
          <p:nvPr>
            <p:ph type="title"/>
          </p:nvPr>
        </p:nvSpPr>
        <p:spPr>
          <a:xfrm>
            <a:off x="479548" y="273064"/>
            <a:ext cx="11357995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>
              <a:defRPr sz="2000" b="1">
                <a:solidFill>
                  <a:srgbClr val="0C4BA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1"/>
          </p:nvPr>
        </p:nvSpPr>
        <p:spPr>
          <a:xfrm>
            <a:off x="285772" y="1091306"/>
            <a:ext cx="11557497" cy="568356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  <a:lvl2pPr marL="30607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 marL="612775" indent="0">
              <a:lnSpc>
                <a:spcPct val="150000"/>
              </a:lnSpc>
              <a:buNone/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 marL="91821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4pPr>
            <a:lvl5pPr marL="1224280" indent="0">
              <a:lnSpc>
                <a:spcPct val="150000"/>
              </a:lnSpc>
              <a:buNone/>
              <a:defRPr sz="79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612775" marR="0" lvl="2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marL="306070" marR="0" lvl="1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1" lang="en-US" altLang="zh-CN" dirty="0"/>
          </a:p>
          <a:p>
            <a:pPr lvl="0"/>
            <a:endParaRPr kumimoji="1" lang="zh-CN" altLang="en-US" dirty="0"/>
          </a:p>
        </p:txBody>
      </p:sp>
      <p:cxnSp>
        <p:nvCxnSpPr>
          <p:cNvPr id="7" name="直线连接符 8"/>
          <p:cNvCxnSpPr/>
          <p:nvPr userDrawn="1"/>
        </p:nvCxnSpPr>
        <p:spPr bwMode="auto">
          <a:xfrm>
            <a:off x="388110" y="260219"/>
            <a:ext cx="2584" cy="626836"/>
          </a:xfrm>
          <a:prstGeom prst="line">
            <a:avLst/>
          </a:prstGeom>
          <a:noFill/>
          <a:ln w="3810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线连接符 8"/>
          <p:cNvCxnSpPr/>
          <p:nvPr userDrawn="1"/>
        </p:nvCxnSpPr>
        <p:spPr bwMode="auto">
          <a:xfrm>
            <a:off x="466068" y="260219"/>
            <a:ext cx="2584" cy="626836"/>
          </a:xfrm>
          <a:prstGeom prst="line">
            <a:avLst/>
          </a:prstGeom>
          <a:noFill/>
          <a:ln w="190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 userDrawn="1"/>
        </p:nvCxnSpPr>
        <p:spPr bwMode="auto">
          <a:xfrm>
            <a:off x="363175" y="303730"/>
            <a:ext cx="0" cy="874147"/>
          </a:xfrm>
          <a:prstGeom prst="line">
            <a:avLst/>
          </a:prstGeom>
          <a:noFill/>
          <a:ln w="9525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54207" y="620974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53150" y="285597"/>
            <a:ext cx="3534605" cy="360000"/>
          </a:xfrm>
          <a:prstGeom prst="rect">
            <a:avLst/>
          </a:prstGeom>
          <a:solidFill>
            <a:srgbClr val="0C4BA1"/>
          </a:solidFill>
          <a:ln>
            <a:noFill/>
          </a:ln>
        </p:spPr>
        <p:txBody>
          <a:bodyPr vert="horz" wrap="square" anchor="ctr" anchorCtr="0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304800" marR="0" lvl="0" indent="-304800" algn="l" defTabSz="81407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53150" y="1357314"/>
            <a:ext cx="11557497" cy="53389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363175" y="1252026"/>
            <a:ext cx="11547472" cy="5438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latin typeface="+mn-ea"/>
                <a:ea typeface="+mn-ea"/>
              </a:defRPr>
            </a:lvl1pPr>
            <a:lvl2pPr marL="40830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2pPr>
            <a:lvl3pPr marL="81661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3pPr>
            <a:lvl4pPr marL="1224280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4pPr>
            <a:lvl5pPr marL="1632585" indent="0">
              <a:lnSpc>
                <a:spcPct val="150000"/>
              </a:lnSpc>
              <a:buNone/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5" name="直线连接符 4"/>
          <p:cNvCxnSpPr/>
          <p:nvPr userDrawn="1"/>
        </p:nvCxnSpPr>
        <p:spPr bwMode="auto">
          <a:xfrm>
            <a:off x="372143" y="409959"/>
            <a:ext cx="0" cy="601147"/>
          </a:xfrm>
          <a:prstGeom prst="line">
            <a:avLst/>
          </a:prstGeom>
          <a:noFill/>
          <a:ln w="57150" cap="flat" cmpd="sng" algn="ctr">
            <a:solidFill>
              <a:srgbClr val="0C4BA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5719" y="409959"/>
            <a:ext cx="10515600" cy="601147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>
              <a:defRPr sz="2800">
                <a:solidFill>
                  <a:srgbClr val="0C4BA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/>
  <p:hf hdr="0" ftr="0" dt="0"/>
  <p:txStyles>
    <p:titleStyle>
      <a:lvl1pPr algn="l" defTabSz="814070" rtl="0" eaLnBrk="0" fontAlgn="base" hangingPunct="0">
        <a:spcBef>
          <a:spcPct val="0"/>
        </a:spcBef>
        <a:spcAft>
          <a:spcPct val="0"/>
        </a:spcAft>
        <a:defRPr kumimoji="1" lang="zh-CN" altLang="en-US" sz="2700" b="1" kern="1200">
          <a:solidFill>
            <a:schemeClr val="bg1"/>
          </a:solidFill>
          <a:latin typeface="+mj-ea"/>
          <a:ea typeface="+mj-ea"/>
          <a:cs typeface="微软雅黑" panose="020B0503020204020204" charset="-122"/>
        </a:defRPr>
      </a:lvl1pPr>
      <a:lvl2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814070" rtl="0" eaLnBrk="0" fontAlgn="base" hangingPunct="0">
        <a:spcBef>
          <a:spcPct val="0"/>
        </a:spcBef>
        <a:spcAft>
          <a:spcPct val="0"/>
        </a:spcAft>
        <a:defRPr kumimoji="1" sz="3375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39052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6pPr>
      <a:lvl7pPr marL="78168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7pPr>
      <a:lvl8pPr marL="1172210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8pPr>
      <a:lvl9pPr marL="1562735" algn="ctr" defTabSz="816610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Times New Roman" panose="02020503050405090304" pitchFamily="18" charset="0"/>
          <a:ea typeface="方正大黑简体" pitchFamily="2" charset="-122"/>
        </a:defRPr>
      </a:lvl9pPr>
    </p:titleStyle>
    <p:bodyStyle>
      <a:lvl1pPr marL="304800" indent="-304800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662305" indent="-2533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2175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017905" indent="-201295" algn="l" defTabSz="814070" rtl="0" eaLnBrk="0" fontAlgn="base" hangingPunct="0">
        <a:spcBef>
          <a:spcPct val="20000"/>
        </a:spcBef>
        <a:spcAft>
          <a:spcPct val="0"/>
        </a:spcAft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426210" indent="-202565" algn="l" defTabSz="814070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1834515" indent="-202565" algn="l" defTabSz="814070" rtl="0" eaLnBrk="0" fontAlgn="base" hangingPunct="0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22758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18105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0863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399790" indent="-205105" algn="l" defTabSz="816610" rtl="0" eaLnBrk="1" fontAlgn="base" hangingPunct="1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26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BA12-B78A-427A-B50C-B788B9C570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BB85-6128-4E20-A7A5-AEA458C4446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74825" y="1764836"/>
            <a:ext cx="8642350" cy="2084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C4BA1"/>
                </a:solidFill>
                <a:cs typeface="+mn-ea"/>
                <a:sym typeface="+mn-lt"/>
              </a:rPr>
              <a:t>2023</a:t>
            </a:r>
            <a:r>
              <a:rPr lang="zh-CN" altLang="en-US" sz="3600" b="1" dirty="0">
                <a:solidFill>
                  <a:srgbClr val="0C4BA1"/>
                </a:solidFill>
                <a:cs typeface="+mn-ea"/>
                <a:sym typeface="+mn-lt"/>
              </a:rPr>
              <a:t>科大讯飞</a:t>
            </a:r>
            <a:r>
              <a:rPr lang="en-US" altLang="zh-CN" sz="3600" b="1" dirty="0">
                <a:solidFill>
                  <a:srgbClr val="0C4BA1"/>
                </a:solidFill>
                <a:cs typeface="+mn-ea"/>
                <a:sym typeface="+mn-lt"/>
              </a:rPr>
              <a:t>A.I.</a:t>
            </a:r>
            <a:r>
              <a:rPr lang="zh-CN" altLang="en-US" sz="3600" b="1" dirty="0">
                <a:solidFill>
                  <a:srgbClr val="0C4BA1"/>
                </a:solidFill>
                <a:cs typeface="+mn-ea"/>
                <a:sym typeface="+mn-lt"/>
              </a:rPr>
              <a:t>开发者大赛</a:t>
            </a:r>
            <a:endParaRPr lang="en-US" altLang="zh-CN" sz="3600" b="1" dirty="0">
              <a:solidFill>
                <a:srgbClr val="0C4BA1"/>
              </a:solidFill>
              <a:cs typeface="+mn-ea"/>
              <a:sym typeface="+mn-lt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C4BA1"/>
                </a:solidFill>
                <a:cs typeface="+mn-ea"/>
                <a:sym typeface="+mn-lt"/>
              </a:rPr>
              <a:t>园区物流车辆调度算法挑战赛赛题</a:t>
            </a:r>
            <a:endParaRPr lang="en-US" altLang="zh-CN" sz="3600" b="1" dirty="0">
              <a:solidFill>
                <a:srgbClr val="0C4BA1"/>
              </a:solidFill>
              <a:cs typeface="+mn-ea"/>
              <a:sym typeface="+mn-lt"/>
            </a:endParaRPr>
          </a:p>
          <a:p>
            <a:pPr algn="ctr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C4BA1"/>
                </a:solidFill>
                <a:cs typeface="+mn-ea"/>
                <a:sym typeface="+mn-lt"/>
              </a:rPr>
              <a:t>决赛答辩</a:t>
            </a:r>
            <a:endParaRPr lang="en-US" altLang="zh-CN" sz="36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6385" y="5085087"/>
            <a:ext cx="2839239" cy="4805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300" b="1" dirty="0">
                <a:solidFill>
                  <a:srgbClr val="0C4BA1"/>
                </a:solidFill>
                <a:cs typeface="+mn-ea"/>
                <a:sym typeface="+mn-lt"/>
              </a:rPr>
              <a:t>团队：突破性进展！</a:t>
            </a:r>
            <a:endParaRPr lang="zh-CN" altLang="en-US" sz="316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61" y="99882"/>
            <a:ext cx="3631034" cy="673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258118" y="2897857"/>
            <a:ext cx="6096000" cy="910647"/>
            <a:chOff x="5087938" y="5164138"/>
            <a:chExt cx="5580062" cy="1001712"/>
          </a:xfrm>
        </p:grpSpPr>
        <p:sp>
          <p:nvSpPr>
            <p:cNvPr id="17" name="Freeform 127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算法方案解析</a:t>
              </a:r>
            </a:p>
          </p:txBody>
        </p:sp>
        <p:sp>
          <p:nvSpPr>
            <p:cNvPr id="26" name="文本框 17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804030504040204" pitchFamily="34" charset="0"/>
                </a:rPr>
                <a:t>二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58118" y="1798236"/>
            <a:ext cx="6096000" cy="910647"/>
            <a:chOff x="5087938" y="5164138"/>
            <a:chExt cx="5580062" cy="1001712"/>
          </a:xfrm>
        </p:grpSpPr>
        <p:sp>
          <p:nvSpPr>
            <p:cNvPr id="18" name="Freeform 12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团队介绍</a:t>
              </a:r>
            </a:p>
          </p:txBody>
        </p:sp>
        <p:sp>
          <p:nvSpPr>
            <p:cNvPr id="22" name="文本框 17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804030504040204" pitchFamily="34" charset="0"/>
                </a:rPr>
                <a:t>一</a:t>
              </a:r>
            </a:p>
          </p:txBody>
        </p:sp>
      </p:grpSp>
      <p:sp>
        <p:nvSpPr>
          <p:cNvPr id="12" name="文本框 318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744" y="939493"/>
            <a:ext cx="719137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rgbClr val="2A62AD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3" name="文本框 17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28309" y="2031099"/>
            <a:ext cx="720725" cy="266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BCBCBC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sz="3200" dirty="0">
              <a:solidFill>
                <a:srgbClr val="BCBCB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7638" y="3997478"/>
            <a:ext cx="6096000" cy="910647"/>
            <a:chOff x="5087938" y="5164138"/>
            <a:chExt cx="5580062" cy="1001712"/>
          </a:xfrm>
        </p:grpSpPr>
        <p:sp>
          <p:nvSpPr>
            <p:cNvPr id="11" name="Freeform 127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087938" y="5423851"/>
              <a:ext cx="5580062" cy="514037"/>
            </a:xfrm>
            <a:prstGeom prst="rect">
              <a:avLst/>
            </a:prstGeom>
            <a:solidFill>
              <a:srgbClr val="2A62AD"/>
            </a:solidFill>
            <a:ln>
              <a:noFill/>
            </a:ln>
          </p:spPr>
          <p:txBody>
            <a:bodyPr lIns="1224000" anchor="ctr"/>
            <a:lstStyle/>
            <a:p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下阶段优化思路</a:t>
              </a:r>
            </a:p>
          </p:txBody>
        </p:sp>
        <p:sp>
          <p:nvSpPr>
            <p:cNvPr id="14" name="文本框 17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37176" y="5164138"/>
              <a:ext cx="720725" cy="10017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solidFill>
                    <a:srgbClr val="2A62AD"/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804030504040204" pitchFamily="34" charset="0"/>
                </a:rPr>
                <a:t>三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团队介绍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ACCD9C-059A-61FF-26DC-5E71FE8237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28" y="936732"/>
            <a:ext cx="5820544" cy="26818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28F018-485F-0993-C2FC-77BCAA962C79}"/>
              </a:ext>
            </a:extLst>
          </p:cNvPr>
          <p:cNvSpPr txBox="1"/>
          <p:nvPr/>
        </p:nvSpPr>
        <p:spPr>
          <a:xfrm>
            <a:off x="4453521" y="492046"/>
            <a:ext cx="3284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队长：高进（“进哥”）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93FF2F-4E8E-5DE5-C3E0-F62CF81E9C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1" y="3618624"/>
            <a:ext cx="3773315" cy="25155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E21E17-B644-0619-EE12-704DFA4E980F}"/>
              </a:ext>
            </a:extLst>
          </p:cNvPr>
          <p:cNvSpPr txBox="1"/>
          <p:nvPr/>
        </p:nvSpPr>
        <p:spPr>
          <a:xfrm>
            <a:off x="1721485" y="6138829"/>
            <a:ext cx="764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郎志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E05634-DCD7-0688-5955-0146C5A521AD}"/>
              </a:ext>
            </a:extLst>
          </p:cNvPr>
          <p:cNvSpPr/>
          <p:nvPr/>
        </p:nvSpPr>
        <p:spPr>
          <a:xfrm>
            <a:off x="286645" y="567400"/>
            <a:ext cx="190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团队成员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92F7D1-397A-D696-5401-EA668B9FBC44}"/>
              </a:ext>
            </a:extLst>
          </p:cNvPr>
          <p:cNvSpPr/>
          <p:nvPr/>
        </p:nvSpPr>
        <p:spPr>
          <a:xfrm>
            <a:off x="7506546" y="6134168"/>
            <a:ext cx="3773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未出镜的施双源同学（“施老板”）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26EE643-1A5B-C154-D038-8B5E2215C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1510" y="3705597"/>
            <a:ext cx="4009524" cy="24285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团队介绍</a:t>
            </a:r>
          </a:p>
        </p:txBody>
      </p:sp>
      <p:sp>
        <p:nvSpPr>
          <p:cNvPr id="2" name="矩形 1"/>
          <p:cNvSpPr/>
          <p:nvPr/>
        </p:nvSpPr>
        <p:spPr>
          <a:xfrm>
            <a:off x="286645" y="567400"/>
            <a:ext cx="190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团队荣誉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719B7-BD91-8434-C3D4-E885B11A7CE9}"/>
              </a:ext>
            </a:extLst>
          </p:cNvPr>
          <p:cNvSpPr txBox="1"/>
          <p:nvPr/>
        </p:nvSpPr>
        <p:spPr>
          <a:xfrm>
            <a:off x="1003852" y="1431234"/>
            <a:ext cx="11092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自研究生入学以来，团队经过，华为软挑，中兴捧月，阿里天池等各类比赛合作。</a:t>
            </a:r>
            <a:endParaRPr lang="en-US" altLang="zh-CN" dirty="0"/>
          </a:p>
          <a:p>
            <a:r>
              <a:rPr lang="zh-CN" altLang="en-US" dirty="0"/>
              <a:t>竞赛：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美国大学生数学建模竞赛 一等奖（M 奖）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中国大学生计算机设计竞赛 国家一等奖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全国集成电路EDA精英挑战赛 国家三等奖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阿里天池科学数据竞赛（SciDI Cup） 排位 13/317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IKCEST 百度国际大数据竞赛 排位 75/3023</a:t>
            </a:r>
            <a:endParaRPr lang="en-US" altLang="zh-CN" dirty="0"/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华为软件精英挑战赛 · 西北赛区初赛排名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</a:t>
            </a: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第九届中国国际“互联网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”校内选拔赛银奖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全国大学生物联网设计竞赛（华为杯）全国总决赛一等奖，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联盟特别创新奖</a:t>
            </a:r>
            <a:endParaRPr lang="en-US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第二十二届中国机器人及人工智能大赛一等奖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世界大学生超级计算机竞赛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ASC20-21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二等奖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发表论文：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Autocorrelation Sequence Prediction Model Based On Reference Function Transformation: Taking Epidemic Prediction As An Example 中国自动化大会（CAC2020，EI）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88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EDA87CB-48C6-D091-ABD0-3847FACED21E}"/>
              </a:ext>
            </a:extLst>
          </p:cNvPr>
          <p:cNvSpPr/>
          <p:nvPr/>
        </p:nvSpPr>
        <p:spPr>
          <a:xfrm>
            <a:off x="5815891" y="1401629"/>
            <a:ext cx="2259705" cy="440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78699-DCB8-D7F3-CA11-3F6F0EF78BFF}"/>
              </a:ext>
            </a:extLst>
          </p:cNvPr>
          <p:cNvSpPr/>
          <p:nvPr/>
        </p:nvSpPr>
        <p:spPr>
          <a:xfrm>
            <a:off x="2127183" y="1401629"/>
            <a:ext cx="1530417" cy="440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286645" y="567400"/>
            <a:ext cx="1599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1C8222-FAED-5383-C37D-EF1210E1A047}"/>
              </a:ext>
            </a:extLst>
          </p:cNvPr>
          <p:cNvSpPr txBox="1"/>
          <p:nvPr/>
        </p:nvSpPr>
        <p:spPr>
          <a:xfrm>
            <a:off x="1156982" y="1437189"/>
            <a:ext cx="9878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利用全排列，枚举满足条件的所有路径，计算每条路径的长度，并不断更新最短距离。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9350AD-A89D-2FA3-82AC-9406B89768C5}"/>
              </a:ext>
            </a:extLst>
          </p:cNvPr>
          <p:cNvSpPr txBox="1"/>
          <p:nvPr/>
        </p:nvSpPr>
        <p:spPr>
          <a:xfrm>
            <a:off x="1156982" y="2934987"/>
            <a:ext cx="98780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全排列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对每一位司机，所需途径的仓库进行全排列，排列顺序即为该司机从宿舍到工厂的过程中，所经仓库的先后顺序。</a:t>
            </a:r>
            <a:endParaRPr lang="en-US" altLang="zh-CN" dirty="0"/>
          </a:p>
          <a:p>
            <a:pPr algn="ctr"/>
            <a:r>
              <a:rPr lang="zh-CN" altLang="en-US" b="1" dirty="0"/>
              <a:t>计算每条路径的长度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先前通过全排列得到了司机从宿舍出发，经过每一个需要到达的仓库，最终到达工厂的每一条路径。因此，想要的到最短路径，就需要计算每条路径的最小距离。首先通过弗洛伊德</a:t>
            </a:r>
            <a:r>
              <a:rPr lang="en-US" altLang="zh-CN" dirty="0"/>
              <a:t>(Floyd)</a:t>
            </a:r>
            <a:r>
              <a:rPr lang="zh-CN" altLang="en-US" dirty="0"/>
              <a:t>算法，计算出任意两个仓库之间的最小距离。排列的最小距离</a:t>
            </a:r>
            <a:r>
              <a:rPr lang="en-US" altLang="zh-CN" dirty="0"/>
              <a:t>=</a:t>
            </a:r>
            <a:r>
              <a:rPr lang="zh-CN" altLang="en-US" dirty="0"/>
              <a:t>宿舍到排列中第一个仓库的用时</a:t>
            </a:r>
            <a:r>
              <a:rPr lang="en-US" altLang="zh-CN" dirty="0"/>
              <a:t>+</a:t>
            </a:r>
            <a:r>
              <a:rPr lang="zh-CN" altLang="en-US" dirty="0"/>
              <a:t>排列中相邻仓库之间的用时</a:t>
            </a:r>
            <a:r>
              <a:rPr lang="en-US" altLang="zh-CN" dirty="0"/>
              <a:t>+</a:t>
            </a:r>
            <a:r>
              <a:rPr lang="zh-CN" altLang="en-US" dirty="0"/>
              <a:t>排列最后一个仓库到工厂的用时。从所有排列中，选出用时最少的排列。</a:t>
            </a:r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b="1" dirty="0"/>
              <a:t>局部优化：弗洛伊德</a:t>
            </a:r>
            <a:r>
              <a:rPr lang="en-US" altLang="zh-CN" b="1" dirty="0"/>
              <a:t>(Floyd)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整体优化：暴力搜索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7938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算法方案解析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286645" y="567400"/>
            <a:ext cx="1599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9350AD-A89D-2FA3-82AC-9406B89768C5}"/>
              </a:ext>
            </a:extLst>
          </p:cNvPr>
          <p:cNvSpPr txBox="1"/>
          <p:nvPr/>
        </p:nvSpPr>
        <p:spPr>
          <a:xfrm>
            <a:off x="1156983" y="1751079"/>
            <a:ext cx="98780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，输入数据处理：将输入的相关信息存储，仓库间的距离矩阵存储在二维数组中。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，计算某个工厂的某位司机所需的最小时间：</a:t>
            </a:r>
            <a:endParaRPr lang="en-US" altLang="zh-CN" dirty="0"/>
          </a:p>
          <a:p>
            <a:pPr algn="ctr"/>
            <a:r>
              <a:rPr lang="zh-CN" altLang="en-US" dirty="0"/>
              <a:t>宿舍到排列中第一个仓库的用时</a:t>
            </a:r>
            <a:r>
              <a:rPr lang="en-US" altLang="zh-CN" dirty="0"/>
              <a:t>+</a:t>
            </a:r>
            <a:r>
              <a:rPr lang="zh-CN" altLang="en-US" dirty="0"/>
              <a:t>排列中相邻仓库之间的用时</a:t>
            </a:r>
            <a:r>
              <a:rPr lang="en-US" altLang="zh-CN" dirty="0"/>
              <a:t>+</a:t>
            </a:r>
            <a:r>
              <a:rPr lang="zh-CN" altLang="en-US" dirty="0"/>
              <a:t>排列最后一个仓库到工厂的用时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首先，通过弗洛伊德算法，根据仓库间的距离，得到仓库间的最小距离。通过全排列，列出司机从宿舍到工厂的每一种途径方式。通过计算：宿舍</a:t>
            </a:r>
            <a:r>
              <a:rPr lang="en-US" altLang="zh-CN" dirty="0"/>
              <a:t>-&gt;</a:t>
            </a:r>
            <a:r>
              <a:rPr lang="zh-CN" altLang="en-US" dirty="0"/>
              <a:t>某仓库</a:t>
            </a:r>
            <a:r>
              <a:rPr lang="en-US" altLang="zh-CN" dirty="0"/>
              <a:t>-&gt;</a:t>
            </a:r>
            <a:r>
              <a:rPr lang="zh-CN" altLang="en-US" dirty="0"/>
              <a:t>排列中第一个仓库，是否比宿舍</a:t>
            </a:r>
            <a:r>
              <a:rPr lang="en-US" altLang="zh-CN" dirty="0"/>
              <a:t>-&gt;</a:t>
            </a:r>
            <a:r>
              <a:rPr lang="zh-CN" altLang="en-US" dirty="0"/>
              <a:t>排列中第一个仓库更优，得到宿舍</a:t>
            </a:r>
            <a:r>
              <a:rPr lang="en-US" altLang="zh-CN" dirty="0"/>
              <a:t>-&gt;</a:t>
            </a:r>
            <a:r>
              <a:rPr lang="zh-CN" altLang="en-US" dirty="0"/>
              <a:t>排列中第一个仓库的最小距离。同样方法求出排列中最后一个仓库</a:t>
            </a:r>
            <a:r>
              <a:rPr lang="en-US" altLang="zh-CN" dirty="0"/>
              <a:t>-&gt;</a:t>
            </a:r>
            <a:r>
              <a:rPr lang="zh-CN" altLang="en-US" dirty="0"/>
              <a:t>工厂的最小距离。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，循环处理每一个工厂中的每一位工人。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1745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下阶段优化思路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286645" y="567400"/>
            <a:ext cx="2042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现有代码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1DC18-20C7-C957-3081-C12A7D181DD8}"/>
              </a:ext>
            </a:extLst>
          </p:cNvPr>
          <p:cNvSpPr txBox="1"/>
          <p:nvPr/>
        </p:nvSpPr>
        <p:spPr>
          <a:xfrm>
            <a:off x="1156983" y="1751079"/>
            <a:ext cx="98780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，实现方式中，弗洛伊德算法多次不必要的调用：对每个工厂，仅计算一次即可。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，局部优化采用弗洛伊德算法，得到点与点之间的最短距离。但整体路线优化，采用全排列。虽然确保找到的结果一定是最优解，但该暴力方式在时间开销上，较为浪费。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，多进程。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3741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24025" y="2615886"/>
            <a:ext cx="6943950" cy="11919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0C4BA1"/>
                </a:solidFill>
                <a:cs typeface="+mn-ea"/>
                <a:sym typeface="+mn-lt"/>
              </a:rPr>
              <a:t>交流与讨论</a:t>
            </a:r>
            <a:endParaRPr lang="en-US" altLang="zh-CN" sz="5400" b="1" dirty="0">
              <a:solidFill>
                <a:srgbClr val="0C4BA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21" y="49082"/>
            <a:ext cx="3631034" cy="673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31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1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Freeform 1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1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Freeform 1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1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Freeform 1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5104419"/>
  <p:tag name="MH_LIBRARY" val="GRAPHIC"/>
  <p:tag name="MH_ORDER" val="文本框 1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13638;#152136;#176583;"/>
</p:tagLst>
</file>

<file path=ppt/theme/theme1.xml><?xml version="1.0" encoding="utf-8"?>
<a:theme xmlns:a="http://schemas.openxmlformats.org/drawingml/2006/main" name="iFlytek_蓝色2016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a:spPr>
      <a:bodyPr lIns="95500" tIns="47750" rIns="95500" bIns="47750" rtlCol="0" anchor="ctr"/>
      <a:lstStyle>
        <a:defPPr marL="0" indent="1270" algn="ctr">
          <a:lnSpc>
            <a:spcPct val="150000"/>
          </a:lnSpc>
          <a:defRPr kumimoji="1" sz="2200" dirty="0">
            <a:solidFill>
              <a:srgbClr val="FFFFFF"/>
            </a:solidFill>
            <a:latin typeface="+mn-ea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556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</a:spPr>
      <a:bodyPr vert="horz" wrap="none" lIns="61529" tIns="0" rIns="0" bIns="0" numCol="1" anchor="ctr" anchorCtr="0" compatLnSpc="1">
        <a:noAutofit/>
      </a:bodyPr>
      <a:lstStyle>
        <a:defPPr>
          <a:defRPr sz="2000" dirty="0" smtClean="0">
            <a:latin typeface="黑体" panose="02010609060101010101" charset="-122"/>
            <a:ea typeface="黑体" panose="02010609060101010101" charset="-122"/>
            <a:cs typeface="黑体" panose="02010609060101010101" charset="-122"/>
          </a:defRPr>
        </a:defPPr>
      </a:lstStyle>
    </a:txDef>
  </a:objectDefaults>
  <a:extraClrSchemeLst>
    <a:extraClrScheme>
      <a:clrScheme name="讯飞ppt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讯飞ppt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讯飞ppt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yvtb2gw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698</Words>
  <Application>Microsoft Office PowerPoint</Application>
  <PresentationFormat>宽屏</PresentationFormat>
  <Paragraphs>72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iFlytek_蓝色2016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xllu2</dc:creator>
  <cp:lastModifiedBy>志 郎</cp:lastModifiedBy>
  <cp:revision>1149</cp:revision>
  <dcterms:created xsi:type="dcterms:W3CDTF">2023-10-16T09:09:41Z</dcterms:created>
  <dcterms:modified xsi:type="dcterms:W3CDTF">2023-10-23T03:49:31Z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2052-6.2.1.8344</vt:lpwstr>
  </property>
  <property fmtid="{D5CDD505-2E9C-101B-9397-08002B2CF9AE}" pid="3" name="ICV">
    <vt:lpwstr>253B6E955AADED1DD5FD2C65A3B46877_43</vt:lpwstr>
  </property>
</Properties>
</file>