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3" r:id="rId5"/>
    <p:sldId id="258" r:id="rId6"/>
    <p:sldId id="262" r:id="rId7"/>
    <p:sldId id="261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D1A19-C3F7-4BDD-A099-819168F8585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8D5E1A6-A049-4480-A344-552688E0BF6B}">
      <dgm:prSet phldrT="[Texte]"/>
      <dgm:spPr/>
      <dgm:t>
        <a:bodyPr/>
        <a:lstStyle/>
        <a:p>
          <a:r>
            <a:rPr lang="fr-FR" dirty="0"/>
            <a:t>Check for </a:t>
          </a:r>
          <a:r>
            <a:rPr lang="fr-FR" dirty="0" err="1"/>
            <a:t>missing</a:t>
          </a:r>
          <a:r>
            <a:rPr lang="fr-FR" dirty="0"/>
            <a:t> values and </a:t>
          </a:r>
          <a:r>
            <a:rPr lang="fr-FR" dirty="0" err="1"/>
            <a:t>filter</a:t>
          </a:r>
          <a:r>
            <a:rPr lang="fr-FR" dirty="0"/>
            <a:t> </a:t>
          </a:r>
          <a:r>
            <a:rPr lang="fr-FR" dirty="0" err="1"/>
            <a:t>outliers</a:t>
          </a:r>
          <a:endParaRPr lang="fr-FR" dirty="0"/>
        </a:p>
      </dgm:t>
    </dgm:pt>
    <dgm:pt modelId="{F770AD61-E90F-4158-965F-7BB4E35E85F2}" type="parTrans" cxnId="{515B14DE-E702-4C20-9BC1-66CB6F40C48F}">
      <dgm:prSet/>
      <dgm:spPr/>
      <dgm:t>
        <a:bodyPr/>
        <a:lstStyle/>
        <a:p>
          <a:endParaRPr lang="fr-FR"/>
        </a:p>
      </dgm:t>
    </dgm:pt>
    <dgm:pt modelId="{03809B5A-8C7C-4325-8DD6-997F0ACCFFA5}" type="sibTrans" cxnId="{515B14DE-E702-4C20-9BC1-66CB6F40C48F}">
      <dgm:prSet/>
      <dgm:spPr/>
      <dgm:t>
        <a:bodyPr/>
        <a:lstStyle/>
        <a:p>
          <a:endParaRPr lang="fr-FR"/>
        </a:p>
      </dgm:t>
    </dgm:pt>
    <dgm:pt modelId="{0508D585-8551-439F-9449-7ABF5895193B}">
      <dgm:prSet phldrT="[Texte]"/>
      <dgm:spPr/>
      <dgm:t>
        <a:bodyPr/>
        <a:lstStyle/>
        <a:p>
          <a:r>
            <a:rPr lang="fr-FR" dirty="0" err="1"/>
            <a:t>Subset</a:t>
          </a:r>
          <a:r>
            <a:rPr lang="fr-FR" dirty="0"/>
            <a:t> by </a:t>
          </a:r>
          <a:r>
            <a:rPr lang="fr-FR" dirty="0" err="1"/>
            <a:t>numeric</a:t>
          </a:r>
          <a:r>
            <a:rPr lang="fr-FR" dirty="0"/>
            <a:t> and </a:t>
          </a:r>
          <a:r>
            <a:rPr lang="fr-FR" dirty="0" err="1"/>
            <a:t>categorical</a:t>
          </a:r>
          <a:r>
            <a:rPr lang="fr-FR" dirty="0"/>
            <a:t> data</a:t>
          </a:r>
        </a:p>
      </dgm:t>
    </dgm:pt>
    <dgm:pt modelId="{2EABBEAF-D306-4A25-9F99-B1DBC0BAC371}" type="parTrans" cxnId="{CD7B3FE6-56CD-4EEB-97B2-E6FFCD46FF7C}">
      <dgm:prSet/>
      <dgm:spPr/>
      <dgm:t>
        <a:bodyPr/>
        <a:lstStyle/>
        <a:p>
          <a:endParaRPr lang="fr-FR"/>
        </a:p>
      </dgm:t>
    </dgm:pt>
    <dgm:pt modelId="{58F2D6EF-ECB9-492A-AA65-809AF1770ABF}" type="sibTrans" cxnId="{CD7B3FE6-56CD-4EEB-97B2-E6FFCD46FF7C}">
      <dgm:prSet/>
      <dgm:spPr/>
      <dgm:t>
        <a:bodyPr/>
        <a:lstStyle/>
        <a:p>
          <a:endParaRPr lang="fr-FR"/>
        </a:p>
      </dgm:t>
    </dgm:pt>
    <dgm:pt modelId="{02F556AA-461C-4AC0-BC7D-E9D5337D5CD8}">
      <dgm:prSet phldrT="[Texte]"/>
      <dgm:spPr/>
      <dgm:t>
        <a:bodyPr/>
        <a:lstStyle/>
        <a:p>
          <a:pPr algn="l"/>
          <a:r>
            <a:rPr lang="fr-FR" dirty="0"/>
            <a:t>* </a:t>
          </a:r>
          <a:r>
            <a:rPr lang="fr-FR" dirty="0" err="1"/>
            <a:t>Numerical</a:t>
          </a:r>
          <a:r>
            <a:rPr lang="fr-FR" dirty="0"/>
            <a:t> data : </a:t>
          </a:r>
          <a:r>
            <a:rPr lang="fr-FR" dirty="0" err="1"/>
            <a:t>Analysis</a:t>
          </a:r>
          <a:r>
            <a:rPr lang="fr-FR" dirty="0"/>
            <a:t> on Python</a:t>
          </a:r>
        </a:p>
        <a:p>
          <a:pPr algn="l"/>
          <a:endParaRPr lang="fr-FR" dirty="0"/>
        </a:p>
        <a:p>
          <a:pPr algn="l"/>
          <a:r>
            <a:rPr lang="fr-FR" dirty="0"/>
            <a:t>* </a:t>
          </a:r>
          <a:r>
            <a:rPr lang="fr-FR" dirty="0" err="1"/>
            <a:t>Categorical</a:t>
          </a:r>
          <a:r>
            <a:rPr lang="fr-FR" dirty="0"/>
            <a:t> data : </a:t>
          </a:r>
          <a:r>
            <a:rPr lang="fr-FR" dirty="0" err="1"/>
            <a:t>Analysis</a:t>
          </a:r>
          <a:r>
            <a:rPr lang="fr-FR" dirty="0"/>
            <a:t> on Tableau</a:t>
          </a:r>
        </a:p>
      </dgm:t>
    </dgm:pt>
    <dgm:pt modelId="{A57D1061-D112-474B-97EE-6389E35C6910}" type="parTrans" cxnId="{A0420793-D9DA-4E43-AB94-3AB51EF1A7F2}">
      <dgm:prSet/>
      <dgm:spPr/>
      <dgm:t>
        <a:bodyPr/>
        <a:lstStyle/>
        <a:p>
          <a:endParaRPr lang="fr-FR"/>
        </a:p>
      </dgm:t>
    </dgm:pt>
    <dgm:pt modelId="{03FDA14C-E061-4099-893B-2697054A762D}" type="sibTrans" cxnId="{A0420793-D9DA-4E43-AB94-3AB51EF1A7F2}">
      <dgm:prSet/>
      <dgm:spPr/>
      <dgm:t>
        <a:bodyPr/>
        <a:lstStyle/>
        <a:p>
          <a:endParaRPr lang="fr-FR"/>
        </a:p>
      </dgm:t>
    </dgm:pt>
    <dgm:pt modelId="{667BADF8-4603-408E-9BBB-51CE3000DDF6}" type="pres">
      <dgm:prSet presAssocID="{3BAD1A19-C3F7-4BDD-A099-819168F8585E}" presName="CompostProcess" presStyleCnt="0">
        <dgm:presLayoutVars>
          <dgm:dir/>
          <dgm:resizeHandles val="exact"/>
        </dgm:presLayoutVars>
      </dgm:prSet>
      <dgm:spPr/>
    </dgm:pt>
    <dgm:pt modelId="{80CAB27D-92AA-4615-BDA6-DEAB330C1065}" type="pres">
      <dgm:prSet presAssocID="{3BAD1A19-C3F7-4BDD-A099-819168F8585E}" presName="arrow" presStyleLbl="bgShp" presStyleIdx="0" presStyleCnt="1" custLinFactNeighborX="0" custLinFactNeighborY="5693"/>
      <dgm:spPr/>
    </dgm:pt>
    <dgm:pt modelId="{2C79988B-4DC4-4453-AEF5-406BB0C55B57}" type="pres">
      <dgm:prSet presAssocID="{3BAD1A19-C3F7-4BDD-A099-819168F8585E}" presName="linearProcess" presStyleCnt="0"/>
      <dgm:spPr/>
    </dgm:pt>
    <dgm:pt modelId="{E414D414-E06E-4118-B6CC-F13892A6A0E6}" type="pres">
      <dgm:prSet presAssocID="{08D5E1A6-A049-4480-A344-552688E0BF6B}" presName="textNode" presStyleLbl="node1" presStyleIdx="0" presStyleCnt="3">
        <dgm:presLayoutVars>
          <dgm:bulletEnabled val="1"/>
        </dgm:presLayoutVars>
      </dgm:prSet>
      <dgm:spPr/>
    </dgm:pt>
    <dgm:pt modelId="{60E2ED2E-71D8-42E0-BBCC-4E86836A2EF6}" type="pres">
      <dgm:prSet presAssocID="{03809B5A-8C7C-4325-8DD6-997F0ACCFFA5}" presName="sibTrans" presStyleCnt="0"/>
      <dgm:spPr/>
    </dgm:pt>
    <dgm:pt modelId="{6311C65F-EF0B-46E1-9BBA-6F9677095918}" type="pres">
      <dgm:prSet presAssocID="{0508D585-8551-439F-9449-7ABF5895193B}" presName="textNode" presStyleLbl="node1" presStyleIdx="1" presStyleCnt="3">
        <dgm:presLayoutVars>
          <dgm:bulletEnabled val="1"/>
        </dgm:presLayoutVars>
      </dgm:prSet>
      <dgm:spPr/>
    </dgm:pt>
    <dgm:pt modelId="{AB7B288D-C136-4104-9458-5BF6FD1BDBC6}" type="pres">
      <dgm:prSet presAssocID="{58F2D6EF-ECB9-492A-AA65-809AF1770ABF}" presName="sibTrans" presStyleCnt="0"/>
      <dgm:spPr/>
    </dgm:pt>
    <dgm:pt modelId="{95995E2E-F8A3-4B0D-876B-6BB906BC0DEC}" type="pres">
      <dgm:prSet presAssocID="{02F556AA-461C-4AC0-BC7D-E9D5337D5CD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107210-E81C-4E73-B404-8B68B45E472B}" type="presOf" srcId="{08D5E1A6-A049-4480-A344-552688E0BF6B}" destId="{E414D414-E06E-4118-B6CC-F13892A6A0E6}" srcOrd="0" destOrd="0" presId="urn:microsoft.com/office/officeart/2005/8/layout/hProcess9"/>
    <dgm:cxn modelId="{395EE560-E21D-4E8C-A728-762D92946FD3}" type="presOf" srcId="{3BAD1A19-C3F7-4BDD-A099-819168F8585E}" destId="{667BADF8-4603-408E-9BBB-51CE3000DDF6}" srcOrd="0" destOrd="0" presId="urn:microsoft.com/office/officeart/2005/8/layout/hProcess9"/>
    <dgm:cxn modelId="{A0420793-D9DA-4E43-AB94-3AB51EF1A7F2}" srcId="{3BAD1A19-C3F7-4BDD-A099-819168F8585E}" destId="{02F556AA-461C-4AC0-BC7D-E9D5337D5CD8}" srcOrd="2" destOrd="0" parTransId="{A57D1061-D112-474B-97EE-6389E35C6910}" sibTransId="{03FDA14C-E061-4099-893B-2697054A762D}"/>
    <dgm:cxn modelId="{515B14DE-E702-4C20-9BC1-66CB6F40C48F}" srcId="{3BAD1A19-C3F7-4BDD-A099-819168F8585E}" destId="{08D5E1A6-A049-4480-A344-552688E0BF6B}" srcOrd="0" destOrd="0" parTransId="{F770AD61-E90F-4158-965F-7BB4E35E85F2}" sibTransId="{03809B5A-8C7C-4325-8DD6-997F0ACCFFA5}"/>
    <dgm:cxn modelId="{3ABED1E3-FCE5-4378-9685-116A8B9B97DC}" type="presOf" srcId="{02F556AA-461C-4AC0-BC7D-E9D5337D5CD8}" destId="{95995E2E-F8A3-4B0D-876B-6BB906BC0DEC}" srcOrd="0" destOrd="0" presId="urn:microsoft.com/office/officeart/2005/8/layout/hProcess9"/>
    <dgm:cxn modelId="{CD7B3FE6-56CD-4EEB-97B2-E6FFCD46FF7C}" srcId="{3BAD1A19-C3F7-4BDD-A099-819168F8585E}" destId="{0508D585-8551-439F-9449-7ABF5895193B}" srcOrd="1" destOrd="0" parTransId="{2EABBEAF-D306-4A25-9F99-B1DBC0BAC371}" sibTransId="{58F2D6EF-ECB9-492A-AA65-809AF1770ABF}"/>
    <dgm:cxn modelId="{2017D3ED-90BF-4E57-A83C-ABFFC0A45715}" type="presOf" srcId="{0508D585-8551-439F-9449-7ABF5895193B}" destId="{6311C65F-EF0B-46E1-9BBA-6F9677095918}" srcOrd="0" destOrd="0" presId="urn:microsoft.com/office/officeart/2005/8/layout/hProcess9"/>
    <dgm:cxn modelId="{303A3428-A48C-4330-BB40-4DCE6BD749DE}" type="presParOf" srcId="{667BADF8-4603-408E-9BBB-51CE3000DDF6}" destId="{80CAB27D-92AA-4615-BDA6-DEAB330C1065}" srcOrd="0" destOrd="0" presId="urn:microsoft.com/office/officeart/2005/8/layout/hProcess9"/>
    <dgm:cxn modelId="{4CE97C3A-470A-4A8B-B666-598A697E6314}" type="presParOf" srcId="{667BADF8-4603-408E-9BBB-51CE3000DDF6}" destId="{2C79988B-4DC4-4453-AEF5-406BB0C55B57}" srcOrd="1" destOrd="0" presId="urn:microsoft.com/office/officeart/2005/8/layout/hProcess9"/>
    <dgm:cxn modelId="{DF6E46AB-2417-4F13-8B94-E8CAA2A67EFB}" type="presParOf" srcId="{2C79988B-4DC4-4453-AEF5-406BB0C55B57}" destId="{E414D414-E06E-4118-B6CC-F13892A6A0E6}" srcOrd="0" destOrd="0" presId="urn:microsoft.com/office/officeart/2005/8/layout/hProcess9"/>
    <dgm:cxn modelId="{6B353E05-86DA-4A84-8C6D-58F0A2AB64AD}" type="presParOf" srcId="{2C79988B-4DC4-4453-AEF5-406BB0C55B57}" destId="{60E2ED2E-71D8-42E0-BBCC-4E86836A2EF6}" srcOrd="1" destOrd="0" presId="urn:microsoft.com/office/officeart/2005/8/layout/hProcess9"/>
    <dgm:cxn modelId="{D2BA09B0-EBAD-4D53-AE0A-FA41F415A837}" type="presParOf" srcId="{2C79988B-4DC4-4453-AEF5-406BB0C55B57}" destId="{6311C65F-EF0B-46E1-9BBA-6F9677095918}" srcOrd="2" destOrd="0" presId="urn:microsoft.com/office/officeart/2005/8/layout/hProcess9"/>
    <dgm:cxn modelId="{272CA9F6-5C99-4406-A12B-2EE2E3E2D2AD}" type="presParOf" srcId="{2C79988B-4DC4-4453-AEF5-406BB0C55B57}" destId="{AB7B288D-C136-4104-9458-5BF6FD1BDBC6}" srcOrd="3" destOrd="0" presId="urn:microsoft.com/office/officeart/2005/8/layout/hProcess9"/>
    <dgm:cxn modelId="{1D342817-C6C7-4A9E-B217-2C987563EE10}" type="presParOf" srcId="{2C79988B-4DC4-4453-AEF5-406BB0C55B57}" destId="{95995E2E-F8A3-4B0D-876B-6BB906BC0DE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27D-92AA-4615-BDA6-DEAB330C1065}">
      <dsp:nvSpPr>
        <dsp:cNvPr id="0" name=""/>
        <dsp:cNvSpPr/>
      </dsp:nvSpPr>
      <dsp:spPr>
        <a:xfrm>
          <a:off x="657845" y="0"/>
          <a:ext cx="7455584" cy="40519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D414-E06E-4118-B6CC-F13892A6A0E6}">
      <dsp:nvSpPr>
        <dsp:cNvPr id="0" name=""/>
        <dsp:cNvSpPr/>
      </dsp:nvSpPr>
      <dsp:spPr>
        <a:xfrm>
          <a:off x="297229" y="1215586"/>
          <a:ext cx="2631382" cy="162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Check for </a:t>
          </a:r>
          <a:r>
            <a:rPr lang="fr-FR" sz="1700" kern="1200" dirty="0" err="1"/>
            <a:t>missing</a:t>
          </a:r>
          <a:r>
            <a:rPr lang="fr-FR" sz="1700" kern="1200" dirty="0"/>
            <a:t> values and </a:t>
          </a:r>
          <a:r>
            <a:rPr lang="fr-FR" sz="1700" kern="1200" dirty="0" err="1"/>
            <a:t>filter</a:t>
          </a:r>
          <a:r>
            <a:rPr lang="fr-FR" sz="1700" kern="1200" dirty="0"/>
            <a:t> </a:t>
          </a:r>
          <a:r>
            <a:rPr lang="fr-FR" sz="1700" kern="1200" dirty="0" err="1"/>
            <a:t>outliers</a:t>
          </a:r>
          <a:endParaRPr lang="fr-FR" sz="1700" kern="1200" dirty="0"/>
        </a:p>
      </dsp:txBody>
      <dsp:txXfrm>
        <a:off x="376349" y="1294706"/>
        <a:ext cx="2473142" cy="1462542"/>
      </dsp:txXfrm>
    </dsp:sp>
    <dsp:sp modelId="{6311C65F-EF0B-46E1-9BBA-6F9677095918}">
      <dsp:nvSpPr>
        <dsp:cNvPr id="0" name=""/>
        <dsp:cNvSpPr/>
      </dsp:nvSpPr>
      <dsp:spPr>
        <a:xfrm>
          <a:off x="3069946" y="1215586"/>
          <a:ext cx="2631382" cy="162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Subset</a:t>
          </a:r>
          <a:r>
            <a:rPr lang="fr-FR" sz="1700" kern="1200" dirty="0"/>
            <a:t> by </a:t>
          </a:r>
          <a:r>
            <a:rPr lang="fr-FR" sz="1700" kern="1200" dirty="0" err="1"/>
            <a:t>numeric</a:t>
          </a:r>
          <a:r>
            <a:rPr lang="fr-FR" sz="1700" kern="1200" dirty="0"/>
            <a:t> and </a:t>
          </a:r>
          <a:r>
            <a:rPr lang="fr-FR" sz="1700" kern="1200" dirty="0" err="1"/>
            <a:t>categorical</a:t>
          </a:r>
          <a:r>
            <a:rPr lang="fr-FR" sz="1700" kern="1200" dirty="0"/>
            <a:t> data</a:t>
          </a:r>
        </a:p>
      </dsp:txBody>
      <dsp:txXfrm>
        <a:off x="3149066" y="1294706"/>
        <a:ext cx="2473142" cy="1462542"/>
      </dsp:txXfrm>
    </dsp:sp>
    <dsp:sp modelId="{95995E2E-F8A3-4B0D-876B-6BB906BC0DEC}">
      <dsp:nvSpPr>
        <dsp:cNvPr id="0" name=""/>
        <dsp:cNvSpPr/>
      </dsp:nvSpPr>
      <dsp:spPr>
        <a:xfrm>
          <a:off x="5842663" y="1215586"/>
          <a:ext cx="2631382" cy="162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* </a:t>
          </a:r>
          <a:r>
            <a:rPr lang="fr-FR" sz="1700" kern="1200" dirty="0" err="1"/>
            <a:t>Numerical</a:t>
          </a:r>
          <a:r>
            <a:rPr lang="fr-FR" sz="1700" kern="1200" dirty="0"/>
            <a:t> data : </a:t>
          </a:r>
          <a:r>
            <a:rPr lang="fr-FR" sz="1700" kern="1200" dirty="0" err="1"/>
            <a:t>Analysis</a:t>
          </a:r>
          <a:r>
            <a:rPr lang="fr-FR" sz="1700" kern="1200" dirty="0"/>
            <a:t> on Python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* </a:t>
          </a:r>
          <a:r>
            <a:rPr lang="fr-FR" sz="1700" kern="1200" dirty="0" err="1"/>
            <a:t>Categorical</a:t>
          </a:r>
          <a:r>
            <a:rPr lang="fr-FR" sz="1700" kern="1200" dirty="0"/>
            <a:t> data : </a:t>
          </a:r>
          <a:r>
            <a:rPr lang="fr-FR" sz="1700" kern="1200" dirty="0" err="1"/>
            <a:t>Analysis</a:t>
          </a:r>
          <a:r>
            <a:rPr lang="fr-FR" sz="1700" kern="1200" dirty="0"/>
            <a:t> on Tableau</a:t>
          </a:r>
        </a:p>
      </dsp:txBody>
      <dsp:txXfrm>
        <a:off x="5921783" y="1294706"/>
        <a:ext cx="2473142" cy="1462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22/05/2021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22/05/2021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M</a:t>
            </a:r>
            <a:r>
              <a:rPr lang="fr" sz="8000" dirty="0"/>
              <a:t>arteking campaign analysis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C6761-5AE0-4DFD-ABCB-72E26125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set information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F64551-FC36-4385-8A35-92B0B9F90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66F5D-7DEA-4F67-8F93-C7E5A32E3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data is related with direct marketing campaigns of a Portuguese banking institution. </a:t>
            </a:r>
          </a:p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marketing campaigns were based on phone calls.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B62516A-D739-4A03-86EA-0EDFB1457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1C6F7F0-FB4C-4E79-A4A3-986943E6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5551560" cy="291082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personal</a:t>
            </a:r>
            <a:r>
              <a:rPr lang="fr-FR" dirty="0"/>
              <a:t>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Information on last contact of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campaign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Information on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campaigns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Information on social and </a:t>
            </a:r>
            <a:r>
              <a:rPr lang="fr-FR" dirty="0" err="1"/>
              <a:t>economic</a:t>
            </a:r>
            <a:r>
              <a:rPr lang="fr-FR" dirty="0"/>
              <a:t> situation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D124A-3963-4950-BE96-7DC2CC11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22/05/2021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D0ADA-8F9A-41CA-9819-10636666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of data exploration and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D5BB35-A4B4-4F74-B830-8F75D92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22/05/2021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FE99D4E-2476-4981-ABA4-1F4BD323D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371779"/>
              </p:ext>
            </p:extLst>
          </p:nvPr>
        </p:nvGraphicFramePr>
        <p:xfrm>
          <a:off x="2032000" y="2086377"/>
          <a:ext cx="8771276" cy="4051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25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 fontScale="850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FFFF"/>
                </a:solidFill>
              </a:rPr>
              <a:t>D</a:t>
            </a:r>
            <a:r>
              <a:rPr lang="fr" dirty="0">
                <a:solidFill>
                  <a:srgbClr val="FFFFFF"/>
                </a:solidFill>
              </a:rPr>
              <a:t>uration of the last call with customer is the most correlated variable with the subscribed or not variable.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FFFF"/>
                </a:solidFill>
              </a:rPr>
              <a:t>O</a:t>
            </a:r>
            <a:r>
              <a:rPr lang="fr" dirty="0">
                <a:solidFill>
                  <a:srgbClr val="FFFFFF"/>
                </a:solidFill>
              </a:rPr>
              <a:t>ther numeric variables are not correlated with this variable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60AEE1-880B-4E54-9DDE-AE648CA9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01" y="1"/>
            <a:ext cx="5372100" cy="495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8ABDCB-2316-4EF5-92AD-01EA1D009C97}"/>
              </a:ext>
            </a:extLst>
          </p:cNvPr>
          <p:cNvSpPr/>
          <p:nvPr/>
        </p:nvSpPr>
        <p:spPr>
          <a:xfrm>
            <a:off x="2962141" y="3810001"/>
            <a:ext cx="6259132" cy="1045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8DA23F7-9FA7-4DD3-A010-E2E6C8E55950}"/>
              </a:ext>
            </a:extLst>
          </p:cNvPr>
          <p:cNvSpPr/>
          <p:nvPr/>
        </p:nvSpPr>
        <p:spPr>
          <a:xfrm>
            <a:off x="4121239" y="3657600"/>
            <a:ext cx="1236372" cy="12567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6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 fontScale="850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FFFFFF"/>
                </a:solidFill>
              </a:rPr>
              <a:t>11% of the contacted customers subscribed a term deposit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" dirty="0">
                <a:solidFill>
                  <a:srgbClr val="FFFFFF"/>
                </a:solidFill>
              </a:rPr>
              <a:t>Most of the subscribers are well educated and administrators, blue collars or techniciens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06AA2E-5BB9-4097-82AE-0D6D8FAD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51" y="1"/>
            <a:ext cx="651671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 fontScale="775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FFFF"/>
                </a:solidFill>
              </a:rPr>
              <a:t>A</a:t>
            </a:r>
            <a:r>
              <a:rPr lang="fr" dirty="0">
                <a:solidFill>
                  <a:srgbClr val="FFFFFF"/>
                </a:solidFill>
              </a:rPr>
              <a:t> confirmation of the graphs above : </a:t>
            </a:r>
            <a:br>
              <a:rPr lang="fr" dirty="0">
                <a:solidFill>
                  <a:srgbClr val="FFFFFF"/>
                </a:solidFill>
              </a:rPr>
            </a:br>
            <a:r>
              <a:rPr lang="fr" dirty="0">
                <a:solidFill>
                  <a:srgbClr val="FFFFFF"/>
                </a:solidFill>
              </a:rPr>
              <a:t>60% of the subscribed customers have a high school diploma or a university degree.</a:t>
            </a:r>
            <a:br>
              <a:rPr lang="fr" dirty="0">
                <a:solidFill>
                  <a:srgbClr val="FFFFFF"/>
                </a:solidFill>
              </a:rPr>
            </a:br>
            <a:r>
              <a:rPr lang="fr" dirty="0">
                <a:solidFill>
                  <a:srgbClr val="FFFFFF"/>
                </a:solidFill>
              </a:rPr>
              <a:t>45% of them are administrator or blue collar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2EF35D-5E9B-44A6-9AB0-E81C1CFD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0" y="335213"/>
            <a:ext cx="11546465" cy="39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 fontScale="92500"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FFFF"/>
                </a:solidFill>
              </a:rPr>
              <a:t>D</a:t>
            </a:r>
            <a:r>
              <a:rPr lang="fr" dirty="0">
                <a:solidFill>
                  <a:srgbClr val="FFFFFF"/>
                </a:solidFill>
              </a:rPr>
              <a:t>istribution of the Variable age is almost the same between customers who subscribed or not subscribed a deposit term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897F29-231B-4E62-B34F-F563D578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76" y="-9525"/>
            <a:ext cx="62293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49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{4259D3D2-2C25-475F-BB18-376659B1E90E}tf56160789_win32</Template>
  <TotalTime>91</TotalTime>
  <Words>195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Courier New</vt:lpstr>
      <vt:lpstr>Franklin Gothic Book</vt:lpstr>
      <vt:lpstr>1_RetrospectVTI</vt:lpstr>
      <vt:lpstr>Marteking campaign analysis</vt:lpstr>
      <vt:lpstr>Data set information</vt:lpstr>
      <vt:lpstr>Result of data exploration and cleaning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Marteking campaign analysis</dc:title>
  <dc:creator>admin</dc:creator>
  <cp:lastModifiedBy>admin</cp:lastModifiedBy>
  <cp:revision>6</cp:revision>
  <dcterms:created xsi:type="dcterms:W3CDTF">2021-05-22T13:29:11Z</dcterms:created>
  <dcterms:modified xsi:type="dcterms:W3CDTF">2021-05-22T15:00:39Z</dcterms:modified>
</cp:coreProperties>
</file>