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0" r:id="rId3"/>
    <p:sldId id="299" r:id="rId4"/>
    <p:sldId id="291" r:id="rId5"/>
    <p:sldId id="298" r:id="rId6"/>
    <p:sldId id="300" r:id="rId7"/>
    <p:sldId id="301" r:id="rId8"/>
    <p:sldId id="302" r:id="rId9"/>
    <p:sldId id="303" r:id="rId10"/>
    <p:sldId id="305" r:id="rId11"/>
    <p:sldId id="304" r:id="rId12"/>
    <p:sldId id="306" r:id="rId13"/>
    <p:sldId id="307" r:id="rId14"/>
    <p:sldId id="308" r:id="rId15"/>
    <p:sldId id="309" r:id="rId16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5" userDrawn="1">
          <p15:clr>
            <a:srgbClr val="A4A3A4"/>
          </p15:clr>
        </p15:guide>
        <p15:guide id="2" orient="horz" pos="3433">
          <p15:clr>
            <a:srgbClr val="A4A3A4"/>
          </p15:clr>
        </p15:guide>
        <p15:guide id="3" orient="horz" pos="212" userDrawn="1">
          <p15:clr>
            <a:srgbClr val="A4A3A4"/>
          </p15:clr>
        </p15:guide>
        <p15:guide id="4" orient="horz" pos="2798" userDrawn="1">
          <p15:clr>
            <a:srgbClr val="A4A3A4"/>
          </p15:clr>
        </p15:guide>
        <p15:guide id="5" orient="horz" pos="757" userDrawn="1">
          <p15:clr>
            <a:srgbClr val="A4A3A4"/>
          </p15:clr>
        </p15:guide>
        <p15:guide id="6" pos="2880">
          <p15:clr>
            <a:srgbClr val="A4A3A4"/>
          </p15:clr>
        </p15:guide>
        <p15:guide id="7" pos="158" userDrawn="1">
          <p15:clr>
            <a:srgbClr val="A4A3A4"/>
          </p15:clr>
        </p15:guide>
        <p15:guide id="8" pos="2200" userDrawn="1">
          <p15:clr>
            <a:srgbClr val="A4A3A4"/>
          </p15:clr>
        </p15:guide>
        <p15:guide id="9" pos="5602" userDrawn="1">
          <p15:clr>
            <a:srgbClr val="A4A3A4"/>
          </p15:clr>
        </p15:guide>
        <p15:guide id="10" orient="horz" pos="2106" userDrawn="1">
          <p15:clr>
            <a:srgbClr val="A4A3A4"/>
          </p15:clr>
        </p15:guide>
        <p15:guide id="11" pos="612" userDrawn="1">
          <p15:clr>
            <a:srgbClr val="A4A3A4"/>
          </p15:clr>
        </p15:guide>
        <p15:guide id="12" pos="2336" userDrawn="1">
          <p15:clr>
            <a:srgbClr val="A4A3A4"/>
          </p15:clr>
        </p15:guide>
        <p15:guide id="13" pos="3560" userDrawn="1">
          <p15:clr>
            <a:srgbClr val="A4A3A4"/>
          </p15:clr>
        </p15:guide>
        <p15:guide id="14" pos="3288" userDrawn="1">
          <p15:clr>
            <a:srgbClr val="A4A3A4"/>
          </p15:clr>
        </p15:guide>
        <p15:guide id="15" orient="horz" pos="3524" userDrawn="1">
          <p15:clr>
            <a:srgbClr val="A4A3A4"/>
          </p15:clr>
        </p15:guide>
        <p15:guide id="16" orient="horz" pos="530" userDrawn="1">
          <p15:clr>
            <a:srgbClr val="A4A3A4"/>
          </p15:clr>
        </p15:guide>
        <p15:guide id="17" orient="horz" pos="2027">
          <p15:clr>
            <a:srgbClr val="A4A3A4"/>
          </p15:clr>
        </p15:guide>
        <p15:guide id="18" orient="horz" pos="2330" userDrawn="1">
          <p15:clr>
            <a:srgbClr val="A4A3A4"/>
          </p15:clr>
        </p15:guide>
        <p15:guide id="19" pos="5148" userDrawn="1">
          <p15:clr>
            <a:srgbClr val="A4A3A4"/>
          </p15:clr>
        </p15:guide>
        <p15:guide id="20" pos="3107" userDrawn="1">
          <p15:clr>
            <a:srgbClr val="A4A3A4"/>
          </p15:clr>
        </p15:guide>
        <p15:guide id="21" pos="2653" userDrawn="1">
          <p15:clr>
            <a:srgbClr val="A4A3A4"/>
          </p15:clr>
        </p15:guide>
        <p15:guide id="22" orient="horz" pos="13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83" autoAdjust="0"/>
    <p:restoredTop sz="94000" autoAdjust="0"/>
  </p:normalViewPr>
  <p:slideViewPr>
    <p:cSldViewPr>
      <p:cViewPr varScale="1">
        <p:scale>
          <a:sx n="97" d="100"/>
          <a:sy n="97" d="100"/>
        </p:scale>
        <p:origin x="1368" y="72"/>
      </p:cViewPr>
      <p:guideLst>
        <p:guide orient="horz" pos="1845"/>
        <p:guide orient="horz" pos="3433"/>
        <p:guide orient="horz" pos="212"/>
        <p:guide orient="horz" pos="2798"/>
        <p:guide orient="horz" pos="757"/>
        <p:guide pos="2880"/>
        <p:guide pos="158"/>
        <p:guide pos="2200"/>
        <p:guide pos="5602"/>
        <p:guide orient="horz" pos="2106"/>
        <p:guide pos="612"/>
        <p:guide pos="2336"/>
        <p:guide pos="3560"/>
        <p:guide pos="3288"/>
        <p:guide orient="horz" pos="3524"/>
        <p:guide orient="horz" pos="530"/>
        <p:guide orient="horz" pos="2027"/>
        <p:guide orient="horz" pos="2330"/>
        <p:guide pos="5148"/>
        <p:guide pos="3107"/>
        <p:guide pos="2653"/>
        <p:guide orient="horz" pos="13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99442-B7CF-459D-8E02-F58FC034A242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CCEDC-2731-4F61-B7E9-DB6DE4E5B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772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A639-63D6-41CF-AD22-576D6CA43264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AA0E2-8E07-4644-9908-F189346F6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70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A639-63D6-41CF-AD22-576D6CA43264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AA0E2-8E07-4644-9908-F189346F6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01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A639-63D6-41CF-AD22-576D6CA43264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AA0E2-8E07-4644-9908-F189346F6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6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A639-63D6-41CF-AD22-576D6CA43264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AA0E2-8E07-4644-9908-F189346F6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27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A639-63D6-41CF-AD22-576D6CA43264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AA0E2-8E07-4644-9908-F189346F6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11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A639-63D6-41CF-AD22-576D6CA43264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AA0E2-8E07-4644-9908-F189346F6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46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A639-63D6-41CF-AD22-576D6CA43264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AA0E2-8E07-4644-9908-F189346F6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85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A639-63D6-41CF-AD22-576D6CA43264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AA0E2-8E07-4644-9908-F189346F6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7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A639-63D6-41CF-AD22-576D6CA43264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AA0E2-8E07-4644-9908-F189346F6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33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A639-63D6-41CF-AD22-576D6CA43264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AA0E2-8E07-4644-9908-F189346F6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30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A639-63D6-41CF-AD22-576D6CA43264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AA0E2-8E07-4644-9908-F189346F6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84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1A639-63D6-41CF-AD22-576D6CA43264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AA0E2-8E07-4644-9908-F189346F6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1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69634" y="2567362"/>
            <a:ext cx="2401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j-ea"/>
                <a:ea typeface="+mj-ea"/>
              </a:rPr>
              <a:t>[ GitHub</a:t>
            </a:r>
            <a:r>
              <a:rPr lang="en-US" altLang="ko-KR" sz="3600" b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j-ea"/>
              </a:rPr>
              <a:t> </a:t>
            </a:r>
            <a:r>
              <a:rPr lang="en-US" altLang="ko-KR" sz="3600" b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j-ea"/>
                <a:ea typeface="+mj-ea"/>
              </a:rPr>
              <a:t>]</a:t>
            </a:r>
            <a:endParaRPr lang="ko-KR" altLang="en-US" sz="3600" b="1" dirty="0">
              <a:ln>
                <a:solidFill>
                  <a:schemeClr val="tx1">
                    <a:alpha val="29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06291" y="3157255"/>
            <a:ext cx="253141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rPr>
              <a:t>장진아   </a:t>
            </a:r>
            <a:r>
              <a:rPr lang="en-US" altLang="ko-KR" sz="16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rPr>
              <a:t>­­­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rPr>
              <a:t>-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491879" y="2425452"/>
            <a:ext cx="2160241" cy="9139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36389" y="2425452"/>
            <a:ext cx="1015732" cy="90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4546192" y="2425452"/>
            <a:ext cx="90627" cy="90680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3" descr="C:\Users\USER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533" y="238477"/>
            <a:ext cx="10855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177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841276"/>
            <a:ext cx="1592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&gt;&gt; branch</a:t>
            </a:r>
            <a:r>
              <a:rPr lang="ko-KR" altLang="en-US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란</a:t>
            </a:r>
            <a:r>
              <a:rPr lang="en-US" altLang="ko-KR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 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0" y="5601299"/>
            <a:ext cx="9144000" cy="1137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3" descr="C:\Users\USER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533" y="238477"/>
            <a:ext cx="10855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292707" y="238477"/>
            <a:ext cx="2191061" cy="747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79512" y="313269"/>
            <a:ext cx="2409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32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이해하기 </a:t>
            </a:r>
            <a:r>
              <a:rPr lang="en-US" altLang="ko-KR" sz="32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3200" b="1" dirty="0">
              <a:ln>
                <a:solidFill>
                  <a:schemeClr val="tx1">
                    <a:alpha val="29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5BA777E-D425-4899-B787-8561F1DC6A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869" y="2690425"/>
            <a:ext cx="737494" cy="73749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846E537-CFD5-4DC9-847E-7D0024BF80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01316"/>
            <a:ext cx="3960119" cy="38152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A2DE5A-D044-44DA-A7F0-EADCC08189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363" y="1220393"/>
            <a:ext cx="3960812" cy="38152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A71E208-6995-4E6A-9A37-5CB0FC90D052}"/>
              </a:ext>
            </a:extLst>
          </p:cNvPr>
          <p:cNvSpPr txBox="1"/>
          <p:nvPr/>
        </p:nvSpPr>
        <p:spPr>
          <a:xfrm>
            <a:off x="264711" y="5111334"/>
            <a:ext cx="3946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&lt; ⑤ branch </a:t>
            </a:r>
            <a:r>
              <a:rPr lang="ko-KR" altLang="en-US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응용하기 </a:t>
            </a:r>
            <a:r>
              <a:rPr lang="en-US" altLang="ko-KR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FF661F-85AA-4623-8479-7555D2D2F5BE}"/>
              </a:ext>
            </a:extLst>
          </p:cNvPr>
          <p:cNvSpPr txBox="1"/>
          <p:nvPr/>
        </p:nvSpPr>
        <p:spPr>
          <a:xfrm>
            <a:off x="4932363" y="5111334"/>
            <a:ext cx="394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&lt; ⑥ branch </a:t>
            </a:r>
            <a:r>
              <a:rPr lang="ko-KR" altLang="en-US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병합하기</a:t>
            </a:r>
            <a:r>
              <a:rPr lang="en-US" altLang="ko-KR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798700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5601299"/>
            <a:ext cx="9144000" cy="1137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3" descr="C:\Users\USER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533" y="238477"/>
            <a:ext cx="10855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292707" y="238477"/>
            <a:ext cx="2191061" cy="747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79512" y="313269"/>
            <a:ext cx="2409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32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사용하기 </a:t>
            </a:r>
            <a:r>
              <a:rPr lang="en-US" altLang="ko-KR" sz="32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3200" b="1" dirty="0">
              <a:ln>
                <a:solidFill>
                  <a:schemeClr val="tx1">
                    <a:alpha val="29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998E43-0CF2-4214-93BE-DBF077114E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" r="12621" b="23944"/>
          <a:stretch/>
        </p:blipFill>
        <p:spPr>
          <a:xfrm>
            <a:off x="250825" y="1194542"/>
            <a:ext cx="3977066" cy="29533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FEE408-F563-4ED3-BA17-1D192238FC6B}"/>
              </a:ext>
            </a:extLst>
          </p:cNvPr>
          <p:cNvSpPr txBox="1"/>
          <p:nvPr/>
        </p:nvSpPr>
        <p:spPr>
          <a:xfrm>
            <a:off x="251520" y="4441676"/>
            <a:ext cx="397706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로컬에 생성한 폴더 경로에서 폴더를 선택 후 </a:t>
            </a: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 bash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바로 실행</a:t>
            </a:r>
            <a:endParaRPr lang="en-US" altLang="ko-KR" sz="1400" b="1" dirty="0">
              <a:ln>
                <a:solidFill>
                  <a:schemeClr val="tx1">
                    <a:alpha val="29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5254D6-50A3-45B0-84EB-18E5971661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3787" b="36583"/>
          <a:stretch/>
        </p:blipFill>
        <p:spPr>
          <a:xfrm>
            <a:off x="4932362" y="1198536"/>
            <a:ext cx="3960119" cy="324328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E4CC6BA-316B-4835-9F65-8002BF3BB6F4}"/>
              </a:ext>
            </a:extLst>
          </p:cNvPr>
          <p:cNvSpPr txBox="1"/>
          <p:nvPr/>
        </p:nvSpPr>
        <p:spPr>
          <a:xfrm>
            <a:off x="4932363" y="4441676"/>
            <a:ext cx="3977066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 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버전을 확인하고 </a:t>
            </a: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 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사용자를 입력 후 확인</a:t>
            </a:r>
            <a:endParaRPr lang="en-US" altLang="ko-KR" sz="1400" b="1" dirty="0">
              <a:ln>
                <a:solidFill>
                  <a:schemeClr val="tx1">
                    <a:alpha val="29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 config --global user. ~ 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 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후 처음에만 실행</a:t>
            </a:r>
            <a:endParaRPr lang="en-US" altLang="ko-KR" sz="1400" b="1" dirty="0">
              <a:ln>
                <a:solidFill>
                  <a:schemeClr val="tx1">
                    <a:alpha val="29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35A141-12FF-44DB-A95A-3E9B751FFB13}"/>
              </a:ext>
            </a:extLst>
          </p:cNvPr>
          <p:cNvSpPr txBox="1"/>
          <p:nvPr/>
        </p:nvSpPr>
        <p:spPr>
          <a:xfrm>
            <a:off x="251520" y="841276"/>
            <a:ext cx="1826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&gt;&gt; git bash </a:t>
            </a:r>
            <a:r>
              <a:rPr lang="ko-KR" altLang="en-US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실행</a:t>
            </a:r>
            <a:endParaRPr lang="en-US" altLang="ko-KR" sz="1600" b="1" dirty="0">
              <a:ln>
                <a:solidFill>
                  <a:schemeClr val="tx1">
                    <a:alpha val="29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EAA1068-43AB-49C6-8D76-56A7BFCD252C}"/>
              </a:ext>
            </a:extLst>
          </p:cNvPr>
          <p:cNvCxnSpPr>
            <a:cxnSpLocks/>
          </p:cNvCxnSpPr>
          <p:nvPr/>
        </p:nvCxnSpPr>
        <p:spPr>
          <a:xfrm>
            <a:off x="4932362" y="1640984"/>
            <a:ext cx="863774" cy="0"/>
          </a:xfrm>
          <a:prstGeom prst="line">
            <a:avLst/>
          </a:prstGeom>
          <a:ln w="11430" cap="rnd">
            <a:solidFill>
              <a:srgbClr val="FFFF00">
                <a:alpha val="80000"/>
              </a:srgbClr>
            </a:solidFill>
            <a:round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1413C1D-6F7C-461F-AA61-F6CD323CECD4}"/>
              </a:ext>
            </a:extLst>
          </p:cNvPr>
          <p:cNvCxnSpPr>
            <a:cxnSpLocks/>
          </p:cNvCxnSpPr>
          <p:nvPr/>
        </p:nvCxnSpPr>
        <p:spPr>
          <a:xfrm>
            <a:off x="4932362" y="1993404"/>
            <a:ext cx="2375942" cy="0"/>
          </a:xfrm>
          <a:prstGeom prst="line">
            <a:avLst/>
          </a:prstGeom>
          <a:ln w="11430" cap="rnd">
            <a:solidFill>
              <a:srgbClr val="FFFF00">
                <a:alpha val="80000"/>
              </a:srgbClr>
            </a:solidFill>
            <a:round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CB1F037-1B2D-456B-8D81-DF507A53C4A6}"/>
              </a:ext>
            </a:extLst>
          </p:cNvPr>
          <p:cNvCxnSpPr>
            <a:cxnSpLocks/>
          </p:cNvCxnSpPr>
          <p:nvPr/>
        </p:nvCxnSpPr>
        <p:spPr>
          <a:xfrm>
            <a:off x="4932362" y="2260104"/>
            <a:ext cx="2898171" cy="0"/>
          </a:xfrm>
          <a:prstGeom prst="line">
            <a:avLst/>
          </a:prstGeom>
          <a:ln w="11430" cap="rnd">
            <a:solidFill>
              <a:srgbClr val="FFFF00">
                <a:alpha val="80000"/>
              </a:srgbClr>
            </a:solidFill>
            <a:round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E3A60BCD-4808-4B38-8986-A99C144E0103}"/>
              </a:ext>
            </a:extLst>
          </p:cNvPr>
          <p:cNvSpPr/>
          <p:nvPr/>
        </p:nvSpPr>
        <p:spPr>
          <a:xfrm>
            <a:off x="4815841" y="3822556"/>
            <a:ext cx="1772384" cy="352419"/>
          </a:xfrm>
          <a:prstGeom prst="ellipse">
            <a:avLst/>
          </a:prstGeom>
          <a:noFill/>
          <a:ln w="19050">
            <a:solidFill>
              <a:srgbClr val="FFFF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28E62E-3322-4391-875B-AEBA997ED537}"/>
              </a:ext>
            </a:extLst>
          </p:cNvPr>
          <p:cNvSpPr txBox="1"/>
          <p:nvPr/>
        </p:nvSpPr>
        <p:spPr>
          <a:xfrm>
            <a:off x="4932363" y="841276"/>
            <a:ext cx="2654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&gt;&gt; git </a:t>
            </a:r>
            <a:r>
              <a:rPr lang="ko-KR" altLang="en-US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버전확인</a:t>
            </a:r>
            <a:r>
              <a:rPr lang="en-US" altLang="ko-KR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환경설정</a:t>
            </a:r>
            <a:endParaRPr lang="en-US" altLang="ko-KR" sz="1600" b="1" dirty="0">
              <a:ln>
                <a:solidFill>
                  <a:schemeClr val="tx1">
                    <a:alpha val="29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3655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0D2D5E2-CC3A-4A37-8450-C7F8875034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4" b="55618"/>
          <a:stretch/>
        </p:blipFill>
        <p:spPr>
          <a:xfrm>
            <a:off x="4932040" y="1201316"/>
            <a:ext cx="3960119" cy="32405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A2FDFD5-0B7D-4200-A221-995DF1A341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71" b="62893"/>
          <a:stretch/>
        </p:blipFill>
        <p:spPr>
          <a:xfrm>
            <a:off x="251520" y="1201315"/>
            <a:ext cx="3977066" cy="324051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0" y="5601299"/>
            <a:ext cx="9144000" cy="1137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3" descr="C:\Users\USER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533" y="238477"/>
            <a:ext cx="10855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292707" y="238477"/>
            <a:ext cx="2191061" cy="747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79512" y="313269"/>
            <a:ext cx="2409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32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사용하기 </a:t>
            </a:r>
            <a:r>
              <a:rPr lang="en-US" altLang="ko-KR" sz="32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3200" b="1" dirty="0">
              <a:ln>
                <a:solidFill>
                  <a:schemeClr val="tx1">
                    <a:alpha val="29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FEE408-F563-4ED3-BA17-1D192238FC6B}"/>
              </a:ext>
            </a:extLst>
          </p:cNvPr>
          <p:cNvSpPr txBox="1"/>
          <p:nvPr/>
        </p:nvSpPr>
        <p:spPr>
          <a:xfrm>
            <a:off x="251520" y="4441676"/>
            <a:ext cx="397706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 </a:t>
            </a:r>
            <a:r>
              <a:rPr lang="en-US" altLang="ko-KR" sz="1400" b="1" dirty="0" err="1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</a:t>
            </a: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폴더 위치를 저장소로 설정</a:t>
            </a:r>
            <a:endParaRPr lang="en-US" altLang="ko-KR" sz="1400" b="1" dirty="0">
              <a:ln>
                <a:solidFill>
                  <a:schemeClr val="tx1">
                    <a:alpha val="29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 </a:t>
            </a:r>
            <a:r>
              <a:rPr lang="ko-KR" altLang="en-US" sz="1400" b="1" dirty="0" err="1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설정시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그 위치는 </a:t>
            </a: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master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됨</a:t>
            </a:r>
            <a:endParaRPr lang="en-US" altLang="ko-KR" sz="1400" b="1" dirty="0">
              <a:ln>
                <a:solidFill>
                  <a:schemeClr val="tx1">
                    <a:alpha val="29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4CC6BA-316B-4835-9F65-8002BF3BB6F4}"/>
              </a:ext>
            </a:extLst>
          </p:cNvPr>
          <p:cNvSpPr txBox="1"/>
          <p:nvPr/>
        </p:nvSpPr>
        <p:spPr>
          <a:xfrm>
            <a:off x="4932363" y="4441676"/>
            <a:ext cx="397706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하나 생성하고 </a:t>
            </a: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상태를 확인</a:t>
            </a:r>
            <a:endParaRPr lang="en-US" altLang="ko-KR" sz="1400" b="1" dirty="0">
              <a:ln>
                <a:solidFill>
                  <a:schemeClr val="tx1">
                    <a:alpha val="29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master, 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 </a:t>
            </a:r>
            <a:r>
              <a:rPr lang="en-US" altLang="ko-KR" sz="1400" b="1" dirty="0" err="1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exDir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samplefile.txt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생성</a:t>
            </a:r>
            <a:endParaRPr lang="en-US" altLang="ko-KR" sz="1400" b="1" dirty="0">
              <a:ln>
                <a:solidFill>
                  <a:schemeClr val="tx1">
                    <a:alpha val="29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35A141-12FF-44DB-A95A-3E9B751FFB13}"/>
              </a:ext>
            </a:extLst>
          </p:cNvPr>
          <p:cNvSpPr txBox="1"/>
          <p:nvPr/>
        </p:nvSpPr>
        <p:spPr>
          <a:xfrm>
            <a:off x="251520" y="841276"/>
            <a:ext cx="1984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&gt;&gt; git </a:t>
            </a:r>
            <a:r>
              <a:rPr lang="ko-KR" altLang="en-US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저장소 등록</a:t>
            </a:r>
            <a:endParaRPr lang="en-US" altLang="ko-KR" sz="1600" b="1" dirty="0">
              <a:ln>
                <a:solidFill>
                  <a:schemeClr val="tx1">
                    <a:alpha val="29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EAA1068-43AB-49C6-8D76-56A7BFCD252C}"/>
              </a:ext>
            </a:extLst>
          </p:cNvPr>
          <p:cNvCxnSpPr>
            <a:cxnSpLocks/>
          </p:cNvCxnSpPr>
          <p:nvPr/>
        </p:nvCxnSpPr>
        <p:spPr>
          <a:xfrm>
            <a:off x="251520" y="1975624"/>
            <a:ext cx="648072" cy="0"/>
          </a:xfrm>
          <a:prstGeom prst="line">
            <a:avLst/>
          </a:prstGeom>
          <a:ln w="11430" cap="rnd">
            <a:solidFill>
              <a:srgbClr val="FFFF00">
                <a:alpha val="80000"/>
              </a:srgbClr>
            </a:solidFill>
            <a:round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1413C1D-6F7C-461F-AA61-F6CD323CECD4}"/>
              </a:ext>
            </a:extLst>
          </p:cNvPr>
          <p:cNvCxnSpPr>
            <a:cxnSpLocks/>
          </p:cNvCxnSpPr>
          <p:nvPr/>
        </p:nvCxnSpPr>
        <p:spPr>
          <a:xfrm>
            <a:off x="4932362" y="1849388"/>
            <a:ext cx="1079798" cy="0"/>
          </a:xfrm>
          <a:prstGeom prst="line">
            <a:avLst/>
          </a:prstGeom>
          <a:ln w="11430" cap="rnd">
            <a:solidFill>
              <a:srgbClr val="FFFF00">
                <a:alpha val="80000"/>
              </a:srgbClr>
            </a:solidFill>
            <a:round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CB1F037-1B2D-456B-8D81-DF507A53C4A6}"/>
              </a:ext>
            </a:extLst>
          </p:cNvPr>
          <p:cNvCxnSpPr>
            <a:cxnSpLocks/>
          </p:cNvCxnSpPr>
          <p:nvPr/>
        </p:nvCxnSpPr>
        <p:spPr>
          <a:xfrm>
            <a:off x="4932362" y="2698244"/>
            <a:ext cx="647750" cy="0"/>
          </a:xfrm>
          <a:prstGeom prst="line">
            <a:avLst/>
          </a:prstGeom>
          <a:ln w="11430" cap="rnd">
            <a:solidFill>
              <a:srgbClr val="FFFF00">
                <a:alpha val="80000"/>
              </a:srgbClr>
            </a:solidFill>
            <a:round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E3A60BCD-4808-4B38-8986-A99C144E0103}"/>
              </a:ext>
            </a:extLst>
          </p:cNvPr>
          <p:cNvSpPr/>
          <p:nvPr/>
        </p:nvSpPr>
        <p:spPr>
          <a:xfrm>
            <a:off x="691188" y="2536434"/>
            <a:ext cx="618575" cy="161810"/>
          </a:xfrm>
          <a:prstGeom prst="ellipse">
            <a:avLst/>
          </a:prstGeom>
          <a:noFill/>
          <a:ln w="19050">
            <a:solidFill>
              <a:srgbClr val="FFFF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BBC5843-ED15-4D0F-83E5-160AEDEA5FC6}"/>
              </a:ext>
            </a:extLst>
          </p:cNvPr>
          <p:cNvCxnSpPr>
            <a:cxnSpLocks/>
          </p:cNvCxnSpPr>
          <p:nvPr/>
        </p:nvCxnSpPr>
        <p:spPr>
          <a:xfrm>
            <a:off x="251520" y="2554744"/>
            <a:ext cx="648072" cy="0"/>
          </a:xfrm>
          <a:prstGeom prst="line">
            <a:avLst/>
          </a:prstGeom>
          <a:ln w="11430" cap="rnd">
            <a:solidFill>
              <a:srgbClr val="FFFF00">
                <a:alpha val="80000"/>
              </a:srgbClr>
            </a:solidFill>
            <a:round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65D17B2D-FC73-4B82-810F-9F6583E4DE83}"/>
              </a:ext>
            </a:extLst>
          </p:cNvPr>
          <p:cNvSpPr/>
          <p:nvPr/>
        </p:nvSpPr>
        <p:spPr>
          <a:xfrm>
            <a:off x="4788024" y="2031864"/>
            <a:ext cx="1008112" cy="327815"/>
          </a:xfrm>
          <a:prstGeom prst="ellipse">
            <a:avLst/>
          </a:prstGeom>
          <a:noFill/>
          <a:ln w="19050">
            <a:solidFill>
              <a:srgbClr val="FFFF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BD333BF-4239-4D9C-87F0-A79B608AA7AF}"/>
              </a:ext>
            </a:extLst>
          </p:cNvPr>
          <p:cNvSpPr/>
          <p:nvPr/>
        </p:nvSpPr>
        <p:spPr>
          <a:xfrm>
            <a:off x="5213101" y="3440107"/>
            <a:ext cx="950046" cy="308934"/>
          </a:xfrm>
          <a:prstGeom prst="ellipse">
            <a:avLst/>
          </a:prstGeom>
          <a:noFill/>
          <a:ln w="19050">
            <a:solidFill>
              <a:srgbClr val="FFFF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DD298B-2944-4F98-B62F-A468C9C70D4A}"/>
              </a:ext>
            </a:extLst>
          </p:cNvPr>
          <p:cNvSpPr txBox="1"/>
          <p:nvPr/>
        </p:nvSpPr>
        <p:spPr>
          <a:xfrm>
            <a:off x="4926539" y="841276"/>
            <a:ext cx="1981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&gt;&gt; </a:t>
            </a:r>
            <a:r>
              <a:rPr lang="ko-KR" altLang="en-US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파일 생성</a:t>
            </a:r>
            <a:r>
              <a:rPr lang="en-US" altLang="ko-KR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확인</a:t>
            </a:r>
            <a:endParaRPr lang="en-US" altLang="ko-KR" sz="1600" b="1" dirty="0">
              <a:ln>
                <a:solidFill>
                  <a:schemeClr val="tx1">
                    <a:alpha val="29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0890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3D671C5-7488-4AF8-B87C-EB95FACED5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84" b="70257"/>
          <a:stretch/>
        </p:blipFill>
        <p:spPr>
          <a:xfrm>
            <a:off x="4932362" y="1203266"/>
            <a:ext cx="3960813" cy="323841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83B0588-2886-4B85-9B2E-CBAF4BF6CA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88" b="64447"/>
          <a:stretch/>
        </p:blipFill>
        <p:spPr>
          <a:xfrm>
            <a:off x="251520" y="1201315"/>
            <a:ext cx="3960118" cy="3240509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0" y="5601299"/>
            <a:ext cx="9144000" cy="1137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3" descr="C:\Users\USER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533" y="238477"/>
            <a:ext cx="10855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292707" y="238477"/>
            <a:ext cx="2191061" cy="747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79512" y="313269"/>
            <a:ext cx="2409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32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사용하기 </a:t>
            </a:r>
            <a:r>
              <a:rPr lang="en-US" altLang="ko-KR" sz="32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3200" b="1" dirty="0">
              <a:ln>
                <a:solidFill>
                  <a:schemeClr val="tx1">
                    <a:alpha val="29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FEE408-F563-4ED3-BA17-1D192238FC6B}"/>
              </a:ext>
            </a:extLst>
          </p:cNvPr>
          <p:cNvSpPr txBox="1"/>
          <p:nvPr/>
        </p:nvSpPr>
        <p:spPr>
          <a:xfrm>
            <a:off x="251520" y="4441676"/>
            <a:ext cx="397706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commit 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하기 위해 </a:t>
            </a: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 add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4CC6BA-316B-4835-9F65-8002BF3BB6F4}"/>
              </a:ext>
            </a:extLst>
          </p:cNvPr>
          <p:cNvSpPr txBox="1"/>
          <p:nvPr/>
        </p:nvSpPr>
        <p:spPr>
          <a:xfrm>
            <a:off x="4932363" y="4441676"/>
            <a:ext cx="397706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commit 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메시지를 </a:t>
            </a: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inline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형태로 작성하여 메시지의 정보와 함께 로컬에 </a:t>
            </a: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commit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성공</a:t>
            </a:r>
            <a:endParaRPr lang="en-US" altLang="ko-KR" sz="1400" b="1" dirty="0">
              <a:ln>
                <a:solidFill>
                  <a:schemeClr val="tx1">
                    <a:alpha val="29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35A141-12FF-44DB-A95A-3E9B751FFB13}"/>
              </a:ext>
            </a:extLst>
          </p:cNvPr>
          <p:cNvSpPr txBox="1"/>
          <p:nvPr/>
        </p:nvSpPr>
        <p:spPr>
          <a:xfrm>
            <a:off x="251520" y="841276"/>
            <a:ext cx="1728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&gt;&gt; git indexing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EAA1068-43AB-49C6-8D76-56A7BFCD252C}"/>
              </a:ext>
            </a:extLst>
          </p:cNvPr>
          <p:cNvCxnSpPr>
            <a:cxnSpLocks/>
          </p:cNvCxnSpPr>
          <p:nvPr/>
        </p:nvCxnSpPr>
        <p:spPr>
          <a:xfrm>
            <a:off x="251520" y="2001024"/>
            <a:ext cx="1728192" cy="0"/>
          </a:xfrm>
          <a:prstGeom prst="line">
            <a:avLst/>
          </a:prstGeom>
          <a:ln w="11430" cap="rnd">
            <a:solidFill>
              <a:srgbClr val="FFFF00">
                <a:alpha val="80000"/>
              </a:srgbClr>
            </a:solidFill>
            <a:round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1413C1D-6F7C-461F-AA61-F6CD323CECD4}"/>
              </a:ext>
            </a:extLst>
          </p:cNvPr>
          <p:cNvCxnSpPr>
            <a:cxnSpLocks/>
          </p:cNvCxnSpPr>
          <p:nvPr/>
        </p:nvCxnSpPr>
        <p:spPr>
          <a:xfrm>
            <a:off x="4932363" y="2144395"/>
            <a:ext cx="2375941" cy="0"/>
          </a:xfrm>
          <a:prstGeom prst="line">
            <a:avLst/>
          </a:prstGeom>
          <a:ln w="11430" cap="rnd">
            <a:solidFill>
              <a:srgbClr val="FFFF00">
                <a:alpha val="80000"/>
              </a:srgbClr>
            </a:solidFill>
            <a:round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E3A60BCD-4808-4B38-8986-A99C144E0103}"/>
              </a:ext>
            </a:extLst>
          </p:cNvPr>
          <p:cNvSpPr/>
          <p:nvPr/>
        </p:nvSpPr>
        <p:spPr>
          <a:xfrm>
            <a:off x="683568" y="3300915"/>
            <a:ext cx="2109538" cy="551824"/>
          </a:xfrm>
          <a:prstGeom prst="ellipse">
            <a:avLst/>
          </a:prstGeom>
          <a:noFill/>
          <a:ln w="19050">
            <a:solidFill>
              <a:srgbClr val="FFFF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503CB9-E6B2-44B4-ABB6-0EA23565DB15}"/>
              </a:ext>
            </a:extLst>
          </p:cNvPr>
          <p:cNvSpPr txBox="1"/>
          <p:nvPr/>
        </p:nvSpPr>
        <p:spPr>
          <a:xfrm>
            <a:off x="4932363" y="841276"/>
            <a:ext cx="2148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&gt;&gt; git local commit</a:t>
            </a:r>
          </a:p>
        </p:txBody>
      </p:sp>
    </p:spTree>
    <p:extLst>
      <p:ext uri="{BB962C8B-B14F-4D97-AF65-F5344CB8AC3E}">
        <p14:creationId xmlns:p14="http://schemas.microsoft.com/office/powerpoint/2010/main" val="1399458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2C634B52-5531-48E3-B02D-F356E9E689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9" t="13576" r="12085" b="35277"/>
          <a:stretch/>
        </p:blipFill>
        <p:spPr>
          <a:xfrm>
            <a:off x="4932364" y="2681237"/>
            <a:ext cx="3960116" cy="17604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218EA5A-FAA5-4B46-A8EB-9F1764692B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39" b="72384"/>
          <a:stretch/>
        </p:blipFill>
        <p:spPr>
          <a:xfrm>
            <a:off x="4932363" y="1201293"/>
            <a:ext cx="3960117" cy="146698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47F9814-AE81-417F-95D3-88A57E2D32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82" b="77447"/>
          <a:stretch/>
        </p:blipFill>
        <p:spPr>
          <a:xfrm>
            <a:off x="251520" y="1201739"/>
            <a:ext cx="3960118" cy="14665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2CC2B04-D0D2-4A5D-9EA5-EE6F23317EC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5" t="6790" r="10507" b="51760"/>
          <a:stretch/>
        </p:blipFill>
        <p:spPr>
          <a:xfrm>
            <a:off x="250825" y="2681237"/>
            <a:ext cx="3960118" cy="1760439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0" y="5601299"/>
            <a:ext cx="9144000" cy="1137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3" descr="C:\Users\USER\Desktop\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533" y="238477"/>
            <a:ext cx="10855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292707" y="238477"/>
            <a:ext cx="2191061" cy="747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79512" y="313269"/>
            <a:ext cx="2409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32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사용하기 </a:t>
            </a:r>
            <a:r>
              <a:rPr lang="en-US" altLang="ko-KR" sz="32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3200" b="1" dirty="0">
              <a:ln>
                <a:solidFill>
                  <a:schemeClr val="tx1">
                    <a:alpha val="29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FEE408-F563-4ED3-BA17-1D192238FC6B}"/>
              </a:ext>
            </a:extLst>
          </p:cNvPr>
          <p:cNvSpPr txBox="1"/>
          <p:nvPr/>
        </p:nvSpPr>
        <p:spPr>
          <a:xfrm>
            <a:off x="251520" y="4441676"/>
            <a:ext cx="397706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 remote add [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단축이름</a:t>
            </a: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[URL]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작성하여 원격저장소를 추가</a:t>
            </a:r>
            <a:endParaRPr lang="en-US" altLang="ko-KR" sz="1400" b="1" dirty="0">
              <a:ln>
                <a:solidFill>
                  <a:schemeClr val="tx1">
                    <a:alpha val="29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4CC6BA-316B-4835-9F65-8002BF3BB6F4}"/>
              </a:ext>
            </a:extLst>
          </p:cNvPr>
          <p:cNvSpPr txBox="1"/>
          <p:nvPr/>
        </p:nvSpPr>
        <p:spPr>
          <a:xfrm>
            <a:off x="4932363" y="4441676"/>
            <a:ext cx="397706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commit 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메시지를 보여주고 </a:t>
            </a:r>
            <a:r>
              <a:rPr lang="en-US" altLang="ko-KR" sz="1400" b="1" dirty="0" err="1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정상적으로 파일이 </a:t>
            </a: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push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된 것을 확인</a:t>
            </a:r>
            <a:endParaRPr lang="en-US" altLang="ko-KR" sz="1400" b="1" dirty="0">
              <a:ln>
                <a:solidFill>
                  <a:schemeClr val="tx1">
                    <a:alpha val="29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35A141-12FF-44DB-A95A-3E9B751FFB13}"/>
              </a:ext>
            </a:extLst>
          </p:cNvPr>
          <p:cNvSpPr txBox="1"/>
          <p:nvPr/>
        </p:nvSpPr>
        <p:spPr>
          <a:xfrm>
            <a:off x="251520" y="841276"/>
            <a:ext cx="2395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&gt;&gt; git </a:t>
            </a:r>
            <a:r>
              <a:rPr lang="ko-KR" altLang="en-US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원격저장소 추가</a:t>
            </a:r>
            <a:endParaRPr lang="en-US" altLang="ko-KR" sz="1600" b="1" dirty="0">
              <a:ln>
                <a:solidFill>
                  <a:schemeClr val="tx1">
                    <a:alpha val="29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EAA1068-43AB-49C6-8D76-56A7BFCD252C}"/>
              </a:ext>
            </a:extLst>
          </p:cNvPr>
          <p:cNvCxnSpPr>
            <a:cxnSpLocks/>
          </p:cNvCxnSpPr>
          <p:nvPr/>
        </p:nvCxnSpPr>
        <p:spPr>
          <a:xfrm>
            <a:off x="251520" y="1777380"/>
            <a:ext cx="3888432" cy="0"/>
          </a:xfrm>
          <a:prstGeom prst="line">
            <a:avLst/>
          </a:prstGeom>
          <a:ln w="11430" cap="rnd">
            <a:solidFill>
              <a:srgbClr val="FFFF00">
                <a:alpha val="80000"/>
              </a:srgbClr>
            </a:solidFill>
            <a:round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1413C1D-6F7C-461F-AA61-F6CD323CECD4}"/>
              </a:ext>
            </a:extLst>
          </p:cNvPr>
          <p:cNvCxnSpPr>
            <a:cxnSpLocks/>
          </p:cNvCxnSpPr>
          <p:nvPr/>
        </p:nvCxnSpPr>
        <p:spPr>
          <a:xfrm>
            <a:off x="4932363" y="1690132"/>
            <a:ext cx="1583853" cy="0"/>
          </a:xfrm>
          <a:prstGeom prst="line">
            <a:avLst/>
          </a:prstGeom>
          <a:ln w="11430" cap="rnd">
            <a:solidFill>
              <a:srgbClr val="FFFF00">
                <a:alpha val="80000"/>
              </a:srgbClr>
            </a:solidFill>
            <a:round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E3A60BCD-4808-4B38-8986-A99C144E0103}"/>
              </a:ext>
            </a:extLst>
          </p:cNvPr>
          <p:cNvSpPr/>
          <p:nvPr/>
        </p:nvSpPr>
        <p:spPr>
          <a:xfrm>
            <a:off x="176784" y="1889587"/>
            <a:ext cx="774192" cy="372029"/>
          </a:xfrm>
          <a:prstGeom prst="ellipse">
            <a:avLst/>
          </a:prstGeom>
          <a:noFill/>
          <a:ln w="19050">
            <a:solidFill>
              <a:srgbClr val="FFFF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AC937A3-D606-4608-B7AF-98E1FD2B21F0}"/>
              </a:ext>
            </a:extLst>
          </p:cNvPr>
          <p:cNvSpPr/>
          <p:nvPr/>
        </p:nvSpPr>
        <p:spPr>
          <a:xfrm>
            <a:off x="250825" y="2633471"/>
            <a:ext cx="1368847" cy="188977"/>
          </a:xfrm>
          <a:prstGeom prst="ellipse">
            <a:avLst/>
          </a:prstGeom>
          <a:noFill/>
          <a:ln w="19050">
            <a:solidFill>
              <a:srgbClr val="FFFF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AEC8108-9D2E-4A27-B8DB-E39BD3C5BB77}"/>
              </a:ext>
            </a:extLst>
          </p:cNvPr>
          <p:cNvSpPr/>
          <p:nvPr/>
        </p:nvSpPr>
        <p:spPr>
          <a:xfrm>
            <a:off x="2627784" y="3963686"/>
            <a:ext cx="708790" cy="278872"/>
          </a:xfrm>
          <a:prstGeom prst="ellipse">
            <a:avLst/>
          </a:prstGeom>
          <a:noFill/>
          <a:ln w="19050">
            <a:solidFill>
              <a:srgbClr val="FFFF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96B7D6-A614-4E02-BFFF-40AD049EF2D0}"/>
              </a:ext>
            </a:extLst>
          </p:cNvPr>
          <p:cNvSpPr txBox="1"/>
          <p:nvPr/>
        </p:nvSpPr>
        <p:spPr>
          <a:xfrm>
            <a:off x="4932363" y="841276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&gt;&gt; git push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41B2572-920E-45EF-8AE6-F08165BBF553}"/>
              </a:ext>
            </a:extLst>
          </p:cNvPr>
          <p:cNvSpPr/>
          <p:nvPr/>
        </p:nvSpPr>
        <p:spPr>
          <a:xfrm>
            <a:off x="4788024" y="4024868"/>
            <a:ext cx="2358988" cy="488839"/>
          </a:xfrm>
          <a:prstGeom prst="ellipse">
            <a:avLst/>
          </a:prstGeom>
          <a:noFill/>
          <a:ln w="19050">
            <a:solidFill>
              <a:srgbClr val="FFFF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705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87A1FE3-B20E-48EA-B319-4A223E067B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8" t="11597" r="17455" b="22882"/>
          <a:stretch/>
        </p:blipFill>
        <p:spPr>
          <a:xfrm>
            <a:off x="250825" y="1201737"/>
            <a:ext cx="3955929" cy="249713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D2DA05A-7700-47CD-8AE9-410149D18B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61"/>
          <a:stretch/>
        </p:blipFill>
        <p:spPr>
          <a:xfrm>
            <a:off x="4946248" y="1198130"/>
            <a:ext cx="3955929" cy="324354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0" y="5601299"/>
            <a:ext cx="9144000" cy="1137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3" descr="C:\Users\USER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533" y="238477"/>
            <a:ext cx="10855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292707" y="238477"/>
            <a:ext cx="2191061" cy="747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79512" y="313269"/>
            <a:ext cx="2409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32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사용하기 </a:t>
            </a:r>
            <a:r>
              <a:rPr lang="en-US" altLang="ko-KR" sz="32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3200" b="1" dirty="0">
              <a:ln>
                <a:solidFill>
                  <a:schemeClr val="tx1">
                    <a:alpha val="29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5BA777E-D425-4899-B787-8561F1DC6A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754" y="2569468"/>
            <a:ext cx="737494" cy="737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FEE408-F563-4ED3-BA17-1D192238FC6B}"/>
              </a:ext>
            </a:extLst>
          </p:cNvPr>
          <p:cNvSpPr txBox="1"/>
          <p:nvPr/>
        </p:nvSpPr>
        <p:spPr>
          <a:xfrm>
            <a:off x="251520" y="4441676"/>
            <a:ext cx="397706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복사하고 싶은 원격저장소의 </a:t>
            </a: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복사</a:t>
            </a:r>
            <a:endParaRPr lang="en-US" altLang="ko-KR" sz="1400" b="1" dirty="0">
              <a:ln>
                <a:solidFill>
                  <a:schemeClr val="tx1">
                    <a:alpha val="29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4CC6BA-316B-4835-9F65-8002BF3BB6F4}"/>
              </a:ext>
            </a:extLst>
          </p:cNvPr>
          <p:cNvSpPr txBox="1"/>
          <p:nvPr/>
        </p:nvSpPr>
        <p:spPr>
          <a:xfrm>
            <a:off x="4932363" y="4441676"/>
            <a:ext cx="397706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 clone [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</a:t>
            </a: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http]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실행하면 자신의 </a:t>
            </a: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master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폴더가 복제</a:t>
            </a:r>
            <a:endParaRPr lang="en-US" altLang="ko-KR" sz="1400" b="1" dirty="0">
              <a:ln>
                <a:solidFill>
                  <a:schemeClr val="tx1">
                    <a:alpha val="29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35A141-12FF-44DB-A95A-3E9B751FFB13}"/>
              </a:ext>
            </a:extLst>
          </p:cNvPr>
          <p:cNvSpPr txBox="1"/>
          <p:nvPr/>
        </p:nvSpPr>
        <p:spPr>
          <a:xfrm>
            <a:off x="251520" y="841276"/>
            <a:ext cx="1406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&gt;&gt; git clone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EAA1068-43AB-49C6-8D76-56A7BFCD252C}"/>
              </a:ext>
            </a:extLst>
          </p:cNvPr>
          <p:cNvCxnSpPr>
            <a:cxnSpLocks/>
          </p:cNvCxnSpPr>
          <p:nvPr/>
        </p:nvCxnSpPr>
        <p:spPr>
          <a:xfrm>
            <a:off x="251520" y="1966850"/>
            <a:ext cx="720030" cy="0"/>
          </a:xfrm>
          <a:prstGeom prst="line">
            <a:avLst/>
          </a:prstGeom>
          <a:ln w="11430" cap="rnd">
            <a:solidFill>
              <a:srgbClr val="FFFF00">
                <a:alpha val="80000"/>
              </a:srgbClr>
            </a:solidFill>
            <a:round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1413C1D-6F7C-461F-AA61-F6CD323CECD4}"/>
              </a:ext>
            </a:extLst>
          </p:cNvPr>
          <p:cNvCxnSpPr>
            <a:cxnSpLocks/>
          </p:cNvCxnSpPr>
          <p:nvPr/>
        </p:nvCxnSpPr>
        <p:spPr>
          <a:xfrm>
            <a:off x="4932363" y="1681894"/>
            <a:ext cx="1871885" cy="0"/>
          </a:xfrm>
          <a:prstGeom prst="line">
            <a:avLst/>
          </a:prstGeom>
          <a:ln w="11430" cap="rnd">
            <a:solidFill>
              <a:srgbClr val="FFFF00">
                <a:alpha val="80000"/>
              </a:srgbClr>
            </a:solidFill>
            <a:round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3AC937A3-D606-4608-B7AF-98E1FD2B21F0}"/>
              </a:ext>
            </a:extLst>
          </p:cNvPr>
          <p:cNvSpPr/>
          <p:nvPr/>
        </p:nvSpPr>
        <p:spPr>
          <a:xfrm>
            <a:off x="2483768" y="3060848"/>
            <a:ext cx="1889869" cy="260907"/>
          </a:xfrm>
          <a:prstGeom prst="ellipse">
            <a:avLst/>
          </a:prstGeom>
          <a:noFill/>
          <a:ln w="19050">
            <a:solidFill>
              <a:srgbClr val="FFFF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AEC8108-9D2E-4A27-B8DB-E39BD3C5BB77}"/>
              </a:ext>
            </a:extLst>
          </p:cNvPr>
          <p:cNvSpPr/>
          <p:nvPr/>
        </p:nvSpPr>
        <p:spPr>
          <a:xfrm>
            <a:off x="3513316" y="2541029"/>
            <a:ext cx="708790" cy="278872"/>
          </a:xfrm>
          <a:prstGeom prst="ellipse">
            <a:avLst/>
          </a:prstGeom>
          <a:noFill/>
          <a:ln w="19050">
            <a:solidFill>
              <a:srgbClr val="FFFF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41B2572-920E-45EF-8AE6-F08165BBF553}"/>
              </a:ext>
            </a:extLst>
          </p:cNvPr>
          <p:cNvSpPr/>
          <p:nvPr/>
        </p:nvSpPr>
        <p:spPr>
          <a:xfrm>
            <a:off x="5436096" y="3698880"/>
            <a:ext cx="3384376" cy="490816"/>
          </a:xfrm>
          <a:prstGeom prst="ellipse">
            <a:avLst/>
          </a:prstGeom>
          <a:noFill/>
          <a:ln w="19050">
            <a:solidFill>
              <a:srgbClr val="FFFF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1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841276"/>
            <a:ext cx="1409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 Git </a:t>
            </a:r>
            <a:r>
              <a:rPr lang="ko-KR" altLang="en-US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이란</a:t>
            </a:r>
            <a:r>
              <a:rPr lang="en-US" altLang="ko-KR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0" y="5601299"/>
            <a:ext cx="9144000" cy="1137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92707" y="238477"/>
            <a:ext cx="2191061" cy="747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79512" y="313269"/>
            <a:ext cx="2409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32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이해하기 </a:t>
            </a:r>
            <a:r>
              <a:rPr lang="en-US" altLang="ko-KR" sz="32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3200" b="1" dirty="0">
              <a:ln>
                <a:solidFill>
                  <a:schemeClr val="tx1">
                    <a:alpha val="29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Picture 3" descr="C:\Users\USER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533" y="238477"/>
            <a:ext cx="10855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EA1ADEA-FC47-4193-8B59-25017C38CA60}"/>
              </a:ext>
            </a:extLst>
          </p:cNvPr>
          <p:cNvSpPr txBox="1"/>
          <p:nvPr/>
        </p:nvSpPr>
        <p:spPr>
          <a:xfrm>
            <a:off x="226269" y="1201316"/>
            <a:ext cx="866690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버전 관리 시스템 이라고도 하며 프로젝트의 어떤 부분도 겹쳐 쓰지 않게 프로젝트의 변경을 관리하는 버전관리 소프트웨어이다</a:t>
            </a: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데이터를 저장하는 서버를 </a:t>
            </a: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한다</a:t>
            </a: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F524D4-EEC8-4BB3-A88B-EE88E4B2A451}"/>
              </a:ext>
            </a:extLst>
          </p:cNvPr>
          <p:cNvSpPr txBox="1"/>
          <p:nvPr/>
        </p:nvSpPr>
        <p:spPr>
          <a:xfrm>
            <a:off x="539552" y="1917126"/>
            <a:ext cx="8353623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개발간 에러가 발생할 경우 스냅샷으로 찍혀온 부분을 다시 가져올 수 있다</a:t>
            </a: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88FAF9-6983-48C3-A03E-5250949F6F9A}"/>
              </a:ext>
            </a:extLst>
          </p:cNvPr>
          <p:cNvSpPr txBox="1"/>
          <p:nvPr/>
        </p:nvSpPr>
        <p:spPr>
          <a:xfrm>
            <a:off x="539552" y="2292681"/>
            <a:ext cx="8353623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백업을 가능하게 하고 여러 명이 접근 가능하게 하여 프로그램 유지에 용이하다</a:t>
            </a: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33EF21-F5BF-4ACA-9875-A429E6A231C0}"/>
              </a:ext>
            </a:extLst>
          </p:cNvPr>
          <p:cNvSpPr txBox="1"/>
          <p:nvPr/>
        </p:nvSpPr>
        <p:spPr>
          <a:xfrm>
            <a:off x="539552" y="2664896"/>
            <a:ext cx="8353623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자유로운 코드 수정</a:t>
            </a: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버전으로 돌리기</a:t>
            </a: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 기능 추가 등등 개발에 용이하다</a:t>
            </a: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40FCF7-CD5F-49BA-98C4-4C5F13610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5" y="3217862"/>
            <a:ext cx="3384550" cy="207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7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841276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 </a:t>
            </a:r>
            <a:r>
              <a:rPr lang="ko-KR" altLang="en-US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기초 용어정리</a:t>
            </a:r>
            <a:endParaRPr lang="en-US" altLang="ko-KR" sz="1600" b="1" dirty="0">
              <a:ln>
                <a:solidFill>
                  <a:schemeClr val="tx1">
                    <a:alpha val="29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5601299"/>
            <a:ext cx="9144000" cy="1137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92707" y="238477"/>
            <a:ext cx="2191061" cy="747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79512" y="313269"/>
            <a:ext cx="2409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32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이해하기 </a:t>
            </a:r>
            <a:r>
              <a:rPr lang="en-US" altLang="ko-KR" sz="32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3200" b="1" dirty="0">
              <a:ln>
                <a:solidFill>
                  <a:schemeClr val="tx1">
                    <a:alpha val="29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Picture 3" descr="C:\Users\USER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533" y="238477"/>
            <a:ext cx="10855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EA1ADEA-FC47-4193-8B59-25017C38CA60}"/>
              </a:ext>
            </a:extLst>
          </p:cNvPr>
          <p:cNvSpPr txBox="1"/>
          <p:nvPr/>
        </p:nvSpPr>
        <p:spPr>
          <a:xfrm>
            <a:off x="226269" y="1201316"/>
            <a:ext cx="866690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commit : 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 내역을 사용자 기준의 의미로 기록한다</a:t>
            </a: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7B9C87-0D59-4726-B276-C00D6E51AAE3}"/>
              </a:ext>
            </a:extLst>
          </p:cNvPr>
          <p:cNvSpPr txBox="1"/>
          <p:nvPr/>
        </p:nvSpPr>
        <p:spPr>
          <a:xfrm>
            <a:off x="226269" y="1572311"/>
            <a:ext cx="866690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branch : 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완전히 독립된 작업 공간을 생성할 수 있다</a:t>
            </a: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00D48A-2073-4D96-A78E-79CA4E4B1C33}"/>
              </a:ext>
            </a:extLst>
          </p:cNvPr>
          <p:cNvSpPr txBox="1"/>
          <p:nvPr/>
        </p:nvSpPr>
        <p:spPr>
          <a:xfrm>
            <a:off x="226269" y="1943306"/>
            <a:ext cx="866690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checkout : 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독립된 작업 공간인 </a:t>
            </a: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branch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자유롭게 이동할 수 있다</a:t>
            </a: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>
              <a:ln>
                <a:solidFill>
                  <a:schemeClr val="tx1">
                    <a:alpha val="29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AB20EF-F7A2-4EB5-A12E-2C6C5BD0121C}"/>
              </a:ext>
            </a:extLst>
          </p:cNvPr>
          <p:cNvSpPr txBox="1"/>
          <p:nvPr/>
        </p:nvSpPr>
        <p:spPr>
          <a:xfrm>
            <a:off x="226269" y="2311411"/>
            <a:ext cx="866690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merge : branch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들의 내용을 병합 할 수 있다</a:t>
            </a: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454778-23AD-4946-A32D-189AD72FB0A4}"/>
              </a:ext>
            </a:extLst>
          </p:cNvPr>
          <p:cNvSpPr txBox="1"/>
          <p:nvPr/>
        </p:nvSpPr>
        <p:spPr>
          <a:xfrm>
            <a:off x="226269" y="2688844"/>
            <a:ext cx="866690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push : 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작업물을 공유하기 위해 원격 저장소에 업데이트하는 것을 의미한다</a:t>
            </a: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123862-D980-4B64-B717-1B30056756C3}"/>
              </a:ext>
            </a:extLst>
          </p:cNvPr>
          <p:cNvSpPr txBox="1"/>
          <p:nvPr/>
        </p:nvSpPr>
        <p:spPr>
          <a:xfrm>
            <a:off x="226269" y="3062729"/>
            <a:ext cx="866690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pull : 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원격 저장소의 변경 내용이 로컬에 받아지고</a:t>
            </a: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(fetch), 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병합</a:t>
            </a: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(merge) 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되는 것을 의미한다</a:t>
            </a: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798EBD-F3E2-4B99-8464-86B1E1A15F2C}"/>
              </a:ext>
            </a:extLst>
          </p:cNvPr>
          <p:cNvSpPr txBox="1"/>
          <p:nvPr/>
        </p:nvSpPr>
        <p:spPr>
          <a:xfrm>
            <a:off x="226269" y="3436614"/>
            <a:ext cx="866690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master : 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저장소가 생성될 때 </a:t>
            </a: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400" b="1" dirty="0" err="1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maste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이름의 </a:t>
            </a: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branch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기본적으로 생성하고 이후 </a:t>
            </a: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commit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endParaRPr lang="en-US" altLang="ko-KR" sz="1400" b="1" dirty="0">
              <a:ln>
                <a:solidFill>
                  <a:schemeClr val="tx1">
                    <a:alpha val="29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대한 내용은 이 </a:t>
            </a: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branch, 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 </a:t>
            </a: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master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기준으로 저장한다</a:t>
            </a: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02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841276"/>
            <a:ext cx="1409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&gt;&gt; Git </a:t>
            </a:r>
            <a:r>
              <a:rPr lang="ko-KR" altLang="en-US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이란</a:t>
            </a:r>
            <a:r>
              <a:rPr lang="en-US" altLang="ko-KR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0" y="5601299"/>
            <a:ext cx="9144000" cy="1137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3" descr="C:\Users\USER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533" y="238477"/>
            <a:ext cx="10855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292707" y="238477"/>
            <a:ext cx="2191061" cy="747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79512" y="313269"/>
            <a:ext cx="2409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32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이해하기 </a:t>
            </a:r>
            <a:r>
              <a:rPr lang="en-US" altLang="ko-KR" sz="32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3200" b="1" dirty="0">
              <a:ln>
                <a:solidFill>
                  <a:schemeClr val="tx1">
                    <a:alpha val="29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E78918-E4EB-4046-B870-072C02AF5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4" y="1201737"/>
            <a:ext cx="5616575" cy="30241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B4AF2AB-9954-4049-B70C-546246876D61}"/>
              </a:ext>
            </a:extLst>
          </p:cNvPr>
          <p:cNvSpPr txBox="1"/>
          <p:nvPr/>
        </p:nvSpPr>
        <p:spPr>
          <a:xfrm>
            <a:off x="270899" y="4225925"/>
            <a:ext cx="8666906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공유의 원리는 사용자가 자신의 로컬에 정보를 </a:t>
            </a: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commit 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하고 생성된 원격 저장소에 </a:t>
            </a: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push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하면 다른 사용자는 저장소에 접근하여 정보를 </a:t>
            </a: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pull 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하고 </a:t>
            </a: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commit 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 다시 </a:t>
            </a: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push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 그 정보를 쌍방향간 자유롭게 이동하고 각각 독립적으로 수정 및 삭제 등을 용이하게 이용할 수 있다</a:t>
            </a: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599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841276"/>
            <a:ext cx="1409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&gt;&gt; Git </a:t>
            </a:r>
            <a:r>
              <a:rPr lang="ko-KR" altLang="en-US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이란</a:t>
            </a:r>
            <a:r>
              <a:rPr lang="en-US" altLang="ko-KR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0" y="5601299"/>
            <a:ext cx="9144000" cy="1137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3" descr="C:\Users\USER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533" y="238477"/>
            <a:ext cx="10855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292707" y="238477"/>
            <a:ext cx="2191061" cy="747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79512" y="313269"/>
            <a:ext cx="2409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32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이해하기 </a:t>
            </a:r>
            <a:r>
              <a:rPr lang="en-US" altLang="ko-KR" sz="32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3200" b="1" dirty="0">
              <a:ln>
                <a:solidFill>
                  <a:schemeClr val="tx1">
                    <a:alpha val="29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4AF2AB-9954-4049-B70C-546246876D61}"/>
              </a:ext>
            </a:extLst>
          </p:cNvPr>
          <p:cNvSpPr txBox="1"/>
          <p:nvPr/>
        </p:nvSpPr>
        <p:spPr>
          <a:xfrm>
            <a:off x="270899" y="4225925"/>
            <a:ext cx="866690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수정</a:t>
            </a: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 등 여러 변경에 대하여 그 순간을 지정한 요구사항에 맞춰 스냅샷으로 저장한다</a:t>
            </a: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지속적인 스냅샷으로 파일의 복구와 이동 등에 용이하다</a:t>
            </a:r>
            <a:r>
              <a:rPr lang="en-US" altLang="ko-KR" sz="14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30CA47-1007-4FC1-AE1B-6882305AE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01315"/>
            <a:ext cx="5615880" cy="302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3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841276"/>
            <a:ext cx="1592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&gt;&gt; branch</a:t>
            </a:r>
            <a:r>
              <a:rPr lang="ko-KR" altLang="en-US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란</a:t>
            </a:r>
            <a:r>
              <a:rPr lang="en-US" altLang="ko-KR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 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0" y="5601299"/>
            <a:ext cx="9144000" cy="1137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3" descr="C:\Users\USER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533" y="238477"/>
            <a:ext cx="10855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292707" y="238477"/>
            <a:ext cx="2191061" cy="747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79512" y="313269"/>
            <a:ext cx="2409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32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이해하기 </a:t>
            </a:r>
            <a:r>
              <a:rPr lang="en-US" altLang="ko-KR" sz="32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3200" b="1" dirty="0">
              <a:ln>
                <a:solidFill>
                  <a:schemeClr val="tx1">
                    <a:alpha val="29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3B4246-3D2F-4F62-AEE7-6EF289A9E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19954"/>
            <a:ext cx="3960118" cy="37965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ED0E7A1-5C49-429E-BC07-5A26198926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363" y="1201738"/>
            <a:ext cx="3960118" cy="38163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5BA777E-D425-4899-B787-8561F1DC6A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869" y="2690425"/>
            <a:ext cx="737494" cy="7374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3DDD255-43D9-4A91-BE71-BEFB52FD028B}"/>
              </a:ext>
            </a:extLst>
          </p:cNvPr>
          <p:cNvSpPr txBox="1"/>
          <p:nvPr/>
        </p:nvSpPr>
        <p:spPr>
          <a:xfrm>
            <a:off x="264711" y="5111334"/>
            <a:ext cx="3946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&lt; ① </a:t>
            </a:r>
            <a:r>
              <a:rPr lang="ko-KR" altLang="en-US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새로운 </a:t>
            </a:r>
            <a:r>
              <a:rPr lang="en-US" altLang="ko-KR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branch </a:t>
            </a:r>
            <a:r>
              <a:rPr lang="ko-KR" altLang="en-US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생성 </a:t>
            </a:r>
            <a:r>
              <a:rPr lang="en-US" altLang="ko-KR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926920-F8B3-4052-AF72-F49D40BF72BD}"/>
              </a:ext>
            </a:extLst>
          </p:cNvPr>
          <p:cNvSpPr txBox="1"/>
          <p:nvPr/>
        </p:nvSpPr>
        <p:spPr>
          <a:xfrm>
            <a:off x="4932363" y="5111334"/>
            <a:ext cx="394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&lt; ② </a:t>
            </a:r>
            <a:r>
              <a:rPr lang="ko-KR" altLang="en-US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독립된 </a:t>
            </a:r>
            <a:r>
              <a:rPr lang="ko-KR" altLang="en-US" sz="1600" b="1" dirty="0" err="1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브랜치</a:t>
            </a:r>
            <a:r>
              <a:rPr lang="ko-KR" altLang="en-US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lab1 &gt;</a:t>
            </a:r>
          </a:p>
        </p:txBody>
      </p:sp>
    </p:spTree>
    <p:extLst>
      <p:ext uri="{BB962C8B-B14F-4D97-AF65-F5344CB8AC3E}">
        <p14:creationId xmlns:p14="http://schemas.microsoft.com/office/powerpoint/2010/main" val="3559676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81CD01-9742-4621-B2FD-046712842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1201316"/>
            <a:ext cx="3960813" cy="3815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841276"/>
            <a:ext cx="1592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&gt;&gt; branch</a:t>
            </a:r>
            <a:r>
              <a:rPr lang="ko-KR" altLang="en-US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란</a:t>
            </a:r>
            <a:r>
              <a:rPr lang="en-US" altLang="ko-KR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 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0" y="5601299"/>
            <a:ext cx="9144000" cy="1137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3" descr="C:\Users\USER\Deskto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533" y="238477"/>
            <a:ext cx="10855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292707" y="238477"/>
            <a:ext cx="2191061" cy="747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79512" y="313269"/>
            <a:ext cx="2409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32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이해하기 </a:t>
            </a:r>
            <a:r>
              <a:rPr lang="en-US" altLang="ko-KR" sz="32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3200" b="1" dirty="0">
              <a:ln>
                <a:solidFill>
                  <a:schemeClr val="tx1">
                    <a:alpha val="29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5BA777E-D425-4899-B787-8561F1DC6A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869" y="2690425"/>
            <a:ext cx="737494" cy="7374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25E67E-3DC7-4EF4-B257-3CF7D38C41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363" y="1221405"/>
            <a:ext cx="3960812" cy="37951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F1E53A-5D3C-49F3-9AE4-D25EB702E760}"/>
              </a:ext>
            </a:extLst>
          </p:cNvPr>
          <p:cNvSpPr txBox="1"/>
          <p:nvPr/>
        </p:nvSpPr>
        <p:spPr>
          <a:xfrm>
            <a:off x="264711" y="5111334"/>
            <a:ext cx="3946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&lt; ③ branch </a:t>
            </a:r>
            <a:r>
              <a:rPr lang="ko-KR" altLang="en-US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생성</a:t>
            </a:r>
            <a:r>
              <a:rPr lang="en-US" altLang="ko-KR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가지치기</a:t>
            </a:r>
            <a:r>
              <a:rPr lang="en-US" altLang="ko-KR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) 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3ACD34-5AB6-40F9-9EF3-09AA1754CFA7}"/>
              </a:ext>
            </a:extLst>
          </p:cNvPr>
          <p:cNvSpPr txBox="1"/>
          <p:nvPr/>
        </p:nvSpPr>
        <p:spPr>
          <a:xfrm>
            <a:off x="4932363" y="5111334"/>
            <a:ext cx="394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&lt; ④ branch </a:t>
            </a:r>
            <a:r>
              <a:rPr lang="ko-KR" altLang="en-US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이동하기</a:t>
            </a:r>
            <a:r>
              <a:rPr lang="en-US" altLang="ko-KR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1620607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841276"/>
            <a:ext cx="1592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&gt;&gt; branch</a:t>
            </a:r>
            <a:r>
              <a:rPr lang="ko-KR" altLang="en-US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란</a:t>
            </a:r>
            <a:r>
              <a:rPr lang="en-US" altLang="ko-KR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 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0" y="5601299"/>
            <a:ext cx="9144000" cy="1137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3" descr="C:\Users\USER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533" y="238477"/>
            <a:ext cx="10855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292707" y="238477"/>
            <a:ext cx="2191061" cy="747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79512" y="313269"/>
            <a:ext cx="2409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32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이해하기 </a:t>
            </a:r>
            <a:r>
              <a:rPr lang="en-US" altLang="ko-KR" sz="32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3200" b="1" dirty="0">
              <a:ln>
                <a:solidFill>
                  <a:schemeClr val="tx1">
                    <a:alpha val="29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5BA777E-D425-4899-B787-8561F1DC6A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869" y="2690425"/>
            <a:ext cx="737494" cy="7374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23344DD-A154-4D82-9DC7-AC703454C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201316"/>
            <a:ext cx="3960118" cy="38167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19BB7E9-669F-4BE2-A600-6DA8FB2F89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200892"/>
            <a:ext cx="3960118" cy="38171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7A8B81-DB2F-4188-BF81-5A032C0FA050}"/>
              </a:ext>
            </a:extLst>
          </p:cNvPr>
          <p:cNvSpPr txBox="1"/>
          <p:nvPr/>
        </p:nvSpPr>
        <p:spPr>
          <a:xfrm>
            <a:off x="264711" y="5111334"/>
            <a:ext cx="3946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&lt; ⑤ branch </a:t>
            </a:r>
            <a:r>
              <a:rPr lang="ko-KR" altLang="en-US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응용하기 </a:t>
            </a:r>
            <a:r>
              <a:rPr lang="en-US" altLang="ko-KR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279457-FF74-44CF-BCBB-B4873CA3B0B9}"/>
              </a:ext>
            </a:extLst>
          </p:cNvPr>
          <p:cNvSpPr txBox="1"/>
          <p:nvPr/>
        </p:nvSpPr>
        <p:spPr>
          <a:xfrm>
            <a:off x="4932363" y="5111334"/>
            <a:ext cx="394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&lt; ⑥ branch </a:t>
            </a:r>
            <a:r>
              <a:rPr lang="ko-KR" altLang="en-US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응용하기</a:t>
            </a:r>
            <a:r>
              <a:rPr lang="en-US" altLang="ko-KR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2650585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841276"/>
            <a:ext cx="1592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&gt;&gt; branch</a:t>
            </a:r>
            <a:r>
              <a:rPr lang="ko-KR" altLang="en-US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란</a:t>
            </a:r>
            <a:r>
              <a:rPr lang="en-US" altLang="ko-KR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 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0" y="5601299"/>
            <a:ext cx="9144000" cy="1137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3" descr="C:\Users\USER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533" y="238477"/>
            <a:ext cx="10855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292707" y="238477"/>
            <a:ext cx="2191061" cy="747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79512" y="313269"/>
            <a:ext cx="2409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32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이해하기 </a:t>
            </a:r>
            <a:r>
              <a:rPr lang="en-US" altLang="ko-KR" sz="32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3200" b="1" dirty="0">
              <a:ln>
                <a:solidFill>
                  <a:schemeClr val="tx1">
                    <a:alpha val="29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5BA777E-D425-4899-B787-8561F1DC6A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869" y="2690425"/>
            <a:ext cx="737494" cy="73749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846E537-CFD5-4DC9-847E-7D0024BF80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01316"/>
            <a:ext cx="3960119" cy="38152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A2DE5A-D044-44DA-A7F0-EADCC08189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363" y="1220393"/>
            <a:ext cx="3960812" cy="38152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A71E208-6995-4E6A-9A37-5CB0FC90D052}"/>
              </a:ext>
            </a:extLst>
          </p:cNvPr>
          <p:cNvSpPr txBox="1"/>
          <p:nvPr/>
        </p:nvSpPr>
        <p:spPr>
          <a:xfrm>
            <a:off x="264711" y="5111334"/>
            <a:ext cx="3946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&lt; ⑤ branch </a:t>
            </a:r>
            <a:r>
              <a:rPr lang="ko-KR" altLang="en-US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응용하기 </a:t>
            </a:r>
            <a:r>
              <a:rPr lang="en-US" altLang="ko-KR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FF661F-85AA-4623-8479-7555D2D2F5BE}"/>
              </a:ext>
            </a:extLst>
          </p:cNvPr>
          <p:cNvSpPr txBox="1"/>
          <p:nvPr/>
        </p:nvSpPr>
        <p:spPr>
          <a:xfrm>
            <a:off x="4932363" y="5111334"/>
            <a:ext cx="394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&lt; ⑥ branch </a:t>
            </a:r>
            <a:r>
              <a:rPr lang="ko-KR" altLang="en-US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병합하기</a:t>
            </a:r>
            <a:r>
              <a:rPr lang="en-US" altLang="ko-KR" sz="1600" b="1" dirty="0">
                <a:ln>
                  <a:solidFill>
                    <a:schemeClr val="tx1">
                      <a:alpha val="29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1953439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</TotalTime>
  <Words>536</Words>
  <Application>Microsoft Office PowerPoint</Application>
  <PresentationFormat>화면 슬라이드 쇼(16:10)</PresentationFormat>
  <Paragraphs>71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윤다예</dc:creator>
  <cp:lastModifiedBy>USER</cp:lastModifiedBy>
  <cp:revision>160</cp:revision>
  <dcterms:created xsi:type="dcterms:W3CDTF">2015-08-27T04:18:22Z</dcterms:created>
  <dcterms:modified xsi:type="dcterms:W3CDTF">2018-07-17T11:10:27Z</dcterms:modified>
</cp:coreProperties>
</file>