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65" r:id="rId2"/>
    <p:sldId id="264" r:id="rId3"/>
    <p:sldId id="257" r:id="rId4"/>
    <p:sldId id="260" r:id="rId5"/>
    <p:sldId id="259" r:id="rId6"/>
    <p:sldId id="275" r:id="rId7"/>
    <p:sldId id="273" r:id="rId8"/>
    <p:sldId id="279" r:id="rId9"/>
    <p:sldId id="270" r:id="rId10"/>
    <p:sldId id="263" r:id="rId11"/>
    <p:sldId id="266" r:id="rId12"/>
    <p:sldId id="274" r:id="rId13"/>
    <p:sldId id="280" r:id="rId14"/>
    <p:sldId id="269" r:id="rId15"/>
    <p:sldId id="277" r:id="rId16"/>
    <p:sldId id="262" r:id="rId17"/>
    <p:sldId id="276" r:id="rId18"/>
    <p:sldId id="27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88930" autoAdjust="0"/>
  </p:normalViewPr>
  <p:slideViewPr>
    <p:cSldViewPr snapToGrid="0">
      <p:cViewPr varScale="1">
        <p:scale>
          <a:sx n="74" d="100"/>
          <a:sy n="74" d="100"/>
        </p:scale>
        <p:origin x="103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han Jayasinghearachchi" userId="e0f191b0-af06-4f5a-b353-a7a1de994339" providerId="ADAL" clId="{C0802427-0D01-4D36-AFC0-7EF8C95DD915}"/>
    <pc:docChg chg="modSld">
      <pc:chgData name="Vishan Jayasinghearachchi" userId="e0f191b0-af06-4f5a-b353-a7a1de994339" providerId="ADAL" clId="{C0802427-0D01-4D36-AFC0-7EF8C95DD915}" dt="2025-04-23T10:05:43.532" v="3" actId="20577"/>
      <pc:docMkLst>
        <pc:docMk/>
      </pc:docMkLst>
      <pc:sldChg chg="modSp mod">
        <pc:chgData name="Vishan Jayasinghearachchi" userId="e0f191b0-af06-4f5a-b353-a7a1de994339" providerId="ADAL" clId="{C0802427-0D01-4D36-AFC0-7EF8C95DD915}" dt="2025-04-23T10:05:43.532" v="3" actId="20577"/>
        <pc:sldMkLst>
          <pc:docMk/>
          <pc:sldMk cId="2601601858" sldId="264"/>
        </pc:sldMkLst>
        <pc:spChg chg="mod">
          <ac:chgData name="Vishan Jayasinghearachchi" userId="e0f191b0-af06-4f5a-b353-a7a1de994339" providerId="ADAL" clId="{C0802427-0D01-4D36-AFC0-7EF8C95DD915}" dt="2025-04-23T10:05:43.532" v="3" actId="20577"/>
          <ac:spMkLst>
            <pc:docMk/>
            <pc:sldMk cId="2601601858" sldId="264"/>
            <ac:spMk id="3" creationId="{00000000-0000-0000-0000-000000000000}"/>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Charts</a:t>
            </a:r>
            <a:r>
              <a:rPr lang="en-US" baseline="0" dirty="0"/>
              <a:t> &amp; Graphs (if needed)</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459A-4214-A993-F29CADF7A272}"/>
            </c:ext>
          </c:extLst>
        </c:ser>
        <c:ser>
          <c:idx val="1"/>
          <c:order val="1"/>
          <c:tx>
            <c:strRef>
              <c:f>Sheet1!$C$1</c:f>
              <c:strCache>
                <c:ptCount val="1"/>
                <c:pt idx="0">
                  <c:v>Series 2</c:v>
                </c:pt>
              </c:strCache>
            </c:strRef>
          </c:tx>
          <c:spPr>
            <a:ln w="28575" cap="rnd">
              <a:solidFill>
                <a:schemeClr val="accent2"/>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459A-4214-A993-F29CADF7A272}"/>
            </c:ext>
          </c:extLst>
        </c:ser>
        <c:ser>
          <c:idx val="2"/>
          <c:order val="2"/>
          <c:tx>
            <c:strRef>
              <c:f>Sheet1!$D$1</c:f>
              <c:strCache>
                <c:ptCount val="1"/>
                <c:pt idx="0">
                  <c:v>Series 3</c:v>
                </c:pt>
              </c:strCache>
            </c:strRef>
          </c:tx>
          <c:spPr>
            <a:ln w="28575" cap="rnd">
              <a:solidFill>
                <a:schemeClr val="accent3"/>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459A-4214-A993-F29CADF7A272}"/>
            </c:ext>
          </c:extLst>
        </c:ser>
        <c:dLbls>
          <c:showLegendKey val="0"/>
          <c:showVal val="0"/>
          <c:showCatName val="0"/>
          <c:showSerName val="0"/>
          <c:showPercent val="0"/>
          <c:showBubbleSize val="0"/>
        </c:dLbls>
        <c:smooth val="0"/>
        <c:axId val="355499680"/>
        <c:axId val="355500336"/>
      </c:lineChart>
      <c:catAx>
        <c:axId val="355499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55500336"/>
        <c:crosses val="autoZero"/>
        <c:auto val="1"/>
        <c:lblAlgn val="ctr"/>
        <c:lblOffset val="100"/>
        <c:noMultiLvlLbl val="0"/>
      </c:catAx>
      <c:valAx>
        <c:axId val="3555003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554996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FB592C-6DBF-4872-A844-FA0D624078F5}"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7F511273-8525-4311-B210-00F1B4B176A6}">
      <dgm:prSet phldrT="[Text]" custT="1"/>
      <dgm:spPr/>
      <dgm:t>
        <a:bodyPr/>
        <a:lstStyle/>
        <a:p>
          <a:r>
            <a:rPr lang="en-US" sz="2000" b="1" dirty="0"/>
            <a:t>Mobile</a:t>
          </a:r>
        </a:p>
        <a:p>
          <a:r>
            <a:rPr lang="en-US" sz="2000" b="1" dirty="0"/>
            <a:t>Messaging</a:t>
          </a:r>
        </a:p>
      </dgm:t>
    </dgm:pt>
    <dgm:pt modelId="{B09EAEF2-A811-4B59-A197-4FE1DA3ED116}" type="parTrans" cxnId="{FC0AF639-1354-4DBA-BCF6-C34D32E6BD30}">
      <dgm:prSet/>
      <dgm:spPr/>
      <dgm:t>
        <a:bodyPr/>
        <a:lstStyle/>
        <a:p>
          <a:endParaRPr lang="en-US"/>
        </a:p>
      </dgm:t>
    </dgm:pt>
    <dgm:pt modelId="{DF798B41-DE6D-4FD6-A1F7-FF5E25093DB7}" type="sibTrans" cxnId="{FC0AF639-1354-4DBA-BCF6-C34D32E6BD30}">
      <dgm:prSet/>
      <dgm:spPr/>
      <dgm:t>
        <a:bodyPr/>
        <a:lstStyle/>
        <a:p>
          <a:endParaRPr lang="en-US"/>
        </a:p>
      </dgm:t>
    </dgm:pt>
    <dgm:pt modelId="{907581BC-0486-4BEE-AEF1-513BCEF2944B}">
      <dgm:prSet phldrT="[Text]" custT="1"/>
      <dgm:spPr/>
      <dgm:t>
        <a:bodyPr/>
        <a:lstStyle/>
        <a:p>
          <a:r>
            <a:rPr lang="en-US" sz="1800" dirty="0"/>
            <a:t>WhatsApp</a:t>
          </a:r>
        </a:p>
      </dgm:t>
    </dgm:pt>
    <dgm:pt modelId="{E2685B19-73C5-44B7-8E82-18C9F2CE7BAA}" type="parTrans" cxnId="{A7D60241-FDF8-4E75-B860-C9BA45B48894}">
      <dgm:prSet/>
      <dgm:spPr/>
      <dgm:t>
        <a:bodyPr/>
        <a:lstStyle/>
        <a:p>
          <a:endParaRPr lang="en-US"/>
        </a:p>
      </dgm:t>
    </dgm:pt>
    <dgm:pt modelId="{05D98B81-2607-46D2-AF2E-F279296F0E81}" type="sibTrans" cxnId="{A7D60241-FDF8-4E75-B860-C9BA45B48894}">
      <dgm:prSet/>
      <dgm:spPr/>
      <dgm:t>
        <a:bodyPr/>
        <a:lstStyle/>
        <a:p>
          <a:endParaRPr lang="en-US"/>
        </a:p>
      </dgm:t>
    </dgm:pt>
    <dgm:pt modelId="{F4FD5B37-6B0C-40AB-B27A-43C3050B1EDB}">
      <dgm:prSet phldrT="[Text]" custT="1"/>
      <dgm:spPr/>
      <dgm:t>
        <a:bodyPr/>
        <a:lstStyle/>
        <a:p>
          <a:r>
            <a:rPr lang="en-US" sz="2000" b="1" dirty="0">
              <a:solidFill>
                <a:prstClr val="white"/>
              </a:solidFill>
              <a:latin typeface="Calibri" panose="020F0502020204030204"/>
              <a:ea typeface="+mn-ea"/>
              <a:cs typeface="+mn-cs"/>
            </a:rPr>
            <a:t>AI/ML Systems</a:t>
          </a:r>
        </a:p>
      </dgm:t>
    </dgm:pt>
    <dgm:pt modelId="{64086950-D0EF-4EF3-A5FA-BCFE5BB778C0}" type="parTrans" cxnId="{D86BA59B-6D5E-422A-8723-33F59CE9F092}">
      <dgm:prSet/>
      <dgm:spPr/>
      <dgm:t>
        <a:bodyPr/>
        <a:lstStyle/>
        <a:p>
          <a:endParaRPr lang="en-US"/>
        </a:p>
      </dgm:t>
    </dgm:pt>
    <dgm:pt modelId="{EC90CF8A-59BA-4783-88F9-0F5F0C88F71B}" type="sibTrans" cxnId="{D86BA59B-6D5E-422A-8723-33F59CE9F092}">
      <dgm:prSet/>
      <dgm:spPr/>
      <dgm:t>
        <a:bodyPr/>
        <a:lstStyle/>
        <a:p>
          <a:endParaRPr lang="en-US"/>
        </a:p>
      </dgm:t>
    </dgm:pt>
    <dgm:pt modelId="{F9E3718F-F85C-4818-AF35-5CE09E492EE8}">
      <dgm:prSet phldrT="[Text]" custT="1"/>
      <dgm:spPr/>
      <dgm:t>
        <a:bodyPr/>
        <a:lstStyle/>
        <a:p>
          <a:r>
            <a:rPr lang="en-US" sz="1800" dirty="0">
              <a:solidFill>
                <a:prstClr val="black">
                  <a:hueOff val="0"/>
                  <a:satOff val="0"/>
                  <a:lumOff val="0"/>
                  <a:alphaOff val="0"/>
                </a:prstClr>
              </a:solidFill>
              <a:latin typeface="Calibri" panose="020F0502020204030204"/>
              <a:ea typeface="+mn-ea"/>
              <a:cs typeface="+mn-cs"/>
            </a:rPr>
            <a:t>Chat GPT</a:t>
          </a:r>
        </a:p>
      </dgm:t>
    </dgm:pt>
    <dgm:pt modelId="{C60454EA-08D2-4D12-9254-2BA347B1687E}" type="parTrans" cxnId="{8B214DD2-8F76-4F5F-89E4-325AC600C320}">
      <dgm:prSet/>
      <dgm:spPr/>
      <dgm:t>
        <a:bodyPr/>
        <a:lstStyle/>
        <a:p>
          <a:endParaRPr lang="en-US"/>
        </a:p>
      </dgm:t>
    </dgm:pt>
    <dgm:pt modelId="{5627A259-E95F-4A1E-AABD-100725B4AB5D}" type="sibTrans" cxnId="{8B214DD2-8F76-4F5F-89E4-325AC600C320}">
      <dgm:prSet/>
      <dgm:spPr/>
      <dgm:t>
        <a:bodyPr/>
        <a:lstStyle/>
        <a:p>
          <a:endParaRPr lang="en-US"/>
        </a:p>
      </dgm:t>
    </dgm:pt>
    <dgm:pt modelId="{C521F4D6-44CF-4C5E-9617-639BBA6E69C0}">
      <dgm:prSet phldrT="[Text]" custT="1"/>
      <dgm:spPr/>
      <dgm:t>
        <a:bodyPr/>
        <a:lstStyle/>
        <a:p>
          <a:r>
            <a:rPr lang="en-US" sz="2000" b="1" dirty="0"/>
            <a:t>Operating Systems</a:t>
          </a:r>
          <a:endParaRPr lang="en-US" sz="2000" b="1" dirty="0">
            <a:solidFill>
              <a:prstClr val="white"/>
            </a:solidFill>
            <a:latin typeface="Calibri" panose="020F0502020204030204"/>
            <a:ea typeface="+mn-ea"/>
            <a:cs typeface="+mn-cs"/>
          </a:endParaRPr>
        </a:p>
      </dgm:t>
    </dgm:pt>
    <dgm:pt modelId="{4EB617FF-5CA8-4523-8EAC-5DF3026DCA3D}" type="parTrans" cxnId="{D3A89413-15D9-447C-A0E2-753BC1F10424}">
      <dgm:prSet/>
      <dgm:spPr/>
      <dgm:t>
        <a:bodyPr/>
        <a:lstStyle/>
        <a:p>
          <a:endParaRPr lang="en-US"/>
        </a:p>
      </dgm:t>
    </dgm:pt>
    <dgm:pt modelId="{7866F5BA-7732-4139-BDBC-65140086F794}" type="sibTrans" cxnId="{D3A89413-15D9-447C-A0E2-753BC1F10424}">
      <dgm:prSet/>
      <dgm:spPr/>
      <dgm:t>
        <a:bodyPr/>
        <a:lstStyle/>
        <a:p>
          <a:endParaRPr lang="en-US"/>
        </a:p>
      </dgm:t>
    </dgm:pt>
    <dgm:pt modelId="{3338A8BA-4B5D-403B-A6CD-C52F864A3943}">
      <dgm:prSet phldrT="[Text]" custT="1"/>
      <dgm:spPr/>
      <dgm:t>
        <a:bodyPr/>
        <a:lstStyle/>
        <a:p>
          <a:r>
            <a:rPr lang="en-US" sz="1800" dirty="0"/>
            <a:t>Linux</a:t>
          </a:r>
        </a:p>
      </dgm:t>
    </dgm:pt>
    <dgm:pt modelId="{5071D972-3F16-405E-9228-66004E04602A}" type="parTrans" cxnId="{2429041C-9EE4-4C47-9696-F43DA38AC155}">
      <dgm:prSet/>
      <dgm:spPr/>
      <dgm:t>
        <a:bodyPr/>
        <a:lstStyle/>
        <a:p>
          <a:endParaRPr lang="en-US"/>
        </a:p>
      </dgm:t>
    </dgm:pt>
    <dgm:pt modelId="{003CA162-AD6E-4DD4-9442-F89D0B852CA7}" type="sibTrans" cxnId="{2429041C-9EE4-4C47-9696-F43DA38AC155}">
      <dgm:prSet/>
      <dgm:spPr/>
      <dgm:t>
        <a:bodyPr/>
        <a:lstStyle/>
        <a:p>
          <a:endParaRPr lang="en-US"/>
        </a:p>
      </dgm:t>
    </dgm:pt>
    <dgm:pt modelId="{BC071E80-AAFB-4626-AF0F-715C336EE367}">
      <dgm:prSet phldrT="[Text]" custT="1"/>
      <dgm:spPr/>
      <dgm:t>
        <a:bodyPr/>
        <a:lstStyle/>
        <a:p>
          <a:r>
            <a:rPr lang="en-US" sz="1800" dirty="0">
              <a:solidFill>
                <a:prstClr val="black">
                  <a:hueOff val="0"/>
                  <a:satOff val="0"/>
                  <a:lumOff val="0"/>
                  <a:alphaOff val="0"/>
                </a:prstClr>
              </a:solidFill>
              <a:latin typeface="Calibri" panose="020F0502020204030204"/>
              <a:ea typeface="+mn-ea"/>
              <a:cs typeface="+mn-cs"/>
            </a:rPr>
            <a:t>Google AI</a:t>
          </a:r>
        </a:p>
      </dgm:t>
    </dgm:pt>
    <dgm:pt modelId="{9CBCC372-B4C3-43C3-9FE9-12A272B28ED2}" type="parTrans" cxnId="{1125DC66-1F10-49DA-93B7-AB6DA4C90A9D}">
      <dgm:prSet/>
      <dgm:spPr/>
      <dgm:t>
        <a:bodyPr/>
        <a:lstStyle/>
        <a:p>
          <a:endParaRPr lang="en-US"/>
        </a:p>
      </dgm:t>
    </dgm:pt>
    <dgm:pt modelId="{C67BDF44-417D-4B68-8E74-B838B5206183}" type="sibTrans" cxnId="{1125DC66-1F10-49DA-93B7-AB6DA4C90A9D}">
      <dgm:prSet/>
      <dgm:spPr/>
      <dgm:t>
        <a:bodyPr/>
        <a:lstStyle/>
        <a:p>
          <a:endParaRPr lang="en-US"/>
        </a:p>
      </dgm:t>
    </dgm:pt>
    <dgm:pt modelId="{056F7A87-8DF7-4777-9898-3DC976FE5456}">
      <dgm:prSet phldrT="[Text]" custT="1"/>
      <dgm:spPr/>
      <dgm:t>
        <a:bodyPr/>
        <a:lstStyle/>
        <a:p>
          <a:r>
            <a:rPr lang="en-US" sz="1800" dirty="0">
              <a:solidFill>
                <a:prstClr val="black">
                  <a:hueOff val="0"/>
                  <a:satOff val="0"/>
                  <a:lumOff val="0"/>
                  <a:alphaOff val="0"/>
                </a:prstClr>
              </a:solidFill>
              <a:latin typeface="Calibri" panose="020F0502020204030204"/>
              <a:ea typeface="+mn-ea"/>
              <a:cs typeface="+mn-cs"/>
            </a:rPr>
            <a:t>Open ML</a:t>
          </a:r>
        </a:p>
      </dgm:t>
    </dgm:pt>
    <dgm:pt modelId="{9B2FDB8E-E37F-4498-BFCC-FDCD3E95F405}" type="parTrans" cxnId="{CC5D5CC4-8866-4750-BA91-C25EAF8A1388}">
      <dgm:prSet/>
      <dgm:spPr/>
      <dgm:t>
        <a:bodyPr/>
        <a:lstStyle/>
        <a:p>
          <a:endParaRPr lang="en-US"/>
        </a:p>
      </dgm:t>
    </dgm:pt>
    <dgm:pt modelId="{C81798D0-2CA5-4CCF-A2F4-17A5C7DA33C7}" type="sibTrans" cxnId="{CC5D5CC4-8866-4750-BA91-C25EAF8A1388}">
      <dgm:prSet/>
      <dgm:spPr/>
      <dgm:t>
        <a:bodyPr/>
        <a:lstStyle/>
        <a:p>
          <a:endParaRPr lang="en-US"/>
        </a:p>
      </dgm:t>
    </dgm:pt>
    <dgm:pt modelId="{611B85B2-2FAF-4A3E-BBDA-C3580F27EAE8}">
      <dgm:prSet phldrT="[Text]" custT="1"/>
      <dgm:spPr/>
      <dgm:t>
        <a:bodyPr/>
        <a:lstStyle/>
        <a:p>
          <a:r>
            <a:rPr lang="en-US" sz="1800" dirty="0"/>
            <a:t>Windows</a:t>
          </a:r>
        </a:p>
      </dgm:t>
    </dgm:pt>
    <dgm:pt modelId="{F43B6C47-ED36-4F99-A634-A6F305F224D3}" type="parTrans" cxnId="{78727E37-AA02-4B5F-8777-87DC9A069E1B}">
      <dgm:prSet/>
      <dgm:spPr/>
      <dgm:t>
        <a:bodyPr/>
        <a:lstStyle/>
        <a:p>
          <a:endParaRPr lang="en-US"/>
        </a:p>
      </dgm:t>
    </dgm:pt>
    <dgm:pt modelId="{481E1DB3-27FC-449B-B4A2-404D284FFEB2}" type="sibTrans" cxnId="{78727E37-AA02-4B5F-8777-87DC9A069E1B}">
      <dgm:prSet/>
      <dgm:spPr/>
      <dgm:t>
        <a:bodyPr/>
        <a:lstStyle/>
        <a:p>
          <a:endParaRPr lang="en-US"/>
        </a:p>
      </dgm:t>
    </dgm:pt>
    <dgm:pt modelId="{7522EAC2-BF09-4206-83D7-1C819B303910}">
      <dgm:prSet phldrT="[Text]" custT="1"/>
      <dgm:spPr/>
      <dgm:t>
        <a:bodyPr/>
        <a:lstStyle/>
        <a:p>
          <a:r>
            <a:rPr lang="en-US" sz="1800" dirty="0"/>
            <a:t>iOS</a:t>
          </a:r>
        </a:p>
      </dgm:t>
    </dgm:pt>
    <dgm:pt modelId="{D54D03C9-8321-41EC-95B3-47BD992A23AE}" type="parTrans" cxnId="{8B7E9D8E-8009-48BD-8E5E-5BC0A8F7B8C6}">
      <dgm:prSet/>
      <dgm:spPr/>
      <dgm:t>
        <a:bodyPr/>
        <a:lstStyle/>
        <a:p>
          <a:endParaRPr lang="en-US"/>
        </a:p>
      </dgm:t>
    </dgm:pt>
    <dgm:pt modelId="{22AEEE2B-7CD2-428D-B5F4-434B8C016165}" type="sibTrans" cxnId="{8B7E9D8E-8009-48BD-8E5E-5BC0A8F7B8C6}">
      <dgm:prSet/>
      <dgm:spPr/>
      <dgm:t>
        <a:bodyPr/>
        <a:lstStyle/>
        <a:p>
          <a:endParaRPr lang="en-US"/>
        </a:p>
      </dgm:t>
    </dgm:pt>
    <dgm:pt modelId="{0D9A8058-18A2-4DCB-BF4C-14AC5BA06312}">
      <dgm:prSet phldrT="[Text]" custT="1"/>
      <dgm:spPr/>
      <dgm:t>
        <a:bodyPr/>
        <a:lstStyle/>
        <a:p>
          <a:r>
            <a:rPr lang="en-US" sz="1800" dirty="0"/>
            <a:t>Telegram</a:t>
          </a:r>
        </a:p>
      </dgm:t>
    </dgm:pt>
    <dgm:pt modelId="{3F367BE4-81A4-4EF2-9A47-F4F28B972A4A}" type="parTrans" cxnId="{34BCABAD-E71A-45FE-8F14-A9D6F46D3457}">
      <dgm:prSet/>
      <dgm:spPr/>
      <dgm:t>
        <a:bodyPr/>
        <a:lstStyle/>
        <a:p>
          <a:endParaRPr lang="en-US"/>
        </a:p>
      </dgm:t>
    </dgm:pt>
    <dgm:pt modelId="{1DE63FF3-F030-4996-B828-B0605372A8D9}" type="sibTrans" cxnId="{34BCABAD-E71A-45FE-8F14-A9D6F46D3457}">
      <dgm:prSet/>
      <dgm:spPr/>
      <dgm:t>
        <a:bodyPr/>
        <a:lstStyle/>
        <a:p>
          <a:endParaRPr lang="en-US"/>
        </a:p>
      </dgm:t>
    </dgm:pt>
    <dgm:pt modelId="{ECE2B125-0EB9-4A48-A435-F6FC5FA638F1}">
      <dgm:prSet phldrT="[Text]" custT="1"/>
      <dgm:spPr/>
      <dgm:t>
        <a:bodyPr/>
        <a:lstStyle/>
        <a:p>
          <a:r>
            <a:rPr lang="en-US" sz="1800" dirty="0"/>
            <a:t>Facebook Messenger</a:t>
          </a:r>
        </a:p>
      </dgm:t>
    </dgm:pt>
    <dgm:pt modelId="{3D8B48AC-03BA-457A-A591-F2E13E992736}" type="parTrans" cxnId="{7B3B7143-4B12-4244-8843-8714EBD04D5F}">
      <dgm:prSet/>
      <dgm:spPr/>
      <dgm:t>
        <a:bodyPr/>
        <a:lstStyle/>
        <a:p>
          <a:endParaRPr lang="en-US"/>
        </a:p>
      </dgm:t>
    </dgm:pt>
    <dgm:pt modelId="{B71B169E-F6ED-43C3-BC2C-31345B28C74C}" type="sibTrans" cxnId="{7B3B7143-4B12-4244-8843-8714EBD04D5F}">
      <dgm:prSet/>
      <dgm:spPr/>
      <dgm:t>
        <a:bodyPr/>
        <a:lstStyle/>
        <a:p>
          <a:endParaRPr lang="en-US"/>
        </a:p>
      </dgm:t>
    </dgm:pt>
    <dgm:pt modelId="{D3357146-C22F-4632-B733-C205E72539C4}">
      <dgm:prSet phldrT="[Text]" custT="1"/>
      <dgm:spPr/>
      <dgm:t>
        <a:bodyPr/>
        <a:lstStyle/>
        <a:p>
          <a:r>
            <a:rPr lang="en-US" sz="2000" b="1"/>
            <a:t>Blockchain</a:t>
          </a:r>
          <a:endParaRPr lang="en-US" sz="2000" b="1" dirty="0"/>
        </a:p>
      </dgm:t>
    </dgm:pt>
    <dgm:pt modelId="{4C880FC9-6F84-4954-A8C1-1A19EE609789}" type="parTrans" cxnId="{334CC9FA-CC4A-458C-922B-1EBF5149AB29}">
      <dgm:prSet/>
      <dgm:spPr/>
      <dgm:t>
        <a:bodyPr/>
        <a:lstStyle/>
        <a:p>
          <a:endParaRPr lang="en-US"/>
        </a:p>
      </dgm:t>
    </dgm:pt>
    <dgm:pt modelId="{3C645063-1ED7-427D-A62A-F4EC3B42A420}" type="sibTrans" cxnId="{334CC9FA-CC4A-458C-922B-1EBF5149AB29}">
      <dgm:prSet/>
      <dgm:spPr/>
      <dgm:t>
        <a:bodyPr/>
        <a:lstStyle/>
        <a:p>
          <a:endParaRPr lang="en-US"/>
        </a:p>
      </dgm:t>
    </dgm:pt>
    <dgm:pt modelId="{EBD2E65A-D6A6-4AF6-9389-3AC1ED2D1E57}">
      <dgm:prSet phldrT="[Text]" custT="1"/>
      <dgm:spPr>
        <a:solidFill>
          <a:srgbClr val="5B9BD5">
            <a:alpha val="90000"/>
            <a:tint val="40000"/>
            <a:hueOff val="0"/>
            <a:satOff val="0"/>
            <a:lumOff val="0"/>
            <a:alphaOff val="0"/>
          </a:srgbClr>
        </a:solidFill>
        <a:ln w="12700" cap="flat" cmpd="sng" algn="ctr">
          <a:solidFill>
            <a:srgbClr val="5B9BD5">
              <a:alpha val="90000"/>
              <a:tint val="40000"/>
              <a:hueOff val="0"/>
              <a:satOff val="0"/>
              <a:lumOff val="0"/>
              <a:alphaOff val="0"/>
            </a:srgbClr>
          </a:solidFill>
          <a:prstDash val="solid"/>
          <a:miter lim="800000"/>
        </a:ln>
        <a:effectLst/>
      </dgm:spPr>
      <dgm:t>
        <a:bodyPr spcFirstLastPara="0" vert="horz" wrap="square" lIns="96012" tIns="96012" rIns="128016" bIns="144018" numCol="1" spcCol="1270" anchor="t" anchorCtr="0"/>
        <a:lstStyle/>
        <a:p>
          <a:r>
            <a:rPr lang="en-US" sz="1800" kern="1200" dirty="0">
              <a:solidFill>
                <a:prstClr val="black">
                  <a:hueOff val="0"/>
                  <a:satOff val="0"/>
                  <a:lumOff val="0"/>
                  <a:alphaOff val="0"/>
                </a:prstClr>
              </a:solidFill>
              <a:latin typeface="Calibri" panose="020F0502020204030204"/>
              <a:ea typeface="+mn-ea"/>
              <a:cs typeface="+mn-cs"/>
            </a:rPr>
            <a:t>Ethereum</a:t>
          </a:r>
        </a:p>
      </dgm:t>
    </dgm:pt>
    <dgm:pt modelId="{73A5C420-C346-4342-BB15-42EB41992645}" type="parTrans" cxnId="{12B035D3-322C-4CB3-B1D6-F86CB4B566F4}">
      <dgm:prSet/>
      <dgm:spPr/>
      <dgm:t>
        <a:bodyPr/>
        <a:lstStyle/>
        <a:p>
          <a:endParaRPr lang="en-US"/>
        </a:p>
      </dgm:t>
    </dgm:pt>
    <dgm:pt modelId="{63C1A153-A9B8-41FC-9BBB-CBCC4F42E30E}" type="sibTrans" cxnId="{12B035D3-322C-4CB3-B1D6-F86CB4B566F4}">
      <dgm:prSet/>
      <dgm:spPr/>
      <dgm:t>
        <a:bodyPr/>
        <a:lstStyle/>
        <a:p>
          <a:endParaRPr lang="en-US"/>
        </a:p>
      </dgm:t>
    </dgm:pt>
    <dgm:pt modelId="{4DD42B9A-B80C-47D0-A7F6-7230ACDA851B}">
      <dgm:prSet custT="1"/>
      <dgm:spPr/>
      <dgm:t>
        <a:bodyPr/>
        <a:lstStyle/>
        <a:p>
          <a:r>
            <a:rPr lang="en-US" sz="1800" kern="1200" dirty="0">
              <a:solidFill>
                <a:prstClr val="black">
                  <a:hueOff val="0"/>
                  <a:satOff val="0"/>
                  <a:lumOff val="0"/>
                  <a:alphaOff val="0"/>
                </a:prstClr>
              </a:solidFill>
              <a:latin typeface="Calibri" panose="020F0502020204030204"/>
              <a:ea typeface="+mn-ea"/>
              <a:cs typeface="+mn-cs"/>
            </a:rPr>
            <a:t>AWS Track &amp; Trace</a:t>
          </a:r>
        </a:p>
      </dgm:t>
    </dgm:pt>
    <dgm:pt modelId="{D0BE241E-F30E-4C88-B61E-2788BB121C05}" type="parTrans" cxnId="{A3FD0766-0EDC-4973-915B-1F69E385AF55}">
      <dgm:prSet/>
      <dgm:spPr/>
      <dgm:t>
        <a:bodyPr/>
        <a:lstStyle/>
        <a:p>
          <a:endParaRPr lang="en-US"/>
        </a:p>
      </dgm:t>
    </dgm:pt>
    <dgm:pt modelId="{A6B62E4E-EE1B-4ADF-8492-CFEC5C0D3A8B}" type="sibTrans" cxnId="{A3FD0766-0EDC-4973-915B-1F69E385AF55}">
      <dgm:prSet/>
      <dgm:spPr/>
      <dgm:t>
        <a:bodyPr/>
        <a:lstStyle/>
        <a:p>
          <a:endParaRPr lang="en-US"/>
        </a:p>
      </dgm:t>
    </dgm:pt>
    <dgm:pt modelId="{DE5913ED-35F3-450B-A2C7-6C7380BD4C46}">
      <dgm:prSet custT="1"/>
      <dgm:spPr/>
      <dgm:t>
        <a:bodyPr/>
        <a:lstStyle/>
        <a:p>
          <a:r>
            <a:rPr lang="en-US" sz="1800" kern="1200" dirty="0">
              <a:solidFill>
                <a:prstClr val="black">
                  <a:hueOff val="0"/>
                  <a:satOff val="0"/>
                  <a:lumOff val="0"/>
                  <a:alphaOff val="0"/>
                </a:prstClr>
              </a:solidFill>
              <a:latin typeface="Calibri" panose="020F0502020204030204"/>
              <a:ea typeface="+mn-ea"/>
              <a:cs typeface="+mn-cs"/>
            </a:rPr>
            <a:t>NFT</a:t>
          </a:r>
        </a:p>
      </dgm:t>
    </dgm:pt>
    <dgm:pt modelId="{E618F906-601C-498B-8683-089CAB09B572}" type="parTrans" cxnId="{7A0D17C7-AC3C-4720-997F-8A80E29F133D}">
      <dgm:prSet/>
      <dgm:spPr/>
      <dgm:t>
        <a:bodyPr/>
        <a:lstStyle/>
        <a:p>
          <a:endParaRPr lang="en-US"/>
        </a:p>
      </dgm:t>
    </dgm:pt>
    <dgm:pt modelId="{7AA1B65E-EAB7-4E63-9EB9-0CCCAB8B2C34}" type="sibTrans" cxnId="{7A0D17C7-AC3C-4720-997F-8A80E29F133D}">
      <dgm:prSet/>
      <dgm:spPr/>
      <dgm:t>
        <a:bodyPr/>
        <a:lstStyle/>
        <a:p>
          <a:endParaRPr lang="en-US"/>
        </a:p>
      </dgm:t>
    </dgm:pt>
    <dgm:pt modelId="{F2174FE6-AABF-4FF0-BB4D-D932108CFBEB}" type="pres">
      <dgm:prSet presAssocID="{A1FB592C-6DBF-4872-A844-FA0D624078F5}" presName="Name0" presStyleCnt="0">
        <dgm:presLayoutVars>
          <dgm:dir/>
          <dgm:animLvl val="lvl"/>
          <dgm:resizeHandles val="exact"/>
        </dgm:presLayoutVars>
      </dgm:prSet>
      <dgm:spPr/>
    </dgm:pt>
    <dgm:pt modelId="{61533173-2F83-4FDC-ABAD-13194509AF1C}" type="pres">
      <dgm:prSet presAssocID="{D3357146-C22F-4632-B733-C205E72539C4}" presName="composite" presStyleCnt="0"/>
      <dgm:spPr/>
    </dgm:pt>
    <dgm:pt modelId="{10C33D84-9566-4242-AF7B-72A94E987D62}" type="pres">
      <dgm:prSet presAssocID="{D3357146-C22F-4632-B733-C205E72539C4}" presName="parTx" presStyleLbl="alignNode1" presStyleIdx="0" presStyleCnt="4">
        <dgm:presLayoutVars>
          <dgm:chMax val="0"/>
          <dgm:chPref val="0"/>
          <dgm:bulletEnabled val="1"/>
        </dgm:presLayoutVars>
      </dgm:prSet>
      <dgm:spPr/>
    </dgm:pt>
    <dgm:pt modelId="{509B494E-ACCB-4140-AD04-F22FC777F76D}" type="pres">
      <dgm:prSet presAssocID="{D3357146-C22F-4632-B733-C205E72539C4}" presName="desTx" presStyleLbl="alignAccFollowNode1" presStyleIdx="0" presStyleCnt="4">
        <dgm:presLayoutVars>
          <dgm:bulletEnabled val="1"/>
        </dgm:presLayoutVars>
      </dgm:prSet>
      <dgm:spPr>
        <a:prstGeom prst="rect">
          <a:avLst/>
        </a:prstGeom>
      </dgm:spPr>
    </dgm:pt>
    <dgm:pt modelId="{357FA189-990F-470B-95CA-A153AF270EB6}" type="pres">
      <dgm:prSet presAssocID="{3C645063-1ED7-427D-A62A-F4EC3B42A420}" presName="space" presStyleCnt="0"/>
      <dgm:spPr/>
    </dgm:pt>
    <dgm:pt modelId="{92DE83FB-51A7-405E-A6EF-F7911B4D462D}" type="pres">
      <dgm:prSet presAssocID="{7F511273-8525-4311-B210-00F1B4B176A6}" presName="composite" presStyleCnt="0"/>
      <dgm:spPr/>
    </dgm:pt>
    <dgm:pt modelId="{BA45058A-D8F1-423A-907A-267D4D9AD67F}" type="pres">
      <dgm:prSet presAssocID="{7F511273-8525-4311-B210-00F1B4B176A6}" presName="parTx" presStyleLbl="alignNode1" presStyleIdx="1" presStyleCnt="4">
        <dgm:presLayoutVars>
          <dgm:chMax val="0"/>
          <dgm:chPref val="0"/>
          <dgm:bulletEnabled val="1"/>
        </dgm:presLayoutVars>
      </dgm:prSet>
      <dgm:spPr/>
    </dgm:pt>
    <dgm:pt modelId="{4651C127-E8DA-4133-9FDF-F8AC291844F9}" type="pres">
      <dgm:prSet presAssocID="{7F511273-8525-4311-B210-00F1B4B176A6}" presName="desTx" presStyleLbl="alignAccFollowNode1" presStyleIdx="1" presStyleCnt="4">
        <dgm:presLayoutVars>
          <dgm:bulletEnabled val="1"/>
        </dgm:presLayoutVars>
      </dgm:prSet>
      <dgm:spPr/>
    </dgm:pt>
    <dgm:pt modelId="{175C091E-6A0C-4310-9D77-88AA31BD2CEE}" type="pres">
      <dgm:prSet presAssocID="{DF798B41-DE6D-4FD6-A1F7-FF5E25093DB7}" presName="space" presStyleCnt="0"/>
      <dgm:spPr/>
    </dgm:pt>
    <dgm:pt modelId="{11406C52-4E85-42A0-844C-A905A164BAD8}" type="pres">
      <dgm:prSet presAssocID="{F4FD5B37-6B0C-40AB-B27A-43C3050B1EDB}" presName="composite" presStyleCnt="0"/>
      <dgm:spPr/>
    </dgm:pt>
    <dgm:pt modelId="{2DDFF101-0472-488C-B965-2EBE1951757A}" type="pres">
      <dgm:prSet presAssocID="{F4FD5B37-6B0C-40AB-B27A-43C3050B1EDB}" presName="parTx" presStyleLbl="alignNode1" presStyleIdx="2" presStyleCnt="4" custLinFactNeighborY="4720">
        <dgm:presLayoutVars>
          <dgm:chMax val="0"/>
          <dgm:chPref val="0"/>
          <dgm:bulletEnabled val="1"/>
        </dgm:presLayoutVars>
      </dgm:prSet>
      <dgm:spPr/>
    </dgm:pt>
    <dgm:pt modelId="{6A058057-E5A0-4B77-9F3E-AF6A22FD51B4}" type="pres">
      <dgm:prSet presAssocID="{F4FD5B37-6B0C-40AB-B27A-43C3050B1EDB}" presName="desTx" presStyleLbl="alignAccFollowNode1" presStyleIdx="2" presStyleCnt="4" custScaleY="100000">
        <dgm:presLayoutVars>
          <dgm:bulletEnabled val="1"/>
        </dgm:presLayoutVars>
      </dgm:prSet>
      <dgm:spPr/>
    </dgm:pt>
    <dgm:pt modelId="{8504038F-4054-433C-B7A6-AE0B5069600D}" type="pres">
      <dgm:prSet presAssocID="{EC90CF8A-59BA-4783-88F9-0F5F0C88F71B}" presName="space" presStyleCnt="0"/>
      <dgm:spPr/>
    </dgm:pt>
    <dgm:pt modelId="{24DDD291-464C-4654-9C46-DE51A80A0E5D}" type="pres">
      <dgm:prSet presAssocID="{C521F4D6-44CF-4C5E-9617-639BBA6E69C0}" presName="composite" presStyleCnt="0"/>
      <dgm:spPr/>
    </dgm:pt>
    <dgm:pt modelId="{0C82CBF6-6ED1-4675-B7C2-D8D842A7FC80}" type="pres">
      <dgm:prSet presAssocID="{C521F4D6-44CF-4C5E-9617-639BBA6E69C0}" presName="parTx" presStyleLbl="alignNode1" presStyleIdx="3" presStyleCnt="4">
        <dgm:presLayoutVars>
          <dgm:chMax val="0"/>
          <dgm:chPref val="0"/>
          <dgm:bulletEnabled val="1"/>
        </dgm:presLayoutVars>
      </dgm:prSet>
      <dgm:spPr/>
    </dgm:pt>
    <dgm:pt modelId="{C093A584-7DDD-4754-9387-3F48A98209D9}" type="pres">
      <dgm:prSet presAssocID="{C521F4D6-44CF-4C5E-9617-639BBA6E69C0}" presName="desTx" presStyleLbl="alignAccFollowNode1" presStyleIdx="3" presStyleCnt="4">
        <dgm:presLayoutVars>
          <dgm:bulletEnabled val="1"/>
        </dgm:presLayoutVars>
      </dgm:prSet>
      <dgm:spPr/>
    </dgm:pt>
  </dgm:ptLst>
  <dgm:cxnLst>
    <dgm:cxn modelId="{799E2E0D-2054-4C64-B9CD-5CEBFA1520A1}" type="presOf" srcId="{056F7A87-8DF7-4777-9898-3DC976FE5456}" destId="{6A058057-E5A0-4B77-9F3E-AF6A22FD51B4}" srcOrd="0" destOrd="2" presId="urn:microsoft.com/office/officeart/2005/8/layout/hList1"/>
    <dgm:cxn modelId="{D3A89413-15D9-447C-A0E2-753BC1F10424}" srcId="{A1FB592C-6DBF-4872-A844-FA0D624078F5}" destId="{C521F4D6-44CF-4C5E-9617-639BBA6E69C0}" srcOrd="3" destOrd="0" parTransId="{4EB617FF-5CA8-4523-8EAC-5DF3026DCA3D}" sibTransId="{7866F5BA-7732-4139-BDBC-65140086F794}"/>
    <dgm:cxn modelId="{2429041C-9EE4-4C47-9696-F43DA38AC155}" srcId="{C521F4D6-44CF-4C5E-9617-639BBA6E69C0}" destId="{3338A8BA-4B5D-403B-A6CD-C52F864A3943}" srcOrd="0" destOrd="0" parTransId="{5071D972-3F16-405E-9228-66004E04602A}" sibTransId="{003CA162-AD6E-4DD4-9442-F89D0B852CA7}"/>
    <dgm:cxn modelId="{4E5E461D-1433-44E6-9E36-3823A9F9A336}" type="presOf" srcId="{BC071E80-AAFB-4626-AF0F-715C336EE367}" destId="{6A058057-E5A0-4B77-9F3E-AF6A22FD51B4}" srcOrd="0" destOrd="1" presId="urn:microsoft.com/office/officeart/2005/8/layout/hList1"/>
    <dgm:cxn modelId="{605B2322-14D4-44E1-8B8C-2EC92A82CCF7}" type="presOf" srcId="{C521F4D6-44CF-4C5E-9617-639BBA6E69C0}" destId="{0C82CBF6-6ED1-4675-B7C2-D8D842A7FC80}" srcOrd="0" destOrd="0" presId="urn:microsoft.com/office/officeart/2005/8/layout/hList1"/>
    <dgm:cxn modelId="{78727E37-AA02-4B5F-8777-87DC9A069E1B}" srcId="{C521F4D6-44CF-4C5E-9617-639BBA6E69C0}" destId="{611B85B2-2FAF-4A3E-BBDA-C3580F27EAE8}" srcOrd="1" destOrd="0" parTransId="{F43B6C47-ED36-4F99-A634-A6F305F224D3}" sibTransId="{481E1DB3-27FC-449B-B4A2-404D284FFEB2}"/>
    <dgm:cxn modelId="{A7EB9539-6799-4CD5-BE74-DE134BA998AF}" type="presOf" srcId="{EBD2E65A-D6A6-4AF6-9389-3AC1ED2D1E57}" destId="{509B494E-ACCB-4140-AD04-F22FC777F76D}" srcOrd="0" destOrd="0" presId="urn:microsoft.com/office/officeart/2005/8/layout/hList1"/>
    <dgm:cxn modelId="{FC0AF639-1354-4DBA-BCF6-C34D32E6BD30}" srcId="{A1FB592C-6DBF-4872-A844-FA0D624078F5}" destId="{7F511273-8525-4311-B210-00F1B4B176A6}" srcOrd="1" destOrd="0" parTransId="{B09EAEF2-A811-4B59-A197-4FE1DA3ED116}" sibTransId="{DF798B41-DE6D-4FD6-A1F7-FF5E25093DB7}"/>
    <dgm:cxn modelId="{76A2E53E-C7E2-47D9-A30F-909517ACCC30}" type="presOf" srcId="{F9E3718F-F85C-4818-AF35-5CE09E492EE8}" destId="{6A058057-E5A0-4B77-9F3E-AF6A22FD51B4}" srcOrd="0" destOrd="0" presId="urn:microsoft.com/office/officeart/2005/8/layout/hList1"/>
    <dgm:cxn modelId="{A7D60241-FDF8-4E75-B860-C9BA45B48894}" srcId="{7F511273-8525-4311-B210-00F1B4B176A6}" destId="{907581BC-0486-4BEE-AEF1-513BCEF2944B}" srcOrd="0" destOrd="0" parTransId="{E2685B19-73C5-44B7-8E82-18C9F2CE7BAA}" sibTransId="{05D98B81-2607-46D2-AF2E-F279296F0E81}"/>
    <dgm:cxn modelId="{7B3B7143-4B12-4244-8843-8714EBD04D5F}" srcId="{7F511273-8525-4311-B210-00F1B4B176A6}" destId="{ECE2B125-0EB9-4A48-A435-F6FC5FA638F1}" srcOrd="2" destOrd="0" parTransId="{3D8B48AC-03BA-457A-A591-F2E13E992736}" sibTransId="{B71B169E-F6ED-43C3-BC2C-31345B28C74C}"/>
    <dgm:cxn modelId="{5B317644-95F6-4DDB-9D7E-E1602F0DDBEC}" type="presOf" srcId="{ECE2B125-0EB9-4A48-A435-F6FC5FA638F1}" destId="{4651C127-E8DA-4133-9FDF-F8AC291844F9}" srcOrd="0" destOrd="2" presId="urn:microsoft.com/office/officeart/2005/8/layout/hList1"/>
    <dgm:cxn modelId="{A3FD0766-0EDC-4973-915B-1F69E385AF55}" srcId="{D3357146-C22F-4632-B733-C205E72539C4}" destId="{4DD42B9A-B80C-47D0-A7F6-7230ACDA851B}" srcOrd="1" destOrd="0" parTransId="{D0BE241E-F30E-4C88-B61E-2788BB121C05}" sibTransId="{A6B62E4E-EE1B-4ADF-8492-CFEC5C0D3A8B}"/>
    <dgm:cxn modelId="{1125DC66-1F10-49DA-93B7-AB6DA4C90A9D}" srcId="{F4FD5B37-6B0C-40AB-B27A-43C3050B1EDB}" destId="{BC071E80-AAFB-4626-AF0F-715C336EE367}" srcOrd="1" destOrd="0" parTransId="{9CBCC372-B4C3-43C3-9FE9-12A272B28ED2}" sibTransId="{C67BDF44-417D-4B68-8E74-B838B5206183}"/>
    <dgm:cxn modelId="{75A93249-70F1-4AF0-85CA-46CBF0DD5FE7}" type="presOf" srcId="{F4FD5B37-6B0C-40AB-B27A-43C3050B1EDB}" destId="{2DDFF101-0472-488C-B965-2EBE1951757A}" srcOrd="0" destOrd="0" presId="urn:microsoft.com/office/officeart/2005/8/layout/hList1"/>
    <dgm:cxn modelId="{F3B2764E-AE4A-4CB3-B9CA-466D765F2808}" type="presOf" srcId="{DE5913ED-35F3-450B-A2C7-6C7380BD4C46}" destId="{509B494E-ACCB-4140-AD04-F22FC777F76D}" srcOrd="0" destOrd="2" presId="urn:microsoft.com/office/officeart/2005/8/layout/hList1"/>
    <dgm:cxn modelId="{17746A70-DFBE-4A48-90B7-93A7B6C143BC}" type="presOf" srcId="{611B85B2-2FAF-4A3E-BBDA-C3580F27EAE8}" destId="{C093A584-7DDD-4754-9387-3F48A98209D9}" srcOrd="0" destOrd="1" presId="urn:microsoft.com/office/officeart/2005/8/layout/hList1"/>
    <dgm:cxn modelId="{CF2B2F87-FD8C-4EB6-A64E-0CB2472C45CF}" type="presOf" srcId="{7522EAC2-BF09-4206-83D7-1C819B303910}" destId="{C093A584-7DDD-4754-9387-3F48A98209D9}" srcOrd="0" destOrd="2" presId="urn:microsoft.com/office/officeart/2005/8/layout/hList1"/>
    <dgm:cxn modelId="{F2BF078B-A68F-4AFB-BAE1-56B4B173D97D}" type="presOf" srcId="{D3357146-C22F-4632-B733-C205E72539C4}" destId="{10C33D84-9566-4242-AF7B-72A94E987D62}" srcOrd="0" destOrd="0" presId="urn:microsoft.com/office/officeart/2005/8/layout/hList1"/>
    <dgm:cxn modelId="{8B7E9D8E-8009-48BD-8E5E-5BC0A8F7B8C6}" srcId="{C521F4D6-44CF-4C5E-9617-639BBA6E69C0}" destId="{7522EAC2-BF09-4206-83D7-1C819B303910}" srcOrd="2" destOrd="0" parTransId="{D54D03C9-8321-41EC-95B3-47BD992A23AE}" sibTransId="{22AEEE2B-7CD2-428D-B5F4-434B8C016165}"/>
    <dgm:cxn modelId="{D86BA59B-6D5E-422A-8723-33F59CE9F092}" srcId="{A1FB592C-6DBF-4872-A844-FA0D624078F5}" destId="{F4FD5B37-6B0C-40AB-B27A-43C3050B1EDB}" srcOrd="2" destOrd="0" parTransId="{64086950-D0EF-4EF3-A5FA-BCFE5BB778C0}" sibTransId="{EC90CF8A-59BA-4783-88F9-0F5F0C88F71B}"/>
    <dgm:cxn modelId="{34BCABAD-E71A-45FE-8F14-A9D6F46D3457}" srcId="{7F511273-8525-4311-B210-00F1B4B176A6}" destId="{0D9A8058-18A2-4DCB-BF4C-14AC5BA06312}" srcOrd="1" destOrd="0" parTransId="{3F367BE4-81A4-4EF2-9A47-F4F28B972A4A}" sibTransId="{1DE63FF3-F030-4996-B828-B0605372A8D9}"/>
    <dgm:cxn modelId="{49A4E4B6-B703-41C6-933F-ABE614E7C09F}" type="presOf" srcId="{4DD42B9A-B80C-47D0-A7F6-7230ACDA851B}" destId="{509B494E-ACCB-4140-AD04-F22FC777F76D}" srcOrd="0" destOrd="1" presId="urn:microsoft.com/office/officeart/2005/8/layout/hList1"/>
    <dgm:cxn modelId="{CC5D5CC4-8866-4750-BA91-C25EAF8A1388}" srcId="{F4FD5B37-6B0C-40AB-B27A-43C3050B1EDB}" destId="{056F7A87-8DF7-4777-9898-3DC976FE5456}" srcOrd="2" destOrd="0" parTransId="{9B2FDB8E-E37F-4498-BFCC-FDCD3E95F405}" sibTransId="{C81798D0-2CA5-4CCF-A2F4-17A5C7DA33C7}"/>
    <dgm:cxn modelId="{7A0D17C7-AC3C-4720-997F-8A80E29F133D}" srcId="{D3357146-C22F-4632-B733-C205E72539C4}" destId="{DE5913ED-35F3-450B-A2C7-6C7380BD4C46}" srcOrd="2" destOrd="0" parTransId="{E618F906-601C-498B-8683-089CAB09B572}" sibTransId="{7AA1B65E-EAB7-4E63-9EB9-0CCCAB8B2C34}"/>
    <dgm:cxn modelId="{5A3180CA-3645-417B-A572-71314487D685}" type="presOf" srcId="{7F511273-8525-4311-B210-00F1B4B176A6}" destId="{BA45058A-D8F1-423A-907A-267D4D9AD67F}" srcOrd="0" destOrd="0" presId="urn:microsoft.com/office/officeart/2005/8/layout/hList1"/>
    <dgm:cxn modelId="{E762DECE-ACC2-4D58-A9AD-BACA4265F656}" type="presOf" srcId="{907581BC-0486-4BEE-AEF1-513BCEF2944B}" destId="{4651C127-E8DA-4133-9FDF-F8AC291844F9}" srcOrd="0" destOrd="0" presId="urn:microsoft.com/office/officeart/2005/8/layout/hList1"/>
    <dgm:cxn modelId="{8B214DD2-8F76-4F5F-89E4-325AC600C320}" srcId="{F4FD5B37-6B0C-40AB-B27A-43C3050B1EDB}" destId="{F9E3718F-F85C-4818-AF35-5CE09E492EE8}" srcOrd="0" destOrd="0" parTransId="{C60454EA-08D2-4D12-9254-2BA347B1687E}" sibTransId="{5627A259-E95F-4A1E-AABD-100725B4AB5D}"/>
    <dgm:cxn modelId="{2D6FDAD2-573C-47CE-81C7-740113A1FDEC}" type="presOf" srcId="{3338A8BA-4B5D-403B-A6CD-C52F864A3943}" destId="{C093A584-7DDD-4754-9387-3F48A98209D9}" srcOrd="0" destOrd="0" presId="urn:microsoft.com/office/officeart/2005/8/layout/hList1"/>
    <dgm:cxn modelId="{12B035D3-322C-4CB3-B1D6-F86CB4B566F4}" srcId="{D3357146-C22F-4632-B733-C205E72539C4}" destId="{EBD2E65A-D6A6-4AF6-9389-3AC1ED2D1E57}" srcOrd="0" destOrd="0" parTransId="{73A5C420-C346-4342-BB15-42EB41992645}" sibTransId="{63C1A153-A9B8-41FC-9BBB-CBCC4F42E30E}"/>
    <dgm:cxn modelId="{E1D95ADB-1A14-4935-9A18-9DDCD9FD318E}" type="presOf" srcId="{0D9A8058-18A2-4DCB-BF4C-14AC5BA06312}" destId="{4651C127-E8DA-4133-9FDF-F8AC291844F9}" srcOrd="0" destOrd="1" presId="urn:microsoft.com/office/officeart/2005/8/layout/hList1"/>
    <dgm:cxn modelId="{A05EACF3-23B3-4FB6-B9AF-85AD4738E74E}" type="presOf" srcId="{A1FB592C-6DBF-4872-A844-FA0D624078F5}" destId="{F2174FE6-AABF-4FF0-BB4D-D932108CFBEB}" srcOrd="0" destOrd="0" presId="urn:microsoft.com/office/officeart/2005/8/layout/hList1"/>
    <dgm:cxn modelId="{334CC9FA-CC4A-458C-922B-1EBF5149AB29}" srcId="{A1FB592C-6DBF-4872-A844-FA0D624078F5}" destId="{D3357146-C22F-4632-B733-C205E72539C4}" srcOrd="0" destOrd="0" parTransId="{4C880FC9-6F84-4954-A8C1-1A19EE609789}" sibTransId="{3C645063-1ED7-427D-A62A-F4EC3B42A420}"/>
    <dgm:cxn modelId="{7E08564F-CA47-46E0-A334-2874C181819C}" type="presParOf" srcId="{F2174FE6-AABF-4FF0-BB4D-D932108CFBEB}" destId="{61533173-2F83-4FDC-ABAD-13194509AF1C}" srcOrd="0" destOrd="0" presId="urn:microsoft.com/office/officeart/2005/8/layout/hList1"/>
    <dgm:cxn modelId="{18FCC6F3-8A6E-431E-BC32-34EA3DB50D91}" type="presParOf" srcId="{61533173-2F83-4FDC-ABAD-13194509AF1C}" destId="{10C33D84-9566-4242-AF7B-72A94E987D62}" srcOrd="0" destOrd="0" presId="urn:microsoft.com/office/officeart/2005/8/layout/hList1"/>
    <dgm:cxn modelId="{7F6E373B-4027-4A89-A4C5-EAD61C8354C2}" type="presParOf" srcId="{61533173-2F83-4FDC-ABAD-13194509AF1C}" destId="{509B494E-ACCB-4140-AD04-F22FC777F76D}" srcOrd="1" destOrd="0" presId="urn:microsoft.com/office/officeart/2005/8/layout/hList1"/>
    <dgm:cxn modelId="{1DCAF59A-6687-4E2C-B166-345E35DB9814}" type="presParOf" srcId="{F2174FE6-AABF-4FF0-BB4D-D932108CFBEB}" destId="{357FA189-990F-470B-95CA-A153AF270EB6}" srcOrd="1" destOrd="0" presId="urn:microsoft.com/office/officeart/2005/8/layout/hList1"/>
    <dgm:cxn modelId="{A6EDADB5-7BD3-4A20-9DEB-39363FA88FB7}" type="presParOf" srcId="{F2174FE6-AABF-4FF0-BB4D-D932108CFBEB}" destId="{92DE83FB-51A7-405E-A6EF-F7911B4D462D}" srcOrd="2" destOrd="0" presId="urn:microsoft.com/office/officeart/2005/8/layout/hList1"/>
    <dgm:cxn modelId="{4E13D7A7-45CB-4AB2-B55B-B6311EEA3833}" type="presParOf" srcId="{92DE83FB-51A7-405E-A6EF-F7911B4D462D}" destId="{BA45058A-D8F1-423A-907A-267D4D9AD67F}" srcOrd="0" destOrd="0" presId="urn:microsoft.com/office/officeart/2005/8/layout/hList1"/>
    <dgm:cxn modelId="{5ED5A21F-FF4F-4F69-98D4-B9D48B5A84C3}" type="presParOf" srcId="{92DE83FB-51A7-405E-A6EF-F7911B4D462D}" destId="{4651C127-E8DA-4133-9FDF-F8AC291844F9}" srcOrd="1" destOrd="0" presId="urn:microsoft.com/office/officeart/2005/8/layout/hList1"/>
    <dgm:cxn modelId="{BA4A6E36-5B89-4B54-8DC3-77EE11054CB1}" type="presParOf" srcId="{F2174FE6-AABF-4FF0-BB4D-D932108CFBEB}" destId="{175C091E-6A0C-4310-9D77-88AA31BD2CEE}" srcOrd="3" destOrd="0" presId="urn:microsoft.com/office/officeart/2005/8/layout/hList1"/>
    <dgm:cxn modelId="{E3917ACF-63FB-4405-A8B6-CDB6ABB85131}" type="presParOf" srcId="{F2174FE6-AABF-4FF0-BB4D-D932108CFBEB}" destId="{11406C52-4E85-42A0-844C-A905A164BAD8}" srcOrd="4" destOrd="0" presId="urn:microsoft.com/office/officeart/2005/8/layout/hList1"/>
    <dgm:cxn modelId="{5530AC58-B6C9-400C-9389-E054A22998EB}" type="presParOf" srcId="{11406C52-4E85-42A0-844C-A905A164BAD8}" destId="{2DDFF101-0472-488C-B965-2EBE1951757A}" srcOrd="0" destOrd="0" presId="urn:microsoft.com/office/officeart/2005/8/layout/hList1"/>
    <dgm:cxn modelId="{E20ACB8B-3243-44F1-A86D-4C5B46C2F73A}" type="presParOf" srcId="{11406C52-4E85-42A0-844C-A905A164BAD8}" destId="{6A058057-E5A0-4B77-9F3E-AF6A22FD51B4}" srcOrd="1" destOrd="0" presId="urn:microsoft.com/office/officeart/2005/8/layout/hList1"/>
    <dgm:cxn modelId="{E0D3FF6E-69FD-4DFE-8E5C-CEDD5D87F56D}" type="presParOf" srcId="{F2174FE6-AABF-4FF0-BB4D-D932108CFBEB}" destId="{8504038F-4054-433C-B7A6-AE0B5069600D}" srcOrd="5" destOrd="0" presId="urn:microsoft.com/office/officeart/2005/8/layout/hList1"/>
    <dgm:cxn modelId="{4B7555D9-EA50-466C-AADD-F3D808F211D3}" type="presParOf" srcId="{F2174FE6-AABF-4FF0-BB4D-D932108CFBEB}" destId="{24DDD291-464C-4654-9C46-DE51A80A0E5D}" srcOrd="6" destOrd="0" presId="urn:microsoft.com/office/officeart/2005/8/layout/hList1"/>
    <dgm:cxn modelId="{B3A9BF99-0919-42A1-9606-228EC5AEC4FB}" type="presParOf" srcId="{24DDD291-464C-4654-9C46-DE51A80A0E5D}" destId="{0C82CBF6-6ED1-4675-B7C2-D8D842A7FC80}" srcOrd="0" destOrd="0" presId="urn:microsoft.com/office/officeart/2005/8/layout/hList1"/>
    <dgm:cxn modelId="{2B640B1E-2C0A-4516-A561-64372B90DCA0}" type="presParOf" srcId="{24DDD291-464C-4654-9C46-DE51A80A0E5D}" destId="{C093A584-7DDD-4754-9387-3F48A98209D9}"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C33D84-9566-4242-AF7B-72A94E987D62}">
      <dsp:nvSpPr>
        <dsp:cNvPr id="0" name=""/>
        <dsp:cNvSpPr/>
      </dsp:nvSpPr>
      <dsp:spPr>
        <a:xfrm>
          <a:off x="3674" y="3106"/>
          <a:ext cx="2209531" cy="864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kern="1200"/>
            <a:t>Blockchain</a:t>
          </a:r>
          <a:endParaRPr lang="en-US" sz="2000" b="1" kern="1200" dirty="0"/>
        </a:p>
      </dsp:txBody>
      <dsp:txXfrm>
        <a:off x="3674" y="3106"/>
        <a:ext cx="2209531" cy="864000"/>
      </dsp:txXfrm>
    </dsp:sp>
    <dsp:sp modelId="{509B494E-ACCB-4140-AD04-F22FC777F76D}">
      <dsp:nvSpPr>
        <dsp:cNvPr id="0" name=""/>
        <dsp:cNvSpPr/>
      </dsp:nvSpPr>
      <dsp:spPr>
        <a:xfrm>
          <a:off x="3674" y="867106"/>
          <a:ext cx="2209531" cy="1358775"/>
        </a:xfrm>
        <a:prstGeom prst="rect">
          <a:avLst/>
        </a:prstGeom>
        <a:solidFill>
          <a:srgbClr val="5B9BD5">
            <a:alpha val="90000"/>
            <a:tint val="40000"/>
            <a:hueOff val="0"/>
            <a:satOff val="0"/>
            <a:lumOff val="0"/>
            <a:alphaOff val="0"/>
          </a:srgbClr>
        </a:solidFill>
        <a:ln w="12700" cap="flat" cmpd="sng" algn="ctr">
          <a:solidFill>
            <a:srgbClr val="5B9BD5">
              <a:alpha val="90000"/>
              <a:tint val="4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solidFill>
                <a:prstClr val="black">
                  <a:hueOff val="0"/>
                  <a:satOff val="0"/>
                  <a:lumOff val="0"/>
                  <a:alphaOff val="0"/>
                </a:prstClr>
              </a:solidFill>
              <a:latin typeface="Calibri" panose="020F0502020204030204"/>
              <a:ea typeface="+mn-ea"/>
              <a:cs typeface="+mn-cs"/>
            </a:rPr>
            <a:t>Ethereum</a:t>
          </a:r>
        </a:p>
        <a:p>
          <a:pPr marL="171450" lvl="1" indent="-171450" algn="l" defTabSz="800100">
            <a:lnSpc>
              <a:spcPct val="90000"/>
            </a:lnSpc>
            <a:spcBef>
              <a:spcPct val="0"/>
            </a:spcBef>
            <a:spcAft>
              <a:spcPct val="15000"/>
            </a:spcAft>
            <a:buChar char="•"/>
          </a:pPr>
          <a:r>
            <a:rPr lang="en-US" sz="1800" kern="1200" dirty="0">
              <a:solidFill>
                <a:prstClr val="black">
                  <a:hueOff val="0"/>
                  <a:satOff val="0"/>
                  <a:lumOff val="0"/>
                  <a:alphaOff val="0"/>
                </a:prstClr>
              </a:solidFill>
              <a:latin typeface="Calibri" panose="020F0502020204030204"/>
              <a:ea typeface="+mn-ea"/>
              <a:cs typeface="+mn-cs"/>
            </a:rPr>
            <a:t>AWS Track &amp; Trace</a:t>
          </a:r>
        </a:p>
        <a:p>
          <a:pPr marL="171450" lvl="1" indent="-171450" algn="l" defTabSz="800100">
            <a:lnSpc>
              <a:spcPct val="90000"/>
            </a:lnSpc>
            <a:spcBef>
              <a:spcPct val="0"/>
            </a:spcBef>
            <a:spcAft>
              <a:spcPct val="15000"/>
            </a:spcAft>
            <a:buChar char="•"/>
          </a:pPr>
          <a:r>
            <a:rPr lang="en-US" sz="1800" kern="1200" dirty="0">
              <a:solidFill>
                <a:prstClr val="black">
                  <a:hueOff val="0"/>
                  <a:satOff val="0"/>
                  <a:lumOff val="0"/>
                  <a:alphaOff val="0"/>
                </a:prstClr>
              </a:solidFill>
              <a:latin typeface="Calibri" panose="020F0502020204030204"/>
              <a:ea typeface="+mn-ea"/>
              <a:cs typeface="+mn-cs"/>
            </a:rPr>
            <a:t>NFT</a:t>
          </a:r>
        </a:p>
      </dsp:txBody>
      <dsp:txXfrm>
        <a:off x="3674" y="867106"/>
        <a:ext cx="2209531" cy="1358775"/>
      </dsp:txXfrm>
    </dsp:sp>
    <dsp:sp modelId="{BA45058A-D8F1-423A-907A-267D4D9AD67F}">
      <dsp:nvSpPr>
        <dsp:cNvPr id="0" name=""/>
        <dsp:cNvSpPr/>
      </dsp:nvSpPr>
      <dsp:spPr>
        <a:xfrm>
          <a:off x="2522540" y="3106"/>
          <a:ext cx="2209531" cy="864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kern="1200" dirty="0"/>
            <a:t>Mobile</a:t>
          </a:r>
        </a:p>
        <a:p>
          <a:pPr marL="0" lvl="0" indent="0" algn="ctr" defTabSz="889000">
            <a:lnSpc>
              <a:spcPct val="90000"/>
            </a:lnSpc>
            <a:spcBef>
              <a:spcPct val="0"/>
            </a:spcBef>
            <a:spcAft>
              <a:spcPct val="35000"/>
            </a:spcAft>
            <a:buNone/>
          </a:pPr>
          <a:r>
            <a:rPr lang="en-US" sz="2000" b="1" kern="1200" dirty="0"/>
            <a:t>Messaging</a:t>
          </a:r>
        </a:p>
      </dsp:txBody>
      <dsp:txXfrm>
        <a:off x="2522540" y="3106"/>
        <a:ext cx="2209531" cy="864000"/>
      </dsp:txXfrm>
    </dsp:sp>
    <dsp:sp modelId="{4651C127-E8DA-4133-9FDF-F8AC291844F9}">
      <dsp:nvSpPr>
        <dsp:cNvPr id="0" name=""/>
        <dsp:cNvSpPr/>
      </dsp:nvSpPr>
      <dsp:spPr>
        <a:xfrm>
          <a:off x="2522540" y="867106"/>
          <a:ext cx="2209531" cy="135877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WhatsApp</a:t>
          </a:r>
        </a:p>
        <a:p>
          <a:pPr marL="171450" lvl="1" indent="-171450" algn="l" defTabSz="800100">
            <a:lnSpc>
              <a:spcPct val="90000"/>
            </a:lnSpc>
            <a:spcBef>
              <a:spcPct val="0"/>
            </a:spcBef>
            <a:spcAft>
              <a:spcPct val="15000"/>
            </a:spcAft>
            <a:buChar char="•"/>
          </a:pPr>
          <a:r>
            <a:rPr lang="en-US" sz="1800" kern="1200" dirty="0"/>
            <a:t>Telegram</a:t>
          </a:r>
        </a:p>
        <a:p>
          <a:pPr marL="171450" lvl="1" indent="-171450" algn="l" defTabSz="800100">
            <a:lnSpc>
              <a:spcPct val="90000"/>
            </a:lnSpc>
            <a:spcBef>
              <a:spcPct val="0"/>
            </a:spcBef>
            <a:spcAft>
              <a:spcPct val="15000"/>
            </a:spcAft>
            <a:buChar char="•"/>
          </a:pPr>
          <a:r>
            <a:rPr lang="en-US" sz="1800" kern="1200" dirty="0"/>
            <a:t>Facebook Messenger</a:t>
          </a:r>
        </a:p>
      </dsp:txBody>
      <dsp:txXfrm>
        <a:off x="2522540" y="867106"/>
        <a:ext cx="2209531" cy="1358775"/>
      </dsp:txXfrm>
    </dsp:sp>
    <dsp:sp modelId="{2DDFF101-0472-488C-B965-2EBE1951757A}">
      <dsp:nvSpPr>
        <dsp:cNvPr id="0" name=""/>
        <dsp:cNvSpPr/>
      </dsp:nvSpPr>
      <dsp:spPr>
        <a:xfrm>
          <a:off x="5041406" y="43887"/>
          <a:ext cx="2209531" cy="864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prstClr val="white"/>
              </a:solidFill>
              <a:latin typeface="Calibri" panose="020F0502020204030204"/>
              <a:ea typeface="+mn-ea"/>
              <a:cs typeface="+mn-cs"/>
            </a:rPr>
            <a:t>AI/ML Systems</a:t>
          </a:r>
        </a:p>
      </dsp:txBody>
      <dsp:txXfrm>
        <a:off x="5041406" y="43887"/>
        <a:ext cx="2209531" cy="864000"/>
      </dsp:txXfrm>
    </dsp:sp>
    <dsp:sp modelId="{6A058057-E5A0-4B77-9F3E-AF6A22FD51B4}">
      <dsp:nvSpPr>
        <dsp:cNvPr id="0" name=""/>
        <dsp:cNvSpPr/>
      </dsp:nvSpPr>
      <dsp:spPr>
        <a:xfrm>
          <a:off x="5041406" y="867106"/>
          <a:ext cx="2209531" cy="135877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solidFill>
                <a:prstClr val="black">
                  <a:hueOff val="0"/>
                  <a:satOff val="0"/>
                  <a:lumOff val="0"/>
                  <a:alphaOff val="0"/>
                </a:prstClr>
              </a:solidFill>
              <a:latin typeface="Calibri" panose="020F0502020204030204"/>
              <a:ea typeface="+mn-ea"/>
              <a:cs typeface="+mn-cs"/>
            </a:rPr>
            <a:t>Chat GPT</a:t>
          </a:r>
        </a:p>
        <a:p>
          <a:pPr marL="171450" lvl="1" indent="-171450" algn="l" defTabSz="800100">
            <a:lnSpc>
              <a:spcPct val="90000"/>
            </a:lnSpc>
            <a:spcBef>
              <a:spcPct val="0"/>
            </a:spcBef>
            <a:spcAft>
              <a:spcPct val="15000"/>
            </a:spcAft>
            <a:buChar char="•"/>
          </a:pPr>
          <a:r>
            <a:rPr lang="en-US" sz="1800" kern="1200" dirty="0">
              <a:solidFill>
                <a:prstClr val="black">
                  <a:hueOff val="0"/>
                  <a:satOff val="0"/>
                  <a:lumOff val="0"/>
                  <a:alphaOff val="0"/>
                </a:prstClr>
              </a:solidFill>
              <a:latin typeface="Calibri" panose="020F0502020204030204"/>
              <a:ea typeface="+mn-ea"/>
              <a:cs typeface="+mn-cs"/>
            </a:rPr>
            <a:t>Google AI</a:t>
          </a:r>
        </a:p>
        <a:p>
          <a:pPr marL="171450" lvl="1" indent="-171450" algn="l" defTabSz="800100">
            <a:lnSpc>
              <a:spcPct val="90000"/>
            </a:lnSpc>
            <a:spcBef>
              <a:spcPct val="0"/>
            </a:spcBef>
            <a:spcAft>
              <a:spcPct val="15000"/>
            </a:spcAft>
            <a:buChar char="•"/>
          </a:pPr>
          <a:r>
            <a:rPr lang="en-US" sz="1800" kern="1200" dirty="0">
              <a:solidFill>
                <a:prstClr val="black">
                  <a:hueOff val="0"/>
                  <a:satOff val="0"/>
                  <a:lumOff val="0"/>
                  <a:alphaOff val="0"/>
                </a:prstClr>
              </a:solidFill>
              <a:latin typeface="Calibri" panose="020F0502020204030204"/>
              <a:ea typeface="+mn-ea"/>
              <a:cs typeface="+mn-cs"/>
            </a:rPr>
            <a:t>Open ML</a:t>
          </a:r>
        </a:p>
      </dsp:txBody>
      <dsp:txXfrm>
        <a:off x="5041406" y="867106"/>
        <a:ext cx="2209531" cy="1358775"/>
      </dsp:txXfrm>
    </dsp:sp>
    <dsp:sp modelId="{0C82CBF6-6ED1-4675-B7C2-D8D842A7FC80}">
      <dsp:nvSpPr>
        <dsp:cNvPr id="0" name=""/>
        <dsp:cNvSpPr/>
      </dsp:nvSpPr>
      <dsp:spPr>
        <a:xfrm>
          <a:off x="7560271" y="3106"/>
          <a:ext cx="2209531" cy="864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kern="1200" dirty="0"/>
            <a:t>Operating Systems</a:t>
          </a:r>
          <a:endParaRPr lang="en-US" sz="2000" b="1" kern="1200" dirty="0">
            <a:solidFill>
              <a:prstClr val="white"/>
            </a:solidFill>
            <a:latin typeface="Calibri" panose="020F0502020204030204"/>
            <a:ea typeface="+mn-ea"/>
            <a:cs typeface="+mn-cs"/>
          </a:endParaRPr>
        </a:p>
      </dsp:txBody>
      <dsp:txXfrm>
        <a:off x="7560271" y="3106"/>
        <a:ext cx="2209531" cy="864000"/>
      </dsp:txXfrm>
    </dsp:sp>
    <dsp:sp modelId="{C093A584-7DDD-4754-9387-3F48A98209D9}">
      <dsp:nvSpPr>
        <dsp:cNvPr id="0" name=""/>
        <dsp:cNvSpPr/>
      </dsp:nvSpPr>
      <dsp:spPr>
        <a:xfrm>
          <a:off x="7560271" y="867106"/>
          <a:ext cx="2209531" cy="135877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Linux</a:t>
          </a:r>
        </a:p>
        <a:p>
          <a:pPr marL="171450" lvl="1" indent="-171450" algn="l" defTabSz="800100">
            <a:lnSpc>
              <a:spcPct val="90000"/>
            </a:lnSpc>
            <a:spcBef>
              <a:spcPct val="0"/>
            </a:spcBef>
            <a:spcAft>
              <a:spcPct val="15000"/>
            </a:spcAft>
            <a:buChar char="•"/>
          </a:pPr>
          <a:r>
            <a:rPr lang="en-US" sz="1800" kern="1200" dirty="0"/>
            <a:t>Windows</a:t>
          </a:r>
        </a:p>
        <a:p>
          <a:pPr marL="171450" lvl="1" indent="-171450" algn="l" defTabSz="800100">
            <a:lnSpc>
              <a:spcPct val="90000"/>
            </a:lnSpc>
            <a:spcBef>
              <a:spcPct val="0"/>
            </a:spcBef>
            <a:spcAft>
              <a:spcPct val="15000"/>
            </a:spcAft>
            <a:buChar char="•"/>
          </a:pPr>
          <a:r>
            <a:rPr lang="en-US" sz="1800" kern="1200" dirty="0"/>
            <a:t>iOS</a:t>
          </a:r>
        </a:p>
      </dsp:txBody>
      <dsp:txXfrm>
        <a:off x="7560271" y="867106"/>
        <a:ext cx="2209531" cy="1358775"/>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0C7753-8F70-4C44-9606-2C140601E854}" type="datetimeFigureOut">
              <a:rPr lang="en-US" smtClean="0"/>
              <a:t>4/23/2025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88E0F3-2D0D-483C-8C0C-73A6E4299238}" type="slidenum">
              <a:rPr lang="en-US" smtClean="0"/>
              <a:t>‹#›</a:t>
            </a:fld>
            <a:endParaRPr lang="en-US" dirty="0"/>
          </a:p>
        </p:txBody>
      </p:sp>
    </p:spTree>
    <p:extLst>
      <p:ext uri="{BB962C8B-B14F-4D97-AF65-F5344CB8AC3E}">
        <p14:creationId xmlns:p14="http://schemas.microsoft.com/office/powerpoint/2010/main" val="4283069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38C73F-D5E5-430D-9F94-3EBFB229B4F9}" type="slidenum">
              <a:rPr lang="en-US" smtClean="0"/>
              <a:t>1</a:t>
            </a:fld>
            <a:endParaRPr lang="en-US" dirty="0"/>
          </a:p>
        </p:txBody>
      </p:sp>
    </p:spTree>
    <p:extLst>
      <p:ext uri="{BB962C8B-B14F-4D97-AF65-F5344CB8AC3E}">
        <p14:creationId xmlns:p14="http://schemas.microsoft.com/office/powerpoint/2010/main" val="1564645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Study outcomes may also include:</a:t>
            </a:r>
            <a:r>
              <a:rPr lang="en-US" baseline="0" dirty="0"/>
              <a:t> Recommendations, Observations, Comments, etc…</a:t>
            </a:r>
            <a:endParaRPr lang="en-US" dirty="0"/>
          </a:p>
        </p:txBody>
      </p:sp>
      <p:sp>
        <p:nvSpPr>
          <p:cNvPr id="4" name="Slide Number Placeholder 3"/>
          <p:cNvSpPr>
            <a:spLocks noGrp="1"/>
          </p:cNvSpPr>
          <p:nvPr>
            <p:ph type="sldNum" sz="quarter" idx="10"/>
          </p:nvPr>
        </p:nvSpPr>
        <p:spPr/>
        <p:txBody>
          <a:bodyPr/>
          <a:lstStyle/>
          <a:p>
            <a:fld id="{FB88E0F3-2D0D-483C-8C0C-73A6E4299238}" type="slidenum">
              <a:rPr lang="en-US" smtClean="0"/>
              <a:t>3</a:t>
            </a:fld>
            <a:endParaRPr lang="en-US" dirty="0"/>
          </a:p>
        </p:txBody>
      </p:sp>
    </p:spTree>
    <p:extLst>
      <p:ext uri="{BB962C8B-B14F-4D97-AF65-F5344CB8AC3E}">
        <p14:creationId xmlns:p14="http://schemas.microsoft.com/office/powerpoint/2010/main" val="36993608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Subject = Topic or Case</a:t>
            </a:r>
          </a:p>
          <a:p>
            <a:r>
              <a:rPr lang="en-US" dirty="0"/>
              <a:t>Evaluate =</a:t>
            </a:r>
            <a:r>
              <a:rPr lang="en-US" baseline="0" dirty="0"/>
              <a:t> Process or Execute</a:t>
            </a:r>
          </a:p>
          <a:p>
            <a:r>
              <a:rPr lang="en-US" baseline="0" dirty="0"/>
              <a:t>Conclude = Show the strength and weaknesses, etc…</a:t>
            </a:r>
            <a:endParaRPr lang="en-US" dirty="0"/>
          </a:p>
        </p:txBody>
      </p:sp>
      <p:sp>
        <p:nvSpPr>
          <p:cNvPr id="4" name="Slide Number Placeholder 3"/>
          <p:cNvSpPr>
            <a:spLocks noGrp="1"/>
          </p:cNvSpPr>
          <p:nvPr>
            <p:ph type="sldNum" sz="quarter" idx="10"/>
          </p:nvPr>
        </p:nvSpPr>
        <p:spPr/>
        <p:txBody>
          <a:bodyPr/>
          <a:lstStyle/>
          <a:p>
            <a:fld id="{FB88E0F3-2D0D-483C-8C0C-73A6E4299238}" type="slidenum">
              <a:rPr lang="en-US" smtClean="0"/>
              <a:t>4</a:t>
            </a:fld>
            <a:endParaRPr lang="en-US" dirty="0"/>
          </a:p>
        </p:txBody>
      </p:sp>
    </p:spTree>
    <p:extLst>
      <p:ext uri="{BB962C8B-B14F-4D97-AF65-F5344CB8AC3E}">
        <p14:creationId xmlns:p14="http://schemas.microsoft.com/office/powerpoint/2010/main" val="16544960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Quality</a:t>
            </a:r>
            <a:r>
              <a:rPr lang="en-US" baseline="0" dirty="0"/>
              <a:t> of the XYZ course of the ABC institute</a:t>
            </a:r>
            <a:endParaRPr lang="en-US" dirty="0"/>
          </a:p>
        </p:txBody>
      </p:sp>
      <p:sp>
        <p:nvSpPr>
          <p:cNvPr id="4" name="Slide Number Placeholder 3"/>
          <p:cNvSpPr>
            <a:spLocks noGrp="1"/>
          </p:cNvSpPr>
          <p:nvPr>
            <p:ph type="sldNum" sz="quarter" idx="10"/>
          </p:nvPr>
        </p:nvSpPr>
        <p:spPr/>
        <p:txBody>
          <a:bodyPr/>
          <a:lstStyle/>
          <a:p>
            <a:fld id="{FB88E0F3-2D0D-483C-8C0C-73A6E4299238}" type="slidenum">
              <a:rPr lang="en-US" smtClean="0"/>
              <a:t>5</a:t>
            </a:fld>
            <a:endParaRPr lang="en-US" dirty="0"/>
          </a:p>
        </p:txBody>
      </p:sp>
    </p:spTree>
    <p:extLst>
      <p:ext uri="{BB962C8B-B14F-4D97-AF65-F5344CB8AC3E}">
        <p14:creationId xmlns:p14="http://schemas.microsoft.com/office/powerpoint/2010/main" val="3841413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Lecturer will provide help for topic selection if needed</a:t>
            </a:r>
          </a:p>
          <a:p>
            <a:endParaRPr lang="en-US" dirty="0"/>
          </a:p>
        </p:txBody>
      </p:sp>
      <p:sp>
        <p:nvSpPr>
          <p:cNvPr id="4" name="Slide Number Placeholder 3"/>
          <p:cNvSpPr>
            <a:spLocks noGrp="1"/>
          </p:cNvSpPr>
          <p:nvPr>
            <p:ph type="sldNum" sz="quarter" idx="10"/>
          </p:nvPr>
        </p:nvSpPr>
        <p:spPr/>
        <p:txBody>
          <a:bodyPr/>
          <a:lstStyle/>
          <a:p>
            <a:fld id="{FB88E0F3-2D0D-483C-8C0C-73A6E4299238}" type="slidenum">
              <a:rPr lang="en-US" smtClean="0"/>
              <a:t>7</a:t>
            </a:fld>
            <a:endParaRPr lang="en-US" dirty="0"/>
          </a:p>
        </p:txBody>
      </p:sp>
    </p:spTree>
    <p:extLst>
      <p:ext uri="{BB962C8B-B14F-4D97-AF65-F5344CB8AC3E}">
        <p14:creationId xmlns:p14="http://schemas.microsoft.com/office/powerpoint/2010/main" val="3590396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a:t>
            </a:fld>
            <a:endParaRPr lang="en-US" dirty="0"/>
          </a:p>
        </p:txBody>
      </p:sp>
    </p:spTree>
    <p:extLst>
      <p:ext uri="{BB962C8B-B14F-4D97-AF65-F5344CB8AC3E}">
        <p14:creationId xmlns:p14="http://schemas.microsoft.com/office/powerpoint/2010/main" val="1907712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a:t>
            </a:fld>
            <a:endParaRPr lang="en-US" dirty="0"/>
          </a:p>
        </p:txBody>
      </p:sp>
    </p:spTree>
    <p:extLst>
      <p:ext uri="{BB962C8B-B14F-4D97-AF65-F5344CB8AC3E}">
        <p14:creationId xmlns:p14="http://schemas.microsoft.com/office/powerpoint/2010/main" val="2335102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a:t>
            </a:fld>
            <a:endParaRPr lang="en-US" dirty="0"/>
          </a:p>
        </p:txBody>
      </p:sp>
    </p:spTree>
    <p:extLst>
      <p:ext uri="{BB962C8B-B14F-4D97-AF65-F5344CB8AC3E}">
        <p14:creationId xmlns:p14="http://schemas.microsoft.com/office/powerpoint/2010/main" val="1097017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a:t>
            </a:fld>
            <a:endParaRPr lang="en-US" dirty="0"/>
          </a:p>
        </p:txBody>
      </p:sp>
    </p:spTree>
    <p:extLst>
      <p:ext uri="{BB962C8B-B14F-4D97-AF65-F5344CB8AC3E}">
        <p14:creationId xmlns:p14="http://schemas.microsoft.com/office/powerpoint/2010/main" val="114004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a:t>
            </a:fld>
            <a:endParaRPr lang="en-US" dirty="0"/>
          </a:p>
        </p:txBody>
      </p:sp>
    </p:spTree>
    <p:extLst>
      <p:ext uri="{BB962C8B-B14F-4D97-AF65-F5344CB8AC3E}">
        <p14:creationId xmlns:p14="http://schemas.microsoft.com/office/powerpoint/2010/main" val="210573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dirty="0"/>
              <a:t>SE 3030 (SLIIT)</a:t>
            </a:r>
          </a:p>
        </p:txBody>
      </p:sp>
      <p:sp>
        <p:nvSpPr>
          <p:cNvPr id="6" name="Footer Placeholder 5"/>
          <p:cNvSpPr>
            <a:spLocks noGrp="1"/>
          </p:cNvSpPr>
          <p:nvPr>
            <p:ph type="ftr" sz="quarter" idx="11"/>
          </p:nvPr>
        </p:nvSpPr>
        <p:spPr/>
        <p:txBody>
          <a:bodyPr/>
          <a:lstStyle/>
          <a:p>
            <a:r>
              <a:rPr lang="pt-BR"/>
              <a:t>by Chathura R De Silva</a:t>
            </a:r>
            <a:endParaRPr lang="en-US" dirty="0"/>
          </a:p>
        </p:txBody>
      </p:sp>
      <p:sp>
        <p:nvSpPr>
          <p:cNvPr id="7" name="Slide Number Placeholder 6"/>
          <p:cNvSpPr>
            <a:spLocks noGrp="1"/>
          </p:cNvSpPr>
          <p:nvPr>
            <p:ph type="sldNum" sz="quarter" idx="12"/>
          </p:nvPr>
        </p:nvSpPr>
        <p:spPr/>
        <p:txBody>
          <a:bodyPr/>
          <a:lstStyle/>
          <a:p>
            <a:fld id="{66D56BCD-84F6-4D2E-BA75-5A91E18A6125}" type="slidenum">
              <a:rPr lang="en-US" smtClean="0"/>
              <a:t>‹#›</a:t>
            </a:fld>
            <a:endParaRPr lang="en-US" dirty="0"/>
          </a:p>
        </p:txBody>
      </p:sp>
    </p:spTree>
    <p:extLst>
      <p:ext uri="{BB962C8B-B14F-4D97-AF65-F5344CB8AC3E}">
        <p14:creationId xmlns:p14="http://schemas.microsoft.com/office/powerpoint/2010/main" val="1148817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dirty="0"/>
              <a:t>SE 3030 (SLIIT)</a:t>
            </a:r>
          </a:p>
        </p:txBody>
      </p:sp>
      <p:sp>
        <p:nvSpPr>
          <p:cNvPr id="8" name="Footer Placeholder 7"/>
          <p:cNvSpPr>
            <a:spLocks noGrp="1"/>
          </p:cNvSpPr>
          <p:nvPr>
            <p:ph type="ftr" sz="quarter" idx="11"/>
          </p:nvPr>
        </p:nvSpPr>
        <p:spPr/>
        <p:txBody>
          <a:bodyPr/>
          <a:lstStyle/>
          <a:p>
            <a:r>
              <a:rPr lang="pt-BR"/>
              <a:t>by Chathura R De Silva</a:t>
            </a:r>
            <a:endParaRPr lang="en-US" dirty="0"/>
          </a:p>
        </p:txBody>
      </p:sp>
      <p:sp>
        <p:nvSpPr>
          <p:cNvPr id="9" name="Slide Number Placeholder 8"/>
          <p:cNvSpPr>
            <a:spLocks noGrp="1"/>
          </p:cNvSpPr>
          <p:nvPr>
            <p:ph type="sldNum" sz="quarter" idx="12"/>
          </p:nvPr>
        </p:nvSpPr>
        <p:spPr/>
        <p:txBody>
          <a:bodyPr/>
          <a:lstStyle/>
          <a:p>
            <a:fld id="{66D56BCD-84F6-4D2E-BA75-5A91E18A6125}" type="slidenum">
              <a:rPr lang="en-US" smtClean="0"/>
              <a:t>‹#›</a:t>
            </a:fld>
            <a:endParaRPr lang="en-US" dirty="0"/>
          </a:p>
        </p:txBody>
      </p:sp>
    </p:spTree>
    <p:extLst>
      <p:ext uri="{BB962C8B-B14F-4D97-AF65-F5344CB8AC3E}">
        <p14:creationId xmlns:p14="http://schemas.microsoft.com/office/powerpoint/2010/main" val="1166406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dirty="0"/>
              <a:t>SE 3030 (SLIIT)</a:t>
            </a:r>
          </a:p>
        </p:txBody>
      </p:sp>
      <p:sp>
        <p:nvSpPr>
          <p:cNvPr id="4" name="Footer Placeholder 3"/>
          <p:cNvSpPr>
            <a:spLocks noGrp="1"/>
          </p:cNvSpPr>
          <p:nvPr>
            <p:ph type="ftr" sz="quarter" idx="11"/>
          </p:nvPr>
        </p:nvSpPr>
        <p:spPr/>
        <p:txBody>
          <a:bodyPr/>
          <a:lstStyle/>
          <a:p>
            <a:r>
              <a:rPr lang="pt-BR"/>
              <a:t>by Chathura R De Silva</a:t>
            </a:r>
            <a:endParaRPr lang="en-US" dirty="0"/>
          </a:p>
        </p:txBody>
      </p:sp>
      <p:sp>
        <p:nvSpPr>
          <p:cNvPr id="5" name="Slide Number Placeholder 4"/>
          <p:cNvSpPr>
            <a:spLocks noGrp="1"/>
          </p:cNvSpPr>
          <p:nvPr>
            <p:ph type="sldNum" sz="quarter" idx="12"/>
          </p:nvPr>
        </p:nvSpPr>
        <p:spPr/>
        <p:txBody>
          <a:bodyPr/>
          <a:lstStyle/>
          <a:p>
            <a:fld id="{66D56BCD-84F6-4D2E-BA75-5A91E18A6125}" type="slidenum">
              <a:rPr lang="en-US" smtClean="0"/>
              <a:t>‹#›</a:t>
            </a:fld>
            <a:endParaRPr lang="en-US" dirty="0"/>
          </a:p>
        </p:txBody>
      </p:sp>
    </p:spTree>
    <p:extLst>
      <p:ext uri="{BB962C8B-B14F-4D97-AF65-F5344CB8AC3E}">
        <p14:creationId xmlns:p14="http://schemas.microsoft.com/office/powerpoint/2010/main" val="2962442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SE 3030 (SLIIT)</a:t>
            </a:r>
          </a:p>
        </p:txBody>
      </p:sp>
      <p:sp>
        <p:nvSpPr>
          <p:cNvPr id="3" name="Footer Placeholder 2"/>
          <p:cNvSpPr>
            <a:spLocks noGrp="1"/>
          </p:cNvSpPr>
          <p:nvPr>
            <p:ph type="ftr" sz="quarter" idx="11"/>
          </p:nvPr>
        </p:nvSpPr>
        <p:spPr/>
        <p:txBody>
          <a:bodyPr/>
          <a:lstStyle/>
          <a:p>
            <a:r>
              <a:rPr lang="pt-BR"/>
              <a:t>by Chathura R De Silva</a:t>
            </a:r>
            <a:endParaRPr lang="en-US" dirty="0"/>
          </a:p>
        </p:txBody>
      </p:sp>
      <p:sp>
        <p:nvSpPr>
          <p:cNvPr id="4" name="Slide Number Placeholder 3"/>
          <p:cNvSpPr>
            <a:spLocks noGrp="1"/>
          </p:cNvSpPr>
          <p:nvPr>
            <p:ph type="sldNum" sz="quarter" idx="12"/>
          </p:nvPr>
        </p:nvSpPr>
        <p:spPr/>
        <p:txBody>
          <a:bodyPr/>
          <a:lstStyle/>
          <a:p>
            <a:fld id="{66D56BCD-84F6-4D2E-BA75-5A91E18A6125}" type="slidenum">
              <a:rPr lang="en-US" smtClean="0"/>
              <a:t>‹#›</a:t>
            </a:fld>
            <a:endParaRPr lang="en-US" dirty="0"/>
          </a:p>
        </p:txBody>
      </p:sp>
    </p:spTree>
    <p:extLst>
      <p:ext uri="{BB962C8B-B14F-4D97-AF65-F5344CB8AC3E}">
        <p14:creationId xmlns:p14="http://schemas.microsoft.com/office/powerpoint/2010/main" val="2596666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dirty="0"/>
              <a:t>SE 3030 (SLIIT)</a:t>
            </a:r>
          </a:p>
        </p:txBody>
      </p:sp>
      <p:sp>
        <p:nvSpPr>
          <p:cNvPr id="6" name="Footer Placeholder 5"/>
          <p:cNvSpPr>
            <a:spLocks noGrp="1"/>
          </p:cNvSpPr>
          <p:nvPr>
            <p:ph type="ftr" sz="quarter" idx="11"/>
          </p:nvPr>
        </p:nvSpPr>
        <p:spPr/>
        <p:txBody>
          <a:bodyPr/>
          <a:lstStyle/>
          <a:p>
            <a:r>
              <a:rPr lang="pt-BR"/>
              <a:t>by Chathura R De Silva</a:t>
            </a:r>
            <a:endParaRPr lang="en-US" dirty="0"/>
          </a:p>
        </p:txBody>
      </p:sp>
      <p:sp>
        <p:nvSpPr>
          <p:cNvPr id="7" name="Slide Number Placeholder 6"/>
          <p:cNvSpPr>
            <a:spLocks noGrp="1"/>
          </p:cNvSpPr>
          <p:nvPr>
            <p:ph type="sldNum" sz="quarter" idx="12"/>
          </p:nvPr>
        </p:nvSpPr>
        <p:spPr/>
        <p:txBody>
          <a:bodyPr/>
          <a:lstStyle/>
          <a:p>
            <a:fld id="{66D56BCD-84F6-4D2E-BA75-5A91E18A6125}" type="slidenum">
              <a:rPr lang="en-US" smtClean="0"/>
              <a:t>‹#›</a:t>
            </a:fld>
            <a:endParaRPr lang="en-US" dirty="0"/>
          </a:p>
        </p:txBody>
      </p:sp>
    </p:spTree>
    <p:extLst>
      <p:ext uri="{BB962C8B-B14F-4D97-AF65-F5344CB8AC3E}">
        <p14:creationId xmlns:p14="http://schemas.microsoft.com/office/powerpoint/2010/main" val="2340727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dirty="0"/>
              <a:t>SE 3030 (SLIIT)</a:t>
            </a:r>
          </a:p>
        </p:txBody>
      </p:sp>
      <p:sp>
        <p:nvSpPr>
          <p:cNvPr id="6" name="Footer Placeholder 5"/>
          <p:cNvSpPr>
            <a:spLocks noGrp="1"/>
          </p:cNvSpPr>
          <p:nvPr>
            <p:ph type="ftr" sz="quarter" idx="11"/>
          </p:nvPr>
        </p:nvSpPr>
        <p:spPr/>
        <p:txBody>
          <a:bodyPr/>
          <a:lstStyle/>
          <a:p>
            <a:r>
              <a:rPr lang="pt-BR"/>
              <a:t>by Chathura R De Silva</a:t>
            </a:r>
            <a:endParaRPr lang="en-US" dirty="0"/>
          </a:p>
        </p:txBody>
      </p:sp>
      <p:sp>
        <p:nvSpPr>
          <p:cNvPr id="7" name="Slide Number Placeholder 6"/>
          <p:cNvSpPr>
            <a:spLocks noGrp="1"/>
          </p:cNvSpPr>
          <p:nvPr>
            <p:ph type="sldNum" sz="quarter" idx="12"/>
          </p:nvPr>
        </p:nvSpPr>
        <p:spPr/>
        <p:txBody>
          <a:bodyPr/>
          <a:lstStyle/>
          <a:p>
            <a:fld id="{66D56BCD-84F6-4D2E-BA75-5A91E18A6125}" type="slidenum">
              <a:rPr lang="en-US" smtClean="0"/>
              <a:t>‹#›</a:t>
            </a:fld>
            <a:endParaRPr lang="en-US" dirty="0"/>
          </a:p>
        </p:txBody>
      </p:sp>
    </p:spTree>
    <p:extLst>
      <p:ext uri="{BB962C8B-B14F-4D97-AF65-F5344CB8AC3E}">
        <p14:creationId xmlns:p14="http://schemas.microsoft.com/office/powerpoint/2010/main" val="814945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SE 3030 (SLIIT)</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pt-BR"/>
              <a:t>by Chathura R De Silva</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D56BCD-84F6-4D2E-BA75-5A91E18A6125}" type="slidenum">
              <a:rPr lang="en-US" smtClean="0"/>
              <a:t>‹#›</a:t>
            </a:fld>
            <a:endParaRPr lang="en-US" dirty="0"/>
          </a:p>
        </p:txBody>
      </p:sp>
    </p:spTree>
    <p:extLst>
      <p:ext uri="{BB962C8B-B14F-4D97-AF65-F5344CB8AC3E}">
        <p14:creationId xmlns:p14="http://schemas.microsoft.com/office/powerpoint/2010/main" val="7888756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wikihow.com/Do-a-Case-Study" TargetMode="External"/><Relationship Id="rId2" Type="http://schemas.openxmlformats.org/officeDocument/2006/relationships/hyperlink" Target="http://www.monash.edu.au/lls/llonline/quickrefs/27-case-study.pdf"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52700" y="2667000"/>
            <a:ext cx="7430750" cy="914400"/>
          </a:xfrm>
        </p:spPr>
        <p:txBody>
          <a:bodyPr>
            <a:normAutofit/>
          </a:bodyPr>
          <a:lstStyle/>
          <a:p>
            <a:r>
              <a:rPr lang="en-US" b="1" dirty="0">
                <a:solidFill>
                  <a:srgbClr val="0000FF"/>
                </a:solidFill>
                <a:latin typeface="Times New Roman" panose="02020603050405020304" pitchFamily="18" charset="0"/>
                <a:cs typeface="Times New Roman" panose="02020603050405020304" pitchFamily="18" charset="0"/>
              </a:rPr>
              <a:t>Case Study</a:t>
            </a:r>
          </a:p>
        </p:txBody>
      </p:sp>
      <p:sp>
        <p:nvSpPr>
          <p:cNvPr id="5" name="TextBox 4"/>
          <p:cNvSpPr txBox="1"/>
          <p:nvPr/>
        </p:nvSpPr>
        <p:spPr>
          <a:xfrm>
            <a:off x="3276600" y="4270386"/>
            <a:ext cx="5958840" cy="1200329"/>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Software Architecture</a:t>
            </a:r>
          </a:p>
          <a:p>
            <a:pPr algn="ctr"/>
            <a:r>
              <a:rPr lang="en-US" sz="2400" b="1" dirty="0">
                <a:latin typeface="Times New Roman" panose="02020603050405020304" pitchFamily="18" charset="0"/>
                <a:cs typeface="Times New Roman" panose="02020603050405020304" pitchFamily="18" charset="0"/>
              </a:rPr>
              <a:t>3</a:t>
            </a:r>
            <a:r>
              <a:rPr lang="en-US" sz="2400" b="1" baseline="30000" dirty="0">
                <a:latin typeface="Times New Roman" panose="02020603050405020304" pitchFamily="18" charset="0"/>
                <a:cs typeface="Times New Roman" panose="02020603050405020304" pitchFamily="18" charset="0"/>
              </a:rPr>
              <a:t>rd</a:t>
            </a:r>
            <a:r>
              <a:rPr lang="en-US" sz="2400" b="1" dirty="0">
                <a:latin typeface="Times New Roman" panose="02020603050405020304" pitchFamily="18" charset="0"/>
                <a:cs typeface="Times New Roman" panose="02020603050405020304" pitchFamily="18" charset="0"/>
              </a:rPr>
              <a:t>  Year – Semester 1</a:t>
            </a:r>
          </a:p>
          <a:p>
            <a:pPr algn="ctr"/>
            <a:r>
              <a:rPr lang="en-US" sz="2400" b="1" dirty="0">
                <a:latin typeface="Times New Roman" panose="02020603050405020304" pitchFamily="18" charset="0"/>
                <a:cs typeface="Times New Roman" panose="02020603050405020304" pitchFamily="18" charset="0"/>
              </a:rPr>
              <a:t>Assignment – 2</a:t>
            </a:r>
          </a:p>
        </p:txBody>
      </p:sp>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2155" y="533401"/>
            <a:ext cx="1295400" cy="1518265"/>
          </a:xfrm>
          <a:prstGeom prst="rect">
            <a:avLst/>
          </a:prstGeom>
          <a:noFill/>
          <a:extLst>
            <a:ext uri="{909E8E84-426E-40DD-AFC4-6F175D3DCCD1}">
              <a14:hiddenFill xmlns:a14="http://schemas.microsoft.com/office/drawing/2010/main">
                <a:solidFill>
                  <a:srgbClr val="FFFFFF"/>
                </a:solidFill>
              </a14:hiddenFill>
            </a:ext>
          </a:extLst>
        </p:spPr>
      </p:pic>
      <p:sp>
        <p:nvSpPr>
          <p:cNvPr id="6" name="Date Placeholder 5"/>
          <p:cNvSpPr>
            <a:spLocks noGrp="1"/>
          </p:cNvSpPr>
          <p:nvPr>
            <p:ph type="dt" sz="half" idx="10"/>
          </p:nvPr>
        </p:nvSpPr>
        <p:spPr/>
        <p:txBody>
          <a:bodyPr/>
          <a:lstStyle/>
          <a:p>
            <a:r>
              <a:rPr lang="en-US" dirty="0"/>
              <a:t>SE 3030 (SLIIT)</a:t>
            </a:r>
          </a:p>
        </p:txBody>
      </p:sp>
      <p:sp>
        <p:nvSpPr>
          <p:cNvPr id="7" name="Footer Placeholder 6"/>
          <p:cNvSpPr>
            <a:spLocks noGrp="1"/>
          </p:cNvSpPr>
          <p:nvPr>
            <p:ph type="ftr" sz="quarter" idx="11"/>
          </p:nvPr>
        </p:nvSpPr>
        <p:spPr/>
        <p:txBody>
          <a:bodyPr/>
          <a:lstStyle/>
          <a:p>
            <a:r>
              <a:rPr lang="pt-BR"/>
              <a:t>by Chathura R De Silva</a:t>
            </a:r>
            <a:endParaRPr lang="en-US" dirty="0"/>
          </a:p>
        </p:txBody>
      </p:sp>
      <p:sp>
        <p:nvSpPr>
          <p:cNvPr id="8" name="Slide Number Placeholder 7"/>
          <p:cNvSpPr>
            <a:spLocks noGrp="1"/>
          </p:cNvSpPr>
          <p:nvPr>
            <p:ph type="sldNum" sz="quarter" idx="12"/>
          </p:nvPr>
        </p:nvSpPr>
        <p:spPr/>
        <p:txBody>
          <a:bodyPr/>
          <a:lstStyle/>
          <a:p>
            <a:fld id="{45036FFB-470A-4E43-9360-132999DAEAB8}" type="slidenum">
              <a:rPr lang="en-US" smtClean="0"/>
              <a:t>1</a:t>
            </a:fld>
            <a:endParaRPr lang="en-US" dirty="0"/>
          </a:p>
        </p:txBody>
      </p:sp>
    </p:spTree>
    <p:extLst>
      <p:ext uri="{BB962C8B-B14F-4D97-AF65-F5344CB8AC3E}">
        <p14:creationId xmlns:p14="http://schemas.microsoft.com/office/powerpoint/2010/main" val="834786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Any type of plagiarism is not allowed. </a:t>
            </a:r>
          </a:p>
          <a:p>
            <a:pPr marL="0" indent="0">
              <a:buNone/>
            </a:pPr>
            <a:endParaRPr lang="en-US" dirty="0"/>
          </a:p>
          <a:p>
            <a:pPr marL="0" indent="0">
              <a:buNone/>
            </a:pPr>
            <a:r>
              <a:rPr lang="en-US" dirty="0"/>
              <a:t>Plagiarism: Academic honesty is crucial to a student’s credibility and self-esteem, and ultimately reflects the values and morals of the Institute as whole. A student may work together with one or a group of students discussing assignment content, identifying relevant references, and debating issues relevant to the subject. Plagiarism occurs when the work of another person, or persons, is used and presented as one’s own. </a:t>
            </a:r>
          </a:p>
          <a:p>
            <a:pPr marL="0" indent="0">
              <a:buNone/>
            </a:pPr>
            <a:endParaRPr lang="en-US" dirty="0"/>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10</a:t>
            </a:fld>
            <a:endParaRPr lang="en-US" dirty="0"/>
          </a:p>
        </p:txBody>
      </p:sp>
    </p:spTree>
    <p:extLst>
      <p:ext uri="{BB962C8B-B14F-4D97-AF65-F5344CB8AC3E}">
        <p14:creationId xmlns:p14="http://schemas.microsoft.com/office/powerpoint/2010/main" val="2795668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Registration</a:t>
            </a:r>
          </a:p>
        </p:txBody>
      </p:sp>
      <p:sp>
        <p:nvSpPr>
          <p:cNvPr id="3" name="Content Placeholder 2"/>
          <p:cNvSpPr>
            <a:spLocks noGrp="1"/>
          </p:cNvSpPr>
          <p:nvPr>
            <p:ph idx="1"/>
          </p:nvPr>
        </p:nvSpPr>
        <p:spPr/>
        <p:txBody>
          <a:bodyPr>
            <a:normAutofit lnSpcReduction="10000"/>
          </a:bodyPr>
          <a:lstStyle/>
          <a:p>
            <a:r>
              <a:rPr lang="en-US" dirty="0"/>
              <a:t>4-5 Students per group</a:t>
            </a:r>
          </a:p>
          <a:p>
            <a:pPr lvl="1"/>
            <a:r>
              <a:rPr lang="en-US" dirty="0"/>
              <a:t>Advised to keep the same group as Assignment #1</a:t>
            </a:r>
          </a:p>
          <a:p>
            <a:pPr lvl="1"/>
            <a:r>
              <a:rPr lang="en-US" dirty="0"/>
              <a:t>Exceptions are allowed on case by case basis</a:t>
            </a:r>
          </a:p>
          <a:p>
            <a:r>
              <a:rPr lang="en-US" dirty="0"/>
              <a:t>Topic</a:t>
            </a:r>
          </a:p>
          <a:p>
            <a:pPr lvl="1"/>
            <a:r>
              <a:rPr lang="en-US" dirty="0"/>
              <a:t>Registration only for 1 topic</a:t>
            </a:r>
          </a:p>
          <a:p>
            <a:pPr lvl="1"/>
            <a:r>
              <a:rPr lang="en-US" dirty="0"/>
              <a:t>In case if the topic is rejected or taken by someone else the group is allowed to register again without an extension for the deadline</a:t>
            </a:r>
          </a:p>
          <a:p>
            <a:pPr lvl="1"/>
            <a:r>
              <a:rPr lang="en-US" dirty="0"/>
              <a:t>Later changes to the topic is highly discouraged and based on availability</a:t>
            </a:r>
          </a:p>
          <a:p>
            <a:r>
              <a:rPr lang="en-US" dirty="0"/>
              <a:t>Submission of Topics</a:t>
            </a:r>
          </a:p>
          <a:p>
            <a:pPr lvl="1"/>
            <a:r>
              <a:rPr lang="en-US" dirty="0"/>
              <a:t>Only the Group Leaders should submit topics</a:t>
            </a:r>
          </a:p>
          <a:p>
            <a:pPr lvl="1"/>
            <a:r>
              <a:rPr lang="en-US" dirty="0"/>
              <a:t>Submission of topics only allowed via CourseWeb</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11</a:t>
            </a:fld>
            <a:endParaRPr lang="en-US" dirty="0"/>
          </a:p>
        </p:txBody>
      </p:sp>
    </p:spTree>
    <p:extLst>
      <p:ext uri="{BB962C8B-B14F-4D97-AF65-F5344CB8AC3E}">
        <p14:creationId xmlns:p14="http://schemas.microsoft.com/office/powerpoint/2010/main" val="3804714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Viva and Evaluation</a:t>
            </a:r>
          </a:p>
        </p:txBody>
      </p:sp>
      <p:sp>
        <p:nvSpPr>
          <p:cNvPr id="3" name="Content Placeholder 2"/>
          <p:cNvSpPr>
            <a:spLocks noGrp="1"/>
          </p:cNvSpPr>
          <p:nvPr>
            <p:ph idx="1"/>
          </p:nvPr>
        </p:nvSpPr>
        <p:spPr/>
        <p:txBody>
          <a:bodyPr>
            <a:normAutofit lnSpcReduction="10000"/>
          </a:bodyPr>
          <a:lstStyle/>
          <a:p>
            <a:r>
              <a:rPr lang="en-US" dirty="0"/>
              <a:t>Although this is a group assignment, individuals will be assessed on their performance.</a:t>
            </a:r>
          </a:p>
          <a:p>
            <a:endParaRPr lang="en-US" dirty="0"/>
          </a:p>
          <a:p>
            <a:r>
              <a:rPr lang="en-US" dirty="0"/>
              <a:t>Presentation Submission – via CourseWeb</a:t>
            </a:r>
          </a:p>
          <a:p>
            <a:r>
              <a:rPr lang="en-US" dirty="0"/>
              <a:t>Presentation &amp; Viva</a:t>
            </a:r>
          </a:p>
          <a:p>
            <a:pPr lvl="1"/>
            <a:r>
              <a:rPr lang="en-US" dirty="0"/>
              <a:t>Only the groups who have uploaded the Presentation on time will be allowed for the Presentation &amp; Viva Session</a:t>
            </a:r>
          </a:p>
          <a:p>
            <a:pPr lvl="1"/>
            <a:r>
              <a:rPr lang="en-US" dirty="0"/>
              <a:t>Each member should be present at the Viva/Presentation</a:t>
            </a:r>
          </a:p>
          <a:p>
            <a:pPr lvl="1"/>
            <a:r>
              <a:rPr lang="en-US" dirty="0"/>
              <a:t>A printed copy of the Presentation should be made available during the Viva session</a:t>
            </a:r>
          </a:p>
          <a:p>
            <a:pPr lvl="1"/>
            <a:r>
              <a:rPr lang="en-US" dirty="0"/>
              <a:t>Lecture &amp; Lab timeslots will be taken for the Viva/Presentation</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12</a:t>
            </a:fld>
            <a:endParaRPr lang="en-US" dirty="0"/>
          </a:p>
        </p:txBody>
      </p:sp>
    </p:spTree>
    <p:extLst>
      <p:ext uri="{BB962C8B-B14F-4D97-AF65-F5344CB8AC3E}">
        <p14:creationId xmlns:p14="http://schemas.microsoft.com/office/powerpoint/2010/main" val="3159855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Registration</a:t>
            </a:r>
          </a:p>
        </p:txBody>
      </p:sp>
      <p:sp>
        <p:nvSpPr>
          <p:cNvPr id="3" name="Content Placeholder 2"/>
          <p:cNvSpPr>
            <a:spLocks noGrp="1"/>
          </p:cNvSpPr>
          <p:nvPr>
            <p:ph idx="1"/>
          </p:nvPr>
        </p:nvSpPr>
        <p:spPr>
          <a:xfrm>
            <a:off x="838200" y="1825625"/>
            <a:ext cx="3935049" cy="4351338"/>
          </a:xfrm>
        </p:spPr>
        <p:txBody>
          <a:bodyPr>
            <a:normAutofit fontScale="77500" lnSpcReduction="20000"/>
          </a:bodyPr>
          <a:lstStyle/>
          <a:p>
            <a:r>
              <a:rPr lang="en-US" dirty="0"/>
              <a:t>Create a new Forum Discussion with the Topic</a:t>
            </a:r>
          </a:p>
          <a:p>
            <a:r>
              <a:rPr lang="en-US" dirty="0"/>
              <a:t>Add details of Team Members</a:t>
            </a:r>
          </a:p>
          <a:p>
            <a:pPr lvl="1"/>
            <a:r>
              <a:rPr lang="en-US" dirty="0"/>
              <a:t>Add Student ID along with Name with Initials</a:t>
            </a:r>
          </a:p>
          <a:p>
            <a:pPr lvl="1"/>
            <a:r>
              <a:rPr lang="en-US" dirty="0"/>
              <a:t>Indicate Group Leader</a:t>
            </a:r>
          </a:p>
          <a:p>
            <a:r>
              <a:rPr lang="en-US" dirty="0"/>
              <a:t>Provide Resource locations</a:t>
            </a:r>
          </a:p>
          <a:p>
            <a:pPr lvl="1"/>
            <a:r>
              <a:rPr lang="en-US" dirty="0"/>
              <a:t>Official Documentations</a:t>
            </a:r>
          </a:p>
          <a:p>
            <a:pPr lvl="1"/>
            <a:r>
              <a:rPr lang="en-US" dirty="0"/>
              <a:t>White papers</a:t>
            </a:r>
          </a:p>
          <a:p>
            <a:pPr lvl="1"/>
            <a:r>
              <a:rPr lang="en-US" dirty="0"/>
              <a:t>Other research/studies</a:t>
            </a:r>
          </a:p>
          <a:p>
            <a:r>
              <a:rPr lang="en-US" dirty="0"/>
              <a:t>Lecturer would Approve/Reject the topic</a:t>
            </a:r>
          </a:p>
          <a:p>
            <a:r>
              <a:rPr lang="en-US" dirty="0"/>
              <a:t>Upon Approval of the topic commence the assignment work</a:t>
            </a:r>
          </a:p>
        </p:txBody>
      </p:sp>
      <p:sp>
        <p:nvSpPr>
          <p:cNvPr id="4" name="Date Placeholder 3"/>
          <p:cNvSpPr>
            <a:spLocks noGrp="1"/>
          </p:cNvSpPr>
          <p:nvPr>
            <p:ph type="dt" sz="half" idx="10"/>
          </p:nvPr>
        </p:nvSpPr>
        <p:spPr/>
        <p:txBody>
          <a:bodyPr/>
          <a:lstStyle/>
          <a:p>
            <a:r>
              <a:rPr lang="en-US" dirty="0"/>
              <a:t>SE 5080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13</a:t>
            </a:fld>
            <a:endParaRPr lang="en-US" dirty="0"/>
          </a:p>
        </p:txBody>
      </p:sp>
      <p:pic>
        <p:nvPicPr>
          <p:cNvPr id="8" name="Picture 7">
            <a:extLst>
              <a:ext uri="{FF2B5EF4-FFF2-40B4-BE49-F238E27FC236}">
                <a16:creationId xmlns:a16="http://schemas.microsoft.com/office/drawing/2014/main" id="{595E67EE-AC04-48E7-8050-A1F5E2B8C94A}"/>
              </a:ext>
            </a:extLst>
          </p:cNvPr>
          <p:cNvPicPr>
            <a:picLocks noChangeAspect="1"/>
          </p:cNvPicPr>
          <p:nvPr/>
        </p:nvPicPr>
        <p:blipFill>
          <a:blip r:embed="rId2"/>
          <a:stretch>
            <a:fillRect/>
          </a:stretch>
        </p:blipFill>
        <p:spPr>
          <a:xfrm>
            <a:off x="4779173" y="1252797"/>
            <a:ext cx="7281861" cy="5153793"/>
          </a:xfrm>
          <a:prstGeom prst="rect">
            <a:avLst/>
          </a:prstGeom>
          <a:ln>
            <a:solidFill>
              <a:schemeClr val="tx1"/>
            </a:solidFill>
          </a:ln>
        </p:spPr>
      </p:pic>
      <p:cxnSp>
        <p:nvCxnSpPr>
          <p:cNvPr id="10" name="Straight Arrow Connector 9">
            <a:extLst>
              <a:ext uri="{FF2B5EF4-FFF2-40B4-BE49-F238E27FC236}">
                <a16:creationId xmlns:a16="http://schemas.microsoft.com/office/drawing/2014/main" id="{96226DF8-612C-48F5-A729-D5F17B20CE62}"/>
              </a:ext>
            </a:extLst>
          </p:cNvPr>
          <p:cNvCxnSpPr>
            <a:cxnSpLocks/>
          </p:cNvCxnSpPr>
          <p:nvPr/>
        </p:nvCxnSpPr>
        <p:spPr>
          <a:xfrm flipV="1">
            <a:off x="4129873" y="1690688"/>
            <a:ext cx="723481" cy="389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37B474A-908C-4EF2-A60B-8CFB039FACE0}"/>
              </a:ext>
            </a:extLst>
          </p:cNvPr>
          <p:cNvCxnSpPr/>
          <p:nvPr/>
        </p:nvCxnSpPr>
        <p:spPr>
          <a:xfrm>
            <a:off x="4572000" y="2622620"/>
            <a:ext cx="663191" cy="341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00C070E-35DD-42FF-9E9F-5C1F1F64576C}"/>
              </a:ext>
            </a:extLst>
          </p:cNvPr>
          <p:cNvCxnSpPr>
            <a:cxnSpLocks/>
          </p:cNvCxnSpPr>
          <p:nvPr/>
        </p:nvCxnSpPr>
        <p:spPr>
          <a:xfrm>
            <a:off x="4129873" y="2080009"/>
            <a:ext cx="1195753" cy="80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78FB942-2DBA-4B47-B6A1-A21A23CC8481}"/>
              </a:ext>
            </a:extLst>
          </p:cNvPr>
          <p:cNvCxnSpPr>
            <a:cxnSpLocks/>
          </p:cNvCxnSpPr>
          <p:nvPr/>
        </p:nvCxnSpPr>
        <p:spPr>
          <a:xfrm flipV="1">
            <a:off x="3858567" y="3255668"/>
            <a:ext cx="2984360" cy="1029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9DF6998-097B-4697-A0B0-15AA164D6784}"/>
              </a:ext>
            </a:extLst>
          </p:cNvPr>
          <p:cNvCxnSpPr/>
          <p:nvPr/>
        </p:nvCxnSpPr>
        <p:spPr>
          <a:xfrm>
            <a:off x="4240404" y="3697793"/>
            <a:ext cx="994787" cy="3617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C2D21E4-6B6A-4791-A325-432A8C957BDE}"/>
              </a:ext>
            </a:extLst>
          </p:cNvPr>
          <p:cNvCxnSpPr/>
          <p:nvPr/>
        </p:nvCxnSpPr>
        <p:spPr>
          <a:xfrm>
            <a:off x="4129873" y="5004079"/>
            <a:ext cx="1376624" cy="934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532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Recommended Reading</a:t>
            </a:r>
          </a:p>
        </p:txBody>
      </p:sp>
      <p:sp>
        <p:nvSpPr>
          <p:cNvPr id="3" name="Content Placeholder 2"/>
          <p:cNvSpPr>
            <a:spLocks noGrp="1"/>
          </p:cNvSpPr>
          <p:nvPr>
            <p:ph idx="1"/>
          </p:nvPr>
        </p:nvSpPr>
        <p:spPr/>
        <p:txBody>
          <a:bodyPr/>
          <a:lstStyle/>
          <a:p>
            <a:r>
              <a:rPr lang="en-US" dirty="0">
                <a:hlinkClick r:id="rId2"/>
              </a:rPr>
              <a:t>http://www.monash.edu.au/lls/llonline/quickrefs/27-case-study.pdf</a:t>
            </a:r>
            <a:endParaRPr lang="en-US" dirty="0"/>
          </a:p>
          <a:p>
            <a:r>
              <a:rPr lang="en-US" dirty="0">
                <a:hlinkClick r:id="rId3"/>
              </a:rPr>
              <a:t>http://www.wikihow.com/Do-a-Case-Study</a:t>
            </a:r>
            <a:endParaRPr lang="en-US" dirty="0"/>
          </a:p>
          <a:p>
            <a:endParaRPr lang="en-US" dirty="0"/>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14</a:t>
            </a:fld>
            <a:endParaRPr lang="en-US" dirty="0"/>
          </a:p>
        </p:txBody>
      </p:sp>
    </p:spTree>
    <p:extLst>
      <p:ext uri="{BB962C8B-B14F-4D97-AF65-F5344CB8AC3E}">
        <p14:creationId xmlns:p14="http://schemas.microsoft.com/office/powerpoint/2010/main" val="3082569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Presentation Instructions</a:t>
            </a:r>
          </a:p>
        </p:txBody>
      </p:sp>
      <p:sp>
        <p:nvSpPr>
          <p:cNvPr id="3" name="Content Placeholder 2"/>
          <p:cNvSpPr>
            <a:spLocks noGrp="1"/>
          </p:cNvSpPr>
          <p:nvPr>
            <p:ph idx="1"/>
          </p:nvPr>
        </p:nvSpPr>
        <p:spPr/>
        <p:txBody>
          <a:bodyPr/>
          <a:lstStyle/>
          <a:p>
            <a:r>
              <a:rPr lang="en-US" dirty="0"/>
              <a:t>Plan the presentation for 10 minutes</a:t>
            </a:r>
          </a:p>
          <a:p>
            <a:r>
              <a:rPr lang="en-US" dirty="0"/>
              <a:t>Limit to a maximum of 20 slides</a:t>
            </a:r>
          </a:p>
          <a:p>
            <a:r>
              <a:rPr lang="en-US" dirty="0"/>
              <a:t>Every team member must present their work</a:t>
            </a:r>
          </a:p>
          <a:p>
            <a:r>
              <a:rPr lang="en-US" dirty="0"/>
              <a:t>Include relevant Student ID(s) on each slide</a:t>
            </a:r>
          </a:p>
          <a:p>
            <a:r>
              <a:rPr lang="en-US" dirty="0"/>
              <a:t>Questions will be asked during the presentation and afterwards if required</a:t>
            </a:r>
          </a:p>
          <a:p>
            <a:r>
              <a:rPr lang="en-US" dirty="0"/>
              <a:t>Bring a printout of the Presentation to the Viva session</a:t>
            </a:r>
          </a:p>
        </p:txBody>
      </p:sp>
    </p:spTree>
    <p:extLst>
      <p:ext uri="{BB962C8B-B14F-4D97-AF65-F5344CB8AC3E}">
        <p14:creationId xmlns:p14="http://schemas.microsoft.com/office/powerpoint/2010/main" val="1169905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Presentation Outline</a:t>
            </a:r>
          </a:p>
        </p:txBody>
      </p:sp>
      <p:sp>
        <p:nvSpPr>
          <p:cNvPr id="3" name="Content Placeholder 2"/>
          <p:cNvSpPr>
            <a:spLocks noGrp="1"/>
          </p:cNvSpPr>
          <p:nvPr>
            <p:ph idx="1"/>
          </p:nvPr>
        </p:nvSpPr>
        <p:spPr/>
        <p:txBody>
          <a:bodyPr>
            <a:normAutofit fontScale="62500" lnSpcReduction="20000"/>
          </a:bodyPr>
          <a:lstStyle/>
          <a:p>
            <a:pPr marL="0" indent="0">
              <a:buNone/>
            </a:pPr>
            <a:r>
              <a:rPr lang="en-US" dirty="0"/>
              <a:t>Below is a “sample” distribution of Responsibilities among group members:</a:t>
            </a:r>
          </a:p>
          <a:p>
            <a:r>
              <a:rPr lang="en-US" dirty="0"/>
              <a:t>Member 1:</a:t>
            </a:r>
          </a:p>
          <a:p>
            <a:pPr lvl="1"/>
            <a:r>
              <a:rPr lang="en-US" dirty="0"/>
              <a:t>Introduction (15 seconds), History and most significant changes to the Architecture, Current Architecture, Key strengths, weaknesses, areas to improve with reasons, Key findings &amp; observations, other architectural styles in consideration, etc.</a:t>
            </a:r>
          </a:p>
          <a:p>
            <a:r>
              <a:rPr lang="en-US" dirty="0"/>
              <a:t>Member 2:</a:t>
            </a:r>
          </a:p>
          <a:p>
            <a:pPr lvl="1"/>
            <a:r>
              <a:rPr lang="en-US" dirty="0"/>
              <a:t>Analysis on Quality Attribute #1, Reasons why its important for chosen system, what methods have been used to improve, relating the knowledge on patterns &amp; tactics, etc., measurements/proof of how quality was improved, Trade-offs made when improving this quality, etc.</a:t>
            </a:r>
          </a:p>
          <a:p>
            <a:r>
              <a:rPr lang="en-US" dirty="0"/>
              <a:t>Member 3:</a:t>
            </a:r>
          </a:p>
          <a:p>
            <a:pPr lvl="1"/>
            <a:r>
              <a:rPr lang="en-US" dirty="0"/>
              <a:t>Analysis on Quality Attribute #2 – can be the same as Member 2 but for a different quality attribute. Or split the scope of the analysis of 2-3 quality attributes between member 2 &amp; 3 equally</a:t>
            </a:r>
          </a:p>
          <a:p>
            <a:r>
              <a:rPr lang="en-US" dirty="0"/>
              <a:t>Member 4:</a:t>
            </a:r>
          </a:p>
          <a:p>
            <a:pPr lvl="1"/>
            <a:r>
              <a:rPr lang="en-US" dirty="0"/>
              <a:t>Identification of market needs (current &amp; future), market competitors, what the system need to battle to gain market control (with respect to system qualities), benchmark how the competitors are performing with respect to selected quality attributes, suggestions, recommendations on improvement, alternatives, etc.</a:t>
            </a:r>
          </a:p>
          <a:p>
            <a:pPr marL="0" indent="0">
              <a:buNone/>
            </a:pPr>
            <a:r>
              <a:rPr lang="en-US" dirty="0"/>
              <a:t>References</a:t>
            </a:r>
          </a:p>
          <a:p>
            <a:pPr lvl="1"/>
            <a:r>
              <a:rPr lang="en-US" dirty="0"/>
              <a:t>Include further statistics &amp; references at the end of the slide set. But plan not to present unless Interview panel asks questions on them</a:t>
            </a:r>
          </a:p>
          <a:p>
            <a:endParaRPr lang="en-US" dirty="0"/>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16</a:t>
            </a:fld>
            <a:endParaRPr lang="en-US" dirty="0"/>
          </a:p>
        </p:txBody>
      </p:sp>
    </p:spTree>
    <p:extLst>
      <p:ext uri="{BB962C8B-B14F-4D97-AF65-F5344CB8AC3E}">
        <p14:creationId xmlns:p14="http://schemas.microsoft.com/office/powerpoint/2010/main" val="2705058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700350"/>
          </a:xfrm>
        </p:spPr>
        <p:txBody>
          <a:bodyPr/>
          <a:lstStyle/>
          <a:p>
            <a:r>
              <a:rPr lang="en-US" dirty="0"/>
              <a:t>&lt;Case Study Topic&gt;</a:t>
            </a:r>
          </a:p>
        </p:txBody>
      </p:sp>
      <p:graphicFrame>
        <p:nvGraphicFramePr>
          <p:cNvPr id="5" name="Table 4"/>
          <p:cNvGraphicFramePr>
            <a:graphicFrameLocks noGrp="1"/>
          </p:cNvGraphicFramePr>
          <p:nvPr/>
        </p:nvGraphicFramePr>
        <p:xfrm>
          <a:off x="5473148" y="4081673"/>
          <a:ext cx="5433391" cy="1681186"/>
        </p:xfrm>
        <a:graphic>
          <a:graphicData uri="http://schemas.openxmlformats.org/drawingml/2006/table">
            <a:tbl>
              <a:tblPr firstRow="1" firstCol="1" bandRow="1">
                <a:tableStyleId>{5940675A-B579-460E-94D1-54222C63F5DA}</a:tableStyleId>
              </a:tblPr>
              <a:tblGrid>
                <a:gridCol w="2232910">
                  <a:extLst>
                    <a:ext uri="{9D8B030D-6E8A-4147-A177-3AD203B41FA5}">
                      <a16:colId xmlns:a16="http://schemas.microsoft.com/office/drawing/2014/main" val="2582641705"/>
                    </a:ext>
                  </a:extLst>
                </a:gridCol>
                <a:gridCol w="3200481">
                  <a:extLst>
                    <a:ext uri="{9D8B030D-6E8A-4147-A177-3AD203B41FA5}">
                      <a16:colId xmlns:a16="http://schemas.microsoft.com/office/drawing/2014/main" val="1931994600"/>
                    </a:ext>
                  </a:extLst>
                </a:gridCol>
              </a:tblGrid>
              <a:tr h="233451">
                <a:tc>
                  <a:txBody>
                    <a:bodyPr/>
                    <a:lstStyle/>
                    <a:p>
                      <a:pPr marL="0" marR="0" algn="ctr">
                        <a:lnSpc>
                          <a:spcPct val="107000"/>
                        </a:lnSpc>
                        <a:spcBef>
                          <a:spcPts val="0"/>
                        </a:spcBef>
                        <a:spcAft>
                          <a:spcPts val="0"/>
                        </a:spcAft>
                      </a:pPr>
                      <a:r>
                        <a:rPr lang="en-US" sz="1800" b="1" u="none" dirty="0">
                          <a:effectLst/>
                        </a:rPr>
                        <a:t>Student ID</a:t>
                      </a:r>
                      <a:endParaRPr lang="en-US" sz="1800" b="1" u="none"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b="1" u="none" dirty="0">
                          <a:effectLst/>
                        </a:rPr>
                        <a:t>Name with initials</a:t>
                      </a:r>
                      <a:endParaRPr lang="en-US" sz="1800" b="1" u="none"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11032526"/>
                  </a:ext>
                </a:extLst>
              </a:tr>
              <a:tr h="233451">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39484681"/>
                  </a:ext>
                </a:extLst>
              </a:tr>
              <a:tr h="233451">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42791150"/>
                  </a:ext>
                </a:extLst>
              </a:tr>
              <a:tr h="233451">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01510031"/>
                  </a:ext>
                </a:extLst>
              </a:tr>
              <a:tr h="233451">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9591440"/>
                  </a:ext>
                </a:extLst>
              </a:tr>
              <a:tr h="233451">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74417764"/>
                  </a:ext>
                </a:extLst>
              </a:tr>
              <a:tr h="233451">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31405367"/>
                  </a:ext>
                </a:extLst>
              </a:tr>
            </a:tbl>
          </a:graphicData>
        </a:graphic>
      </p:graphicFrame>
      <p:sp>
        <p:nvSpPr>
          <p:cNvPr id="4" name="Rectangle 3"/>
          <p:cNvSpPr/>
          <p:nvPr/>
        </p:nvSpPr>
        <p:spPr>
          <a:xfrm>
            <a:off x="826976" y="4081673"/>
            <a:ext cx="3320954" cy="369332"/>
          </a:xfrm>
          <a:prstGeom prst="rect">
            <a:avLst/>
          </a:prstGeom>
        </p:spPr>
        <p:txBody>
          <a:bodyPr wrap="square">
            <a:spAutoFit/>
          </a:bodyPr>
          <a:lstStyle/>
          <a:p>
            <a:r>
              <a:rPr lang="en-US" b="1" dirty="0"/>
              <a:t>Group ID	      : </a:t>
            </a:r>
            <a:r>
              <a:rPr lang="en-US" dirty="0"/>
              <a:t>&lt;xxx-xxx-xxx&gt;</a:t>
            </a:r>
          </a:p>
        </p:txBody>
      </p:sp>
      <p:sp>
        <p:nvSpPr>
          <p:cNvPr id="6" name="Rectangle 5"/>
          <p:cNvSpPr/>
          <p:nvPr/>
        </p:nvSpPr>
        <p:spPr>
          <a:xfrm>
            <a:off x="826976" y="4552934"/>
            <a:ext cx="3320954" cy="369332"/>
          </a:xfrm>
          <a:prstGeom prst="rect">
            <a:avLst/>
          </a:prstGeom>
        </p:spPr>
        <p:txBody>
          <a:bodyPr wrap="square">
            <a:spAutoFit/>
          </a:bodyPr>
          <a:lstStyle/>
          <a:p>
            <a:r>
              <a:rPr lang="en-US" b="1" dirty="0"/>
              <a:t>System	      : </a:t>
            </a:r>
            <a:r>
              <a:rPr lang="en-US" dirty="0"/>
              <a:t>&lt;system name&gt;</a:t>
            </a:r>
          </a:p>
        </p:txBody>
      </p:sp>
      <p:sp>
        <p:nvSpPr>
          <p:cNvPr id="7" name="Rectangle 6"/>
          <p:cNvSpPr/>
          <p:nvPr/>
        </p:nvSpPr>
        <p:spPr>
          <a:xfrm>
            <a:off x="826975" y="5024195"/>
            <a:ext cx="4010067" cy="369332"/>
          </a:xfrm>
          <a:prstGeom prst="rect">
            <a:avLst/>
          </a:prstGeom>
        </p:spPr>
        <p:txBody>
          <a:bodyPr wrap="square">
            <a:spAutoFit/>
          </a:bodyPr>
          <a:lstStyle/>
          <a:p>
            <a:r>
              <a:rPr lang="en-US" b="1" dirty="0"/>
              <a:t>Architecture : </a:t>
            </a:r>
            <a:r>
              <a:rPr lang="en-US" dirty="0"/>
              <a:t>&lt;architecture style&gt;</a:t>
            </a:r>
          </a:p>
        </p:txBody>
      </p:sp>
      <p:sp>
        <p:nvSpPr>
          <p:cNvPr id="8" name="Rectangle 7"/>
          <p:cNvSpPr/>
          <p:nvPr/>
        </p:nvSpPr>
        <p:spPr>
          <a:xfrm>
            <a:off x="4868889" y="3133825"/>
            <a:ext cx="3320954" cy="369332"/>
          </a:xfrm>
          <a:prstGeom prst="rect">
            <a:avLst/>
          </a:prstGeom>
        </p:spPr>
        <p:txBody>
          <a:bodyPr wrap="square">
            <a:spAutoFit/>
          </a:bodyPr>
          <a:lstStyle/>
          <a:p>
            <a:r>
              <a:rPr lang="en-US" b="1" dirty="0"/>
              <a:t>Date: </a:t>
            </a:r>
            <a:r>
              <a:rPr lang="en-US" dirty="0"/>
              <a:t>&lt;yyyy-mm-dd&gt;</a:t>
            </a:r>
          </a:p>
        </p:txBody>
      </p:sp>
      <p:pic>
        <p:nvPicPr>
          <p:cNvPr id="9"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3966" y="363230"/>
            <a:ext cx="1295400" cy="151826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826974" y="5495456"/>
            <a:ext cx="4010067" cy="369332"/>
          </a:xfrm>
          <a:prstGeom prst="rect">
            <a:avLst/>
          </a:prstGeom>
        </p:spPr>
        <p:txBody>
          <a:bodyPr wrap="square">
            <a:spAutoFit/>
          </a:bodyPr>
          <a:lstStyle/>
          <a:p>
            <a:r>
              <a:rPr lang="en-US" b="1" dirty="0"/>
              <a:t>Key Qualities: </a:t>
            </a:r>
            <a:r>
              <a:rPr lang="en-US" dirty="0"/>
              <a:t>&lt;quality attributes&gt;</a:t>
            </a:r>
          </a:p>
        </p:txBody>
      </p:sp>
    </p:spTree>
    <p:extLst>
      <p:ext uri="{BB962C8B-B14F-4D97-AF65-F5344CB8AC3E}">
        <p14:creationId xmlns:p14="http://schemas.microsoft.com/office/powerpoint/2010/main" val="3785429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Heading</a:t>
            </a:r>
          </a:p>
        </p:txBody>
      </p:sp>
      <p:sp>
        <p:nvSpPr>
          <p:cNvPr id="3" name="Content Placeholder 2"/>
          <p:cNvSpPr>
            <a:spLocks noGrp="1"/>
          </p:cNvSpPr>
          <p:nvPr>
            <p:ph idx="1"/>
          </p:nvPr>
        </p:nvSpPr>
        <p:spPr/>
        <p:txBody>
          <a:bodyPr/>
          <a:lstStyle/>
          <a:p>
            <a:r>
              <a:rPr lang="en-US" dirty="0"/>
              <a:t>Content</a:t>
            </a:r>
          </a:p>
        </p:txBody>
      </p:sp>
      <p:graphicFrame>
        <p:nvGraphicFramePr>
          <p:cNvPr id="6" name="Chart 5"/>
          <p:cNvGraphicFramePr/>
          <p:nvPr/>
        </p:nvGraphicFramePr>
        <p:xfrm>
          <a:off x="6070600" y="2866518"/>
          <a:ext cx="5283200" cy="3202977"/>
        </p:xfrm>
        <a:graphic>
          <a:graphicData uri="http://schemas.openxmlformats.org/drawingml/2006/chart">
            <c:chart xmlns:c="http://schemas.openxmlformats.org/drawingml/2006/chart" xmlns:r="http://schemas.openxmlformats.org/officeDocument/2006/relationships" r:id="rId2"/>
          </a:graphicData>
        </a:graphic>
      </p:graphicFrame>
      <p:sp>
        <p:nvSpPr>
          <p:cNvPr id="7" name="Rectangle 6"/>
          <p:cNvSpPr/>
          <p:nvPr/>
        </p:nvSpPr>
        <p:spPr>
          <a:xfrm>
            <a:off x="10016197" y="180459"/>
            <a:ext cx="2003525" cy="369332"/>
          </a:xfrm>
          <a:prstGeom prst="rect">
            <a:avLst/>
          </a:prstGeom>
          <a:ln>
            <a:solidFill>
              <a:schemeClr val="accent1"/>
            </a:solidFill>
          </a:ln>
        </p:spPr>
        <p:txBody>
          <a:bodyPr wrap="square">
            <a:spAutoFit/>
          </a:bodyPr>
          <a:lstStyle/>
          <a:p>
            <a:pPr algn="ctr"/>
            <a:r>
              <a:rPr lang="en-US" dirty="0"/>
              <a:t>&lt; Student ID &gt;</a:t>
            </a:r>
          </a:p>
        </p:txBody>
      </p:sp>
    </p:spTree>
    <p:extLst>
      <p:ext uri="{BB962C8B-B14F-4D97-AF65-F5344CB8AC3E}">
        <p14:creationId xmlns:p14="http://schemas.microsoft.com/office/powerpoint/2010/main" val="950561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Schedule</a:t>
            </a:r>
          </a:p>
        </p:txBody>
      </p:sp>
      <p:sp>
        <p:nvSpPr>
          <p:cNvPr id="3" name="Content Placeholder 2"/>
          <p:cNvSpPr>
            <a:spLocks noGrp="1"/>
          </p:cNvSpPr>
          <p:nvPr>
            <p:ph idx="1"/>
          </p:nvPr>
        </p:nvSpPr>
        <p:spPr/>
        <p:txBody>
          <a:bodyPr/>
          <a:lstStyle/>
          <a:p>
            <a:r>
              <a:rPr lang="en-US" dirty="0"/>
              <a:t>28</a:t>
            </a:r>
            <a:r>
              <a:rPr lang="en-US" baseline="30000" dirty="0"/>
              <a:t>th</a:t>
            </a:r>
            <a:r>
              <a:rPr lang="en-US" dirty="0"/>
              <a:t> March – Case Study Distribution</a:t>
            </a:r>
          </a:p>
          <a:p>
            <a:r>
              <a:rPr lang="en-US" dirty="0"/>
              <a:t>6</a:t>
            </a:r>
            <a:r>
              <a:rPr lang="en-US" baseline="30000" dirty="0"/>
              <a:t>th</a:t>
            </a:r>
            <a:r>
              <a:rPr lang="en-US" dirty="0"/>
              <a:t> April – Topic Registration</a:t>
            </a:r>
          </a:p>
          <a:p>
            <a:pPr lvl="1"/>
            <a:r>
              <a:rPr lang="en-US" dirty="0"/>
              <a:t>Submission of Topic</a:t>
            </a:r>
          </a:p>
          <a:p>
            <a:pPr lvl="1"/>
            <a:r>
              <a:rPr lang="en-US" dirty="0"/>
              <a:t>Finalize Registration of Students for the Groups</a:t>
            </a:r>
          </a:p>
          <a:p>
            <a:r>
              <a:rPr lang="en-US" dirty="0"/>
              <a:t>7</a:t>
            </a:r>
            <a:r>
              <a:rPr lang="en-US" baseline="30000" dirty="0"/>
              <a:t>th</a:t>
            </a:r>
            <a:r>
              <a:rPr lang="en-US" dirty="0"/>
              <a:t> April to 7</a:t>
            </a:r>
            <a:r>
              <a:rPr lang="en-US" baseline="30000" dirty="0"/>
              <a:t>th</a:t>
            </a:r>
            <a:r>
              <a:rPr lang="en-US" dirty="0"/>
              <a:t> May – Progress Reviews</a:t>
            </a:r>
          </a:p>
          <a:p>
            <a:r>
              <a:rPr lang="en-US" dirty="0"/>
              <a:t>10</a:t>
            </a:r>
            <a:r>
              <a:rPr lang="en-US" baseline="30000" dirty="0"/>
              <a:t>th</a:t>
            </a:r>
            <a:r>
              <a:rPr lang="en-US" dirty="0"/>
              <a:t> May – Presentation Upload (CourseWeb)</a:t>
            </a:r>
            <a:endParaRPr lang="en-US" dirty="0">
              <a:solidFill>
                <a:srgbClr val="FF0000"/>
              </a:solidFill>
            </a:endParaRPr>
          </a:p>
          <a:p>
            <a:r>
              <a:rPr lang="en-US"/>
              <a:t>10</a:t>
            </a:r>
            <a:r>
              <a:rPr lang="en-US" baseline="30000"/>
              <a:t>th</a:t>
            </a:r>
            <a:r>
              <a:rPr lang="en-US"/>
              <a:t> </a:t>
            </a:r>
            <a:r>
              <a:rPr lang="en-US" dirty="0"/>
              <a:t>May (onwards) – Presentation &amp; Viva			</a:t>
            </a:r>
            <a:r>
              <a:rPr lang="en-US" dirty="0">
                <a:solidFill>
                  <a:srgbClr val="FF0000"/>
                </a:solidFill>
              </a:rPr>
              <a:t>20 marks</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2</a:t>
            </a:fld>
            <a:endParaRPr lang="en-US" dirty="0"/>
          </a:p>
        </p:txBody>
      </p:sp>
    </p:spTree>
    <p:extLst>
      <p:ext uri="{BB962C8B-B14F-4D97-AF65-F5344CB8AC3E}">
        <p14:creationId xmlns:p14="http://schemas.microsoft.com/office/powerpoint/2010/main" val="2601601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Case Study?</a:t>
            </a:r>
          </a:p>
        </p:txBody>
      </p:sp>
      <p:sp>
        <p:nvSpPr>
          <p:cNvPr id="3" name="Content Placeholder 2"/>
          <p:cNvSpPr>
            <a:spLocks noGrp="1"/>
          </p:cNvSpPr>
          <p:nvPr>
            <p:ph idx="1"/>
          </p:nvPr>
        </p:nvSpPr>
        <p:spPr/>
        <p:txBody>
          <a:bodyPr/>
          <a:lstStyle/>
          <a:p>
            <a:r>
              <a:rPr lang="en-US" dirty="0"/>
              <a:t>An intensive analysis of an individual unit/item/situation</a:t>
            </a:r>
          </a:p>
          <a:p>
            <a:r>
              <a:rPr lang="en-US" dirty="0"/>
              <a:t>Produce a detailed specialized report (non-generalized)</a:t>
            </a:r>
          </a:p>
          <a:p>
            <a:r>
              <a:rPr lang="en-US" dirty="0"/>
              <a:t>You'll be conducting qualitative research to find specific details of how your subject is affected</a:t>
            </a:r>
          </a:p>
          <a:p>
            <a:r>
              <a:rPr lang="en-US" dirty="0"/>
              <a:t>Study outcome may stress factors contributing to its success or failure</a:t>
            </a:r>
          </a:p>
          <a:p>
            <a:endParaRPr lang="en-US" dirty="0"/>
          </a:p>
          <a:p>
            <a:pPr marL="0" indent="0">
              <a:buNone/>
            </a:pPr>
            <a:r>
              <a:rPr lang="en-US" dirty="0"/>
              <a:t>Eg: Civilian casualties in 9/11 attack</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3</a:t>
            </a:fld>
            <a:endParaRPr lang="en-US" dirty="0"/>
          </a:p>
        </p:txBody>
      </p:sp>
    </p:spTree>
    <p:extLst>
      <p:ext uri="{BB962C8B-B14F-4D97-AF65-F5344CB8AC3E}">
        <p14:creationId xmlns:p14="http://schemas.microsoft.com/office/powerpoint/2010/main" val="2990592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Basics</a:t>
            </a:r>
          </a:p>
        </p:txBody>
      </p:sp>
      <p:sp>
        <p:nvSpPr>
          <p:cNvPr id="3" name="Content Placeholder 2"/>
          <p:cNvSpPr>
            <a:spLocks noGrp="1"/>
          </p:cNvSpPr>
          <p:nvPr>
            <p:ph idx="1"/>
          </p:nvPr>
        </p:nvSpPr>
        <p:spPr/>
        <p:txBody>
          <a:bodyPr/>
          <a:lstStyle/>
          <a:p>
            <a:r>
              <a:rPr lang="en-US" dirty="0"/>
              <a:t>Subject: Choose the situation on which to write</a:t>
            </a:r>
          </a:p>
          <a:p>
            <a:r>
              <a:rPr lang="en-US" dirty="0"/>
              <a:t>Facts: Gather as much information as possible about the situation</a:t>
            </a:r>
          </a:p>
          <a:p>
            <a:r>
              <a:rPr lang="en-US" dirty="0"/>
              <a:t>Analyze: Analyze all of the elements surrounding the situation</a:t>
            </a:r>
          </a:p>
          <a:p>
            <a:r>
              <a:rPr lang="en-US" dirty="0"/>
              <a:t>Evaluate: Determine the final solution implemented</a:t>
            </a:r>
          </a:p>
          <a:p>
            <a:r>
              <a:rPr lang="en-US" dirty="0"/>
              <a:t>Conclude: Identify why the solution worked or did not work</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4</a:t>
            </a:fld>
            <a:endParaRPr lang="en-US" dirty="0"/>
          </a:p>
        </p:txBody>
      </p:sp>
    </p:spTree>
    <p:extLst>
      <p:ext uri="{BB962C8B-B14F-4D97-AF65-F5344CB8AC3E}">
        <p14:creationId xmlns:p14="http://schemas.microsoft.com/office/powerpoint/2010/main" val="1654879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a:t>
            </a:r>
          </a:p>
        </p:txBody>
      </p:sp>
      <p:sp>
        <p:nvSpPr>
          <p:cNvPr id="3" name="Content Placeholder 2"/>
          <p:cNvSpPr>
            <a:spLocks noGrp="1"/>
          </p:cNvSpPr>
          <p:nvPr>
            <p:ph idx="1"/>
          </p:nvPr>
        </p:nvSpPr>
        <p:spPr/>
        <p:txBody>
          <a:bodyPr/>
          <a:lstStyle/>
          <a:p>
            <a:r>
              <a:rPr lang="en-US" dirty="0"/>
              <a:t>Narrow down the scope of your case</a:t>
            </a:r>
          </a:p>
          <a:p>
            <a:endParaRPr lang="en-US" dirty="0"/>
          </a:p>
          <a:p>
            <a:pPr marL="0" indent="0">
              <a:buNone/>
            </a:pPr>
            <a:r>
              <a:rPr lang="en-US" dirty="0"/>
              <a:t>Eg:</a:t>
            </a:r>
          </a:p>
          <a:p>
            <a:r>
              <a:rPr lang="en-US" dirty="0"/>
              <a:t>Education</a:t>
            </a:r>
          </a:p>
          <a:p>
            <a:r>
              <a:rPr lang="en-US" dirty="0"/>
              <a:t>Education in Sri Lanka</a:t>
            </a:r>
          </a:p>
          <a:p>
            <a:r>
              <a:rPr lang="en-US" dirty="0"/>
              <a:t>Higher Education in Sri Lanka</a:t>
            </a:r>
          </a:p>
          <a:p>
            <a:r>
              <a:rPr lang="en-US" dirty="0"/>
              <a:t>Private Universities/Institutes in Sri Lanka</a:t>
            </a:r>
          </a:p>
          <a:p>
            <a:r>
              <a:rPr lang="en-US" dirty="0"/>
              <a:t>… more specific …</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5</a:t>
            </a:fld>
            <a:endParaRPr lang="en-US" dirty="0"/>
          </a:p>
        </p:txBody>
      </p:sp>
    </p:spTree>
    <p:extLst>
      <p:ext uri="{BB962C8B-B14F-4D97-AF65-F5344CB8AC3E}">
        <p14:creationId xmlns:p14="http://schemas.microsoft.com/office/powerpoint/2010/main" val="200777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Selection</a:t>
            </a:r>
          </a:p>
        </p:txBody>
      </p:sp>
      <p:sp>
        <p:nvSpPr>
          <p:cNvPr id="3" name="Content Placeholder 2"/>
          <p:cNvSpPr>
            <a:spLocks noGrp="1"/>
          </p:cNvSpPr>
          <p:nvPr>
            <p:ph idx="1"/>
          </p:nvPr>
        </p:nvSpPr>
        <p:spPr/>
        <p:txBody>
          <a:bodyPr>
            <a:normAutofit lnSpcReduction="10000"/>
          </a:bodyPr>
          <a:lstStyle/>
          <a:p>
            <a:r>
              <a:rPr lang="en-US" dirty="0"/>
              <a:t>This academic case study is about an intensive analysis about a Software System with respect to its </a:t>
            </a:r>
            <a:r>
              <a:rPr lang="en-US" b="1" u="sng" dirty="0"/>
              <a:t>Architecture Style(s)</a:t>
            </a:r>
            <a:r>
              <a:rPr lang="en-US" dirty="0"/>
              <a:t> and </a:t>
            </a:r>
            <a:r>
              <a:rPr lang="en-US" b="1" u="sng" dirty="0"/>
              <a:t>Key Quality Attribute(s)</a:t>
            </a:r>
          </a:p>
          <a:p>
            <a:endParaRPr lang="en-US" dirty="0"/>
          </a:p>
          <a:p>
            <a:pPr marL="0" indent="0">
              <a:buNone/>
            </a:pPr>
            <a:r>
              <a:rPr lang="en-US" dirty="0"/>
              <a:t>E.g. Microservice Architecture used by Facebook and its Scalability &amp; Performance</a:t>
            </a:r>
          </a:p>
          <a:p>
            <a:pPr marL="0" indent="0">
              <a:buNone/>
            </a:pPr>
            <a:endParaRPr lang="en-US" dirty="0"/>
          </a:p>
          <a:p>
            <a:r>
              <a:rPr lang="en-US" dirty="0"/>
              <a:t>Software/System </a:t>
            </a:r>
            <a:r>
              <a:rPr lang="en-US" dirty="0">
                <a:sym typeface="Wingdings" panose="05000000000000000000" pitchFamily="2" charset="2"/>
              </a:rPr>
              <a:t> Facebook</a:t>
            </a:r>
          </a:p>
          <a:p>
            <a:r>
              <a:rPr lang="en-US" dirty="0"/>
              <a:t>Architecture Style(s) </a:t>
            </a:r>
            <a:r>
              <a:rPr lang="en-US" dirty="0">
                <a:sym typeface="Wingdings" panose="05000000000000000000" pitchFamily="2" charset="2"/>
              </a:rPr>
              <a:t> Microservice</a:t>
            </a:r>
          </a:p>
          <a:p>
            <a:r>
              <a:rPr lang="en-US" dirty="0">
                <a:sym typeface="Wingdings" panose="05000000000000000000" pitchFamily="2" charset="2"/>
              </a:rPr>
              <a:t>Quality Attribute(s)  Scalability &amp; Performance</a:t>
            </a:r>
            <a:endParaRPr lang="en-US" dirty="0"/>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6</a:t>
            </a:fld>
            <a:endParaRPr lang="en-US" dirty="0"/>
          </a:p>
        </p:txBody>
      </p:sp>
    </p:spTree>
    <p:extLst>
      <p:ext uri="{BB962C8B-B14F-4D97-AF65-F5344CB8AC3E}">
        <p14:creationId xmlns:p14="http://schemas.microsoft.com/office/powerpoint/2010/main" val="1877137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Selection – Rules</a:t>
            </a:r>
          </a:p>
        </p:txBody>
      </p:sp>
      <p:sp>
        <p:nvSpPr>
          <p:cNvPr id="3" name="Content Placeholder 2"/>
          <p:cNvSpPr>
            <a:spLocks noGrp="1"/>
          </p:cNvSpPr>
          <p:nvPr>
            <p:ph idx="1"/>
          </p:nvPr>
        </p:nvSpPr>
        <p:spPr/>
        <p:txBody>
          <a:bodyPr/>
          <a:lstStyle/>
          <a:p>
            <a:r>
              <a:rPr lang="en-US" dirty="0"/>
              <a:t>1 topic per group on First come first serve basis</a:t>
            </a:r>
          </a:p>
          <a:p>
            <a:r>
              <a:rPr lang="en-US" dirty="0"/>
              <a:t>A group should propose only 1 topic at a time and should check if other groups have summitted the same/similar topic</a:t>
            </a:r>
          </a:p>
          <a:p>
            <a:r>
              <a:rPr lang="en-US" dirty="0"/>
              <a:t>A group should have a Unique topic when the System, Architectural Style(s) and Key Quality Attribute(s) are combined for their study</a:t>
            </a:r>
          </a:p>
          <a:p>
            <a:r>
              <a:rPr lang="en-US" dirty="0"/>
              <a:t>It’s at the discretion of the Lecture to Approve/Reject the topic if…</a:t>
            </a:r>
          </a:p>
          <a:p>
            <a:pPr lvl="1"/>
            <a:r>
              <a:rPr lang="en-US" dirty="0"/>
              <a:t>Other groups have taken a similar topic</a:t>
            </a:r>
          </a:p>
          <a:p>
            <a:pPr lvl="1"/>
            <a:r>
              <a:rPr lang="en-US" dirty="0"/>
              <a:t>Case/Scope is not compelling enough to conduct a study</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7</a:t>
            </a:fld>
            <a:endParaRPr lang="en-US" dirty="0"/>
          </a:p>
        </p:txBody>
      </p:sp>
    </p:spTree>
    <p:extLst>
      <p:ext uri="{BB962C8B-B14F-4D97-AF65-F5344CB8AC3E}">
        <p14:creationId xmlns:p14="http://schemas.microsoft.com/office/powerpoint/2010/main" val="1295962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Selection – Software System</a:t>
            </a:r>
          </a:p>
        </p:txBody>
      </p:sp>
      <p:sp>
        <p:nvSpPr>
          <p:cNvPr id="3" name="Content Placeholder 2"/>
          <p:cNvSpPr>
            <a:spLocks noGrp="1"/>
          </p:cNvSpPr>
          <p:nvPr>
            <p:ph idx="1"/>
          </p:nvPr>
        </p:nvSpPr>
        <p:spPr>
          <a:xfrm>
            <a:off x="838200" y="1364104"/>
            <a:ext cx="10515600" cy="4992245"/>
          </a:xfrm>
        </p:spPr>
        <p:txBody>
          <a:bodyPr>
            <a:normAutofit/>
          </a:bodyPr>
          <a:lstStyle/>
          <a:p>
            <a:r>
              <a:rPr lang="en-US" dirty="0"/>
              <a:t>A Group must select a Software System from </a:t>
            </a:r>
            <a:r>
              <a:rPr lang="en-US" b="1" u="sng" dirty="0"/>
              <a:t>one</a:t>
            </a:r>
            <a:r>
              <a:rPr lang="en-US" dirty="0"/>
              <a:t> of below categories:</a:t>
            </a:r>
          </a:p>
          <a:p>
            <a:pPr lvl="1"/>
            <a:r>
              <a:rPr lang="en-US" dirty="0"/>
              <a:t>Blockchain Systems</a:t>
            </a:r>
          </a:p>
          <a:p>
            <a:pPr lvl="1"/>
            <a:r>
              <a:rPr lang="en-US" dirty="0"/>
              <a:t>Mobile Messaging</a:t>
            </a:r>
          </a:p>
          <a:p>
            <a:pPr lvl="1"/>
            <a:r>
              <a:rPr lang="en-US" dirty="0"/>
              <a:t>Artificial Intelligence / Machine Leaning</a:t>
            </a:r>
          </a:p>
          <a:p>
            <a:pPr lvl="1"/>
            <a:r>
              <a:rPr lang="en-US" dirty="0"/>
              <a:t>Operating Systems</a:t>
            </a:r>
          </a:p>
          <a:p>
            <a:r>
              <a:rPr lang="en-US" dirty="0"/>
              <a:t>Examples:</a:t>
            </a:r>
          </a:p>
        </p:txBody>
      </p:sp>
      <p:sp>
        <p:nvSpPr>
          <p:cNvPr id="4" name="Date Placeholder 3"/>
          <p:cNvSpPr>
            <a:spLocks noGrp="1"/>
          </p:cNvSpPr>
          <p:nvPr>
            <p:ph type="dt" sz="half" idx="10"/>
          </p:nvPr>
        </p:nvSpPr>
        <p:spPr/>
        <p:txBody>
          <a:bodyPr/>
          <a:lstStyle/>
          <a:p>
            <a:r>
              <a:rPr lang="en-US" dirty="0"/>
              <a:t>SE 5080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8</a:t>
            </a:fld>
            <a:endParaRPr lang="en-US" dirty="0"/>
          </a:p>
        </p:txBody>
      </p:sp>
      <p:graphicFrame>
        <p:nvGraphicFramePr>
          <p:cNvPr id="8" name="Content Placeholder 3"/>
          <p:cNvGraphicFramePr>
            <a:graphicFrameLocks/>
          </p:cNvGraphicFramePr>
          <p:nvPr>
            <p:extLst>
              <p:ext uri="{D42A27DB-BD31-4B8C-83A1-F6EECF244321}">
                <p14:modId xmlns:p14="http://schemas.microsoft.com/office/powerpoint/2010/main" val="1737046174"/>
              </p:ext>
            </p:extLst>
          </p:nvPr>
        </p:nvGraphicFramePr>
        <p:xfrm>
          <a:off x="1408153" y="3962874"/>
          <a:ext cx="9773478" cy="22289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9417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Expectations</a:t>
            </a:r>
          </a:p>
        </p:txBody>
      </p:sp>
      <p:sp>
        <p:nvSpPr>
          <p:cNvPr id="3" name="Content Placeholder 2"/>
          <p:cNvSpPr>
            <a:spLocks noGrp="1"/>
          </p:cNvSpPr>
          <p:nvPr>
            <p:ph idx="1"/>
          </p:nvPr>
        </p:nvSpPr>
        <p:spPr/>
        <p:txBody>
          <a:bodyPr>
            <a:normAutofit fontScale="70000" lnSpcReduction="20000"/>
          </a:bodyPr>
          <a:lstStyle/>
          <a:p>
            <a:r>
              <a:rPr lang="en-US" dirty="0"/>
              <a:t>Case study should include background information on the specific topic, an analysis of the case under study showing problems or effective strategies, as well as recommendations</a:t>
            </a:r>
          </a:p>
          <a:p>
            <a:r>
              <a:rPr lang="en-US" dirty="0"/>
              <a:t>Analyze</a:t>
            </a:r>
          </a:p>
          <a:p>
            <a:pPr lvl="1"/>
            <a:r>
              <a:rPr lang="en-US" dirty="0"/>
              <a:t>Why the system was built around the selected Architecture Style?</a:t>
            </a:r>
          </a:p>
          <a:p>
            <a:pPr lvl="1"/>
            <a:r>
              <a:rPr lang="en-US" dirty="0"/>
              <a:t>Why the identified the Quality Attributes are Key to the System success?</a:t>
            </a:r>
          </a:p>
          <a:p>
            <a:pPr lvl="1"/>
            <a:r>
              <a:rPr lang="en-US" dirty="0"/>
              <a:t>How the chosen Architecture Style and Quality Attribute(s) have improved or worsened overall Quality of the System under consideration?</a:t>
            </a:r>
          </a:p>
          <a:p>
            <a:r>
              <a:rPr lang="en-US" dirty="0"/>
              <a:t>Your findings</a:t>
            </a:r>
          </a:p>
          <a:p>
            <a:pPr lvl="1"/>
            <a:r>
              <a:rPr lang="en-US" dirty="0"/>
              <a:t>What has been done to improve the chosen Quality Attribute(s) of the system</a:t>
            </a:r>
          </a:p>
          <a:p>
            <a:pPr lvl="1"/>
            <a:r>
              <a:rPr lang="en-US" dirty="0"/>
              <a:t>What other Quality Attributes were affected? and how so?</a:t>
            </a:r>
          </a:p>
          <a:p>
            <a:pPr lvl="1"/>
            <a:r>
              <a:rPr lang="en-US" dirty="0"/>
              <a:t>Did the System’s Architecture evolve over time? If so why?</a:t>
            </a:r>
          </a:p>
          <a:p>
            <a:pPr lvl="1"/>
            <a:r>
              <a:rPr lang="en-US" dirty="0"/>
              <a:t>What are the Trade-offs made? What are the implications?</a:t>
            </a:r>
          </a:p>
          <a:p>
            <a:pPr lvl="1"/>
            <a:r>
              <a:rPr lang="en-US" dirty="0"/>
              <a:t>Your judgement/recommendations/suggestions</a:t>
            </a:r>
          </a:p>
          <a:p>
            <a:r>
              <a:rPr lang="en-US" dirty="0"/>
              <a:t>Compare</a:t>
            </a:r>
          </a:p>
          <a:p>
            <a:pPr lvl="1"/>
            <a:r>
              <a:rPr lang="en-US" dirty="0"/>
              <a:t>Compare with competitor systems in the same domain and identify how the Architectural Style and Quality Attribute(s) under consideration helped to stay competitive (or why this particular system lost out to the others)</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9</a:t>
            </a:fld>
            <a:endParaRPr lang="en-US" dirty="0"/>
          </a:p>
        </p:txBody>
      </p:sp>
    </p:spTree>
    <p:extLst>
      <p:ext uri="{BB962C8B-B14F-4D97-AF65-F5344CB8AC3E}">
        <p14:creationId xmlns:p14="http://schemas.microsoft.com/office/powerpoint/2010/main" val="23165280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777</TotalTime>
  <Words>1511</Words>
  <Application>Microsoft Office PowerPoint</Application>
  <PresentationFormat>Widescreen</PresentationFormat>
  <Paragraphs>223</Paragraphs>
  <Slides>18</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Times New Roman</vt:lpstr>
      <vt:lpstr>Wingdings</vt:lpstr>
      <vt:lpstr>Office Theme</vt:lpstr>
      <vt:lpstr>Case Study</vt:lpstr>
      <vt:lpstr>Schedule</vt:lpstr>
      <vt:lpstr>What is a Case Study?</vt:lpstr>
      <vt:lpstr>The Basics</vt:lpstr>
      <vt:lpstr>Scope</vt:lpstr>
      <vt:lpstr>Topic Selection</vt:lpstr>
      <vt:lpstr>Topic Selection – Rules</vt:lpstr>
      <vt:lpstr>Topic Selection – Software System</vt:lpstr>
      <vt:lpstr>Expectations</vt:lpstr>
      <vt:lpstr>PowerPoint Presentation</vt:lpstr>
      <vt:lpstr>Registration</vt:lpstr>
      <vt:lpstr>Viva and Evaluation</vt:lpstr>
      <vt:lpstr>Topic Registration</vt:lpstr>
      <vt:lpstr>Recommended Reading</vt:lpstr>
      <vt:lpstr>Group Presentation Instructions</vt:lpstr>
      <vt:lpstr>Presentation Outline</vt:lpstr>
      <vt:lpstr>&lt;Case Study Topic&gt;</vt:lpstr>
      <vt:lpstr>Heading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dc:title>
  <dc:creator>Chathura De Silva</dc:creator>
  <cp:lastModifiedBy>Vishan Jayasinghearachchi</cp:lastModifiedBy>
  <cp:revision>240</cp:revision>
  <dcterms:created xsi:type="dcterms:W3CDTF">2017-02-19T05:03:12Z</dcterms:created>
  <dcterms:modified xsi:type="dcterms:W3CDTF">2025-04-23T10:05:44Z</dcterms:modified>
</cp:coreProperties>
</file>