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4" r:id="rId3"/>
    <p:sldMasterId id="2147483656" r:id="rId4"/>
  </p:sldMasterIdLst>
  <p:notesMasterIdLst>
    <p:notesMasterId r:id="rId30"/>
  </p:notesMasterIdLst>
  <p:handoutMasterIdLst>
    <p:handoutMasterId r:id="rId31"/>
  </p:handoutMasterIdLst>
  <p:sldIdLst>
    <p:sldId id="488" r:id="rId5"/>
    <p:sldId id="490" r:id="rId6"/>
    <p:sldId id="540" r:id="rId7"/>
    <p:sldId id="514" r:id="rId8"/>
    <p:sldId id="541" r:id="rId9"/>
    <p:sldId id="545" r:id="rId10"/>
    <p:sldId id="546" r:id="rId11"/>
    <p:sldId id="547" r:id="rId12"/>
    <p:sldId id="517" r:id="rId13"/>
    <p:sldId id="542" r:id="rId14"/>
    <p:sldId id="519" r:id="rId15"/>
    <p:sldId id="548" r:id="rId16"/>
    <p:sldId id="521" r:id="rId17"/>
    <p:sldId id="544" r:id="rId18"/>
    <p:sldId id="549" r:id="rId19"/>
    <p:sldId id="550" r:id="rId20"/>
    <p:sldId id="552" r:id="rId21"/>
    <p:sldId id="557" r:id="rId22"/>
    <p:sldId id="551" r:id="rId23"/>
    <p:sldId id="553" r:id="rId24"/>
    <p:sldId id="554" r:id="rId25"/>
    <p:sldId id="555" r:id="rId26"/>
    <p:sldId id="558" r:id="rId27"/>
    <p:sldId id="559" r:id="rId28"/>
    <p:sldId id="420" r:id="rId29"/>
  </p:sldIdLst>
  <p:sldSz cx="9144000" cy="5143500" type="screen16x9"/>
  <p:notesSz cx="6797675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10A"/>
    <a:srgbClr val="FF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49" autoAdjust="0"/>
    <p:restoredTop sz="83477" autoAdjust="0"/>
  </p:normalViewPr>
  <p:slideViewPr>
    <p:cSldViewPr snapToObjects="1">
      <p:cViewPr>
        <p:scale>
          <a:sx n="80" d="100"/>
          <a:sy n="80" d="100"/>
        </p:scale>
        <p:origin x="-1344" y="-486"/>
      </p:cViewPr>
      <p:guideLst>
        <p:guide orient="horz" pos="1616"/>
        <p:guide pos="29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2628" y="-50"/>
      </p:cViewPr>
      <p:guideLst>
        <p:guide orient="horz" pos="3118"/>
        <p:guide pos="218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2D6E-AAC3-4154-9482-7D55FDD2F4AD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CBE46-BAAF-4F87-8E75-EAFC8E275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924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2D04559E-6E00-40DE-A7A4-85937462A5E8}" type="datetime1">
              <a:rPr lang="zh-CN" altLang="en-US"/>
              <a:t>2017/5/22</a:t>
            </a:fld>
            <a:endParaRPr lang="en-US" sz="120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Rot="1" noChangeAspect="1" noChangeArrowheads="1"/>
          </p:cNvSpPr>
          <p:nvPr/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/>
              <a:t>单击此处编辑母版文本样式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/>
              <a:t>第二级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/>
              <a:t>第三级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/>
              <a:t>第四级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E9A01C16-9986-4517-90A9-23FA0A9B1216}" type="slidenum">
              <a:rPr lang="zh-CN" altLang="en-US"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4641434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2017/5/22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2017/5/22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11</a:t>
            </a:fld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2017/5/22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12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2017/5/22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13</a:t>
            </a:fld>
            <a:endParaRPr 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en-US" altLang="zh-CN" sz="12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2017/5/22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en-US" altLang="zh-CN" sz="12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2017/5/22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15</a:t>
            </a:fld>
            <a:endParaRPr 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en-US" altLang="zh-CN" sz="12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2017/5/22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16</a:t>
            </a:fld>
            <a:endParaRPr 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Dexposed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AndFix</a:t>
            </a:r>
            <a:r>
              <a:rPr lang="zh-CN" altLang="en-US" dirty="0" smtClean="0"/>
              <a:t>；最大挑战在于稳定性与兼容性，而且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异常排查难度更高。另一方面，由于无法增加变量与类等限制，无法做到功能发布级别；</a:t>
            </a:r>
          </a:p>
          <a:p>
            <a:r>
              <a:rPr lang="en-US" altLang="zh-CN" dirty="0" err="1" smtClean="0"/>
              <a:t>Qzone</a:t>
            </a:r>
            <a:r>
              <a:rPr lang="zh-CN" altLang="en-US" dirty="0" smtClean="0"/>
              <a:t>；最大挑战在于性能，即</a:t>
            </a:r>
            <a:r>
              <a:rPr lang="en-US" altLang="zh-CN" dirty="0" err="1" smtClean="0"/>
              <a:t>Dalvik</a:t>
            </a:r>
            <a:r>
              <a:rPr lang="zh-CN" altLang="en-US" dirty="0" smtClean="0"/>
              <a:t>平台存在插桩导致的性能损耗，</a:t>
            </a:r>
            <a:r>
              <a:rPr lang="en-US" altLang="zh-CN" dirty="0" smtClean="0"/>
              <a:t>Art</a:t>
            </a:r>
            <a:r>
              <a:rPr lang="zh-CN" altLang="en-US" dirty="0" smtClean="0"/>
              <a:t>平台由于地址偏移问题导致补丁包可能过大的问题；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2017/5/22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17</a:t>
            </a:fld>
            <a:endParaRPr 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en-US" altLang="zh-CN" sz="12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2017/5/22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18</a:t>
            </a:fld>
            <a:endParaRPr 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en-US" altLang="zh-CN" sz="12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2017/5/22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19</a:t>
            </a:fld>
            <a:endParaRPr 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en-US" altLang="zh-CN" sz="12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2017/5/22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20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2017/5/22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en-US" altLang="zh-CN" sz="12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2017/5/22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21</a:t>
            </a:fld>
            <a:endParaRPr 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en-US" altLang="zh-CN" sz="12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2017/5/22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22</a:t>
            </a:fld>
            <a:endParaRPr 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en-US" altLang="zh-CN" sz="12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2017/5/22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23</a:t>
            </a:fld>
            <a:endParaRPr 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en-US" altLang="zh-CN" sz="12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2017/5/22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24</a:t>
            </a:fld>
            <a:endParaRPr 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2017/5/22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25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2017/5/22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2017/5/22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2017/5/22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6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2017/5/22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2017/5/22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2017/5/22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2017/5/22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10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BAFB8E7-98FA-4C4C-BBF4-8196F2E407E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3699D342-8485-4BE6-B4CE-9B75A19B4C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BAFB8E7-98FA-4C4C-BBF4-8196F2E407E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3699D342-8485-4BE6-B4CE-9B75A19B4C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588" y="-3175"/>
            <a:ext cx="9144000" cy="593725"/>
          </a:xfrm>
          <a:prstGeom prst="rect">
            <a:avLst/>
          </a:prstGeom>
          <a:solidFill>
            <a:srgbClr val="E8410A"/>
          </a:solidFill>
          <a:ln>
            <a:noFill/>
          </a:ln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pic>
        <p:nvPicPr>
          <p:cNvPr id="10" name="图片 27" descr="新版LOGO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976" y="4547286"/>
            <a:ext cx="1231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588" y="-3175"/>
            <a:ext cx="9144000" cy="593725"/>
          </a:xfrm>
          <a:prstGeom prst="rect">
            <a:avLst/>
          </a:prstGeom>
          <a:solidFill>
            <a:srgbClr val="E8410A"/>
          </a:solidFill>
          <a:ln>
            <a:noFill/>
          </a:ln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7" descr="新版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976" y="4547286"/>
            <a:ext cx="1231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irror.csclub.uwaterloo.ca/eclipse/mat/1.6.1/rcp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0734" y="986789"/>
            <a:ext cx="76600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新宋体" panose="02010609030101010101" charset="-122"/>
                <a:ea typeface="新宋体" panose="02010609030101010101" charset="-122"/>
              </a:rPr>
              <a:t>一</a:t>
            </a:r>
            <a:r>
              <a:rPr lang="zh-CN" altLang="en-US" b="1" dirty="0" smtClean="0">
                <a:latin typeface="新宋体" panose="02010609030101010101" charset="-122"/>
                <a:ea typeface="新宋体" panose="02010609030101010101" charset="-122"/>
              </a:rPr>
              <a:t>张图片引发的“</a:t>
            </a:r>
            <a:r>
              <a:rPr lang="en-US" altLang="zh-CN" b="1" dirty="0" smtClean="0">
                <a:latin typeface="新宋体" panose="02010609030101010101" charset="-122"/>
                <a:ea typeface="新宋体" panose="02010609030101010101" charset="-122"/>
              </a:rPr>
              <a:t>OOM</a:t>
            </a:r>
            <a:r>
              <a:rPr lang="zh-CN" altLang="en-US" b="1" dirty="0" smtClean="0">
                <a:latin typeface="新宋体" panose="02010609030101010101" charset="-122"/>
                <a:ea typeface="新宋体" panose="02010609030101010101" charset="-122"/>
              </a:rPr>
              <a:t>”</a:t>
            </a:r>
            <a:r>
              <a:rPr lang="en-US" altLang="zh-CN" b="1" dirty="0" smtClean="0">
                <a:latin typeface="新宋体" panose="02010609030101010101" charset="-122"/>
                <a:ea typeface="新宋体" panose="02010609030101010101" charset="-122"/>
              </a:rPr>
              <a:t>&amp;</a:t>
            </a:r>
          </a:p>
          <a:p>
            <a:pPr algn="ctr"/>
            <a:r>
              <a:rPr lang="en-US" altLang="zh-CN" b="1" dirty="0" smtClean="0">
                <a:latin typeface="新宋体" panose="02010609030101010101" charset="-122"/>
                <a:ea typeface="新宋体" panose="02010609030101010101" charset="-122"/>
              </a:rPr>
              <a:t>Memory Analyzer Tool</a:t>
            </a:r>
            <a:r>
              <a:rPr lang="zh-CN" altLang="en-US" b="1" dirty="0" smtClean="0">
                <a:latin typeface="新宋体" panose="02010609030101010101" charset="-122"/>
                <a:ea typeface="新宋体" panose="02010609030101010101" charset="-122"/>
              </a:rPr>
              <a:t>的简要介绍和</a:t>
            </a:r>
            <a:r>
              <a:rPr lang="zh-CN" altLang="en-US" b="1" dirty="0">
                <a:latin typeface="新宋体" panose="02010609030101010101" charset="-122"/>
                <a:ea typeface="新宋体" panose="02010609030101010101" charset="-122"/>
              </a:rPr>
              <a:t>实战</a:t>
            </a:r>
            <a:r>
              <a:rPr lang="zh-CN" altLang="en-US" b="1" dirty="0" smtClean="0">
                <a:latin typeface="新宋体" panose="02010609030101010101" charset="-122"/>
                <a:ea typeface="新宋体" panose="02010609030101010101" charset="-122"/>
              </a:rPr>
              <a:t>使用</a:t>
            </a:r>
            <a:endParaRPr lang="en-US" altLang="zh-CN" b="1" dirty="0">
              <a:latin typeface="新宋体" panose="02010609030101010101" charset="-122"/>
              <a:ea typeface="新宋体" panose="02010609030101010101" charset="-122"/>
            </a:endParaRPr>
          </a:p>
          <a:p>
            <a:pPr algn="ctr"/>
            <a:endParaRPr lang="en-US" altLang="zh-CN" b="1" dirty="0"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sz="16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sz="16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600" dirty="0" smtClean="0">
                <a:latin typeface="新宋体" panose="02010609030101010101" charset="-122"/>
                <a:ea typeface="新宋体" panose="02010609030101010101" charset="-122"/>
              </a:rPr>
              <a:t>                  </a:t>
            </a:r>
          </a:p>
          <a:p>
            <a:endParaRPr lang="en-US" altLang="zh-CN" sz="1600" dirty="0"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sz="16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sz="1600" dirty="0"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sz="16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pPr algn="ctr"/>
            <a:r>
              <a:rPr lang="en-US" altLang="zh-CN" sz="1600" dirty="0" smtClean="0"/>
              <a:t> TEC-</a:t>
            </a:r>
            <a:r>
              <a:rPr lang="zh-CN" altLang="en-US" sz="1600" dirty="0" smtClean="0"/>
              <a:t>深圳技术部</a:t>
            </a:r>
            <a:r>
              <a:rPr lang="en-US" altLang="zh-CN" sz="1600" dirty="0" smtClean="0"/>
              <a:t>-MAET-</a:t>
            </a:r>
            <a:r>
              <a:rPr lang="zh-CN" altLang="en-US" sz="1600" dirty="0" smtClean="0"/>
              <a:t>韩旭</a:t>
            </a:r>
            <a:endParaRPr lang="zh-CN" altLang="zh-CN" sz="1600" dirty="0"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433" y="285750"/>
            <a:ext cx="5976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ym typeface="+mn-ea"/>
              </a:rPr>
              <a:t>光说不练？不行，看演示。</a:t>
            </a:r>
            <a:endParaRPr lang="en-US" altLang="zh-CN" sz="2800" dirty="0" smtClean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2460" y="1115060"/>
            <a:ext cx="8044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ym typeface="+mn-ea"/>
              </a:rPr>
              <a:t>这里</a:t>
            </a:r>
            <a:r>
              <a:rPr lang="zh-CN" altLang="en-US" sz="1800" dirty="0" smtClean="0">
                <a:sym typeface="+mn-ea"/>
              </a:rPr>
              <a:t>用到了</a:t>
            </a:r>
            <a:r>
              <a:rPr lang="en-US" altLang="zh-CN" sz="1800" dirty="0" smtClean="0">
                <a:sym typeface="+mn-ea"/>
              </a:rPr>
              <a:t>Android 3.0</a:t>
            </a:r>
            <a:r>
              <a:rPr lang="zh-CN" altLang="en-US" sz="1800" dirty="0" smtClean="0">
                <a:sym typeface="+mn-ea"/>
              </a:rPr>
              <a:t>之后提供的一个直接查看</a:t>
            </a:r>
            <a:r>
              <a:rPr lang="en-US" altLang="zh-CN" sz="1800" dirty="0" smtClean="0">
                <a:sym typeface="+mn-ea"/>
              </a:rPr>
              <a:t>Bitmap</a:t>
            </a:r>
            <a:r>
              <a:rPr lang="zh-CN" altLang="en-US" sz="1800" dirty="0" smtClean="0">
                <a:sym typeface="+mn-ea"/>
              </a:rPr>
              <a:t>大小的方法</a:t>
            </a:r>
            <a:endParaRPr lang="en-US" altLang="zh-CN" sz="1800" dirty="0">
              <a:sym typeface="+mn-ea"/>
            </a:endParaRPr>
          </a:p>
          <a:p>
            <a:r>
              <a:rPr lang="en-US" altLang="zh-CN" sz="1800" dirty="0" err="1"/>
              <a:t>bitmap.getByteCount</a:t>
            </a:r>
            <a:r>
              <a:rPr lang="en-US" altLang="zh-CN" sz="1800" dirty="0" smtClean="0"/>
              <a:t>();</a:t>
            </a:r>
          </a:p>
          <a:p>
            <a:endParaRPr lang="en-US" altLang="zh-CN" sz="1800" dirty="0" smtClean="0">
              <a:sym typeface="+mn-ea"/>
            </a:endParaRPr>
          </a:p>
          <a:p>
            <a:r>
              <a:rPr lang="zh-CN" altLang="en-US" sz="1800" dirty="0" smtClean="0">
                <a:sym typeface="+mn-ea"/>
              </a:rPr>
              <a:t>看</a:t>
            </a:r>
            <a:r>
              <a:rPr lang="en-US" altLang="zh-CN" sz="1800" dirty="0" smtClean="0">
                <a:sym typeface="+mn-ea"/>
              </a:rPr>
              <a:t>demo</a:t>
            </a:r>
            <a:r>
              <a:rPr lang="zh-CN" altLang="en-US" sz="1800" dirty="0" smtClean="0">
                <a:sym typeface="+mn-ea"/>
              </a:rPr>
              <a:t>展示。</a:t>
            </a:r>
            <a:endParaRPr lang="en-US" altLang="zh-CN" sz="18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434" y="290195"/>
            <a:ext cx="5445442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ym typeface="+mn-ea"/>
              </a:rPr>
              <a:t>对于大图加载优化？</a:t>
            </a:r>
            <a:endParaRPr lang="en-US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539432" y="1011555"/>
            <a:ext cx="828103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说了这么多原理，要应用啊！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看了上述的一些源码解析，我们可以总结出一些重点：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、使用正常的方法加载图片，对于设备</a:t>
            </a:r>
            <a:r>
              <a:rPr lang="en-US" altLang="zh-CN" sz="1600" dirty="0" smtClean="0"/>
              <a:t>dpi</a:t>
            </a:r>
            <a:r>
              <a:rPr lang="zh-CN" altLang="en-US" sz="1600" dirty="0" smtClean="0"/>
              <a:t>比图片</a:t>
            </a:r>
            <a:r>
              <a:rPr lang="en-US" altLang="zh-CN" sz="1600" dirty="0" smtClean="0"/>
              <a:t>dpi</a:t>
            </a:r>
            <a:r>
              <a:rPr lang="zh-CN" altLang="en-US" sz="1600" dirty="0" smtClean="0"/>
              <a:t>大的，</a:t>
            </a:r>
            <a:r>
              <a:rPr lang="en-US" altLang="zh-CN" sz="1600" dirty="0" smtClean="0"/>
              <a:t>android</a:t>
            </a:r>
            <a:r>
              <a:rPr lang="zh-CN" altLang="en-US" sz="1600" dirty="0" smtClean="0"/>
              <a:t>会自动放大</a:t>
            </a:r>
            <a:r>
              <a:rPr lang="en-US" altLang="zh-CN" sz="1600" dirty="0" smtClean="0"/>
              <a:t>bitmap</a:t>
            </a:r>
            <a:r>
              <a:rPr lang="zh-CN" altLang="en-US" sz="1600" dirty="0" smtClean="0"/>
              <a:t>以适应设备；反之亦然。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、以前缩放</a:t>
            </a:r>
            <a:r>
              <a:rPr lang="en-US" altLang="zh-CN" sz="1600" dirty="0" smtClean="0"/>
              <a:t>Bitmap</a:t>
            </a:r>
            <a:r>
              <a:rPr lang="zh-CN" altLang="en-US" sz="1600" dirty="0" smtClean="0"/>
              <a:t>可以通过</a:t>
            </a:r>
            <a:r>
              <a:rPr lang="en-US" altLang="zh-CN" sz="1600" dirty="0" err="1" smtClean="0"/>
              <a:t>options.inSampleSize</a:t>
            </a:r>
            <a:r>
              <a:rPr lang="zh-CN" altLang="en-US" sz="1600" dirty="0" smtClean="0"/>
              <a:t>来，但现在我们也可以通过设置</a:t>
            </a:r>
            <a:r>
              <a:rPr lang="en-US" altLang="zh-CN" sz="1600" dirty="0" err="1" smtClean="0"/>
              <a:t>inDensity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inTargetDensity</a:t>
            </a:r>
            <a:r>
              <a:rPr lang="zh-CN" altLang="en-US" sz="1600" dirty="0" smtClean="0"/>
              <a:t>的值来缩放。</a:t>
            </a:r>
            <a:endParaRPr lang="en-US" altLang="zh-CN" sz="16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那这两种缩放的差距何在？看演示，你会大吃一惊！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2460" y="290195"/>
            <a:ext cx="53524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什么是</a:t>
            </a:r>
            <a:r>
              <a:rPr lang="en-US" altLang="zh-CN" sz="2800" dirty="0" smtClean="0"/>
              <a:t>MAT</a:t>
            </a:r>
            <a:r>
              <a:rPr lang="zh-CN" altLang="en-US" sz="2800" dirty="0" smtClean="0"/>
              <a:t>？</a:t>
            </a:r>
            <a:endParaRPr lang="en-US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537210" y="1011555"/>
            <a:ext cx="799592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在介绍完</a:t>
            </a:r>
            <a:r>
              <a:rPr lang="en-US" altLang="zh-CN" sz="1600" dirty="0" smtClean="0"/>
              <a:t>Bitmap</a:t>
            </a:r>
            <a:r>
              <a:rPr lang="zh-CN" altLang="en-US" sz="1600" dirty="0" smtClean="0"/>
              <a:t>之后，开个大招。什么是</a:t>
            </a:r>
            <a:r>
              <a:rPr lang="en-US" altLang="zh-CN" sz="1600" b="1" dirty="0" smtClean="0"/>
              <a:t>MAT</a:t>
            </a:r>
            <a:r>
              <a:rPr lang="zh-CN" altLang="en-US" sz="1600" dirty="0" smtClean="0"/>
              <a:t>？</a:t>
            </a:r>
            <a:endParaRPr lang="en-US" altLang="zh-CN" sz="1600" dirty="0" smtClean="0"/>
          </a:p>
          <a:p>
            <a:endParaRPr lang="en-US" altLang="zh-CN" sz="1400" dirty="0"/>
          </a:p>
          <a:p>
            <a:r>
              <a:rPr lang="en-US" altLang="zh-CN" sz="1600" b="1" dirty="0"/>
              <a:t>MAT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Memory Analyzer Tool</a:t>
            </a:r>
            <a:r>
              <a:rPr lang="zh-CN" altLang="en-US" sz="1600" b="1" dirty="0" smtClean="0"/>
              <a:t>）</a:t>
            </a:r>
            <a:endParaRPr lang="en-US" altLang="zh-CN" sz="1600" b="1" dirty="0" smtClean="0"/>
          </a:p>
          <a:p>
            <a:endParaRPr lang="en-US" altLang="zh-CN" sz="1400" dirty="0" smtClean="0"/>
          </a:p>
          <a:p>
            <a:r>
              <a:rPr lang="zh-CN" altLang="en-US" sz="1400" dirty="0"/>
              <a:t>一款基于基于</a:t>
            </a:r>
            <a:r>
              <a:rPr lang="en-US" altLang="zh-CN" sz="1400" dirty="0" smtClean="0"/>
              <a:t>eclipse</a:t>
            </a:r>
            <a:r>
              <a:rPr lang="zh-CN" altLang="en-US" sz="1400" dirty="0" smtClean="0"/>
              <a:t>的</a:t>
            </a:r>
            <a:r>
              <a:rPr lang="zh-CN" altLang="en-US" sz="1400" b="1" dirty="0" smtClean="0"/>
              <a:t>内存分析工具</a:t>
            </a:r>
            <a:r>
              <a:rPr lang="zh-CN" altLang="en-US" sz="1400" dirty="0" smtClean="0"/>
              <a:t>，有插件版和独立工具</a:t>
            </a:r>
            <a:r>
              <a:rPr lang="zh-CN" altLang="en-US" sz="1400" dirty="0" smtClean="0"/>
              <a:t>版</a:t>
            </a:r>
            <a:r>
              <a:rPr lang="zh-CN" altLang="en-US" sz="1400" dirty="0" smtClean="0"/>
              <a:t>，</a:t>
            </a:r>
            <a:r>
              <a:rPr lang="zh-CN" altLang="en-US" sz="1400" dirty="0" smtClean="0"/>
              <a:t>比</a:t>
            </a:r>
            <a:r>
              <a:rPr lang="en-US" altLang="zh-CN" sz="1400" dirty="0" smtClean="0"/>
              <a:t>Android Studio</a:t>
            </a:r>
            <a:r>
              <a:rPr lang="zh-CN" altLang="en-US" sz="1400" dirty="0" smtClean="0"/>
              <a:t>自带的</a:t>
            </a:r>
            <a:r>
              <a:rPr lang="zh-CN" altLang="en-US" sz="1400" dirty="0" smtClean="0"/>
              <a:t>要更加可视化，并提供了大量的非常强大的功能。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在内存泄漏分析过程中，他并不会直接告诉你那个对象发生了泄漏，而是给你提供一系列的线索，如引用链分析等，再根据你对所写代码的跟踪，就能帮你分析出对象是否存在泄漏。</a:t>
            </a:r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24757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432" y="254497"/>
            <a:ext cx="4680639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MAT</a:t>
            </a:r>
            <a:r>
              <a:rPr lang="zh-CN" altLang="en-US" sz="2800" dirty="0" smtClean="0"/>
              <a:t>获取方式</a:t>
            </a:r>
            <a:endParaRPr lang="zh-C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432" y="987573"/>
            <a:ext cx="7993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从 </a:t>
            </a:r>
            <a:r>
              <a:rPr lang="en-US" altLang="zh-CN" sz="1600" dirty="0" smtClean="0">
                <a:hlinkClick r:id="rId3"/>
              </a:rPr>
              <a:t>http</a:t>
            </a:r>
            <a:r>
              <a:rPr lang="en-US" altLang="zh-CN" sz="1600" dirty="0">
                <a:hlinkClick r:id="rId3"/>
              </a:rPr>
              <a:t>://mirror.csclub.uwaterloo.ca/eclipse/mat/1.6.1/rcp</a:t>
            </a:r>
            <a:r>
              <a:rPr lang="en-US" altLang="zh-CN" sz="1600" dirty="0" smtClean="0">
                <a:hlinkClick r:id="rId3"/>
              </a:rPr>
              <a:t>/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获取各种系统版本的</a:t>
            </a:r>
            <a:r>
              <a:rPr lang="en-US" altLang="zh-CN" sz="1600" dirty="0" smtClean="0"/>
              <a:t>MAT</a:t>
            </a:r>
            <a:r>
              <a:rPr lang="zh-CN" altLang="en-US" sz="1600" dirty="0" smtClean="0"/>
              <a:t>独立版。（需要科学上网）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433" y="285750"/>
            <a:ext cx="4392607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初识</a:t>
            </a:r>
            <a:r>
              <a:rPr lang="en-US" altLang="zh-CN" sz="2800" dirty="0" smtClean="0"/>
              <a:t>MAT</a:t>
            </a:r>
            <a:endParaRPr lang="zh-CN" altLang="zh-C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0" y="699542"/>
            <a:ext cx="8904064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9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433" y="285750"/>
            <a:ext cx="3600767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如何开始使用</a:t>
            </a:r>
            <a:r>
              <a:rPr lang="en-US" altLang="zh-CN" sz="2800" dirty="0" smtClean="0"/>
              <a:t>MAT</a:t>
            </a:r>
            <a:r>
              <a:rPr lang="zh-CN" altLang="en-US" sz="2800" dirty="0" smtClean="0"/>
              <a:t>？</a:t>
            </a:r>
            <a:endParaRPr lang="zh-CN" alt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00990" y="1115695"/>
            <a:ext cx="8544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新宋体" panose="02010609030101010101" charset="-122"/>
                <a:ea typeface="新宋体" panose="02010609030101010101" charset="-122"/>
              </a:rPr>
              <a:t>MAT</a:t>
            </a:r>
            <a:r>
              <a:rPr lang="zh-CN" altLang="en-US" sz="1400" dirty="0" smtClean="0">
                <a:latin typeface="新宋体" panose="02010609030101010101" charset="-122"/>
                <a:ea typeface="新宋体" panose="02010609030101010101" charset="-122"/>
              </a:rPr>
              <a:t>所能打开的内存堆文件格式是</a:t>
            </a:r>
            <a:r>
              <a:rPr lang="zh-CN" altLang="en-US" sz="1400" dirty="0" smtClean="0">
                <a:latin typeface="新宋体" panose="02010609030101010101" charset="-122"/>
                <a:ea typeface="新宋体" panose="02010609030101010101" charset="-122"/>
              </a:rPr>
              <a:t>标准格式的内存文件</a:t>
            </a:r>
            <a:r>
              <a:rPr lang="en-US" altLang="zh-CN" sz="1400" dirty="0" smtClean="0">
                <a:latin typeface="新宋体" panose="02010609030101010101" charset="-122"/>
                <a:ea typeface="新宋体" panose="02010609030101010101" charset="-122"/>
              </a:rPr>
              <a:t>.</a:t>
            </a:r>
            <a:r>
              <a:rPr lang="en-US" altLang="zh-CN" sz="1400" dirty="0" err="1" smtClean="0">
                <a:latin typeface="新宋体" panose="02010609030101010101" charset="-122"/>
                <a:ea typeface="新宋体" panose="02010609030101010101" charset="-122"/>
              </a:rPr>
              <a:t>hprof</a:t>
            </a:r>
            <a:r>
              <a:rPr lang="zh-CN" altLang="en-US" sz="1400" dirty="0" smtClean="0">
                <a:latin typeface="新宋体" panose="02010609030101010101" charset="-122"/>
                <a:ea typeface="新宋体" panose="02010609030101010101" charset="-122"/>
              </a:rPr>
              <a:t>格式。</a:t>
            </a:r>
            <a:endParaRPr lang="en-US" altLang="zh-CN" sz="14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sz="1400" dirty="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400" dirty="0" smtClean="0">
                <a:latin typeface="新宋体" panose="02010609030101010101" charset="-122"/>
                <a:ea typeface="新宋体" panose="02010609030101010101" charset="-122"/>
              </a:rPr>
              <a:t>生成这种文件，我们可以借助</a:t>
            </a:r>
            <a:r>
              <a:rPr lang="en-US" altLang="zh-CN" sz="1400" dirty="0" smtClean="0">
                <a:latin typeface="新宋体" panose="02010609030101010101" charset="-122"/>
                <a:ea typeface="新宋体" panose="02010609030101010101" charset="-122"/>
              </a:rPr>
              <a:t>Android Studio</a:t>
            </a:r>
            <a:r>
              <a:rPr lang="zh-CN" altLang="en-US" sz="1400" dirty="0" smtClean="0">
                <a:latin typeface="新宋体" panose="02010609030101010101" charset="-122"/>
                <a:ea typeface="新宋体" panose="02010609030101010101" charset="-122"/>
              </a:rPr>
              <a:t>的自带的内存监视器。</a:t>
            </a:r>
            <a:endParaRPr lang="en-US" altLang="zh-CN" sz="1400" dirty="0" smtClean="0">
              <a:latin typeface="新宋体" panose="02010609030101010101" charset="-122"/>
              <a:ea typeface="新宋体" panose="02010609030101010101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82" y="1888570"/>
            <a:ext cx="8483568" cy="1547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23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433" y="285750"/>
            <a:ext cx="799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Android Studio</a:t>
            </a:r>
            <a:r>
              <a:rPr lang="zh-CN" altLang="en-US" sz="2800" dirty="0" smtClean="0"/>
              <a:t>生成标志格式内存文件</a:t>
            </a:r>
            <a:endParaRPr lang="zh-CN" alt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00990" y="1115695"/>
            <a:ext cx="854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在需要分析内存泄漏的场景下，首先多次点击所指按钮，充分进行</a:t>
            </a:r>
            <a:r>
              <a:rPr lang="en-US" altLang="zh-CN" sz="1800" dirty="0" smtClean="0">
                <a:latin typeface="新宋体" panose="02010609030101010101" charset="-122"/>
                <a:ea typeface="新宋体" panose="02010609030101010101" charset="-122"/>
              </a:rPr>
              <a:t>GC</a:t>
            </a: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操作。</a:t>
            </a:r>
            <a:endParaRPr lang="en-US" altLang="zh-CN" sz="1800" dirty="0" smtClean="0">
              <a:latin typeface="新宋体" panose="02010609030101010101" charset="-122"/>
              <a:ea typeface="新宋体" panose="02010609030101010101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32806"/>
            <a:ext cx="1619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5"/>
          <p:cNvSpPr txBox="1"/>
          <p:nvPr/>
        </p:nvSpPr>
        <p:spPr>
          <a:xfrm>
            <a:off x="342629" y="2056681"/>
            <a:ext cx="7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然后再点击</a:t>
            </a:r>
            <a:r>
              <a:rPr lang="zh-CN" altLang="en-US" sz="1800" dirty="0">
                <a:latin typeface="新宋体" panose="02010609030101010101" charset="-122"/>
                <a:ea typeface="新宋体" panose="02010609030101010101" charset="-122"/>
              </a:rPr>
              <a:t>所</a:t>
            </a: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示按钮，将当前设备内存使用情况生成一个</a:t>
            </a:r>
            <a:r>
              <a:rPr lang="en-US" altLang="zh-CN" sz="1800" dirty="0" smtClean="0">
                <a:latin typeface="新宋体" panose="02010609030101010101" charset="-122"/>
                <a:ea typeface="新宋体" panose="02010609030101010101" charset="-122"/>
              </a:rPr>
              <a:t>AS</a:t>
            </a: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支持，非标准的内存文件。这个过程可能会需要一定的时间来完成。</a:t>
            </a:r>
            <a:endParaRPr lang="en-US" altLang="zh-CN" sz="1800" dirty="0" smtClean="0">
              <a:latin typeface="新宋体" panose="02010609030101010101" charset="-122"/>
              <a:ea typeface="新宋体" panose="02010609030101010101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61" y="2650949"/>
            <a:ext cx="16097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87" y="1532806"/>
            <a:ext cx="4857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5"/>
          <p:cNvSpPr txBox="1"/>
          <p:nvPr/>
        </p:nvSpPr>
        <p:spPr>
          <a:xfrm>
            <a:off x="300990" y="3219302"/>
            <a:ext cx="790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然后</a:t>
            </a: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找到所指示切换项，这个里面就是我们上一步所生成的内存文件列表。</a:t>
            </a:r>
            <a:endParaRPr lang="en-US" altLang="zh-CN" sz="1800" dirty="0" smtClean="0">
              <a:latin typeface="新宋体" panose="02010609030101010101" charset="-122"/>
              <a:ea typeface="新宋体" panose="02010609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433" y="285750"/>
            <a:ext cx="7488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使用</a:t>
            </a:r>
            <a:r>
              <a:rPr lang="en-US" altLang="zh-CN" sz="2800" dirty="0"/>
              <a:t>Android Studio</a:t>
            </a:r>
            <a:r>
              <a:rPr lang="zh-CN" altLang="en-US" sz="2800" dirty="0"/>
              <a:t>生成标志格式内存文件</a:t>
            </a:r>
            <a:endParaRPr lang="zh-CN" alt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63684" y="1115695"/>
            <a:ext cx="3732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然后右键你所需要转换为统一标准格式的内存文件，选择所指示选项，将其转化为</a:t>
            </a:r>
            <a:r>
              <a:rPr lang="en-US" altLang="zh-CN" sz="1800" dirty="0" smtClean="0">
                <a:latin typeface="新宋体" panose="02010609030101010101" charset="-122"/>
                <a:ea typeface="新宋体" panose="02010609030101010101" charset="-122"/>
              </a:rPr>
              <a:t>MAT</a:t>
            </a: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所支持的内存文件格式。</a:t>
            </a:r>
            <a:endParaRPr lang="en-US" altLang="zh-CN" sz="1800" dirty="0" smtClean="0">
              <a:latin typeface="新宋体" panose="02010609030101010101" charset="-122"/>
              <a:ea typeface="新宋体" panose="02010609030101010101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56" y="1090377"/>
            <a:ext cx="38671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433" y="285750"/>
            <a:ext cx="6048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MAT</a:t>
            </a:r>
            <a:r>
              <a:rPr lang="zh-CN" altLang="en-US" sz="2800" dirty="0" smtClean="0"/>
              <a:t>打开内存文件</a:t>
            </a:r>
            <a:endParaRPr lang="zh-CN" alt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1115695"/>
            <a:ext cx="8544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新宋体" panose="02010609030101010101" charset="-122"/>
                <a:ea typeface="新宋体" panose="02010609030101010101" charset="-122"/>
              </a:rPr>
              <a:t>在使用</a:t>
            </a:r>
            <a:r>
              <a:rPr lang="en-US" altLang="zh-CN" sz="1600" dirty="0" smtClean="0">
                <a:latin typeface="新宋体" panose="02010609030101010101" charset="-122"/>
                <a:ea typeface="新宋体" panose="02010609030101010101" charset="-122"/>
              </a:rPr>
              <a:t>MAT</a:t>
            </a:r>
            <a:r>
              <a:rPr lang="zh-CN" altLang="en-US" sz="1600" dirty="0" smtClean="0">
                <a:latin typeface="新宋体" panose="02010609030101010101" charset="-122"/>
                <a:ea typeface="新宋体" panose="02010609030101010101" charset="-122"/>
              </a:rPr>
              <a:t>打开上一步创建的内存文件后，如果选择自动分析</a:t>
            </a:r>
            <a:r>
              <a:rPr lang="en-US" altLang="zh-CN" sz="1600" b="1" dirty="0"/>
              <a:t>Leak </a:t>
            </a:r>
            <a:r>
              <a:rPr lang="en-US" altLang="zh-CN" sz="1600" b="1" dirty="0" smtClean="0"/>
              <a:t>Suspects</a:t>
            </a:r>
            <a:r>
              <a:rPr lang="zh-CN" altLang="en-US" sz="1600" dirty="0">
                <a:latin typeface="新宋体" panose="02010609030101010101" charset="-122"/>
                <a:ea typeface="新宋体" panose="02010609030101010101" charset="-122"/>
              </a:rPr>
              <a:t>选项，会展示如下</a:t>
            </a:r>
            <a:r>
              <a:rPr lang="zh-CN" altLang="en-US" sz="1600" dirty="0" smtClean="0">
                <a:latin typeface="新宋体" panose="02010609030101010101" charset="-122"/>
                <a:ea typeface="新宋体" panose="02010609030101010101" charset="-122"/>
              </a:rPr>
              <a:t>界面。这个页面会对有嫌疑的对象的信息做一个分析</a:t>
            </a: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。（内存占用越大就越有嫌疑）</a:t>
            </a:r>
            <a:endParaRPr lang="en-US" altLang="zh-CN" sz="1800" dirty="0"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sz="1800" dirty="0" smtClean="0">
              <a:latin typeface="新宋体" panose="02010609030101010101" charset="-122"/>
              <a:ea typeface="新宋体" panose="02010609030101010101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3" y="1851670"/>
            <a:ext cx="5472608" cy="3150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51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433" y="285750"/>
            <a:ext cx="6048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MAT</a:t>
            </a:r>
            <a:r>
              <a:rPr lang="zh-CN" altLang="en-US" sz="2800" dirty="0" smtClean="0"/>
              <a:t>打开内存文件</a:t>
            </a:r>
            <a:endParaRPr lang="zh-CN" alt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1115695"/>
            <a:ext cx="8544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err="1" smtClean="0"/>
              <a:t>OverView</a:t>
            </a:r>
            <a:r>
              <a:rPr lang="zh-CN" altLang="en-US" sz="1800" b="1" dirty="0" smtClean="0"/>
              <a:t>：</a:t>
            </a: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整个内存文件的一系列整体信息</a:t>
            </a:r>
            <a:endParaRPr lang="en-US" altLang="zh-CN" sz="18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800" b="1" dirty="0"/>
              <a:t>直方图</a:t>
            </a:r>
            <a:r>
              <a:rPr lang="en-US" altLang="zh-CN" sz="1800" b="1" dirty="0"/>
              <a:t>Histogram</a:t>
            </a:r>
            <a:r>
              <a:rPr lang="zh-CN" altLang="en-US" sz="1800" b="1" dirty="0"/>
              <a:t>：</a:t>
            </a:r>
            <a:r>
              <a:rPr lang="zh-CN" altLang="en-US" sz="1800" dirty="0" smtClean="0"/>
              <a:t>列出</a:t>
            </a:r>
            <a:r>
              <a:rPr lang="zh-CN" altLang="en-US" sz="1800" dirty="0"/>
              <a:t>内存中每个对象的名字、数量以及大小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b="1" dirty="0"/>
              <a:t>Dominator </a:t>
            </a:r>
            <a:r>
              <a:rPr lang="en-US" altLang="zh-CN" sz="1800" b="1" dirty="0" smtClean="0"/>
              <a:t>Tree</a:t>
            </a:r>
            <a:r>
              <a:rPr lang="zh-CN" altLang="en-US" sz="1800" b="1" dirty="0" smtClean="0"/>
              <a:t>：</a:t>
            </a:r>
            <a:r>
              <a:rPr lang="zh-CN" altLang="en-US" sz="1800" dirty="0"/>
              <a:t>将所有内存中的对象按大小进行排序，并且我们可以分析对象之间的引用</a:t>
            </a:r>
            <a:r>
              <a:rPr lang="zh-CN" altLang="en-US" sz="1800" dirty="0" smtClean="0"/>
              <a:t>结构。</a:t>
            </a:r>
            <a:endParaRPr lang="en-US" altLang="zh-CN" sz="1800" dirty="0" smtClean="0">
              <a:latin typeface="新宋体" panose="02010609030101010101" charset="-122"/>
              <a:ea typeface="新宋体" panose="02010609030101010101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9" y="2591817"/>
            <a:ext cx="43624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51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1829" y="285750"/>
            <a:ext cx="3565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引子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671830" y="1070476"/>
            <a:ext cx="71310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测试：啊，怎么又崩溃了，又有</a:t>
            </a:r>
            <a:r>
              <a:rPr lang="en-US" altLang="zh-CN" sz="1800" dirty="0" smtClean="0">
                <a:latin typeface="新宋体" panose="02010609030101010101" charset="-122"/>
                <a:ea typeface="新宋体" panose="02010609030101010101" charset="-122"/>
              </a:rPr>
              <a:t>OOM</a:t>
            </a: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了，快看下。</a:t>
            </a:r>
            <a:endParaRPr lang="en-US" altLang="zh-CN" sz="18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pPr latinLnBrk="0">
              <a:lnSpc>
                <a:spcPct val="150000"/>
              </a:lnSpc>
            </a:pP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开发：哎，我看下，海报怎么又出问题了，又是</a:t>
            </a:r>
            <a:r>
              <a:rPr lang="en-US" altLang="zh-CN" sz="1800" dirty="0" smtClean="0">
                <a:latin typeface="新宋体" panose="02010609030101010101" charset="-122"/>
                <a:ea typeface="新宋体" panose="02010609030101010101" charset="-122"/>
              </a:rPr>
              <a:t>OOM</a:t>
            </a: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。</a:t>
            </a:r>
            <a:endParaRPr lang="en-US" altLang="zh-CN" sz="18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pPr latinLnBrk="0">
              <a:lnSpc>
                <a:spcPct val="150000"/>
              </a:lnSpc>
            </a:pPr>
            <a:endParaRPr lang="en-US" altLang="zh-CN" sz="1800" dirty="0">
              <a:latin typeface="新宋体" panose="02010609030101010101" charset="-122"/>
              <a:ea typeface="新宋体" panose="02010609030101010101" charset="-122"/>
            </a:endParaRPr>
          </a:p>
          <a:p>
            <a:pPr latinLnBrk="0">
              <a:lnSpc>
                <a:spcPct val="150000"/>
              </a:lnSpc>
            </a:pPr>
            <a:r>
              <a:rPr lang="zh-CN" altLang="en-US" sz="1600" dirty="0" smtClean="0">
                <a:latin typeface="新宋体" panose="02010609030101010101" charset="-122"/>
                <a:ea typeface="新宋体" panose="02010609030101010101" charset="-122"/>
              </a:rPr>
              <a:t>前几个版本的经纪人</a:t>
            </a:r>
            <a:r>
              <a:rPr lang="en-US" altLang="zh-CN" sz="1600" dirty="0" smtClean="0">
                <a:latin typeface="新宋体" panose="02010609030101010101" charset="-122"/>
                <a:ea typeface="新宋体" panose="02010609030101010101" charset="-122"/>
              </a:rPr>
              <a:t>app</a:t>
            </a:r>
            <a:r>
              <a:rPr lang="zh-CN" altLang="en-US" sz="1600" dirty="0" smtClean="0">
                <a:latin typeface="新宋体" panose="02010609030101010101" charset="-122"/>
                <a:ea typeface="新宋体" panose="02010609030101010101" charset="-122"/>
              </a:rPr>
              <a:t>中加入了楼盘海报的功能，需要将楼盘信息和高清背景图结合一起，生成一张海报，提供给经纪人进行分析。</a:t>
            </a:r>
            <a:endParaRPr lang="en-US" altLang="zh-CN" sz="16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pPr latinLnBrk="0">
              <a:lnSpc>
                <a:spcPct val="150000"/>
              </a:lnSpc>
            </a:pPr>
            <a:endParaRPr lang="en-US" altLang="zh-CN" sz="1600" dirty="0">
              <a:latin typeface="新宋体" panose="02010609030101010101" charset="-122"/>
              <a:ea typeface="新宋体" panose="02010609030101010101" charset="-122"/>
            </a:endParaRPr>
          </a:p>
          <a:p>
            <a:pPr latinLnBrk="0">
              <a:lnSpc>
                <a:spcPct val="150000"/>
              </a:lnSpc>
            </a:pPr>
            <a:r>
              <a:rPr lang="zh-CN" altLang="en-US" sz="1600" dirty="0" smtClean="0">
                <a:latin typeface="新宋体" panose="02010609030101010101" charset="-122"/>
                <a:ea typeface="新宋体" panose="02010609030101010101" charset="-122"/>
              </a:rPr>
              <a:t>由于图片大小以及其他原因（如手机屏幕</a:t>
            </a:r>
            <a:r>
              <a:rPr lang="en-US" altLang="zh-CN" sz="1600" dirty="0" smtClean="0">
                <a:latin typeface="新宋体" panose="02010609030101010101" charset="-122"/>
                <a:ea typeface="新宋体" panose="02010609030101010101" charset="-122"/>
              </a:rPr>
              <a:t>Density</a:t>
            </a:r>
            <a:r>
              <a:rPr lang="zh-CN" altLang="en-US" sz="1600" dirty="0" smtClean="0">
                <a:latin typeface="新宋体" panose="02010609030101010101" charset="-122"/>
                <a:ea typeface="新宋体" panose="02010609030101010101" charset="-122"/>
              </a:rPr>
              <a:t>），在某些手机上如果频繁切换海报</a:t>
            </a:r>
            <a:r>
              <a:rPr lang="en-US" altLang="zh-CN" sz="1600" dirty="0" smtClean="0">
                <a:latin typeface="新宋体" panose="02010609030101010101" charset="-122"/>
                <a:ea typeface="新宋体" panose="02010609030101010101" charset="-122"/>
              </a:rPr>
              <a:t>(2</a:t>
            </a:r>
            <a:r>
              <a:rPr lang="zh-CN" altLang="en-US" sz="1600" dirty="0" smtClean="0">
                <a:latin typeface="新宋体" panose="02010609030101010101" charset="-122"/>
                <a:ea typeface="新宋体" panose="02010609030101010101" charset="-122"/>
              </a:rPr>
              <a:t>次</a:t>
            </a:r>
            <a:r>
              <a:rPr lang="en-US" altLang="zh-CN" sz="1600" dirty="0" smtClean="0">
                <a:latin typeface="新宋体" panose="02010609030101010101" charset="-122"/>
                <a:ea typeface="新宋体" panose="02010609030101010101" charset="-122"/>
              </a:rPr>
              <a:t>/s</a:t>
            </a:r>
            <a:r>
              <a:rPr lang="zh-CN" altLang="en-US" sz="1600" dirty="0" smtClean="0">
                <a:latin typeface="新宋体" panose="02010609030101010101" charset="-122"/>
                <a:ea typeface="新宋体" panose="02010609030101010101" charset="-122"/>
              </a:rPr>
              <a:t>以上的频率</a:t>
            </a:r>
            <a:r>
              <a:rPr lang="en-US" altLang="zh-CN" sz="1600" dirty="0" smtClean="0">
                <a:latin typeface="新宋体" panose="02010609030101010101" charset="-122"/>
                <a:ea typeface="新宋体" panose="02010609030101010101" charset="-122"/>
              </a:rPr>
              <a:t>)</a:t>
            </a:r>
            <a:r>
              <a:rPr lang="zh-CN" altLang="en-US" sz="1600" dirty="0" smtClean="0">
                <a:latin typeface="新宋体" panose="02010609030101010101" charset="-122"/>
                <a:ea typeface="新宋体" panose="02010609030101010101" charset="-122"/>
              </a:rPr>
              <a:t>，就会很容易导致内存 </a:t>
            </a:r>
            <a:r>
              <a:rPr lang="en-US" altLang="zh-CN" sz="1600" dirty="0" smtClean="0">
                <a:latin typeface="新宋体" panose="02010609030101010101" charset="-122"/>
                <a:ea typeface="新宋体" panose="02010609030101010101" charset="-122"/>
              </a:rPr>
              <a:t>boom</a:t>
            </a:r>
            <a:r>
              <a:rPr lang="zh-CN" altLang="en-US" sz="1600" dirty="0" smtClean="0">
                <a:latin typeface="新宋体" panose="02010609030101010101" charset="-122"/>
                <a:ea typeface="新宋体" panose="02010609030101010101" charset="-122"/>
              </a:rPr>
              <a:t>。</a:t>
            </a:r>
            <a:endParaRPr lang="en-US" altLang="zh-CN" sz="16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pPr latinLnBrk="0">
              <a:lnSpc>
                <a:spcPct val="150000"/>
              </a:lnSpc>
            </a:pPr>
            <a:endParaRPr lang="en-US" altLang="zh-CN" sz="1600" dirty="0">
              <a:latin typeface="新宋体" panose="02010609030101010101" charset="-122"/>
              <a:ea typeface="新宋体" panose="0201060903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新宋体" panose="02010609030101010101" charset="-122"/>
                <a:ea typeface="新宋体" panose="02010609030101010101" charset="-122"/>
              </a:rPr>
              <a:t>那么问题来了，</a:t>
            </a:r>
            <a:r>
              <a:rPr lang="zh-CN" altLang="en-US" sz="1600" b="1" dirty="0"/>
              <a:t>一张图片（</a:t>
            </a:r>
            <a:r>
              <a:rPr lang="en-US" altLang="zh-CN" sz="1600" b="1" dirty="0"/>
              <a:t>bitmap</a:t>
            </a:r>
            <a:r>
              <a:rPr lang="zh-CN" altLang="en-US" sz="1600" b="1" dirty="0"/>
              <a:t>）</a:t>
            </a:r>
            <a:r>
              <a:rPr lang="zh-CN" altLang="en-US" sz="1600" dirty="0"/>
              <a:t>在手机中到底占用多少内存？</a:t>
            </a:r>
          </a:p>
          <a:p>
            <a:pPr latinLnBrk="0">
              <a:lnSpc>
                <a:spcPct val="150000"/>
              </a:lnSpc>
            </a:pPr>
            <a:endParaRPr lang="en-US" altLang="zh-CN" sz="16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pPr latinLnBrk="0">
              <a:lnSpc>
                <a:spcPct val="150000"/>
              </a:lnSpc>
            </a:pPr>
            <a:endParaRPr lang="zh-CN" altLang="en-US" sz="1800" dirty="0"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433" y="285750"/>
            <a:ext cx="6048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MAT</a:t>
            </a:r>
            <a:r>
              <a:rPr lang="zh-CN" altLang="en-US" sz="2800" dirty="0" smtClean="0"/>
              <a:t>打开内存文件</a:t>
            </a:r>
            <a:endParaRPr lang="zh-CN" alt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63684" y="1851670"/>
            <a:ext cx="8544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新宋体" panose="02010609030101010101" charset="-122"/>
                <a:ea typeface="新宋体" panose="02010609030101010101" charset="-122"/>
              </a:rPr>
              <a:t>两</a:t>
            </a: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个重要的字段</a:t>
            </a:r>
            <a:endParaRPr lang="en-US" altLang="zh-CN" sz="18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800" dirty="0"/>
              <a:t>Retained </a:t>
            </a:r>
            <a:r>
              <a:rPr lang="en-US" altLang="zh-CN" sz="1800" dirty="0" smtClean="0"/>
              <a:t>Heap:</a:t>
            </a:r>
            <a:r>
              <a:rPr lang="zh-CN" altLang="en-US" sz="1800" dirty="0"/>
              <a:t>这个对象以及它所持有的其它引用（包括直接和间接）所占的总</a:t>
            </a:r>
            <a:r>
              <a:rPr lang="zh-CN" altLang="en-US" sz="1800" dirty="0" smtClean="0"/>
              <a:t>内存</a:t>
            </a:r>
            <a:r>
              <a:rPr lang="en-US" altLang="zh-CN" sz="1800" dirty="0" smtClean="0"/>
              <a:t>.</a:t>
            </a:r>
          </a:p>
          <a:p>
            <a:r>
              <a:rPr lang="en-US" altLang="zh-CN" sz="1800" dirty="0" smtClean="0"/>
              <a:t>Shallow Heap:</a:t>
            </a:r>
            <a:r>
              <a:rPr lang="zh-CN" altLang="en-US" sz="1800" dirty="0"/>
              <a:t>当前对象自己所占内存的大小，不包含引用</a:t>
            </a:r>
            <a:r>
              <a:rPr lang="zh-CN" altLang="en-US" sz="1800" dirty="0" smtClean="0"/>
              <a:t>关系</a:t>
            </a:r>
            <a:r>
              <a:rPr lang="en-US" altLang="zh-CN" sz="1800" dirty="0" smtClean="0"/>
              <a:t>.</a:t>
            </a:r>
          </a:p>
          <a:p>
            <a:endParaRPr lang="en-US" altLang="zh-CN" sz="1800" dirty="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在</a:t>
            </a: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进行分析内存泄漏的时候，</a:t>
            </a:r>
            <a:r>
              <a:rPr lang="en-US" altLang="zh-CN" sz="1800" dirty="0" smtClean="0">
                <a:latin typeface="新宋体" panose="02010609030101010101" charset="-122"/>
                <a:ea typeface="新宋体" panose="02010609030101010101" charset="-122"/>
              </a:rPr>
              <a:t>Retained Heap</a:t>
            </a: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所占的内存越是大，其越有嫌疑发生了内存泄漏。</a:t>
            </a:r>
            <a:endParaRPr lang="en-US" altLang="zh-CN" sz="1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53" y="983754"/>
            <a:ext cx="30289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433" y="285750"/>
            <a:ext cx="6048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如何分析内存泄漏？</a:t>
            </a:r>
            <a:endParaRPr lang="zh-CN" alt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1115695"/>
            <a:ext cx="8544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我们可以从两方面去分析</a:t>
            </a:r>
            <a:r>
              <a:rPr lang="en-US" altLang="zh-CN" sz="1800" dirty="0" smtClean="0">
                <a:latin typeface="新宋体" panose="02010609030101010101" charset="-122"/>
                <a:ea typeface="新宋体" panose="02010609030101010101" charset="-122"/>
              </a:rPr>
              <a:t>:</a:t>
            </a:r>
            <a:r>
              <a:rPr lang="en-US" altLang="zh-CN" sz="1800" b="1" dirty="0" smtClean="0"/>
              <a:t>Histogram </a:t>
            </a:r>
            <a:r>
              <a:rPr lang="zh-CN" altLang="en-US" sz="1800" b="1" dirty="0" smtClean="0"/>
              <a:t>与 </a:t>
            </a:r>
            <a:r>
              <a:rPr lang="en-US" altLang="zh-CN" sz="1800" b="1" dirty="0" smtClean="0"/>
              <a:t>Dominator Tree</a:t>
            </a:r>
            <a:endParaRPr lang="en-US" altLang="zh-CN" sz="1800" b="1" dirty="0"/>
          </a:p>
          <a:p>
            <a:endParaRPr lang="en-US" altLang="zh-CN" sz="1800" b="1" dirty="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800" dirty="0">
                <a:latin typeface="新宋体" panose="02010609030101010101" charset="-122"/>
                <a:ea typeface="新宋体" panose="02010609030101010101" charset="-122"/>
              </a:rPr>
              <a:t>这里就要提到</a:t>
            </a: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一些关于</a:t>
            </a:r>
            <a:r>
              <a:rPr lang="en-US" altLang="zh-CN" sz="1800" dirty="0" smtClean="0">
                <a:latin typeface="新宋体" panose="02010609030101010101" charset="-122"/>
                <a:ea typeface="新宋体" panose="02010609030101010101" charset="-122"/>
              </a:rPr>
              <a:t>GC</a:t>
            </a: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的相关知识，无论是</a:t>
            </a:r>
            <a:r>
              <a:rPr lang="en-US" altLang="zh-CN" sz="1800" dirty="0" err="1" smtClean="0">
                <a:latin typeface="新宋体" panose="02010609030101010101" charset="-122"/>
                <a:ea typeface="新宋体" panose="02010609030101010101" charset="-122"/>
              </a:rPr>
              <a:t>Dalvik</a:t>
            </a: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还是</a:t>
            </a:r>
            <a:r>
              <a:rPr lang="en-US" altLang="zh-CN" sz="1800" dirty="0" smtClean="0">
                <a:latin typeface="新宋体" panose="02010609030101010101" charset="-122"/>
                <a:ea typeface="新宋体" panose="02010609030101010101" charset="-122"/>
              </a:rPr>
              <a:t>ART</a:t>
            </a: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虚拟机，其垃圾回收机制都是和</a:t>
            </a:r>
            <a:r>
              <a:rPr lang="en-US" altLang="zh-CN" sz="1800" dirty="0" smtClean="0">
                <a:latin typeface="新宋体" panose="02010609030101010101" charset="-122"/>
                <a:ea typeface="新宋体" panose="02010609030101010101" charset="-122"/>
              </a:rPr>
              <a:t>JVM</a:t>
            </a: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机制类似，可以被回收的对象都是直接或者间接不能被根枚举（引用）遍历到的对象。而区别所在</a:t>
            </a:r>
            <a:r>
              <a:rPr lang="en-US" altLang="zh-CN" sz="1800" dirty="0" err="1" smtClean="0">
                <a:latin typeface="新宋体" panose="02010609030101010101" charset="-122"/>
                <a:ea typeface="新宋体" panose="02010609030101010101" charset="-122"/>
              </a:rPr>
              <a:t>Dalvik</a:t>
            </a: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虚拟机的内存堆分为</a:t>
            </a:r>
            <a:r>
              <a:rPr lang="en-US" altLang="zh-CN" sz="1800" dirty="0">
                <a:latin typeface="新宋体" panose="02010609030101010101" charset="-122"/>
                <a:ea typeface="新宋体" panose="02010609030101010101" charset="-122"/>
              </a:rPr>
              <a:t>Z</a:t>
            </a:r>
            <a:r>
              <a:rPr lang="en-US" altLang="zh-CN" sz="1800" dirty="0" smtClean="0">
                <a:latin typeface="新宋体" panose="02010609030101010101" charset="-122"/>
                <a:ea typeface="新宋体" panose="02010609030101010101" charset="-122"/>
              </a:rPr>
              <a:t>ygote</a:t>
            </a: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堆和</a:t>
            </a:r>
            <a:r>
              <a:rPr lang="en-US" altLang="zh-CN" sz="1800" dirty="0" smtClean="0">
                <a:latin typeface="新宋体" panose="02010609030101010101" charset="-122"/>
                <a:ea typeface="新宋体" panose="02010609030101010101" charset="-122"/>
              </a:rPr>
              <a:t>Activity</a:t>
            </a: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堆两部分，而</a:t>
            </a:r>
            <a:r>
              <a:rPr lang="en-US" altLang="zh-CN" sz="1800" dirty="0" smtClean="0">
                <a:latin typeface="新宋体" panose="02010609030101010101" charset="-122"/>
                <a:ea typeface="新宋体" panose="02010609030101010101" charset="-122"/>
              </a:rPr>
              <a:t>GC</a:t>
            </a: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只发生在</a:t>
            </a:r>
            <a:r>
              <a:rPr lang="en-US" altLang="zh-CN" sz="1800" dirty="0" smtClean="0">
                <a:latin typeface="新宋体" panose="02010609030101010101" charset="-122"/>
                <a:ea typeface="新宋体" panose="02010609030101010101" charset="-122"/>
              </a:rPr>
              <a:t>Activity</a:t>
            </a: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堆中。</a:t>
            </a:r>
            <a:endParaRPr lang="en-US" altLang="zh-CN" sz="18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sz="1800" dirty="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然后再说说引用。</a:t>
            </a:r>
            <a:r>
              <a:rPr lang="en-US" altLang="zh-CN" sz="1800" dirty="0" smtClean="0">
                <a:latin typeface="新宋体" panose="02010609030101010101" charset="-122"/>
                <a:ea typeface="新宋体" panose="02010609030101010101" charset="-122"/>
              </a:rPr>
              <a:t>java</a:t>
            </a: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中引用主要分四种：强引用、软引用、弱引用和虚引用。</a:t>
            </a:r>
            <a:endParaRPr lang="en-US" altLang="zh-CN" sz="18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而会影响到垃圾回收的只有前两种。</a:t>
            </a:r>
            <a:endParaRPr lang="en-US" altLang="zh-CN" sz="18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sz="1800" dirty="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所以我们在进行引用链分析的时候，需要排除弱引用。</a:t>
            </a:r>
            <a:endParaRPr lang="en-US" altLang="zh-CN" sz="1800" dirty="0" smtClean="0">
              <a:latin typeface="新宋体" panose="02010609030101010101" charset="-122"/>
              <a:ea typeface="新宋体" panose="02010609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469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433" y="285750"/>
            <a:ext cx="6048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Dominator </a:t>
            </a:r>
            <a:r>
              <a:rPr lang="en-US" altLang="zh-CN" sz="2800" b="1" dirty="0" smtClean="0"/>
              <a:t>Tree</a:t>
            </a:r>
            <a:r>
              <a:rPr lang="zh-CN" altLang="en-US" sz="2800" b="1" dirty="0" smtClean="0"/>
              <a:t>分析</a:t>
            </a:r>
            <a:endParaRPr lang="en-US" altLang="zh-CN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1115695"/>
            <a:ext cx="8544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新宋体" panose="02010609030101010101" charset="-122"/>
                <a:ea typeface="新宋体" panose="02010609030101010101" charset="-122"/>
              </a:rPr>
              <a:t>将</a:t>
            </a:r>
            <a:r>
              <a:rPr lang="en-US" altLang="zh-CN" sz="1600" b="1" dirty="0"/>
              <a:t>Dominator </a:t>
            </a:r>
            <a:r>
              <a:rPr lang="en-US" altLang="zh-CN" sz="1600" b="1" dirty="0" smtClean="0"/>
              <a:t>Tree</a:t>
            </a:r>
            <a:r>
              <a:rPr lang="zh-CN" altLang="en-US" sz="1600" b="1" dirty="0" smtClean="0"/>
              <a:t>中的对象按照</a:t>
            </a:r>
            <a:r>
              <a:rPr lang="en-US" altLang="zh-CN" sz="1600" dirty="0"/>
              <a:t>Retained </a:t>
            </a:r>
            <a:r>
              <a:rPr lang="en-US" altLang="zh-CN" sz="1600" dirty="0" smtClean="0"/>
              <a:t>Heap</a:t>
            </a:r>
            <a:r>
              <a:rPr lang="zh-CN" altLang="en-US" sz="1600" dirty="0"/>
              <a:t>从大到</a:t>
            </a:r>
            <a:r>
              <a:rPr lang="zh-CN" altLang="en-US" sz="1600" dirty="0" smtClean="0"/>
              <a:t>小排序，对你认为可能存在内存泄漏的对象  </a:t>
            </a:r>
            <a:r>
              <a:rPr lang="zh-CN" altLang="en-US" sz="1600" b="1" dirty="0" smtClean="0"/>
              <a:t>右键</a:t>
            </a:r>
            <a:r>
              <a:rPr lang="en-US" altLang="zh-CN" sz="1600" b="1" dirty="0" smtClean="0"/>
              <a:t>-&gt;Path to GC Roots-&gt;exclude soft </a:t>
            </a:r>
            <a:r>
              <a:rPr lang="en-US" altLang="zh-CN" sz="1600" b="1" dirty="0" err="1" smtClean="0"/>
              <a:t>refences</a:t>
            </a:r>
            <a:r>
              <a:rPr lang="en-US" altLang="zh-CN" sz="1600" b="1" dirty="0" smtClean="0"/>
              <a:t> </a:t>
            </a:r>
            <a:r>
              <a:rPr lang="zh-CN" altLang="en-US" sz="1600" dirty="0" smtClean="0"/>
              <a:t>然后查看其引用链</a:t>
            </a:r>
            <a:r>
              <a:rPr lang="zh-CN" altLang="en-US" sz="1800" dirty="0" smtClean="0"/>
              <a:t>。</a:t>
            </a:r>
            <a:endParaRPr lang="en-US" altLang="zh-CN" sz="1800" dirty="0" smtClean="0">
              <a:latin typeface="新宋体" panose="02010609030101010101" charset="-122"/>
              <a:ea typeface="新宋体" panose="02010609030101010101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06" y="1851670"/>
            <a:ext cx="5328592" cy="309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433" y="285750"/>
            <a:ext cx="6048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Histogram</a:t>
            </a:r>
            <a:r>
              <a:rPr lang="zh-CN" altLang="en-US" sz="2800" b="1" dirty="0" smtClean="0"/>
              <a:t>分析</a:t>
            </a:r>
            <a:endParaRPr lang="en-US" altLang="zh-CN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1115695"/>
            <a:ext cx="854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Histogram</a:t>
            </a:r>
            <a:r>
              <a:rPr lang="zh-CN" altLang="en-US" sz="1600" b="1" dirty="0" smtClean="0"/>
              <a:t>展示各个类型对象的个数以及其总站内存空间。对于每一项类型，我们都可以右键</a:t>
            </a:r>
            <a:r>
              <a:rPr lang="en-US" altLang="zh-CN" sz="1600" b="1" dirty="0" smtClean="0"/>
              <a:t>-&gt;List objects-&gt;with incoming references</a:t>
            </a:r>
            <a:r>
              <a:rPr lang="zh-CN" altLang="en-US" sz="1600" b="1" dirty="0" smtClean="0"/>
              <a:t>去查看对应类型的所有对象。然后对每个对象都可以按照上一中方法来进行分析。</a:t>
            </a:r>
            <a:endParaRPr lang="en-US" altLang="zh-CN" sz="1800" dirty="0" smtClean="0">
              <a:latin typeface="新宋体" panose="02010609030101010101" charset="-122"/>
              <a:ea typeface="新宋体" panose="02010609030101010101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64234"/>
            <a:ext cx="4104456" cy="326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71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433" y="285750"/>
            <a:ext cx="6048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项目</a:t>
            </a:r>
            <a:r>
              <a:rPr lang="zh-CN" altLang="en-US" sz="2800" b="1" dirty="0" smtClean="0"/>
              <a:t>中的分析实战</a:t>
            </a:r>
            <a:endParaRPr lang="en-US" altLang="zh-CN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1115695"/>
            <a:ext cx="854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新宋体" panose="02010609030101010101" charset="-122"/>
                <a:ea typeface="新宋体" panose="02010609030101010101" charset="-122"/>
              </a:rPr>
              <a:t>Activity</a:t>
            </a: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实体在</a:t>
            </a:r>
            <a:r>
              <a:rPr lang="en-US" altLang="zh-CN" sz="1800" dirty="0" smtClean="0">
                <a:latin typeface="新宋体" panose="02010609030101010101" charset="-122"/>
                <a:ea typeface="新宋体" panose="02010609030101010101" charset="-122"/>
              </a:rPr>
              <a:t>finish</a:t>
            </a: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后任被全局引用，导致资源无法释放，看演示。</a:t>
            </a:r>
            <a:endParaRPr lang="en-US" altLang="zh-CN" sz="1800" dirty="0" smtClean="0">
              <a:latin typeface="新宋体" panose="02010609030101010101" charset="-122"/>
              <a:ea typeface="新宋体" panose="02010609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253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1" name="图片 5" descr="蚂蚁图腾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0" y="792957"/>
            <a:ext cx="3524250" cy="35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41595" y="1347648"/>
            <a:ext cx="4107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E8410A"/>
                </a:solidFill>
                <a:latin typeface="华文楷体" pitchFamily="2" charset="-122"/>
                <a:ea typeface="华文楷体" pitchFamily="2" charset="-122"/>
                <a:cs typeface="Times New Roman" panose="02020603050405020304" pitchFamily="18" charset="0"/>
              </a:rPr>
              <a:t>Thank You </a:t>
            </a:r>
            <a:r>
              <a:rPr lang="zh-CN" altLang="en-US" sz="5400" dirty="0" smtClean="0">
                <a:solidFill>
                  <a:srgbClr val="E8410A"/>
                </a:solidFill>
                <a:latin typeface="华文楷体" pitchFamily="2" charset="-122"/>
                <a:ea typeface="华文楷体" pitchFamily="2" charset="-122"/>
                <a:cs typeface="Times New Roman" panose="02020603050405020304" pitchFamily="18" charset="0"/>
              </a:rPr>
              <a:t>！</a:t>
            </a:r>
            <a:endParaRPr lang="zh-CN" altLang="en-US" sz="5400" dirty="0">
              <a:solidFill>
                <a:srgbClr val="E8410A"/>
              </a:solidFill>
              <a:latin typeface="华文楷体" pitchFamily="2" charset="-122"/>
              <a:ea typeface="华文楷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433" y="289942"/>
            <a:ext cx="8138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一张图片（</a:t>
            </a:r>
            <a:r>
              <a:rPr lang="en-US" altLang="zh-CN" sz="2800" dirty="0" smtClean="0"/>
              <a:t>bitmap</a:t>
            </a:r>
            <a:r>
              <a:rPr lang="zh-CN" altLang="en-US" sz="2800" dirty="0" smtClean="0"/>
              <a:t>）在手机中到底占用多少内存？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539433" y="1102360"/>
            <a:ext cx="801497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默认情况</a:t>
            </a:r>
            <a:r>
              <a:rPr lang="en-US" altLang="zh-CN" sz="1800" dirty="0" smtClean="0">
                <a:latin typeface="新宋体" panose="02010609030101010101" charset="-122"/>
                <a:ea typeface="新宋体" panose="02010609030101010101" charset="-122"/>
              </a:rPr>
              <a:t>bitmap</a:t>
            </a: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的</a:t>
            </a:r>
            <a:r>
              <a:rPr lang="en-US" altLang="zh-CN" sz="1800" dirty="0" smtClean="0">
                <a:latin typeface="新宋体" panose="02010609030101010101" charset="-122"/>
                <a:ea typeface="新宋体" panose="02010609030101010101" charset="-122"/>
              </a:rPr>
              <a:t>one bit</a:t>
            </a: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是占</a:t>
            </a:r>
            <a:r>
              <a:rPr lang="en-US" altLang="zh-CN" sz="1800" dirty="0" smtClean="0">
                <a:latin typeface="新宋体" panose="02010609030101010101" charset="-122"/>
                <a:ea typeface="新宋体" panose="02010609030101010101" charset="-122"/>
              </a:rPr>
              <a:t>4</a:t>
            </a: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个</a:t>
            </a:r>
            <a:r>
              <a:rPr lang="en-US" altLang="zh-CN" sz="1800" dirty="0" smtClean="0">
                <a:latin typeface="新宋体" panose="02010609030101010101" charset="-122"/>
                <a:ea typeface="新宋体" panose="02010609030101010101" charset="-122"/>
              </a:rPr>
              <a:t>byte</a:t>
            </a: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的。</a:t>
            </a:r>
            <a:endParaRPr lang="en-US" altLang="zh-CN" sz="18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pPr latinLnBrk="0">
              <a:lnSpc>
                <a:spcPct val="150000"/>
              </a:lnSpc>
            </a:pP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那回答</a:t>
            </a:r>
            <a:endParaRPr lang="en-US" altLang="zh-CN" sz="1800" dirty="0">
              <a:latin typeface="新宋体" panose="02010609030101010101" charset="-122"/>
              <a:ea typeface="新宋体" panose="02010609030101010101" charset="-122"/>
            </a:endParaRPr>
          </a:p>
          <a:p>
            <a:pPr latinLnBrk="0">
              <a:lnSpc>
                <a:spcPct val="150000"/>
              </a:lnSpc>
            </a:pPr>
            <a:r>
              <a:rPr lang="en-US" altLang="zh-CN" sz="1800" b="1" dirty="0" err="1" smtClean="0">
                <a:latin typeface="新宋体" panose="02010609030101010101" charset="-122"/>
                <a:ea typeface="新宋体" panose="02010609030101010101" charset="-122"/>
              </a:rPr>
              <a:t>MemorySize</a:t>
            </a:r>
            <a:r>
              <a:rPr lang="en-US" altLang="zh-CN" sz="1800" b="1" dirty="0" smtClean="0">
                <a:latin typeface="新宋体" panose="02010609030101010101" charset="-122"/>
                <a:ea typeface="新宋体" panose="02010609030101010101" charset="-122"/>
              </a:rPr>
              <a:t> = width * height * 4  </a:t>
            </a: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是不是正确的？</a:t>
            </a:r>
            <a:r>
              <a:rPr lang="en-US" altLang="zh-CN" sz="1800" dirty="0" smtClean="0">
                <a:latin typeface="新宋体" panose="02010609030101010101" charset="-122"/>
                <a:ea typeface="新宋体" panose="02010609030101010101" charset="-122"/>
              </a:rPr>
              <a:t> </a:t>
            </a:r>
            <a:endParaRPr lang="zh-CN" altLang="en-US" sz="1800" dirty="0"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433" y="285750"/>
            <a:ext cx="8138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一张图片（</a:t>
            </a:r>
            <a:r>
              <a:rPr lang="en-US" altLang="zh-CN" sz="2800" dirty="0"/>
              <a:t>bitmap</a:t>
            </a:r>
            <a:r>
              <a:rPr lang="zh-CN" altLang="en-US" sz="2800" dirty="0"/>
              <a:t>）在手机中到底占用多少内存？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2940" y="1088092"/>
            <a:ext cx="801497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zh-CN" altLang="en-US" sz="1400" b="1" dirty="0" smtClean="0"/>
              <a:t>很遗憾，这个计算方法有很大几率是错误的。</a:t>
            </a:r>
            <a:endParaRPr lang="en-US" altLang="zh-CN" sz="1400" b="1" dirty="0" smtClean="0"/>
          </a:p>
          <a:p>
            <a:pPr latinLnBrk="0">
              <a:lnSpc>
                <a:spcPct val="150000"/>
              </a:lnSpc>
            </a:pPr>
            <a:endParaRPr lang="en-US" altLang="zh-CN" sz="1400" b="1" dirty="0"/>
          </a:p>
          <a:p>
            <a:pPr latinLnBrk="0">
              <a:lnSpc>
                <a:spcPct val="150000"/>
              </a:lnSpc>
            </a:pPr>
            <a:r>
              <a:rPr lang="zh-CN" altLang="en-US" sz="1400" b="1" dirty="0" smtClean="0"/>
              <a:t>什么？还有几率，计算个</a:t>
            </a:r>
            <a:r>
              <a:rPr lang="en-US" altLang="zh-CN" sz="1400" b="1" dirty="0" smtClean="0"/>
              <a:t>bitmap</a:t>
            </a:r>
            <a:r>
              <a:rPr lang="zh-CN" altLang="en-US" sz="1400" b="1" dirty="0" smtClean="0"/>
              <a:t>的大小还要看脸？</a:t>
            </a:r>
            <a:endParaRPr lang="en-US" altLang="zh-CN" sz="1400" b="1" dirty="0" smtClean="0"/>
          </a:p>
          <a:p>
            <a:pPr latinLnBrk="0">
              <a:lnSpc>
                <a:spcPct val="150000"/>
              </a:lnSpc>
            </a:pPr>
            <a:endParaRPr lang="en-US" altLang="zh-CN" sz="1400" b="1" dirty="0"/>
          </a:p>
          <a:p>
            <a:pPr latinLnBrk="0">
              <a:lnSpc>
                <a:spcPct val="150000"/>
              </a:lnSpc>
            </a:pPr>
            <a:r>
              <a:rPr lang="zh-CN" altLang="en-US" sz="1400" b="1" dirty="0" smtClean="0"/>
              <a:t>这里就要对两个</a:t>
            </a:r>
            <a:r>
              <a:rPr lang="en-US" altLang="zh-CN" sz="1400" dirty="0" err="1" smtClean="0"/>
              <a:t>BitmapFactory.Options</a:t>
            </a:r>
            <a:r>
              <a:rPr lang="zh-CN" altLang="en-US" sz="1400" b="1" dirty="0"/>
              <a:t>中</a:t>
            </a:r>
            <a:r>
              <a:rPr lang="zh-CN" altLang="en-US" sz="1400" b="1" dirty="0" smtClean="0"/>
              <a:t>重要但不常用的参数有一个了解：</a:t>
            </a:r>
            <a:endParaRPr lang="en-US" altLang="zh-CN" sz="1400" b="1" dirty="0" smtClean="0"/>
          </a:p>
          <a:p>
            <a:pPr latinLnBrk="0">
              <a:lnSpc>
                <a:spcPct val="150000"/>
              </a:lnSpc>
            </a:pPr>
            <a:r>
              <a:rPr lang="en-US" altLang="zh-CN" sz="1400" b="1" dirty="0" err="1" smtClean="0"/>
              <a:t>inDensity</a:t>
            </a:r>
            <a:r>
              <a:rPr lang="en-US" altLang="zh-CN" sz="1400" b="1" dirty="0" smtClean="0"/>
              <a:t> : </a:t>
            </a:r>
            <a:r>
              <a:rPr lang="zh-CN" altLang="en-US" sz="1400" b="1" dirty="0" smtClean="0"/>
              <a:t>资源图片默认的</a:t>
            </a:r>
            <a:r>
              <a:rPr lang="en-US" altLang="zh-CN" sz="1400" b="1" dirty="0" smtClean="0"/>
              <a:t>density</a:t>
            </a:r>
            <a:r>
              <a:rPr lang="zh-CN" altLang="en-US" sz="1400" b="1" dirty="0" smtClean="0"/>
              <a:t>（以下简称</a:t>
            </a:r>
            <a:r>
              <a:rPr lang="en-US" altLang="zh-CN" sz="1400" b="1" dirty="0" smtClean="0"/>
              <a:t>dpi</a:t>
            </a:r>
            <a:r>
              <a:rPr lang="zh-CN" altLang="en-US" sz="1400" b="1" dirty="0" smtClean="0"/>
              <a:t>）</a:t>
            </a:r>
            <a:r>
              <a:rPr lang="en-US" altLang="zh-CN" sz="1400" b="1" dirty="0"/>
              <a:t/>
            </a:r>
            <a:br>
              <a:rPr lang="en-US" altLang="zh-CN" sz="1400" b="1" dirty="0"/>
            </a:br>
            <a:r>
              <a:rPr lang="en-US" altLang="zh-CN" sz="1400" b="1" dirty="0" err="1" smtClean="0"/>
              <a:t>inTargetDensity</a:t>
            </a:r>
            <a:r>
              <a:rPr lang="zh-CN" altLang="en-US" sz="1400" b="1" dirty="0" smtClean="0"/>
              <a:t>：设备的屏幕</a:t>
            </a:r>
            <a:r>
              <a:rPr lang="en-US" altLang="zh-CN" sz="1400" b="1" dirty="0" smtClean="0"/>
              <a:t>density.</a:t>
            </a:r>
          </a:p>
          <a:p>
            <a:pPr latinLnBrk="0">
              <a:lnSpc>
                <a:spcPct val="150000"/>
              </a:lnSpc>
            </a:pPr>
            <a:endParaRPr lang="en-US" altLang="zh-CN" sz="1400" b="1" dirty="0"/>
          </a:p>
          <a:p>
            <a:pPr latinLnBrk="0">
              <a:lnSpc>
                <a:spcPct val="150000"/>
              </a:lnSpc>
            </a:pPr>
            <a:endParaRPr lang="zh-CN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433" y="285750"/>
            <a:ext cx="4773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为啥还要看几率？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85190" y="1100723"/>
            <a:ext cx="8507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zh-CN" altLang="en-US" sz="1800" dirty="0" smtClean="0">
                <a:latin typeface="宋体" panose="02010600030101010101" pitchFamily="2" charset="-122"/>
              </a:rPr>
              <a:t>这就要涉及到</a:t>
            </a:r>
            <a:r>
              <a:rPr lang="en-US" altLang="zh-CN" sz="1800" b="1" dirty="0" err="1" smtClean="0">
                <a:latin typeface="宋体" panose="02010600030101010101" pitchFamily="2" charset="-122"/>
              </a:rPr>
              <a:t>FrameWork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层</a:t>
            </a:r>
            <a:r>
              <a:rPr lang="zh-CN" altLang="en-US" sz="1800" dirty="0" smtClean="0">
                <a:latin typeface="宋体" panose="02010600030101010101" pitchFamily="2" charset="-122"/>
              </a:rPr>
              <a:t>默认对</a:t>
            </a:r>
            <a:r>
              <a:rPr lang="en-US" altLang="zh-CN" sz="1800" dirty="0" smtClean="0">
                <a:latin typeface="宋体" panose="02010600030101010101" pitchFamily="2" charset="-122"/>
              </a:rPr>
              <a:t>Bitmap</a:t>
            </a:r>
            <a:r>
              <a:rPr lang="zh-CN" altLang="en-US" sz="1800" dirty="0" smtClean="0">
                <a:latin typeface="宋体" panose="02010600030101010101" pitchFamily="2" charset="-122"/>
              </a:rPr>
              <a:t>生成以及所选择的加载图片的方式。</a:t>
            </a:r>
            <a:endParaRPr lang="en-US" altLang="zh-CN" sz="1800" dirty="0" smtClean="0">
              <a:latin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</a:pPr>
            <a:endParaRPr lang="en-US" altLang="zh-CN" sz="1800" dirty="0">
              <a:latin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</a:pPr>
            <a:r>
              <a:rPr lang="zh-CN" altLang="en-US" sz="1800" dirty="0" smtClean="0">
                <a:latin typeface="宋体" panose="02010600030101010101" pitchFamily="2" charset="-122"/>
              </a:rPr>
              <a:t>加载图片的几种常用方式：</a:t>
            </a:r>
            <a:endParaRPr lang="en-US" altLang="zh-CN" sz="1800" dirty="0" smtClean="0">
              <a:latin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</a:pPr>
            <a:r>
              <a:rPr lang="en-US" altLang="zh-CN" sz="1800" dirty="0" smtClean="0">
                <a:latin typeface="宋体" panose="02010600030101010101" pitchFamily="2" charset="-122"/>
              </a:rPr>
              <a:t>1</a:t>
            </a:r>
            <a:r>
              <a:rPr lang="zh-CN" altLang="en-US" sz="1800" dirty="0" smtClean="0">
                <a:latin typeface="宋体" panose="02010600030101010101" pitchFamily="2" charset="-122"/>
              </a:rPr>
              <a:t>、</a:t>
            </a:r>
            <a:r>
              <a:rPr lang="en-US" altLang="zh-CN" sz="1800" dirty="0" smtClean="0">
                <a:latin typeface="宋体" panose="02010600030101010101" pitchFamily="2" charset="-122"/>
              </a:rPr>
              <a:t>XML</a:t>
            </a:r>
            <a:r>
              <a:rPr lang="zh-CN" altLang="en-US" sz="1800" dirty="0" smtClean="0">
                <a:latin typeface="宋体" panose="02010600030101010101" pitchFamily="2" charset="-122"/>
              </a:rPr>
              <a:t>文件中设置</a:t>
            </a:r>
            <a:r>
              <a:rPr lang="en-US" altLang="zh-CN" sz="1800" b="1" dirty="0" err="1" smtClean="0">
                <a:latin typeface="宋体" panose="02010600030101010101" pitchFamily="2" charset="-122"/>
              </a:rPr>
              <a:t>src</a:t>
            </a:r>
            <a:r>
              <a:rPr lang="zh-CN" altLang="en-US" sz="1800" dirty="0" smtClean="0">
                <a:latin typeface="宋体" panose="02010600030101010101" pitchFamily="2" charset="-122"/>
              </a:rPr>
              <a:t>或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background</a:t>
            </a:r>
            <a:r>
              <a:rPr lang="zh-CN" altLang="en-US" sz="1800" dirty="0" smtClean="0">
                <a:latin typeface="宋体" panose="02010600030101010101" pitchFamily="2" charset="-122"/>
              </a:rPr>
              <a:t>标签</a:t>
            </a:r>
            <a:endParaRPr lang="en-US" altLang="zh-CN" sz="1800" dirty="0" smtClean="0">
              <a:latin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</a:pPr>
            <a:r>
              <a:rPr lang="en-US" altLang="zh-CN" sz="1800" dirty="0" smtClean="0">
                <a:latin typeface="宋体" panose="02010600030101010101" pitchFamily="2" charset="-122"/>
              </a:rPr>
              <a:t>2</a:t>
            </a:r>
            <a:r>
              <a:rPr lang="zh-CN" altLang="en-US" sz="1800" dirty="0" smtClean="0">
                <a:latin typeface="宋体" panose="02010600030101010101" pitchFamily="2" charset="-122"/>
              </a:rPr>
              <a:t>、</a:t>
            </a:r>
            <a:r>
              <a:rPr lang="en-US" altLang="zh-CN" sz="1800" dirty="0" err="1" smtClean="0"/>
              <a:t>setImageResource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R.drawable.xx</a:t>
            </a:r>
            <a:r>
              <a:rPr lang="en-US" altLang="zh-CN" sz="1800" dirty="0" smtClean="0"/>
              <a:t>)</a:t>
            </a:r>
          </a:p>
          <a:p>
            <a:pPr latinLnBrk="0">
              <a:lnSpc>
                <a:spcPct val="150000"/>
              </a:lnSpc>
            </a:pPr>
            <a:r>
              <a:rPr lang="en-US" altLang="zh-CN" sz="1800" dirty="0" smtClean="0">
                <a:latin typeface="宋体" panose="02010600030101010101" pitchFamily="2" charset="-122"/>
              </a:rPr>
              <a:t>3</a:t>
            </a:r>
            <a:r>
              <a:rPr lang="zh-CN" altLang="en-US" sz="1800" dirty="0" smtClean="0">
                <a:latin typeface="宋体" panose="02010600030101010101" pitchFamily="2" charset="-122"/>
              </a:rPr>
              <a:t>、</a:t>
            </a:r>
            <a:r>
              <a:rPr lang="en-US" altLang="zh-CN" sz="1800" dirty="0" err="1" smtClean="0"/>
              <a:t>BitmapFactory.</a:t>
            </a:r>
            <a:r>
              <a:rPr lang="en-US" altLang="zh-CN" sz="1800" i="1" dirty="0" err="1" smtClean="0"/>
              <a:t>decodeStream</a:t>
            </a:r>
            <a:r>
              <a:rPr lang="en-US" altLang="zh-CN" sz="1800" dirty="0"/>
              <a:t>() or </a:t>
            </a:r>
            <a:r>
              <a:rPr lang="en-US" altLang="zh-CN" sz="1800" dirty="0" err="1"/>
              <a:t>BitmapFactory.</a:t>
            </a:r>
            <a:r>
              <a:rPr lang="en-US" altLang="zh-CN" sz="1800" i="1" dirty="0" err="1"/>
              <a:t>decodeResource</a:t>
            </a:r>
            <a:r>
              <a:rPr lang="en-US" altLang="zh-CN" sz="1800" dirty="0" smtClean="0"/>
              <a:t>()</a:t>
            </a:r>
          </a:p>
          <a:p>
            <a:pPr latinLnBrk="0">
              <a:lnSpc>
                <a:spcPct val="150000"/>
              </a:lnSpc>
            </a:pPr>
            <a:endParaRPr lang="en-US" altLang="zh-CN" sz="1800" dirty="0">
              <a:latin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</a:pPr>
            <a:r>
              <a:rPr lang="zh-CN" altLang="en-US" sz="1800" dirty="0" smtClean="0">
                <a:latin typeface="宋体" panose="02010600030101010101" pitchFamily="2" charset="-122"/>
              </a:rPr>
              <a:t>那同一张图片用这些方法生成的</a:t>
            </a:r>
            <a:r>
              <a:rPr lang="en-US" altLang="zh-CN" sz="1800" dirty="0" smtClean="0">
                <a:latin typeface="宋体" panose="02010600030101010101" pitchFamily="2" charset="-122"/>
              </a:rPr>
              <a:t>Bitmap</a:t>
            </a:r>
            <a:r>
              <a:rPr lang="zh-CN" altLang="en-US" sz="1800" dirty="0" smtClean="0">
                <a:latin typeface="宋体" panose="02010600030101010101" pitchFamily="2" charset="-122"/>
              </a:rPr>
              <a:t>到底有啥区别？</a:t>
            </a:r>
            <a:endParaRPr lang="en-US" altLang="zh-CN" sz="1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433" y="285750"/>
            <a:ext cx="3600767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区别所在？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251520" y="1115695"/>
            <a:ext cx="8427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前两种方式都会最终走到</a:t>
            </a:r>
            <a:r>
              <a:rPr lang="en-US" altLang="zh-CN" sz="1600" b="1" dirty="0" err="1" smtClean="0"/>
              <a:t>BitmapFactory.decodeResourceStream</a:t>
            </a:r>
            <a:r>
              <a:rPr lang="en-US" altLang="zh-CN" sz="1600" b="1" dirty="0" smtClean="0"/>
              <a:t>()</a:t>
            </a:r>
            <a:r>
              <a:rPr lang="zh-CN" altLang="en-US" sz="1600" dirty="0" smtClean="0"/>
              <a:t>方法中，然后在执行</a:t>
            </a:r>
            <a:r>
              <a:rPr lang="en-US" altLang="zh-CN" sz="1600" b="1" dirty="0"/>
              <a:t>Native</a:t>
            </a:r>
            <a:r>
              <a:rPr lang="zh-CN" altLang="en-US" sz="1600" dirty="0" smtClean="0"/>
              <a:t>层方法</a:t>
            </a:r>
            <a:r>
              <a:rPr lang="en-US" altLang="zh-CN" sz="1600" b="1" dirty="0" err="1" smtClean="0"/>
              <a:t>doDecode</a:t>
            </a:r>
            <a:r>
              <a:rPr lang="en-US" altLang="zh-CN" sz="1600" b="1" dirty="0" smtClean="0"/>
              <a:t>()</a:t>
            </a:r>
            <a:r>
              <a:rPr lang="zh-CN" altLang="en-US" sz="1600" dirty="0" smtClean="0"/>
              <a:t>中去创建</a:t>
            </a:r>
            <a:r>
              <a:rPr lang="en-US" altLang="zh-CN" sz="1600" dirty="0" smtClean="0"/>
              <a:t>bitmap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而第三种方式</a:t>
            </a:r>
            <a:r>
              <a:rPr lang="zh-CN" altLang="en-US" sz="1600" dirty="0"/>
              <a:t>前者</a:t>
            </a:r>
            <a:r>
              <a:rPr lang="en-US" altLang="zh-CN" sz="1600" b="1" dirty="0" err="1" smtClean="0"/>
              <a:t>decodeStream</a:t>
            </a:r>
            <a:r>
              <a:rPr lang="en-US" altLang="zh-CN" sz="1600" b="1" dirty="0" smtClean="0"/>
              <a:t>()</a:t>
            </a:r>
            <a:r>
              <a:rPr lang="zh-CN" altLang="en-US" sz="1600" i="1" dirty="0" smtClean="0"/>
              <a:t>直接跳过了</a:t>
            </a:r>
            <a:r>
              <a:rPr lang="en-US" altLang="zh-CN" sz="1600" b="1" dirty="0" err="1"/>
              <a:t>BitmapFactory.decodeResourceStream</a:t>
            </a:r>
            <a:r>
              <a:rPr lang="en-US" altLang="zh-CN" sz="1600" b="1" dirty="0" smtClean="0"/>
              <a:t>()</a:t>
            </a:r>
            <a:r>
              <a:rPr lang="zh-CN" altLang="en-US" sz="1600" dirty="0"/>
              <a:t>方法，而去执行</a:t>
            </a:r>
            <a:r>
              <a:rPr lang="en-US" altLang="zh-CN" sz="1600" b="1" dirty="0" smtClean="0"/>
              <a:t>Native</a:t>
            </a:r>
            <a:r>
              <a:rPr lang="zh-CN" altLang="en-US" sz="1600" dirty="0"/>
              <a:t>方层方法</a:t>
            </a:r>
            <a:r>
              <a:rPr lang="en-US" altLang="zh-CN" sz="1600" b="1" dirty="0" err="1"/>
              <a:t>doDecode</a:t>
            </a:r>
            <a:r>
              <a:rPr lang="en-US" altLang="zh-CN" sz="1600" b="1" dirty="0"/>
              <a:t>()</a:t>
            </a:r>
            <a:r>
              <a:rPr lang="zh-CN" altLang="en-US" sz="1600" dirty="0"/>
              <a:t>中去创建</a:t>
            </a:r>
            <a:r>
              <a:rPr lang="en-US" altLang="zh-CN" sz="1600" dirty="0"/>
              <a:t>bitmap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而后者</a:t>
            </a:r>
            <a:r>
              <a:rPr lang="en-US" altLang="zh-CN" sz="1600" b="1" dirty="0" err="1" smtClean="0"/>
              <a:t>decodeResource</a:t>
            </a:r>
            <a:r>
              <a:rPr lang="en-US" altLang="zh-CN" sz="1600" b="1" dirty="0" smtClean="0"/>
              <a:t>()</a:t>
            </a:r>
            <a:r>
              <a:rPr lang="zh-CN" altLang="en-US" sz="1600" dirty="0" smtClean="0"/>
              <a:t>流程和</a:t>
            </a:r>
            <a:r>
              <a:rPr lang="zh-CN" altLang="en-US" sz="1600" dirty="0"/>
              <a:t>前</a:t>
            </a:r>
            <a:r>
              <a:rPr lang="zh-CN" altLang="en-US" sz="1600" dirty="0" smtClean="0"/>
              <a:t>两中方式基本一致。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那我们就来看看</a:t>
            </a:r>
            <a:r>
              <a:rPr lang="en-US" altLang="zh-CN" sz="1600" b="1" dirty="0" err="1"/>
              <a:t>BitmapFactory.decodeResourceStream</a:t>
            </a:r>
            <a:r>
              <a:rPr lang="en-US" altLang="zh-CN" sz="1600" b="1" dirty="0" smtClean="0"/>
              <a:t>()</a:t>
            </a:r>
            <a:r>
              <a:rPr lang="zh-CN" altLang="en-US" sz="1600" dirty="0" smtClean="0"/>
              <a:t>方法到底做了些啥</a:t>
            </a:r>
            <a:r>
              <a:rPr lang="en-US" altLang="zh-CN" sz="1600" dirty="0" smtClean="0"/>
              <a:t>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513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433" y="285750"/>
            <a:ext cx="3816672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区别</a:t>
            </a:r>
            <a:r>
              <a:rPr lang="zh-CN" altLang="en-US" sz="2800" dirty="0" smtClean="0"/>
              <a:t>所在？</a:t>
            </a:r>
            <a:endParaRPr lang="zh-CN" altLang="en-US" sz="2800" dirty="0"/>
          </a:p>
        </p:txBody>
      </p:sp>
      <p:pic>
        <p:nvPicPr>
          <p:cNvPr id="1026" name="Picture 2" descr="C:\Users\hanxu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4" y="1059582"/>
            <a:ext cx="7120204" cy="364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1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0348" y="270505"/>
            <a:ext cx="555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区别</a:t>
            </a:r>
            <a:r>
              <a:rPr lang="zh-CN" altLang="en-US" sz="2800" dirty="0" smtClean="0"/>
              <a:t>所在？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539433" y="1133272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在这段</a:t>
            </a:r>
            <a:r>
              <a:rPr lang="en-US" altLang="zh-CN" sz="1800" dirty="0" err="1" smtClean="0"/>
              <a:t>BitmapFactory</a:t>
            </a:r>
            <a:r>
              <a:rPr lang="zh-CN" altLang="en-US" sz="1800" dirty="0" smtClean="0"/>
              <a:t>的源码中，我们可以看到两个熟悉的身影。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b="1" dirty="0" smtClean="0"/>
              <a:t>这个方法对要创建的</a:t>
            </a:r>
            <a:r>
              <a:rPr lang="en-US" altLang="zh-CN" sz="1800" b="1" dirty="0" smtClean="0"/>
              <a:t>Bitmap</a:t>
            </a:r>
            <a:r>
              <a:rPr lang="zh-CN" altLang="en-US" sz="1800" b="1" dirty="0" smtClean="0"/>
              <a:t>的参数做了一个赋值</a:t>
            </a:r>
            <a:endParaRPr lang="en-US" altLang="zh-CN" sz="1800" b="1" dirty="0" smtClean="0"/>
          </a:p>
          <a:p>
            <a:endParaRPr lang="en-US" altLang="zh-CN" sz="1800" b="1" dirty="0" smtClean="0"/>
          </a:p>
          <a:p>
            <a:r>
              <a:rPr lang="en-US" altLang="zh-CN" sz="1800" b="1" dirty="0" err="1"/>
              <a:t>inDensity</a:t>
            </a:r>
            <a:r>
              <a:rPr lang="en-US" altLang="zh-CN" sz="1800" b="1" dirty="0"/>
              <a:t> : </a:t>
            </a:r>
            <a:r>
              <a:rPr lang="zh-CN" altLang="en-US" sz="1800" b="1" dirty="0"/>
              <a:t>资源图片默认的</a:t>
            </a:r>
            <a:r>
              <a:rPr lang="en-US" altLang="zh-CN" sz="1800" b="1" dirty="0"/>
              <a:t>density</a:t>
            </a:r>
            <a:r>
              <a:rPr lang="zh-CN" altLang="en-US" sz="1800" b="1" dirty="0"/>
              <a:t>（以下简称</a:t>
            </a:r>
            <a:r>
              <a:rPr lang="en-US" altLang="zh-CN" sz="1800" b="1" dirty="0"/>
              <a:t>dpi</a:t>
            </a:r>
            <a:r>
              <a:rPr lang="zh-CN" altLang="en-US" sz="1800" b="1" dirty="0"/>
              <a:t>）</a:t>
            </a:r>
            <a:r>
              <a:rPr lang="en-US" altLang="zh-CN" sz="1800" b="1" dirty="0"/>
              <a:t/>
            </a:r>
            <a:br>
              <a:rPr lang="en-US" altLang="zh-CN" sz="1800" b="1" dirty="0"/>
            </a:br>
            <a:r>
              <a:rPr lang="en-US" altLang="zh-CN" sz="1800" b="1" dirty="0" err="1"/>
              <a:t>inTargetDensity</a:t>
            </a:r>
            <a:r>
              <a:rPr lang="zh-CN" altLang="en-US" sz="1800" b="1" dirty="0"/>
              <a:t>：设备的屏幕</a:t>
            </a:r>
            <a:r>
              <a:rPr lang="en-US" altLang="zh-CN" sz="1800" b="1" dirty="0"/>
              <a:t>density.</a:t>
            </a:r>
          </a:p>
          <a:p>
            <a:endParaRPr lang="en-US" altLang="zh-CN" sz="1800" b="1" dirty="0"/>
          </a:p>
          <a:p>
            <a:r>
              <a:rPr lang="zh-CN" altLang="en-US" sz="1800" dirty="0"/>
              <a:t>将这两项初始化为其默认的值。但如果走这个方法，那么这两个值都将为</a:t>
            </a:r>
            <a:r>
              <a:rPr lang="en-US" altLang="zh-CN" sz="1800" dirty="0"/>
              <a:t>0.</a:t>
            </a:r>
          </a:p>
          <a:p>
            <a:r>
              <a:rPr lang="zh-CN" altLang="en-US" sz="1800" dirty="0"/>
              <a:t>那么重点来了，这两个值</a:t>
            </a:r>
            <a:r>
              <a:rPr lang="zh-CN" altLang="en-US" sz="1800" b="1" dirty="0"/>
              <a:t>哪里用到了</a:t>
            </a:r>
            <a:r>
              <a:rPr lang="zh-CN" altLang="en-US" sz="1800" dirty="0"/>
              <a:t>？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32863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1830" y="285750"/>
            <a:ext cx="522732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Native</a:t>
            </a:r>
            <a:r>
              <a:rPr lang="zh-CN" altLang="en-US" sz="2800" dirty="0" smtClean="0"/>
              <a:t>层的处理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539433" y="956310"/>
            <a:ext cx="763301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这就涉及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Native</a:t>
            </a:r>
            <a:r>
              <a:rPr lang="zh-CN" altLang="en-US" sz="1800" dirty="0"/>
              <a:t>层的</a:t>
            </a:r>
            <a:r>
              <a:rPr lang="en-US" altLang="zh-CN" sz="1800" dirty="0" err="1"/>
              <a:t>doDecode</a:t>
            </a:r>
            <a:r>
              <a:rPr lang="en-US" altLang="zh-CN" sz="1800" dirty="0"/>
              <a:t>()</a:t>
            </a:r>
            <a:r>
              <a:rPr lang="zh-CN" altLang="en-US" sz="1800" dirty="0"/>
              <a:t>方法的调用了。</a:t>
            </a:r>
            <a:endParaRPr lang="en-US" altLang="zh-CN" sz="1800" dirty="0"/>
          </a:p>
          <a:p>
            <a:endParaRPr lang="en-US" altLang="zh-CN" sz="1400" dirty="0"/>
          </a:p>
          <a:p>
            <a:r>
              <a:rPr lang="zh-CN" altLang="en-US" sz="1800" dirty="0" smtClean="0"/>
              <a:t>在</a:t>
            </a:r>
            <a:r>
              <a:rPr lang="en-US" altLang="zh-CN" sz="1800" dirty="0" smtClean="0"/>
              <a:t>Android4.0</a:t>
            </a:r>
            <a:r>
              <a:rPr lang="zh-CN" altLang="en-US" sz="1800" dirty="0" smtClean="0"/>
              <a:t>之前，其实上面两个参数是基本没有用的。</a:t>
            </a:r>
            <a:endParaRPr lang="en-US" altLang="zh-CN" sz="1800" dirty="0"/>
          </a:p>
          <a:p>
            <a:r>
              <a:rPr lang="zh-CN" altLang="en-US" sz="1800" dirty="0" smtClean="0"/>
              <a:t>而在</a:t>
            </a:r>
            <a:r>
              <a:rPr lang="en-US" altLang="zh-CN" sz="1800" dirty="0" smtClean="0"/>
              <a:t>Android4.0</a:t>
            </a:r>
            <a:r>
              <a:rPr lang="zh-CN" altLang="en-US" sz="1800" dirty="0" smtClean="0"/>
              <a:t>之后，</a:t>
            </a:r>
            <a:r>
              <a:rPr lang="en-US" altLang="zh-CN" sz="1800" dirty="0" smtClean="0"/>
              <a:t>Native</a:t>
            </a:r>
            <a:r>
              <a:rPr lang="zh-CN" altLang="en-US" sz="1800" dirty="0" smtClean="0"/>
              <a:t>层引入了一个对图片的自动缩放。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/>
              <a:t>这么一</a:t>
            </a:r>
            <a:r>
              <a:rPr lang="zh-CN" altLang="en-US" sz="1800" dirty="0" smtClean="0"/>
              <a:t>个缩放法呢？这就和前面讲的</a:t>
            </a:r>
            <a:r>
              <a:rPr lang="en-US" altLang="zh-CN" sz="1800" dirty="0" err="1" smtClean="0"/>
              <a:t>InDensity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InTargetDensity</a:t>
            </a:r>
            <a:r>
              <a:rPr lang="zh-CN" altLang="en-US" sz="1800" dirty="0"/>
              <a:t>有直接</a:t>
            </a:r>
            <a:r>
              <a:rPr lang="zh-CN" altLang="en-US" sz="1800" dirty="0" smtClean="0"/>
              <a:t>关系：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缩放比</a:t>
            </a:r>
            <a:r>
              <a:rPr lang="en-US" altLang="zh-CN" sz="1800" dirty="0" smtClean="0"/>
              <a:t>Scale = </a:t>
            </a:r>
            <a:r>
              <a:rPr lang="en-US" altLang="zh-CN" sz="1800" dirty="0" err="1" smtClean="0"/>
              <a:t>InTargetDensity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/ </a:t>
            </a:r>
            <a:r>
              <a:rPr lang="en-US" altLang="zh-CN" sz="1800" dirty="0" err="1" smtClean="0"/>
              <a:t>InDensity</a:t>
            </a:r>
            <a:r>
              <a:rPr lang="en-US" altLang="zh-CN" sz="1800" dirty="0" smtClean="0"/>
              <a:t>;</a:t>
            </a:r>
          </a:p>
          <a:p>
            <a:r>
              <a:rPr lang="zh-CN" altLang="en-US" sz="1800" dirty="0" smtClean="0"/>
              <a:t>如果</a:t>
            </a:r>
            <a:r>
              <a:rPr lang="en-US" altLang="zh-CN" sz="1800" dirty="0" err="1" smtClean="0"/>
              <a:t>InTargetDensity</a:t>
            </a:r>
            <a:r>
              <a:rPr lang="zh-CN" altLang="en-US" sz="1800" dirty="0" smtClean="0"/>
              <a:t>或</a:t>
            </a:r>
            <a:r>
              <a:rPr lang="en-US" altLang="zh-CN" sz="1800" dirty="0" err="1" smtClean="0"/>
              <a:t>InDensity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，那么默认</a:t>
            </a:r>
            <a:r>
              <a:rPr lang="en-US" altLang="zh-CN" sz="1800" dirty="0" smtClean="0"/>
              <a:t>scale = 1</a:t>
            </a:r>
            <a:r>
              <a:rPr lang="zh-CN" altLang="en-US" sz="1800" dirty="0" smtClean="0"/>
              <a:t>；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 smtClean="0"/>
              <a:t>这样就能很明了的看出为啥一个</a:t>
            </a:r>
            <a:r>
              <a:rPr lang="en-US" altLang="zh-CN" sz="1800" dirty="0" smtClean="0"/>
              <a:t>Bitmap</a:t>
            </a:r>
            <a:r>
              <a:rPr lang="zh-CN" altLang="en-US" sz="1800" dirty="0" smtClean="0"/>
              <a:t>的内存大小要看脸了，因为各种设备的</a:t>
            </a:r>
            <a:r>
              <a:rPr lang="en-US" altLang="zh-CN" sz="1800" dirty="0" err="1" smtClean="0"/>
              <a:t>InTargetDenisty</a:t>
            </a:r>
            <a:r>
              <a:rPr lang="zh-CN" altLang="en-US" sz="1800" dirty="0" smtClean="0"/>
              <a:t>不一样啊，而且还与你所选择的</a:t>
            </a:r>
            <a:r>
              <a:rPr lang="zh-CN" altLang="en-US" sz="1800" b="1" dirty="0" smtClean="0"/>
              <a:t>图片加载</a:t>
            </a:r>
            <a:r>
              <a:rPr lang="zh-CN" altLang="en-US" sz="1800" dirty="0" smtClean="0"/>
              <a:t>方式有关。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1600</Words>
  <Application>Microsoft Office PowerPoint</Application>
  <PresentationFormat>全屏显示(16:9)</PresentationFormat>
  <Paragraphs>231</Paragraphs>
  <Slides>25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Office 主题</vt:lpstr>
      <vt:lpstr>自定义设计方案</vt:lpstr>
      <vt:lpstr>1_自定义设计方案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hanxu</dc:creator>
  <cp:lastModifiedBy>hanxu</cp:lastModifiedBy>
  <cp:revision>412</cp:revision>
  <cp:lastPrinted>2015-07-20T06:17:00Z</cp:lastPrinted>
  <dcterms:created xsi:type="dcterms:W3CDTF">2016-01-05T02:07:00Z</dcterms:created>
  <dcterms:modified xsi:type="dcterms:W3CDTF">2017-05-22T04:08:32Z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