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4" r:id="rId3"/>
    <p:sldMasterId id="2147483656" r:id="rId4"/>
  </p:sldMasterIdLst>
  <p:notesMasterIdLst>
    <p:notesMasterId r:id="rId25"/>
  </p:notesMasterIdLst>
  <p:handoutMasterIdLst>
    <p:handoutMasterId r:id="rId26"/>
  </p:handoutMasterIdLst>
  <p:sldIdLst>
    <p:sldId id="488" r:id="rId5"/>
    <p:sldId id="490" r:id="rId6"/>
    <p:sldId id="540" r:id="rId7"/>
    <p:sldId id="514" r:id="rId8"/>
    <p:sldId id="541" r:id="rId9"/>
    <p:sldId id="545" r:id="rId10"/>
    <p:sldId id="546" r:id="rId11"/>
    <p:sldId id="547" r:id="rId12"/>
    <p:sldId id="517" r:id="rId13"/>
    <p:sldId id="542" r:id="rId14"/>
    <p:sldId id="519" r:id="rId15"/>
    <p:sldId id="543" r:id="rId16"/>
    <p:sldId id="548" r:id="rId17"/>
    <p:sldId id="521" r:id="rId18"/>
    <p:sldId id="544" r:id="rId19"/>
    <p:sldId id="549" r:id="rId20"/>
    <p:sldId id="550" r:id="rId21"/>
    <p:sldId id="552" r:id="rId22"/>
    <p:sldId id="551" r:id="rId23"/>
    <p:sldId id="420" r:id="rId24"/>
  </p:sldIdLst>
  <p:sldSz cx="9144000" cy="5143500" type="screen16x9"/>
  <p:notesSz cx="6797675" cy="9926638"/>
  <p:defaultTextStyle>
    <a:defPPr>
      <a:defRPr lang="zh-CN"/>
    </a:defPPr>
    <a:lvl1pPr algn="l" rtl="0" eaLnBrk="0" fontAlgn="base" hangingPunct="0">
      <a:spcBef>
        <a:spcPct val="0"/>
      </a:spcBef>
      <a:spcAft>
        <a:spcPct val="0"/>
      </a:spcAft>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10A"/>
    <a:srgbClr val="FF66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49" autoAdjust="0"/>
    <p:restoredTop sz="83477" autoAdjust="0"/>
  </p:normalViewPr>
  <p:slideViewPr>
    <p:cSldViewPr snapToObjects="1">
      <p:cViewPr>
        <p:scale>
          <a:sx n="80" d="100"/>
          <a:sy n="80" d="100"/>
        </p:scale>
        <p:origin x="-1344" y="-486"/>
      </p:cViewPr>
      <p:guideLst>
        <p:guide orient="horz" pos="1616"/>
        <p:guide pos="2942"/>
      </p:guideLst>
    </p:cSldViewPr>
  </p:slid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53" d="100"/>
          <a:sy n="53" d="100"/>
        </p:scale>
        <p:origin x="-2628" y="-50"/>
      </p:cViewPr>
      <p:guideLst>
        <p:guide orient="horz" pos="3118"/>
        <p:guide pos="218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64CE2D6E-AAC3-4154-9482-7D55FDD2F4AD}" type="datetimeFigureOut">
              <a:rPr lang="zh-CN" altLang="en-US" smtClean="0"/>
              <a:t>2017/2/16</a:t>
            </a:fld>
            <a:endParaRPr lang="zh-CN" altLang="en-US"/>
          </a:p>
        </p:txBody>
      </p:sp>
      <p:sp>
        <p:nvSpPr>
          <p:cNvPr id="4" name="页脚占位符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818CBE46-BAAF-4F87-8E75-EAFC8E275215}" type="slidenum">
              <a:rPr lang="zh-CN" altLang="en-US" smtClean="0"/>
              <a:t>‹#›</a:t>
            </a:fld>
            <a:endParaRPr lang="zh-CN" altLang="en-US"/>
          </a:p>
        </p:txBody>
      </p:sp>
    </p:spTree>
    <p:extLst>
      <p:ext uri="{BB962C8B-B14F-4D97-AF65-F5344CB8AC3E}">
        <p14:creationId xmlns:p14="http://schemas.microsoft.com/office/powerpoint/2010/main" val="1005924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idx="4294967295"/>
          </p:nvPr>
        </p:nvSpPr>
        <p:spPr bwMode="auto">
          <a:xfrm>
            <a:off x="0" y="0"/>
            <a:ext cx="2945659" cy="49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Rectangle 3"/>
          <p:cNvSpPr>
            <a:spLocks noGrp="1" noChangeArrowheads="1"/>
          </p:cNvSpPr>
          <p:nvPr>
            <p:ph type="dt" idx="1"/>
          </p:nvPr>
        </p:nvSpPr>
        <p:spPr bwMode="auto">
          <a:xfrm>
            <a:off x="3850443" y="0"/>
            <a:ext cx="2945659" cy="49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2D04559E-6E00-40DE-A7A4-85937462A5E8}" type="datetime1">
              <a:rPr lang="zh-CN" altLang="en-US"/>
              <a:t>2017/2/16</a:t>
            </a:fld>
            <a:endParaRPr lang="en-US" sz="1200"/>
          </a:p>
        </p:txBody>
      </p:sp>
      <p:sp>
        <p:nvSpPr>
          <p:cNvPr id="2052" name="Rectangle 4"/>
          <p:cNvSpPr>
            <a:spLocks noGrp="1" noRot="1" noChangeAspect="1" noChangeArrowheads="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Rot="1" noChangeAspect="1" noChangeArrowheads="1"/>
          </p:cNvSpPr>
          <p:nvPr/>
        </p:nvSpPr>
        <p:spPr bwMode="auto">
          <a:xfrm>
            <a:off x="679768" y="4715153"/>
            <a:ext cx="5438140" cy="44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0">
              <a:spcBef>
                <a:spcPct val="30000"/>
              </a:spcBef>
              <a:buFontTx/>
              <a:buNone/>
            </a:pPr>
            <a:r>
              <a:rPr lang="zh-CN" sz="1200"/>
              <a:t>单击此处编辑母版文本样式</a:t>
            </a:r>
          </a:p>
          <a:p>
            <a:pPr defTabSz="0">
              <a:spcBef>
                <a:spcPct val="30000"/>
              </a:spcBef>
              <a:buFontTx/>
              <a:buNone/>
            </a:pPr>
            <a:r>
              <a:rPr lang="zh-CN" sz="1200"/>
              <a:t>第二级</a:t>
            </a:r>
          </a:p>
          <a:p>
            <a:pPr defTabSz="0">
              <a:spcBef>
                <a:spcPct val="30000"/>
              </a:spcBef>
              <a:buFontTx/>
              <a:buNone/>
            </a:pPr>
            <a:r>
              <a:rPr lang="zh-CN" sz="1200"/>
              <a:t>第三级</a:t>
            </a:r>
          </a:p>
          <a:p>
            <a:pPr defTabSz="0">
              <a:spcBef>
                <a:spcPct val="30000"/>
              </a:spcBef>
              <a:buFontTx/>
              <a:buNone/>
            </a:pPr>
            <a:r>
              <a:rPr lang="zh-CN" sz="1200"/>
              <a:t>第四级</a:t>
            </a:r>
          </a:p>
          <a:p>
            <a:pPr defTabSz="0">
              <a:spcBef>
                <a:spcPct val="30000"/>
              </a:spcBef>
              <a:buFontTx/>
              <a:buNone/>
            </a:pPr>
            <a:r>
              <a:rPr lang="zh-CN" sz="1200"/>
              <a:t>第五级</a:t>
            </a:r>
          </a:p>
        </p:txBody>
      </p:sp>
      <p:sp>
        <p:nvSpPr>
          <p:cNvPr id="2054" name="Rectangle 6"/>
          <p:cNvSpPr>
            <a:spLocks noGrp="1" noChangeArrowheads="1"/>
          </p:cNvSpPr>
          <p:nvPr>
            <p:ph type="ftr" sz="quarter" idx="4"/>
          </p:nvPr>
        </p:nvSpPr>
        <p:spPr bwMode="auto">
          <a:xfrm>
            <a:off x="0" y="9428583"/>
            <a:ext cx="2945659" cy="49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Rectangle 7"/>
          <p:cNvSpPr>
            <a:spLocks noGrp="1" noChangeArrowheads="1"/>
          </p:cNvSpPr>
          <p:nvPr>
            <p:ph type="sldNum" sz="quarter" idx="5"/>
          </p:nvPr>
        </p:nvSpPr>
        <p:spPr bwMode="auto">
          <a:xfrm>
            <a:off x="3850443" y="9428583"/>
            <a:ext cx="2945659" cy="49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E9A01C16-9986-4517-90A9-23FA0A9B1216}" type="slidenum">
              <a:rPr lang="zh-CN" altLang="en-US"/>
              <a:t>‹#›</a:t>
            </a:fld>
            <a:endParaRPr lang="en-US" sz="1200"/>
          </a:p>
        </p:txBody>
      </p:sp>
    </p:spTree>
    <p:extLst>
      <p:ext uri="{BB962C8B-B14F-4D97-AF65-F5344CB8AC3E}">
        <p14:creationId xmlns:p14="http://schemas.microsoft.com/office/powerpoint/2010/main" val="2046414345"/>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4875"/>
            <a:ext cx="5438775" cy="4467225"/>
          </a:xfrm>
          <a:prstGeom prst="rect">
            <a:avLst/>
          </a:prstGeom>
        </p:spPr>
        <p:txBody>
          <a:bodyPr/>
          <a:lstStyle/>
          <a:p>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idx="10"/>
          </p:nvPr>
        </p:nvSpPr>
        <p:spPr/>
        <p:txBody>
          <a:bodyPr/>
          <a:lstStyle/>
          <a:p>
            <a:fld id="{2D04559E-6E00-40DE-A7A4-85937462A5E8}" type="datetime1">
              <a:rPr lang="zh-CN" altLang="en-US" smtClean="0"/>
              <a:t>2017/2/16</a:t>
            </a:fld>
            <a:endParaRPr lang="en-US" sz="1200"/>
          </a:p>
        </p:txBody>
      </p:sp>
      <p:sp>
        <p:nvSpPr>
          <p:cNvPr id="5" name="灯片编号占位符 4"/>
          <p:cNvSpPr>
            <a:spLocks noGrp="1"/>
          </p:cNvSpPr>
          <p:nvPr>
            <p:ph type="sldNum" sz="quarter" idx="11"/>
          </p:nvPr>
        </p:nvSpPr>
        <p:spPr/>
        <p:txBody>
          <a:bodyPr/>
          <a:lstStyle/>
          <a:p>
            <a:fld id="{E9A01C16-9986-4517-90A9-23FA0A9B1216}" type="slidenum">
              <a:rPr lang="zh-CN" altLang="en-US" smtClean="0"/>
              <a:t>2</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4875"/>
            <a:ext cx="5438775" cy="4467225"/>
          </a:xfrm>
          <a:prstGeom prst="rect">
            <a:avLst/>
          </a:prstGeom>
        </p:spPr>
        <p:txBody>
          <a:bodyPr/>
          <a:lstStyle/>
          <a:p>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idx="10"/>
          </p:nvPr>
        </p:nvSpPr>
        <p:spPr/>
        <p:txBody>
          <a:bodyPr/>
          <a:lstStyle/>
          <a:p>
            <a:fld id="{2D04559E-6E00-40DE-A7A4-85937462A5E8}" type="datetime1">
              <a:rPr lang="zh-CN" altLang="en-US" smtClean="0"/>
              <a:t>2017/2/16</a:t>
            </a:fld>
            <a:endParaRPr lang="en-US" sz="1200"/>
          </a:p>
        </p:txBody>
      </p:sp>
      <p:sp>
        <p:nvSpPr>
          <p:cNvPr id="5" name="灯片编号占位符 4"/>
          <p:cNvSpPr>
            <a:spLocks noGrp="1"/>
          </p:cNvSpPr>
          <p:nvPr>
            <p:ph type="sldNum" sz="quarter" idx="11"/>
          </p:nvPr>
        </p:nvSpPr>
        <p:spPr/>
        <p:txBody>
          <a:bodyPr/>
          <a:lstStyle/>
          <a:p>
            <a:fld id="{E9A01C16-9986-4517-90A9-23FA0A9B1216}" type="slidenum">
              <a:rPr lang="zh-CN" altLang="en-US" smtClean="0"/>
              <a:t>11</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4875"/>
            <a:ext cx="5438775" cy="4467225"/>
          </a:xfrm>
          <a:prstGeom prst="rect">
            <a:avLst/>
          </a:prstGeom>
        </p:spPr>
        <p:txBody>
          <a:bodyPr/>
          <a:lstStyle/>
          <a:p>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idx="10"/>
          </p:nvPr>
        </p:nvSpPr>
        <p:spPr/>
        <p:txBody>
          <a:bodyPr/>
          <a:lstStyle/>
          <a:p>
            <a:fld id="{2D04559E-6E00-40DE-A7A4-85937462A5E8}" type="datetime1">
              <a:rPr lang="zh-CN" altLang="en-US" smtClean="0"/>
              <a:t>2017/2/16</a:t>
            </a:fld>
            <a:endParaRPr lang="en-US" sz="1200"/>
          </a:p>
        </p:txBody>
      </p:sp>
      <p:sp>
        <p:nvSpPr>
          <p:cNvPr id="5" name="灯片编号占位符 4"/>
          <p:cNvSpPr>
            <a:spLocks noGrp="1"/>
          </p:cNvSpPr>
          <p:nvPr>
            <p:ph type="sldNum" sz="quarter" idx="11"/>
          </p:nvPr>
        </p:nvSpPr>
        <p:spPr/>
        <p:txBody>
          <a:bodyPr/>
          <a:lstStyle/>
          <a:p>
            <a:fld id="{E9A01C16-9986-4517-90A9-23FA0A9B1216}" type="slidenum">
              <a:rPr lang="zh-CN" altLang="en-US" smtClean="0"/>
              <a:t>12</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4875"/>
            <a:ext cx="5438775" cy="4467225"/>
          </a:xfrm>
          <a:prstGeom prst="rect">
            <a:avLst/>
          </a:prstGeom>
        </p:spPr>
        <p:txBody>
          <a:bodyPr/>
          <a:lstStyle/>
          <a:p>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idx="10"/>
          </p:nvPr>
        </p:nvSpPr>
        <p:spPr/>
        <p:txBody>
          <a:bodyPr/>
          <a:lstStyle/>
          <a:p>
            <a:fld id="{2D04559E-6E00-40DE-A7A4-85937462A5E8}" type="datetime1">
              <a:rPr lang="zh-CN" altLang="en-US" smtClean="0"/>
              <a:t>2017/2/16</a:t>
            </a:fld>
            <a:endParaRPr lang="en-US" sz="1200"/>
          </a:p>
        </p:txBody>
      </p:sp>
      <p:sp>
        <p:nvSpPr>
          <p:cNvPr id="5" name="灯片编号占位符 4"/>
          <p:cNvSpPr>
            <a:spLocks noGrp="1"/>
          </p:cNvSpPr>
          <p:nvPr>
            <p:ph type="sldNum" sz="quarter" idx="11"/>
          </p:nvPr>
        </p:nvSpPr>
        <p:spPr/>
        <p:txBody>
          <a:bodyPr/>
          <a:lstStyle/>
          <a:p>
            <a:fld id="{E9A01C16-9986-4517-90A9-23FA0A9B1216}" type="slidenum">
              <a:rPr lang="zh-CN" altLang="en-US" smtClean="0"/>
              <a:t>13</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4875"/>
            <a:ext cx="5438775" cy="4467225"/>
          </a:xfrm>
          <a:prstGeom prst="rect">
            <a:avLst/>
          </a:prstGeom>
        </p:spPr>
        <p:txBody>
          <a:bodyPr/>
          <a:lstStyle/>
          <a:p>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idx="10"/>
          </p:nvPr>
        </p:nvSpPr>
        <p:spPr/>
        <p:txBody>
          <a:bodyPr/>
          <a:lstStyle/>
          <a:p>
            <a:fld id="{2D04559E-6E00-40DE-A7A4-85937462A5E8}" type="datetime1">
              <a:rPr lang="zh-CN" altLang="en-US" smtClean="0"/>
              <a:t>2017/2/16</a:t>
            </a:fld>
            <a:endParaRPr lang="en-US" sz="1200"/>
          </a:p>
        </p:txBody>
      </p:sp>
      <p:sp>
        <p:nvSpPr>
          <p:cNvPr id="5" name="灯片编号占位符 4"/>
          <p:cNvSpPr>
            <a:spLocks noGrp="1"/>
          </p:cNvSpPr>
          <p:nvPr>
            <p:ph type="sldNum" sz="quarter" idx="11"/>
          </p:nvPr>
        </p:nvSpPr>
        <p:spPr/>
        <p:txBody>
          <a:bodyPr/>
          <a:lstStyle/>
          <a:p>
            <a:fld id="{E9A01C16-9986-4517-90A9-23FA0A9B1216}" type="slidenum">
              <a:rPr lang="zh-CN" altLang="en-US" smtClean="0"/>
              <a:t>14</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4875"/>
            <a:ext cx="5438775" cy="4467225"/>
          </a:xfrm>
          <a:prstGeom prst="rect">
            <a:avLst/>
          </a:prstGeom>
        </p:spPr>
        <p:txBody>
          <a:bodyPr/>
          <a:lstStyle/>
          <a:p>
            <a:endParaRPr lang="en-US" altLang="zh-CN" sz="1200" dirty="0" smtClean="0">
              <a:latin typeface="新宋体" panose="02010609030101010101" charset="-122"/>
              <a:ea typeface="新宋体" panose="02010609030101010101" charset="-122"/>
            </a:endParaRPr>
          </a:p>
          <a:p>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idx="10"/>
          </p:nvPr>
        </p:nvSpPr>
        <p:spPr/>
        <p:txBody>
          <a:bodyPr/>
          <a:lstStyle/>
          <a:p>
            <a:fld id="{2D04559E-6E00-40DE-A7A4-85937462A5E8}" type="datetime1">
              <a:rPr lang="zh-CN" altLang="en-US" smtClean="0"/>
              <a:t>2017/2/16</a:t>
            </a:fld>
            <a:endParaRPr lang="en-US" sz="1200"/>
          </a:p>
        </p:txBody>
      </p:sp>
      <p:sp>
        <p:nvSpPr>
          <p:cNvPr id="5" name="灯片编号占位符 4"/>
          <p:cNvSpPr>
            <a:spLocks noGrp="1"/>
          </p:cNvSpPr>
          <p:nvPr>
            <p:ph type="sldNum" sz="quarter" idx="11"/>
          </p:nvPr>
        </p:nvSpPr>
        <p:spPr/>
        <p:txBody>
          <a:bodyPr/>
          <a:lstStyle/>
          <a:p>
            <a:fld id="{E9A01C16-9986-4517-90A9-23FA0A9B1216}" type="slidenum">
              <a:rPr lang="zh-CN" altLang="en-US" smtClean="0"/>
              <a:t>15</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4875"/>
            <a:ext cx="5438775" cy="4467225"/>
          </a:xfrm>
          <a:prstGeom prst="rect">
            <a:avLst/>
          </a:prstGeom>
        </p:spPr>
        <p:txBody>
          <a:bodyPr/>
          <a:lstStyle/>
          <a:p>
            <a:endParaRPr lang="en-US" altLang="zh-CN" sz="1200" dirty="0" smtClean="0">
              <a:latin typeface="新宋体" panose="02010609030101010101" charset="-122"/>
              <a:ea typeface="新宋体" panose="02010609030101010101" charset="-122"/>
            </a:endParaRPr>
          </a:p>
          <a:p>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idx="10"/>
          </p:nvPr>
        </p:nvSpPr>
        <p:spPr/>
        <p:txBody>
          <a:bodyPr/>
          <a:lstStyle/>
          <a:p>
            <a:fld id="{2D04559E-6E00-40DE-A7A4-85937462A5E8}" type="datetime1">
              <a:rPr lang="zh-CN" altLang="en-US" smtClean="0"/>
              <a:t>2017/2/16</a:t>
            </a:fld>
            <a:endParaRPr lang="en-US" sz="1200"/>
          </a:p>
        </p:txBody>
      </p:sp>
      <p:sp>
        <p:nvSpPr>
          <p:cNvPr id="5" name="灯片编号占位符 4"/>
          <p:cNvSpPr>
            <a:spLocks noGrp="1"/>
          </p:cNvSpPr>
          <p:nvPr>
            <p:ph type="sldNum" sz="quarter" idx="11"/>
          </p:nvPr>
        </p:nvSpPr>
        <p:spPr/>
        <p:txBody>
          <a:bodyPr/>
          <a:lstStyle/>
          <a:p>
            <a:fld id="{E9A01C16-9986-4517-90A9-23FA0A9B1216}" type="slidenum">
              <a:rPr lang="zh-CN" altLang="en-US" smtClean="0"/>
              <a:t>16</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4875"/>
            <a:ext cx="5438775" cy="4467225"/>
          </a:xfrm>
          <a:prstGeom prst="rect">
            <a:avLst/>
          </a:prstGeom>
        </p:spPr>
        <p:txBody>
          <a:bodyPr/>
          <a:lstStyle/>
          <a:p>
            <a:endParaRPr lang="en-US" altLang="zh-CN" sz="1200" dirty="0" smtClean="0">
              <a:latin typeface="新宋体" panose="02010609030101010101" charset="-122"/>
              <a:ea typeface="新宋体" panose="02010609030101010101" charset="-122"/>
            </a:endParaRPr>
          </a:p>
          <a:p>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idx="10"/>
          </p:nvPr>
        </p:nvSpPr>
        <p:spPr/>
        <p:txBody>
          <a:bodyPr/>
          <a:lstStyle/>
          <a:p>
            <a:fld id="{2D04559E-6E00-40DE-A7A4-85937462A5E8}" type="datetime1">
              <a:rPr lang="zh-CN" altLang="en-US" smtClean="0"/>
              <a:t>2017/2/16</a:t>
            </a:fld>
            <a:endParaRPr lang="en-US" sz="1200"/>
          </a:p>
        </p:txBody>
      </p:sp>
      <p:sp>
        <p:nvSpPr>
          <p:cNvPr id="5" name="灯片编号占位符 4"/>
          <p:cNvSpPr>
            <a:spLocks noGrp="1"/>
          </p:cNvSpPr>
          <p:nvPr>
            <p:ph type="sldNum" sz="quarter" idx="11"/>
          </p:nvPr>
        </p:nvSpPr>
        <p:spPr/>
        <p:txBody>
          <a:bodyPr/>
          <a:lstStyle/>
          <a:p>
            <a:fld id="{E9A01C16-9986-4517-90A9-23FA0A9B1216}" type="slidenum">
              <a:rPr lang="zh-CN" altLang="en-US" smtClean="0"/>
              <a:t>17</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4875"/>
            <a:ext cx="5438775" cy="4467225"/>
          </a:xfrm>
          <a:prstGeom prst="rect">
            <a:avLst/>
          </a:prstGeom>
        </p:spPr>
        <p:txBody>
          <a:bodyPr/>
          <a:lstStyle/>
          <a:p>
            <a:r>
              <a:rPr lang="en-US" altLang="zh-CN" dirty="0" err="1" smtClean="0"/>
              <a:t>Dexposed</a:t>
            </a:r>
            <a:r>
              <a:rPr lang="en-US" altLang="zh-CN" dirty="0" smtClean="0"/>
              <a:t>/</a:t>
            </a:r>
            <a:r>
              <a:rPr lang="en-US" altLang="zh-CN" dirty="0" err="1" smtClean="0"/>
              <a:t>AndFix</a:t>
            </a:r>
            <a:r>
              <a:rPr lang="zh-CN" altLang="en-US" dirty="0" smtClean="0"/>
              <a:t>；最大挑战在于稳定性与兼容性，而且</a:t>
            </a:r>
            <a:r>
              <a:rPr lang="en-US" altLang="zh-CN" dirty="0" smtClean="0"/>
              <a:t>native</a:t>
            </a:r>
            <a:r>
              <a:rPr lang="zh-CN" altLang="en-US" dirty="0" smtClean="0"/>
              <a:t>异常排查难度更高。另一方面，由于无法增加变量与类等限制，无法做到功能发布级别；</a:t>
            </a:r>
          </a:p>
          <a:p>
            <a:r>
              <a:rPr lang="en-US" altLang="zh-CN" dirty="0" err="1" smtClean="0"/>
              <a:t>Qzone</a:t>
            </a:r>
            <a:r>
              <a:rPr lang="zh-CN" altLang="en-US" dirty="0" smtClean="0"/>
              <a:t>；最大挑战在于性能，即</a:t>
            </a:r>
            <a:r>
              <a:rPr lang="en-US" altLang="zh-CN" dirty="0" err="1" smtClean="0"/>
              <a:t>Dalvik</a:t>
            </a:r>
            <a:r>
              <a:rPr lang="zh-CN" altLang="en-US" dirty="0" smtClean="0"/>
              <a:t>平台存在插桩导致的性能损耗，</a:t>
            </a:r>
            <a:r>
              <a:rPr lang="en-US" altLang="zh-CN" dirty="0" smtClean="0"/>
              <a:t>Art</a:t>
            </a:r>
            <a:r>
              <a:rPr lang="zh-CN" altLang="en-US" dirty="0" smtClean="0"/>
              <a:t>平台由于地址偏移问题导致补丁包可能过大的问题；</a:t>
            </a:r>
          </a:p>
          <a:p>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idx="10"/>
          </p:nvPr>
        </p:nvSpPr>
        <p:spPr/>
        <p:txBody>
          <a:bodyPr/>
          <a:lstStyle/>
          <a:p>
            <a:fld id="{2D04559E-6E00-40DE-A7A4-85937462A5E8}" type="datetime1">
              <a:rPr lang="zh-CN" altLang="en-US" smtClean="0"/>
              <a:t>2017/2/16</a:t>
            </a:fld>
            <a:endParaRPr lang="en-US" sz="1200"/>
          </a:p>
        </p:txBody>
      </p:sp>
      <p:sp>
        <p:nvSpPr>
          <p:cNvPr id="5" name="灯片编号占位符 4"/>
          <p:cNvSpPr>
            <a:spLocks noGrp="1"/>
          </p:cNvSpPr>
          <p:nvPr>
            <p:ph type="sldNum" sz="quarter" idx="11"/>
          </p:nvPr>
        </p:nvSpPr>
        <p:spPr/>
        <p:txBody>
          <a:bodyPr/>
          <a:lstStyle/>
          <a:p>
            <a:fld id="{E9A01C16-9986-4517-90A9-23FA0A9B1216}" type="slidenum">
              <a:rPr lang="zh-CN" altLang="en-US" smtClean="0"/>
              <a:t>18</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4875"/>
            <a:ext cx="5438775" cy="4467225"/>
          </a:xfrm>
          <a:prstGeom prst="rect">
            <a:avLst/>
          </a:prstGeom>
        </p:spPr>
        <p:txBody>
          <a:bodyPr/>
          <a:lstStyle/>
          <a:p>
            <a:endParaRPr lang="en-US" altLang="zh-CN" sz="1200" dirty="0" smtClean="0">
              <a:latin typeface="新宋体" panose="02010609030101010101" charset="-122"/>
              <a:ea typeface="新宋体" panose="02010609030101010101" charset="-122"/>
            </a:endParaRPr>
          </a:p>
          <a:p>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idx="10"/>
          </p:nvPr>
        </p:nvSpPr>
        <p:spPr/>
        <p:txBody>
          <a:bodyPr/>
          <a:lstStyle/>
          <a:p>
            <a:fld id="{2D04559E-6E00-40DE-A7A4-85937462A5E8}" type="datetime1">
              <a:rPr lang="zh-CN" altLang="en-US" smtClean="0"/>
              <a:t>2017/2/16</a:t>
            </a:fld>
            <a:endParaRPr lang="en-US" sz="1200"/>
          </a:p>
        </p:txBody>
      </p:sp>
      <p:sp>
        <p:nvSpPr>
          <p:cNvPr id="5" name="灯片编号占位符 4"/>
          <p:cNvSpPr>
            <a:spLocks noGrp="1"/>
          </p:cNvSpPr>
          <p:nvPr>
            <p:ph type="sldNum" sz="quarter" idx="11"/>
          </p:nvPr>
        </p:nvSpPr>
        <p:spPr/>
        <p:txBody>
          <a:bodyPr/>
          <a:lstStyle/>
          <a:p>
            <a:fld id="{E9A01C16-9986-4517-90A9-23FA0A9B1216}" type="slidenum">
              <a:rPr lang="zh-CN" altLang="en-US" smtClean="0"/>
              <a:t>19</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4875"/>
            <a:ext cx="5438775" cy="4467225"/>
          </a:xfrm>
          <a:prstGeom prst="rect">
            <a:avLst/>
          </a:prstGeom>
        </p:spPr>
        <p:txBody>
          <a:bodyPr>
            <a:normAutofit/>
          </a:bodyPr>
          <a:lstStyle/>
          <a:p>
            <a:endParaRPr lang="zh-CN" altLang="en-US" dirty="0"/>
          </a:p>
        </p:txBody>
      </p:sp>
      <p:sp>
        <p:nvSpPr>
          <p:cNvPr id="4" name="日期占位符 3"/>
          <p:cNvSpPr>
            <a:spLocks noGrp="1"/>
          </p:cNvSpPr>
          <p:nvPr>
            <p:ph type="dt" idx="10"/>
          </p:nvPr>
        </p:nvSpPr>
        <p:spPr/>
        <p:txBody>
          <a:bodyPr/>
          <a:lstStyle/>
          <a:p>
            <a:fld id="{2D04559E-6E00-40DE-A7A4-85937462A5E8}" type="datetime1">
              <a:rPr lang="zh-CN" altLang="en-US" smtClean="0"/>
              <a:t>2017/2/16</a:t>
            </a:fld>
            <a:endParaRPr lang="en-US" sz="1200"/>
          </a:p>
        </p:txBody>
      </p:sp>
      <p:sp>
        <p:nvSpPr>
          <p:cNvPr id="5" name="灯片编号占位符 4"/>
          <p:cNvSpPr>
            <a:spLocks noGrp="1"/>
          </p:cNvSpPr>
          <p:nvPr>
            <p:ph type="sldNum" sz="quarter" idx="11"/>
          </p:nvPr>
        </p:nvSpPr>
        <p:spPr/>
        <p:txBody>
          <a:bodyPr/>
          <a:lstStyle/>
          <a:p>
            <a:fld id="{E9A01C16-9986-4517-90A9-23FA0A9B1216}" type="slidenum">
              <a:rPr lang="zh-CN" altLang="en-US" smtClean="0"/>
              <a:t>20</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4875"/>
            <a:ext cx="5438775" cy="4467225"/>
          </a:xfrm>
          <a:prstGeom prst="rect">
            <a:avLst/>
          </a:prstGeom>
        </p:spPr>
        <p:txBody>
          <a:bodyPr/>
          <a:lstStyle/>
          <a:p>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idx="10"/>
          </p:nvPr>
        </p:nvSpPr>
        <p:spPr/>
        <p:txBody>
          <a:bodyPr/>
          <a:lstStyle/>
          <a:p>
            <a:fld id="{2D04559E-6E00-40DE-A7A4-85937462A5E8}" type="datetime1">
              <a:rPr lang="zh-CN" altLang="en-US" smtClean="0"/>
              <a:t>2017/2/16</a:t>
            </a:fld>
            <a:endParaRPr lang="en-US" sz="1200"/>
          </a:p>
        </p:txBody>
      </p:sp>
      <p:sp>
        <p:nvSpPr>
          <p:cNvPr id="5" name="灯片编号占位符 4"/>
          <p:cNvSpPr>
            <a:spLocks noGrp="1"/>
          </p:cNvSpPr>
          <p:nvPr>
            <p:ph type="sldNum" sz="quarter" idx="11"/>
          </p:nvPr>
        </p:nvSpPr>
        <p:spPr/>
        <p:txBody>
          <a:bodyPr/>
          <a:lstStyle/>
          <a:p>
            <a:fld id="{E9A01C16-9986-4517-90A9-23FA0A9B1216}" type="slidenum">
              <a:rPr lang="zh-CN" altLang="en-US" smtClean="0"/>
              <a:t>3</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4875"/>
            <a:ext cx="5438775" cy="4467225"/>
          </a:xfrm>
          <a:prstGeom prst="rect">
            <a:avLst/>
          </a:prstGeom>
        </p:spPr>
        <p:txBody>
          <a:bodyPr/>
          <a:lstStyle/>
          <a:p>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idx="10"/>
          </p:nvPr>
        </p:nvSpPr>
        <p:spPr/>
        <p:txBody>
          <a:bodyPr/>
          <a:lstStyle/>
          <a:p>
            <a:fld id="{2D04559E-6E00-40DE-A7A4-85937462A5E8}" type="datetime1">
              <a:rPr lang="zh-CN" altLang="en-US" smtClean="0"/>
              <a:t>2017/2/16</a:t>
            </a:fld>
            <a:endParaRPr lang="en-US" sz="1200"/>
          </a:p>
        </p:txBody>
      </p:sp>
      <p:sp>
        <p:nvSpPr>
          <p:cNvPr id="5" name="灯片编号占位符 4"/>
          <p:cNvSpPr>
            <a:spLocks noGrp="1"/>
          </p:cNvSpPr>
          <p:nvPr>
            <p:ph type="sldNum" sz="quarter" idx="11"/>
          </p:nvPr>
        </p:nvSpPr>
        <p:spPr/>
        <p:txBody>
          <a:bodyPr/>
          <a:lstStyle/>
          <a:p>
            <a:fld id="{E9A01C16-9986-4517-90A9-23FA0A9B1216}" type="slidenum">
              <a:rPr lang="zh-CN" altLang="en-US" smtClean="0"/>
              <a:t>4</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4875"/>
            <a:ext cx="5438775" cy="4467225"/>
          </a:xfrm>
          <a:prstGeom prst="rect">
            <a:avLst/>
          </a:prstGeom>
        </p:spPr>
        <p:txBody>
          <a:bodyPr/>
          <a:lstStyle/>
          <a:p>
            <a:r>
              <a:rPr lang="zh-CN" altLang="en-US" dirty="0" smtClean="0"/>
              <a:t>断言是编写测试用例的核心实现方式，即期望值是多少，测试的结果是多少，以此来判断测试是否通过。</a:t>
            </a:r>
            <a:endParaRPr lang="en-US" altLang="zh-CN" dirty="0" smtClean="0"/>
          </a:p>
          <a:p>
            <a:r>
              <a:rPr lang="en-US" altLang="zh-CN" dirty="0" smtClean="0"/>
              <a:t>@Before </a:t>
            </a:r>
            <a:r>
              <a:rPr lang="zh-CN" altLang="en-US" dirty="0" smtClean="0"/>
              <a:t>初始化方法</a:t>
            </a:r>
            <a:endParaRPr lang="en-US" altLang="zh-CN" dirty="0" smtClean="0"/>
          </a:p>
          <a:p>
            <a:r>
              <a:rPr lang="en-US" altLang="zh-CN" dirty="0" smtClean="0"/>
              <a:t>@After </a:t>
            </a:r>
            <a:r>
              <a:rPr lang="zh-CN" altLang="en-US" dirty="0" smtClean="0"/>
              <a:t>释放资源</a:t>
            </a:r>
            <a:endParaRPr lang="en-US" altLang="zh-CN" dirty="0" smtClean="0"/>
          </a:p>
          <a:p>
            <a:r>
              <a:rPr lang="en-US" altLang="zh-CN" dirty="0" smtClean="0"/>
              <a:t>@Test </a:t>
            </a:r>
            <a:r>
              <a:rPr lang="zh-CN" altLang="en-US" dirty="0" smtClean="0"/>
              <a:t>测试方法，在这里可以测试期望异常和超时时间</a:t>
            </a:r>
            <a:endParaRPr lang="en-US" altLang="zh-CN" dirty="0" smtClean="0"/>
          </a:p>
          <a:p>
            <a:r>
              <a:rPr lang="en-US" altLang="zh-CN" dirty="0" smtClean="0"/>
              <a:t>@Rule </a:t>
            </a:r>
            <a:r>
              <a:rPr lang="zh-CN" altLang="en-US" dirty="0" smtClean="0"/>
              <a:t>允许灵活添加或重新定义测试类中的每个测试方法的行为</a:t>
            </a:r>
            <a:endParaRPr lang="en-US" altLang="zh-CN" dirty="0" smtClean="0"/>
          </a:p>
          <a:p>
            <a:endParaRPr lang="en-US" altLang="zh-CN" dirty="0" smtClean="0"/>
          </a:p>
          <a:p>
            <a:endParaRPr lang="zh-CN" altLang="en-US" dirty="0"/>
          </a:p>
        </p:txBody>
      </p:sp>
      <p:sp>
        <p:nvSpPr>
          <p:cNvPr id="4" name="日期占位符 3"/>
          <p:cNvSpPr>
            <a:spLocks noGrp="1"/>
          </p:cNvSpPr>
          <p:nvPr>
            <p:ph type="dt" idx="10"/>
          </p:nvPr>
        </p:nvSpPr>
        <p:spPr/>
        <p:txBody>
          <a:bodyPr/>
          <a:lstStyle/>
          <a:p>
            <a:fld id="{2D04559E-6E00-40DE-A7A4-85937462A5E8}" type="datetime1">
              <a:rPr lang="zh-CN" altLang="en-US" smtClean="0"/>
              <a:t>2017/2/16</a:t>
            </a:fld>
            <a:endParaRPr lang="en-US" sz="1200"/>
          </a:p>
        </p:txBody>
      </p:sp>
      <p:sp>
        <p:nvSpPr>
          <p:cNvPr id="5" name="灯片编号占位符 4"/>
          <p:cNvSpPr>
            <a:spLocks noGrp="1"/>
          </p:cNvSpPr>
          <p:nvPr>
            <p:ph type="sldNum" sz="quarter" idx="11"/>
          </p:nvPr>
        </p:nvSpPr>
        <p:spPr/>
        <p:txBody>
          <a:bodyPr/>
          <a:lstStyle/>
          <a:p>
            <a:fld id="{E9A01C16-9986-4517-90A9-23FA0A9B1216}" type="slidenum">
              <a:rPr lang="zh-CN" altLang="en-US" smtClean="0"/>
              <a:t>5</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4875"/>
            <a:ext cx="5438775" cy="4467225"/>
          </a:xfrm>
          <a:prstGeom prst="rect">
            <a:avLst/>
          </a:prstGeom>
        </p:spPr>
        <p:txBody>
          <a:bodyPr/>
          <a:lstStyle/>
          <a:p>
            <a:r>
              <a:rPr lang="zh-CN" altLang="en-US" dirty="0" smtClean="0"/>
              <a:t>如果我们要测试上述一个除法方法，是否正确执行。</a:t>
            </a:r>
            <a:endParaRPr lang="en-US" altLang="zh-CN" dirty="0" smtClean="0"/>
          </a:p>
          <a:p>
            <a:r>
              <a:rPr lang="zh-CN" altLang="en-US" dirty="0" smtClean="0"/>
              <a:t>这里在执行时对除数进行了一个是否为</a:t>
            </a:r>
            <a:r>
              <a:rPr lang="en-US" altLang="zh-CN" dirty="0" smtClean="0"/>
              <a:t>0</a:t>
            </a:r>
            <a:r>
              <a:rPr lang="zh-CN" altLang="en-US" dirty="0" smtClean="0"/>
              <a:t>的判断，逻辑是没有错误的。</a:t>
            </a:r>
            <a:endParaRPr lang="en-US" altLang="zh-CN" dirty="0" smtClean="0"/>
          </a:p>
          <a:p>
            <a:r>
              <a:rPr lang="zh-CN" altLang="en-US" dirty="0" smtClean="0"/>
              <a:t>但如果这里的判断逻辑写错了或者是一些更加复杂的逻辑？</a:t>
            </a:r>
            <a:endParaRPr lang="en-US" altLang="zh-CN" dirty="0" smtClean="0"/>
          </a:p>
          <a:p>
            <a:r>
              <a:rPr lang="zh-CN" altLang="en-US" dirty="0" smtClean="0"/>
              <a:t>更者可能是在</a:t>
            </a:r>
            <a:r>
              <a:rPr lang="en-US" altLang="zh-CN" dirty="0" smtClean="0"/>
              <a:t>Junit</a:t>
            </a:r>
            <a:r>
              <a:rPr lang="zh-CN" altLang="en-US" dirty="0" smtClean="0"/>
              <a:t>测试时，使用了</a:t>
            </a:r>
            <a:r>
              <a:rPr lang="en-US" altLang="zh-CN" dirty="0" smtClean="0"/>
              <a:t>Android</a:t>
            </a:r>
            <a:r>
              <a:rPr lang="zh-CN" altLang="en-US" dirty="0" smtClean="0"/>
              <a:t>库或者</a:t>
            </a:r>
            <a:r>
              <a:rPr lang="en-US" altLang="zh-CN" dirty="0" err="1" smtClean="0"/>
              <a:t>jni</a:t>
            </a:r>
            <a:r>
              <a:rPr lang="en-US" altLang="zh-CN" baseline="0" dirty="0" smtClean="0"/>
              <a:t> native</a:t>
            </a:r>
            <a:r>
              <a:rPr lang="zh-CN" altLang="en-US" baseline="0" dirty="0" smtClean="0"/>
              <a:t>方法，那么就会报错。</a:t>
            </a:r>
            <a:endParaRPr lang="en-US" altLang="zh-CN" baseline="0" dirty="0" smtClean="0"/>
          </a:p>
          <a:p>
            <a:r>
              <a:rPr lang="zh-CN" altLang="en-US" baseline="0" dirty="0" smtClean="0"/>
              <a:t>以上原因都将会影响单元测试的结果。</a:t>
            </a:r>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idx="10"/>
          </p:nvPr>
        </p:nvSpPr>
        <p:spPr/>
        <p:txBody>
          <a:bodyPr/>
          <a:lstStyle/>
          <a:p>
            <a:fld id="{2D04559E-6E00-40DE-A7A4-85937462A5E8}" type="datetime1">
              <a:rPr lang="zh-CN" altLang="en-US" smtClean="0"/>
              <a:t>2017/2/16</a:t>
            </a:fld>
            <a:endParaRPr lang="en-US" sz="1200"/>
          </a:p>
        </p:txBody>
      </p:sp>
      <p:sp>
        <p:nvSpPr>
          <p:cNvPr id="5" name="灯片编号占位符 4"/>
          <p:cNvSpPr>
            <a:spLocks noGrp="1"/>
          </p:cNvSpPr>
          <p:nvPr>
            <p:ph type="sldNum" sz="quarter" idx="11"/>
          </p:nvPr>
        </p:nvSpPr>
        <p:spPr/>
        <p:txBody>
          <a:bodyPr/>
          <a:lstStyle/>
          <a:p>
            <a:fld id="{E9A01C16-9986-4517-90A9-23FA0A9B1216}" type="slidenum">
              <a:rPr lang="zh-CN" altLang="en-US" smtClean="0"/>
              <a:t>6</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4875"/>
            <a:ext cx="5438775" cy="4467225"/>
          </a:xfrm>
          <a:prstGeom prst="rect">
            <a:avLst/>
          </a:prstGeom>
        </p:spPr>
        <p:txBody>
          <a:bodyPr/>
          <a:lstStyle/>
          <a:p>
            <a:r>
              <a:rPr lang="zh-CN" altLang="en-US" dirty="0" smtClean="0"/>
              <a:t>我们可以在这个类的构造方法中传入一个</a:t>
            </a:r>
            <a:r>
              <a:rPr lang="en-US" altLang="zh-CN" dirty="0" err="1" smtClean="0"/>
              <a:t>IMathUtils</a:t>
            </a:r>
            <a:r>
              <a:rPr lang="zh-CN" altLang="en-US" dirty="0" smtClean="0"/>
              <a:t>的派生类。</a:t>
            </a:r>
            <a:endParaRPr lang="en-US" altLang="zh-CN" dirty="0" smtClean="0"/>
          </a:p>
          <a:p>
            <a:r>
              <a:rPr lang="zh-CN" altLang="en-US" dirty="0" smtClean="0"/>
              <a:t>在执行单元测试时，我们传入一个测试用的</a:t>
            </a:r>
            <a:r>
              <a:rPr lang="en-US" altLang="zh-CN" dirty="0" err="1" smtClean="0"/>
              <a:t>IMathUtilsTest</a:t>
            </a:r>
            <a:r>
              <a:rPr lang="zh-CN" altLang="en-US" dirty="0" smtClean="0"/>
              <a:t>，保证在测试时其能够正确执行就可以了。</a:t>
            </a:r>
            <a:endParaRPr lang="en-US" altLang="zh-CN" dirty="0" smtClean="0"/>
          </a:p>
          <a:p>
            <a:r>
              <a:rPr lang="zh-CN" altLang="en-US" dirty="0" smtClean="0"/>
              <a:t>但这就意味着我们要对每个测试中的每个依赖都去实现一个单元测试类。</a:t>
            </a:r>
            <a:endParaRPr lang="en-US" altLang="zh-CN" dirty="0" smtClean="0"/>
          </a:p>
          <a:p>
            <a:r>
              <a:rPr lang="zh-CN" altLang="en-US" dirty="0" smtClean="0"/>
              <a:t>这就等于拷贝多一份代码，并且写各种接口，而且不能保证单元测试的类一定正确。</a:t>
            </a:r>
            <a:endParaRPr lang="zh-CN" altLang="en-US" dirty="0"/>
          </a:p>
        </p:txBody>
      </p:sp>
      <p:sp>
        <p:nvSpPr>
          <p:cNvPr id="4" name="日期占位符 3"/>
          <p:cNvSpPr>
            <a:spLocks noGrp="1"/>
          </p:cNvSpPr>
          <p:nvPr>
            <p:ph type="dt" idx="10"/>
          </p:nvPr>
        </p:nvSpPr>
        <p:spPr/>
        <p:txBody>
          <a:bodyPr/>
          <a:lstStyle/>
          <a:p>
            <a:fld id="{2D04559E-6E00-40DE-A7A4-85937462A5E8}" type="datetime1">
              <a:rPr lang="zh-CN" altLang="en-US" smtClean="0"/>
              <a:t>2017/2/16</a:t>
            </a:fld>
            <a:endParaRPr lang="en-US" sz="1200"/>
          </a:p>
        </p:txBody>
      </p:sp>
      <p:sp>
        <p:nvSpPr>
          <p:cNvPr id="5" name="灯片编号占位符 4"/>
          <p:cNvSpPr>
            <a:spLocks noGrp="1"/>
          </p:cNvSpPr>
          <p:nvPr>
            <p:ph type="sldNum" sz="quarter" idx="11"/>
          </p:nvPr>
        </p:nvSpPr>
        <p:spPr/>
        <p:txBody>
          <a:bodyPr/>
          <a:lstStyle/>
          <a:p>
            <a:fld id="{E9A01C16-9986-4517-90A9-23FA0A9B1216}" type="slidenum">
              <a:rPr lang="zh-CN" altLang="en-US" smtClean="0"/>
              <a:t>7</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4875"/>
            <a:ext cx="5438775" cy="4467225"/>
          </a:xfrm>
          <a:prstGeom prst="rect">
            <a:avLst/>
          </a:prstGeom>
        </p:spPr>
        <p:txBody>
          <a:bodyPr/>
          <a:lstStyle/>
          <a:p>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idx="10"/>
          </p:nvPr>
        </p:nvSpPr>
        <p:spPr/>
        <p:txBody>
          <a:bodyPr/>
          <a:lstStyle/>
          <a:p>
            <a:fld id="{2D04559E-6E00-40DE-A7A4-85937462A5E8}" type="datetime1">
              <a:rPr lang="zh-CN" altLang="en-US" smtClean="0"/>
              <a:t>2017/2/16</a:t>
            </a:fld>
            <a:endParaRPr lang="en-US" sz="1200"/>
          </a:p>
        </p:txBody>
      </p:sp>
      <p:sp>
        <p:nvSpPr>
          <p:cNvPr id="5" name="灯片编号占位符 4"/>
          <p:cNvSpPr>
            <a:spLocks noGrp="1"/>
          </p:cNvSpPr>
          <p:nvPr>
            <p:ph type="sldNum" sz="quarter" idx="11"/>
          </p:nvPr>
        </p:nvSpPr>
        <p:spPr/>
        <p:txBody>
          <a:bodyPr/>
          <a:lstStyle/>
          <a:p>
            <a:fld id="{E9A01C16-9986-4517-90A9-23FA0A9B1216}" type="slidenum">
              <a:rPr lang="zh-CN" altLang="en-US" smtClean="0"/>
              <a:t>8</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4875"/>
            <a:ext cx="5438775" cy="4467225"/>
          </a:xfrm>
          <a:prstGeom prst="rect">
            <a:avLst/>
          </a:prstGeom>
        </p:spPr>
        <p:txBody>
          <a:bodyPr/>
          <a:lstStyle/>
          <a:p>
            <a:r>
              <a:rPr lang="en-US" altLang="zh-CN" dirty="0" smtClean="0"/>
              <a:t>mock(</a:t>
            </a:r>
            <a:r>
              <a:rPr lang="en-US" altLang="zh-CN" dirty="0" err="1" smtClean="0"/>
              <a:t>IMathUtils.class</a:t>
            </a:r>
            <a:r>
              <a:rPr lang="en-US" altLang="zh-CN" dirty="0" smtClean="0"/>
              <a:t>)</a:t>
            </a:r>
            <a:r>
              <a:rPr lang="zh-CN" altLang="en-US" dirty="0" smtClean="0"/>
              <a:t>生成</a:t>
            </a:r>
            <a:r>
              <a:rPr lang="en-US" altLang="zh-CN" dirty="0" err="1" smtClean="0"/>
              <a:t>IMathUtils</a:t>
            </a:r>
            <a:r>
              <a:rPr lang="zh-CN" altLang="en-US" dirty="0" smtClean="0"/>
              <a:t>类的模拟对象</a:t>
            </a:r>
            <a:r>
              <a:rPr lang="en-US" altLang="zh-CN" dirty="0" smtClean="0"/>
              <a:t>(</a:t>
            </a:r>
            <a:r>
              <a:rPr lang="zh-CN" altLang="en-US" dirty="0" smtClean="0"/>
              <a:t>称</a:t>
            </a:r>
            <a:r>
              <a:rPr lang="en-US" altLang="zh-CN" dirty="0" smtClean="0"/>
              <a:t>mock</a:t>
            </a:r>
            <a:r>
              <a:rPr lang="zh-CN" altLang="en-US" dirty="0" smtClean="0"/>
              <a:t>对象</a:t>
            </a:r>
            <a:r>
              <a:rPr lang="en-US" altLang="zh-CN" dirty="0" smtClean="0"/>
              <a:t>)</a:t>
            </a:r>
            <a:r>
              <a:rPr lang="zh-CN" altLang="en-US" dirty="0" smtClean="0"/>
              <a:t>。这个</a:t>
            </a:r>
            <a:r>
              <a:rPr lang="en-US" altLang="zh-CN" dirty="0" smtClean="0"/>
              <a:t>mock</a:t>
            </a:r>
            <a:r>
              <a:rPr lang="zh-CN" altLang="en-US" dirty="0" smtClean="0"/>
              <a:t>对象调用任何方法都不会被实际执行；</a:t>
            </a:r>
            <a:endParaRPr lang="en-US" altLang="zh-CN" dirty="0" smtClean="0"/>
          </a:p>
          <a:p>
            <a:r>
              <a:rPr lang="zh-CN" altLang="en-US" dirty="0" smtClean="0"/>
              <a:t>被</a:t>
            </a:r>
            <a:r>
              <a:rPr lang="en-US" altLang="zh-CN" dirty="0" smtClean="0"/>
              <a:t>mock</a:t>
            </a:r>
            <a:r>
              <a:rPr lang="zh-CN" altLang="en-US" dirty="0" smtClean="0"/>
              <a:t>出来的对象</a:t>
            </a:r>
            <a:r>
              <a:rPr lang="zh-CN" altLang="en-US" sz="1200" dirty="0" smtClean="0">
                <a:sym typeface="+mn-ea"/>
              </a:rPr>
              <a:t>如果不指定其方法的特定行为时，会返回其方法的返回值的默认值。</a:t>
            </a:r>
            <a:r>
              <a:rPr lang="en-US" altLang="zh-CN" sz="1200" dirty="0" smtClean="0">
                <a:sym typeface="+mn-ea"/>
              </a:rPr>
              <a:t>void</a:t>
            </a:r>
            <a:r>
              <a:rPr lang="zh-CN" altLang="en-US" sz="1200" dirty="0" smtClean="0">
                <a:sym typeface="+mn-ea"/>
              </a:rPr>
              <a:t>方法将什么都不做，对象方法将返回</a:t>
            </a:r>
            <a:r>
              <a:rPr lang="en-US" altLang="zh-CN" sz="1200" dirty="0" smtClean="0">
                <a:sym typeface="+mn-ea"/>
              </a:rPr>
              <a:t>null</a:t>
            </a:r>
            <a:r>
              <a:rPr lang="zh-CN" altLang="en-US" sz="1200" dirty="0" smtClean="0">
                <a:sym typeface="+mn-ea"/>
              </a:rPr>
              <a:t>等。</a:t>
            </a:r>
            <a:endParaRPr lang="en-US" altLang="zh-CN" sz="1200" dirty="0" smtClean="0">
              <a:sym typeface="+mn-ea"/>
            </a:endParaRPr>
          </a:p>
          <a:p>
            <a:r>
              <a:rPr lang="en-US" altLang="zh-CN" dirty="0" smtClean="0"/>
              <a:t>when(</a:t>
            </a:r>
            <a:r>
              <a:rPr lang="en-US" altLang="zh-CN" dirty="0" err="1" smtClean="0"/>
              <a:t>mathUtils.checkZero</a:t>
            </a:r>
            <a:r>
              <a:rPr lang="en-US" altLang="zh-CN" dirty="0" smtClean="0"/>
              <a:t>(1)).</a:t>
            </a:r>
            <a:r>
              <a:rPr lang="en-US" altLang="zh-CN" dirty="0" err="1" smtClean="0"/>
              <a:t>thenReturn</a:t>
            </a:r>
            <a:r>
              <a:rPr lang="en-US" altLang="zh-CN" dirty="0" smtClean="0"/>
              <a:t>(false)</a:t>
            </a:r>
            <a:r>
              <a:rPr lang="zh-CN" altLang="en-US" dirty="0" smtClean="0"/>
              <a:t>，当调用</a:t>
            </a:r>
            <a:r>
              <a:rPr lang="en-US" altLang="zh-CN" dirty="0" err="1" smtClean="0"/>
              <a:t>checkZero</a:t>
            </a:r>
            <a:r>
              <a:rPr lang="en-US" altLang="zh-CN" dirty="0" smtClean="0"/>
              <a:t>(</a:t>
            </a:r>
            <a:r>
              <a:rPr lang="en-US" altLang="zh-CN" dirty="0" err="1" smtClean="0"/>
              <a:t>num</a:t>
            </a:r>
            <a:r>
              <a:rPr lang="en-US" altLang="zh-CN" dirty="0" smtClean="0"/>
              <a:t>)</a:t>
            </a:r>
            <a:r>
              <a:rPr lang="zh-CN" altLang="en-US" dirty="0" smtClean="0"/>
              <a:t>并且</a:t>
            </a:r>
            <a:r>
              <a:rPr lang="en-US" altLang="zh-CN" dirty="0" err="1" smtClean="0"/>
              <a:t>num</a:t>
            </a:r>
            <a:r>
              <a:rPr lang="en-US" altLang="zh-CN" dirty="0" smtClean="0"/>
              <a:t>==1</a:t>
            </a:r>
            <a:r>
              <a:rPr lang="zh-CN" altLang="en-US" dirty="0" smtClean="0"/>
              <a:t>，返回</a:t>
            </a:r>
            <a:r>
              <a:rPr lang="en-US" altLang="zh-CN" dirty="0" smtClean="0"/>
              <a:t>false</a:t>
            </a:r>
            <a:r>
              <a:rPr lang="zh-CN" altLang="en-US" dirty="0" smtClean="0"/>
              <a:t>，这里</a:t>
            </a:r>
            <a:r>
              <a:rPr lang="en-US" altLang="zh-CN" dirty="0" err="1" smtClean="0"/>
              <a:t>mockito</a:t>
            </a:r>
            <a:r>
              <a:rPr lang="zh-CN" altLang="en-US" dirty="0" smtClean="0"/>
              <a:t>模拟了</a:t>
            </a:r>
            <a:r>
              <a:rPr lang="en-US" altLang="zh-CN" dirty="0" err="1" smtClean="0"/>
              <a:t>checkZero</a:t>
            </a:r>
            <a:r>
              <a:rPr lang="en-US" altLang="zh-CN" dirty="0" smtClean="0"/>
              <a:t>()</a:t>
            </a:r>
            <a:r>
              <a:rPr lang="zh-CN" altLang="en-US" dirty="0" smtClean="0"/>
              <a:t>行为，并模拟了返回数据；</a:t>
            </a:r>
            <a:endParaRPr lang="zh-CN" altLang="en-US" dirty="0"/>
          </a:p>
        </p:txBody>
      </p:sp>
      <p:sp>
        <p:nvSpPr>
          <p:cNvPr id="4" name="日期占位符 3"/>
          <p:cNvSpPr>
            <a:spLocks noGrp="1"/>
          </p:cNvSpPr>
          <p:nvPr>
            <p:ph type="dt" idx="10"/>
          </p:nvPr>
        </p:nvSpPr>
        <p:spPr/>
        <p:txBody>
          <a:bodyPr/>
          <a:lstStyle/>
          <a:p>
            <a:fld id="{2D04559E-6E00-40DE-A7A4-85937462A5E8}" type="datetime1">
              <a:rPr lang="zh-CN" altLang="en-US" smtClean="0"/>
              <a:t>2017/2/16</a:t>
            </a:fld>
            <a:endParaRPr lang="en-US" sz="1200"/>
          </a:p>
        </p:txBody>
      </p:sp>
      <p:sp>
        <p:nvSpPr>
          <p:cNvPr id="5" name="灯片编号占位符 4"/>
          <p:cNvSpPr>
            <a:spLocks noGrp="1"/>
          </p:cNvSpPr>
          <p:nvPr>
            <p:ph type="sldNum" sz="quarter" idx="11"/>
          </p:nvPr>
        </p:nvSpPr>
        <p:spPr/>
        <p:txBody>
          <a:bodyPr/>
          <a:lstStyle/>
          <a:p>
            <a:fld id="{E9A01C16-9986-4517-90A9-23FA0A9B1216}" type="slidenum">
              <a:rPr lang="zh-CN" altLang="en-US" smtClean="0"/>
              <a:t>9</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9450" y="4714875"/>
            <a:ext cx="5438775" cy="4467225"/>
          </a:xfrm>
          <a:prstGeom prst="rect">
            <a:avLst/>
          </a:prstGeom>
        </p:spPr>
        <p:txBody>
          <a:bodyPr/>
          <a:lstStyle/>
          <a:p>
            <a:r>
              <a:rPr lang="zh-CN" altLang="en-US" dirty="0" smtClean="0"/>
              <a:t>类似</a:t>
            </a:r>
            <a:r>
              <a:rPr lang="en-US" altLang="zh-CN" dirty="0" err="1" smtClean="0"/>
              <a:t>anyString</a:t>
            </a:r>
            <a:r>
              <a:rPr lang="zh-CN" altLang="en-US" dirty="0" smtClean="0"/>
              <a:t>，还有</a:t>
            </a:r>
            <a:r>
              <a:rPr lang="en-US" altLang="zh-CN" dirty="0" err="1" smtClean="0"/>
              <a:t>anyInt</a:t>
            </a:r>
            <a:r>
              <a:rPr lang="en-US" altLang="zh-CN" dirty="0" smtClean="0"/>
              <a:t>, </a:t>
            </a:r>
            <a:r>
              <a:rPr lang="en-US" altLang="zh-CN" dirty="0" err="1" smtClean="0"/>
              <a:t>anyLong</a:t>
            </a:r>
            <a:r>
              <a:rPr lang="en-US" altLang="zh-CN" dirty="0" smtClean="0"/>
              <a:t>, </a:t>
            </a:r>
            <a:r>
              <a:rPr lang="en-US" altLang="zh-CN" dirty="0" err="1" smtClean="0"/>
              <a:t>anyDouble</a:t>
            </a:r>
            <a:r>
              <a:rPr lang="zh-CN" altLang="en-US" dirty="0" smtClean="0"/>
              <a:t>等等。</a:t>
            </a:r>
            <a:endParaRPr lang="en-US" altLang="zh-CN" dirty="0" smtClean="0"/>
          </a:p>
          <a:p>
            <a:r>
              <a:rPr lang="en-US" altLang="zh-CN" dirty="0" err="1" smtClean="0"/>
              <a:t>anyObject</a:t>
            </a:r>
            <a:r>
              <a:rPr lang="zh-CN" altLang="en-US" dirty="0" smtClean="0"/>
              <a:t>表示任何对象。</a:t>
            </a:r>
            <a:endParaRPr lang="en-US" altLang="zh-CN" dirty="0" smtClean="0"/>
          </a:p>
          <a:p>
            <a:r>
              <a:rPr lang="en-US" altLang="zh-CN" dirty="0" smtClean="0"/>
              <a:t>any(</a:t>
            </a:r>
            <a:r>
              <a:rPr lang="en-US" altLang="zh-CN" dirty="0" err="1" smtClean="0"/>
              <a:t>clazz</a:t>
            </a:r>
            <a:r>
              <a:rPr lang="en-US" altLang="zh-CN" dirty="0" smtClean="0"/>
              <a:t>)</a:t>
            </a:r>
            <a:r>
              <a:rPr lang="zh-CN" altLang="en-US" dirty="0" smtClean="0"/>
              <a:t>表示任何属于</a:t>
            </a:r>
            <a:r>
              <a:rPr lang="en-US" altLang="zh-CN" dirty="0" err="1" smtClean="0"/>
              <a:t>clazz</a:t>
            </a:r>
            <a:r>
              <a:rPr lang="zh-CN" altLang="en-US" dirty="0" smtClean="0"/>
              <a:t>的对象。</a:t>
            </a:r>
            <a:endParaRPr lang="en-US" altLang="zh-CN" dirty="0" smtClean="0"/>
          </a:p>
          <a:p>
            <a:r>
              <a:rPr lang="zh-CN" altLang="en-US" dirty="0" smtClean="0"/>
              <a:t>还有非常有意思也非常人性化的</a:t>
            </a:r>
            <a:r>
              <a:rPr lang="en-US" altLang="zh-CN" dirty="0" err="1" smtClean="0"/>
              <a:t>anyCollection</a:t>
            </a:r>
            <a:r>
              <a:rPr lang="zh-CN" altLang="en-US" dirty="0" smtClean="0"/>
              <a:t>，</a:t>
            </a:r>
            <a:r>
              <a:rPr lang="en-US" altLang="zh-CN" dirty="0" err="1" smtClean="0"/>
              <a:t>anyCollectionOf</a:t>
            </a:r>
            <a:r>
              <a:rPr lang="en-US" altLang="zh-CN" dirty="0" smtClean="0"/>
              <a:t>(</a:t>
            </a:r>
            <a:r>
              <a:rPr lang="en-US" altLang="zh-CN" dirty="0" err="1" smtClean="0"/>
              <a:t>clazz</a:t>
            </a:r>
            <a:r>
              <a:rPr lang="en-US" altLang="zh-CN" dirty="0" smtClean="0"/>
              <a:t>), </a:t>
            </a:r>
            <a:r>
              <a:rPr lang="en-US" altLang="zh-CN" dirty="0" err="1" smtClean="0"/>
              <a:t>anyList</a:t>
            </a:r>
            <a:r>
              <a:rPr lang="en-US" altLang="zh-CN" dirty="0" smtClean="0"/>
              <a:t>(Map, set), </a:t>
            </a:r>
            <a:r>
              <a:rPr lang="en-US" altLang="zh-CN" dirty="0" err="1" smtClean="0"/>
              <a:t>anyListOf</a:t>
            </a:r>
            <a:r>
              <a:rPr lang="en-US" altLang="zh-CN" dirty="0" smtClean="0"/>
              <a:t>(</a:t>
            </a:r>
            <a:r>
              <a:rPr lang="en-US" altLang="zh-CN" dirty="0" err="1" smtClean="0"/>
              <a:t>clazz</a:t>
            </a:r>
            <a:r>
              <a:rPr lang="en-US" altLang="zh-CN" dirty="0" smtClean="0"/>
              <a:t>)</a:t>
            </a:r>
            <a:r>
              <a:rPr lang="zh-CN" altLang="en-US" dirty="0" smtClean="0"/>
              <a:t>等等</a:t>
            </a:r>
            <a:endParaRPr lang="en-US" altLang="zh-CN" dirty="0" smtClean="0"/>
          </a:p>
          <a:p>
            <a:endParaRPr lang="en-US" altLang="zh-CN" dirty="0" smtClean="0"/>
          </a:p>
          <a:p>
            <a:r>
              <a:rPr lang="en-US" altLang="zh-CN" dirty="0" err="1" smtClean="0">
                <a:effectLst/>
              </a:rPr>
              <a:t>doAnswer</a:t>
            </a:r>
            <a:endParaRPr lang="en-US" altLang="zh-CN" dirty="0" smtClean="0">
              <a:effectLst/>
            </a:endParaRPr>
          </a:p>
          <a:p>
            <a:r>
              <a:rPr lang="en-US" altLang="zh-CN" i="1" dirty="0" err="1" smtClean="0">
                <a:effectLst/>
              </a:rPr>
              <a:t>doNothing</a:t>
            </a:r>
            <a:endParaRPr lang="en-US" altLang="zh-CN" i="1" dirty="0" smtClean="0">
              <a:effectLst/>
            </a:endParaRPr>
          </a:p>
          <a:p>
            <a:r>
              <a:rPr lang="en-US" altLang="zh-CN" i="1" dirty="0" err="1" smtClean="0">
                <a:effectLst/>
              </a:rPr>
              <a:t>doThrow</a:t>
            </a:r>
            <a:endParaRPr lang="en-US" altLang="zh-CN" i="1" dirty="0" smtClean="0">
              <a:effectLst/>
            </a:endParaRPr>
          </a:p>
          <a:p>
            <a:r>
              <a:rPr lang="en-US" altLang="zh-CN" i="1" dirty="0" err="1" smtClean="0">
                <a:effectLst/>
              </a:rPr>
              <a:t>doCallRealMethod</a:t>
            </a:r>
            <a:endParaRPr lang="en-US" altLang="zh-CN" dirty="0" smtClean="0"/>
          </a:p>
        </p:txBody>
      </p:sp>
      <p:sp>
        <p:nvSpPr>
          <p:cNvPr id="4" name="日期占位符 3"/>
          <p:cNvSpPr>
            <a:spLocks noGrp="1"/>
          </p:cNvSpPr>
          <p:nvPr>
            <p:ph type="dt" idx="10"/>
          </p:nvPr>
        </p:nvSpPr>
        <p:spPr/>
        <p:txBody>
          <a:bodyPr/>
          <a:lstStyle/>
          <a:p>
            <a:fld id="{2D04559E-6E00-40DE-A7A4-85937462A5E8}" type="datetime1">
              <a:rPr lang="zh-CN" altLang="en-US" smtClean="0"/>
              <a:t>2017/2/16</a:t>
            </a:fld>
            <a:endParaRPr lang="en-US" sz="1200"/>
          </a:p>
        </p:txBody>
      </p:sp>
      <p:sp>
        <p:nvSpPr>
          <p:cNvPr id="5" name="灯片编号占位符 4"/>
          <p:cNvSpPr>
            <a:spLocks noGrp="1"/>
          </p:cNvSpPr>
          <p:nvPr>
            <p:ph type="sldNum" sz="quarter" idx="11"/>
          </p:nvPr>
        </p:nvSpPr>
        <p:spPr/>
        <p:txBody>
          <a:bodyPr/>
          <a:lstStyle/>
          <a:p>
            <a:fld id="{E9A01C16-9986-4517-90A9-23FA0A9B1216}" type="slidenum">
              <a:rPr lang="zh-CN" altLang="en-US" smtClean="0"/>
              <a:t>10</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p>
            <a:fld id="{2BAFB8E7-98FA-4C4C-BBF4-8196F2E407E1}" type="datetimeFigureOut">
              <a:rPr lang="zh-CN" altLang="en-US" smtClean="0"/>
              <a:t>2017/2/16</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p>
            <a:fld id="{3699D342-8485-4BE6-B4CE-9B75A19B4CD6}"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2BAFB8E7-98FA-4C4C-BBF4-8196F2E407E1}" type="datetimeFigureOut">
              <a:rPr lang="zh-CN" altLang="en-US" smtClean="0"/>
              <a:t>2017/2/16</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3699D342-8485-4BE6-B4CE-9B75A19B4CD6}"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 name="Rectangle 2"/>
          <p:cNvSpPr>
            <a:spLocks noChangeArrowheads="1"/>
          </p:cNvSpPr>
          <p:nvPr userDrawn="1"/>
        </p:nvSpPr>
        <p:spPr bwMode="auto">
          <a:xfrm>
            <a:off x="1588" y="-3175"/>
            <a:ext cx="9144000" cy="593725"/>
          </a:xfrm>
          <a:prstGeom prst="rect">
            <a:avLst/>
          </a:prstGeom>
          <a:solidFill>
            <a:srgbClr val="E8410A"/>
          </a:solidFill>
          <a:ln>
            <a:noFill/>
          </a:ln>
        </p:spPr>
        <p:txBody>
          <a:bodyPr anchor="ctr"/>
          <a:lstStyle/>
          <a:p>
            <a:endParaRPr lang="zh-CN" altLang="zh-CN">
              <a:solidFill>
                <a:srgbClr val="000000"/>
              </a:solidFill>
              <a:sym typeface="宋体" panose="02010600030101010101" pitchFamily="2" charset="-122"/>
            </a:endParaRPr>
          </a:p>
        </p:txBody>
      </p:sp>
      <p:pic>
        <p:nvPicPr>
          <p:cNvPr id="10" name="图片 27" descr="新版LOGO.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811976" y="4547286"/>
            <a:ext cx="1231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sldNum="0" hdr="0" ftr="0"/>
  <p:txStyles>
    <p:titleStyle>
      <a:lvl1pPr marL="914400" indent="-914400" algn="ctr" rtl="0" fontAlgn="base">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1588" y="-3175"/>
            <a:ext cx="9144000" cy="593725"/>
          </a:xfrm>
          <a:prstGeom prst="rect">
            <a:avLst/>
          </a:prstGeom>
          <a:solidFill>
            <a:srgbClr val="E8410A"/>
          </a:solidFill>
          <a:ln>
            <a:noFill/>
          </a:ln>
        </p:spPr>
        <p:txBody>
          <a:bodyPr anchor="ctr"/>
          <a:lstStyle/>
          <a:p>
            <a:endParaRPr lang="zh-CN" altLang="zh-CN">
              <a:solidFill>
                <a:srgbClr val="000000"/>
              </a:solidFill>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27" descr="新版LOGO.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11976" y="4547286"/>
            <a:ext cx="1231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0735" y="986790"/>
            <a:ext cx="7660005" cy="3600986"/>
          </a:xfrm>
          <a:prstGeom prst="rect">
            <a:avLst/>
          </a:prstGeom>
          <a:noFill/>
        </p:spPr>
        <p:txBody>
          <a:bodyPr wrap="square" rtlCol="0">
            <a:spAutoFit/>
          </a:bodyPr>
          <a:lstStyle/>
          <a:p>
            <a:pPr algn="ctr"/>
            <a:r>
              <a:rPr lang="en-US" altLang="zh-CN" sz="2800" dirty="0" smtClean="0">
                <a:latin typeface="新宋体" panose="02010609030101010101" charset="-122"/>
                <a:ea typeface="新宋体" panose="02010609030101010101" charset="-122"/>
              </a:rPr>
              <a:t>Android </a:t>
            </a:r>
            <a:r>
              <a:rPr lang="en-US" altLang="zh-CN" sz="2800" dirty="0">
                <a:latin typeface="新宋体" panose="02010609030101010101" charset="-122"/>
                <a:ea typeface="新宋体" panose="02010609030101010101" charset="-122"/>
              </a:rPr>
              <a:t>studio</a:t>
            </a:r>
            <a:r>
              <a:rPr lang="zh-CN" altLang="en-US" sz="2800" dirty="0">
                <a:latin typeface="新宋体" panose="02010609030101010101" charset="-122"/>
                <a:ea typeface="新宋体" panose="02010609030101010101" charset="-122"/>
              </a:rPr>
              <a:t>单元测试</a:t>
            </a:r>
            <a:r>
              <a:rPr lang="en-US" altLang="zh-CN" sz="2800" dirty="0" smtClean="0">
                <a:latin typeface="新宋体" panose="02010609030101010101" charset="-122"/>
                <a:ea typeface="新宋体" panose="02010609030101010101" charset="-122"/>
              </a:rPr>
              <a:t>&amp;</a:t>
            </a:r>
            <a:r>
              <a:rPr lang="en-US" altLang="zh-CN" sz="2800" dirty="0">
                <a:latin typeface="新宋体" panose="02010609030101010101" charset="-122"/>
                <a:ea typeface="新宋体" panose="02010609030101010101" charset="-122"/>
              </a:rPr>
              <a:t>UI</a:t>
            </a:r>
            <a:r>
              <a:rPr lang="zh-CN" altLang="en-US" sz="2800" dirty="0" smtClean="0">
                <a:latin typeface="新宋体" panose="02010609030101010101" charset="-122"/>
                <a:ea typeface="新宋体" panose="02010609030101010101" charset="-122"/>
              </a:rPr>
              <a:t>测试</a:t>
            </a:r>
            <a:r>
              <a:rPr lang="en-US" altLang="zh-CN" sz="2800" dirty="0" smtClean="0">
                <a:latin typeface="新宋体" panose="02010609030101010101" charset="-122"/>
                <a:ea typeface="新宋体" panose="02010609030101010101" charset="-122"/>
              </a:rPr>
              <a:t>&amp;</a:t>
            </a:r>
            <a:endParaRPr lang="zh-CN" altLang="en-US" sz="2800" dirty="0">
              <a:latin typeface="新宋体" panose="02010609030101010101" charset="-122"/>
              <a:ea typeface="新宋体" panose="02010609030101010101" charset="-122"/>
            </a:endParaRPr>
          </a:p>
          <a:p>
            <a:pPr algn="ctr"/>
            <a:r>
              <a:rPr lang="en-US" altLang="zh-CN" b="1" dirty="0" smtClean="0">
                <a:latin typeface="新宋体" panose="02010609030101010101" charset="-122"/>
                <a:ea typeface="新宋体" panose="02010609030101010101" charset="-122"/>
              </a:rPr>
              <a:t>Tinker</a:t>
            </a:r>
            <a:r>
              <a:rPr lang="zh-CN" altLang="en-US" b="1" dirty="0">
                <a:latin typeface="新宋体" panose="02010609030101010101" charset="-122"/>
                <a:ea typeface="新宋体" panose="02010609030101010101" charset="-122"/>
              </a:rPr>
              <a:t>热修</a:t>
            </a:r>
            <a:r>
              <a:rPr lang="zh-CN" altLang="en-US" b="1" dirty="0" smtClean="0">
                <a:latin typeface="新宋体" panose="02010609030101010101" charset="-122"/>
                <a:ea typeface="新宋体" panose="02010609030101010101" charset="-122"/>
              </a:rPr>
              <a:t>复方法的简要说明和算法演示</a:t>
            </a:r>
            <a:endParaRPr lang="en-US" altLang="zh-CN" b="1" dirty="0" smtClean="0">
              <a:latin typeface="新宋体" panose="02010609030101010101" charset="-122"/>
              <a:ea typeface="新宋体" panose="02010609030101010101" charset="-122"/>
            </a:endParaRPr>
          </a:p>
          <a:p>
            <a:pPr algn="ctr"/>
            <a:endParaRPr lang="en-US" altLang="zh-CN" b="1" dirty="0">
              <a:latin typeface="新宋体" panose="02010609030101010101" charset="-122"/>
              <a:ea typeface="新宋体" panose="02010609030101010101" charset="-122"/>
            </a:endParaRPr>
          </a:p>
          <a:p>
            <a:pPr algn="ctr"/>
            <a:endParaRPr lang="en-US" altLang="zh-CN" b="1" dirty="0">
              <a:latin typeface="新宋体" panose="02010609030101010101" charset="-122"/>
              <a:ea typeface="新宋体" panose="02010609030101010101" charset="-122"/>
            </a:endParaRPr>
          </a:p>
          <a:p>
            <a:endParaRPr lang="en-US" altLang="zh-CN" sz="1600" dirty="0" smtClean="0">
              <a:latin typeface="新宋体" panose="02010609030101010101" charset="-122"/>
              <a:ea typeface="新宋体" panose="02010609030101010101" charset="-122"/>
            </a:endParaRPr>
          </a:p>
          <a:p>
            <a:endParaRPr lang="en-US" altLang="zh-CN" sz="1600" dirty="0" smtClean="0">
              <a:latin typeface="新宋体" panose="02010609030101010101" charset="-122"/>
              <a:ea typeface="新宋体" panose="02010609030101010101" charset="-122"/>
            </a:endParaRPr>
          </a:p>
          <a:p>
            <a:r>
              <a:rPr lang="en-US" altLang="zh-CN" sz="1600" dirty="0" smtClean="0">
                <a:latin typeface="新宋体" panose="02010609030101010101" charset="-122"/>
                <a:ea typeface="新宋体" panose="02010609030101010101" charset="-122"/>
              </a:rPr>
              <a:t>                  </a:t>
            </a:r>
          </a:p>
          <a:p>
            <a:endParaRPr lang="en-US" altLang="zh-CN" sz="1600" dirty="0">
              <a:latin typeface="新宋体" panose="02010609030101010101" charset="-122"/>
              <a:ea typeface="新宋体" panose="02010609030101010101" charset="-122"/>
            </a:endParaRPr>
          </a:p>
          <a:p>
            <a:endParaRPr lang="en-US" altLang="zh-CN" sz="1600" dirty="0" smtClean="0">
              <a:latin typeface="新宋体" panose="02010609030101010101" charset="-122"/>
              <a:ea typeface="新宋体" panose="02010609030101010101" charset="-122"/>
            </a:endParaRPr>
          </a:p>
          <a:p>
            <a:endParaRPr lang="en-US" altLang="zh-CN" sz="1600" dirty="0">
              <a:latin typeface="新宋体" panose="02010609030101010101" charset="-122"/>
              <a:ea typeface="新宋体" panose="02010609030101010101" charset="-122"/>
            </a:endParaRPr>
          </a:p>
          <a:p>
            <a:endParaRPr lang="en-US" altLang="zh-CN" sz="1600" dirty="0" smtClean="0">
              <a:latin typeface="新宋体" panose="02010609030101010101" charset="-122"/>
              <a:ea typeface="新宋体" panose="02010609030101010101" charset="-122"/>
            </a:endParaRPr>
          </a:p>
          <a:p>
            <a:pPr algn="ctr"/>
            <a:r>
              <a:rPr lang="en-US" altLang="zh-CN" sz="1600" dirty="0" smtClean="0"/>
              <a:t> TEC-</a:t>
            </a:r>
            <a:r>
              <a:rPr lang="zh-CN" altLang="en-US" sz="1600" dirty="0" smtClean="0"/>
              <a:t>深圳技术部</a:t>
            </a:r>
            <a:r>
              <a:rPr lang="en-US" altLang="zh-CN" sz="1600" dirty="0" smtClean="0"/>
              <a:t>-MAET-</a:t>
            </a:r>
            <a:r>
              <a:rPr lang="zh-CN" altLang="en-US" sz="1600" dirty="0" smtClean="0"/>
              <a:t>韩旭</a:t>
            </a:r>
            <a:endParaRPr lang="zh-CN" altLang="zh-CN" sz="1600" dirty="0">
              <a:latin typeface="新宋体" panose="02010609030101010101" charset="-122"/>
              <a:ea typeface="新宋体" panose="02010609030101010101"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6"/>
          <p:cNvSpPr>
            <a:spLocks noChangeShapeType="1"/>
          </p:cNvSpPr>
          <p:nvPr/>
        </p:nvSpPr>
        <p:spPr bwMode="auto">
          <a:xfrm>
            <a:off x="539433" y="808102"/>
            <a:ext cx="7993063" cy="0"/>
          </a:xfrm>
          <a:prstGeom prst="line">
            <a:avLst/>
          </a:prstGeom>
          <a:noFill/>
          <a:ln w="57150">
            <a:solidFill>
              <a:srgbClr val="E8410A"/>
            </a:solidFill>
            <a:round/>
          </a:ln>
          <a:effectLst>
            <a:outerShdw dist="91581" dir="2021404" algn="ctr" rotWithShape="0">
              <a:schemeClr val="bg2"/>
            </a:outerShdw>
          </a:effectLst>
          <a:extLst>
            <a:ext uri="{909E8E84-426E-40DD-AFC4-6F175D3DCCD1}">
              <a14:hiddenFill xmlns:a14="http://schemas.microsoft.com/office/drawing/2010/main">
                <a:noFill/>
              </a14:hiddenFill>
            </a:ext>
          </a:extLst>
        </p:spPr>
        <p:txBody>
          <a:bodyPr>
            <a:spAutoFit/>
          </a:bodyPr>
          <a:lstStyle/>
          <a:p>
            <a:pPr eaLnBrk="1" hangingPunct="1">
              <a:spcBef>
                <a:spcPts val="0"/>
              </a:spcBef>
              <a:spcAft>
                <a:spcPts val="0"/>
              </a:spcAft>
              <a:buFontTx/>
              <a:buNone/>
            </a:pPr>
            <a:endParaRPr lang="zh-CN" altLang="en-US" sz="1800">
              <a:solidFill>
                <a:prstClr val="black"/>
              </a:solidFill>
              <a:latin typeface="华文隶书" pitchFamily="2" charset="-122"/>
              <a:ea typeface="华文隶书" pitchFamily="2" charset="-122"/>
            </a:endParaRPr>
          </a:p>
        </p:txBody>
      </p:sp>
      <p:sp>
        <p:nvSpPr>
          <p:cNvPr id="2" name="文本框 1"/>
          <p:cNvSpPr txBox="1"/>
          <p:nvPr/>
        </p:nvSpPr>
        <p:spPr>
          <a:xfrm>
            <a:off x="671830" y="285750"/>
            <a:ext cx="4488180" cy="523220"/>
          </a:xfrm>
          <a:prstGeom prst="rect">
            <a:avLst/>
          </a:prstGeom>
          <a:noFill/>
        </p:spPr>
        <p:txBody>
          <a:bodyPr wrap="square" rtlCol="0">
            <a:spAutoFit/>
          </a:bodyPr>
          <a:lstStyle/>
          <a:p>
            <a:r>
              <a:rPr lang="en-US" altLang="zh-CN" sz="2800" dirty="0" err="1" smtClean="0">
                <a:sym typeface="+mn-ea"/>
              </a:rPr>
              <a:t>Mockito</a:t>
            </a:r>
            <a:r>
              <a:rPr lang="zh-CN" altLang="en-US" sz="2800" dirty="0" smtClean="0">
                <a:sym typeface="+mn-ea"/>
              </a:rPr>
              <a:t>框架的进一步使用</a:t>
            </a:r>
            <a:endParaRPr lang="en-US" altLang="zh-CN" sz="2800" dirty="0" smtClean="0">
              <a:sym typeface="+mn-ea"/>
            </a:endParaRPr>
          </a:p>
        </p:txBody>
      </p:sp>
      <p:sp>
        <p:nvSpPr>
          <p:cNvPr id="6" name="文本框 5"/>
          <p:cNvSpPr txBox="1"/>
          <p:nvPr/>
        </p:nvSpPr>
        <p:spPr>
          <a:xfrm>
            <a:off x="632460" y="1115060"/>
            <a:ext cx="8044180" cy="2585323"/>
          </a:xfrm>
          <a:prstGeom prst="rect">
            <a:avLst/>
          </a:prstGeom>
          <a:noFill/>
        </p:spPr>
        <p:txBody>
          <a:bodyPr wrap="square" rtlCol="0">
            <a:spAutoFit/>
          </a:bodyPr>
          <a:lstStyle/>
          <a:p>
            <a:r>
              <a:rPr lang="zh-CN" altLang="en-US" sz="1800" dirty="0" smtClean="0">
                <a:sym typeface="+mn-ea"/>
              </a:rPr>
              <a:t>除了上述所说的用来依赖隔离之外，还可以用来：</a:t>
            </a:r>
            <a:endParaRPr lang="en-US" altLang="zh-CN" sz="1800" dirty="0" smtClean="0">
              <a:sym typeface="+mn-ea"/>
            </a:endParaRPr>
          </a:p>
          <a:p>
            <a:endParaRPr lang="en-US" altLang="zh-CN" sz="1800" dirty="0" smtClean="0">
              <a:sym typeface="+mn-ea"/>
            </a:endParaRPr>
          </a:p>
          <a:p>
            <a:pPr marL="285750" indent="-285750">
              <a:buFont typeface="Arial" panose="020B0604020202020204" pitchFamily="34" charset="0"/>
              <a:buChar char="•"/>
            </a:pPr>
            <a:r>
              <a:rPr lang="zh-CN" altLang="en-US" sz="1800" b="1" dirty="0" smtClean="0"/>
              <a:t>验证</a:t>
            </a:r>
            <a:r>
              <a:rPr lang="zh-CN" altLang="en-US" sz="1800" b="1" dirty="0"/>
              <a:t>方法调用</a:t>
            </a:r>
          </a:p>
          <a:p>
            <a:pPr marL="285750" indent="-285750">
              <a:buFont typeface="Arial" panose="020B0604020202020204" pitchFamily="34" charset="0"/>
              <a:buChar char="•"/>
            </a:pPr>
            <a:r>
              <a:rPr lang="zh-CN" altLang="en-US" sz="1800" b="1" dirty="0"/>
              <a:t>指定</a:t>
            </a:r>
            <a:r>
              <a:rPr lang="en-US" altLang="zh-CN" sz="1800" b="1" dirty="0"/>
              <a:t>mock</a:t>
            </a:r>
            <a:r>
              <a:rPr lang="zh-CN" altLang="en-US" sz="1800" b="1" dirty="0"/>
              <a:t>对象的某些方法的行为</a:t>
            </a:r>
          </a:p>
          <a:p>
            <a:endParaRPr lang="en-US" altLang="zh-CN" sz="1800" dirty="0" smtClean="0">
              <a:sym typeface="+mn-ea"/>
            </a:endParaRPr>
          </a:p>
          <a:p>
            <a:r>
              <a:rPr lang="zh-CN" altLang="en-US" sz="1800" dirty="0" smtClean="0">
                <a:sym typeface="+mn-ea"/>
              </a:rPr>
              <a:t>由于</a:t>
            </a:r>
            <a:r>
              <a:rPr lang="en-US" altLang="zh-CN" sz="1800" dirty="0" err="1" smtClean="0">
                <a:sym typeface="+mn-ea"/>
              </a:rPr>
              <a:t>mork</a:t>
            </a:r>
            <a:r>
              <a:rPr lang="zh-CN" altLang="en-US" sz="1800" dirty="0" smtClean="0">
                <a:sym typeface="+mn-ea"/>
              </a:rPr>
              <a:t>出来的对象如果不指定其方法的特定行为时，会返回其方法的返回值的默认值。</a:t>
            </a:r>
            <a:r>
              <a:rPr lang="en-US" altLang="zh-CN" sz="1800" dirty="0" smtClean="0">
                <a:sym typeface="+mn-ea"/>
              </a:rPr>
              <a:t>void</a:t>
            </a:r>
            <a:r>
              <a:rPr lang="zh-CN" altLang="en-US" sz="1800" dirty="0" smtClean="0">
                <a:sym typeface="+mn-ea"/>
              </a:rPr>
              <a:t>方法将什么都不做，对象方法将返回</a:t>
            </a:r>
            <a:r>
              <a:rPr lang="en-US" altLang="zh-CN" sz="1800" dirty="0" smtClean="0">
                <a:sym typeface="+mn-ea"/>
              </a:rPr>
              <a:t>null</a:t>
            </a:r>
            <a:r>
              <a:rPr lang="zh-CN" altLang="en-US" sz="1800" dirty="0" smtClean="0">
                <a:sym typeface="+mn-ea"/>
              </a:rPr>
              <a:t>等。</a:t>
            </a:r>
            <a:endParaRPr lang="en-US" altLang="zh-CN" sz="1800" dirty="0" smtClean="0">
              <a:sym typeface="+mn-ea"/>
            </a:endParaRPr>
          </a:p>
          <a:p>
            <a:endParaRPr lang="en-US" altLang="zh-CN" sz="1800" dirty="0">
              <a:sym typeface="+mn-ea"/>
            </a:endParaRPr>
          </a:p>
          <a:p>
            <a:r>
              <a:rPr lang="zh-CN" altLang="en-US" sz="1800" dirty="0">
                <a:sym typeface="+mn-ea"/>
              </a:rPr>
              <a:t>但</a:t>
            </a:r>
            <a:r>
              <a:rPr lang="zh-CN" altLang="en-US" sz="1800" dirty="0" smtClean="0">
                <a:sym typeface="+mn-ea"/>
              </a:rPr>
              <a:t>我们也能使用</a:t>
            </a:r>
            <a:r>
              <a:rPr lang="en-US" altLang="zh-CN" sz="1800" dirty="0" smtClean="0">
                <a:sym typeface="+mn-ea"/>
              </a:rPr>
              <a:t>spy()</a:t>
            </a:r>
            <a:r>
              <a:rPr lang="zh-CN" altLang="en-US" sz="1800" dirty="0" smtClean="0">
                <a:sym typeface="+mn-ea"/>
              </a:rPr>
              <a:t>方法去创建一个是调用真实逻辑的对象。</a:t>
            </a:r>
            <a:endParaRPr lang="en-US" altLang="zh-CN" sz="1800" dirty="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6"/>
          <p:cNvSpPr>
            <a:spLocks noChangeShapeType="1"/>
          </p:cNvSpPr>
          <p:nvPr/>
        </p:nvSpPr>
        <p:spPr bwMode="auto">
          <a:xfrm>
            <a:off x="539433" y="808102"/>
            <a:ext cx="7993063" cy="0"/>
          </a:xfrm>
          <a:prstGeom prst="line">
            <a:avLst/>
          </a:prstGeom>
          <a:noFill/>
          <a:ln w="57150">
            <a:solidFill>
              <a:srgbClr val="E8410A"/>
            </a:solidFill>
            <a:round/>
          </a:ln>
          <a:effectLst>
            <a:outerShdw dist="91581" dir="2021404" algn="ctr" rotWithShape="0">
              <a:schemeClr val="bg2"/>
            </a:outerShdw>
          </a:effectLst>
          <a:extLst>
            <a:ext uri="{909E8E84-426E-40DD-AFC4-6F175D3DCCD1}">
              <a14:hiddenFill xmlns:a14="http://schemas.microsoft.com/office/drawing/2010/main">
                <a:noFill/>
              </a14:hiddenFill>
            </a:ext>
          </a:extLst>
        </p:spPr>
        <p:txBody>
          <a:bodyPr>
            <a:spAutoFit/>
          </a:bodyPr>
          <a:lstStyle/>
          <a:p>
            <a:pPr eaLnBrk="1" hangingPunct="1">
              <a:spcBef>
                <a:spcPts val="0"/>
              </a:spcBef>
              <a:spcAft>
                <a:spcPts val="0"/>
              </a:spcAft>
              <a:buFontTx/>
              <a:buNone/>
            </a:pPr>
            <a:endParaRPr lang="zh-CN" altLang="en-US" sz="1800">
              <a:solidFill>
                <a:prstClr val="black"/>
              </a:solidFill>
              <a:latin typeface="华文隶书" pitchFamily="2" charset="-122"/>
              <a:ea typeface="华文隶书" pitchFamily="2" charset="-122"/>
            </a:endParaRPr>
          </a:p>
        </p:txBody>
      </p:sp>
      <p:sp>
        <p:nvSpPr>
          <p:cNvPr id="2" name="文本框 1"/>
          <p:cNvSpPr txBox="1"/>
          <p:nvPr/>
        </p:nvSpPr>
        <p:spPr>
          <a:xfrm>
            <a:off x="632460" y="290195"/>
            <a:ext cx="5352415" cy="518160"/>
          </a:xfrm>
          <a:prstGeom prst="rect">
            <a:avLst/>
          </a:prstGeom>
          <a:noFill/>
        </p:spPr>
        <p:txBody>
          <a:bodyPr wrap="square" rtlCol="0">
            <a:spAutoFit/>
          </a:bodyPr>
          <a:lstStyle/>
          <a:p>
            <a:r>
              <a:rPr lang="en-US" altLang="zh-CN" sz="2800" dirty="0">
                <a:sym typeface="+mn-ea"/>
              </a:rPr>
              <a:t>E</a:t>
            </a:r>
            <a:r>
              <a:rPr lang="en-US" altLang="zh-CN" sz="2800" dirty="0" smtClean="0">
                <a:sym typeface="+mn-ea"/>
              </a:rPr>
              <a:t>spresso</a:t>
            </a:r>
            <a:endParaRPr lang="en-US" altLang="zh-CN" sz="2800" dirty="0"/>
          </a:p>
        </p:txBody>
      </p:sp>
      <p:sp>
        <p:nvSpPr>
          <p:cNvPr id="3" name="文本框 2"/>
          <p:cNvSpPr txBox="1"/>
          <p:nvPr/>
        </p:nvSpPr>
        <p:spPr>
          <a:xfrm>
            <a:off x="539433" y="1011555"/>
            <a:ext cx="7995920" cy="1477328"/>
          </a:xfrm>
          <a:prstGeom prst="rect">
            <a:avLst/>
          </a:prstGeom>
          <a:noFill/>
        </p:spPr>
        <p:txBody>
          <a:bodyPr wrap="square" rtlCol="0">
            <a:spAutoFit/>
          </a:bodyPr>
          <a:lstStyle/>
          <a:p>
            <a:r>
              <a:rPr lang="zh-CN" altLang="en-US" sz="1800" dirty="0"/>
              <a:t>谷</a:t>
            </a:r>
            <a:r>
              <a:rPr lang="zh-CN" altLang="en-US" sz="1800" dirty="0" smtClean="0"/>
              <a:t>歌官方推出的一个</a:t>
            </a:r>
            <a:r>
              <a:rPr lang="en-US" altLang="zh-CN" sz="1800" dirty="0" smtClean="0"/>
              <a:t>Android </a:t>
            </a:r>
            <a:r>
              <a:rPr lang="en-US" altLang="zh-CN" sz="1800" dirty="0" err="1" smtClean="0"/>
              <a:t>ui</a:t>
            </a:r>
            <a:r>
              <a:rPr lang="zh-CN" altLang="en-US" sz="1800" dirty="0" smtClean="0"/>
              <a:t>测试框架，功能强大。不仅能够测试简单的</a:t>
            </a:r>
            <a:r>
              <a:rPr lang="en-US" altLang="zh-CN" sz="1800" dirty="0" err="1" smtClean="0"/>
              <a:t>ui</a:t>
            </a:r>
            <a:r>
              <a:rPr lang="zh-CN" altLang="en-US" sz="1800" dirty="0" smtClean="0"/>
              <a:t>操作，如输入指定字符、点击操作等，还能够对</a:t>
            </a:r>
            <a:r>
              <a:rPr lang="en-US" altLang="zh-CN" sz="1800" dirty="0" err="1" smtClean="0"/>
              <a:t>adapterView</a:t>
            </a:r>
            <a:r>
              <a:rPr lang="zh-CN" altLang="en-US" sz="1800" dirty="0" smtClean="0"/>
              <a:t>（</a:t>
            </a:r>
            <a:r>
              <a:rPr lang="en-US" altLang="zh-CN" sz="1800" dirty="0" err="1" smtClean="0"/>
              <a:t>ListView</a:t>
            </a:r>
            <a:r>
              <a:rPr lang="zh-CN" altLang="en-US" sz="1800" dirty="0" smtClean="0"/>
              <a:t>、</a:t>
            </a:r>
            <a:r>
              <a:rPr lang="en-US" altLang="zh-CN" sz="1800" dirty="0" err="1" smtClean="0"/>
              <a:t>GridView</a:t>
            </a:r>
            <a:r>
              <a:rPr lang="zh-CN" altLang="en-US" sz="1800" dirty="0" smtClean="0"/>
              <a:t>等）、</a:t>
            </a:r>
            <a:r>
              <a:rPr lang="en-US" altLang="zh-CN" sz="1800" dirty="0" err="1" smtClean="0"/>
              <a:t>RecyclerView</a:t>
            </a:r>
            <a:r>
              <a:rPr lang="zh-CN" altLang="en-US" sz="1800" dirty="0" smtClean="0"/>
              <a:t>等进行大量指定动作（滚动到指定位置、点击指定</a:t>
            </a:r>
            <a:r>
              <a:rPr lang="en-US" altLang="zh-CN" sz="1800" dirty="0" smtClean="0"/>
              <a:t>item</a:t>
            </a:r>
            <a:r>
              <a:rPr lang="zh-CN" altLang="en-US" sz="1800" dirty="0" smtClean="0"/>
              <a:t>等）进行测试。</a:t>
            </a:r>
            <a:endParaRPr lang="en-US" altLang="zh-CN" sz="1800" dirty="0" smtClean="0"/>
          </a:p>
          <a:p>
            <a:endParaRPr lang="en-US" altLang="zh-CN"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6"/>
          <p:cNvSpPr>
            <a:spLocks noChangeShapeType="1"/>
          </p:cNvSpPr>
          <p:nvPr/>
        </p:nvSpPr>
        <p:spPr bwMode="auto">
          <a:xfrm>
            <a:off x="539433" y="808102"/>
            <a:ext cx="7993063" cy="0"/>
          </a:xfrm>
          <a:prstGeom prst="line">
            <a:avLst/>
          </a:prstGeom>
          <a:noFill/>
          <a:ln w="57150">
            <a:solidFill>
              <a:srgbClr val="E8410A"/>
            </a:solidFill>
            <a:round/>
          </a:ln>
          <a:effectLst>
            <a:outerShdw dist="91581" dir="2021404" algn="ctr" rotWithShape="0">
              <a:schemeClr val="bg2"/>
            </a:outerShdw>
          </a:effectLst>
          <a:extLst>
            <a:ext uri="{909E8E84-426E-40DD-AFC4-6F175D3DCCD1}">
              <a14:hiddenFill xmlns:a14="http://schemas.microsoft.com/office/drawing/2010/main">
                <a:noFill/>
              </a14:hiddenFill>
            </a:ext>
          </a:extLst>
        </p:spPr>
        <p:txBody>
          <a:bodyPr>
            <a:spAutoFit/>
          </a:bodyPr>
          <a:lstStyle/>
          <a:p>
            <a:pPr eaLnBrk="1" hangingPunct="1">
              <a:spcBef>
                <a:spcPts val="0"/>
              </a:spcBef>
              <a:spcAft>
                <a:spcPts val="0"/>
              </a:spcAft>
              <a:buFontTx/>
              <a:buNone/>
            </a:pPr>
            <a:endParaRPr lang="zh-CN" altLang="en-US" sz="1800">
              <a:solidFill>
                <a:prstClr val="black"/>
              </a:solidFill>
              <a:latin typeface="华文隶书" pitchFamily="2" charset="-122"/>
              <a:ea typeface="华文隶书" pitchFamily="2" charset="-122"/>
            </a:endParaRPr>
          </a:p>
        </p:txBody>
      </p:sp>
      <p:sp>
        <p:nvSpPr>
          <p:cNvPr id="2" name="文本框 1"/>
          <p:cNvSpPr txBox="1"/>
          <p:nvPr/>
        </p:nvSpPr>
        <p:spPr>
          <a:xfrm>
            <a:off x="632460" y="290195"/>
            <a:ext cx="5352415" cy="518160"/>
          </a:xfrm>
          <a:prstGeom prst="rect">
            <a:avLst/>
          </a:prstGeom>
          <a:noFill/>
        </p:spPr>
        <p:txBody>
          <a:bodyPr wrap="square" rtlCol="0">
            <a:spAutoFit/>
          </a:bodyPr>
          <a:lstStyle/>
          <a:p>
            <a:r>
              <a:rPr lang="zh-CN" altLang="en-US" sz="2800" dirty="0" smtClean="0">
                <a:sym typeface="+mn-ea"/>
              </a:rPr>
              <a:t>开始使用</a:t>
            </a:r>
            <a:r>
              <a:rPr lang="en-US" altLang="zh-CN" sz="2800" dirty="0" smtClean="0">
                <a:sym typeface="+mn-ea"/>
              </a:rPr>
              <a:t>Espresso</a:t>
            </a:r>
            <a:endParaRPr lang="en-US" altLang="zh-CN" sz="2800" dirty="0"/>
          </a:p>
        </p:txBody>
      </p:sp>
      <p:sp>
        <p:nvSpPr>
          <p:cNvPr id="3" name="文本框 2"/>
          <p:cNvSpPr txBox="1"/>
          <p:nvPr/>
        </p:nvSpPr>
        <p:spPr>
          <a:xfrm>
            <a:off x="537210" y="1011555"/>
            <a:ext cx="7995920" cy="4031873"/>
          </a:xfrm>
          <a:prstGeom prst="rect">
            <a:avLst/>
          </a:prstGeom>
          <a:noFill/>
        </p:spPr>
        <p:txBody>
          <a:bodyPr wrap="square" rtlCol="0">
            <a:spAutoFit/>
          </a:bodyPr>
          <a:lstStyle/>
          <a:p>
            <a:r>
              <a:rPr lang="zh-CN" altLang="en-US" sz="1400" dirty="0" smtClean="0"/>
              <a:t>在</a:t>
            </a:r>
            <a:r>
              <a:rPr lang="en-US" altLang="zh-CN" sz="1400" dirty="0" err="1"/>
              <a:t>build.gradle</a:t>
            </a:r>
            <a:r>
              <a:rPr lang="zh-CN" altLang="en-US" sz="1400" dirty="0"/>
              <a:t>中添加依赖</a:t>
            </a:r>
            <a:endParaRPr lang="en-US" altLang="zh-CN" sz="1400" dirty="0"/>
          </a:p>
          <a:p>
            <a:r>
              <a:rPr lang="en-US" altLang="zh-CN" sz="1000" dirty="0" err="1"/>
              <a:t>androidTestCompile</a:t>
            </a:r>
            <a:r>
              <a:rPr lang="en-US" altLang="zh-CN" sz="1000" dirty="0"/>
              <a:t> 'com.android.support.test:runner:0.4'</a:t>
            </a:r>
            <a:br>
              <a:rPr lang="en-US" altLang="zh-CN" sz="1000" dirty="0"/>
            </a:br>
            <a:r>
              <a:rPr lang="en-US" altLang="zh-CN" sz="1000" dirty="0"/>
              <a:t>// Set this dependency to use JUnit 4 rules</a:t>
            </a:r>
            <a:br>
              <a:rPr lang="en-US" altLang="zh-CN" sz="1000" dirty="0"/>
            </a:br>
            <a:r>
              <a:rPr lang="en-US" altLang="zh-CN" sz="1000" dirty="0" err="1"/>
              <a:t>androidTestCompile</a:t>
            </a:r>
            <a:r>
              <a:rPr lang="en-US" altLang="zh-CN" sz="1000" dirty="0"/>
              <a:t> 'com.android.support.test:rules:0.4'</a:t>
            </a:r>
            <a:br>
              <a:rPr lang="en-US" altLang="zh-CN" sz="1000" dirty="0"/>
            </a:br>
            <a:r>
              <a:rPr lang="en-US" altLang="zh-CN" sz="1000" dirty="0"/>
              <a:t>// Set this dependency to build and run Espresso tests</a:t>
            </a:r>
            <a:br>
              <a:rPr lang="en-US" altLang="zh-CN" sz="1000" dirty="0"/>
            </a:br>
            <a:r>
              <a:rPr lang="en-US" altLang="zh-CN" sz="1000" dirty="0" err="1"/>
              <a:t>androidTestCompile</a:t>
            </a:r>
            <a:r>
              <a:rPr lang="en-US" altLang="zh-CN" sz="1000" dirty="0"/>
              <a:t> 'com.android.support.test.espresso:espresso-core:2.2.1'</a:t>
            </a:r>
            <a:br>
              <a:rPr lang="en-US" altLang="zh-CN" sz="1000" dirty="0"/>
            </a:br>
            <a:r>
              <a:rPr lang="en-US" altLang="zh-CN" sz="1000" dirty="0"/>
              <a:t>// Set this dependency to build and run UI </a:t>
            </a:r>
            <a:r>
              <a:rPr lang="en-US" altLang="zh-CN" sz="1000" dirty="0" err="1"/>
              <a:t>Automator</a:t>
            </a:r>
            <a:r>
              <a:rPr lang="en-US" altLang="zh-CN" sz="1000" dirty="0"/>
              <a:t> tests</a:t>
            </a:r>
            <a:br>
              <a:rPr lang="en-US" altLang="zh-CN" sz="1000" dirty="0"/>
            </a:br>
            <a:r>
              <a:rPr lang="en-US" altLang="zh-CN" sz="1000" dirty="0" err="1"/>
              <a:t>androidTestCompile</a:t>
            </a:r>
            <a:r>
              <a:rPr lang="en-US" altLang="zh-CN" sz="1000" dirty="0"/>
              <a:t> 'com.android.support.test.uiautomator:uiautomator-v18:2.1.2'</a:t>
            </a:r>
            <a:br>
              <a:rPr lang="en-US" altLang="zh-CN" sz="1000" dirty="0"/>
            </a:br>
            <a:r>
              <a:rPr lang="en-US" altLang="zh-CN" sz="1000" dirty="0"/>
              <a:t>// set this dependency to test </a:t>
            </a:r>
            <a:r>
              <a:rPr lang="en-US" altLang="zh-CN" sz="1000" dirty="0" err="1"/>
              <a:t>recyclerView</a:t>
            </a:r>
            <a:r>
              <a:rPr lang="en-US" altLang="zh-CN" sz="1000" dirty="0"/>
              <a:t/>
            </a:r>
            <a:br>
              <a:rPr lang="en-US" altLang="zh-CN" sz="1000" dirty="0"/>
            </a:br>
            <a:r>
              <a:rPr lang="en-US" altLang="zh-CN" sz="1000" dirty="0" err="1"/>
              <a:t>androidTestCompile</a:t>
            </a:r>
            <a:r>
              <a:rPr lang="en-US" altLang="zh-CN" sz="1000" dirty="0"/>
              <a:t> </a:t>
            </a:r>
            <a:r>
              <a:rPr lang="en-US" altLang="zh-CN" sz="1000" dirty="0" smtClean="0"/>
              <a:t>'com.android.support.test.espresso:espresso-contrib:2.2.1</a:t>
            </a:r>
            <a:r>
              <a:rPr lang="en-US" altLang="zh-CN" sz="1400" dirty="0" smtClean="0"/>
              <a:t>‘</a:t>
            </a:r>
          </a:p>
          <a:p>
            <a:endParaRPr lang="en-US" altLang="zh-CN" sz="1400" dirty="0"/>
          </a:p>
          <a:p>
            <a:r>
              <a:rPr lang="zh-CN" altLang="en-US" sz="1400" dirty="0" smtClean="0"/>
              <a:t>添加之后由于引入相同包的不同版本会发生冲突，在</a:t>
            </a:r>
            <a:r>
              <a:rPr lang="en-US" altLang="zh-CN" sz="1400" dirty="0" err="1" smtClean="0"/>
              <a:t>build.gradle</a:t>
            </a:r>
            <a:r>
              <a:rPr lang="zh-CN" altLang="en-US" sz="1400" dirty="0" smtClean="0"/>
              <a:t>中添加强制依赖解析</a:t>
            </a:r>
            <a:endParaRPr lang="en-US" altLang="zh-CN" sz="1400" dirty="0" smtClean="0"/>
          </a:p>
          <a:p>
            <a:r>
              <a:rPr lang="en-US" altLang="zh-CN" sz="1000" dirty="0" err="1"/>
              <a:t>configurations.all</a:t>
            </a:r>
            <a:r>
              <a:rPr lang="en-US" altLang="zh-CN" sz="1000" dirty="0"/>
              <a:t> {</a:t>
            </a:r>
            <a:br>
              <a:rPr lang="en-US" altLang="zh-CN" sz="1000" dirty="0"/>
            </a:br>
            <a:r>
              <a:rPr lang="en-US" altLang="zh-CN" sz="1000" dirty="0"/>
              <a:t>    </a:t>
            </a:r>
            <a:r>
              <a:rPr lang="en-US" altLang="zh-CN" sz="1000" dirty="0" err="1"/>
              <a:t>resolutionStrategy.force</a:t>
            </a:r>
            <a:r>
              <a:rPr lang="en-US" altLang="zh-CN" sz="1000" dirty="0"/>
              <a:t> 'com.android.support:support-annotations:23.0.1'</a:t>
            </a:r>
            <a:br>
              <a:rPr lang="en-US" altLang="zh-CN" sz="1000" dirty="0"/>
            </a:br>
            <a:r>
              <a:rPr lang="en-US" altLang="zh-CN" sz="1000" dirty="0"/>
              <a:t>    </a:t>
            </a:r>
            <a:r>
              <a:rPr lang="en-US" altLang="zh-CN" sz="1000" dirty="0" err="1"/>
              <a:t>resolutionStrategy.force</a:t>
            </a:r>
            <a:r>
              <a:rPr lang="en-US" altLang="zh-CN" sz="1000" dirty="0"/>
              <a:t> 'com.android.support:recyclerview-v7:23.0.1'</a:t>
            </a:r>
            <a:br>
              <a:rPr lang="en-US" altLang="zh-CN" sz="1000" dirty="0"/>
            </a:br>
            <a:r>
              <a:rPr lang="en-US" altLang="zh-CN" sz="1000" dirty="0"/>
              <a:t>    </a:t>
            </a:r>
            <a:r>
              <a:rPr lang="en-US" altLang="zh-CN" sz="1000" dirty="0" err="1"/>
              <a:t>resolutionStrategy.force</a:t>
            </a:r>
            <a:r>
              <a:rPr lang="en-US" altLang="zh-CN" sz="1000" dirty="0"/>
              <a:t> 'com.android.support:support-v4:23.0.1'</a:t>
            </a:r>
            <a:br>
              <a:rPr lang="en-US" altLang="zh-CN" sz="1000" dirty="0"/>
            </a:br>
            <a:r>
              <a:rPr lang="en-US" altLang="zh-CN" sz="1000" dirty="0"/>
              <a:t>}</a:t>
            </a:r>
          </a:p>
          <a:p>
            <a:endParaRPr lang="en-US" altLang="zh-CN" sz="1400" dirty="0" smtClean="0"/>
          </a:p>
          <a:p>
            <a:r>
              <a:rPr lang="zh-CN" altLang="en-US" sz="1400" dirty="0" smtClean="0"/>
              <a:t>然后</a:t>
            </a:r>
            <a:r>
              <a:rPr lang="en-US" altLang="zh-CN" sz="1400" dirty="0" err="1" smtClean="0"/>
              <a:t>build.gradle</a:t>
            </a:r>
            <a:r>
              <a:rPr lang="zh-CN" altLang="en-US" sz="1400" dirty="0" smtClean="0"/>
              <a:t>的</a:t>
            </a:r>
            <a:r>
              <a:rPr lang="en-US" altLang="zh-CN" sz="1400" dirty="0" err="1" smtClean="0"/>
              <a:t>defaultConfig</a:t>
            </a:r>
            <a:r>
              <a:rPr lang="zh-CN" altLang="en-US" sz="1400" dirty="0" smtClean="0"/>
              <a:t>中加入</a:t>
            </a:r>
            <a:endParaRPr lang="en-US" altLang="zh-CN" sz="1400" dirty="0" smtClean="0"/>
          </a:p>
          <a:p>
            <a:r>
              <a:rPr lang="en-US" altLang="zh-CN" sz="1000" dirty="0" err="1"/>
              <a:t>testInstrumentationRunner</a:t>
            </a:r>
            <a:r>
              <a:rPr lang="en-US" altLang="zh-CN" sz="1000" dirty="0"/>
              <a:t> "</a:t>
            </a:r>
            <a:r>
              <a:rPr lang="en-US" altLang="zh-CN" sz="1000" dirty="0" err="1"/>
              <a:t>android.support.test.runner.AndroidJUnitRunner</a:t>
            </a:r>
            <a:r>
              <a:rPr lang="en-US" altLang="zh-CN" sz="1000" dirty="0"/>
              <a:t>"</a:t>
            </a:r>
          </a:p>
          <a:p>
            <a:endParaRPr lang="zh-CN" altLang="en-US" sz="1400" dirty="0"/>
          </a:p>
          <a:p>
            <a:endParaRPr lang="zh-CN" alt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6"/>
          <p:cNvSpPr>
            <a:spLocks noChangeShapeType="1"/>
          </p:cNvSpPr>
          <p:nvPr/>
        </p:nvSpPr>
        <p:spPr bwMode="auto">
          <a:xfrm>
            <a:off x="539433" y="808102"/>
            <a:ext cx="7993063" cy="0"/>
          </a:xfrm>
          <a:prstGeom prst="line">
            <a:avLst/>
          </a:prstGeom>
          <a:noFill/>
          <a:ln w="57150">
            <a:solidFill>
              <a:srgbClr val="E8410A"/>
            </a:solidFill>
            <a:round/>
          </a:ln>
          <a:effectLst>
            <a:outerShdw dist="91581" dir="2021404" algn="ctr" rotWithShape="0">
              <a:schemeClr val="bg2"/>
            </a:outerShdw>
          </a:effectLst>
          <a:extLst>
            <a:ext uri="{909E8E84-426E-40DD-AFC4-6F175D3DCCD1}">
              <a14:hiddenFill xmlns:a14="http://schemas.microsoft.com/office/drawing/2010/main">
                <a:noFill/>
              </a14:hiddenFill>
            </a:ext>
          </a:extLst>
        </p:spPr>
        <p:txBody>
          <a:bodyPr>
            <a:spAutoFit/>
          </a:bodyPr>
          <a:lstStyle/>
          <a:p>
            <a:pPr eaLnBrk="1" hangingPunct="1">
              <a:spcBef>
                <a:spcPts val="0"/>
              </a:spcBef>
              <a:spcAft>
                <a:spcPts val="0"/>
              </a:spcAft>
              <a:buFontTx/>
              <a:buNone/>
            </a:pPr>
            <a:endParaRPr lang="zh-CN" altLang="en-US" sz="1800">
              <a:solidFill>
                <a:prstClr val="black"/>
              </a:solidFill>
              <a:latin typeface="华文隶书" pitchFamily="2" charset="-122"/>
              <a:ea typeface="华文隶书" pitchFamily="2" charset="-122"/>
            </a:endParaRPr>
          </a:p>
        </p:txBody>
      </p:sp>
      <p:sp>
        <p:nvSpPr>
          <p:cNvPr id="2" name="文本框 1"/>
          <p:cNvSpPr txBox="1"/>
          <p:nvPr/>
        </p:nvSpPr>
        <p:spPr>
          <a:xfrm>
            <a:off x="632460" y="290195"/>
            <a:ext cx="5352415" cy="518160"/>
          </a:xfrm>
          <a:prstGeom prst="rect">
            <a:avLst/>
          </a:prstGeom>
          <a:noFill/>
        </p:spPr>
        <p:txBody>
          <a:bodyPr wrap="square" rtlCol="0">
            <a:spAutoFit/>
          </a:bodyPr>
          <a:lstStyle/>
          <a:p>
            <a:r>
              <a:rPr lang="zh-CN" altLang="en-US" sz="2800" dirty="0" smtClean="0">
                <a:sym typeface="+mn-ea"/>
              </a:rPr>
              <a:t>开始使用</a:t>
            </a:r>
            <a:r>
              <a:rPr lang="en-US" altLang="zh-CN" sz="2800" dirty="0" smtClean="0">
                <a:sym typeface="+mn-ea"/>
              </a:rPr>
              <a:t>Espresso</a:t>
            </a:r>
            <a:endParaRPr lang="en-US" altLang="zh-CN" sz="2800" dirty="0"/>
          </a:p>
        </p:txBody>
      </p:sp>
      <p:sp>
        <p:nvSpPr>
          <p:cNvPr id="3" name="文本框 2"/>
          <p:cNvSpPr txBox="1"/>
          <p:nvPr/>
        </p:nvSpPr>
        <p:spPr>
          <a:xfrm>
            <a:off x="537210" y="1011555"/>
            <a:ext cx="7995920" cy="1384995"/>
          </a:xfrm>
          <a:prstGeom prst="rect">
            <a:avLst/>
          </a:prstGeom>
          <a:noFill/>
        </p:spPr>
        <p:txBody>
          <a:bodyPr wrap="square" rtlCol="0">
            <a:spAutoFit/>
          </a:bodyPr>
          <a:lstStyle/>
          <a:p>
            <a:r>
              <a:rPr lang="zh-CN" altLang="en-US" sz="1400" dirty="0" smtClean="0"/>
              <a:t>完成上述步骤后，由于引入的依赖所支持的最低</a:t>
            </a:r>
            <a:r>
              <a:rPr lang="en-US" altLang="zh-CN" sz="1400" dirty="0" smtClean="0"/>
              <a:t>API</a:t>
            </a:r>
            <a:r>
              <a:rPr lang="zh-CN" altLang="en-US" sz="1400" dirty="0" smtClean="0"/>
              <a:t>版本可能与在</a:t>
            </a:r>
            <a:r>
              <a:rPr lang="en-US" altLang="zh-CN" sz="1400" dirty="0" smtClean="0"/>
              <a:t>app</a:t>
            </a:r>
            <a:r>
              <a:rPr lang="zh-CN" altLang="en-US" sz="1400" dirty="0" smtClean="0"/>
              <a:t>的</a:t>
            </a:r>
            <a:r>
              <a:rPr lang="en-US" altLang="zh-CN" sz="1400" dirty="0" err="1" smtClean="0"/>
              <a:t>AndroidMainfest</a:t>
            </a:r>
            <a:r>
              <a:rPr lang="zh-CN" altLang="en-US" sz="1400" dirty="0" smtClean="0"/>
              <a:t>文件中不一致，所以，你可以在</a:t>
            </a:r>
            <a:r>
              <a:rPr lang="en-US" altLang="zh-CN" sz="1400" dirty="0" err="1" smtClean="0"/>
              <a:t>androidTest</a:t>
            </a:r>
            <a:r>
              <a:rPr lang="zh-CN" altLang="en-US" sz="1400" dirty="0" smtClean="0"/>
              <a:t>目录下新建一个</a:t>
            </a:r>
            <a:r>
              <a:rPr lang="en-US" altLang="zh-CN" sz="1400" dirty="0" err="1" smtClean="0"/>
              <a:t>AndroidMainfest</a:t>
            </a:r>
            <a:r>
              <a:rPr lang="zh-CN" altLang="en-US" sz="1400" dirty="0" smtClean="0"/>
              <a:t>，使用如下代码来完成对可支持的</a:t>
            </a:r>
            <a:r>
              <a:rPr lang="en-US" altLang="zh-CN" sz="1400" dirty="0" smtClean="0"/>
              <a:t>API</a:t>
            </a:r>
            <a:r>
              <a:rPr lang="zh-CN" altLang="en-US" sz="1400" dirty="0" smtClean="0"/>
              <a:t>版本进行重写：</a:t>
            </a:r>
            <a:endParaRPr lang="en-US" altLang="zh-CN" sz="1400" dirty="0" smtClean="0"/>
          </a:p>
          <a:p>
            <a:r>
              <a:rPr lang="en-US" altLang="zh-CN" sz="1400" dirty="0" err="1"/>
              <a:t>tools:overrideLibrary</a:t>
            </a:r>
            <a:r>
              <a:rPr lang="en-US" altLang="zh-CN" sz="1400" dirty="0" smtClean="0"/>
              <a:t>="android.support.test.uiautomator.v18"</a:t>
            </a:r>
            <a:endParaRPr lang="zh-CN" altLang="en-US" sz="1400" dirty="0"/>
          </a:p>
          <a:p>
            <a:endParaRPr lang="en-US" altLang="zh-CN" sz="1400" dirty="0" smtClean="0"/>
          </a:p>
          <a:p>
            <a:r>
              <a:rPr lang="zh-CN" altLang="en-US" sz="1400" dirty="0" smtClean="0"/>
              <a:t>同时，也可以在此目录下建立独立的测试资源来完成测试。</a:t>
            </a:r>
            <a:endParaRPr lang="zh-CN" altLang="en-US" sz="1400" dirty="0"/>
          </a:p>
        </p:txBody>
      </p:sp>
    </p:spTree>
    <p:extLst>
      <p:ext uri="{BB962C8B-B14F-4D97-AF65-F5344CB8AC3E}">
        <p14:creationId xmlns:p14="http://schemas.microsoft.com/office/powerpoint/2010/main" val="2247578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6"/>
          <p:cNvSpPr>
            <a:spLocks noChangeShapeType="1"/>
          </p:cNvSpPr>
          <p:nvPr/>
        </p:nvSpPr>
        <p:spPr bwMode="auto">
          <a:xfrm>
            <a:off x="539433" y="808102"/>
            <a:ext cx="7993063" cy="0"/>
          </a:xfrm>
          <a:prstGeom prst="line">
            <a:avLst/>
          </a:prstGeom>
          <a:noFill/>
          <a:ln w="57150">
            <a:solidFill>
              <a:srgbClr val="E8410A"/>
            </a:solidFill>
            <a:round/>
          </a:ln>
          <a:effectLst>
            <a:outerShdw dist="91581" dir="2021404" algn="ctr" rotWithShape="0">
              <a:schemeClr val="bg2"/>
            </a:outerShdw>
          </a:effectLst>
          <a:extLst>
            <a:ext uri="{909E8E84-426E-40DD-AFC4-6F175D3DCCD1}">
              <a14:hiddenFill xmlns:a14="http://schemas.microsoft.com/office/drawing/2010/main">
                <a:noFill/>
              </a14:hiddenFill>
            </a:ext>
          </a:extLst>
        </p:spPr>
        <p:txBody>
          <a:bodyPr>
            <a:spAutoFit/>
          </a:bodyPr>
          <a:lstStyle/>
          <a:p>
            <a:pPr eaLnBrk="1" hangingPunct="1">
              <a:spcBef>
                <a:spcPts val="0"/>
              </a:spcBef>
              <a:spcAft>
                <a:spcPts val="0"/>
              </a:spcAft>
              <a:buFontTx/>
              <a:buNone/>
            </a:pPr>
            <a:endParaRPr lang="zh-CN" altLang="en-US" sz="1800">
              <a:solidFill>
                <a:prstClr val="black"/>
              </a:solidFill>
              <a:latin typeface="华文隶书" pitchFamily="2" charset="-122"/>
              <a:ea typeface="华文隶书" pitchFamily="2" charset="-122"/>
            </a:endParaRPr>
          </a:p>
        </p:txBody>
      </p:sp>
      <p:sp>
        <p:nvSpPr>
          <p:cNvPr id="2" name="文本框 1"/>
          <p:cNvSpPr txBox="1"/>
          <p:nvPr/>
        </p:nvSpPr>
        <p:spPr>
          <a:xfrm>
            <a:off x="671830" y="285750"/>
            <a:ext cx="3468370" cy="518160"/>
          </a:xfrm>
          <a:prstGeom prst="rect">
            <a:avLst/>
          </a:prstGeom>
          <a:noFill/>
        </p:spPr>
        <p:txBody>
          <a:bodyPr wrap="square" rtlCol="0">
            <a:spAutoFit/>
          </a:bodyPr>
          <a:lstStyle/>
          <a:p>
            <a:r>
              <a:rPr lang="en-US" altLang="zh-CN" sz="2800" dirty="0" smtClean="0"/>
              <a:t>Espresso</a:t>
            </a:r>
            <a:r>
              <a:rPr lang="zh-CN" altLang="en-US" sz="2800" dirty="0" smtClean="0"/>
              <a:t>能做些啥？</a:t>
            </a:r>
            <a:endParaRPr lang="zh-CN" sz="28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6030"/>
            <a:ext cx="9143999" cy="4647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6"/>
          <p:cNvSpPr>
            <a:spLocks noChangeShapeType="1"/>
          </p:cNvSpPr>
          <p:nvPr/>
        </p:nvSpPr>
        <p:spPr bwMode="auto">
          <a:xfrm>
            <a:off x="539433" y="808102"/>
            <a:ext cx="7993063" cy="0"/>
          </a:xfrm>
          <a:prstGeom prst="line">
            <a:avLst/>
          </a:prstGeom>
          <a:noFill/>
          <a:ln w="57150">
            <a:solidFill>
              <a:srgbClr val="E8410A"/>
            </a:solidFill>
            <a:round/>
          </a:ln>
          <a:effectLst>
            <a:outerShdw dist="91581" dir="2021404" algn="ctr" rotWithShape="0">
              <a:schemeClr val="bg2"/>
            </a:outerShdw>
          </a:effectLst>
          <a:extLst>
            <a:ext uri="{909E8E84-426E-40DD-AFC4-6F175D3DCCD1}">
              <a14:hiddenFill xmlns:a14="http://schemas.microsoft.com/office/drawing/2010/main">
                <a:noFill/>
              </a14:hiddenFill>
            </a:ext>
          </a:extLst>
        </p:spPr>
        <p:txBody>
          <a:bodyPr>
            <a:spAutoFit/>
          </a:bodyPr>
          <a:lstStyle/>
          <a:p>
            <a:pPr eaLnBrk="1" hangingPunct="1">
              <a:spcBef>
                <a:spcPts val="0"/>
              </a:spcBef>
              <a:spcAft>
                <a:spcPts val="0"/>
              </a:spcAft>
              <a:buFontTx/>
              <a:buNone/>
            </a:pPr>
            <a:endParaRPr lang="zh-CN" altLang="en-US" sz="1800">
              <a:solidFill>
                <a:prstClr val="black"/>
              </a:solidFill>
              <a:latin typeface="华文隶书" pitchFamily="2" charset="-122"/>
              <a:ea typeface="华文隶书" pitchFamily="2" charset="-122"/>
            </a:endParaRPr>
          </a:p>
        </p:txBody>
      </p:sp>
      <p:sp>
        <p:nvSpPr>
          <p:cNvPr id="2" name="文本框 1"/>
          <p:cNvSpPr txBox="1"/>
          <p:nvPr/>
        </p:nvSpPr>
        <p:spPr>
          <a:xfrm>
            <a:off x="671830" y="285750"/>
            <a:ext cx="3468370" cy="518160"/>
          </a:xfrm>
          <a:prstGeom prst="rect">
            <a:avLst/>
          </a:prstGeom>
          <a:noFill/>
        </p:spPr>
        <p:txBody>
          <a:bodyPr wrap="square" rtlCol="0">
            <a:spAutoFit/>
          </a:bodyPr>
          <a:lstStyle/>
          <a:p>
            <a:r>
              <a:rPr lang="zh-CN" altLang="en-US" sz="2800" dirty="0" smtClean="0"/>
              <a:t>强大的</a:t>
            </a:r>
            <a:r>
              <a:rPr lang="en-US" altLang="zh-CN" sz="2800" dirty="0" smtClean="0"/>
              <a:t>Espresso</a:t>
            </a:r>
            <a:endParaRPr lang="zh-CN" altLang="zh-CN" sz="2800" dirty="0"/>
          </a:p>
        </p:txBody>
      </p:sp>
      <p:sp>
        <p:nvSpPr>
          <p:cNvPr id="6" name="文本框 5"/>
          <p:cNvSpPr txBox="1"/>
          <p:nvPr/>
        </p:nvSpPr>
        <p:spPr>
          <a:xfrm>
            <a:off x="300990" y="1096891"/>
            <a:ext cx="8544560" cy="3000821"/>
          </a:xfrm>
          <a:prstGeom prst="rect">
            <a:avLst/>
          </a:prstGeom>
          <a:noFill/>
        </p:spPr>
        <p:txBody>
          <a:bodyPr wrap="square" rtlCol="0">
            <a:spAutoFit/>
          </a:bodyPr>
          <a:lstStyle/>
          <a:p>
            <a:r>
              <a:rPr lang="en-US" altLang="zh-CN" sz="1400" dirty="0" err="1"/>
              <a:t>onView</a:t>
            </a:r>
            <a:r>
              <a:rPr lang="en-US" altLang="zh-CN" sz="1400" dirty="0"/>
              <a:t>(final Matcher&lt;View&gt; </a:t>
            </a:r>
            <a:r>
              <a:rPr lang="en-US" altLang="zh-CN" sz="1400" dirty="0" err="1"/>
              <a:t>viewMatcher</a:t>
            </a:r>
            <a:r>
              <a:rPr lang="en-US" altLang="zh-CN" sz="1400" dirty="0" smtClean="0"/>
              <a:t>)</a:t>
            </a:r>
            <a:r>
              <a:rPr lang="en-US" altLang="zh-CN" sz="1400" dirty="0" smtClean="0">
                <a:latin typeface="新宋体" panose="02010609030101010101" charset="-122"/>
                <a:ea typeface="新宋体" panose="02010609030101010101" charset="-122"/>
              </a:rPr>
              <a:t>:</a:t>
            </a:r>
            <a:r>
              <a:rPr lang="zh-CN" altLang="en-US" sz="1400" dirty="0" smtClean="0">
                <a:latin typeface="新宋体" panose="02010609030101010101" charset="-122"/>
                <a:ea typeface="新宋体" panose="02010609030101010101" charset="-122"/>
              </a:rPr>
              <a:t>根据指定的条件来找到指定的</a:t>
            </a:r>
            <a:r>
              <a:rPr lang="en-US" altLang="zh-CN" sz="1400" dirty="0" smtClean="0">
                <a:latin typeface="新宋体" panose="02010609030101010101" charset="-122"/>
                <a:ea typeface="新宋体" panose="02010609030101010101" charset="-122"/>
              </a:rPr>
              <a:t>view</a:t>
            </a:r>
            <a:r>
              <a:rPr lang="zh-CN" altLang="en-US" sz="1400" dirty="0" smtClean="0">
                <a:latin typeface="新宋体" panose="02010609030101010101" charset="-122"/>
                <a:ea typeface="新宋体" panose="02010609030101010101" charset="-122"/>
              </a:rPr>
              <a:t>。</a:t>
            </a:r>
            <a:endParaRPr lang="en-US" altLang="zh-CN" sz="1400" dirty="0" smtClean="0">
              <a:latin typeface="新宋体" panose="02010609030101010101" charset="-122"/>
              <a:ea typeface="新宋体" panose="02010609030101010101" charset="-122"/>
            </a:endParaRPr>
          </a:p>
          <a:p>
            <a:r>
              <a:rPr lang="en-US" altLang="zh-CN" sz="1400" dirty="0"/>
              <a:t>perform(final </a:t>
            </a:r>
            <a:r>
              <a:rPr lang="en-US" altLang="zh-CN" sz="1400" dirty="0" err="1"/>
              <a:t>ViewAction</a:t>
            </a:r>
            <a:r>
              <a:rPr lang="en-US" altLang="zh-CN" sz="1400" dirty="0"/>
              <a:t>... </a:t>
            </a:r>
            <a:r>
              <a:rPr lang="en-US" altLang="zh-CN" sz="1400" dirty="0" err="1"/>
              <a:t>viewActions</a:t>
            </a:r>
            <a:r>
              <a:rPr lang="en-US" altLang="zh-CN" sz="1400" dirty="0" smtClean="0"/>
              <a:t>)</a:t>
            </a:r>
            <a:r>
              <a:rPr lang="zh-CN" altLang="en-US" sz="1400" dirty="0" smtClean="0"/>
              <a:t>：给指定</a:t>
            </a:r>
            <a:r>
              <a:rPr lang="en-US" altLang="zh-CN" sz="1400" dirty="0" smtClean="0"/>
              <a:t>View</a:t>
            </a:r>
            <a:r>
              <a:rPr lang="zh-CN" altLang="en-US" sz="1400" dirty="0" smtClean="0"/>
              <a:t>进行指定的操作。</a:t>
            </a:r>
            <a:endParaRPr lang="en-US" altLang="zh-CN" sz="1400" dirty="0">
              <a:latin typeface="新宋体" panose="02010609030101010101" charset="-122"/>
              <a:ea typeface="新宋体" panose="02010609030101010101" charset="-122"/>
            </a:endParaRPr>
          </a:p>
          <a:p>
            <a:r>
              <a:rPr lang="en-US" altLang="zh-CN" sz="1400" dirty="0"/>
              <a:t>check(final </a:t>
            </a:r>
            <a:r>
              <a:rPr lang="en-US" altLang="zh-CN" sz="1400" dirty="0" err="1"/>
              <a:t>ViewAssertion</a:t>
            </a:r>
            <a:r>
              <a:rPr lang="en-US" altLang="zh-CN" sz="1400" dirty="0"/>
              <a:t> </a:t>
            </a:r>
            <a:r>
              <a:rPr lang="en-US" altLang="zh-CN" sz="1400" dirty="0" err="1"/>
              <a:t>viewAssert</a:t>
            </a:r>
            <a:r>
              <a:rPr lang="en-US" altLang="zh-CN" sz="1400" dirty="0" smtClean="0"/>
              <a:t>)</a:t>
            </a:r>
            <a:r>
              <a:rPr lang="zh-CN" altLang="en-US" sz="1400" dirty="0" smtClean="0"/>
              <a:t>：对指定的</a:t>
            </a:r>
            <a:r>
              <a:rPr lang="en-US" altLang="zh-CN" sz="1400" dirty="0" smtClean="0"/>
              <a:t>view</a:t>
            </a:r>
            <a:r>
              <a:rPr lang="zh-CN" altLang="en-US" sz="1400" dirty="0" smtClean="0"/>
              <a:t>进行指定断言的</a:t>
            </a:r>
            <a:r>
              <a:rPr lang="en-US" altLang="zh-CN" sz="1400" dirty="0" smtClean="0"/>
              <a:t>check</a:t>
            </a:r>
            <a:r>
              <a:rPr lang="zh-CN" altLang="en-US" sz="1400" dirty="0" smtClean="0"/>
              <a:t>操作。</a:t>
            </a:r>
            <a:endParaRPr lang="en-US" altLang="zh-CN" sz="1400" dirty="0" smtClean="0"/>
          </a:p>
          <a:p>
            <a:endParaRPr lang="en-US" altLang="zh-CN" sz="1400" dirty="0" smtClean="0">
              <a:latin typeface="新宋体" panose="02010609030101010101" charset="-122"/>
              <a:ea typeface="新宋体" panose="02010609030101010101" charset="-122"/>
            </a:endParaRPr>
          </a:p>
          <a:p>
            <a:r>
              <a:rPr lang="zh-CN" altLang="en-US" sz="1400" dirty="0">
                <a:latin typeface="新宋体" panose="02010609030101010101" charset="-122"/>
                <a:ea typeface="新宋体" panose="02010609030101010101" charset="-122"/>
              </a:rPr>
              <a:t>对与</a:t>
            </a:r>
            <a:r>
              <a:rPr lang="en-US" altLang="zh-CN" sz="1400" dirty="0" err="1">
                <a:latin typeface="新宋体" panose="02010609030101010101" charset="-122"/>
                <a:ea typeface="新宋体" panose="02010609030101010101" charset="-122"/>
              </a:rPr>
              <a:t>AdapterView</a:t>
            </a:r>
            <a:r>
              <a:rPr lang="zh-CN" altLang="en-US" sz="1400" dirty="0">
                <a:latin typeface="新宋体" panose="02010609030101010101" charset="-122"/>
                <a:ea typeface="新宋体" panose="02010609030101010101" charset="-122"/>
              </a:rPr>
              <a:t>来说，由于其是使用</a:t>
            </a:r>
            <a:r>
              <a:rPr lang="en-US" altLang="zh-CN" sz="1400" dirty="0">
                <a:latin typeface="新宋体" panose="02010609030101010101" charset="-122"/>
                <a:ea typeface="新宋体" panose="02010609030101010101" charset="-122"/>
              </a:rPr>
              <a:t>Adapter</a:t>
            </a:r>
            <a:r>
              <a:rPr lang="zh-CN" altLang="en-US" sz="1400" dirty="0">
                <a:latin typeface="新宋体" panose="02010609030101010101" charset="-122"/>
                <a:ea typeface="新宋体" panose="02010609030101010101" charset="-122"/>
              </a:rPr>
              <a:t>来</a:t>
            </a:r>
            <a:r>
              <a:rPr lang="zh-CN" altLang="en-US" sz="1400" b="1" dirty="0">
                <a:latin typeface="新宋体" panose="02010609030101010101" charset="-122"/>
                <a:ea typeface="新宋体" panose="02010609030101010101" charset="-122"/>
              </a:rPr>
              <a:t>动态加载数据</a:t>
            </a:r>
            <a:r>
              <a:rPr lang="zh-CN" altLang="en-US" sz="1400" dirty="0">
                <a:latin typeface="新宋体" panose="02010609030101010101" charset="-122"/>
                <a:ea typeface="新宋体" panose="02010609030101010101" charset="-122"/>
              </a:rPr>
              <a:t>，并且大部分时间都是只有其中一部分显示在屏幕上，对于那些</a:t>
            </a:r>
            <a:r>
              <a:rPr lang="zh-CN" altLang="en-US" sz="1400" b="1" dirty="0">
                <a:latin typeface="新宋体" panose="02010609030101010101" charset="-122"/>
                <a:ea typeface="新宋体" panose="02010609030101010101" charset="-122"/>
              </a:rPr>
              <a:t>没有显示的</a:t>
            </a:r>
            <a:r>
              <a:rPr lang="en-US" altLang="zh-CN" sz="1400" b="1" dirty="0">
                <a:latin typeface="新宋体" panose="02010609030101010101" charset="-122"/>
                <a:ea typeface="新宋体" panose="02010609030101010101" charset="-122"/>
              </a:rPr>
              <a:t>view</a:t>
            </a:r>
            <a:r>
              <a:rPr lang="zh-CN" altLang="en-US" sz="1400" dirty="0">
                <a:latin typeface="新宋体" panose="02010609030101010101" charset="-122"/>
                <a:ea typeface="新宋体" panose="02010609030101010101" charset="-122"/>
              </a:rPr>
              <a:t>，我们无法通过</a:t>
            </a:r>
            <a:r>
              <a:rPr lang="en-US" altLang="zh-CN" sz="1400" b="1" dirty="0" err="1">
                <a:latin typeface="新宋体" panose="02010609030101010101" charset="-122"/>
                <a:ea typeface="新宋体" panose="02010609030101010101" charset="-122"/>
              </a:rPr>
              <a:t>onView</a:t>
            </a:r>
            <a:r>
              <a:rPr lang="zh-CN" altLang="en-US" sz="1400" dirty="0">
                <a:latin typeface="新宋体" panose="02010609030101010101" charset="-122"/>
                <a:ea typeface="新宋体" panose="02010609030101010101" charset="-122"/>
              </a:rPr>
              <a:t>找到他。</a:t>
            </a:r>
            <a:endParaRPr lang="en-US" altLang="zh-CN" sz="1400" dirty="0">
              <a:latin typeface="新宋体" panose="02010609030101010101" charset="-122"/>
              <a:ea typeface="新宋体" panose="02010609030101010101" charset="-122"/>
            </a:endParaRPr>
          </a:p>
          <a:p>
            <a:endParaRPr lang="en-US" altLang="zh-CN" sz="1400" dirty="0">
              <a:latin typeface="新宋体" panose="02010609030101010101" charset="-122"/>
              <a:ea typeface="新宋体" panose="02010609030101010101" charset="-122"/>
            </a:endParaRPr>
          </a:p>
          <a:p>
            <a:pPr defTabSz="0">
              <a:spcBef>
                <a:spcPct val="30000"/>
              </a:spcBef>
              <a:defRPr/>
            </a:pPr>
            <a:r>
              <a:rPr lang="zh-CN" altLang="en-US" sz="1400" dirty="0" smtClean="0">
                <a:latin typeface="新宋体" panose="02010609030101010101" charset="-122"/>
                <a:ea typeface="新宋体" panose="02010609030101010101" charset="-122"/>
              </a:rPr>
              <a:t>这时，我们就需要用到</a:t>
            </a:r>
            <a:r>
              <a:rPr lang="en-US" altLang="zh-CN" sz="1400" dirty="0" err="1"/>
              <a:t>onData</a:t>
            </a:r>
            <a:r>
              <a:rPr lang="en-US" altLang="zh-CN" sz="1400" dirty="0"/>
              <a:t>(Matcher&lt;? extends Object&gt; </a:t>
            </a:r>
            <a:r>
              <a:rPr lang="en-US" altLang="zh-CN" sz="1400" dirty="0" err="1"/>
              <a:t>dataMatcher</a:t>
            </a:r>
            <a:r>
              <a:rPr lang="en-US" altLang="zh-CN" sz="1400" dirty="0"/>
              <a:t>)</a:t>
            </a:r>
            <a:r>
              <a:rPr lang="zh-CN" altLang="en-US" sz="1400" dirty="0" smtClean="0">
                <a:latin typeface="新宋体" panose="02010609030101010101" charset="-122"/>
                <a:ea typeface="新宋体" panose="02010609030101010101" charset="-122"/>
              </a:rPr>
              <a:t>。</a:t>
            </a:r>
            <a:endParaRPr lang="en-US" altLang="zh-CN" sz="1400" dirty="0" smtClean="0">
              <a:latin typeface="新宋体" panose="02010609030101010101" charset="-122"/>
              <a:ea typeface="新宋体" panose="02010609030101010101" charset="-122"/>
            </a:endParaRPr>
          </a:p>
          <a:p>
            <a:pPr defTabSz="0">
              <a:spcBef>
                <a:spcPct val="30000"/>
              </a:spcBef>
              <a:defRPr/>
            </a:pPr>
            <a:r>
              <a:rPr lang="en-US" altLang="zh-CN" sz="1400" dirty="0" err="1" smtClean="0">
                <a:latin typeface="新宋体" panose="02010609030101010101" charset="-122"/>
                <a:ea typeface="新宋体" panose="02010609030101010101" charset="-122"/>
              </a:rPr>
              <a:t>onData</a:t>
            </a:r>
            <a:r>
              <a:rPr lang="zh-CN" altLang="en-US" sz="1400" dirty="0" smtClean="0">
                <a:latin typeface="新宋体" panose="02010609030101010101" charset="-122"/>
                <a:ea typeface="新宋体" panose="02010609030101010101" charset="-122"/>
              </a:rPr>
              <a:t>与</a:t>
            </a:r>
            <a:r>
              <a:rPr lang="en-US" altLang="zh-CN" sz="1400" dirty="0" err="1" smtClean="0">
                <a:latin typeface="新宋体" panose="02010609030101010101" charset="-122"/>
                <a:ea typeface="新宋体" panose="02010609030101010101" charset="-122"/>
              </a:rPr>
              <a:t>onView</a:t>
            </a:r>
            <a:r>
              <a:rPr lang="zh-CN" altLang="en-US" sz="1400" dirty="0" smtClean="0">
                <a:latin typeface="新宋体" panose="02010609030101010101" charset="-122"/>
                <a:ea typeface="新宋体" panose="02010609030101010101" charset="-122"/>
              </a:rPr>
              <a:t>不同，</a:t>
            </a:r>
            <a:r>
              <a:rPr lang="en-US" altLang="zh-CN" sz="1400" b="1" dirty="0" err="1" smtClean="0">
                <a:latin typeface="新宋体" panose="02010609030101010101" charset="-122"/>
                <a:ea typeface="新宋体" panose="02010609030101010101" charset="-122"/>
              </a:rPr>
              <a:t>onView</a:t>
            </a:r>
            <a:r>
              <a:rPr lang="zh-CN" altLang="en-US" sz="1400" dirty="0" smtClean="0">
                <a:latin typeface="新宋体" panose="02010609030101010101" charset="-122"/>
                <a:ea typeface="新宋体" panose="02010609030101010101" charset="-122"/>
              </a:rPr>
              <a:t>是关注于</a:t>
            </a:r>
            <a:r>
              <a:rPr lang="zh-CN" altLang="en-US" sz="1400" b="1" dirty="0" smtClean="0">
                <a:latin typeface="新宋体" panose="02010609030101010101" charset="-122"/>
                <a:ea typeface="新宋体" panose="02010609030101010101" charset="-122"/>
              </a:rPr>
              <a:t>已经匹配到的目标控件</a:t>
            </a:r>
            <a:r>
              <a:rPr lang="zh-CN" altLang="en-US" sz="1400" dirty="0" smtClean="0">
                <a:latin typeface="新宋体" panose="02010609030101010101" charset="-122"/>
                <a:ea typeface="新宋体" panose="02010609030101010101" charset="-122"/>
              </a:rPr>
              <a:t>，而</a:t>
            </a:r>
            <a:r>
              <a:rPr lang="en-US" altLang="zh-CN" sz="1400" b="1" dirty="0" err="1" smtClean="0">
                <a:latin typeface="新宋体" panose="02010609030101010101" charset="-122"/>
                <a:ea typeface="新宋体" panose="02010609030101010101" charset="-122"/>
              </a:rPr>
              <a:t>onData</a:t>
            </a:r>
            <a:r>
              <a:rPr lang="zh-CN" altLang="en-US" sz="1400" dirty="0" smtClean="0">
                <a:latin typeface="新宋体" panose="02010609030101010101" charset="-122"/>
                <a:ea typeface="新宋体" panose="02010609030101010101" charset="-122"/>
              </a:rPr>
              <a:t>是关注于</a:t>
            </a:r>
            <a:r>
              <a:rPr lang="en-US" altLang="zh-CN" sz="1400" b="1" dirty="0" err="1" smtClean="0">
                <a:latin typeface="新宋体" panose="02010609030101010101" charset="-122"/>
                <a:ea typeface="新宋体" panose="02010609030101010101" charset="-122"/>
              </a:rPr>
              <a:t>adapterView</a:t>
            </a:r>
            <a:r>
              <a:rPr lang="zh-CN" altLang="en-US" sz="1400" b="1" dirty="0" smtClean="0">
                <a:latin typeface="新宋体" panose="02010609030101010101" charset="-122"/>
                <a:ea typeface="新宋体" panose="02010609030101010101" charset="-122"/>
              </a:rPr>
              <a:t>的数据</a:t>
            </a:r>
            <a:r>
              <a:rPr lang="zh-CN" altLang="en-US" sz="1400" dirty="0" smtClean="0">
                <a:latin typeface="新宋体" panose="02010609030101010101" charset="-122"/>
                <a:ea typeface="新宋体" panose="02010609030101010101" charset="-122"/>
              </a:rPr>
              <a:t>。</a:t>
            </a:r>
            <a:endParaRPr lang="en-US" altLang="zh-CN" sz="1400" dirty="0" smtClean="0">
              <a:latin typeface="新宋体" panose="02010609030101010101" charset="-122"/>
              <a:ea typeface="新宋体" panose="02010609030101010101" charset="-122"/>
            </a:endParaRPr>
          </a:p>
          <a:p>
            <a:pPr defTabSz="0">
              <a:spcBef>
                <a:spcPct val="30000"/>
              </a:spcBef>
              <a:defRPr/>
            </a:pPr>
            <a:r>
              <a:rPr lang="zh-CN" altLang="en-US" sz="1400" dirty="0">
                <a:latin typeface="新宋体" panose="02010609030101010101" charset="-122"/>
                <a:ea typeface="新宋体" panose="02010609030101010101" charset="-122"/>
              </a:rPr>
              <a:t>其</a:t>
            </a:r>
            <a:r>
              <a:rPr lang="zh-CN" altLang="en-US" sz="1400" dirty="0" smtClean="0">
                <a:latin typeface="新宋体" panose="02010609030101010101" charset="-122"/>
                <a:ea typeface="新宋体" panose="02010609030101010101" charset="-122"/>
              </a:rPr>
              <a:t>可以从两个方法的参数中可以证明。</a:t>
            </a:r>
            <a:endParaRPr lang="en-US" altLang="zh-CN" sz="1400" dirty="0" smtClean="0">
              <a:latin typeface="新宋体" panose="02010609030101010101" charset="-122"/>
              <a:ea typeface="新宋体" panose="02010609030101010101" charset="-122"/>
            </a:endParaRPr>
          </a:p>
          <a:p>
            <a:pPr defTabSz="0">
              <a:spcBef>
                <a:spcPct val="30000"/>
              </a:spcBef>
              <a:defRPr/>
            </a:pPr>
            <a:endParaRPr lang="en-US" altLang="zh-CN" sz="1400" dirty="0" smtClean="0">
              <a:latin typeface="新宋体" panose="02010609030101010101" charset="-122"/>
              <a:ea typeface="新宋体" panose="02010609030101010101" charset="-122"/>
            </a:endParaRPr>
          </a:p>
          <a:p>
            <a:pPr defTabSz="0">
              <a:spcBef>
                <a:spcPct val="30000"/>
              </a:spcBef>
              <a:defRPr/>
            </a:pPr>
            <a:r>
              <a:rPr lang="zh-CN" altLang="en-US" sz="1400" dirty="0" smtClean="0">
                <a:latin typeface="新宋体" panose="02010609030101010101" charset="-122"/>
                <a:ea typeface="新宋体" panose="02010609030101010101" charset="-122"/>
              </a:rPr>
              <a:t>对于</a:t>
            </a:r>
            <a:r>
              <a:rPr lang="en-US" altLang="zh-CN" sz="1400" dirty="0" err="1" smtClean="0">
                <a:latin typeface="新宋体" panose="02010609030101010101" charset="-122"/>
                <a:ea typeface="新宋体" panose="02010609030101010101" charset="-122"/>
              </a:rPr>
              <a:t>onData</a:t>
            </a:r>
            <a:r>
              <a:rPr lang="zh-CN" altLang="en-US" sz="1400" dirty="0" smtClean="0">
                <a:latin typeface="新宋体" panose="02010609030101010101" charset="-122"/>
                <a:ea typeface="新宋体" panose="02010609030101010101" charset="-122"/>
              </a:rPr>
              <a:t>中的条件，我们除了可以使用一些已经封装好的</a:t>
            </a:r>
            <a:r>
              <a:rPr lang="en-US" altLang="zh-CN" sz="1400" dirty="0" smtClean="0">
                <a:latin typeface="新宋体" panose="02010609030101010101" charset="-122"/>
                <a:ea typeface="新宋体" panose="02010609030101010101" charset="-122"/>
              </a:rPr>
              <a:t>Matcher</a:t>
            </a:r>
            <a:r>
              <a:rPr lang="zh-CN" altLang="en-US" sz="1400" dirty="0" smtClean="0">
                <a:latin typeface="新宋体" panose="02010609030101010101" charset="-122"/>
                <a:ea typeface="新宋体" panose="02010609030101010101" charset="-122"/>
              </a:rPr>
              <a:t>之外，我们还可以</a:t>
            </a:r>
            <a:r>
              <a:rPr lang="zh-CN" altLang="en-US" sz="1400" b="1" dirty="0" smtClean="0">
                <a:latin typeface="新宋体" panose="02010609030101010101" charset="-122"/>
                <a:ea typeface="新宋体" panose="02010609030101010101" charset="-122"/>
              </a:rPr>
              <a:t>自定义</a:t>
            </a:r>
            <a:r>
              <a:rPr lang="en-US" altLang="zh-CN" sz="1400" b="1" dirty="0" smtClean="0">
                <a:latin typeface="新宋体" panose="02010609030101010101" charset="-122"/>
                <a:ea typeface="新宋体" panose="02010609030101010101" charset="-122"/>
              </a:rPr>
              <a:t>Matcher</a:t>
            </a:r>
            <a:r>
              <a:rPr lang="zh-CN" altLang="en-US" sz="1400" dirty="0" smtClean="0">
                <a:latin typeface="新宋体" panose="02010609030101010101" charset="-122"/>
                <a:ea typeface="新宋体" panose="02010609030101010101" charset="-122"/>
              </a:rPr>
              <a:t>。</a:t>
            </a:r>
          </a:p>
        </p:txBody>
      </p:sp>
    </p:spTree>
    <p:extLst>
      <p:ext uri="{BB962C8B-B14F-4D97-AF65-F5344CB8AC3E}">
        <p14:creationId xmlns:p14="http://schemas.microsoft.com/office/powerpoint/2010/main" val="15249334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6"/>
          <p:cNvSpPr>
            <a:spLocks noChangeShapeType="1"/>
          </p:cNvSpPr>
          <p:nvPr/>
        </p:nvSpPr>
        <p:spPr bwMode="auto">
          <a:xfrm>
            <a:off x="539433" y="808102"/>
            <a:ext cx="7993063" cy="0"/>
          </a:xfrm>
          <a:prstGeom prst="line">
            <a:avLst/>
          </a:prstGeom>
          <a:noFill/>
          <a:ln w="57150">
            <a:solidFill>
              <a:srgbClr val="E8410A"/>
            </a:solidFill>
            <a:round/>
          </a:ln>
          <a:effectLst>
            <a:outerShdw dist="91581" dir="2021404" algn="ctr" rotWithShape="0">
              <a:schemeClr val="bg2"/>
            </a:outerShdw>
          </a:effectLst>
          <a:extLst>
            <a:ext uri="{909E8E84-426E-40DD-AFC4-6F175D3DCCD1}">
              <a14:hiddenFill xmlns:a14="http://schemas.microsoft.com/office/drawing/2010/main">
                <a:noFill/>
              </a14:hiddenFill>
            </a:ext>
          </a:extLst>
        </p:spPr>
        <p:txBody>
          <a:bodyPr>
            <a:spAutoFit/>
          </a:bodyPr>
          <a:lstStyle/>
          <a:p>
            <a:pPr eaLnBrk="1" hangingPunct="1">
              <a:spcBef>
                <a:spcPts val="0"/>
              </a:spcBef>
              <a:spcAft>
                <a:spcPts val="0"/>
              </a:spcAft>
              <a:buFontTx/>
              <a:buNone/>
            </a:pPr>
            <a:endParaRPr lang="zh-CN" altLang="en-US" sz="1800">
              <a:solidFill>
                <a:prstClr val="black"/>
              </a:solidFill>
              <a:latin typeface="华文隶书" pitchFamily="2" charset="-122"/>
              <a:ea typeface="华文隶书" pitchFamily="2" charset="-122"/>
            </a:endParaRPr>
          </a:p>
        </p:txBody>
      </p:sp>
      <p:sp>
        <p:nvSpPr>
          <p:cNvPr id="2" name="文本框 1"/>
          <p:cNvSpPr txBox="1"/>
          <p:nvPr/>
        </p:nvSpPr>
        <p:spPr>
          <a:xfrm>
            <a:off x="671830" y="285750"/>
            <a:ext cx="3468370" cy="518160"/>
          </a:xfrm>
          <a:prstGeom prst="rect">
            <a:avLst/>
          </a:prstGeom>
          <a:noFill/>
        </p:spPr>
        <p:txBody>
          <a:bodyPr wrap="square" rtlCol="0">
            <a:spAutoFit/>
          </a:bodyPr>
          <a:lstStyle/>
          <a:p>
            <a:r>
              <a:rPr lang="zh-CN" altLang="en-US" sz="2800" dirty="0" smtClean="0"/>
              <a:t>强大的</a:t>
            </a:r>
            <a:r>
              <a:rPr lang="en-US" altLang="zh-CN" sz="2800" dirty="0" smtClean="0"/>
              <a:t>Espresso</a:t>
            </a:r>
            <a:endParaRPr lang="zh-CN" altLang="zh-CN" sz="2800" dirty="0"/>
          </a:p>
        </p:txBody>
      </p:sp>
      <p:sp>
        <p:nvSpPr>
          <p:cNvPr id="6" name="文本框 5"/>
          <p:cNvSpPr txBox="1"/>
          <p:nvPr/>
        </p:nvSpPr>
        <p:spPr>
          <a:xfrm>
            <a:off x="300990" y="1115695"/>
            <a:ext cx="8544560" cy="1600438"/>
          </a:xfrm>
          <a:prstGeom prst="rect">
            <a:avLst/>
          </a:prstGeom>
          <a:noFill/>
        </p:spPr>
        <p:txBody>
          <a:bodyPr wrap="square" rtlCol="0">
            <a:spAutoFit/>
          </a:bodyPr>
          <a:lstStyle/>
          <a:p>
            <a:r>
              <a:rPr lang="zh-CN" altLang="en-US" sz="1400" dirty="0" smtClean="0">
                <a:latin typeface="新宋体" panose="02010609030101010101" charset="-122"/>
                <a:ea typeface="新宋体" panose="02010609030101010101" charset="-122"/>
              </a:rPr>
              <a:t>而对于</a:t>
            </a:r>
            <a:r>
              <a:rPr lang="en-US" altLang="zh-CN" sz="1400" dirty="0" err="1" smtClean="0">
                <a:latin typeface="新宋体" panose="02010609030101010101" charset="-122"/>
                <a:ea typeface="新宋体" panose="02010609030101010101" charset="-122"/>
              </a:rPr>
              <a:t>RecyclerView</a:t>
            </a:r>
            <a:r>
              <a:rPr lang="zh-CN" altLang="en-US" sz="1400" dirty="0" smtClean="0">
                <a:latin typeface="新宋体" panose="02010609030101010101" charset="-122"/>
                <a:ea typeface="新宋体" panose="02010609030101010101" charset="-122"/>
              </a:rPr>
              <a:t>来说，由于他使用的是一个</a:t>
            </a:r>
            <a:r>
              <a:rPr lang="en-US" altLang="zh-CN" sz="1400" dirty="0" err="1" smtClean="0"/>
              <a:t>RecycledViewPooll</a:t>
            </a:r>
            <a:r>
              <a:rPr lang="zh-CN" altLang="en-US" sz="1400" dirty="0" smtClean="0"/>
              <a:t>来进行</a:t>
            </a:r>
            <a:r>
              <a:rPr lang="en-US" altLang="zh-CN" sz="1400" dirty="0" err="1" smtClean="0"/>
              <a:t>viewHolder</a:t>
            </a:r>
            <a:r>
              <a:rPr lang="zh-CN" altLang="en-US" sz="1400" dirty="0" smtClean="0"/>
              <a:t>的复用，</a:t>
            </a:r>
            <a:r>
              <a:rPr lang="zh-CN" altLang="en-US" sz="1400" dirty="0" smtClean="0">
                <a:latin typeface="新宋体" panose="02010609030101010101" charset="-122"/>
                <a:ea typeface="新宋体" panose="02010609030101010101" charset="-122"/>
              </a:rPr>
              <a:t>不属于</a:t>
            </a:r>
            <a:r>
              <a:rPr lang="en-US" altLang="zh-CN" sz="1400" dirty="0" err="1" smtClean="0">
                <a:latin typeface="新宋体" panose="02010609030101010101" charset="-122"/>
                <a:ea typeface="新宋体" panose="02010609030101010101" charset="-122"/>
              </a:rPr>
              <a:t>AdapterView</a:t>
            </a:r>
            <a:r>
              <a:rPr lang="zh-CN" altLang="en-US" sz="1400" dirty="0" smtClean="0">
                <a:latin typeface="新宋体" panose="02010609030101010101" charset="-122"/>
                <a:ea typeface="新宋体" panose="02010609030101010101" charset="-122"/>
              </a:rPr>
              <a:t>，所以无法使用</a:t>
            </a:r>
            <a:r>
              <a:rPr lang="en-US" altLang="zh-CN" sz="1400" dirty="0" err="1" smtClean="0">
                <a:latin typeface="新宋体" panose="02010609030101010101" charset="-122"/>
                <a:ea typeface="新宋体" panose="02010609030101010101" charset="-122"/>
              </a:rPr>
              <a:t>onData</a:t>
            </a:r>
            <a:r>
              <a:rPr lang="zh-CN" altLang="en-US" sz="1400" dirty="0" smtClean="0">
                <a:latin typeface="新宋体" panose="02010609030101010101" charset="-122"/>
                <a:ea typeface="新宋体" panose="02010609030101010101" charset="-122"/>
              </a:rPr>
              <a:t>去操作他。</a:t>
            </a:r>
            <a:endParaRPr lang="en-US" altLang="zh-CN" sz="1400" dirty="0" smtClean="0">
              <a:latin typeface="新宋体" panose="02010609030101010101" charset="-122"/>
              <a:ea typeface="新宋体" panose="02010609030101010101" charset="-122"/>
            </a:endParaRPr>
          </a:p>
          <a:p>
            <a:r>
              <a:rPr lang="zh-CN" altLang="en-US" sz="1400" dirty="0">
                <a:latin typeface="新宋体" panose="02010609030101010101" charset="-122"/>
                <a:ea typeface="新宋体" panose="02010609030101010101" charset="-122"/>
              </a:rPr>
              <a:t>我们</a:t>
            </a:r>
            <a:r>
              <a:rPr lang="zh-CN" altLang="en-US" sz="1400" dirty="0" smtClean="0">
                <a:latin typeface="新宋体" panose="02010609030101010101" charset="-122"/>
                <a:ea typeface="新宋体" panose="02010609030101010101" charset="-122"/>
              </a:rPr>
              <a:t>可以通过以下两种方法来对其进行测试：</a:t>
            </a:r>
            <a:endParaRPr lang="en-US" altLang="zh-CN" sz="1400" dirty="0" smtClean="0">
              <a:latin typeface="新宋体" panose="02010609030101010101" charset="-122"/>
              <a:ea typeface="新宋体" panose="02010609030101010101" charset="-122"/>
            </a:endParaRPr>
          </a:p>
          <a:p>
            <a:endParaRPr lang="en-US" altLang="zh-CN" sz="1400" dirty="0">
              <a:latin typeface="新宋体" panose="02010609030101010101" charset="-122"/>
              <a:ea typeface="新宋体" panose="02010609030101010101" charset="-122"/>
            </a:endParaRPr>
          </a:p>
          <a:p>
            <a:r>
              <a:rPr lang="en-US" altLang="zh-CN" sz="1400" dirty="0" smtClean="0">
                <a:latin typeface="新宋体" panose="02010609030101010101" charset="-122"/>
                <a:ea typeface="新宋体" panose="02010609030101010101" charset="-122"/>
              </a:rPr>
              <a:t>1</a:t>
            </a:r>
            <a:r>
              <a:rPr lang="zh-CN" altLang="en-US" sz="1400" dirty="0" smtClean="0">
                <a:latin typeface="新宋体" panose="02010609030101010101" charset="-122"/>
                <a:ea typeface="新宋体" panose="02010609030101010101" charset="-122"/>
              </a:rPr>
              <a:t>、导入</a:t>
            </a:r>
            <a:r>
              <a:rPr lang="en-US" altLang="zh-CN" sz="1400" dirty="0" err="1" smtClean="0"/>
              <a:t>android.support.test.espresso.contrib</a:t>
            </a:r>
            <a:r>
              <a:rPr lang="zh-CN" altLang="en-US" sz="1400" dirty="0" smtClean="0"/>
              <a:t>包，使用其中的</a:t>
            </a:r>
            <a:r>
              <a:rPr lang="en-US" altLang="zh-CN" sz="1400" dirty="0" err="1" smtClean="0"/>
              <a:t>RecyclerViewActions</a:t>
            </a:r>
            <a:r>
              <a:rPr lang="zh-CN" altLang="en-US" sz="1400" dirty="0" smtClean="0"/>
              <a:t>来对其执行指定操作。</a:t>
            </a:r>
            <a:endParaRPr lang="en-US" altLang="zh-CN" sz="1400" dirty="0" smtClean="0"/>
          </a:p>
          <a:p>
            <a:endParaRPr lang="en-US" altLang="zh-CN" sz="1400" dirty="0">
              <a:latin typeface="新宋体" panose="02010609030101010101" charset="-122"/>
              <a:ea typeface="新宋体" panose="02010609030101010101" charset="-122"/>
            </a:endParaRPr>
          </a:p>
          <a:p>
            <a:r>
              <a:rPr lang="en-US" altLang="zh-CN" sz="1400" dirty="0" smtClean="0">
                <a:latin typeface="新宋体" panose="02010609030101010101" charset="-122"/>
                <a:ea typeface="新宋体" panose="02010609030101010101" charset="-122"/>
              </a:rPr>
              <a:t>2</a:t>
            </a:r>
            <a:r>
              <a:rPr lang="zh-CN" altLang="en-US" sz="1400" dirty="0" smtClean="0">
                <a:latin typeface="新宋体" panose="02010609030101010101" charset="-122"/>
                <a:ea typeface="新宋体" panose="02010609030101010101" charset="-122"/>
              </a:rPr>
              <a:t>、自定义</a:t>
            </a:r>
            <a:r>
              <a:rPr lang="en-US" altLang="zh-CN" sz="1400" dirty="0" err="1" smtClean="0">
                <a:latin typeface="新宋体" panose="02010609030101010101" charset="-122"/>
                <a:ea typeface="新宋体" panose="02010609030101010101" charset="-122"/>
              </a:rPr>
              <a:t>RecyclerViewMatcher</a:t>
            </a:r>
            <a:r>
              <a:rPr lang="zh-CN" altLang="en-US" sz="1400" dirty="0" smtClean="0">
                <a:latin typeface="新宋体" panose="02010609030101010101" charset="-122"/>
                <a:ea typeface="新宋体" panose="02010609030101010101" charset="-122"/>
              </a:rPr>
              <a:t>以及相应的</a:t>
            </a:r>
            <a:r>
              <a:rPr lang="en-US" altLang="zh-CN" sz="1400" dirty="0" err="1" smtClean="0">
                <a:latin typeface="新宋体" panose="02010609030101010101" charset="-122"/>
                <a:ea typeface="新宋体" panose="02010609030101010101" charset="-122"/>
              </a:rPr>
              <a:t>ViewActions</a:t>
            </a:r>
            <a:r>
              <a:rPr lang="zh-CN" altLang="en-US" sz="1400" dirty="0" smtClean="0">
                <a:latin typeface="新宋体" panose="02010609030101010101" charset="-122"/>
                <a:ea typeface="新宋体" panose="02010609030101010101" charset="-122"/>
              </a:rPr>
              <a:t>来完成与上述方法一致的功能。</a:t>
            </a:r>
            <a:endParaRPr lang="en-US" altLang="zh-CN" sz="1400" dirty="0" smtClean="0">
              <a:latin typeface="新宋体" panose="02010609030101010101" charset="-122"/>
              <a:ea typeface="新宋体" panose="02010609030101010101" charset="-122"/>
            </a:endParaRPr>
          </a:p>
        </p:txBody>
      </p:sp>
    </p:spTree>
    <p:extLst>
      <p:ext uri="{BB962C8B-B14F-4D97-AF65-F5344CB8AC3E}">
        <p14:creationId xmlns:p14="http://schemas.microsoft.com/office/powerpoint/2010/main" val="2016235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6"/>
          <p:cNvSpPr>
            <a:spLocks noChangeShapeType="1"/>
          </p:cNvSpPr>
          <p:nvPr/>
        </p:nvSpPr>
        <p:spPr bwMode="auto">
          <a:xfrm>
            <a:off x="539433" y="808102"/>
            <a:ext cx="7993063" cy="0"/>
          </a:xfrm>
          <a:prstGeom prst="line">
            <a:avLst/>
          </a:prstGeom>
          <a:noFill/>
          <a:ln w="57150">
            <a:solidFill>
              <a:srgbClr val="E8410A"/>
            </a:solidFill>
            <a:round/>
          </a:ln>
          <a:effectLst>
            <a:outerShdw dist="91581" dir="2021404" algn="ctr" rotWithShape="0">
              <a:schemeClr val="bg2"/>
            </a:outerShdw>
          </a:effectLst>
          <a:extLst>
            <a:ext uri="{909E8E84-426E-40DD-AFC4-6F175D3DCCD1}">
              <a14:hiddenFill xmlns:a14="http://schemas.microsoft.com/office/drawing/2010/main">
                <a:noFill/>
              </a14:hiddenFill>
            </a:ext>
          </a:extLst>
        </p:spPr>
        <p:txBody>
          <a:bodyPr>
            <a:spAutoFit/>
          </a:bodyPr>
          <a:lstStyle/>
          <a:p>
            <a:pPr eaLnBrk="1" hangingPunct="1">
              <a:spcBef>
                <a:spcPts val="0"/>
              </a:spcBef>
              <a:spcAft>
                <a:spcPts val="0"/>
              </a:spcAft>
              <a:buFontTx/>
              <a:buNone/>
            </a:pPr>
            <a:endParaRPr lang="zh-CN" altLang="en-US" sz="1800">
              <a:solidFill>
                <a:prstClr val="black"/>
              </a:solidFill>
              <a:latin typeface="华文隶书" pitchFamily="2" charset="-122"/>
              <a:ea typeface="华文隶书" pitchFamily="2" charset="-122"/>
            </a:endParaRPr>
          </a:p>
        </p:txBody>
      </p:sp>
      <p:sp>
        <p:nvSpPr>
          <p:cNvPr id="2" name="文本框 1"/>
          <p:cNvSpPr txBox="1"/>
          <p:nvPr/>
        </p:nvSpPr>
        <p:spPr>
          <a:xfrm>
            <a:off x="671830" y="285750"/>
            <a:ext cx="3468370" cy="518160"/>
          </a:xfrm>
          <a:prstGeom prst="rect">
            <a:avLst/>
          </a:prstGeom>
          <a:noFill/>
        </p:spPr>
        <p:txBody>
          <a:bodyPr wrap="square" rtlCol="0">
            <a:spAutoFit/>
          </a:bodyPr>
          <a:lstStyle/>
          <a:p>
            <a:r>
              <a:rPr lang="zh-CN" altLang="en-US" sz="2800" dirty="0" smtClean="0"/>
              <a:t>具体</a:t>
            </a:r>
            <a:r>
              <a:rPr lang="en-US" altLang="zh-CN" sz="2800" dirty="0" smtClean="0"/>
              <a:t>Espresso</a:t>
            </a:r>
            <a:r>
              <a:rPr lang="zh-CN" altLang="en-US" sz="2800" dirty="0" smtClean="0"/>
              <a:t>使用</a:t>
            </a:r>
            <a:endParaRPr lang="zh-CN" altLang="zh-CN" sz="2800" dirty="0"/>
          </a:p>
        </p:txBody>
      </p:sp>
      <p:sp>
        <p:nvSpPr>
          <p:cNvPr id="6" name="文本框 5"/>
          <p:cNvSpPr txBox="1"/>
          <p:nvPr/>
        </p:nvSpPr>
        <p:spPr>
          <a:xfrm>
            <a:off x="300990" y="1115695"/>
            <a:ext cx="8544560" cy="369332"/>
          </a:xfrm>
          <a:prstGeom prst="rect">
            <a:avLst/>
          </a:prstGeom>
          <a:noFill/>
        </p:spPr>
        <p:txBody>
          <a:bodyPr wrap="square" rtlCol="0">
            <a:spAutoFit/>
          </a:bodyPr>
          <a:lstStyle/>
          <a:p>
            <a:r>
              <a:rPr lang="zh-CN" altLang="en-US" sz="1800" dirty="0">
                <a:latin typeface="新宋体" panose="02010609030101010101" charset="-122"/>
                <a:ea typeface="新宋体" panose="02010609030101010101" charset="-122"/>
              </a:rPr>
              <a:t>真机</a:t>
            </a:r>
            <a:r>
              <a:rPr lang="zh-CN" altLang="en-US" sz="1800" dirty="0" smtClean="0">
                <a:latin typeface="新宋体" panose="02010609030101010101" charset="-122"/>
                <a:ea typeface="新宋体" panose="02010609030101010101" charset="-122"/>
              </a:rPr>
              <a:t>演示</a:t>
            </a:r>
            <a:endParaRPr lang="en-US" altLang="zh-CN" sz="1800" dirty="0" smtClean="0">
              <a:latin typeface="新宋体" panose="02010609030101010101" charset="-122"/>
              <a:ea typeface="新宋体" panose="02010609030101010101" charset="-122"/>
            </a:endParaRPr>
          </a:p>
        </p:txBody>
      </p:sp>
    </p:spTree>
    <p:extLst>
      <p:ext uri="{BB962C8B-B14F-4D97-AF65-F5344CB8AC3E}">
        <p14:creationId xmlns:p14="http://schemas.microsoft.com/office/powerpoint/2010/main" val="137304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6"/>
          <p:cNvSpPr>
            <a:spLocks noChangeShapeType="1"/>
          </p:cNvSpPr>
          <p:nvPr/>
        </p:nvSpPr>
        <p:spPr bwMode="auto">
          <a:xfrm>
            <a:off x="539433" y="808102"/>
            <a:ext cx="7993063" cy="0"/>
          </a:xfrm>
          <a:prstGeom prst="line">
            <a:avLst/>
          </a:prstGeom>
          <a:noFill/>
          <a:ln w="57150">
            <a:solidFill>
              <a:srgbClr val="E8410A"/>
            </a:solidFill>
            <a:round/>
          </a:ln>
          <a:effectLst>
            <a:outerShdw dist="91581" dir="2021404" algn="ctr" rotWithShape="0">
              <a:schemeClr val="bg2"/>
            </a:outerShdw>
          </a:effectLst>
          <a:extLst>
            <a:ext uri="{909E8E84-426E-40DD-AFC4-6F175D3DCCD1}">
              <a14:hiddenFill xmlns:a14="http://schemas.microsoft.com/office/drawing/2010/main">
                <a:noFill/>
              </a14:hiddenFill>
            </a:ext>
          </a:extLst>
        </p:spPr>
        <p:txBody>
          <a:bodyPr>
            <a:spAutoFit/>
          </a:bodyPr>
          <a:lstStyle/>
          <a:p>
            <a:pPr eaLnBrk="1" hangingPunct="1">
              <a:spcBef>
                <a:spcPts val="0"/>
              </a:spcBef>
              <a:spcAft>
                <a:spcPts val="0"/>
              </a:spcAft>
              <a:buFontTx/>
              <a:buNone/>
            </a:pPr>
            <a:endParaRPr lang="zh-CN" altLang="en-US" sz="1800">
              <a:solidFill>
                <a:prstClr val="black"/>
              </a:solidFill>
              <a:latin typeface="华文隶书" pitchFamily="2" charset="-122"/>
              <a:ea typeface="华文隶书" pitchFamily="2" charset="-122"/>
            </a:endParaRPr>
          </a:p>
        </p:txBody>
      </p:sp>
      <p:sp>
        <p:nvSpPr>
          <p:cNvPr id="2" name="文本框 1"/>
          <p:cNvSpPr txBox="1"/>
          <p:nvPr/>
        </p:nvSpPr>
        <p:spPr>
          <a:xfrm>
            <a:off x="671830" y="285750"/>
            <a:ext cx="5916394" cy="523220"/>
          </a:xfrm>
          <a:prstGeom prst="rect">
            <a:avLst/>
          </a:prstGeom>
          <a:noFill/>
        </p:spPr>
        <p:txBody>
          <a:bodyPr wrap="square" rtlCol="0">
            <a:spAutoFit/>
          </a:bodyPr>
          <a:lstStyle/>
          <a:p>
            <a:r>
              <a:rPr lang="en-US" altLang="zh-CN" sz="2800" dirty="0" smtClean="0"/>
              <a:t>Tinker</a:t>
            </a:r>
            <a:r>
              <a:rPr lang="zh-CN" altLang="en-US" sz="2800" dirty="0" smtClean="0"/>
              <a:t>热修复</a:t>
            </a:r>
            <a:endParaRPr lang="zh-CN" altLang="zh-CN" sz="2800" dirty="0"/>
          </a:p>
        </p:txBody>
      </p:sp>
      <p:sp>
        <p:nvSpPr>
          <p:cNvPr id="6" name="文本框 5"/>
          <p:cNvSpPr txBox="1"/>
          <p:nvPr/>
        </p:nvSpPr>
        <p:spPr>
          <a:xfrm>
            <a:off x="263684" y="1115695"/>
            <a:ext cx="3084180" cy="3754874"/>
          </a:xfrm>
          <a:prstGeom prst="rect">
            <a:avLst/>
          </a:prstGeom>
          <a:noFill/>
        </p:spPr>
        <p:txBody>
          <a:bodyPr wrap="square" rtlCol="0">
            <a:spAutoFit/>
          </a:bodyPr>
          <a:lstStyle/>
          <a:p>
            <a:r>
              <a:rPr lang="en-US" altLang="zh-CN" sz="1400" b="1" dirty="0" smtClean="0">
                <a:latin typeface="新宋体" panose="02010609030101010101" charset="-122"/>
                <a:ea typeface="新宋体" panose="02010609030101010101" charset="-122"/>
              </a:rPr>
              <a:t>Tinker</a:t>
            </a:r>
            <a:r>
              <a:rPr lang="zh-CN" altLang="en-US" sz="1400" dirty="0" smtClean="0">
                <a:latin typeface="新宋体" panose="02010609030101010101" charset="-122"/>
                <a:ea typeface="新宋体" panose="02010609030101010101" charset="-122"/>
              </a:rPr>
              <a:t>热修复是微信近期推出的一套新的基于</a:t>
            </a:r>
            <a:r>
              <a:rPr lang="en-US" altLang="zh-CN" sz="1400" dirty="0" smtClean="0">
                <a:latin typeface="新宋体" panose="02010609030101010101" charset="-122"/>
                <a:ea typeface="新宋体" panose="02010609030101010101" charset="-122"/>
              </a:rPr>
              <a:t>bytecode</a:t>
            </a:r>
            <a:r>
              <a:rPr lang="zh-CN" altLang="en-US" sz="1400" dirty="0" smtClean="0">
                <a:latin typeface="新宋体" panose="02010609030101010101" charset="-122"/>
                <a:ea typeface="新宋体" panose="02010609030101010101" charset="-122"/>
              </a:rPr>
              <a:t>层面的热修复方法。</a:t>
            </a:r>
            <a:endParaRPr lang="en-US" altLang="zh-CN" sz="1400" dirty="0" smtClean="0">
              <a:latin typeface="新宋体" panose="02010609030101010101" charset="-122"/>
              <a:ea typeface="新宋体" panose="02010609030101010101" charset="-122"/>
            </a:endParaRPr>
          </a:p>
          <a:p>
            <a:endParaRPr lang="en-US" altLang="zh-CN" sz="1400" dirty="0">
              <a:latin typeface="新宋体" panose="02010609030101010101" charset="-122"/>
              <a:ea typeface="新宋体" panose="02010609030101010101" charset="-122"/>
            </a:endParaRPr>
          </a:p>
          <a:p>
            <a:r>
              <a:rPr lang="zh-CN" altLang="en-US" sz="1400" dirty="0" smtClean="0">
                <a:latin typeface="新宋体" panose="02010609030101010101" charset="-122"/>
                <a:ea typeface="新宋体" panose="02010609030101010101" charset="-122"/>
              </a:rPr>
              <a:t>其与</a:t>
            </a:r>
            <a:r>
              <a:rPr lang="en-US" altLang="zh-CN" sz="1400" b="1" dirty="0" err="1" smtClean="0">
                <a:latin typeface="新宋体" panose="02010609030101010101" charset="-122"/>
                <a:ea typeface="新宋体" panose="02010609030101010101" charset="-122"/>
              </a:rPr>
              <a:t>AndFix</a:t>
            </a:r>
            <a:r>
              <a:rPr lang="zh-CN" altLang="en-US" sz="1400" dirty="0">
                <a:latin typeface="新宋体" panose="02010609030101010101" charset="-122"/>
                <a:ea typeface="新宋体" panose="02010609030101010101" charset="-122"/>
              </a:rPr>
              <a:t>的</a:t>
            </a:r>
            <a:r>
              <a:rPr lang="zh-CN" altLang="en-US" sz="1400" dirty="0" smtClean="0">
                <a:latin typeface="新宋体" panose="02010609030101010101" charset="-122"/>
                <a:ea typeface="新宋体" panose="02010609030101010101" charset="-122"/>
              </a:rPr>
              <a:t>区别在于：</a:t>
            </a:r>
            <a:endParaRPr lang="en-US" altLang="zh-CN" sz="1400" dirty="0" smtClean="0">
              <a:latin typeface="新宋体" panose="02010609030101010101" charset="-122"/>
              <a:ea typeface="新宋体" panose="02010609030101010101" charset="-122"/>
            </a:endParaRPr>
          </a:p>
          <a:p>
            <a:endParaRPr lang="en-US" altLang="zh-CN" sz="1400" dirty="0">
              <a:latin typeface="新宋体" panose="02010609030101010101" charset="-122"/>
              <a:ea typeface="新宋体" panose="02010609030101010101" charset="-122"/>
            </a:endParaRPr>
          </a:p>
          <a:p>
            <a:r>
              <a:rPr lang="en-US" altLang="zh-CN" sz="1400" dirty="0" err="1" smtClean="0">
                <a:latin typeface="新宋体" panose="02010609030101010101" charset="-122"/>
                <a:ea typeface="新宋体" panose="02010609030101010101" charset="-122"/>
              </a:rPr>
              <a:t>AndFix</a:t>
            </a:r>
            <a:r>
              <a:rPr lang="zh-CN" altLang="en-US" sz="1400" dirty="0" smtClean="0">
                <a:latin typeface="新宋体" panose="02010609030101010101" charset="-122"/>
                <a:ea typeface="新宋体" panose="02010609030101010101" charset="-122"/>
              </a:rPr>
              <a:t>是基于</a:t>
            </a:r>
            <a:r>
              <a:rPr lang="en-US" altLang="zh-CN" sz="1400" b="1" dirty="0" smtClean="0">
                <a:latin typeface="新宋体" panose="02010609030101010101" charset="-122"/>
                <a:ea typeface="新宋体" panose="02010609030101010101" charset="-122"/>
              </a:rPr>
              <a:t>Native</a:t>
            </a:r>
            <a:r>
              <a:rPr lang="zh-CN" altLang="en-US" sz="1400" dirty="0" smtClean="0">
                <a:latin typeface="新宋体" panose="02010609030101010101" charset="-122"/>
                <a:ea typeface="新宋体" panose="02010609030101010101" charset="-122"/>
              </a:rPr>
              <a:t>层，其是基于</a:t>
            </a:r>
            <a:r>
              <a:rPr lang="en-US" altLang="zh-CN" sz="1400" b="1" dirty="0" smtClean="0">
                <a:latin typeface="新宋体" panose="02010609030101010101" charset="-122"/>
                <a:ea typeface="新宋体" panose="02010609030101010101" charset="-122"/>
              </a:rPr>
              <a:t>native</a:t>
            </a:r>
            <a:r>
              <a:rPr lang="zh-CN" altLang="en-US" sz="1400" b="1" dirty="0" smtClean="0">
                <a:latin typeface="新宋体" panose="02010609030101010101" charset="-122"/>
                <a:ea typeface="新宋体" panose="02010609030101010101" charset="-122"/>
              </a:rPr>
              <a:t>方法的</a:t>
            </a:r>
            <a:r>
              <a:rPr lang="en-US" altLang="zh-CN" sz="1400" b="1" dirty="0" smtClean="0">
                <a:latin typeface="新宋体" panose="02010609030101010101" charset="-122"/>
                <a:ea typeface="新宋体" panose="02010609030101010101" charset="-122"/>
              </a:rPr>
              <a:t>hook</a:t>
            </a:r>
            <a:r>
              <a:rPr lang="zh-CN" altLang="en-US" sz="1400" b="1" dirty="0" smtClean="0">
                <a:latin typeface="新宋体" panose="02010609030101010101" charset="-122"/>
                <a:ea typeface="新宋体" panose="02010609030101010101" charset="-122"/>
              </a:rPr>
              <a:t>替换</a:t>
            </a:r>
            <a:r>
              <a:rPr lang="zh-CN" altLang="en-US" sz="1400" dirty="0" smtClean="0">
                <a:latin typeface="新宋体" panose="02010609030101010101" charset="-122"/>
                <a:ea typeface="新宋体" panose="02010609030101010101" charset="-122"/>
              </a:rPr>
              <a:t>来实现的。</a:t>
            </a:r>
            <a:endParaRPr lang="en-US" altLang="zh-CN" sz="1400" dirty="0" smtClean="0">
              <a:latin typeface="新宋体" panose="02010609030101010101" charset="-122"/>
              <a:ea typeface="新宋体" panose="02010609030101010101" charset="-122"/>
            </a:endParaRPr>
          </a:p>
          <a:p>
            <a:endParaRPr lang="en-US" altLang="zh-CN" sz="1400" dirty="0">
              <a:latin typeface="新宋体" panose="02010609030101010101" charset="-122"/>
              <a:ea typeface="新宋体" panose="02010609030101010101" charset="-122"/>
            </a:endParaRPr>
          </a:p>
          <a:p>
            <a:r>
              <a:rPr lang="en-US" altLang="zh-CN" sz="1400" dirty="0" smtClean="0">
                <a:latin typeface="新宋体" panose="02010609030101010101" charset="-122"/>
                <a:ea typeface="新宋体" panose="02010609030101010101" charset="-122"/>
              </a:rPr>
              <a:t>Tinker</a:t>
            </a:r>
            <a:r>
              <a:rPr lang="zh-CN" altLang="en-US" sz="1400" dirty="0" smtClean="0">
                <a:latin typeface="新宋体" panose="02010609030101010101" charset="-122"/>
                <a:ea typeface="新宋体" panose="02010609030101010101" charset="-122"/>
              </a:rPr>
              <a:t>与</a:t>
            </a:r>
            <a:r>
              <a:rPr lang="en-US" altLang="zh-CN" sz="1400" dirty="0" err="1" smtClean="0">
                <a:latin typeface="新宋体" panose="02010609030101010101" charset="-122"/>
                <a:ea typeface="新宋体" panose="02010609030101010101" charset="-122"/>
              </a:rPr>
              <a:t>Qzone</a:t>
            </a:r>
            <a:r>
              <a:rPr lang="zh-CN" altLang="en-US" sz="1400" dirty="0" smtClean="0">
                <a:latin typeface="新宋体" panose="02010609030101010101" charset="-122"/>
                <a:ea typeface="新宋体" panose="02010609030101010101" charset="-122"/>
              </a:rPr>
              <a:t>大补丁方案一致，是基于</a:t>
            </a:r>
            <a:r>
              <a:rPr lang="en-US" altLang="zh-CN" sz="1400" b="1" dirty="0" smtClean="0">
                <a:latin typeface="新宋体" panose="02010609030101010101" charset="-122"/>
                <a:ea typeface="新宋体" panose="02010609030101010101" charset="-122"/>
              </a:rPr>
              <a:t>java</a:t>
            </a:r>
            <a:r>
              <a:rPr lang="zh-CN" altLang="en-US" sz="1400" dirty="0" smtClean="0">
                <a:latin typeface="新宋体" panose="02010609030101010101" charset="-122"/>
                <a:ea typeface="新宋体" panose="02010609030101010101" charset="-122"/>
              </a:rPr>
              <a:t>层。不同的是</a:t>
            </a:r>
            <a:r>
              <a:rPr lang="en-US" altLang="zh-CN" sz="1400" dirty="0" err="1" smtClean="0">
                <a:latin typeface="新宋体" panose="02010609030101010101" charset="-122"/>
                <a:ea typeface="新宋体" panose="02010609030101010101" charset="-122"/>
              </a:rPr>
              <a:t>Qzone</a:t>
            </a:r>
            <a:r>
              <a:rPr lang="zh-CN" altLang="en-US" sz="1400" dirty="0" smtClean="0">
                <a:latin typeface="新宋体" panose="02010609030101010101" charset="-122"/>
                <a:ea typeface="新宋体" panose="02010609030101010101" charset="-122"/>
              </a:rPr>
              <a:t>是巧妙的使用</a:t>
            </a:r>
            <a:r>
              <a:rPr lang="zh-CN" altLang="en-US" sz="1400" b="1" dirty="0" smtClean="0">
                <a:latin typeface="新宋体" panose="02010609030101010101" charset="-122"/>
                <a:ea typeface="新宋体" panose="02010609030101010101" charset="-122"/>
              </a:rPr>
              <a:t>类加载器加载多</a:t>
            </a:r>
            <a:r>
              <a:rPr lang="en-US" altLang="zh-CN" sz="1400" b="1" dirty="0" err="1" smtClean="0">
                <a:latin typeface="新宋体" panose="02010609030101010101" charset="-122"/>
                <a:ea typeface="新宋体" panose="02010609030101010101" charset="-122"/>
              </a:rPr>
              <a:t>dex</a:t>
            </a:r>
            <a:r>
              <a:rPr lang="zh-CN" altLang="en-US" sz="1400" b="1" dirty="0" smtClean="0">
                <a:latin typeface="新宋体" panose="02010609030101010101" charset="-122"/>
                <a:ea typeface="新宋体" panose="02010609030101010101" charset="-122"/>
              </a:rPr>
              <a:t>时的规则</a:t>
            </a:r>
            <a:r>
              <a:rPr lang="zh-CN" altLang="en-US" sz="1400" b="1" dirty="0">
                <a:latin typeface="新宋体" panose="02010609030101010101" charset="-122"/>
                <a:ea typeface="新宋体" panose="02010609030101010101" charset="-122"/>
              </a:rPr>
              <a:t>来</a:t>
            </a:r>
            <a:r>
              <a:rPr lang="zh-CN" altLang="en-US" sz="1400" b="1" dirty="0" smtClean="0">
                <a:latin typeface="新宋体" panose="02010609030101010101" charset="-122"/>
                <a:ea typeface="新宋体" panose="02010609030101010101" charset="-122"/>
              </a:rPr>
              <a:t>实现热修复功能</a:t>
            </a:r>
            <a:r>
              <a:rPr lang="zh-CN" altLang="en-US" sz="1400" dirty="0" smtClean="0">
                <a:latin typeface="新宋体" panose="02010609030101010101" charset="-122"/>
                <a:ea typeface="新宋体" panose="02010609030101010101" charset="-122"/>
              </a:rPr>
              <a:t>。而</a:t>
            </a:r>
            <a:r>
              <a:rPr lang="en-US" altLang="zh-CN" sz="1400" dirty="0" smtClean="0">
                <a:latin typeface="新宋体" panose="02010609030101010101" charset="-122"/>
                <a:ea typeface="新宋体" panose="02010609030101010101" charset="-122"/>
              </a:rPr>
              <a:t>Tinker</a:t>
            </a:r>
            <a:r>
              <a:rPr lang="zh-CN" altLang="en-US" sz="1400" dirty="0" smtClean="0">
                <a:latin typeface="新宋体" panose="02010609030101010101" charset="-122"/>
                <a:ea typeface="新宋体" panose="02010609030101010101" charset="-122"/>
              </a:rPr>
              <a:t>使用的是一种特殊的</a:t>
            </a:r>
            <a:r>
              <a:rPr lang="zh-CN" altLang="en-US" sz="1400" b="1" dirty="0" smtClean="0">
                <a:latin typeface="新宋体" panose="02010609030101010101" charset="-122"/>
                <a:ea typeface="新宋体" panose="02010609030101010101" charset="-122"/>
              </a:rPr>
              <a:t>针对</a:t>
            </a:r>
            <a:r>
              <a:rPr lang="en-US" altLang="zh-CN" sz="1400" b="1" dirty="0" err="1" smtClean="0">
                <a:latin typeface="新宋体" panose="02010609030101010101" charset="-122"/>
                <a:ea typeface="新宋体" panose="02010609030101010101" charset="-122"/>
              </a:rPr>
              <a:t>dex</a:t>
            </a:r>
            <a:r>
              <a:rPr lang="zh-CN" altLang="en-US" sz="1400" b="1" dirty="0" smtClean="0">
                <a:latin typeface="新宋体" panose="02010609030101010101" charset="-122"/>
                <a:ea typeface="新宋体" panose="02010609030101010101" charset="-122"/>
              </a:rPr>
              <a:t>文件</a:t>
            </a:r>
            <a:r>
              <a:rPr lang="zh-CN" altLang="en-US" sz="1400" dirty="0" smtClean="0">
                <a:latin typeface="新宋体" panose="02010609030101010101" charset="-122"/>
                <a:ea typeface="新宋体" panose="02010609030101010101" charset="-122"/>
              </a:rPr>
              <a:t>的算法</a:t>
            </a:r>
            <a:r>
              <a:rPr lang="en-US" altLang="zh-CN" sz="1400" dirty="0" smtClean="0">
                <a:latin typeface="新宋体" panose="02010609030101010101" charset="-122"/>
                <a:ea typeface="新宋体" panose="02010609030101010101" charset="-122"/>
              </a:rPr>
              <a:t>—</a:t>
            </a:r>
            <a:r>
              <a:rPr lang="en-US" altLang="zh-CN" sz="1400" b="1" dirty="0" err="1" smtClean="0">
                <a:latin typeface="新宋体" panose="02010609030101010101" charset="-122"/>
                <a:ea typeface="新宋体" panose="02010609030101010101" charset="-122"/>
              </a:rPr>
              <a:t>DexDiff</a:t>
            </a:r>
            <a:r>
              <a:rPr lang="zh-CN" altLang="en-US" sz="1400" dirty="0" smtClean="0">
                <a:latin typeface="新宋体" panose="02010609030101010101" charset="-122"/>
                <a:ea typeface="新宋体" panose="02010609030101010101" charset="-122"/>
              </a:rPr>
              <a:t>来进行对需修复版本的</a:t>
            </a:r>
            <a:r>
              <a:rPr lang="en-US" altLang="zh-CN" sz="1400" b="1" dirty="0" err="1" smtClean="0">
                <a:latin typeface="新宋体" panose="02010609030101010101" charset="-122"/>
                <a:ea typeface="新宋体" panose="02010609030101010101" charset="-122"/>
              </a:rPr>
              <a:t>dex</a:t>
            </a:r>
            <a:r>
              <a:rPr lang="zh-CN" altLang="en-US" sz="1400" b="1" dirty="0" smtClean="0">
                <a:latin typeface="新宋体" panose="02010609030101010101" charset="-122"/>
                <a:ea typeface="新宋体" panose="02010609030101010101" charset="-122"/>
              </a:rPr>
              <a:t>进行增量</a:t>
            </a:r>
            <a:r>
              <a:rPr lang="en-US" altLang="zh-CN" sz="1400" b="1" dirty="0" smtClean="0">
                <a:latin typeface="新宋体" panose="02010609030101010101" charset="-122"/>
                <a:ea typeface="新宋体" panose="02010609030101010101" charset="-122"/>
              </a:rPr>
              <a:t>/</a:t>
            </a:r>
            <a:r>
              <a:rPr lang="zh-CN" altLang="en-US" sz="1400" b="1" dirty="0" smtClean="0">
                <a:latin typeface="新宋体" panose="02010609030101010101" charset="-122"/>
                <a:ea typeface="新宋体" panose="02010609030101010101" charset="-122"/>
              </a:rPr>
              <a:t>减量</a:t>
            </a:r>
            <a:r>
              <a:rPr lang="en-US" altLang="zh-CN" sz="1400" b="1" dirty="0" smtClean="0">
                <a:latin typeface="新宋体" panose="02010609030101010101" charset="-122"/>
                <a:ea typeface="新宋体" panose="02010609030101010101" charset="-122"/>
              </a:rPr>
              <a:t>/</a:t>
            </a:r>
            <a:r>
              <a:rPr lang="zh-CN" altLang="en-US" sz="1400" b="1" dirty="0" smtClean="0">
                <a:latin typeface="新宋体" panose="02010609030101010101" charset="-122"/>
                <a:ea typeface="新宋体" panose="02010609030101010101" charset="-122"/>
              </a:rPr>
              <a:t>替换修改</a:t>
            </a:r>
            <a:r>
              <a:rPr lang="zh-CN" altLang="en-US" sz="1400" dirty="0" smtClean="0">
                <a:latin typeface="新宋体" panose="02010609030101010101" charset="-122"/>
                <a:ea typeface="新宋体" panose="02010609030101010101" charset="-122"/>
              </a:rPr>
              <a:t>，以达到热修复目的。</a:t>
            </a:r>
            <a:endParaRPr lang="en-US" altLang="zh-CN" sz="1400" dirty="0" smtClean="0">
              <a:latin typeface="新宋体" panose="02010609030101010101" charset="-122"/>
              <a:ea typeface="新宋体" panose="02010609030101010101" charset="-122"/>
            </a:endParaRPr>
          </a:p>
        </p:txBody>
      </p:sp>
      <p:pic>
        <p:nvPicPr>
          <p:cNvPr id="1026" name="Picture 2" descr="http://upload-images.jianshu.io/upload_images/1210078-58aed38b0e511b35.png?imageMogr2/auto-orient/strip%7CimageView2/2/w/12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1115695"/>
            <a:ext cx="5040560" cy="267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3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6"/>
          <p:cNvSpPr>
            <a:spLocks noChangeShapeType="1"/>
          </p:cNvSpPr>
          <p:nvPr/>
        </p:nvSpPr>
        <p:spPr bwMode="auto">
          <a:xfrm>
            <a:off x="539433" y="808102"/>
            <a:ext cx="7993063" cy="0"/>
          </a:xfrm>
          <a:prstGeom prst="line">
            <a:avLst/>
          </a:prstGeom>
          <a:noFill/>
          <a:ln w="57150">
            <a:solidFill>
              <a:srgbClr val="E8410A"/>
            </a:solidFill>
            <a:round/>
          </a:ln>
          <a:effectLst>
            <a:outerShdw dist="91581" dir="2021404" algn="ctr" rotWithShape="0">
              <a:schemeClr val="bg2"/>
            </a:outerShdw>
          </a:effectLst>
          <a:extLst>
            <a:ext uri="{909E8E84-426E-40DD-AFC4-6F175D3DCCD1}">
              <a14:hiddenFill xmlns:a14="http://schemas.microsoft.com/office/drawing/2010/main">
                <a:noFill/>
              </a14:hiddenFill>
            </a:ext>
          </a:extLst>
        </p:spPr>
        <p:txBody>
          <a:bodyPr>
            <a:spAutoFit/>
          </a:bodyPr>
          <a:lstStyle/>
          <a:p>
            <a:pPr eaLnBrk="1" hangingPunct="1">
              <a:spcBef>
                <a:spcPts val="0"/>
              </a:spcBef>
              <a:spcAft>
                <a:spcPts val="0"/>
              </a:spcAft>
              <a:buFontTx/>
              <a:buNone/>
            </a:pPr>
            <a:endParaRPr lang="zh-CN" altLang="en-US" sz="1800">
              <a:solidFill>
                <a:prstClr val="black"/>
              </a:solidFill>
              <a:latin typeface="华文隶书" pitchFamily="2" charset="-122"/>
              <a:ea typeface="华文隶书" pitchFamily="2" charset="-122"/>
            </a:endParaRPr>
          </a:p>
        </p:txBody>
      </p:sp>
      <p:sp>
        <p:nvSpPr>
          <p:cNvPr id="2" name="文本框 1"/>
          <p:cNvSpPr txBox="1"/>
          <p:nvPr/>
        </p:nvSpPr>
        <p:spPr>
          <a:xfrm>
            <a:off x="671830" y="285750"/>
            <a:ext cx="5916394" cy="523220"/>
          </a:xfrm>
          <a:prstGeom prst="rect">
            <a:avLst/>
          </a:prstGeom>
          <a:noFill/>
        </p:spPr>
        <p:txBody>
          <a:bodyPr wrap="square" rtlCol="0">
            <a:spAutoFit/>
          </a:bodyPr>
          <a:lstStyle/>
          <a:p>
            <a:r>
              <a:rPr lang="en-US" altLang="zh-CN" sz="2800" dirty="0" smtClean="0"/>
              <a:t>Tinker</a:t>
            </a:r>
            <a:r>
              <a:rPr lang="zh-CN" altLang="en-US" sz="2800" dirty="0" smtClean="0"/>
              <a:t>热修复的实现的简要说明</a:t>
            </a:r>
            <a:endParaRPr lang="zh-CN" altLang="zh-CN" sz="2800" dirty="0"/>
          </a:p>
        </p:txBody>
      </p:sp>
      <p:sp>
        <p:nvSpPr>
          <p:cNvPr id="6" name="文本框 5"/>
          <p:cNvSpPr txBox="1"/>
          <p:nvPr/>
        </p:nvSpPr>
        <p:spPr>
          <a:xfrm>
            <a:off x="323528" y="1115695"/>
            <a:ext cx="8544560" cy="2862322"/>
          </a:xfrm>
          <a:prstGeom prst="rect">
            <a:avLst/>
          </a:prstGeom>
          <a:noFill/>
        </p:spPr>
        <p:txBody>
          <a:bodyPr wrap="square" rtlCol="0">
            <a:spAutoFit/>
          </a:bodyPr>
          <a:lstStyle/>
          <a:p>
            <a:r>
              <a:rPr lang="zh-CN" altLang="en-US" sz="1800" dirty="0" smtClean="0">
                <a:latin typeface="新宋体" panose="02010609030101010101" charset="-122"/>
                <a:ea typeface="新宋体" panose="02010609030101010101" charset="-122"/>
              </a:rPr>
              <a:t>对于</a:t>
            </a:r>
            <a:r>
              <a:rPr lang="en-US" altLang="zh-CN" sz="1800" dirty="0" smtClean="0">
                <a:latin typeface="新宋体" panose="02010609030101010101" charset="-122"/>
                <a:ea typeface="新宋体" panose="02010609030101010101" charset="-122"/>
              </a:rPr>
              <a:t>Tinker</a:t>
            </a:r>
            <a:r>
              <a:rPr lang="zh-CN" altLang="en-US" sz="1800" dirty="0" smtClean="0">
                <a:latin typeface="新宋体" panose="02010609030101010101" charset="-122"/>
                <a:ea typeface="新宋体" panose="02010609030101010101" charset="-122"/>
              </a:rPr>
              <a:t>的</a:t>
            </a:r>
            <a:r>
              <a:rPr lang="en-US" altLang="zh-CN" sz="1800" dirty="0" err="1" smtClean="0">
                <a:latin typeface="新宋体" panose="02010609030101010101" charset="-122"/>
                <a:ea typeface="新宋体" panose="02010609030101010101" charset="-122"/>
              </a:rPr>
              <a:t>DexDiff</a:t>
            </a:r>
            <a:r>
              <a:rPr lang="zh-CN" altLang="en-US" sz="1800" dirty="0" smtClean="0">
                <a:latin typeface="新宋体" panose="02010609030101010101" charset="-122"/>
                <a:ea typeface="新宋体" panose="02010609030101010101" charset="-122"/>
              </a:rPr>
              <a:t>算法的实现，需要对</a:t>
            </a:r>
            <a:r>
              <a:rPr lang="en-US" altLang="zh-CN" sz="1800" dirty="0" err="1" smtClean="0">
                <a:latin typeface="新宋体" panose="02010609030101010101" charset="-122"/>
                <a:ea typeface="新宋体" panose="02010609030101010101" charset="-122"/>
              </a:rPr>
              <a:t>dex</a:t>
            </a:r>
            <a:r>
              <a:rPr lang="zh-CN" altLang="en-US" sz="1800" dirty="0" smtClean="0">
                <a:latin typeface="新宋体" panose="02010609030101010101" charset="-122"/>
                <a:ea typeface="新宋体" panose="02010609030101010101" charset="-122"/>
              </a:rPr>
              <a:t>文件格式以及</a:t>
            </a:r>
            <a:r>
              <a:rPr lang="en-US" altLang="zh-CN" sz="1800" dirty="0" smtClean="0">
                <a:latin typeface="新宋体" panose="02010609030101010101" charset="-122"/>
                <a:ea typeface="新宋体" panose="02010609030101010101" charset="-122"/>
              </a:rPr>
              <a:t>bytecode</a:t>
            </a:r>
            <a:r>
              <a:rPr lang="zh-CN" altLang="en-US" sz="1800" dirty="0">
                <a:latin typeface="新宋体" panose="02010609030101010101" charset="-122"/>
                <a:ea typeface="新宋体" panose="02010609030101010101" charset="-122"/>
              </a:rPr>
              <a:t>等</a:t>
            </a:r>
            <a:r>
              <a:rPr lang="zh-CN" altLang="en-US" sz="1800" dirty="0" smtClean="0">
                <a:latin typeface="新宋体" panose="02010609030101010101" charset="-122"/>
                <a:ea typeface="新宋体" panose="02010609030101010101" charset="-122"/>
              </a:rPr>
              <a:t>知识的了解。这里为了方便演示，采用对</a:t>
            </a:r>
            <a:r>
              <a:rPr lang="en-US" altLang="zh-CN" sz="1800" dirty="0" err="1" smtClean="0">
                <a:latin typeface="新宋体" panose="02010609030101010101" charset="-122"/>
                <a:ea typeface="新宋体" panose="02010609030101010101" charset="-122"/>
              </a:rPr>
              <a:t>string_ids</a:t>
            </a:r>
            <a:r>
              <a:rPr lang="en-US" altLang="zh-CN" sz="1800" dirty="0" smtClean="0">
                <a:latin typeface="新宋体" panose="02010609030101010101" charset="-122"/>
                <a:ea typeface="新宋体" panose="02010609030101010101" charset="-122"/>
              </a:rPr>
              <a:t>(</a:t>
            </a:r>
            <a:r>
              <a:rPr lang="zh-CN" altLang="en-US" sz="1800" dirty="0" smtClean="0">
                <a:latin typeface="新宋体" panose="02010609030101010101" charset="-122"/>
                <a:ea typeface="新宋体" panose="02010609030101010101" charset="-122"/>
              </a:rPr>
              <a:t>字符串常量池）进行一个简要修复的演示。</a:t>
            </a:r>
            <a:endParaRPr lang="en-US" altLang="zh-CN" sz="1800" dirty="0" smtClean="0">
              <a:latin typeface="新宋体" panose="02010609030101010101" charset="-122"/>
              <a:ea typeface="新宋体" panose="02010609030101010101" charset="-122"/>
            </a:endParaRPr>
          </a:p>
          <a:p>
            <a:r>
              <a:rPr lang="en-US" altLang="zh-CN" sz="1800" dirty="0" err="1" smtClean="0">
                <a:latin typeface="新宋体" panose="02010609030101010101" charset="-122"/>
                <a:ea typeface="新宋体" panose="02010609030101010101" charset="-122"/>
              </a:rPr>
              <a:t>DexDiff</a:t>
            </a:r>
            <a:r>
              <a:rPr lang="en-US" altLang="zh-CN" sz="1800" dirty="0" smtClean="0">
                <a:latin typeface="新宋体" panose="02010609030101010101" charset="-122"/>
                <a:ea typeface="新宋体" panose="02010609030101010101" charset="-122"/>
              </a:rPr>
              <a:t> </a:t>
            </a:r>
            <a:r>
              <a:rPr lang="zh-CN" altLang="en-US" sz="1800" dirty="0" smtClean="0">
                <a:latin typeface="新宋体" panose="02010609030101010101" charset="-122"/>
                <a:ea typeface="新宋体" panose="02010609030101010101" charset="-122"/>
              </a:rPr>
              <a:t>使用的思路类似于二路归并算法。</a:t>
            </a:r>
            <a:endParaRPr lang="en-US" altLang="zh-CN" sz="1800" dirty="0" smtClean="0">
              <a:latin typeface="新宋体" panose="02010609030101010101" charset="-122"/>
              <a:ea typeface="新宋体" panose="02010609030101010101" charset="-122"/>
            </a:endParaRPr>
          </a:p>
          <a:p>
            <a:endParaRPr lang="en-US" altLang="zh-CN" sz="1800" dirty="0">
              <a:latin typeface="新宋体" panose="02010609030101010101" charset="-122"/>
              <a:ea typeface="新宋体" panose="02010609030101010101" charset="-122"/>
            </a:endParaRPr>
          </a:p>
          <a:p>
            <a:r>
              <a:rPr lang="zh-CN" altLang="en-US" sz="1800" dirty="0" smtClean="0">
                <a:latin typeface="新宋体" panose="02010609030101010101" charset="-122"/>
                <a:ea typeface="新宋体" panose="02010609030101010101" charset="-122"/>
              </a:rPr>
              <a:t>演示：</a:t>
            </a:r>
            <a:endParaRPr lang="en-US" altLang="zh-CN" sz="1800" dirty="0" smtClean="0">
              <a:latin typeface="新宋体" panose="02010609030101010101" charset="-122"/>
              <a:ea typeface="新宋体" panose="02010609030101010101" charset="-122"/>
            </a:endParaRPr>
          </a:p>
          <a:p>
            <a:r>
              <a:rPr lang="zh-CN" altLang="en-US" sz="1800" dirty="0" smtClean="0">
                <a:latin typeface="新宋体" panose="02010609030101010101" charset="-122"/>
                <a:ea typeface="新宋体" panose="02010609030101010101" charset="-122"/>
              </a:rPr>
              <a:t>编写</a:t>
            </a:r>
            <a:r>
              <a:rPr lang="en-US" altLang="zh-CN" sz="1800" dirty="0" smtClean="0">
                <a:latin typeface="新宋体" panose="02010609030101010101" charset="-122"/>
                <a:ea typeface="新宋体" panose="02010609030101010101" charset="-122"/>
              </a:rPr>
              <a:t>Test</a:t>
            </a:r>
            <a:r>
              <a:rPr lang="zh-CN" altLang="en-US" sz="1800" dirty="0" smtClean="0">
                <a:latin typeface="新宋体" panose="02010609030101010101" charset="-122"/>
                <a:ea typeface="新宋体" panose="02010609030101010101" charset="-122"/>
              </a:rPr>
              <a:t>类</a:t>
            </a:r>
            <a:endParaRPr lang="en-US" altLang="zh-CN" sz="1800" dirty="0" smtClean="0">
              <a:latin typeface="新宋体" panose="02010609030101010101" charset="-122"/>
              <a:ea typeface="新宋体" panose="02010609030101010101" charset="-122"/>
            </a:endParaRPr>
          </a:p>
          <a:p>
            <a:r>
              <a:rPr lang="zh-CN" altLang="en-US" sz="1800" dirty="0" smtClean="0">
                <a:latin typeface="新宋体" panose="02010609030101010101" charset="-122"/>
                <a:ea typeface="新宋体" panose="02010609030101010101" charset="-122"/>
              </a:rPr>
              <a:t>生成</a:t>
            </a:r>
            <a:r>
              <a:rPr lang="en-US" altLang="zh-CN" sz="1800" dirty="0" err="1" smtClean="0">
                <a:latin typeface="新宋体" panose="02010609030101010101" charset="-122"/>
                <a:ea typeface="新宋体" panose="02010609030101010101" charset="-122"/>
              </a:rPr>
              <a:t>dex</a:t>
            </a:r>
            <a:r>
              <a:rPr lang="zh-CN" altLang="en-US" sz="1800" dirty="0" smtClean="0">
                <a:latin typeface="新宋体" panose="02010609030101010101" charset="-122"/>
                <a:ea typeface="新宋体" panose="02010609030101010101" charset="-122"/>
              </a:rPr>
              <a:t>文件</a:t>
            </a:r>
            <a:endParaRPr lang="en-US" altLang="zh-CN" sz="1800" dirty="0" smtClean="0">
              <a:latin typeface="新宋体" panose="02010609030101010101" charset="-122"/>
              <a:ea typeface="新宋体" panose="02010609030101010101" charset="-122"/>
            </a:endParaRPr>
          </a:p>
          <a:p>
            <a:r>
              <a:rPr lang="zh-CN" altLang="en-US" sz="1800" dirty="0" smtClean="0">
                <a:latin typeface="新宋体" panose="02010609030101010101" charset="-122"/>
                <a:ea typeface="新宋体" panose="02010609030101010101" charset="-122"/>
              </a:rPr>
              <a:t>查看</a:t>
            </a:r>
            <a:r>
              <a:rPr lang="en-US" altLang="zh-CN" sz="1800" dirty="0" err="1" smtClean="0">
                <a:latin typeface="新宋体" panose="02010609030101010101" charset="-122"/>
                <a:ea typeface="新宋体" panose="02010609030101010101" charset="-122"/>
              </a:rPr>
              <a:t>dex</a:t>
            </a:r>
            <a:r>
              <a:rPr lang="zh-CN" altLang="en-US" sz="1800" dirty="0" smtClean="0">
                <a:latin typeface="新宋体" panose="02010609030101010101" charset="-122"/>
                <a:ea typeface="新宋体" panose="02010609030101010101" charset="-122"/>
              </a:rPr>
              <a:t>文件的</a:t>
            </a:r>
            <a:r>
              <a:rPr lang="en-US" altLang="zh-CN" sz="1800" dirty="0" err="1" smtClean="0">
                <a:latin typeface="新宋体" panose="02010609030101010101" charset="-122"/>
                <a:ea typeface="新宋体" panose="02010609030101010101" charset="-122"/>
              </a:rPr>
              <a:t>smali</a:t>
            </a:r>
            <a:r>
              <a:rPr lang="zh-CN" altLang="en-US" sz="1800" dirty="0" smtClean="0">
                <a:latin typeface="新宋体" panose="02010609030101010101" charset="-122"/>
                <a:ea typeface="新宋体" panose="02010609030101010101" charset="-122"/>
              </a:rPr>
              <a:t>代码进行比较</a:t>
            </a:r>
            <a:endParaRPr lang="en-US" altLang="zh-CN" sz="1800" dirty="0" smtClean="0">
              <a:latin typeface="新宋体" panose="02010609030101010101" charset="-122"/>
              <a:ea typeface="新宋体" panose="02010609030101010101" charset="-122"/>
            </a:endParaRPr>
          </a:p>
          <a:p>
            <a:r>
              <a:rPr lang="zh-CN" altLang="en-US" sz="1800" dirty="0" smtClean="0">
                <a:latin typeface="新宋体" panose="02010609030101010101" charset="-122"/>
                <a:ea typeface="新宋体" panose="02010609030101010101" charset="-122"/>
              </a:rPr>
              <a:t>模拟</a:t>
            </a:r>
            <a:r>
              <a:rPr lang="en-US" altLang="zh-CN" sz="1800" dirty="0" err="1" smtClean="0">
                <a:latin typeface="新宋体" panose="02010609030101010101" charset="-122"/>
                <a:ea typeface="新宋体" panose="02010609030101010101" charset="-122"/>
              </a:rPr>
              <a:t>dexdiff</a:t>
            </a:r>
            <a:r>
              <a:rPr lang="zh-CN" altLang="en-US" sz="1800" dirty="0" smtClean="0">
                <a:latin typeface="新宋体" panose="02010609030101010101" charset="-122"/>
                <a:ea typeface="新宋体" panose="02010609030101010101" charset="-122"/>
              </a:rPr>
              <a:t>算法进行修复</a:t>
            </a:r>
            <a:r>
              <a:rPr lang="en-US" altLang="zh-CN" sz="1800" dirty="0" smtClean="0">
                <a:latin typeface="新宋体" panose="02010609030101010101" charset="-122"/>
                <a:ea typeface="新宋体" panose="02010609030101010101" charset="-122"/>
              </a:rPr>
              <a:t>  </a:t>
            </a:r>
          </a:p>
        </p:txBody>
      </p:sp>
    </p:spTree>
    <p:extLst>
      <p:ext uri="{BB962C8B-B14F-4D97-AF65-F5344CB8AC3E}">
        <p14:creationId xmlns:p14="http://schemas.microsoft.com/office/powerpoint/2010/main" val="4261514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6"/>
          <p:cNvSpPr>
            <a:spLocks noChangeShapeType="1"/>
          </p:cNvSpPr>
          <p:nvPr/>
        </p:nvSpPr>
        <p:spPr bwMode="auto">
          <a:xfrm>
            <a:off x="539433" y="808102"/>
            <a:ext cx="7993063" cy="0"/>
          </a:xfrm>
          <a:prstGeom prst="line">
            <a:avLst/>
          </a:prstGeom>
          <a:noFill/>
          <a:ln w="57150">
            <a:solidFill>
              <a:srgbClr val="E8410A"/>
            </a:solidFill>
            <a:round/>
          </a:ln>
          <a:effectLst>
            <a:outerShdw dist="91581" dir="2021404" algn="ctr" rotWithShape="0">
              <a:schemeClr val="bg2"/>
            </a:outerShdw>
          </a:effectLst>
          <a:extLst>
            <a:ext uri="{909E8E84-426E-40DD-AFC4-6F175D3DCCD1}">
              <a14:hiddenFill xmlns:a14="http://schemas.microsoft.com/office/drawing/2010/main">
                <a:noFill/>
              </a14:hiddenFill>
            </a:ext>
          </a:extLst>
        </p:spPr>
        <p:txBody>
          <a:bodyPr>
            <a:spAutoFit/>
          </a:bodyPr>
          <a:lstStyle/>
          <a:p>
            <a:pPr eaLnBrk="1" hangingPunct="1">
              <a:spcBef>
                <a:spcPts val="0"/>
              </a:spcBef>
              <a:spcAft>
                <a:spcPts val="0"/>
              </a:spcAft>
              <a:buFontTx/>
              <a:buNone/>
            </a:pPr>
            <a:endParaRPr lang="zh-CN" altLang="en-US" sz="1800">
              <a:solidFill>
                <a:prstClr val="black"/>
              </a:solidFill>
              <a:latin typeface="华文隶书" pitchFamily="2" charset="-122"/>
              <a:ea typeface="华文隶书" pitchFamily="2" charset="-122"/>
            </a:endParaRPr>
          </a:p>
        </p:txBody>
      </p:sp>
      <p:sp>
        <p:nvSpPr>
          <p:cNvPr id="2" name="文本框 1"/>
          <p:cNvSpPr txBox="1"/>
          <p:nvPr/>
        </p:nvSpPr>
        <p:spPr>
          <a:xfrm>
            <a:off x="671829" y="285750"/>
            <a:ext cx="3565525" cy="523220"/>
          </a:xfrm>
          <a:prstGeom prst="rect">
            <a:avLst/>
          </a:prstGeom>
          <a:noFill/>
        </p:spPr>
        <p:txBody>
          <a:bodyPr wrap="square" rtlCol="0">
            <a:spAutoFit/>
          </a:bodyPr>
          <a:lstStyle/>
          <a:p>
            <a:r>
              <a:rPr lang="en-US" altLang="zh-CN" sz="2800" dirty="0" smtClean="0"/>
              <a:t>What is Unit Testing?</a:t>
            </a:r>
            <a:endParaRPr lang="zh-CN" altLang="en-US" sz="2800" dirty="0"/>
          </a:p>
        </p:txBody>
      </p:sp>
      <p:sp>
        <p:nvSpPr>
          <p:cNvPr id="3" name="文本框 2"/>
          <p:cNvSpPr txBox="1"/>
          <p:nvPr/>
        </p:nvSpPr>
        <p:spPr>
          <a:xfrm>
            <a:off x="671830" y="1070476"/>
            <a:ext cx="7131050" cy="2585323"/>
          </a:xfrm>
          <a:prstGeom prst="rect">
            <a:avLst/>
          </a:prstGeom>
          <a:noFill/>
        </p:spPr>
        <p:txBody>
          <a:bodyPr wrap="square" rtlCol="0">
            <a:spAutoFit/>
          </a:bodyPr>
          <a:lstStyle/>
          <a:p>
            <a:pPr latinLnBrk="0">
              <a:lnSpc>
                <a:spcPct val="150000"/>
              </a:lnSpc>
            </a:pPr>
            <a:r>
              <a:rPr lang="zh-CN" altLang="en-US" sz="1800" b="1" dirty="0" smtClean="0"/>
              <a:t>单元测试</a:t>
            </a:r>
            <a:r>
              <a:rPr lang="zh-CN" altLang="en-US" sz="1800" dirty="0" smtClean="0"/>
              <a:t>（</a:t>
            </a:r>
            <a:r>
              <a:rPr lang="en-US" altLang="zh-CN" sz="1800" dirty="0" smtClean="0"/>
              <a:t>Unit </a:t>
            </a:r>
            <a:r>
              <a:rPr lang="en-US" altLang="zh-CN" sz="1800" dirty="0"/>
              <a:t>Testing</a:t>
            </a:r>
            <a:r>
              <a:rPr lang="zh-CN" altLang="en-US" sz="1800" dirty="0"/>
              <a:t>）又称为</a:t>
            </a:r>
            <a:r>
              <a:rPr lang="zh-CN" altLang="en-US" sz="1800" b="1" dirty="0"/>
              <a:t>模块测试</a:t>
            </a:r>
            <a:r>
              <a:rPr lang="en-US" altLang="zh-CN" sz="1800" dirty="0"/>
              <a:t>, </a:t>
            </a:r>
            <a:r>
              <a:rPr lang="zh-CN" altLang="en-US" sz="1800" dirty="0"/>
              <a:t>是针对程序模块（软件设计的最小单位）来进行正确性检验的测试工作。程序单元是应用的最小可测试部件</a:t>
            </a:r>
            <a:r>
              <a:rPr lang="zh-CN" altLang="en-US" sz="1800" dirty="0" smtClean="0"/>
              <a:t>。</a:t>
            </a:r>
            <a:endParaRPr lang="en-US" altLang="zh-CN" sz="1800" dirty="0" smtClean="0"/>
          </a:p>
          <a:p>
            <a:pPr latinLnBrk="0">
              <a:lnSpc>
                <a:spcPct val="150000"/>
              </a:lnSpc>
            </a:pPr>
            <a:endParaRPr lang="en-US" altLang="zh-CN" sz="1800" dirty="0">
              <a:latin typeface="新宋体" panose="02010609030101010101" charset="-122"/>
              <a:ea typeface="新宋体" panose="02010609030101010101" charset="-122"/>
            </a:endParaRPr>
          </a:p>
          <a:p>
            <a:pPr latinLnBrk="0">
              <a:lnSpc>
                <a:spcPct val="150000"/>
              </a:lnSpc>
            </a:pPr>
            <a:r>
              <a:rPr lang="zh-CN" altLang="en-US" sz="1800" dirty="0"/>
              <a:t>在</a:t>
            </a:r>
            <a:r>
              <a:rPr lang="zh-CN" altLang="en-US" sz="1800" dirty="0" smtClean="0"/>
              <a:t>面向对象编程中，</a:t>
            </a:r>
            <a:r>
              <a:rPr lang="zh-CN" altLang="en-US" sz="1800" dirty="0"/>
              <a:t>最小单元就是方法，包括基类（超类）、抽象类、或者派生类（子类）中的方法。</a:t>
            </a:r>
            <a:endParaRPr lang="zh-CN" altLang="en-US" sz="1800" dirty="0">
              <a:latin typeface="新宋体" panose="02010609030101010101" charset="-122"/>
              <a:ea typeface="新宋体" panose="02010609030101010101"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71" name="图片 5" descr="蚂蚁图腾-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670" y="792957"/>
            <a:ext cx="3524250"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441595" y="1347648"/>
            <a:ext cx="4107215" cy="923330"/>
          </a:xfrm>
          <a:prstGeom prst="rect">
            <a:avLst/>
          </a:prstGeom>
          <a:noFill/>
        </p:spPr>
        <p:txBody>
          <a:bodyPr wrap="none" rtlCol="0">
            <a:spAutoFit/>
          </a:bodyPr>
          <a:lstStyle/>
          <a:p>
            <a:r>
              <a:rPr lang="en-US" altLang="zh-CN" sz="5400" dirty="0" smtClean="0">
                <a:solidFill>
                  <a:srgbClr val="E8410A"/>
                </a:solidFill>
                <a:latin typeface="华文楷体" pitchFamily="2" charset="-122"/>
                <a:ea typeface="华文楷体" pitchFamily="2" charset="-122"/>
                <a:cs typeface="Times New Roman" panose="02020603050405020304" pitchFamily="18" charset="0"/>
              </a:rPr>
              <a:t>Thank You </a:t>
            </a:r>
            <a:r>
              <a:rPr lang="zh-CN" altLang="en-US" sz="5400" dirty="0" smtClean="0">
                <a:solidFill>
                  <a:srgbClr val="E8410A"/>
                </a:solidFill>
                <a:latin typeface="华文楷体" pitchFamily="2" charset="-122"/>
                <a:ea typeface="华文楷体" pitchFamily="2" charset="-122"/>
                <a:cs typeface="Times New Roman" panose="02020603050405020304" pitchFamily="18" charset="0"/>
              </a:rPr>
              <a:t>！</a:t>
            </a:r>
            <a:endParaRPr lang="zh-CN" altLang="en-US" sz="5400" dirty="0">
              <a:solidFill>
                <a:srgbClr val="E8410A"/>
              </a:solidFill>
              <a:latin typeface="华文楷体" pitchFamily="2" charset="-122"/>
              <a:ea typeface="华文楷体"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6"/>
          <p:cNvSpPr>
            <a:spLocks noChangeShapeType="1"/>
          </p:cNvSpPr>
          <p:nvPr/>
        </p:nvSpPr>
        <p:spPr bwMode="auto">
          <a:xfrm>
            <a:off x="539433" y="808102"/>
            <a:ext cx="7993063" cy="0"/>
          </a:xfrm>
          <a:prstGeom prst="line">
            <a:avLst/>
          </a:prstGeom>
          <a:noFill/>
          <a:ln w="57150">
            <a:solidFill>
              <a:srgbClr val="E8410A"/>
            </a:solidFill>
            <a:round/>
          </a:ln>
          <a:effectLst>
            <a:outerShdw dist="91581" dir="2021404" algn="ctr" rotWithShape="0">
              <a:schemeClr val="bg2"/>
            </a:outerShdw>
          </a:effectLst>
          <a:extLst>
            <a:ext uri="{909E8E84-426E-40DD-AFC4-6F175D3DCCD1}">
              <a14:hiddenFill xmlns:a14="http://schemas.microsoft.com/office/drawing/2010/main">
                <a:noFill/>
              </a14:hiddenFill>
            </a:ext>
          </a:extLst>
        </p:spPr>
        <p:txBody>
          <a:bodyPr>
            <a:spAutoFit/>
          </a:bodyPr>
          <a:lstStyle/>
          <a:p>
            <a:pPr eaLnBrk="1" hangingPunct="1">
              <a:spcBef>
                <a:spcPts val="0"/>
              </a:spcBef>
              <a:spcAft>
                <a:spcPts val="0"/>
              </a:spcAft>
              <a:buFontTx/>
              <a:buNone/>
            </a:pPr>
            <a:endParaRPr lang="zh-CN" altLang="en-US" sz="1800">
              <a:solidFill>
                <a:prstClr val="black"/>
              </a:solidFill>
              <a:latin typeface="华文隶书" pitchFamily="2" charset="-122"/>
              <a:ea typeface="华文隶书" pitchFamily="2" charset="-122"/>
            </a:endParaRPr>
          </a:p>
        </p:txBody>
      </p:sp>
      <p:sp>
        <p:nvSpPr>
          <p:cNvPr id="2" name="文本框 1"/>
          <p:cNvSpPr txBox="1"/>
          <p:nvPr/>
        </p:nvSpPr>
        <p:spPr>
          <a:xfrm>
            <a:off x="671830" y="285750"/>
            <a:ext cx="4641215" cy="518160"/>
          </a:xfrm>
          <a:prstGeom prst="rect">
            <a:avLst/>
          </a:prstGeom>
          <a:noFill/>
        </p:spPr>
        <p:txBody>
          <a:bodyPr wrap="square" rtlCol="0">
            <a:spAutoFit/>
          </a:bodyPr>
          <a:lstStyle/>
          <a:p>
            <a:r>
              <a:rPr lang="en-US" altLang="zh-CN" sz="2800" dirty="0" smtClean="0"/>
              <a:t>Why we use Unit Testing?</a:t>
            </a:r>
            <a:endParaRPr lang="zh-CN" altLang="en-US" sz="2800" dirty="0"/>
          </a:p>
        </p:txBody>
      </p:sp>
      <p:sp>
        <p:nvSpPr>
          <p:cNvPr id="6" name="文本框 5"/>
          <p:cNvSpPr txBox="1"/>
          <p:nvPr/>
        </p:nvSpPr>
        <p:spPr>
          <a:xfrm>
            <a:off x="662940" y="1102360"/>
            <a:ext cx="8014970" cy="923330"/>
          </a:xfrm>
          <a:prstGeom prst="rect">
            <a:avLst/>
          </a:prstGeom>
          <a:noFill/>
        </p:spPr>
        <p:txBody>
          <a:bodyPr wrap="square" rtlCol="0">
            <a:spAutoFit/>
          </a:bodyPr>
          <a:lstStyle/>
          <a:p>
            <a:pPr latinLnBrk="0">
              <a:lnSpc>
                <a:spcPct val="150000"/>
              </a:lnSpc>
            </a:pPr>
            <a:r>
              <a:rPr lang="zh-CN" altLang="en-US" sz="1800" dirty="0"/>
              <a:t>单元测试的目标是</a:t>
            </a:r>
            <a:r>
              <a:rPr lang="zh-CN" altLang="en-US" sz="1800" b="1" dirty="0"/>
              <a:t>隔离程序部件</a:t>
            </a:r>
            <a:r>
              <a:rPr lang="zh-CN" altLang="en-US" sz="1800" dirty="0"/>
              <a:t>并证明这些</a:t>
            </a:r>
            <a:r>
              <a:rPr lang="zh-CN" altLang="en-US" sz="1800" b="1" dirty="0"/>
              <a:t>单个部件是正确</a:t>
            </a:r>
            <a:r>
              <a:rPr lang="zh-CN" altLang="en-US" sz="1800" dirty="0"/>
              <a:t>的</a:t>
            </a:r>
            <a:r>
              <a:rPr lang="zh-CN" altLang="en-US" sz="1800" dirty="0" smtClean="0"/>
              <a:t>。</a:t>
            </a:r>
            <a:endParaRPr lang="en-US" altLang="zh-CN" sz="1800" dirty="0">
              <a:latin typeface="新宋体" panose="02010609030101010101" charset="-122"/>
              <a:ea typeface="新宋体" panose="02010609030101010101" charset="-122"/>
            </a:endParaRPr>
          </a:p>
          <a:p>
            <a:pPr latinLnBrk="0">
              <a:lnSpc>
                <a:spcPct val="150000"/>
              </a:lnSpc>
            </a:pPr>
            <a:r>
              <a:rPr lang="zh-CN" altLang="en-US" sz="1800" dirty="0"/>
              <a:t>单元测试在软件开发过程的</a:t>
            </a:r>
            <a:r>
              <a:rPr lang="zh-CN" altLang="en-US" sz="1800" b="1" dirty="0"/>
              <a:t>早期就能发现问题</a:t>
            </a:r>
            <a:r>
              <a:rPr lang="zh-CN" altLang="en-US" sz="1800" dirty="0"/>
              <a:t>。</a:t>
            </a:r>
            <a:endParaRPr lang="zh-CN" altLang="en-US" sz="1800" dirty="0">
              <a:latin typeface="新宋体" panose="02010609030101010101" charset="-122"/>
              <a:ea typeface="新宋体" panose="02010609030101010101"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6"/>
          <p:cNvSpPr>
            <a:spLocks noChangeShapeType="1"/>
          </p:cNvSpPr>
          <p:nvPr/>
        </p:nvSpPr>
        <p:spPr bwMode="auto">
          <a:xfrm>
            <a:off x="539433" y="808102"/>
            <a:ext cx="7993063" cy="0"/>
          </a:xfrm>
          <a:prstGeom prst="line">
            <a:avLst/>
          </a:prstGeom>
          <a:noFill/>
          <a:ln w="57150">
            <a:solidFill>
              <a:srgbClr val="E8410A"/>
            </a:solidFill>
            <a:round/>
          </a:ln>
          <a:effectLst>
            <a:outerShdw dist="91581" dir="2021404" algn="ctr" rotWithShape="0">
              <a:schemeClr val="bg2"/>
            </a:outerShdw>
          </a:effectLst>
          <a:extLst>
            <a:ext uri="{909E8E84-426E-40DD-AFC4-6F175D3DCCD1}">
              <a14:hiddenFill xmlns:a14="http://schemas.microsoft.com/office/drawing/2010/main">
                <a:noFill/>
              </a14:hiddenFill>
            </a:ext>
          </a:extLst>
        </p:spPr>
        <p:txBody>
          <a:bodyPr>
            <a:spAutoFit/>
          </a:bodyPr>
          <a:lstStyle/>
          <a:p>
            <a:pPr eaLnBrk="1" hangingPunct="1">
              <a:spcBef>
                <a:spcPts val="0"/>
              </a:spcBef>
              <a:spcAft>
                <a:spcPts val="0"/>
              </a:spcAft>
              <a:buFontTx/>
              <a:buNone/>
            </a:pPr>
            <a:endParaRPr lang="zh-CN" altLang="en-US" sz="1800">
              <a:solidFill>
                <a:prstClr val="black"/>
              </a:solidFill>
              <a:latin typeface="华文隶书" pitchFamily="2" charset="-122"/>
              <a:ea typeface="华文隶书" pitchFamily="2" charset="-122"/>
            </a:endParaRPr>
          </a:p>
        </p:txBody>
      </p:sp>
      <p:sp>
        <p:nvSpPr>
          <p:cNvPr id="2" name="文本框 1"/>
          <p:cNvSpPr txBox="1"/>
          <p:nvPr/>
        </p:nvSpPr>
        <p:spPr>
          <a:xfrm>
            <a:off x="671830" y="285750"/>
            <a:ext cx="5772378" cy="523220"/>
          </a:xfrm>
          <a:prstGeom prst="rect">
            <a:avLst/>
          </a:prstGeom>
          <a:noFill/>
        </p:spPr>
        <p:txBody>
          <a:bodyPr wrap="square" rtlCol="0">
            <a:spAutoFit/>
          </a:bodyPr>
          <a:lstStyle/>
          <a:p>
            <a:r>
              <a:rPr lang="en-US" altLang="zh-CN" sz="2800" dirty="0" smtClean="0"/>
              <a:t>Android studio</a:t>
            </a:r>
            <a:r>
              <a:rPr lang="zh-CN" altLang="en-US" sz="2800" dirty="0" smtClean="0"/>
              <a:t>上的单元测试框架</a:t>
            </a:r>
            <a:endParaRPr lang="zh-CN" altLang="en-US" sz="2800" dirty="0"/>
          </a:p>
        </p:txBody>
      </p:sp>
      <p:sp>
        <p:nvSpPr>
          <p:cNvPr id="6" name="文本框 5"/>
          <p:cNvSpPr txBox="1"/>
          <p:nvPr/>
        </p:nvSpPr>
        <p:spPr>
          <a:xfrm>
            <a:off x="662940" y="1088092"/>
            <a:ext cx="8014970" cy="4293483"/>
          </a:xfrm>
          <a:prstGeom prst="rect">
            <a:avLst/>
          </a:prstGeom>
          <a:noFill/>
        </p:spPr>
        <p:txBody>
          <a:bodyPr wrap="square" rtlCol="0">
            <a:spAutoFit/>
          </a:bodyPr>
          <a:lstStyle/>
          <a:p>
            <a:pPr latinLnBrk="0">
              <a:lnSpc>
                <a:spcPct val="150000"/>
              </a:lnSpc>
            </a:pPr>
            <a:r>
              <a:rPr lang="en-US" altLang="zh-CN" sz="1400" dirty="0"/>
              <a:t>Java</a:t>
            </a:r>
            <a:r>
              <a:rPr lang="zh-CN" altLang="en-US" sz="1400" dirty="0"/>
              <a:t>单元测试框架：</a:t>
            </a:r>
            <a:r>
              <a:rPr lang="en-US" altLang="zh-CN" sz="1400" b="1" dirty="0"/>
              <a:t>Junit</a:t>
            </a:r>
            <a:r>
              <a:rPr lang="zh-CN" altLang="en-US" sz="1400" b="1" dirty="0"/>
              <a:t>、</a:t>
            </a:r>
            <a:r>
              <a:rPr lang="en-US" altLang="zh-CN" sz="1400" b="1" dirty="0" err="1"/>
              <a:t>Mockito</a:t>
            </a:r>
            <a:r>
              <a:rPr lang="zh-CN" altLang="en-US" sz="1400" b="1" dirty="0"/>
              <a:t>、</a:t>
            </a:r>
            <a:r>
              <a:rPr lang="en-US" altLang="zh-CN" sz="1400" b="1" dirty="0" err="1" smtClean="0"/>
              <a:t>Powermock</a:t>
            </a:r>
            <a:r>
              <a:rPr lang="zh-CN" altLang="en-US" sz="1400" dirty="0" smtClean="0"/>
              <a:t>等；</a:t>
            </a:r>
            <a:endParaRPr lang="en-US" altLang="zh-CN" sz="1400" dirty="0" smtClean="0"/>
          </a:p>
          <a:p>
            <a:pPr latinLnBrk="0">
              <a:lnSpc>
                <a:spcPct val="150000"/>
              </a:lnSpc>
            </a:pPr>
            <a:r>
              <a:rPr lang="en-US" altLang="zh-CN" sz="1400" dirty="0" smtClean="0"/>
              <a:t>Android</a:t>
            </a:r>
            <a:r>
              <a:rPr lang="zh-CN" altLang="en-US" sz="1400" dirty="0"/>
              <a:t>：</a:t>
            </a:r>
            <a:r>
              <a:rPr lang="en-US" altLang="zh-CN" sz="1400" b="1" dirty="0" err="1"/>
              <a:t>Robolectric</a:t>
            </a:r>
            <a:r>
              <a:rPr lang="zh-CN" altLang="en-US" sz="1400" b="1" dirty="0"/>
              <a:t>、</a:t>
            </a:r>
            <a:r>
              <a:rPr lang="en-US" altLang="zh-CN" sz="1400" b="1" dirty="0" err="1"/>
              <a:t>AndroidJUnitRunner</a:t>
            </a:r>
            <a:r>
              <a:rPr lang="zh-CN" altLang="en-US" sz="1400" b="1" dirty="0"/>
              <a:t>、</a:t>
            </a:r>
            <a:r>
              <a:rPr lang="en-US" altLang="zh-CN" sz="1400" b="1" dirty="0"/>
              <a:t>Espresso</a:t>
            </a:r>
            <a:r>
              <a:rPr lang="zh-CN" altLang="en-US" sz="1400" dirty="0"/>
              <a:t>等</a:t>
            </a:r>
            <a:r>
              <a:rPr lang="zh-CN" altLang="en-US" sz="1400" dirty="0" smtClean="0"/>
              <a:t>。</a:t>
            </a:r>
            <a:endParaRPr lang="en-US" altLang="zh-CN" sz="1400" dirty="0" smtClean="0"/>
          </a:p>
          <a:p>
            <a:pPr latinLnBrk="0">
              <a:lnSpc>
                <a:spcPct val="150000"/>
              </a:lnSpc>
            </a:pPr>
            <a:endParaRPr lang="en-US" altLang="zh-CN" sz="1400" dirty="0" smtClean="0">
              <a:latin typeface="新宋体" panose="02010609030101010101" charset="-122"/>
              <a:ea typeface="新宋体" panose="02010609030101010101" charset="-122"/>
            </a:endParaRPr>
          </a:p>
          <a:p>
            <a:pPr latinLnBrk="0">
              <a:lnSpc>
                <a:spcPct val="150000"/>
              </a:lnSpc>
            </a:pPr>
            <a:r>
              <a:rPr lang="en-US" altLang="zh-CN" sz="1400" b="1" dirty="0" err="1" smtClean="0"/>
              <a:t>Powermock</a:t>
            </a:r>
            <a:r>
              <a:rPr lang="zh-CN" altLang="en-US" sz="1400" b="1" dirty="0" smtClean="0"/>
              <a:t>是对</a:t>
            </a:r>
            <a:r>
              <a:rPr lang="en-US" altLang="zh-CN" sz="1400" b="1" dirty="0" err="1" smtClean="0"/>
              <a:t>Mockito</a:t>
            </a:r>
            <a:r>
              <a:rPr lang="zh-CN" altLang="en-US" sz="1400" b="1" dirty="0" smtClean="0"/>
              <a:t>的一种扩展，增加了</a:t>
            </a:r>
            <a:r>
              <a:rPr lang="en-US" altLang="zh-CN" sz="1400" b="1" dirty="0" err="1" smtClean="0"/>
              <a:t>Mockito</a:t>
            </a:r>
            <a:r>
              <a:rPr lang="zh-CN" altLang="en-US" sz="1400" b="1" dirty="0" smtClean="0"/>
              <a:t>所不支持的对</a:t>
            </a:r>
            <a:r>
              <a:rPr lang="zh-CN" altLang="en-US" sz="1400" b="1" dirty="0"/>
              <a:t>静态方法、构造方法、私有方法以及 </a:t>
            </a:r>
            <a:r>
              <a:rPr lang="en-US" altLang="zh-CN" sz="1400" b="1" dirty="0"/>
              <a:t>Final </a:t>
            </a:r>
            <a:r>
              <a:rPr lang="zh-CN" altLang="en-US" sz="1400" b="1" dirty="0"/>
              <a:t>方法的模拟</a:t>
            </a:r>
            <a:r>
              <a:rPr lang="zh-CN" altLang="en-US" sz="1400" b="1" dirty="0" smtClean="0"/>
              <a:t>。</a:t>
            </a:r>
            <a:endParaRPr lang="en-US" altLang="zh-CN" sz="1400" b="1" dirty="0" smtClean="0"/>
          </a:p>
          <a:p>
            <a:pPr latinLnBrk="0">
              <a:lnSpc>
                <a:spcPct val="150000"/>
              </a:lnSpc>
            </a:pPr>
            <a:endParaRPr lang="en-US" altLang="zh-CN" sz="1400" b="1" dirty="0" smtClean="0"/>
          </a:p>
          <a:p>
            <a:pPr>
              <a:lnSpc>
                <a:spcPct val="150000"/>
              </a:lnSpc>
            </a:pPr>
            <a:r>
              <a:rPr lang="en-US" altLang="zh-CN" sz="1400" b="1" dirty="0"/>
              <a:t>Espresso</a:t>
            </a:r>
            <a:r>
              <a:rPr lang="zh-CN" altLang="en-US" sz="1400" b="1" dirty="0"/>
              <a:t>作为</a:t>
            </a:r>
            <a:r>
              <a:rPr lang="en-US" altLang="zh-CN" sz="1400" b="1" dirty="0"/>
              <a:t>Google</a:t>
            </a:r>
            <a:r>
              <a:rPr lang="zh-CN" altLang="en-US" sz="1400" b="1" dirty="0"/>
              <a:t>推出的</a:t>
            </a:r>
            <a:r>
              <a:rPr lang="en-US" altLang="zh-CN" sz="1400" b="1" dirty="0"/>
              <a:t>Instrumentation UI</a:t>
            </a:r>
            <a:r>
              <a:rPr lang="zh-CN" altLang="en-US" sz="1400" b="1" dirty="0"/>
              <a:t>测试框架，在</a:t>
            </a:r>
            <a:r>
              <a:rPr lang="en-US" altLang="zh-CN" sz="1400" b="1" dirty="0"/>
              <a:t>API</a:t>
            </a:r>
            <a:r>
              <a:rPr lang="zh-CN" altLang="en-US" sz="1400" b="1" dirty="0"/>
              <a:t>支持方面有着天然的优势，在推出后很大程度上替代了</a:t>
            </a:r>
            <a:r>
              <a:rPr lang="en-US" altLang="zh-CN" sz="1400" b="1" dirty="0" err="1"/>
              <a:t>Robolectric</a:t>
            </a:r>
            <a:r>
              <a:rPr lang="en-US" altLang="zh-CN" sz="1400" b="1" dirty="0"/>
              <a:t> </a:t>
            </a:r>
            <a:r>
              <a:rPr lang="zh-CN" altLang="en-US" sz="1400" b="1" dirty="0"/>
              <a:t>。而</a:t>
            </a:r>
            <a:r>
              <a:rPr lang="en-US" altLang="zh-CN" sz="1400" b="1" dirty="0" err="1"/>
              <a:t>Robolectric</a:t>
            </a:r>
            <a:r>
              <a:rPr lang="zh-CN" altLang="en-US" sz="1400" b="1" dirty="0"/>
              <a:t>由于只在</a:t>
            </a:r>
            <a:r>
              <a:rPr lang="en-US" altLang="zh-CN" sz="1400" b="1" dirty="0"/>
              <a:t>Java</a:t>
            </a:r>
            <a:r>
              <a:rPr lang="zh-CN" altLang="en-US" sz="1400" b="1" dirty="0"/>
              <a:t>虚拟机中运行，速度很快，虽然在</a:t>
            </a:r>
            <a:r>
              <a:rPr lang="en-US" altLang="zh-CN" sz="1400" b="1" dirty="0"/>
              <a:t>API</a:t>
            </a:r>
            <a:r>
              <a:rPr lang="zh-CN" altLang="en-US" sz="1400" b="1" dirty="0"/>
              <a:t>支持上无法和</a:t>
            </a:r>
            <a:r>
              <a:rPr lang="en-US" altLang="zh-CN" sz="1400" b="1" dirty="0"/>
              <a:t>Espresso</a:t>
            </a:r>
            <a:r>
              <a:rPr lang="zh-CN" altLang="en-US" sz="1400" b="1" dirty="0"/>
              <a:t>相比，但速度有很大优势</a:t>
            </a:r>
            <a:r>
              <a:rPr lang="zh-CN" altLang="en-US" sz="1400" b="1" dirty="0" smtClean="0"/>
              <a:t>。</a:t>
            </a:r>
            <a:endParaRPr lang="en-US" altLang="zh-CN" sz="1400" b="1" dirty="0" smtClean="0"/>
          </a:p>
          <a:p>
            <a:pPr>
              <a:lnSpc>
                <a:spcPct val="150000"/>
              </a:lnSpc>
            </a:pPr>
            <a:endParaRPr lang="en-US" altLang="zh-CN" sz="1400" b="1" dirty="0"/>
          </a:p>
          <a:p>
            <a:pPr>
              <a:lnSpc>
                <a:spcPct val="150000"/>
              </a:lnSpc>
            </a:pPr>
            <a:r>
              <a:rPr lang="en-US" altLang="zh-CN" sz="1400" b="1" dirty="0" err="1" smtClean="0"/>
              <a:t>AndroidJUnitRunner</a:t>
            </a:r>
            <a:r>
              <a:rPr lang="en-US" altLang="zh-CN" sz="1400" b="1" dirty="0" smtClean="0"/>
              <a:t>:</a:t>
            </a:r>
            <a:r>
              <a:rPr lang="en-US" altLang="zh-CN" sz="1400" dirty="0"/>
              <a:t> </a:t>
            </a:r>
            <a:r>
              <a:rPr lang="en-US" altLang="zh-CN" sz="1400" b="1" dirty="0"/>
              <a:t>An Instrumentation that runs JUnit3 and JUnit4 tests against an Android package (application). </a:t>
            </a:r>
          </a:p>
          <a:p>
            <a:pPr latinLnBrk="0">
              <a:lnSpc>
                <a:spcPct val="150000"/>
              </a:lnSpc>
            </a:pPr>
            <a:endParaRPr lang="zh-CN" altLang="en-US" sz="1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6"/>
          <p:cNvSpPr>
            <a:spLocks noChangeShapeType="1"/>
          </p:cNvSpPr>
          <p:nvPr/>
        </p:nvSpPr>
        <p:spPr bwMode="auto">
          <a:xfrm>
            <a:off x="539433" y="808102"/>
            <a:ext cx="7993063" cy="0"/>
          </a:xfrm>
          <a:prstGeom prst="line">
            <a:avLst/>
          </a:prstGeom>
          <a:noFill/>
          <a:ln w="57150">
            <a:solidFill>
              <a:srgbClr val="E8410A"/>
            </a:solidFill>
            <a:round/>
          </a:ln>
          <a:effectLst>
            <a:outerShdw dist="91581" dir="2021404" algn="ctr" rotWithShape="0">
              <a:schemeClr val="bg2"/>
            </a:outerShdw>
          </a:effectLst>
          <a:extLst>
            <a:ext uri="{909E8E84-426E-40DD-AFC4-6F175D3DCCD1}">
              <a14:hiddenFill xmlns:a14="http://schemas.microsoft.com/office/drawing/2010/main">
                <a:noFill/>
              </a14:hiddenFill>
            </a:ext>
          </a:extLst>
        </p:spPr>
        <p:txBody>
          <a:bodyPr>
            <a:spAutoFit/>
          </a:bodyPr>
          <a:lstStyle/>
          <a:p>
            <a:pPr eaLnBrk="1" hangingPunct="1">
              <a:spcBef>
                <a:spcPts val="0"/>
              </a:spcBef>
              <a:spcAft>
                <a:spcPts val="0"/>
              </a:spcAft>
              <a:buFontTx/>
              <a:buNone/>
            </a:pPr>
            <a:endParaRPr lang="zh-CN" altLang="en-US" sz="1800">
              <a:solidFill>
                <a:prstClr val="black"/>
              </a:solidFill>
              <a:latin typeface="华文隶书" pitchFamily="2" charset="-122"/>
              <a:ea typeface="华文隶书" pitchFamily="2" charset="-122"/>
            </a:endParaRPr>
          </a:p>
        </p:txBody>
      </p:sp>
      <p:sp>
        <p:nvSpPr>
          <p:cNvPr id="2" name="文本框 1"/>
          <p:cNvSpPr txBox="1"/>
          <p:nvPr/>
        </p:nvSpPr>
        <p:spPr>
          <a:xfrm>
            <a:off x="671830" y="285750"/>
            <a:ext cx="4641215" cy="523220"/>
          </a:xfrm>
          <a:prstGeom prst="rect">
            <a:avLst/>
          </a:prstGeom>
          <a:noFill/>
        </p:spPr>
        <p:txBody>
          <a:bodyPr wrap="square" rtlCol="0">
            <a:spAutoFit/>
          </a:bodyPr>
          <a:lstStyle/>
          <a:p>
            <a:r>
              <a:rPr lang="en-US" altLang="zh-CN" sz="2800" dirty="0"/>
              <a:t>JUnit</a:t>
            </a:r>
            <a:endParaRPr lang="zh-CN" altLang="en-US" sz="2800" dirty="0"/>
          </a:p>
        </p:txBody>
      </p:sp>
      <p:sp>
        <p:nvSpPr>
          <p:cNvPr id="6" name="文本框 5"/>
          <p:cNvSpPr txBox="1"/>
          <p:nvPr/>
        </p:nvSpPr>
        <p:spPr>
          <a:xfrm>
            <a:off x="385190" y="1100723"/>
            <a:ext cx="8301548" cy="3000821"/>
          </a:xfrm>
          <a:prstGeom prst="rect">
            <a:avLst/>
          </a:prstGeom>
          <a:noFill/>
        </p:spPr>
        <p:txBody>
          <a:bodyPr wrap="square" rtlCol="0">
            <a:spAutoFit/>
          </a:bodyPr>
          <a:lstStyle/>
          <a:p>
            <a:pPr latinLnBrk="0">
              <a:lnSpc>
                <a:spcPct val="150000"/>
              </a:lnSpc>
            </a:pPr>
            <a:r>
              <a:rPr lang="en-US" altLang="zh-CN" sz="1800" dirty="0"/>
              <a:t>JUnit</a:t>
            </a:r>
            <a:r>
              <a:rPr lang="zh-CN" altLang="en-US" sz="1800" dirty="0" smtClean="0">
                <a:latin typeface="宋体" panose="02010600030101010101" pitchFamily="2" charset="-122"/>
              </a:rPr>
              <a:t>是一个强大的</a:t>
            </a:r>
            <a:r>
              <a:rPr lang="en-US" altLang="zh-CN" sz="1800" dirty="0" smtClean="0">
                <a:latin typeface="宋体" panose="02010600030101010101" pitchFamily="2" charset="-122"/>
              </a:rPr>
              <a:t>java</a:t>
            </a:r>
            <a:r>
              <a:rPr lang="zh-CN" altLang="en-US" sz="1800" dirty="0" smtClean="0">
                <a:latin typeface="宋体" panose="02010600030101010101" pitchFamily="2" charset="-122"/>
              </a:rPr>
              <a:t>单元测试框架，</a:t>
            </a:r>
            <a:r>
              <a:rPr lang="zh-CN" altLang="en-US" sz="1800" dirty="0"/>
              <a:t>多数</a:t>
            </a:r>
            <a:r>
              <a:rPr lang="en-US" altLang="zh-CN" sz="1800" dirty="0"/>
              <a:t>Java</a:t>
            </a:r>
            <a:r>
              <a:rPr lang="zh-CN" altLang="en-US" sz="1800" dirty="0"/>
              <a:t>的开发环境都已经集成了</a:t>
            </a:r>
            <a:r>
              <a:rPr lang="en-US" altLang="zh-CN" sz="1800" dirty="0"/>
              <a:t>JUnit</a:t>
            </a:r>
            <a:r>
              <a:rPr lang="zh-CN" altLang="en-US" sz="1800" dirty="0"/>
              <a:t>作为单元测试的</a:t>
            </a:r>
            <a:r>
              <a:rPr lang="zh-CN" altLang="en-US" sz="1800" dirty="0" smtClean="0"/>
              <a:t>工具</a:t>
            </a:r>
            <a:r>
              <a:rPr lang="en-US" altLang="zh-CN" sz="1800" dirty="0" smtClean="0"/>
              <a:t>,</a:t>
            </a:r>
            <a:r>
              <a:rPr lang="zh-CN" altLang="en-US" sz="1800" dirty="0" smtClean="0"/>
              <a:t>包括</a:t>
            </a:r>
            <a:r>
              <a:rPr lang="en-US" altLang="zh-CN" sz="1800" dirty="0" smtClean="0"/>
              <a:t>Android Studio</a:t>
            </a:r>
            <a:r>
              <a:rPr lang="zh-CN" altLang="en-US" sz="1800" dirty="0" smtClean="0"/>
              <a:t>。</a:t>
            </a:r>
            <a:endParaRPr lang="en-US" altLang="zh-CN" sz="1800" dirty="0" smtClean="0"/>
          </a:p>
          <a:p>
            <a:pPr latinLnBrk="0">
              <a:lnSpc>
                <a:spcPct val="150000"/>
              </a:lnSpc>
            </a:pPr>
            <a:r>
              <a:rPr lang="zh-CN" altLang="en-US" sz="1800" dirty="0" smtClean="0"/>
              <a:t>其他的测试框架，例如</a:t>
            </a:r>
            <a:r>
              <a:rPr lang="en-US" altLang="zh-CN" sz="1800" dirty="0" err="1" smtClean="0"/>
              <a:t>Mockito</a:t>
            </a:r>
            <a:r>
              <a:rPr lang="zh-CN" altLang="en-US" sz="1800" dirty="0" smtClean="0"/>
              <a:t>、</a:t>
            </a:r>
            <a:r>
              <a:rPr lang="en-US" altLang="zh-CN" sz="1800" dirty="0" smtClean="0"/>
              <a:t>espresso</a:t>
            </a:r>
            <a:r>
              <a:rPr lang="zh-CN" altLang="en-US" sz="1800" dirty="0" smtClean="0"/>
              <a:t>等可以配合</a:t>
            </a:r>
            <a:r>
              <a:rPr lang="en-US" altLang="zh-CN" sz="1800" dirty="0" smtClean="0"/>
              <a:t>Junit/</a:t>
            </a:r>
            <a:r>
              <a:rPr lang="en-US" altLang="zh-CN" sz="1800" dirty="0" err="1" smtClean="0"/>
              <a:t>AndroidJunitRunner</a:t>
            </a:r>
            <a:r>
              <a:rPr lang="zh-CN" altLang="en-US" sz="1800" dirty="0" smtClean="0"/>
              <a:t>在</a:t>
            </a:r>
            <a:r>
              <a:rPr lang="en-US" altLang="zh-CN" sz="1800" dirty="0"/>
              <a:t>Android </a:t>
            </a:r>
            <a:r>
              <a:rPr lang="en-US" altLang="zh-CN" sz="1800" dirty="0" smtClean="0"/>
              <a:t>Studio</a:t>
            </a:r>
            <a:r>
              <a:rPr lang="zh-CN" altLang="en-US" sz="1800" dirty="0" smtClean="0"/>
              <a:t>上完成单元测试和</a:t>
            </a:r>
            <a:r>
              <a:rPr lang="en-US" altLang="zh-CN" sz="1800" dirty="0" err="1" smtClean="0"/>
              <a:t>ui</a:t>
            </a:r>
            <a:r>
              <a:rPr lang="zh-CN" altLang="en-US" sz="1800" dirty="0" smtClean="0"/>
              <a:t>测试。</a:t>
            </a:r>
            <a:endParaRPr lang="en-US" altLang="zh-CN" sz="1800" dirty="0" smtClean="0"/>
          </a:p>
          <a:p>
            <a:pPr latinLnBrk="0">
              <a:lnSpc>
                <a:spcPct val="150000"/>
              </a:lnSpc>
            </a:pPr>
            <a:endParaRPr lang="en-US" altLang="zh-CN" sz="1800" dirty="0"/>
          </a:p>
          <a:p>
            <a:pPr latinLnBrk="0">
              <a:lnSpc>
                <a:spcPct val="150000"/>
              </a:lnSpc>
            </a:pPr>
            <a:r>
              <a:rPr lang="en-US" altLang="zh-CN" sz="1800" dirty="0" smtClean="0"/>
              <a:t>Junit</a:t>
            </a:r>
            <a:r>
              <a:rPr lang="zh-CN" altLang="en-US" sz="1800" dirty="0" smtClean="0"/>
              <a:t>框架通过其实现的</a:t>
            </a:r>
            <a:r>
              <a:rPr lang="zh-CN" altLang="en-US" sz="1800" b="1" dirty="0" smtClean="0"/>
              <a:t>断言</a:t>
            </a:r>
            <a:r>
              <a:rPr lang="zh-CN" altLang="en-US" sz="1800" dirty="0" smtClean="0"/>
              <a:t>和</a:t>
            </a:r>
            <a:r>
              <a:rPr lang="zh-CN" altLang="en-US" sz="1800" b="1" dirty="0" smtClean="0"/>
              <a:t>注解</a:t>
            </a:r>
            <a:r>
              <a:rPr lang="zh-CN" altLang="en-US" sz="1800" dirty="0" smtClean="0"/>
              <a:t>来快速完成测试用例的编写。</a:t>
            </a:r>
            <a:endParaRPr lang="en-US" altLang="zh-CN" sz="1800" dirty="0" smtClean="0"/>
          </a:p>
          <a:p>
            <a:pPr latinLnBrk="0">
              <a:lnSpc>
                <a:spcPct val="150000"/>
              </a:lnSpc>
            </a:pPr>
            <a:endParaRPr lang="en-US" altLang="zh-CN" sz="18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6"/>
          <p:cNvSpPr>
            <a:spLocks noChangeShapeType="1"/>
          </p:cNvSpPr>
          <p:nvPr/>
        </p:nvSpPr>
        <p:spPr bwMode="auto">
          <a:xfrm>
            <a:off x="539433" y="808102"/>
            <a:ext cx="7993063" cy="0"/>
          </a:xfrm>
          <a:prstGeom prst="line">
            <a:avLst/>
          </a:prstGeom>
          <a:noFill/>
          <a:ln w="57150">
            <a:solidFill>
              <a:srgbClr val="E8410A"/>
            </a:solidFill>
            <a:round/>
          </a:ln>
          <a:effectLst>
            <a:outerShdw dist="91581" dir="2021404" algn="ctr" rotWithShape="0">
              <a:schemeClr val="bg2"/>
            </a:outerShdw>
          </a:effectLst>
          <a:extLst>
            <a:ext uri="{909E8E84-426E-40DD-AFC4-6F175D3DCCD1}">
              <a14:hiddenFill xmlns:a14="http://schemas.microsoft.com/office/drawing/2010/main">
                <a:noFill/>
              </a14:hiddenFill>
            </a:ext>
          </a:extLst>
        </p:spPr>
        <p:txBody>
          <a:bodyPr>
            <a:spAutoFit/>
          </a:bodyPr>
          <a:lstStyle/>
          <a:p>
            <a:pPr eaLnBrk="1" hangingPunct="1">
              <a:spcBef>
                <a:spcPts val="0"/>
              </a:spcBef>
              <a:spcAft>
                <a:spcPts val="0"/>
              </a:spcAft>
              <a:buFontTx/>
              <a:buNone/>
            </a:pPr>
            <a:endParaRPr lang="zh-CN" altLang="en-US" sz="1800">
              <a:solidFill>
                <a:prstClr val="black"/>
              </a:solidFill>
              <a:latin typeface="华文隶书" pitchFamily="2" charset="-122"/>
              <a:ea typeface="华文隶书" pitchFamily="2" charset="-122"/>
            </a:endParaRPr>
          </a:p>
        </p:txBody>
      </p:sp>
      <p:sp>
        <p:nvSpPr>
          <p:cNvPr id="2" name="文本框 1"/>
          <p:cNvSpPr txBox="1"/>
          <p:nvPr/>
        </p:nvSpPr>
        <p:spPr>
          <a:xfrm>
            <a:off x="671830" y="285750"/>
            <a:ext cx="3468370" cy="518160"/>
          </a:xfrm>
          <a:prstGeom prst="rect">
            <a:avLst/>
          </a:prstGeom>
          <a:noFill/>
        </p:spPr>
        <p:txBody>
          <a:bodyPr wrap="square" rtlCol="0">
            <a:spAutoFit/>
          </a:bodyPr>
          <a:lstStyle/>
          <a:p>
            <a:r>
              <a:rPr lang="zh-CN" altLang="en-US" sz="2800" dirty="0" smtClean="0"/>
              <a:t>依赖隔离</a:t>
            </a:r>
            <a:endParaRPr lang="zh-CN" altLang="en-US" sz="2800" dirty="0"/>
          </a:p>
        </p:txBody>
      </p:sp>
      <p:sp>
        <p:nvSpPr>
          <p:cNvPr id="3" name="文本框 2"/>
          <p:cNvSpPr txBox="1"/>
          <p:nvPr/>
        </p:nvSpPr>
        <p:spPr>
          <a:xfrm>
            <a:off x="614680" y="1115695"/>
            <a:ext cx="7848600" cy="1477328"/>
          </a:xfrm>
          <a:prstGeom prst="rect">
            <a:avLst/>
          </a:prstGeom>
          <a:noFill/>
        </p:spPr>
        <p:txBody>
          <a:bodyPr wrap="square" rtlCol="0">
            <a:spAutoFit/>
          </a:bodyPr>
          <a:lstStyle/>
          <a:p>
            <a:r>
              <a:rPr lang="zh-CN" altLang="en-US" sz="1800" dirty="0"/>
              <a:t>依赖隔离，这是单元测试中一个</a:t>
            </a:r>
            <a:r>
              <a:rPr lang="zh-CN" altLang="en-US" sz="1800" b="1" dirty="0"/>
              <a:t>非常重要的概念</a:t>
            </a:r>
            <a:r>
              <a:rPr lang="zh-CN" altLang="en-US" sz="1800" dirty="0"/>
              <a:t>。一个单元的代码，通常会有各种依赖。写单元测试时，应该把这些依赖隔离，让每个单元保持独立</a:t>
            </a:r>
            <a:r>
              <a:rPr lang="zh-CN" altLang="en-US" sz="1800" dirty="0" smtClean="0"/>
              <a:t>。</a:t>
            </a:r>
            <a:endParaRPr lang="en-US" altLang="zh-CN" sz="1800" dirty="0" smtClean="0"/>
          </a:p>
          <a:p>
            <a:endParaRPr lang="en-US" altLang="zh-CN" sz="1800" dirty="0"/>
          </a:p>
          <a:p>
            <a:r>
              <a:rPr lang="zh-CN" altLang="en-US" sz="1800" dirty="0" smtClean="0"/>
              <a:t>举例：</a:t>
            </a:r>
            <a:endParaRPr lang="en-US" altLang="zh-CN" sz="1800" dirty="0" smtClean="0"/>
          </a:p>
          <a:p>
            <a:endParaRPr lang="zh-CN" altLang="en-U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80" y="2355725"/>
            <a:ext cx="3813304" cy="1728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3584" y="2364991"/>
            <a:ext cx="3770603" cy="1728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5139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6"/>
          <p:cNvSpPr>
            <a:spLocks noChangeShapeType="1"/>
          </p:cNvSpPr>
          <p:nvPr/>
        </p:nvSpPr>
        <p:spPr bwMode="auto">
          <a:xfrm>
            <a:off x="539433" y="808102"/>
            <a:ext cx="7993063" cy="0"/>
          </a:xfrm>
          <a:prstGeom prst="line">
            <a:avLst/>
          </a:prstGeom>
          <a:noFill/>
          <a:ln w="57150">
            <a:solidFill>
              <a:srgbClr val="E8410A"/>
            </a:solidFill>
            <a:round/>
          </a:ln>
          <a:effectLst>
            <a:outerShdw dist="91581" dir="2021404" algn="ctr" rotWithShape="0">
              <a:schemeClr val="bg2"/>
            </a:outerShdw>
          </a:effectLst>
          <a:extLst>
            <a:ext uri="{909E8E84-426E-40DD-AFC4-6F175D3DCCD1}">
              <a14:hiddenFill xmlns:a14="http://schemas.microsoft.com/office/drawing/2010/main">
                <a:noFill/>
              </a14:hiddenFill>
            </a:ext>
          </a:extLst>
        </p:spPr>
        <p:txBody>
          <a:bodyPr>
            <a:spAutoFit/>
          </a:bodyPr>
          <a:lstStyle/>
          <a:p>
            <a:pPr eaLnBrk="1" hangingPunct="1">
              <a:spcBef>
                <a:spcPts val="0"/>
              </a:spcBef>
              <a:spcAft>
                <a:spcPts val="0"/>
              </a:spcAft>
              <a:buFontTx/>
              <a:buNone/>
            </a:pPr>
            <a:endParaRPr lang="zh-CN" altLang="en-US" sz="1800">
              <a:solidFill>
                <a:prstClr val="black"/>
              </a:solidFill>
              <a:latin typeface="华文隶书" pitchFamily="2" charset="-122"/>
              <a:ea typeface="华文隶书" pitchFamily="2" charset="-122"/>
            </a:endParaRPr>
          </a:p>
        </p:txBody>
      </p:sp>
      <p:sp>
        <p:nvSpPr>
          <p:cNvPr id="2" name="文本框 1"/>
          <p:cNvSpPr txBox="1"/>
          <p:nvPr/>
        </p:nvSpPr>
        <p:spPr>
          <a:xfrm>
            <a:off x="671830" y="285750"/>
            <a:ext cx="3468370" cy="518160"/>
          </a:xfrm>
          <a:prstGeom prst="rect">
            <a:avLst/>
          </a:prstGeom>
          <a:noFill/>
        </p:spPr>
        <p:txBody>
          <a:bodyPr wrap="square" rtlCol="0">
            <a:spAutoFit/>
          </a:bodyPr>
          <a:lstStyle/>
          <a:p>
            <a:r>
              <a:rPr lang="zh-CN" altLang="en-US" sz="2800" dirty="0" smtClean="0"/>
              <a:t>依赖隔离</a:t>
            </a:r>
            <a:endParaRPr lang="zh-CN" altLang="en-US" sz="2800" dirty="0"/>
          </a:p>
        </p:txBody>
      </p:sp>
      <p:sp>
        <p:nvSpPr>
          <p:cNvPr id="3" name="文本框 2"/>
          <p:cNvSpPr txBox="1"/>
          <p:nvPr/>
        </p:nvSpPr>
        <p:spPr>
          <a:xfrm>
            <a:off x="614680" y="1115695"/>
            <a:ext cx="7848600" cy="1200329"/>
          </a:xfrm>
          <a:prstGeom prst="rect">
            <a:avLst/>
          </a:prstGeom>
          <a:noFill/>
        </p:spPr>
        <p:txBody>
          <a:bodyPr wrap="square" rtlCol="0">
            <a:spAutoFit/>
          </a:bodyPr>
          <a:lstStyle/>
          <a:p>
            <a:r>
              <a:rPr lang="zh-CN" altLang="en-US" sz="1800" dirty="0" smtClean="0"/>
              <a:t>那如何消除这些依赖呢？</a:t>
            </a:r>
            <a:endParaRPr lang="en-US" altLang="zh-CN" sz="1800" dirty="0" smtClean="0"/>
          </a:p>
          <a:p>
            <a:endParaRPr lang="en-US" altLang="zh-CN" sz="1800" dirty="0"/>
          </a:p>
          <a:p>
            <a:r>
              <a:rPr lang="zh-CN" altLang="en-US" sz="1800" dirty="0" smtClean="0"/>
              <a:t>上述代码为了适配测试而进行的一种改进：</a:t>
            </a:r>
            <a:endParaRPr lang="en-US" altLang="zh-CN" sz="1800" dirty="0" smtClean="0"/>
          </a:p>
          <a:p>
            <a:endParaRPr lang="zh-CN" altLang="en-US" sz="1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30" y="2067694"/>
            <a:ext cx="3612138" cy="1842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2067694"/>
            <a:ext cx="3886632"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9187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6"/>
          <p:cNvSpPr>
            <a:spLocks noChangeShapeType="1"/>
          </p:cNvSpPr>
          <p:nvPr/>
        </p:nvSpPr>
        <p:spPr bwMode="auto">
          <a:xfrm>
            <a:off x="539433" y="808102"/>
            <a:ext cx="7993063" cy="0"/>
          </a:xfrm>
          <a:prstGeom prst="line">
            <a:avLst/>
          </a:prstGeom>
          <a:noFill/>
          <a:ln w="57150">
            <a:solidFill>
              <a:srgbClr val="E8410A"/>
            </a:solidFill>
            <a:round/>
          </a:ln>
          <a:effectLst>
            <a:outerShdw dist="91581" dir="2021404" algn="ctr" rotWithShape="0">
              <a:schemeClr val="bg2"/>
            </a:outerShdw>
          </a:effectLst>
          <a:extLst>
            <a:ext uri="{909E8E84-426E-40DD-AFC4-6F175D3DCCD1}">
              <a14:hiddenFill xmlns:a14="http://schemas.microsoft.com/office/drawing/2010/main">
                <a:noFill/>
              </a14:hiddenFill>
            </a:ext>
          </a:extLst>
        </p:spPr>
        <p:txBody>
          <a:bodyPr>
            <a:spAutoFit/>
          </a:bodyPr>
          <a:lstStyle/>
          <a:p>
            <a:pPr eaLnBrk="1" hangingPunct="1">
              <a:spcBef>
                <a:spcPts val="0"/>
              </a:spcBef>
              <a:spcAft>
                <a:spcPts val="0"/>
              </a:spcAft>
              <a:buFontTx/>
              <a:buNone/>
            </a:pPr>
            <a:endParaRPr lang="zh-CN" altLang="en-US" sz="1800">
              <a:solidFill>
                <a:prstClr val="black"/>
              </a:solidFill>
              <a:latin typeface="华文隶书" pitchFamily="2" charset="-122"/>
              <a:ea typeface="华文隶书" pitchFamily="2" charset="-122"/>
            </a:endParaRPr>
          </a:p>
        </p:txBody>
      </p:sp>
      <p:sp>
        <p:nvSpPr>
          <p:cNvPr id="2" name="文本框 1"/>
          <p:cNvSpPr txBox="1"/>
          <p:nvPr/>
        </p:nvSpPr>
        <p:spPr>
          <a:xfrm>
            <a:off x="650348" y="270505"/>
            <a:ext cx="5556354" cy="523220"/>
          </a:xfrm>
          <a:prstGeom prst="rect">
            <a:avLst/>
          </a:prstGeom>
          <a:noFill/>
        </p:spPr>
        <p:txBody>
          <a:bodyPr wrap="square" rtlCol="0">
            <a:spAutoFit/>
          </a:bodyPr>
          <a:lstStyle/>
          <a:p>
            <a:r>
              <a:rPr lang="en-US" altLang="zh-CN" sz="2800" dirty="0" smtClean="0"/>
              <a:t>Mock</a:t>
            </a:r>
            <a:r>
              <a:rPr lang="zh-CN" altLang="en-US" sz="2800" dirty="0" smtClean="0"/>
              <a:t>的引入和</a:t>
            </a:r>
            <a:r>
              <a:rPr lang="en-US" altLang="zh-CN" sz="2800" dirty="0" err="1" smtClean="0"/>
              <a:t>Mockito</a:t>
            </a:r>
            <a:r>
              <a:rPr lang="zh-CN" altLang="en-US" sz="2800" dirty="0" smtClean="0"/>
              <a:t>框架</a:t>
            </a:r>
            <a:endParaRPr lang="zh-CN" altLang="en-US" sz="2800" dirty="0"/>
          </a:p>
        </p:txBody>
      </p:sp>
      <p:sp>
        <p:nvSpPr>
          <p:cNvPr id="3" name="文本框 2"/>
          <p:cNvSpPr txBox="1"/>
          <p:nvPr/>
        </p:nvSpPr>
        <p:spPr>
          <a:xfrm>
            <a:off x="539433" y="1133272"/>
            <a:ext cx="7848600" cy="2893100"/>
          </a:xfrm>
          <a:prstGeom prst="rect">
            <a:avLst/>
          </a:prstGeom>
          <a:noFill/>
        </p:spPr>
        <p:txBody>
          <a:bodyPr wrap="square" rtlCol="0">
            <a:spAutoFit/>
          </a:bodyPr>
          <a:lstStyle/>
          <a:p>
            <a:r>
              <a:rPr lang="zh-CN" altLang="en-US" sz="1800" dirty="0" smtClean="0"/>
              <a:t>为了解决上述情况，我们就要引入</a:t>
            </a:r>
            <a:r>
              <a:rPr lang="en-US" altLang="zh-CN" sz="1800" dirty="0" smtClean="0"/>
              <a:t>Mock(</a:t>
            </a:r>
            <a:r>
              <a:rPr lang="zh-CN" altLang="en-US" sz="1800" dirty="0" smtClean="0"/>
              <a:t>模仿</a:t>
            </a:r>
            <a:r>
              <a:rPr lang="en-US" altLang="zh-CN" sz="1800" dirty="0" smtClean="0"/>
              <a:t>)</a:t>
            </a:r>
            <a:r>
              <a:rPr lang="zh-CN" altLang="en-US" sz="1800" dirty="0" smtClean="0"/>
              <a:t>概念。</a:t>
            </a:r>
            <a:endParaRPr lang="en-US" altLang="zh-CN" sz="1800" dirty="0" smtClean="0"/>
          </a:p>
          <a:p>
            <a:r>
              <a:rPr lang="zh-CN" altLang="en-US" sz="1800" dirty="0"/>
              <a:t>在单元测试</a:t>
            </a:r>
            <a:r>
              <a:rPr lang="en-US" altLang="zh-CN" sz="1800" b="1" dirty="0"/>
              <a:t>mock</a:t>
            </a:r>
            <a:r>
              <a:rPr lang="zh-CN" altLang="en-US" sz="1800" dirty="0"/>
              <a:t>可以</a:t>
            </a:r>
            <a:r>
              <a:rPr lang="zh-CN" altLang="en-US" sz="1800" b="1" dirty="0"/>
              <a:t>模拟返回数据，也可以模拟接口</a:t>
            </a:r>
            <a:r>
              <a:rPr lang="en-US" altLang="zh-CN" sz="1800" b="1" dirty="0"/>
              <a:t>/</a:t>
            </a:r>
            <a:r>
              <a:rPr lang="zh-CN" altLang="en-US" sz="1800" b="1" dirty="0"/>
              <a:t>方法的行为</a:t>
            </a:r>
            <a:r>
              <a:rPr lang="zh-CN" altLang="en-US" sz="1800" dirty="0" smtClean="0"/>
              <a:t>。</a:t>
            </a:r>
            <a:endParaRPr lang="en-US" altLang="zh-CN" sz="1800" dirty="0" smtClean="0"/>
          </a:p>
          <a:p>
            <a:endParaRPr lang="en-US" altLang="zh-CN" sz="1800" dirty="0"/>
          </a:p>
          <a:p>
            <a:r>
              <a:rPr lang="zh-CN" altLang="en-US" sz="1800" dirty="0" smtClean="0"/>
              <a:t>而</a:t>
            </a:r>
            <a:r>
              <a:rPr lang="en-US" altLang="zh-CN" sz="1800" dirty="0" err="1" smtClean="0"/>
              <a:t>Mockito</a:t>
            </a:r>
            <a:r>
              <a:rPr lang="zh-CN" altLang="en-US" sz="1800" dirty="0" smtClean="0"/>
              <a:t>框架则正是为了依赖隔离而出现的。</a:t>
            </a:r>
            <a:endParaRPr lang="en-US" altLang="zh-CN" sz="1800" dirty="0" smtClean="0"/>
          </a:p>
          <a:p>
            <a:endParaRPr lang="en-US" altLang="zh-CN" sz="1800" dirty="0"/>
          </a:p>
          <a:p>
            <a:r>
              <a:rPr lang="zh-CN" altLang="en-US" sz="1800" dirty="0" smtClean="0"/>
              <a:t>在</a:t>
            </a:r>
            <a:r>
              <a:rPr lang="en-US" altLang="zh-CN" sz="1800" dirty="0" err="1" smtClean="0"/>
              <a:t>build.gradle</a:t>
            </a:r>
            <a:r>
              <a:rPr lang="zh-CN" altLang="en-US" sz="1800" dirty="0" smtClean="0"/>
              <a:t>中添加</a:t>
            </a:r>
            <a:endParaRPr lang="en-US" altLang="zh-CN" sz="1800" dirty="0" smtClean="0"/>
          </a:p>
          <a:p>
            <a:r>
              <a:rPr lang="en-US" altLang="zh-CN" sz="1400" dirty="0"/>
              <a:t>dependencies {</a:t>
            </a:r>
            <a:br>
              <a:rPr lang="en-US" altLang="zh-CN" sz="1400" dirty="0"/>
            </a:br>
            <a:r>
              <a:rPr lang="en-US" altLang="zh-CN" sz="1400" dirty="0"/>
              <a:t>    // </a:t>
            </a:r>
            <a:r>
              <a:rPr lang="en-US" altLang="zh-CN" sz="1400" dirty="0" err="1"/>
              <a:t>mockito</a:t>
            </a:r>
            <a:r>
              <a:rPr lang="en-US" altLang="zh-CN" sz="1400" dirty="0"/>
              <a:t> test</a:t>
            </a:r>
            <a:br>
              <a:rPr lang="en-US" altLang="zh-CN" sz="1400" dirty="0"/>
            </a:br>
            <a:r>
              <a:rPr lang="en-US" altLang="zh-CN" sz="1400" dirty="0"/>
              <a:t>    </a:t>
            </a:r>
            <a:r>
              <a:rPr lang="en-US" altLang="zh-CN" sz="1400" dirty="0" err="1"/>
              <a:t>testCompile</a:t>
            </a:r>
            <a:r>
              <a:rPr lang="en-US" altLang="zh-CN" sz="1400" dirty="0"/>
              <a:t> </a:t>
            </a:r>
            <a:r>
              <a:rPr lang="en-US" altLang="zh-CN" sz="1400" dirty="0" smtClean="0"/>
              <a:t>“org.mockito:mockito-core:2.7.1”</a:t>
            </a:r>
            <a:r>
              <a:rPr lang="en-US" altLang="zh-CN" sz="1400" dirty="0"/>
              <a:t/>
            </a:r>
            <a:br>
              <a:rPr lang="en-US" altLang="zh-CN" sz="1400" dirty="0"/>
            </a:br>
            <a:r>
              <a:rPr lang="en-US" altLang="zh-CN" sz="1400" dirty="0" smtClean="0"/>
              <a:t>}</a:t>
            </a:r>
          </a:p>
          <a:p>
            <a:r>
              <a:rPr lang="zh-CN" altLang="en-US" sz="1800" dirty="0" smtClean="0"/>
              <a:t>来开始使用</a:t>
            </a:r>
            <a:r>
              <a:rPr lang="en-US" altLang="zh-CN" sz="1800" dirty="0" err="1" smtClean="0"/>
              <a:t>Mockito</a:t>
            </a:r>
            <a:endParaRPr lang="en-US" altLang="zh-CN" sz="1800" dirty="0" smtClean="0"/>
          </a:p>
        </p:txBody>
      </p:sp>
    </p:spTree>
    <p:extLst>
      <p:ext uri="{BB962C8B-B14F-4D97-AF65-F5344CB8AC3E}">
        <p14:creationId xmlns:p14="http://schemas.microsoft.com/office/powerpoint/2010/main" val="3328636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6"/>
          <p:cNvSpPr>
            <a:spLocks noChangeShapeType="1"/>
          </p:cNvSpPr>
          <p:nvPr/>
        </p:nvSpPr>
        <p:spPr bwMode="auto">
          <a:xfrm>
            <a:off x="539433" y="808102"/>
            <a:ext cx="7993063" cy="0"/>
          </a:xfrm>
          <a:prstGeom prst="line">
            <a:avLst/>
          </a:prstGeom>
          <a:noFill/>
          <a:ln w="57150">
            <a:solidFill>
              <a:srgbClr val="E8410A"/>
            </a:solidFill>
            <a:round/>
          </a:ln>
          <a:effectLst>
            <a:outerShdw dist="91581" dir="2021404" algn="ctr" rotWithShape="0">
              <a:schemeClr val="bg2"/>
            </a:outerShdw>
          </a:effectLst>
          <a:extLst>
            <a:ext uri="{909E8E84-426E-40DD-AFC4-6F175D3DCCD1}">
              <a14:hiddenFill xmlns:a14="http://schemas.microsoft.com/office/drawing/2010/main">
                <a:noFill/>
              </a14:hiddenFill>
            </a:ext>
          </a:extLst>
        </p:spPr>
        <p:txBody>
          <a:bodyPr>
            <a:spAutoFit/>
          </a:bodyPr>
          <a:lstStyle/>
          <a:p>
            <a:pPr eaLnBrk="1" hangingPunct="1">
              <a:spcBef>
                <a:spcPts val="0"/>
              </a:spcBef>
              <a:spcAft>
                <a:spcPts val="0"/>
              </a:spcAft>
              <a:buFontTx/>
              <a:buNone/>
            </a:pPr>
            <a:endParaRPr lang="zh-CN" altLang="en-US" sz="1800">
              <a:solidFill>
                <a:prstClr val="black"/>
              </a:solidFill>
              <a:latin typeface="华文隶书" pitchFamily="2" charset="-122"/>
              <a:ea typeface="华文隶书" pitchFamily="2" charset="-122"/>
            </a:endParaRPr>
          </a:p>
        </p:txBody>
      </p:sp>
      <p:sp>
        <p:nvSpPr>
          <p:cNvPr id="2" name="文本框 1"/>
          <p:cNvSpPr txBox="1"/>
          <p:nvPr/>
        </p:nvSpPr>
        <p:spPr>
          <a:xfrm>
            <a:off x="671830" y="285750"/>
            <a:ext cx="5227320" cy="518160"/>
          </a:xfrm>
          <a:prstGeom prst="rect">
            <a:avLst/>
          </a:prstGeom>
          <a:noFill/>
        </p:spPr>
        <p:txBody>
          <a:bodyPr wrap="square" rtlCol="0">
            <a:spAutoFit/>
          </a:bodyPr>
          <a:lstStyle/>
          <a:p>
            <a:r>
              <a:rPr lang="en-US" altLang="zh-CN" sz="2800" dirty="0" err="1" smtClean="0"/>
              <a:t>Mockito</a:t>
            </a:r>
            <a:r>
              <a:rPr lang="zh-CN" altLang="en-US" sz="2800" dirty="0" smtClean="0"/>
              <a:t>框架的使用</a:t>
            </a:r>
            <a:endParaRPr lang="zh-CN" altLang="en-US" sz="2800" dirty="0"/>
          </a:p>
        </p:txBody>
      </p:sp>
      <p:sp>
        <p:nvSpPr>
          <p:cNvPr id="3" name="文本框 2"/>
          <p:cNvSpPr txBox="1"/>
          <p:nvPr/>
        </p:nvSpPr>
        <p:spPr>
          <a:xfrm>
            <a:off x="665480" y="956310"/>
            <a:ext cx="7506970" cy="369332"/>
          </a:xfrm>
          <a:prstGeom prst="rect">
            <a:avLst/>
          </a:prstGeom>
          <a:noFill/>
        </p:spPr>
        <p:txBody>
          <a:bodyPr wrap="square" rtlCol="0">
            <a:spAutoFit/>
          </a:bodyPr>
          <a:lstStyle/>
          <a:p>
            <a:r>
              <a:rPr lang="en-US" altLang="zh-CN" sz="1400" dirty="0" smtClean="0"/>
              <a:t> </a:t>
            </a:r>
            <a:r>
              <a:rPr lang="zh-CN" altLang="en-US" sz="1800" dirty="0" smtClean="0"/>
              <a:t>对上述例子使用</a:t>
            </a:r>
            <a:r>
              <a:rPr lang="en-US" altLang="zh-CN" sz="1800" dirty="0" err="1" smtClean="0"/>
              <a:t>Mockito</a:t>
            </a:r>
            <a:r>
              <a:rPr lang="zh-CN" altLang="en-US" sz="1800" dirty="0" smtClean="0"/>
              <a:t>框架来完成依赖隔离：</a:t>
            </a:r>
            <a:endParaRPr lang="zh-CN" altLang="en-US" sz="1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325642"/>
            <a:ext cx="4680520" cy="284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TotalTime>
  <Words>1668</Words>
  <Application>Microsoft Office PowerPoint</Application>
  <PresentationFormat>全屏显示(16:9)</PresentationFormat>
  <Paragraphs>214</Paragraphs>
  <Slides>20</Slides>
  <Notes>19</Notes>
  <HiddenSlides>0</HiddenSlides>
  <MMClips>0</MMClips>
  <ScaleCrop>false</ScaleCrop>
  <HeadingPairs>
    <vt:vector size="4" baseType="variant">
      <vt:variant>
        <vt:lpstr>主题</vt:lpstr>
      </vt:variant>
      <vt:variant>
        <vt:i4>4</vt:i4>
      </vt:variant>
      <vt:variant>
        <vt:lpstr>幻灯片标题</vt:lpstr>
      </vt:variant>
      <vt:variant>
        <vt:i4>20</vt:i4>
      </vt:variant>
    </vt:vector>
  </HeadingPairs>
  <TitlesOfParts>
    <vt:vector size="24" baseType="lpstr">
      <vt:lpstr>Office 主题</vt:lpstr>
      <vt:lpstr>自定义设计方案</vt:lpstr>
      <vt:lpstr>1_自定义设计方案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内部讲师训练系列课程之                                           ——培训培训师（TTT）  作者：邱旭辉 培训部出品 2015年6月</dc:title>
  <dc:creator>邱旭辉</dc:creator>
  <cp:lastModifiedBy>hanxu</cp:lastModifiedBy>
  <cp:revision>388</cp:revision>
  <cp:lastPrinted>2015-07-20T06:17:00Z</cp:lastPrinted>
  <dcterms:created xsi:type="dcterms:W3CDTF">2016-01-05T02:07:00Z</dcterms:created>
  <dcterms:modified xsi:type="dcterms:W3CDTF">2017-02-16T12:49:35Z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