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6" r:id="rId4"/>
  </p:sldMasterIdLst>
  <p:notesMasterIdLst>
    <p:notesMasterId r:id="rId19"/>
  </p:notesMasterIdLst>
  <p:handoutMasterIdLst>
    <p:handoutMasterId r:id="rId20"/>
  </p:handoutMasterIdLst>
  <p:sldIdLst>
    <p:sldId id="488" r:id="rId5"/>
    <p:sldId id="490" r:id="rId6"/>
    <p:sldId id="540" r:id="rId7"/>
    <p:sldId id="514" r:id="rId8"/>
    <p:sldId id="541" r:id="rId9"/>
    <p:sldId id="515" r:id="rId10"/>
    <p:sldId id="517" r:id="rId11"/>
    <p:sldId id="542" r:id="rId12"/>
    <p:sldId id="519" r:id="rId13"/>
    <p:sldId id="543" r:id="rId14"/>
    <p:sldId id="520" r:id="rId15"/>
    <p:sldId id="544" r:id="rId16"/>
    <p:sldId id="521" r:id="rId17"/>
    <p:sldId id="420" r:id="rId18"/>
  </p:sldIdLst>
  <p:sldSz cx="9144000" cy="5143500" type="screen16x9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10A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9" autoAdjust="0"/>
    <p:restoredTop sz="90483" autoAdjust="0"/>
  </p:normalViewPr>
  <p:slideViewPr>
    <p:cSldViewPr snapToObjects="1">
      <p:cViewPr>
        <p:scale>
          <a:sx n="80" d="100"/>
          <a:sy n="80" d="100"/>
        </p:scale>
        <p:origin x="-672" y="-282"/>
      </p:cViewPr>
      <p:guideLst>
        <p:guide orient="horz" pos="1616"/>
        <p:guide pos="29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628" y="-50"/>
      </p:cViewPr>
      <p:guideLst>
        <p:guide orient="horz" pos="3118"/>
        <p:guide pos="21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2D6E-AAC3-4154-9482-7D55FDD2F4AD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BE46-BAAF-4F87-8E75-EAFC8E275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24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2D04559E-6E00-40DE-A7A4-85937462A5E8}" type="datetime1">
              <a:rPr lang="zh-CN" altLang="en-US"/>
              <a:t>2016/10/25</a:t>
            </a:fld>
            <a:endParaRPr lang="en-US" sz="120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Rot="1" noChangeAspect="1" noChangeArrowheads="1"/>
          </p:cNvSpPr>
          <p:nvPr/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E9A01C16-9986-4517-90A9-23FA0A9B1216}" type="slidenum">
              <a:rPr lang="zh-CN" altLang="en-US"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464143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12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launcher</a:t>
            </a:r>
            <a:r>
              <a:rPr lang="zh-CN" altLang="en-US" dirty="0" smtClean="0"/>
              <a:t>其实也是一个应用程序，被俗称为桌面应用程序，继承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。其通过点击对应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图标来获取相应的</a:t>
            </a:r>
            <a:r>
              <a:rPr lang="en-US" altLang="zh-CN" dirty="0" smtClean="0"/>
              <a:t>shortcutinfo</a:t>
            </a:r>
            <a:r>
              <a:rPr lang="zh-CN" altLang="en-US" dirty="0" smtClean="0"/>
              <a:t>，再通过</a:t>
            </a:r>
            <a:r>
              <a:rPr lang="en-US" altLang="zh-CN" dirty="0" smtClean="0"/>
              <a:t>shortcutinfo</a:t>
            </a:r>
            <a:r>
              <a:rPr lang="zh-CN" altLang="en-US" dirty="0" smtClean="0"/>
              <a:t>来获取对应启动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，最后通过</a:t>
            </a:r>
            <a:r>
              <a:rPr lang="en-US" altLang="zh-CN" dirty="0" smtClean="0"/>
              <a:t>startActivitySafely</a:t>
            </a:r>
            <a:r>
              <a:rPr lang="zh-CN" altLang="en-US" dirty="0" smtClean="0"/>
              <a:t>（）以标志位Intent.FLAG_ACTIVITY_NEW_TASK启动一个新的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Android Binder机制在客户端和服务端各有一个代理Proxy和Stub，它们之间通过transact和onTransact进行进程间通信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D04559E-6E00-40DE-A7A4-85937462A5E8}" type="datetime1">
              <a:rPr lang="zh-CN" altLang="en-US" smtClean="0"/>
              <a:t>2016/10/25</a:t>
            </a:fld>
            <a:endParaRPr 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A01C16-9986-4517-90A9-23FA0A9B1216}" type="slidenum">
              <a:rPr lang="zh-CN" altLang="en-US" smtClean="0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BAFB8E7-98FA-4C4C-BBF4-8196F2E407E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699D342-8485-4BE6-B4CE-9B75A19B4C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2BAFB8E7-98FA-4C4C-BBF4-8196F2E407E1}" type="datetimeFigureOut">
              <a:rPr lang="zh-CN" altLang="en-US" smtClean="0"/>
              <a:t>2016/10/25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3699D342-8485-4BE6-B4CE-9B75A19B4C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1588" y="-3175"/>
            <a:ext cx="9144000" cy="593725"/>
          </a:xfrm>
          <a:prstGeom prst="rect">
            <a:avLst/>
          </a:prstGeom>
          <a:solidFill>
            <a:srgbClr val="E8410A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10" name="图片 27" descr="新版LOGO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76" y="4547286"/>
            <a:ext cx="123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588" y="-3175"/>
            <a:ext cx="9144000" cy="593725"/>
          </a:xfrm>
          <a:prstGeom prst="rect">
            <a:avLst/>
          </a:prstGeom>
          <a:solidFill>
            <a:srgbClr val="E8410A"/>
          </a:solidFill>
          <a:ln>
            <a:noFill/>
          </a:ln>
        </p:spPr>
        <p:txBody>
          <a:bodyPr anchor="ctr"/>
          <a:lstStyle/>
          <a:p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7" descr="新版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976" y="4547286"/>
            <a:ext cx="123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quick/Sm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0735" y="986790"/>
            <a:ext cx="76600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新宋体" panose="02010609030101010101" charset="-122"/>
                <a:ea typeface="新宋体" panose="02010609030101010101" charset="-122"/>
              </a:rPr>
              <a:t>Small</a:t>
            </a:r>
            <a:r>
              <a:rPr lang="zh-CN" altLang="en-US" sz="2800" dirty="0" smtClean="0">
                <a:latin typeface="新宋体" panose="02010609030101010101" charset="-122"/>
                <a:ea typeface="新宋体" panose="02010609030101010101" charset="-122"/>
              </a:rPr>
              <a:t>插件化框架原理分析</a:t>
            </a:r>
            <a:endParaRPr lang="zh-CN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en-US" altLang="zh-CN" sz="1600" dirty="0" smtClean="0">
                <a:latin typeface="新宋体" panose="02010609030101010101" charset="-122"/>
                <a:ea typeface="新宋体" panose="02010609030101010101" charset="-122"/>
              </a:rPr>
              <a:t>                  </a:t>
            </a:r>
          </a:p>
          <a:p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>
              <a:latin typeface="新宋体" panose="02010609030101010101" charset="-122"/>
              <a:ea typeface="新宋体" panose="02010609030101010101" charset="-122"/>
            </a:endParaRPr>
          </a:p>
          <a:p>
            <a:endParaRPr lang="en-US" altLang="zh-CN" sz="1600" dirty="0" smtClean="0">
              <a:latin typeface="新宋体" panose="02010609030101010101" charset="-122"/>
              <a:ea typeface="新宋体" panose="02010609030101010101" charset="-122"/>
            </a:endParaRPr>
          </a:p>
          <a:p>
            <a:pPr algn="ctr"/>
            <a:r>
              <a:rPr lang="en-US" altLang="zh-CN" sz="1600" dirty="0" smtClean="0"/>
              <a:t> TEC-</a:t>
            </a:r>
            <a:r>
              <a:rPr lang="zh-CN" altLang="en-US" sz="1600" dirty="0" smtClean="0"/>
              <a:t>深圳技术部</a:t>
            </a:r>
            <a:r>
              <a:rPr lang="en-US" altLang="zh-CN" sz="1600" dirty="0" smtClean="0"/>
              <a:t>-MAET-</a:t>
            </a:r>
            <a:r>
              <a:rPr lang="zh-CN" altLang="en-US" sz="1600" dirty="0" smtClean="0"/>
              <a:t>韩旭</a:t>
            </a:r>
            <a:endParaRPr lang="zh-CN" altLang="zh-CN" sz="16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290195"/>
            <a:ext cx="5352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Android Activity</a:t>
            </a:r>
            <a:r>
              <a:rPr lang="zh-CN" altLang="en-US" sz="2800">
                <a:sym typeface="+mn-ea"/>
              </a:rPr>
              <a:t>启动分析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37210" y="1011555"/>
            <a:ext cx="7995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 err="1"/>
              <a:t>startActivity</a:t>
            </a:r>
            <a:r>
              <a:rPr lang="en-US" altLang="zh-CN" sz="1400" dirty="0"/>
              <a:t>()</a:t>
            </a:r>
            <a:r>
              <a:rPr lang="zh-CN" altLang="en-US" sz="1400" dirty="0"/>
              <a:t>的</a:t>
            </a:r>
            <a:r>
              <a:rPr lang="en-US" altLang="zh-CN" sz="1400" dirty="0"/>
              <a:t>AMS</a:t>
            </a:r>
            <a:r>
              <a:rPr lang="zh-CN" altLang="en-US" sz="1400" dirty="0"/>
              <a:t>处理中，过程是非常复杂的，但最终是会调用到</a:t>
            </a:r>
            <a:r>
              <a:rPr lang="en-US" altLang="zh-CN" sz="1400" dirty="0" err="1" smtClean="0"/>
              <a:t>ApplicationThread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scheduleLauncherActivity</a:t>
            </a:r>
            <a:r>
              <a:rPr lang="en-US" altLang="zh-CN" sz="1400" dirty="0"/>
              <a:t>()</a:t>
            </a:r>
            <a:r>
              <a:rPr lang="zh-CN" altLang="en-US" sz="1400" dirty="0"/>
              <a:t>方法。然后通过</a:t>
            </a:r>
            <a:r>
              <a:rPr lang="en-US" altLang="zh-CN" sz="1400" dirty="0"/>
              <a:t>transact()</a:t>
            </a:r>
            <a:r>
              <a:rPr lang="zh-CN" altLang="zh-CN" sz="1400" dirty="0"/>
              <a:t>通信，</a:t>
            </a:r>
            <a:r>
              <a:rPr lang="zh-CN" altLang="en-US" sz="1400" dirty="0"/>
              <a:t>进入到客户端的</a:t>
            </a:r>
            <a:r>
              <a:rPr lang="en-US" altLang="zh-CN" sz="1400" dirty="0" err="1"/>
              <a:t>onTransact</a:t>
            </a:r>
            <a:r>
              <a:rPr lang="en-US" altLang="zh-CN" sz="1400" dirty="0"/>
              <a:t>()</a:t>
            </a:r>
            <a:r>
              <a:rPr lang="zh-CN" altLang="en-US" sz="1400" dirty="0"/>
              <a:t>回调方法去用scheduleLaunchActivity，其具体实现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Activity</a:t>
            </a:r>
            <a:r>
              <a:rPr lang="zh-CN" altLang="en-US" sz="1400" dirty="0" smtClean="0"/>
              <a:t>Thread的内部类</a:t>
            </a:r>
            <a:r>
              <a:rPr lang="en-US" altLang="zh-CN" sz="1400" dirty="0" err="1"/>
              <a:t>ApplicationThread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ApplicationThread是ActivityThread里的一个内部类，它的scheduleLaunchActivity的实现就是发一个LAUNCH_ACTIVITY类型的message到ActivityThread中的一个handler上。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这个名为H的handler中用handleLaunchActivity函数来处理AMS发起的scheduleLaunchActivity调用。handleLaunchActivity里又调用了performLaunchActivity。同时，</a:t>
            </a:r>
            <a:r>
              <a:rPr lang="en-US" altLang="zh-CN" sz="1400" dirty="0"/>
              <a:t>attach</a:t>
            </a:r>
            <a:r>
              <a:rPr lang="zh-CN" altLang="en-US" sz="1400" dirty="0"/>
              <a:t>函数也在这里被调用。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performLaunchActivity中又用到了Instrumentation类，调它的newActivity函数构造出activity对象。newActivity函数很简单，直接用classLoader加载了Activity类，然后用反射调它的构造函数newInstance出activity实例。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8004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AMS</a:t>
            </a:r>
            <a:r>
              <a:rPr lang="zh-CN" altLang="en-US" dirty="0" smtClean="0"/>
              <a:t>（服务端）与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（客户端）进程通信</a:t>
            </a:r>
            <a:endParaRPr lang="zh-CN" altLang="zh-CN" dirty="0"/>
          </a:p>
        </p:txBody>
      </p:sp>
      <p:pic>
        <p:nvPicPr>
          <p:cNvPr id="1026" name="Picture 2" descr="C:\Users\hanxu\Desktop\201604202206383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001425"/>
            <a:ext cx="6192688" cy="40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34683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Hook</a:t>
            </a:r>
            <a:r>
              <a:rPr lang="zh-CN" altLang="zh-CN" sz="2800"/>
              <a:t>点？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0990" y="1115695"/>
            <a:ext cx="8544560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到此为止，我们简单地跟踪了startActivity的整个流程。</a:t>
            </a:r>
          </a:p>
          <a:p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从前面的流程可以看出，Instrumentation这个类是startActivity整个过程中的必经之路，无论是从app到AMS，还是从AMS回到app都会经过它，要是能hook它就好了，因为它是ActivityThread里的一个成员mInstrumentation，所以我们在客户端进程中可以通过反射拿到ActivityThread对象，也可以拿到mInstrumentation。</a:t>
            </a:r>
          </a:p>
          <a:p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endParaRPr lang="zh-CN" altLang="en-US" sz="1400">
              <a:latin typeface="新宋体" panose="02010609030101010101" charset="-122"/>
              <a:ea typeface="新宋体" panose="02010609030101010101" charset="-122"/>
            </a:endParaRPr>
          </a:p>
          <a:p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所以</a:t>
            </a:r>
            <a:r>
              <a:rPr lang="en-US" altLang="zh-CN" sz="1400">
                <a:latin typeface="新宋体" panose="02010609030101010101" charset="-122"/>
                <a:ea typeface="新宋体" panose="02010609030101010101" charset="-122"/>
              </a:rPr>
              <a:t>Small</a:t>
            </a:r>
            <a:r>
              <a:rPr lang="zh-CN" altLang="en-US" sz="1400">
                <a:latin typeface="新宋体" panose="02010609030101010101" charset="-122"/>
                <a:ea typeface="新宋体" panose="02010609030101010101" charset="-122"/>
              </a:rPr>
              <a:t>就通过替换 ActivityThread 里的mInstrumentation，在Instrumentation的newActivty实现里面实例化了插件Activity，通过较小改动就能完全解决生命周期回调的问题。</a:t>
            </a:r>
          </a:p>
        </p:txBody>
      </p:sp>
    </p:spTree>
    <p:extLst>
      <p:ext uri="{BB962C8B-B14F-4D97-AF65-F5344CB8AC3E}">
        <p14:creationId xmlns:p14="http://schemas.microsoft.com/office/powerpoint/2010/main" val="15249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34683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Small</a:t>
            </a:r>
            <a:r>
              <a:rPr lang="zh-CN" sz="2800" dirty="0" smtClean="0"/>
              <a:t>的</a:t>
            </a:r>
            <a:r>
              <a:rPr lang="zh-CN" altLang="en-US" sz="2800" dirty="0"/>
              <a:t>实现</a:t>
            </a:r>
            <a:endParaRPr 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433" y="1131590"/>
            <a:ext cx="568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看源码。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1" name="图片 5" descr="蚂蚁图腾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70" y="792957"/>
            <a:ext cx="3524250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41595" y="1347648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E8410A"/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Thank You </a:t>
            </a:r>
            <a:r>
              <a:rPr lang="zh-CN" altLang="en-US" sz="5400" dirty="0" smtClean="0">
                <a:solidFill>
                  <a:srgbClr val="E8410A"/>
                </a:solidFill>
                <a:latin typeface="华文楷体" pitchFamily="2" charset="-122"/>
                <a:ea typeface="华文楷体" pitchFamily="2" charset="-122"/>
                <a:cs typeface="Times New Roman" panose="02020603050405020304" pitchFamily="18" charset="0"/>
              </a:rPr>
              <a:t>！</a:t>
            </a:r>
            <a:endParaRPr lang="zh-CN" altLang="en-US" sz="5400" dirty="0">
              <a:solidFill>
                <a:srgbClr val="E8410A"/>
              </a:solidFill>
              <a:latin typeface="华文楷体" pitchFamily="2" charset="-122"/>
              <a:ea typeface="华文楷体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34683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什么是插件化</a:t>
            </a:r>
            <a:r>
              <a:rPr lang="en-US" altLang="zh-CN" sz="2800" dirty="0" smtClean="0"/>
              <a:t>&amp;Small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671830" y="1070476"/>
            <a:ext cx="713105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插件化：</a:t>
            </a:r>
            <a:r>
              <a:rPr sz="1800" dirty="0">
                <a:latin typeface="新宋体" panose="02010609030101010101" charset="-122"/>
                <a:ea typeface="新宋体" panose="02010609030101010101" charset="-122"/>
              </a:rPr>
              <a:t>插件式开发通俗的讲就是把一个很大的app分成n多个比较小的app，其中有一个app是主app。基本上可以理解为让一个apk不安装也可以被运行。</a:t>
            </a:r>
          </a:p>
          <a:p>
            <a:pPr latinLnBrk="0">
              <a:lnSpc>
                <a:spcPct val="150000"/>
              </a:lnSpc>
            </a:pPr>
            <a:endParaRPr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en-US" sz="1800" dirty="0">
                <a:latin typeface="新宋体" panose="02010609030101010101" charset="-122"/>
                <a:ea typeface="新宋体" panose="02010609030101010101" charset="-122"/>
              </a:rPr>
              <a:t>Small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  <a:hlinkClick r:id="rId3"/>
              </a:rPr>
              <a:t>https://github.com/wequick/Small</a:t>
            </a: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一个开源的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Android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插件化框架。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46412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插件化真的是多个</a:t>
            </a:r>
            <a:r>
              <a:rPr lang="en-US" altLang="zh-CN" sz="2800" dirty="0"/>
              <a:t>APK</a:t>
            </a:r>
            <a:r>
              <a:rPr lang="zh-CN" altLang="en-US" sz="2800" dirty="0"/>
              <a:t>吗？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40" y="1102360"/>
            <a:ext cx="8014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其实不是的。</a:t>
            </a:r>
          </a:p>
          <a:p>
            <a:pPr latinLnBrk="0">
              <a:lnSpc>
                <a:spcPct val="150000"/>
              </a:lnSpc>
            </a:pP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目前主流的解决方案是建立一个宿主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APK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，然后再宿主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APK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预注册多个空白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（挖坑），然后其他插件</a:t>
            </a:r>
            <a:r>
              <a:rPr lang="en-US" altLang="zh-CN" sz="1800" dirty="0">
                <a:latin typeface="新宋体" panose="02010609030101010101" charset="-122"/>
                <a:ea typeface="新宋体" panose="02010609030101010101" charset="-122"/>
              </a:rPr>
              <a:t>APK</a:t>
            </a:r>
            <a:r>
              <a:rPr lang="zh-CN" altLang="en-US" sz="1800" dirty="0">
                <a:latin typeface="新宋体" panose="02010609030101010101" charset="-122"/>
                <a:ea typeface="新宋体" panose="02010609030101010101" charset="-122"/>
              </a:rPr>
              <a:t>通过填坑的方式来获取</a:t>
            </a:r>
            <a:r>
              <a:rPr lang="zh-CN" altLang="en-US" sz="1800" dirty="0" smtClean="0">
                <a:latin typeface="新宋体" panose="02010609030101010101" charset="-122"/>
                <a:ea typeface="新宋体" panose="02010609030101010101" charset="-122"/>
              </a:rPr>
              <a:t>生命周期回调函数。</a:t>
            </a: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zh-CN" altLang="en-US" sz="1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46412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插件化的实现？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40" y="1102360"/>
            <a:ext cx="8014970" cy="3611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当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把一个插件apk用classLoader加载进宿主后，插件apk里的Activity并不能被ActivityManagerService所管理。因为它只是作为一般的class被加载到宿主的进程空间中，而没有在AndroidManifest.xml中声明，因此通过startActivity启动插件里的activity时会抛出异常：android.content.ActivityNotFoundException。</a:t>
            </a:r>
          </a:p>
          <a:p>
            <a:pPr latinLnBrk="0">
              <a:lnSpc>
                <a:spcPct val="150000"/>
              </a:lnSpc>
            </a:pPr>
            <a:endParaRPr lang="zh-CN" altLang="en-US" sz="14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当要启动插件里的activity时，Small框架就先启动一个空坑</a:t>
            </a:r>
            <a:r>
              <a:rPr lang="en-US" altLang="zh-CN" sz="1400" dirty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，这样它的生命周期就会交由AMS去管理了。在</a:t>
            </a:r>
            <a:r>
              <a:rPr lang="zh-CN" altLang="en-US" sz="1400" b="1" dirty="0">
                <a:latin typeface="新宋体" panose="02010609030101010101" charset="-122"/>
                <a:ea typeface="新宋体" panose="02010609030101010101" charset="-122"/>
              </a:rPr>
              <a:t>真正构造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和</a:t>
            </a:r>
            <a:r>
              <a:rPr lang="zh-CN" altLang="en-US" sz="1400" b="1" dirty="0">
                <a:latin typeface="新宋体" panose="02010609030101010101" charset="-122"/>
                <a:ea typeface="新宋体" panose="02010609030101010101" charset="-122"/>
              </a:rPr>
              <a:t>加载Activity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的地方，再用插件</a:t>
            </a:r>
            <a:r>
              <a:rPr lang="en-US" altLang="zh-CN" sz="1400" dirty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的实例去替换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空坑</a:t>
            </a:r>
            <a:r>
              <a:rPr lang="en-US" altLang="zh-CN" sz="1400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activity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的实例。这样一来，AMS中管理的</a:t>
            </a:r>
            <a:r>
              <a:rPr lang="zh-CN" altLang="en-US" sz="1400" dirty="0" smtClean="0">
                <a:latin typeface="新宋体" panose="02010609030101010101" charset="-122"/>
                <a:ea typeface="新宋体" panose="02010609030101010101" charset="-122"/>
              </a:rPr>
              <a:t>是看上去空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坑</a:t>
            </a:r>
            <a:r>
              <a:rPr lang="en-US" altLang="zh-CN" sz="1400" dirty="0">
                <a:latin typeface="新宋体" panose="02010609030101010101" charset="-122"/>
                <a:ea typeface="新宋体" panose="02010609030101010101" charset="-122"/>
              </a:rPr>
              <a:t>Activity</a:t>
            </a:r>
            <a:r>
              <a:rPr lang="zh-CN" altLang="en-US" sz="1400" dirty="0">
                <a:latin typeface="新宋体" panose="02010609030101010101" charset="-122"/>
                <a:ea typeface="新宋体" panose="02010609030101010101" charset="-122"/>
              </a:rPr>
              <a:t>，但实际上在宿主应用进程中实例化的却是插件里的Activity。</a:t>
            </a:r>
          </a:p>
          <a:p>
            <a:pPr latinLnBrk="0">
              <a:lnSpc>
                <a:spcPct val="150000"/>
              </a:lnSpc>
            </a:pPr>
            <a:endParaRPr lang="zh-CN" altLang="en-US" sz="14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endParaRPr lang="zh-CN" altLang="en-US" sz="14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46412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那么要实现的重点是？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2940" y="1102360"/>
            <a:ext cx="801497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解决Activity注册和生命周期问题的方法，要理解这个过程，需要分三步走：</a:t>
            </a:r>
          </a:p>
          <a:p>
            <a:pPr latinLnBrk="0">
              <a:lnSpc>
                <a:spcPct val="150000"/>
              </a:lnSpc>
            </a:pPr>
            <a:endParaRPr lang="zh-CN" altLang="en-US" sz="12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1)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App所在的客户端进程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和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AMS所在的system_server进程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之间是如何交互的；</a:t>
            </a:r>
          </a:p>
          <a:p>
            <a:pPr latinLnBrk="0">
              <a:lnSpc>
                <a:spcPct val="150000"/>
              </a:lnSpc>
            </a:pPr>
            <a:endParaRPr lang="zh-CN" altLang="en-US" sz="12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2)搞清启动一个Activity的前前后后，特别是从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客户端进程进入到AMS的入口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，和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从AMS返回到客户端进程的入口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，从中找到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activity是怎样被交给AMS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的，</a:t>
            </a:r>
            <a:r>
              <a:rPr lang="zh-CN" altLang="en-US" sz="1200" b="1" dirty="0">
                <a:latin typeface="新宋体" panose="02010609030101010101" charset="-122"/>
                <a:ea typeface="新宋体" panose="02010609030101010101" charset="-122"/>
              </a:rPr>
              <a:t>activity是在哪儿实例化</a:t>
            </a: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的；</a:t>
            </a:r>
          </a:p>
          <a:p>
            <a:pPr latinLnBrk="0">
              <a:lnSpc>
                <a:spcPct val="150000"/>
              </a:lnSpc>
            </a:pPr>
            <a:endParaRPr lang="zh-CN" altLang="en-US" sz="1200" dirty="0">
              <a:latin typeface="新宋体" panose="02010609030101010101" charset="-122"/>
              <a:ea typeface="新宋体" panose="02010609030101010101" charset="-122"/>
            </a:endParaRPr>
          </a:p>
          <a:p>
            <a:pPr latinLnBrk="0">
              <a:lnSpc>
                <a:spcPct val="150000"/>
              </a:lnSpc>
            </a:pPr>
            <a:r>
              <a:rPr lang="zh-CN" altLang="en-US" sz="1200" dirty="0">
                <a:latin typeface="新宋体" panose="02010609030101010101" charset="-122"/>
                <a:ea typeface="新宋体" panose="02010609030101010101" charset="-122"/>
              </a:rPr>
              <a:t>3)要关注上面这个过程中具体涉及到的类和方法，从中选择合适的Hook点，用Java反射的方法来进行动态替换，自己实现偷梁换柱的动作。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346837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原理？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4680" y="1115695"/>
            <a:ext cx="7848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这就要从</a:t>
            </a:r>
            <a:r>
              <a:rPr lang="en-US" altLang="zh-CN" sz="1800"/>
              <a:t>Activity</a:t>
            </a:r>
            <a:r>
              <a:rPr lang="zh-CN" altLang="en-US" sz="1800"/>
              <a:t>的启动的源码来讲了。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522732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Android Activity</a:t>
            </a:r>
            <a:r>
              <a:rPr lang="zh-CN" altLang="en-US" sz="2800"/>
              <a:t>启动分析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480" y="956310"/>
            <a:ext cx="7506970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启动</a:t>
            </a:r>
            <a:r>
              <a:rPr lang="en-US" altLang="zh-CN" sz="1400" dirty="0"/>
              <a:t>Activity</a:t>
            </a:r>
            <a:r>
              <a:rPr lang="zh-CN" altLang="en-US" sz="1400" dirty="0"/>
              <a:t>有两种，一种点击图标通过</a:t>
            </a:r>
            <a:r>
              <a:rPr lang="en-US" altLang="zh-CN" sz="1400" dirty="0"/>
              <a:t>Launcher</a:t>
            </a:r>
            <a:r>
              <a:rPr lang="zh-CN" altLang="en-US" sz="1400" dirty="0"/>
              <a:t>来打开</a:t>
            </a:r>
            <a:r>
              <a:rPr lang="en-US" altLang="zh-CN" sz="1400" dirty="0"/>
              <a:t>Activity</a:t>
            </a:r>
            <a:r>
              <a:rPr lang="zh-CN" altLang="en-US" sz="1400" dirty="0"/>
              <a:t>、另一种是在以打开的</a:t>
            </a:r>
            <a:r>
              <a:rPr lang="en-US" altLang="zh-CN" sz="1400" dirty="0"/>
              <a:t>Activity</a:t>
            </a:r>
            <a:r>
              <a:rPr lang="zh-CN" altLang="en-US" sz="1400" dirty="0"/>
              <a:t>中打开新的</a:t>
            </a:r>
            <a:r>
              <a:rPr lang="en-US" altLang="zh-CN" sz="1400" dirty="0"/>
              <a:t>Activity</a:t>
            </a:r>
            <a:r>
              <a:rPr lang="zh-CN" altLang="en-US" sz="1400" dirty="0"/>
              <a:t>（或者通过</a:t>
            </a:r>
            <a:r>
              <a:rPr lang="en-US" altLang="zh-CN" sz="1400" dirty="0"/>
              <a:t>context</a:t>
            </a:r>
            <a:r>
              <a:rPr lang="zh-CN" altLang="en-US" sz="1400" dirty="0"/>
              <a:t>来调用</a:t>
            </a:r>
            <a:r>
              <a:rPr lang="en-US" altLang="zh-CN" sz="1400" dirty="0" err="1"/>
              <a:t>startActivity</a:t>
            </a:r>
            <a:r>
              <a:rPr lang="zh-CN" altLang="en-US" sz="1400" dirty="0"/>
              <a:t>）。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这两种情况都会调用</a:t>
            </a:r>
            <a:r>
              <a:rPr lang="en-US" altLang="zh-CN" sz="1400" dirty="0"/>
              <a:t>Activity</a:t>
            </a:r>
            <a:r>
              <a:rPr lang="zh-CN" altLang="en-US" sz="1400" dirty="0"/>
              <a:t>的</a:t>
            </a:r>
            <a:r>
              <a:rPr lang="en-US" altLang="zh-CN" sz="1400" dirty="0" err="1"/>
              <a:t>startActivity</a:t>
            </a:r>
            <a:r>
              <a:rPr lang="en-US" altLang="zh-CN" sz="1400" dirty="0"/>
              <a:t>()</a:t>
            </a:r>
            <a:r>
              <a:rPr lang="zh-CN" altLang="en-US" sz="1400" dirty="0"/>
              <a:t>方法来启动</a:t>
            </a:r>
            <a:r>
              <a:rPr lang="en-US" altLang="zh-CN" sz="1400" dirty="0"/>
              <a:t>app</a:t>
            </a:r>
            <a:r>
              <a:rPr lang="zh-CN" altLang="en-US" sz="1400" dirty="0"/>
              <a:t>。而</a:t>
            </a:r>
            <a:r>
              <a:rPr lang="en-US" altLang="zh-CN" sz="1400" dirty="0" err="1"/>
              <a:t>startActivity</a:t>
            </a:r>
            <a:r>
              <a:rPr lang="en-US" altLang="zh-CN" sz="1400" dirty="0"/>
              <a:t>()</a:t>
            </a:r>
            <a:r>
              <a:rPr lang="zh-CN" altLang="en-US" sz="1400" dirty="0"/>
              <a:t>其实都是一种特殊的startActivityForResult</a:t>
            </a:r>
            <a:r>
              <a:rPr lang="en-US" altLang="zh-CN" sz="1400" dirty="0"/>
              <a:t>()</a:t>
            </a:r>
            <a:r>
              <a:rPr lang="zh-CN" altLang="en-US" sz="1400" dirty="0"/>
              <a:t>来实现的，不过其参数 startActivityForResult(intent, -1); 表明不需要处理下一个Activity结束后返回的结果。</a:t>
            </a:r>
          </a:p>
          <a:p>
            <a:endParaRPr lang="zh-CN" altLang="en-US" sz="1400" dirty="0"/>
          </a:p>
          <a:p>
            <a:r>
              <a:rPr lang="zh-CN" altLang="zh-CN" sz="1400" dirty="0"/>
              <a:t>在</a:t>
            </a:r>
            <a:r>
              <a:rPr lang="zh-CN" altLang="en-US" sz="1400" dirty="0">
                <a:sym typeface="+mn-ea"/>
              </a:rPr>
              <a:t>startActivityForResult方法中有下面一行</a:t>
            </a:r>
          </a:p>
          <a:p>
            <a:r>
              <a:rPr lang="zh-CN" altLang="en-US" sz="1400" dirty="0"/>
              <a:t>mInstrumentation.execStartActivity( this, mMainThread.getApplicationThread(), mToken, this, intent, requestCode);  </a:t>
            </a:r>
          </a:p>
          <a:p>
            <a:endParaRPr lang="zh-CN" altLang="en-US" sz="1400" dirty="0"/>
          </a:p>
          <a:p>
            <a:r>
              <a:rPr lang="zh-CN" altLang="en-US" sz="1400" dirty="0">
                <a:sym typeface="+mn-ea"/>
              </a:rPr>
              <a:t>mInstrumentation是</a:t>
            </a:r>
            <a:r>
              <a:rPr lang="zh-CN" altLang="en-US" sz="1400" dirty="0"/>
              <a:t>Activity中一个类型为Instrumentation的成员变量。他只在Activity的attach（）函数被调用时初始化。</a:t>
            </a:r>
          </a:p>
          <a:p>
            <a:endParaRPr lang="zh-CN" altLang="en-US" sz="1400" dirty="0"/>
          </a:p>
          <a:p>
            <a:r>
              <a:rPr lang="zh-CN" altLang="en-US" sz="1400" dirty="0"/>
              <a:t>而</a:t>
            </a:r>
            <a:r>
              <a:rPr lang="en-US" altLang="zh-CN" sz="1400" dirty="0"/>
              <a:t>attach</a:t>
            </a:r>
            <a:r>
              <a:rPr lang="zh-CN" altLang="en-US" sz="1400" dirty="0"/>
              <a:t>（）函数是在</a:t>
            </a:r>
            <a:r>
              <a:rPr lang="en-US" altLang="zh-CN" sz="1400" dirty="0" err="1"/>
              <a:t>ActivityThread.performLauncherActivity</a:t>
            </a:r>
            <a:r>
              <a:rPr lang="zh-CN" altLang="en-US" sz="1400" dirty="0"/>
              <a:t>中调用。</a:t>
            </a:r>
          </a:p>
          <a:p>
            <a:endParaRPr lang="zh-CN" altLang="en-US" sz="1400" dirty="0"/>
          </a:p>
          <a:p>
            <a:r>
              <a:rPr lang="zh-CN" altLang="en-US" sz="1400" dirty="0">
                <a:latin typeface="+mn-ea"/>
                <a:ea typeface="+mn-ea"/>
                <a:sym typeface="+mn-ea"/>
              </a:rPr>
              <a:t>mMainThread.getApplicationThread获得它里面的ApplicationThread成员变量，它是一个Binder对象，后面我们会看到，ActivityManagerService会使用它来和ActivityThread来进行进程间通信。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1830" y="285750"/>
            <a:ext cx="448818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Android Activity</a:t>
            </a:r>
            <a:r>
              <a:rPr lang="zh-CN" altLang="en-US" sz="2800">
                <a:sym typeface="+mn-ea"/>
              </a:rPr>
              <a:t>启动分析</a:t>
            </a:r>
            <a:endParaRPr lang="zh-CN" altLang="en-US" sz="2800"/>
          </a:p>
          <a:p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632460" y="1115060"/>
            <a:ext cx="804418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ym typeface="+mn-ea"/>
              </a:rPr>
              <a:t>Android Binder机制在客户端和服务端各有一个代理Proxy和Stub，它们之间通过transact和onTransact进行进程间通信</a:t>
            </a:r>
            <a:r>
              <a:rPr lang="zh-CN" altLang="en-US" sz="1400" dirty="0" smtClean="0">
                <a:sym typeface="+mn-ea"/>
              </a:rPr>
              <a:t>。</a:t>
            </a:r>
          </a:p>
          <a:p>
            <a:endParaRPr lang="zh-CN" altLang="en-US" sz="1400" dirty="0" smtClean="0">
              <a:sym typeface="+mn-ea"/>
            </a:endParaRPr>
          </a:p>
          <a:p>
            <a:r>
              <a:rPr lang="zh-CN" altLang="en-US" sz="1400" dirty="0" smtClean="0">
                <a:sym typeface="+mn-ea"/>
              </a:rPr>
              <a:t>AMS在服务端的代理是ActivityManagerNative，它和客户端的代理ActivityManagerProxy进行Binder通信，调用AMS提供的各种功能。</a:t>
            </a:r>
          </a:p>
          <a:p>
            <a:endParaRPr lang="zh-CN" altLang="en-US" sz="1400" dirty="0" smtClean="0">
              <a:sym typeface="+mn-ea"/>
            </a:endParaRPr>
          </a:p>
          <a:p>
            <a:r>
              <a:rPr lang="zh-CN" altLang="en-US" sz="1400" dirty="0" smtClean="0">
                <a:sym typeface="+mn-ea"/>
              </a:rPr>
              <a:t>而ActivityManagerProxy是ActivityManagerNative的一个内部类，任何应用</a:t>
            </a:r>
            <a:r>
              <a:rPr lang="en-US" altLang="zh-CN" sz="1400" dirty="0" smtClean="0">
                <a:sym typeface="+mn-ea"/>
              </a:rPr>
              <a:t>app</a:t>
            </a:r>
            <a:r>
              <a:rPr lang="zh-CN" altLang="en-US" sz="1400" dirty="0" smtClean="0">
                <a:sym typeface="+mn-ea"/>
              </a:rPr>
              <a:t>调用</a:t>
            </a:r>
            <a:r>
              <a:rPr lang="en-US" altLang="zh-CN" sz="1400" dirty="0" smtClean="0">
                <a:sym typeface="+mn-ea"/>
              </a:rPr>
              <a:t>AMS</a:t>
            </a:r>
            <a:r>
              <a:rPr lang="zh-CN" altLang="en-US" sz="1400" dirty="0" smtClean="0">
                <a:sym typeface="+mn-ea"/>
              </a:rPr>
              <a:t>的功能，都是通过ActivityManagerProxy中的一个</a:t>
            </a:r>
            <a:r>
              <a:rPr lang="en-US" altLang="zh-CN" sz="1400" dirty="0" smtClean="0">
                <a:sym typeface="+mn-ea"/>
              </a:rPr>
              <a:t>IBinder</a:t>
            </a:r>
            <a:r>
              <a:rPr lang="zh-CN" altLang="en-US" sz="1400" dirty="0" smtClean="0">
                <a:sym typeface="+mn-ea"/>
              </a:rPr>
              <a:t>类型的</a:t>
            </a:r>
            <a:r>
              <a:rPr lang="en-US" altLang="zh-CN" sz="1400" dirty="0" smtClean="0">
                <a:sym typeface="+mn-ea"/>
              </a:rPr>
              <a:t>mRemote.transact</a:t>
            </a:r>
            <a:r>
              <a:rPr lang="zh-CN" altLang="zh-CN" sz="1400" dirty="0" smtClean="0">
                <a:sym typeface="+mn-ea"/>
              </a:rPr>
              <a:t>来完成与</a:t>
            </a:r>
            <a:r>
              <a:rPr lang="en-US" altLang="zh-CN" sz="1400" dirty="0" smtClean="0">
                <a:sym typeface="+mn-ea"/>
              </a:rPr>
              <a:t>AMS</a:t>
            </a:r>
            <a:r>
              <a:rPr lang="zh-CN" altLang="en-US" sz="1400" dirty="0" smtClean="0">
                <a:sym typeface="+mn-ea"/>
              </a:rPr>
              <a:t>的功能调用。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539433" y="808102"/>
            <a:ext cx="7993063" cy="0"/>
          </a:xfrm>
          <a:prstGeom prst="line">
            <a:avLst/>
          </a:prstGeom>
          <a:noFill/>
          <a:ln w="57150">
            <a:solidFill>
              <a:srgbClr val="E8410A"/>
            </a:solidFill>
            <a:round/>
          </a:ln>
          <a:effectLst>
            <a:outerShdw dist="9158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prstClr val="black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2460" y="290195"/>
            <a:ext cx="535241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ym typeface="+mn-ea"/>
              </a:rPr>
              <a:t>Android Activity</a:t>
            </a:r>
            <a:r>
              <a:rPr lang="zh-CN" altLang="en-US" sz="2800">
                <a:sym typeface="+mn-ea"/>
              </a:rPr>
              <a:t>启动分析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539433" y="1011555"/>
            <a:ext cx="799592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App在客户端进程中完成实例化Activity、调用onCreate等生命周期函数的功能，也不能被AMS直接调用，而是通过自己在客户端的代理ApplicationThreadNative来处理。</a:t>
            </a:r>
          </a:p>
          <a:p>
            <a:endParaRPr lang="en-US" altLang="zh-CN" sz="1400" dirty="0"/>
          </a:p>
          <a:p>
            <a:r>
              <a:rPr lang="en-US" altLang="zh-CN" sz="1400" dirty="0"/>
              <a:t>与获取ActivityManagerNative在客户端的代理ActivityManagerProxy的过程类似，ApplicationThreadNative在服务端，也就是AMS所在的system_server进程中的代理，也是通过调用一个叫asInterface的函数来获得的。</a:t>
            </a:r>
          </a:p>
          <a:p>
            <a:endParaRPr lang="en-US" altLang="zh-CN" sz="1400" dirty="0"/>
          </a:p>
          <a:p>
            <a:r>
              <a:rPr lang="en-US" altLang="zh-CN" sz="1400" dirty="0"/>
              <a:t>比如在App中调用startActivity时，ActivityManagerNative在服务端的onTransact函数里会调用AMS的startActivity，这时就通过ApplicationThreadNative.asInterface得到ApplicationThreadProxy，把它作为startActivity的参数传给AMS。ApplicationThreadProxy在这儿的用处是作为app的代理，代表这客户端的ActivityThread，因为AMS要处理多个客户端进程的请求，所以通过这个代理可以得到客户端的pid、uid、ProcessRecord等信息，还会通过它发起对客户端的Binder调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1099</Words>
  <Application>Microsoft Office PowerPoint</Application>
  <PresentationFormat>全屏显示(16:9)</PresentationFormat>
  <Paragraphs>127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内部讲师训练系列课程之                                           ——培训培训师（TTT）  作者：邱旭辉 培训部出品 2015年6月</dc:title>
  <dc:creator>邱旭辉</dc:creator>
  <cp:lastModifiedBy>hanxu</cp:lastModifiedBy>
  <cp:revision>353</cp:revision>
  <cp:lastPrinted>2015-07-20T06:17:00Z</cp:lastPrinted>
  <dcterms:created xsi:type="dcterms:W3CDTF">2016-01-05T02:07:00Z</dcterms:created>
  <dcterms:modified xsi:type="dcterms:W3CDTF">2016-10-25T05:47:51Z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