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B38183-EFB1-4EF4-844E-8A42121AD688}">
  <a:tblStyle styleId="{DCB38183-EFB1-4EF4-844E-8A42121AD6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3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bold.fntdata"/><Relationship Id="rId14" Type="http://schemas.openxmlformats.org/officeDocument/2006/relationships/slide" Target="slides/slide7.xml"/><Relationship Id="rId36" Type="http://schemas.openxmlformats.org/officeDocument/2006/relationships/font" Target="fonts/Robot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34b11e772_0_19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734b11e772_0_1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3608371a0_4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83608371a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34b11e772_0_19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734b11e772_0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slider explanation and interactive tour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34b11e772_0_19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734b11e772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34b11e772_0_19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734b11e772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34b11e772_0_19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734b11e772_0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34b11e772_0_19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734b11e772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34b11e772_0_19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734b11e772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3608371a0_7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83608371a0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34b11e772_0_20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734b11e772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34b11e772_0_20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734b11e772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4b11e77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34b11e7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user and business need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28700" y="1352554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28700" y="2724151"/>
            <a:ext cx="7086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932171" y="3235746"/>
            <a:ext cx="2183130" cy="28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28700" y="3242884"/>
            <a:ext cx="480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057900" y="10731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514350" y="1143000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3746686" y="560070"/>
            <a:ext cx="4882964" cy="410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14350" y="2343150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514350" y="1143000"/>
            <a:ext cx="515493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5895928" y="563431"/>
            <a:ext cx="2733722" cy="4100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514350" y="2343150"/>
            <a:ext cx="515493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14333" y="3523021"/>
            <a:ext cx="811652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/>
          <p:nvPr>
            <p:ph idx="2" type="pic"/>
          </p:nvPr>
        </p:nvSpPr>
        <p:spPr>
          <a:xfrm>
            <a:off x="511295" y="706080"/>
            <a:ext cx="8116380" cy="260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14350" y="4137537"/>
            <a:ext cx="8115300" cy="526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514350" y="565150"/>
            <a:ext cx="81153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8350" y="2736850"/>
            <a:ext cx="7597887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514350" y="284956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04" name="Google Shape;10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768351" y="565150"/>
            <a:ext cx="7613650" cy="1953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977899" y="2524168"/>
            <a:ext cx="7194552" cy="33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768351" y="2969897"/>
            <a:ext cx="7613650" cy="50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514350" y="284956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14" name="Google Shape;1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type="title"/>
          </p:nvPr>
        </p:nvSpPr>
        <p:spPr>
          <a:xfrm>
            <a:off x="768371" y="843526"/>
            <a:ext cx="7609640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68350" y="2736237"/>
            <a:ext cx="7608491" cy="749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5860839" y="2841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514350" y="284163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171701" y="571500"/>
            <a:ext cx="6457949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14350" y="1651560"/>
            <a:ext cx="2592324" cy="462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514349" y="2178424"/>
            <a:ext cx="2592324" cy="248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3276600" y="1650999"/>
            <a:ext cx="2592324" cy="4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4" type="body"/>
          </p:nvPr>
        </p:nvSpPr>
        <p:spPr>
          <a:xfrm>
            <a:off x="3275144" y="2178050"/>
            <a:ext cx="2592324" cy="248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6" name="Google Shape;126;p18"/>
          <p:cNvSpPr txBox="1"/>
          <p:nvPr>
            <p:ph idx="5" type="body"/>
          </p:nvPr>
        </p:nvSpPr>
        <p:spPr>
          <a:xfrm>
            <a:off x="6038850" y="1644649"/>
            <a:ext cx="2592324" cy="4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6" type="body"/>
          </p:nvPr>
        </p:nvSpPr>
        <p:spPr>
          <a:xfrm>
            <a:off x="6038851" y="2178424"/>
            <a:ext cx="2592324" cy="248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2171701" y="571500"/>
            <a:ext cx="6457949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16463" y="3143250"/>
            <a:ext cx="2588687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4" name="Google Shape;134;p19"/>
          <p:cNvSpPr/>
          <p:nvPr>
            <p:ph idx="2" type="pic"/>
          </p:nvPr>
        </p:nvSpPr>
        <p:spPr>
          <a:xfrm>
            <a:off x="516463" y="1771650"/>
            <a:ext cx="2588687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3" type="body"/>
          </p:nvPr>
        </p:nvSpPr>
        <p:spPr>
          <a:xfrm>
            <a:off x="516463" y="3655323"/>
            <a:ext cx="2588687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36" name="Google Shape;136;p19"/>
          <p:cNvSpPr txBox="1"/>
          <p:nvPr>
            <p:ph idx="4" type="body"/>
          </p:nvPr>
        </p:nvSpPr>
        <p:spPr>
          <a:xfrm>
            <a:off x="3280698" y="3143250"/>
            <a:ext cx="2586701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7" name="Google Shape;137;p19"/>
          <p:cNvSpPr/>
          <p:nvPr>
            <p:ph idx="5" type="pic"/>
          </p:nvPr>
        </p:nvSpPr>
        <p:spPr>
          <a:xfrm>
            <a:off x="3280697" y="1771650"/>
            <a:ext cx="2586702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6" type="body"/>
          </p:nvPr>
        </p:nvSpPr>
        <p:spPr>
          <a:xfrm>
            <a:off x="3280699" y="3655323"/>
            <a:ext cx="2586701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39" name="Google Shape;139;p19"/>
          <p:cNvSpPr txBox="1"/>
          <p:nvPr>
            <p:ph idx="7" type="body"/>
          </p:nvPr>
        </p:nvSpPr>
        <p:spPr>
          <a:xfrm>
            <a:off x="6037299" y="3143250"/>
            <a:ext cx="2592352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19"/>
          <p:cNvSpPr/>
          <p:nvPr>
            <p:ph idx="8" type="pic"/>
          </p:nvPr>
        </p:nvSpPr>
        <p:spPr>
          <a:xfrm>
            <a:off x="6037391" y="1771650"/>
            <a:ext cx="258590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9" type="body"/>
          </p:nvPr>
        </p:nvSpPr>
        <p:spPr>
          <a:xfrm>
            <a:off x="6037299" y="3655321"/>
            <a:ext cx="2589334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 rot="5400000">
            <a:off x="3062953" y="-902683"/>
            <a:ext cx="3018094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52" name="Google Shape;1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 rot="5400000">
            <a:off x="6394450" y="1250950"/>
            <a:ext cx="292735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 rot="5400000">
            <a:off x="2381250" y="-1054101"/>
            <a:ext cx="2927350" cy="615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5860839" y="284956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514350" y="285750"/>
            <a:ext cx="5243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ctrTitle"/>
          </p:nvPr>
        </p:nvSpPr>
        <p:spPr>
          <a:xfrm>
            <a:off x="1028700" y="1352554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28700" y="2724151"/>
            <a:ext cx="7086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932171" y="3235746"/>
            <a:ext cx="2183130" cy="28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28700" y="3242884"/>
            <a:ext cx="4800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057900" y="10731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514351" y="565150"/>
            <a:ext cx="8115299" cy="2101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68350" y="2731294"/>
            <a:ext cx="7867650" cy="71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50"/>
              <a:buNone/>
              <a:defRPr sz="16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5860839" y="285750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514350" y="285751"/>
            <a:ext cx="5243619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146839" y="285750"/>
            <a:ext cx="4828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514350" y="1645920"/>
            <a:ext cx="40005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629150" y="1645920"/>
            <a:ext cx="40005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85807" y="1637852"/>
            <a:ext cx="380999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14351" y="2349500"/>
            <a:ext cx="3983831" cy="231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800600" y="1637852"/>
            <a:ext cx="382905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29150" y="2349500"/>
            <a:ext cx="4000500" cy="231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TOP.png" id="20" name="Google Shape;2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Century Gothic"/>
              <a:buNone/>
              <a:defRPr b="0" i="0" sz="788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forms/d/e/1FAIpQLScJzbhi2gLyoz42Q6NvePhR2NGX2UxhHDD2Ojjs8IIW6d14mw/viewform?usp=sf_link" TargetMode="External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app.axure.cloud/app/project/wg323o/overview" TargetMode="External"/><Relationship Id="rId6" Type="http://schemas.openxmlformats.org/officeDocument/2006/relationships/hyperlink" Target="https://app.moqups.com/08EmWTM9Xy/edit/page/ae419fcd8" TargetMode="External"/><Relationship Id="rId7" Type="http://schemas.openxmlformats.org/officeDocument/2006/relationships/hyperlink" Target="https://app.axure.cloud/app/project/wg323o/overview" TargetMode="External"/><Relationship Id="rId8" Type="http://schemas.openxmlformats.org/officeDocument/2006/relationships/hyperlink" Target="https://app.axure.cloud/app/project/wg323o/over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hyperlink" Target="https://docs.google.com/forms/d/e/1FAIpQLScJzbhi2gLyoz42Q6NvePhR2NGX2UxhHDD2Ojjs8IIW6d14mw/viewform?usp=sf_lin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/>
          <p:nvPr>
            <p:ph type="ctrTitle"/>
          </p:nvPr>
        </p:nvSpPr>
        <p:spPr>
          <a:xfrm>
            <a:off x="3732021" y="723900"/>
            <a:ext cx="4628207" cy="32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b="1" lang="en-US" sz="4100"/>
              <a:t>FitFlex</a:t>
            </a:r>
            <a:endParaRPr sz="4100"/>
          </a:p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723900" y="723900"/>
            <a:ext cx="2525520" cy="324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Arpita Gaonkar - 001447128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Janhavi Bhalerao -  001494855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Kumari Deepshikha - 001403302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Jinal Sapariya - 001448816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>
            <a:off x="3490721" y="1215945"/>
            <a:ext cx="0" cy="226314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81362"/>
            <a:ext cx="9144000" cy="186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050" y="1690275"/>
            <a:ext cx="1619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STRUCTURE PLANE-</a:t>
            </a:r>
            <a:endParaRPr sz="3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Error Handling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568698" y="184417"/>
            <a:ext cx="5575301" cy="490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By using </a:t>
            </a:r>
            <a:r>
              <a:rPr b="1" lang="en-US" sz="1500">
                <a:solidFill>
                  <a:schemeClr val="dk2"/>
                </a:solidFill>
              </a:rPr>
              <a:t>informative onboarding technique</a:t>
            </a:r>
            <a:r>
              <a:rPr lang="en-US" sz="1500">
                <a:solidFill>
                  <a:schemeClr val="dk2"/>
                </a:solidFill>
              </a:rPr>
              <a:t> we are educating the user about the app hence, reducing the error</a:t>
            </a:r>
            <a:endParaRPr/>
          </a:p>
          <a:p>
            <a:pPr indent="-1206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Minimized the situation where user needs to type the information by </a:t>
            </a:r>
            <a:r>
              <a:rPr b="1" lang="en-US" sz="1500">
                <a:solidFill>
                  <a:schemeClr val="dk2"/>
                </a:solidFill>
              </a:rPr>
              <a:t>extensively using checkbox, radio button etc</a:t>
            </a:r>
            <a:endParaRPr b="1" sz="1500">
              <a:solidFill>
                <a:schemeClr val="dk2"/>
              </a:solidFill>
            </a:endParaRPr>
          </a:p>
          <a:p>
            <a:pPr indent="-1206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b="1" lang="en-US" sz="1500">
                <a:solidFill>
                  <a:schemeClr val="dk2"/>
                </a:solidFill>
              </a:rPr>
              <a:t>Used tool tip</a:t>
            </a:r>
            <a:r>
              <a:rPr lang="en-US" sz="1500">
                <a:solidFill>
                  <a:schemeClr val="dk2"/>
                </a:solidFill>
              </a:rPr>
              <a:t> to make the user know the format of text to be entered</a:t>
            </a:r>
            <a:endParaRPr/>
          </a:p>
          <a:p>
            <a:pPr indent="-1206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Providing </a:t>
            </a:r>
            <a:r>
              <a:rPr b="1" lang="en-US" sz="1500">
                <a:solidFill>
                  <a:schemeClr val="dk2"/>
                </a:solidFill>
              </a:rPr>
              <a:t>setting page and profile page to edit</a:t>
            </a:r>
            <a:r>
              <a:rPr lang="en-US" sz="1500">
                <a:solidFill>
                  <a:schemeClr val="dk2"/>
                </a:solidFill>
              </a:rPr>
              <a:t> the personal and account details</a:t>
            </a:r>
            <a:endParaRPr/>
          </a:p>
          <a:p>
            <a:pPr indent="-1206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b="1" lang="en-US" sz="1500">
                <a:solidFill>
                  <a:schemeClr val="dk2"/>
                </a:solidFill>
              </a:rPr>
              <a:t>Adding detailed error message</a:t>
            </a:r>
            <a:r>
              <a:rPr lang="en-US" sz="1500">
                <a:solidFill>
                  <a:schemeClr val="dk2"/>
                </a:solidFill>
              </a:rPr>
              <a:t> about something going wrong due to technical issue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-9" y="1285388"/>
            <a:ext cx="60165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3400">
                <a:solidFill>
                  <a:srgbClr val="FFFFFF"/>
                </a:solidFill>
              </a:rPr>
              <a:t>      Information </a:t>
            </a:r>
            <a:endParaRPr sz="3400">
              <a:solidFill>
                <a:srgbClr val="FFFFFF"/>
              </a:solidFill>
            </a:endParaRPr>
          </a:p>
          <a:p>
            <a:pPr indent="0" lvl="0" marL="146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3400">
                <a:solidFill>
                  <a:srgbClr val="FFFFFF"/>
                </a:solidFill>
              </a:rPr>
              <a:t>    Architecture </a:t>
            </a:r>
            <a:endParaRPr sz="3400">
              <a:solidFill>
                <a:srgbClr val="FFFFFF"/>
              </a:solidFill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500" y="413300"/>
            <a:ext cx="5168226" cy="39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>
            <a:off x="3484943" y="0"/>
            <a:ext cx="5667000" cy="51435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 rotWithShape="1">
          <a:blip r:embed="rId3">
            <a:alphaModFix/>
          </a:blip>
          <a:srcRect b="0" l="0" r="61974" t="0"/>
          <a:stretch/>
        </p:blipFill>
        <p:spPr>
          <a:xfrm>
            <a:off x="0" y="0"/>
            <a:ext cx="3477006" cy="108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500">
                <a:solidFill>
                  <a:schemeClr val="lt1"/>
                </a:solidFill>
              </a:rPr>
              <a:t>USER REQUIREMENTS</a:t>
            </a:r>
            <a:endParaRPr sz="2500">
              <a:solidFill>
                <a:schemeClr val="lt1"/>
              </a:solidFill>
            </a:endParaRPr>
          </a:p>
        </p:txBody>
      </p:sp>
      <p:grpSp>
        <p:nvGrpSpPr>
          <p:cNvPr id="292" name="Google Shape;292;p33"/>
          <p:cNvGrpSpPr/>
          <p:nvPr/>
        </p:nvGrpSpPr>
        <p:grpSpPr>
          <a:xfrm>
            <a:off x="4620903" y="560611"/>
            <a:ext cx="3395070" cy="4083771"/>
            <a:chOff x="661299" y="1018"/>
            <a:chExt cx="3395070" cy="4083771"/>
          </a:xfrm>
        </p:grpSpPr>
        <p:sp>
          <p:nvSpPr>
            <p:cNvPr id="293" name="Google Shape;293;p33"/>
            <p:cNvSpPr/>
            <p:nvPr/>
          </p:nvSpPr>
          <p:spPr>
            <a:xfrm>
              <a:off x="661299" y="229718"/>
              <a:ext cx="449465" cy="449465"/>
            </a:xfrm>
            <a:prstGeom prst="ellipse">
              <a:avLst/>
            </a:prstGeom>
            <a:solidFill>
              <a:srgbClr val="9D0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55686" y="324106"/>
              <a:ext cx="260690" cy="26069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1207078" y="121367"/>
              <a:ext cx="1059454" cy="66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 txBox="1"/>
            <p:nvPr/>
          </p:nvSpPr>
          <p:spPr>
            <a:xfrm>
              <a:off x="1207078" y="121367"/>
              <a:ext cx="1059454" cy="66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Easy to understand and less complex application for staying fit</a:t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2451135" y="229718"/>
              <a:ext cx="449465" cy="449465"/>
            </a:xfrm>
            <a:prstGeom prst="ellipse">
              <a:avLst/>
            </a:prstGeom>
            <a:solidFill>
              <a:srgbClr val="7D1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2545523" y="324106"/>
              <a:ext cx="260690" cy="2606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2996915" y="1018"/>
              <a:ext cx="1059454" cy="906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2996915" y="1018"/>
              <a:ext cx="1059454" cy="906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One place solution for tracking and maintaining their fitness, health, sleep etc.</a:t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661299" y="1768600"/>
              <a:ext cx="449465" cy="449465"/>
            </a:xfrm>
            <a:prstGeom prst="ellipse">
              <a:avLst/>
            </a:prstGeom>
            <a:solidFill>
              <a:srgbClr val="8C6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755686" y="1862987"/>
              <a:ext cx="260690" cy="26069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207078" y="1424075"/>
              <a:ext cx="1059454" cy="1138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 txBox="1"/>
            <p:nvPr/>
          </p:nvSpPr>
          <p:spPr>
            <a:xfrm>
              <a:off x="1207078" y="1424075"/>
              <a:ext cx="1059454" cy="1138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Getting customized recommendation for staying fit</a:t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2451135" y="1768600"/>
              <a:ext cx="449465" cy="44946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2545523" y="1862987"/>
              <a:ext cx="260690" cy="26069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2996915" y="1568576"/>
              <a:ext cx="1059454" cy="849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 txBox="1"/>
            <p:nvPr/>
          </p:nvSpPr>
          <p:spPr>
            <a:xfrm>
              <a:off x="2996915" y="1568576"/>
              <a:ext cx="1059454" cy="849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unnecessary notification</a:t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61299" y="3357053"/>
              <a:ext cx="449465" cy="449465"/>
            </a:xfrm>
            <a:prstGeom prst="ellipse">
              <a:avLst/>
            </a:prstGeom>
            <a:solidFill>
              <a:srgbClr val="0F7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755686" y="3451441"/>
              <a:ext cx="260690" cy="26069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207078" y="3078782"/>
              <a:ext cx="1059454" cy="1006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 txBox="1"/>
            <p:nvPr/>
          </p:nvSpPr>
          <p:spPr>
            <a:xfrm>
              <a:off x="1207078" y="3078782"/>
              <a:ext cx="1059454" cy="1006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Able to use most of the  features without paying for the app</a:t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2451135" y="3357053"/>
              <a:ext cx="449465" cy="449465"/>
            </a:xfrm>
            <a:prstGeom prst="ellipse">
              <a:avLst/>
            </a:prstGeom>
            <a:solidFill>
              <a:srgbClr val="9D0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2545523" y="3451441"/>
              <a:ext cx="260690" cy="26069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2996915" y="3357053"/>
              <a:ext cx="1059454" cy="449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 txBox="1"/>
            <p:nvPr/>
          </p:nvSpPr>
          <p:spPr>
            <a:xfrm>
              <a:off x="2996915" y="3357053"/>
              <a:ext cx="1059454" cy="449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sng" cap="none" strike="noStrike">
                  <a:solidFill>
                    <a:schemeClr val="hlink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r:id="rId11"/>
                </a:rPr>
                <a:t>Google Survey Forms </a:t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SURFACE PLANE</a:t>
            </a:r>
            <a:endParaRPr/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3568700" y="107150"/>
            <a:ext cx="5575200" cy="49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where the content meets users’ senses and it determines how does the product look!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Right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Content formatting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Typography in relation to content consumption: font-sizes, line height, spacing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Style guides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5">
            <a:alphaModFix/>
          </a:blip>
          <a:srcRect b="0" l="3166" r="5065" t="0"/>
          <a:stretch/>
        </p:blipFill>
        <p:spPr>
          <a:xfrm>
            <a:off x="5615000" y="107150"/>
            <a:ext cx="1553750" cy="268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Google Material Design </a:t>
            </a:r>
            <a:endParaRPr/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3568698" y="184417"/>
            <a:ext cx="55752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6899" y="239300"/>
            <a:ext cx="1999900" cy="378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3688" y="4343975"/>
            <a:ext cx="12287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5550" y="191359"/>
            <a:ext cx="1999900" cy="383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STYLE GUIDE</a:t>
            </a:r>
            <a:endParaRPr/>
          </a:p>
        </p:txBody>
      </p:sp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3568698" y="184417"/>
            <a:ext cx="55752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selected purple and white colors.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Purple implies calmness which is essential in day to day life.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 is tied to positivity and is used for a minimalist design, due to simplicity.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 easily takes on the characteristics of purple due to its neutrality.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 is Comic Sans.</a:t>
            </a:r>
            <a:endParaRPr/>
          </a:p>
        </p:txBody>
      </p:sp>
      <p:pic>
        <p:nvPicPr>
          <p:cNvPr id="351" name="Google Shape;3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875" y="184425"/>
            <a:ext cx="1619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100">
                <a:solidFill>
                  <a:srgbClr val="FFFFFF"/>
                </a:solidFill>
              </a:rPr>
              <a:t>SKELETON PLANE - </a:t>
            </a:r>
            <a:r>
              <a:rPr lang="en-US" sz="3100">
                <a:solidFill>
                  <a:srgbClr val="FFFFFF"/>
                </a:solidFill>
              </a:rPr>
              <a:t>Wireframes</a:t>
            </a:r>
            <a:endParaRPr/>
          </a:p>
        </p:txBody>
      </p:sp>
      <p:sp>
        <p:nvSpPr>
          <p:cNvPr id="361" name="Google Shape;361;p37">
            <a:hlinkClick r:id="rId5"/>
          </p:cNvPr>
          <p:cNvSpPr txBox="1"/>
          <p:nvPr>
            <p:ph idx="1" type="body"/>
          </p:nvPr>
        </p:nvSpPr>
        <p:spPr>
          <a:xfrm>
            <a:off x="3570200" y="603250"/>
            <a:ext cx="54312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-US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https://app.moqups.com/08EmWTM9Xy/edit/page/ae419fcd8</a:t>
            </a:r>
            <a:endParaRPr b="1" sz="1400">
              <a:solidFill>
                <a:srgbClr val="000000"/>
              </a:solidFill>
            </a:endParaRPr>
          </a:p>
          <a:p>
            <a:pPr indent="-146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146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146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362" name="Google Shape;362;p37">
            <a:hlinkClick r:id="rId7"/>
          </p:cNvPr>
          <p:cNvSpPr txBox="1"/>
          <p:nvPr/>
        </p:nvSpPr>
        <p:spPr>
          <a:xfrm>
            <a:off x="3570200" y="2814250"/>
            <a:ext cx="524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hlinkClick r:id="rId8"/>
              </a:rPr>
              <a:t>https://app.axure.cloud/app/project/wg323o/overview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8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8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500">
                <a:solidFill>
                  <a:srgbClr val="FFFFFF"/>
                </a:solidFill>
              </a:rPr>
              <a:t>ONBOARDING</a:t>
            </a:r>
            <a:endParaRPr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3568698" y="0"/>
            <a:ext cx="5575200" cy="50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The app provides </a:t>
            </a:r>
            <a:r>
              <a:rPr b="1" lang="en-US">
                <a:solidFill>
                  <a:schemeClr val="dk2"/>
                </a:solidFill>
              </a:rPr>
              <a:t>easy navigation</a:t>
            </a:r>
            <a:r>
              <a:rPr lang="en-US">
                <a:solidFill>
                  <a:schemeClr val="dk2"/>
                </a:solidFill>
              </a:rPr>
              <a:t> to increase user experience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Showing the major features of app to user</a:t>
            </a:r>
            <a:endParaRPr>
              <a:solidFill>
                <a:schemeClr val="dk2"/>
              </a:solidFill>
            </a:endParaRPr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When a new person sign ups he has the option of viewing/ skipping onboarding process which is in the slider form</a:t>
            </a:r>
            <a:endParaRPr/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User can see onboarding back again under help guide page along</a:t>
            </a:r>
            <a:endParaRPr/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chemeClr val="dk2"/>
                </a:solidFill>
              </a:rPr>
              <a:t>Users will be greeted in app to increase customization</a:t>
            </a:r>
            <a:endParaRPr/>
          </a:p>
          <a:p>
            <a:pPr indent="-14605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9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US" sz="3400"/>
              <a:t>UX Research Methods - Card Sorting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382" name="Google Shape;382;p39"/>
          <p:cNvSpPr txBox="1"/>
          <p:nvPr>
            <p:ph idx="1" type="body"/>
          </p:nvPr>
        </p:nvSpPr>
        <p:spPr>
          <a:xfrm>
            <a:off x="3570600" y="80375"/>
            <a:ext cx="5573400" cy="50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It enabled us to assemble and categorize the apps information into a logical structure that will lead to navigatio</a:t>
            </a:r>
            <a:r>
              <a:rPr lang="en-US" sz="1400"/>
              <a:t>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It helped in developing</a:t>
            </a:r>
            <a:r>
              <a:rPr lang="en-US" sz="1400"/>
              <a:t> the site’s information architecture and made it more user centric.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This helped make sure that the site structure matches the way users think.</a:t>
            </a:r>
            <a:endParaRPr sz="1400"/>
          </a:p>
        </p:txBody>
      </p:sp>
      <p:pic>
        <p:nvPicPr>
          <p:cNvPr id="383" name="Google Shape;3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057" y="80375"/>
            <a:ext cx="3145669" cy="29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0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/>
              <a:t>UX Research Methods - Personas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393" name="Google Shape;393;p40"/>
          <p:cNvSpPr txBox="1"/>
          <p:nvPr>
            <p:ph idx="1" type="body"/>
          </p:nvPr>
        </p:nvSpPr>
        <p:spPr>
          <a:xfrm>
            <a:off x="3568698" y="184417"/>
            <a:ext cx="55752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method aimed at creating a representative user based on user interviews and available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Although the peculiar details of the persona may be fictional, the information used to form the user type isn’t.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4950" y="184425"/>
            <a:ext cx="2534624" cy="228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9646" y="184425"/>
            <a:ext cx="2518930" cy="2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4000">
                <a:solidFill>
                  <a:srgbClr val="FFFFFF"/>
                </a:solidFill>
              </a:rPr>
              <a:t>EXISTING DESIGN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350240" y="603250"/>
            <a:ext cx="579376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Currently in the market there are too many </a:t>
            </a:r>
            <a:r>
              <a:rPr b="1" lang="en-US">
                <a:solidFill>
                  <a:schemeClr val="dk2"/>
                </a:solidFill>
              </a:rPr>
              <a:t>different applications </a:t>
            </a:r>
            <a:r>
              <a:rPr lang="en-US">
                <a:solidFill>
                  <a:schemeClr val="dk2"/>
                </a:solidFill>
              </a:rPr>
              <a:t>to track fitness, health, nutrition individually</a:t>
            </a:r>
            <a:endParaRPr/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Most of the applications provide either </a:t>
            </a:r>
            <a:r>
              <a:rPr lang="en-US">
                <a:solidFill>
                  <a:schemeClr val="dk2"/>
                </a:solidFill>
              </a:rPr>
              <a:t>trial version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or give access to one or two basic features. To use the app fully they have to take a monthly or yearly </a:t>
            </a:r>
            <a:r>
              <a:rPr b="1" lang="en-US">
                <a:solidFill>
                  <a:schemeClr val="dk2"/>
                </a:solidFill>
              </a:rPr>
              <a:t>subscription</a:t>
            </a:r>
            <a:endParaRPr b="1"/>
          </a:p>
          <a:p>
            <a:pPr indent="-14605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1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3" name="Google Shape;403;p41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/>
              <a:t>UX Research </a:t>
            </a:r>
            <a:r>
              <a:rPr lang="en-US" sz="3400"/>
              <a:t>Methods - Prototyping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568698" y="184417"/>
            <a:ext cx="55752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 early model, sample, or release of a product built to inspect a concept or process, prototyping allowed us to explore ideas before implementation through creating a mock-up of the 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 txBox="1"/>
          <p:nvPr/>
        </p:nvSpPr>
        <p:spPr>
          <a:xfrm>
            <a:off x="4397225" y="608500"/>
            <a:ext cx="4018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https://app.moqups.com/08EmWTM9Xy/edit/page/ae419fcd8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4" name="Google Shape;414;p42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2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/>
              <a:t>UX Research Methods - Focus Groups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416" name="Google Shape;416;p42"/>
          <p:cNvSpPr txBox="1"/>
          <p:nvPr>
            <p:ph idx="1" type="body"/>
          </p:nvPr>
        </p:nvSpPr>
        <p:spPr>
          <a:xfrm>
            <a:off x="3568698" y="184417"/>
            <a:ext cx="55752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method involved a moderated discussion with a selected group of users, whose participation offers insights into users’ ideas, desires, and attitudes.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consisted of candidates who want to start a healthy lifestyle.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Akash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Neha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Anjali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Ishita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Archie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Shubhangi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helped in understanding user perspective and gauge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3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4" name="Google Shape;424;p43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3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UX Research Methods - Surveys</a:t>
            </a:r>
            <a:endParaRPr/>
          </a:p>
        </p:txBody>
      </p:sp>
      <p:pic>
        <p:nvPicPr>
          <p:cNvPr id="426" name="Google Shape;42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551" y="90775"/>
            <a:ext cx="4039699" cy="32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3"/>
          <p:cNvSpPr txBox="1"/>
          <p:nvPr/>
        </p:nvSpPr>
        <p:spPr>
          <a:xfrm>
            <a:off x="3696900" y="3318025"/>
            <a:ext cx="52008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Google Survey Forms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This method progresses by establishing a series of questions asked to different users of the application. Surveys help you know about the people who visit the site/app.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4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5" name="Google Shape;435;p44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UX Research Methods - Surveys</a:t>
            </a:r>
            <a:endParaRPr/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75" y="801475"/>
            <a:ext cx="5212648" cy="335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5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45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5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/>
              <a:t>Outcomes of UX Research Methods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447" name="Google Shape;447;p45"/>
          <p:cNvSpPr txBox="1"/>
          <p:nvPr>
            <p:ph idx="1" type="body"/>
          </p:nvPr>
        </p:nvSpPr>
        <p:spPr>
          <a:xfrm>
            <a:off x="3568698" y="184417"/>
            <a:ext cx="55752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Some of the outcomes generated through user research testify that enhancing the usability will: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1) Improve conversion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2) Improve sign-ups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3) Improve customer satisfaction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4) Improve trust in the brand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Moreover, the integration of UX research into the development procedure resulted 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1) Reduce development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2) Disclosed worthy insights about the audience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3) Offer an in-depth sight into users’ mental models, goals, and pain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6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46"/>
          <p:cNvSpPr/>
          <p:nvPr/>
        </p:nvSpPr>
        <p:spPr>
          <a:xfrm>
            <a:off x="0" y="0"/>
            <a:ext cx="3477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p46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6"/>
          <p:cNvSpPr txBox="1"/>
          <p:nvPr>
            <p:ph type="title"/>
          </p:nvPr>
        </p:nvSpPr>
        <p:spPr>
          <a:xfrm>
            <a:off x="482599" y="603250"/>
            <a:ext cx="26034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/>
              <a:t>   Testing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3568698" y="184417"/>
            <a:ext cx="55752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By using selenium tool the application was tested for its functionality and errors.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 Test Cases were implemented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6375" y="224750"/>
            <a:ext cx="4903251" cy="318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7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6" name="Google Shape;466;p47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7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400">
                <a:solidFill>
                  <a:srgbClr val="FFFFFF"/>
                </a:solidFill>
              </a:rPr>
              <a:t>HUMAN FACTOR CONCEPTS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568698" y="603250"/>
            <a:ext cx="50610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en-US">
                <a:solidFill>
                  <a:schemeClr val="dk2"/>
                </a:solidFill>
              </a:rPr>
              <a:t>Taken into account below mentioned      factors: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Things like borders, edges, color, and size can create powerful contrasts, and powerful contrast dominates attention.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Working memory has a limited capacity, limited duration, is highly volatile.</a:t>
            </a:r>
            <a:endParaRPr/>
          </a:p>
          <a:p>
            <a:pPr indent="-146050" lvl="0" marL="4572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8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6" name="Google Shape;476;p48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8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3100">
                <a:solidFill>
                  <a:srgbClr val="FFFFFF"/>
                </a:solidFill>
              </a:rPr>
              <a:t>FLOWCHART</a:t>
            </a:r>
            <a:endParaRPr/>
          </a:p>
        </p:txBody>
      </p:sp>
      <p:pic>
        <p:nvPicPr>
          <p:cNvPr id="478" name="Google Shape;47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700" y="264625"/>
            <a:ext cx="4593601" cy="4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9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49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6" name="Google Shape;486;p49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9"/>
          <p:cNvSpPr txBox="1"/>
          <p:nvPr>
            <p:ph idx="1" type="body"/>
          </p:nvPr>
        </p:nvSpPr>
        <p:spPr>
          <a:xfrm>
            <a:off x="3926041" y="603250"/>
            <a:ext cx="4703608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b="1" lang="en-US" sz="2500"/>
              <a:t>Thank you and stay fit !</a:t>
            </a:r>
            <a:endParaRPr b="1" sz="2500"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b="1" lang="en-US" sz="2500"/>
              <a:t>TEAM:</a:t>
            </a:r>
            <a:endParaRPr b="1"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Arpita Gaonkar - 001447128</a:t>
            </a:r>
            <a:endParaRPr b="1" sz="1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Janhavi Bhalerao -  001494855</a:t>
            </a:r>
            <a:endParaRPr b="1" sz="1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Kumari Deepshikha - 001403302</a:t>
            </a:r>
            <a:endParaRPr b="1" sz="1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Jinal Sapariya - 001448816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 sz="2500"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4000">
                <a:solidFill>
                  <a:srgbClr val="FFFFFF"/>
                </a:solidFill>
              </a:rPr>
              <a:t>FLAWS IN EXISTING DESIGN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334872" y="603250"/>
            <a:ext cx="5809128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Users have to download </a:t>
            </a:r>
            <a:r>
              <a:rPr b="1" lang="en-US">
                <a:solidFill>
                  <a:schemeClr val="dk2"/>
                </a:solidFill>
              </a:rPr>
              <a:t>too many apps </a:t>
            </a:r>
            <a:r>
              <a:rPr lang="en-US">
                <a:solidFill>
                  <a:schemeClr val="dk2"/>
                </a:solidFill>
              </a:rPr>
              <a:t>to consistently keep track of different activity such as steps, health, water or any other health related factors.</a:t>
            </a:r>
            <a:endParaRPr/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Tier of memberships are </a:t>
            </a:r>
            <a:r>
              <a:rPr b="1" lang="en-US">
                <a:solidFill>
                  <a:schemeClr val="dk2"/>
                </a:solidFill>
              </a:rPr>
              <a:t>confusing</a:t>
            </a:r>
            <a:r>
              <a:rPr lang="en-US">
                <a:solidFill>
                  <a:schemeClr val="dk2"/>
                </a:solidFill>
              </a:rPr>
              <a:t>.</a:t>
            </a:r>
            <a:endParaRPr/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Users have to </a:t>
            </a:r>
            <a:r>
              <a:rPr b="1" lang="en-US">
                <a:solidFill>
                  <a:schemeClr val="dk2"/>
                </a:solidFill>
              </a:rPr>
              <a:t>manually </a:t>
            </a:r>
            <a:r>
              <a:rPr lang="en-US">
                <a:solidFill>
                  <a:schemeClr val="dk2"/>
                </a:solidFill>
              </a:rPr>
              <a:t>enter their goals for calorie intake, steps suitable for their body.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500">
                <a:solidFill>
                  <a:srgbClr val="FFFFFF"/>
                </a:solidFill>
              </a:rPr>
              <a:t>IMPROVEMENTS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296450" y="111825"/>
            <a:ext cx="58476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700025" y="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{DCB38183-EFB1-4EF4-844E-8A42121AD688}</a:tableStyleId>
              </a:tblPr>
              <a:tblGrid>
                <a:gridCol w="4893550"/>
              </a:tblGrid>
              <a:tr h="550575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•"/>
                      </a:pPr>
                      <a:r>
                        <a:rPr lang="en-US" sz="15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One unified 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575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•"/>
                      </a:pPr>
                      <a:r>
                        <a:rPr lang="en-US" sz="15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Intuitive error and informational messages.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9450">
                <a:tc>
                  <a:txBody>
                    <a:bodyPr/>
                    <a:lstStyle/>
                    <a:p>
                      <a:pPr indent="-222250" lvl="0" marL="457200" rtl="0" algn="l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Char char="•"/>
                      </a:pPr>
                      <a:r>
                        <a:rPr lang="en-US" sz="15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Simple and improved user interface.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9450">
                <a:tc>
                  <a:txBody>
                    <a:bodyPr/>
                    <a:lstStyle/>
                    <a:p>
                      <a:pPr indent="-222250" lvl="0" marL="457200" rtl="0" algn="l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Char char="•"/>
                      </a:pPr>
                      <a:r>
                        <a:rPr lang="en-US" sz="15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Consistent theme and common UI elements.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9450">
                <a:tc>
                  <a:txBody>
                    <a:bodyPr/>
                    <a:lstStyle/>
                    <a:p>
                      <a:pPr indent="-222250" lvl="0" marL="457200" rtl="0" algn="l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Char char="•"/>
                      </a:pPr>
                      <a:r>
                        <a:rPr lang="en-US" sz="15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Strategic use of colors/contrast.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7400">
                <a:tc>
                  <a:txBody>
                    <a:bodyPr/>
                    <a:lstStyle/>
                    <a:p>
                      <a:pPr indent="-222250" lvl="0" marL="457200" rtl="0" algn="l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Char char="•"/>
                      </a:pPr>
                      <a:r>
                        <a:rPr lang="en-US" sz="15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Collect reviews and feedback for continuous UX improvement.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3477006" y="0"/>
            <a:ext cx="566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 b="0" l="0" r="73639" t="0"/>
          <a:stretch/>
        </p:blipFill>
        <p:spPr>
          <a:xfrm>
            <a:off x="0" y="3028950"/>
            <a:ext cx="3477005" cy="211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26"/>
          <p:cNvGrpSpPr/>
          <p:nvPr/>
        </p:nvGrpSpPr>
        <p:grpSpPr>
          <a:xfrm>
            <a:off x="102975" y="632439"/>
            <a:ext cx="2726700" cy="3482836"/>
            <a:chOff x="0" y="1189989"/>
            <a:chExt cx="2726700" cy="3482836"/>
          </a:xfrm>
        </p:grpSpPr>
        <p:sp>
          <p:nvSpPr>
            <p:cNvPr id="208" name="Google Shape;208;p2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1: Understand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 is important to maintain a Healthy &amp; Fit lifestyle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There are no easy to use apps for tracking these factors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Users may face difficulty in exploring new healthy resources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6"/>
          <p:cNvGrpSpPr/>
          <p:nvPr/>
        </p:nvGrpSpPr>
        <p:grpSpPr>
          <a:xfrm>
            <a:off x="2366400" y="632225"/>
            <a:ext cx="2541300" cy="3483050"/>
            <a:chOff x="2263425" y="1189775"/>
            <a:chExt cx="2541300" cy="3483050"/>
          </a:xfrm>
        </p:grpSpPr>
        <p:sp>
          <p:nvSpPr>
            <p:cNvPr id="211" name="Google Shape;211;p2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2:Explore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Unified solution for fitness tracking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Providing feature of exploring new recipes, events explore, collecting user feedback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Personalised goals according to data collected from user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4432949" y="632225"/>
            <a:ext cx="2541300" cy="3483050"/>
            <a:chOff x="4329974" y="1189775"/>
            <a:chExt cx="2541300" cy="3483050"/>
          </a:xfrm>
        </p:grpSpPr>
        <p:sp>
          <p:nvSpPr>
            <p:cNvPr id="214" name="Google Shape;214;p2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3:Prototype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application for tracking fitness factors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Discovering new events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Exploring new healthy lifestyle resources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Logging water, weight, etc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499714" y="632225"/>
            <a:ext cx="2541300" cy="3483050"/>
            <a:chOff x="6396739" y="1189775"/>
            <a:chExt cx="2541300" cy="3483050"/>
          </a:xfrm>
        </p:grpSpPr>
        <p:sp>
          <p:nvSpPr>
            <p:cNvPr id="217" name="Google Shape;217;p2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4:Evaluate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6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View past data, statistics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Weekly or monthly progress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Future scope of purchasing healthy food products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26"/>
          <p:cNvSpPr txBox="1"/>
          <p:nvPr/>
        </p:nvSpPr>
        <p:spPr>
          <a:xfrm>
            <a:off x="3208650" y="177225"/>
            <a:ext cx="272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IBM DESIGN THINKING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>
            <p:ph type="title"/>
          </p:nvPr>
        </p:nvSpPr>
        <p:spPr>
          <a:xfrm>
            <a:off x="0" y="603250"/>
            <a:ext cx="329644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800"/>
              <a:t>STRATEGY PLANE-</a:t>
            </a:r>
            <a:br>
              <a:rPr lang="en-US" sz="2800"/>
            </a:br>
            <a:r>
              <a:rPr lang="en-US" sz="2800"/>
              <a:t>Persona 1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563" y="162326"/>
            <a:ext cx="5294336" cy="47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0" y="603250"/>
            <a:ext cx="3296449" cy="1678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800"/>
              <a:t>STRATEGY PLANE-</a:t>
            </a:r>
            <a:br>
              <a:rPr lang="en-US" sz="2800"/>
            </a:br>
            <a:r>
              <a:rPr lang="en-US" sz="2800"/>
              <a:t>Persona 2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564" y="138312"/>
            <a:ext cx="5355807" cy="485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500">
                <a:solidFill>
                  <a:srgbClr val="FFFFFF"/>
                </a:solidFill>
              </a:rPr>
              <a:t>SCOPE PLANE-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500">
                <a:solidFill>
                  <a:srgbClr val="FFFFFF"/>
                </a:solidFill>
              </a:rPr>
              <a:t>Functional  Requirements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3572850" y="116700"/>
            <a:ext cx="54753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Customize solution catered to user by providing </a:t>
            </a:r>
            <a:r>
              <a:rPr b="1" lang="en-US" sz="1500">
                <a:solidFill>
                  <a:schemeClr val="dk2"/>
                </a:solidFill>
              </a:rPr>
              <a:t>personal health information</a:t>
            </a:r>
            <a:r>
              <a:rPr lang="en-US" sz="1500">
                <a:solidFill>
                  <a:schemeClr val="dk2"/>
                </a:solidFill>
              </a:rPr>
              <a:t> based on demographic</a:t>
            </a:r>
            <a:endParaRPr/>
          </a:p>
          <a:p>
            <a:pPr indent="-127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Ability to </a:t>
            </a:r>
            <a:r>
              <a:rPr b="1" lang="en-US" sz="1500">
                <a:solidFill>
                  <a:schemeClr val="dk2"/>
                </a:solidFill>
              </a:rPr>
              <a:t>track their fitness, water and nutrition level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500">
                <a:solidFill>
                  <a:schemeClr val="dk2"/>
                </a:solidFill>
              </a:rPr>
              <a:t>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Able to </a:t>
            </a:r>
            <a:r>
              <a:rPr b="1" lang="en-US" sz="1500">
                <a:solidFill>
                  <a:schemeClr val="dk2"/>
                </a:solidFill>
              </a:rPr>
              <a:t>set </a:t>
            </a:r>
            <a:r>
              <a:rPr lang="en-US" sz="1500">
                <a:solidFill>
                  <a:schemeClr val="dk2"/>
                </a:solidFill>
              </a:rPr>
              <a:t>and </a:t>
            </a:r>
            <a:r>
              <a:rPr b="1" lang="en-US" sz="1500">
                <a:solidFill>
                  <a:schemeClr val="dk2"/>
                </a:solidFill>
              </a:rPr>
              <a:t>update </a:t>
            </a:r>
            <a:r>
              <a:rPr lang="en-US" sz="1500">
                <a:solidFill>
                  <a:schemeClr val="dk2"/>
                </a:solidFill>
              </a:rPr>
              <a:t>goals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2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b="1" lang="en-US" sz="1500">
                <a:solidFill>
                  <a:schemeClr val="dk2"/>
                </a:solidFill>
              </a:rPr>
              <a:t>Discover </a:t>
            </a:r>
            <a:r>
              <a:rPr lang="en-US" sz="1500">
                <a:solidFill>
                  <a:schemeClr val="dk2"/>
                </a:solidFill>
              </a:rPr>
              <a:t>new </a:t>
            </a:r>
            <a:r>
              <a:rPr b="1" lang="en-US" sz="1500">
                <a:solidFill>
                  <a:schemeClr val="dk2"/>
                </a:solidFill>
              </a:rPr>
              <a:t>recipes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222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Explore </a:t>
            </a:r>
            <a:r>
              <a:rPr b="1" lang="en-US" sz="1500">
                <a:solidFill>
                  <a:schemeClr val="dk2"/>
                </a:solidFill>
              </a:rPr>
              <a:t>events </a:t>
            </a:r>
            <a:r>
              <a:rPr lang="en-US" sz="1500">
                <a:solidFill>
                  <a:schemeClr val="dk2"/>
                </a:solidFill>
              </a:rPr>
              <a:t>happening around you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500">
                <a:solidFill>
                  <a:schemeClr val="dk2"/>
                </a:solidFill>
              </a:rPr>
              <a:t>Able to </a:t>
            </a:r>
            <a:r>
              <a:rPr b="1" lang="en-US" sz="1500">
                <a:solidFill>
                  <a:schemeClr val="dk2"/>
                </a:solidFill>
              </a:rPr>
              <a:t>get customer reviews</a:t>
            </a:r>
            <a:r>
              <a:rPr lang="en-US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lang="en-US" sz="1500">
                <a:solidFill>
                  <a:schemeClr val="dk2"/>
                </a:solidFill>
              </a:rPr>
              <a:t>Daily, weekly and monthly analysis</a:t>
            </a:r>
            <a:r>
              <a:rPr lang="en-US" sz="1500">
                <a:solidFill>
                  <a:schemeClr val="dk2"/>
                </a:solidFill>
              </a:rPr>
              <a:t> of their progress</a:t>
            </a:r>
            <a:endParaRPr/>
          </a:p>
          <a:p>
            <a:pPr indent="-127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lang="en-US" sz="1500">
                <a:solidFill>
                  <a:schemeClr val="dk2"/>
                </a:solidFill>
              </a:rPr>
              <a:t>Workout suggestions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222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User must be able to add</a:t>
            </a:r>
            <a:r>
              <a:rPr b="1" lang="en-US" sz="1500">
                <a:solidFill>
                  <a:schemeClr val="dk2"/>
                </a:solidFill>
              </a:rPr>
              <a:t> demographic </a:t>
            </a:r>
            <a:r>
              <a:rPr lang="en-US" sz="1500">
                <a:solidFill>
                  <a:schemeClr val="dk2"/>
                </a:solidFill>
              </a:rPr>
              <a:t>information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3477006" y="0"/>
            <a:ext cx="566699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4">
            <a:alphaModFix/>
          </a:blip>
          <a:srcRect b="0" l="0" r="73640" t="0"/>
          <a:stretch/>
        </p:blipFill>
        <p:spPr>
          <a:xfrm>
            <a:off x="0" y="3028950"/>
            <a:ext cx="347700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>
            <p:ph type="title"/>
          </p:nvPr>
        </p:nvSpPr>
        <p:spPr>
          <a:xfrm>
            <a:off x="482599" y="603250"/>
            <a:ext cx="26035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500"/>
              <a:t>SCOPE PLANE-</a:t>
            </a:r>
            <a:endParaRPr sz="2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en-US" sz="2500">
                <a:solidFill>
                  <a:srgbClr val="FFFFFF"/>
                </a:solidFill>
              </a:rPr>
              <a:t>Content Requirements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3596409" y="123661"/>
            <a:ext cx="5309700" cy="4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2"/>
                </a:solidFill>
              </a:rPr>
              <a:t>D</a:t>
            </a:r>
            <a:r>
              <a:rPr b="1" lang="en-US" sz="1400">
                <a:solidFill>
                  <a:schemeClr val="dk2"/>
                </a:solidFill>
              </a:rPr>
              <a:t>emographic information</a:t>
            </a:r>
            <a:r>
              <a:rPr lang="en-US" sz="1400">
                <a:solidFill>
                  <a:schemeClr val="dk2"/>
                </a:solidFill>
              </a:rPr>
              <a:t> of user must contain username, location, age, height, weight and purpose.</a:t>
            </a:r>
            <a:endParaRPr sz="1400"/>
          </a:p>
          <a:p>
            <a:pPr indent="-1143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03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</a:rPr>
              <a:t>Home page should include the </a:t>
            </a:r>
            <a:r>
              <a:rPr b="1" lang="en-US" sz="1400">
                <a:solidFill>
                  <a:schemeClr val="dk2"/>
                </a:solidFill>
              </a:rPr>
              <a:t>main features</a:t>
            </a:r>
            <a:r>
              <a:rPr lang="en-US" sz="1400">
                <a:solidFill>
                  <a:schemeClr val="dk2"/>
                </a:solidFill>
              </a:rPr>
              <a:t> of the application.</a:t>
            </a:r>
            <a:endParaRPr sz="1400"/>
          </a:p>
          <a:p>
            <a:pPr indent="-1143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03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</a:rPr>
              <a:t>There </a:t>
            </a:r>
            <a:r>
              <a:rPr b="1" lang="en-US" sz="1400">
                <a:solidFill>
                  <a:schemeClr val="dk2"/>
                </a:solidFill>
              </a:rPr>
              <a:t>should be shortcuts</a:t>
            </a:r>
            <a:r>
              <a:rPr lang="en-US" sz="1400">
                <a:solidFill>
                  <a:schemeClr val="dk2"/>
                </a:solidFill>
              </a:rPr>
              <a:t> in the home page for easy navigation.</a:t>
            </a:r>
            <a:endParaRPr sz="1400"/>
          </a:p>
          <a:p>
            <a:pPr indent="-1143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03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</a:rPr>
              <a:t>The statistical analytics should be in a </a:t>
            </a:r>
            <a:r>
              <a:rPr b="1" lang="en-US" sz="1400">
                <a:solidFill>
                  <a:schemeClr val="dk2"/>
                </a:solidFill>
              </a:rPr>
              <a:t>representative format</a:t>
            </a:r>
            <a:r>
              <a:rPr lang="en-US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03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</a:rPr>
              <a:t>Dashboard should contain dynamic overall </a:t>
            </a:r>
            <a:r>
              <a:rPr b="1" lang="en-US" sz="1400">
                <a:solidFill>
                  <a:schemeClr val="dk2"/>
                </a:solidFill>
              </a:rPr>
              <a:t>performance details of the user</a:t>
            </a:r>
            <a:r>
              <a:rPr lang="en-US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-203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03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Recipes displayed must include </a:t>
            </a:r>
            <a:r>
              <a:rPr b="1" lang="en-US" sz="1400">
                <a:solidFill>
                  <a:schemeClr val="dk2"/>
                </a:solidFill>
              </a:rPr>
              <a:t>necessary details </a:t>
            </a:r>
            <a:r>
              <a:rPr lang="en-US" sz="1400">
                <a:solidFill>
                  <a:schemeClr val="dk2"/>
                </a:solidFill>
              </a:rPr>
              <a:t>like ingredients</a:t>
            </a:r>
            <a:endParaRPr sz="1400">
              <a:solidFill>
                <a:schemeClr val="dk2"/>
              </a:solidFill>
            </a:endParaRPr>
          </a:p>
          <a:p>
            <a:pPr indent="-1143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03200" lvl="0" marL="457200" rtl="0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</a:rPr>
              <a:t>Each clickables on the current page must be </a:t>
            </a:r>
            <a:r>
              <a:rPr b="1" lang="en-US" sz="1400">
                <a:solidFill>
                  <a:schemeClr val="dk2"/>
                </a:solidFill>
              </a:rPr>
              <a:t>self explanatory</a:t>
            </a:r>
            <a:r>
              <a:rPr lang="en-US" sz="1400">
                <a:solidFill>
                  <a:schemeClr val="dk2"/>
                </a:solidFill>
              </a:rPr>
              <a:t>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