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emi Bold" panose="020B0604020202020204" charset="0"/>
      <p:regular r:id="rId19"/>
    </p:embeddedFont>
    <p:embeddedFont>
      <p:font typeface="PT Sa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8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8082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Label Extraction Using Deep Learning and OCR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574299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project explores a novel approach to extracting label information from images using deep learning and OCR technology. We'll delve into the intricate process, highlighting its applications in e-commerce and accessibility for the visually impaired.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3" y="5834181"/>
            <a:ext cx="7468553" cy="1433989"/>
          </a:xfrm>
          <a:prstGeom prst="roundRect">
            <a:avLst>
              <a:gd name="adj" fmla="val 25040"/>
            </a:avLst>
          </a:prstGeom>
          <a:solidFill>
            <a:srgbClr val="00002E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86298" y="6096357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Jinam Sancheti  (BT21ECE074)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586298" y="6622970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Anshul Patil  (BT21ECE069)</a:t>
            </a:r>
            <a:endParaRPr lang="en-US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A6FEA-968E-4728-9F3A-488A173A54E0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472333"/>
            <a:ext cx="6185535" cy="3284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14761" y="234000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Output Image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607141" y="399438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 we can see here the model has correctly predicted 2 Liter, i.e. the volume of the item.</a:t>
            </a:r>
            <a:endParaRPr lang="en-US" sz="18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26D9F-325F-4F77-A9E6-6805BFF5F544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3593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71" y="2421374"/>
            <a:ext cx="4444722" cy="318956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5880140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837724" y="654177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761" y="2168128"/>
            <a:ext cx="6185535" cy="36961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14761" y="6133505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7614761" y="679513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BAEE4-AE38-432A-A3A2-3D8AD8305CB7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76457"/>
            <a:ext cx="962513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Challenges and Future Improvements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359223"/>
            <a:ext cx="2159079" cy="1357193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9899" y="2798445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3236119" y="2598539"/>
            <a:ext cx="330755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Handling Complex Labels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36119" y="3094077"/>
            <a:ext cx="833247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Improving the ability to handle labels with multiple languages, fonts, and layouts.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16461" y="3701177"/>
            <a:ext cx="10556558" cy="15240"/>
          </a:xfrm>
          <a:prstGeom prst="roundRect">
            <a:avLst>
              <a:gd name="adj" fmla="val 2356110"/>
            </a:avLst>
          </a:prstGeom>
          <a:solidFill>
            <a:srgbClr val="F2B42D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3836075"/>
            <a:ext cx="4318278" cy="1357193"/>
          </a:xfrm>
          <a:prstGeom prst="roundRect">
            <a:avLst>
              <a:gd name="adj" fmla="val 2645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99899" y="4275296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5395317" y="4075390"/>
            <a:ext cx="338208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Contextual Understanding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95317" y="4570928"/>
            <a:ext cx="745045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Developing models that can understand the context of label information.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5659" y="5178028"/>
            <a:ext cx="8397359" cy="15240"/>
          </a:xfrm>
          <a:prstGeom prst="roundRect">
            <a:avLst>
              <a:gd name="adj" fmla="val 2356110"/>
            </a:avLst>
          </a:prstGeom>
          <a:solidFill>
            <a:srgbClr val="D7425E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312926"/>
            <a:ext cx="6477476" cy="1740218"/>
          </a:xfrm>
          <a:prstGeom prst="roundRect">
            <a:avLst>
              <a:gd name="adj" fmla="val 20634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99899" y="5943719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3"/>
          <p:cNvSpPr/>
          <p:nvPr/>
        </p:nvSpPr>
        <p:spPr>
          <a:xfrm>
            <a:off x="7554516" y="55522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Real-Time Processing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54516" y="6047780"/>
            <a:ext cx="599884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Creating a system that can process labels in real-time for applications like mobile scanning.</a:t>
            </a:r>
            <a:endParaRPr lang="en-US" sz="18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07D8F4-2ADD-4D46-8635-D4EBF56199C7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2366" y="1576597"/>
            <a:ext cx="1238178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Introduction: Problem Statement and Motivation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64067"/>
            <a:ext cx="346483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Label Extraction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5533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Extracting key information like weight, volume, and ingredients from product labels is a crucial but challenging task.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6406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Motivation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5533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technology has the potential to revolutionize e-commerce and create a more accessible world for the visually impaired by providing accurate product information.</a:t>
            </a:r>
            <a:endParaRPr lang="en-US" sz="18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C8BC1-1481-4314-A8A7-0242ACD52542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3" y="2137291"/>
            <a:ext cx="4943594" cy="39548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6257" y="882729"/>
            <a:ext cx="7624286" cy="1277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Overview of the Label Extraction Process</a:t>
            </a:r>
            <a:endParaRPr lang="en-US" sz="4000" dirty="0"/>
          </a:p>
        </p:txBody>
      </p:sp>
      <p:sp>
        <p:nvSpPr>
          <p:cNvPr id="5" name="Shape 1"/>
          <p:cNvSpPr/>
          <p:nvPr/>
        </p:nvSpPr>
        <p:spPr>
          <a:xfrm>
            <a:off x="6246257" y="2729627"/>
            <a:ext cx="488513" cy="488513"/>
          </a:xfrm>
          <a:prstGeom prst="roundRect">
            <a:avLst>
              <a:gd name="adj" fmla="val 66670"/>
            </a:avLst>
          </a:prstGeom>
          <a:solidFill>
            <a:srgbClr val="00002E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398538" y="2820591"/>
            <a:ext cx="183952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951821" y="2729627"/>
            <a:ext cx="255436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1. Image Acquisition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951821" y="3179088"/>
            <a:ext cx="2998113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process begins with capturing images of product labels.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10166985" y="2729627"/>
            <a:ext cx="488513" cy="488513"/>
          </a:xfrm>
          <a:prstGeom prst="roundRect">
            <a:avLst>
              <a:gd name="adj" fmla="val 66670"/>
            </a:avLst>
          </a:prstGeom>
          <a:solidFill>
            <a:srgbClr val="00002E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19266" y="2820591"/>
            <a:ext cx="183952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10872549" y="2729627"/>
            <a:ext cx="255436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2. Preprocessing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10872549" y="3179088"/>
            <a:ext cx="2998113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Images are cleaned and normalized to enhance the accuracy of text recognition.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6246257" y="4682609"/>
            <a:ext cx="488513" cy="488513"/>
          </a:xfrm>
          <a:prstGeom prst="roundRect">
            <a:avLst>
              <a:gd name="adj" fmla="val 66670"/>
            </a:avLst>
          </a:prstGeom>
          <a:solidFill>
            <a:srgbClr val="00002E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98538" y="4773573"/>
            <a:ext cx="183952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6951821" y="4682609"/>
            <a:ext cx="2848213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3. Deep Learning Model 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6951821" y="5132070"/>
            <a:ext cx="2998113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 used </a:t>
            </a:r>
            <a:r>
              <a:rPr lang="en-US" sz="17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Paddle OCR       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 extract text from images. We have also developed our own     OCR model using CNN,  to compare the results.</a:t>
            </a:r>
            <a:endParaRPr lang="en-US" sz="1700" dirty="0"/>
          </a:p>
        </p:txBody>
      </p:sp>
      <p:sp>
        <p:nvSpPr>
          <p:cNvPr id="17" name="Text 13"/>
          <p:cNvSpPr/>
          <p:nvPr/>
        </p:nvSpPr>
        <p:spPr>
          <a:xfrm>
            <a:off x="6951821" y="6999446"/>
            <a:ext cx="2998113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8" name="Shape 14"/>
          <p:cNvSpPr/>
          <p:nvPr/>
        </p:nvSpPr>
        <p:spPr>
          <a:xfrm>
            <a:off x="10166985" y="4682609"/>
            <a:ext cx="488513" cy="488513"/>
          </a:xfrm>
          <a:prstGeom prst="roundRect">
            <a:avLst>
              <a:gd name="adj" fmla="val 66670"/>
            </a:avLst>
          </a:prstGeom>
          <a:solidFill>
            <a:srgbClr val="00002E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319266" y="4773573"/>
            <a:ext cx="183952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400" dirty="0"/>
          </a:p>
        </p:txBody>
      </p:sp>
      <p:sp>
        <p:nvSpPr>
          <p:cNvPr id="20" name="Text 16"/>
          <p:cNvSpPr/>
          <p:nvPr/>
        </p:nvSpPr>
        <p:spPr>
          <a:xfrm>
            <a:off x="10872549" y="4682609"/>
            <a:ext cx="255436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Post Processing</a:t>
            </a:r>
            <a:endParaRPr lang="en-US" sz="2000" dirty="0"/>
          </a:p>
        </p:txBody>
      </p:sp>
      <p:sp>
        <p:nvSpPr>
          <p:cNvPr id="21" name="Text 17"/>
          <p:cNvSpPr/>
          <p:nvPr/>
        </p:nvSpPr>
        <p:spPr>
          <a:xfrm>
            <a:off x="10872549" y="5132070"/>
            <a:ext cx="2998113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OCR model returns all    of the text written on     an image. So it required  a heavy amount of post-processing to extract   the essential data from it.</a:t>
            </a:r>
            <a:endParaRPr lang="en-US" sz="1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E6CC46-8FF8-4BA9-B946-FA8BEA99D1ED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65299"/>
            <a:ext cx="1241786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 Preprocessing: Cleaning and Normalization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4268740"/>
            <a:ext cx="4158734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9899" y="45309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Image Enhancement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99899" y="5026453"/>
            <a:ext cx="36343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Techniques like noise reduction, contrast adjustment, and sharpening improve image quality.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4268740"/>
            <a:ext cx="4158734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97949" y="45309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Text Segmentation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97949" y="5026453"/>
            <a:ext cx="36343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Label text is separated from the background, ensuring accurate OCR recognition.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4268740"/>
            <a:ext cx="4158734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95999" y="45309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Normalization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95999" y="5026453"/>
            <a:ext cx="36343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Images are resized and standardized to ensure consistency and optimize model performance.</a:t>
            </a:r>
            <a:endParaRPr lang="en-US" sz="18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B24184-6E2A-4078-9B20-507A41BA8D90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923" y="299204"/>
            <a:ext cx="7092553" cy="23937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3838218"/>
            <a:ext cx="880848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Deep Learning Model Architecture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4901208"/>
            <a:ext cx="598408" cy="5984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5738932"/>
            <a:ext cx="403455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Convolutional Neural Networks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837724" y="6234470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CNNs are particularly well-suited for image recognition tasks.</a:t>
            </a:r>
            <a:endParaRPr lang="en-US" sz="18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659" y="4901208"/>
            <a:ext cx="598408" cy="5984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275659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5275659" y="6234470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CNNs learn to identify and extract relevant features from the image data.</a:t>
            </a:r>
            <a:endParaRPr lang="en-US" sz="18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595" y="4901208"/>
            <a:ext cx="598408" cy="59840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713595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Text Segmentation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9713595" y="6234470"/>
            <a:ext cx="407908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model effectively segments the label text from the surrounding background.</a:t>
            </a:r>
            <a:endParaRPr lang="en-US" sz="18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E014F-CD4A-4B35-83FD-89DD929C60A1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04" y="1670804"/>
            <a:ext cx="4887992" cy="48879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476970"/>
            <a:ext cx="564130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OCR Text Recognition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1181457" y="2539960"/>
            <a:ext cx="30480" cy="4212669"/>
          </a:xfrm>
          <a:prstGeom prst="roundRect">
            <a:avLst>
              <a:gd name="adj" fmla="val 1178055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1435477" y="3063121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F2B42D"/>
          </a:solidFill>
          <a:ln/>
        </p:spPr>
      </p:sp>
      <p:sp>
        <p:nvSpPr>
          <p:cNvPr id="7" name="Shape 3"/>
          <p:cNvSpPr/>
          <p:nvPr/>
        </p:nvSpPr>
        <p:spPr>
          <a:xfrm>
            <a:off x="927437" y="280916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95315" y="2909411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2513290" y="277927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extracted text is then processed by an Paddle OCR system.</a:t>
            </a:r>
            <a:endParaRPr lang="en-US" sz="1850" dirty="0"/>
          </a:p>
        </p:txBody>
      </p:sp>
      <p:sp>
        <p:nvSpPr>
          <p:cNvPr id="10" name="Shape 6"/>
          <p:cNvSpPr/>
          <p:nvPr/>
        </p:nvSpPr>
        <p:spPr>
          <a:xfrm>
            <a:off x="1435477" y="4547116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D7425E"/>
          </a:solidFill>
          <a:ln/>
        </p:spPr>
      </p:sp>
      <p:sp>
        <p:nvSpPr>
          <p:cNvPr id="11" name="Shape 7"/>
          <p:cNvSpPr/>
          <p:nvPr/>
        </p:nvSpPr>
        <p:spPr>
          <a:xfrm>
            <a:off x="927437" y="429315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95315" y="4393406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2513290" y="4263271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Paddle OCR algorithms convert image pixels into machine-readable text.</a:t>
            </a:r>
            <a:endParaRPr lang="en-US" sz="1850" dirty="0"/>
          </a:p>
        </p:txBody>
      </p:sp>
      <p:sp>
        <p:nvSpPr>
          <p:cNvPr id="14" name="Shape 10"/>
          <p:cNvSpPr/>
          <p:nvPr/>
        </p:nvSpPr>
        <p:spPr>
          <a:xfrm>
            <a:off x="1435477" y="6031111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DD785E"/>
          </a:solidFill>
          <a:ln/>
        </p:spPr>
      </p:sp>
      <p:sp>
        <p:nvSpPr>
          <p:cNvPr id="15" name="Shape 11"/>
          <p:cNvSpPr/>
          <p:nvPr/>
        </p:nvSpPr>
        <p:spPr>
          <a:xfrm>
            <a:off x="927437" y="577715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1095315" y="5877401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2513290" y="574726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step ensures that the extracted text is accurate and reliable.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693" y="614720"/>
            <a:ext cx="13069014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Post-Processing: Text Cutting, Unit Extraction, and Value Selection</a:t>
            </a:r>
            <a:endParaRPr lang="en-US" sz="4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3" y="2261354"/>
            <a:ext cx="1115258" cy="17845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30517" y="2484358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Text Cutting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2230517" y="2946202"/>
            <a:ext cx="11619190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Extracted text is processed by removing spaces, convert to lower case, removing unwanted          symbols, finding matches with units of entities.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3" y="4045863"/>
            <a:ext cx="1115258" cy="17845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30517" y="4268867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Unit Extraction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2230517" y="4730710"/>
            <a:ext cx="11619190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Units of measurement like "grams," "ml," or "oz"  are identified in the received output. Match units from input_list using the provided units_dict.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93" y="5830372"/>
            <a:ext cx="1115258" cy="178450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30517" y="6053376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Value Selection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230517" y="6515219"/>
            <a:ext cx="1161919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corresponding numeric values associated with the units are selected.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44B38-BF8C-4912-803A-F242CCC255E5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7125" y="634127"/>
            <a:ext cx="13016151" cy="1356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Applications in E-Commerce and Accessibility for the Visually Impaired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278" y="2451973"/>
            <a:ext cx="2147649" cy="16766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4544" y="3276481"/>
            <a:ext cx="172998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365552" y="2682597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E-Commerce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365552" y="3160038"/>
            <a:ext cx="8227100" cy="73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technology allows online retailers to automatically extract product information from labels.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5192554" y="4142184"/>
            <a:ext cx="8573095" cy="15240"/>
          </a:xfrm>
          <a:prstGeom prst="roundRect">
            <a:avLst>
              <a:gd name="adj" fmla="val 2269938"/>
            </a:avLst>
          </a:prstGeom>
          <a:solidFill>
            <a:srgbClr val="F2B42D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53" y="4186238"/>
            <a:ext cx="4295299" cy="16766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4544" y="4793933"/>
            <a:ext cx="172998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6439376" y="4416862"/>
            <a:ext cx="2713196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Accessibility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439376" y="4894302"/>
            <a:ext cx="7153275" cy="73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Provides accurate product information for visually impaired individuals through mobile apps or assistive devices.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6266378" y="5876449"/>
            <a:ext cx="7499271" cy="15240"/>
          </a:xfrm>
          <a:prstGeom prst="roundRect">
            <a:avLst>
              <a:gd name="adj" fmla="val 2269938"/>
            </a:avLst>
          </a:prstGeom>
          <a:solidFill>
            <a:srgbClr val="D7425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29" y="5920502"/>
            <a:ext cx="6442948" cy="16766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4544" y="6528197"/>
            <a:ext cx="172998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5" name="Text 10"/>
          <p:cNvSpPr/>
          <p:nvPr/>
        </p:nvSpPr>
        <p:spPr>
          <a:xfrm>
            <a:off x="7513201" y="6151126"/>
            <a:ext cx="3273147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Enhanced User Experience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513201" y="6628567"/>
            <a:ext cx="6079450" cy="73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Simplifies product search and selection, improving user experience for everyone.</a:t>
            </a: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A1C94-EA6B-48DE-9FAA-E0A5EE2EF355}"/>
              </a:ext>
            </a:extLst>
          </p:cNvPr>
          <p:cNvSpPr/>
          <p:nvPr/>
        </p:nvSpPr>
        <p:spPr>
          <a:xfrm>
            <a:off x="12694024" y="7627172"/>
            <a:ext cx="1936376" cy="602428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04" y="2831663"/>
            <a:ext cx="4887873" cy="25661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10061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Evaluation and Performance Metrics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837724" y="3990379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F2B42D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90%</a:t>
            </a:r>
            <a:endParaRPr lang="en-US" sz="6200" dirty="0"/>
          </a:p>
        </p:txBody>
      </p:sp>
      <p:sp>
        <p:nvSpPr>
          <p:cNvPr id="6" name="Text 2"/>
          <p:cNvSpPr/>
          <p:nvPr/>
        </p:nvSpPr>
        <p:spPr>
          <a:xfrm>
            <a:off x="1206937" y="50793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837724" y="5574862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percentage of correctly extracted labels.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4751427" y="3990379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D7425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95%</a:t>
            </a:r>
            <a:endParaRPr lang="en-US" sz="6200" dirty="0"/>
          </a:p>
        </p:txBody>
      </p:sp>
      <p:sp>
        <p:nvSpPr>
          <p:cNvPr id="9" name="Text 5"/>
          <p:cNvSpPr/>
          <p:nvPr/>
        </p:nvSpPr>
        <p:spPr>
          <a:xfrm>
            <a:off x="5120759" y="50793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751427" y="5574862"/>
            <a:ext cx="355484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proportion of correctly identified labels among all labels extracted.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609</Words>
  <Application>Microsoft Office PowerPoint</Application>
  <PresentationFormat>Custom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PT Sans</vt:lpstr>
      <vt:lpstr>Arial</vt:lpstr>
      <vt:lpstr>Nunito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Jinam Sancheti</cp:lastModifiedBy>
  <cp:revision>4</cp:revision>
  <dcterms:created xsi:type="dcterms:W3CDTF">2024-12-03T18:01:33Z</dcterms:created>
  <dcterms:modified xsi:type="dcterms:W3CDTF">2024-12-03T18:16:31Z</dcterms:modified>
</cp:coreProperties>
</file>