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Old Standard TT"/>
      <p:regular r:id="rId17"/>
      <p:bold r:id="rId18"/>
      <p: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iXCFgm+HWlrC8jhnZcbAU0s2fk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ldStandardTT-italic.fntdata"/><Relationship Id="rId6" Type="http://schemas.openxmlformats.org/officeDocument/2006/relationships/slide" Target="slides/slide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85fd5b3c78_0_125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g385fd5b3c78_0_125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g385fd5b3c78_0_125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g385fd5b3c78_0_125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g385fd5b3c78_0_1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85fd5b3c78_0_165"/>
          <p:cNvSpPr txBox="1"/>
          <p:nvPr>
            <p:ph hasCustomPrompt="1" type="title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g385fd5b3c78_0_165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g385fd5b3c78_0_16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85fd5b3c78_0_16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5fd5b3c78_0_1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g385fd5b3c78_0_17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g385fd5b3c78_0_17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385fd5b3c78_0_17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g385fd5b3c78_0_17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g385fd5b3c78_0_131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g385fd5b3c78_0_131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g385fd5b3c78_0_1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85fd5b3c78_0_135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g385fd5b3c78_0_13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g385fd5b3c78_0_135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385fd5b3c78_0_1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85fd5b3c78_0_140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g385fd5b3c78_0_140"/>
          <p:cNvSpPr txBox="1"/>
          <p:nvPr>
            <p:ph idx="1" type="body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385fd5b3c78_0_140"/>
          <p:cNvSpPr txBox="1"/>
          <p:nvPr>
            <p:ph idx="2" type="body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385fd5b3c78_0_1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85fd5b3c78_0_14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g385fd5b3c78_0_14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85fd5b3c78_0_14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385fd5b3c78_0_148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385fd5b3c78_0_14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85fd5b3c78_0_152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g385fd5b3c78_0_15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85fd5b3c78_0_155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g385fd5b3c78_0_155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g385fd5b3c78_0_155"/>
          <p:cNvSpPr txBox="1"/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g385fd5b3c78_0_155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g385fd5b3c78_0_155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g385fd5b3c78_0_1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85fd5b3c78_0_162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g385fd5b3c78_0_16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85fd5b3c78_0_121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g385fd5b3c78_0_121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g385fd5b3c78_0_1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" title="1.jpg"/>
          <p:cNvPicPr preferRelativeResize="0"/>
          <p:nvPr/>
        </p:nvPicPr>
        <p:blipFill rotWithShape="1">
          <a:blip r:embed="rId3">
            <a:alphaModFix/>
          </a:blip>
          <a:srcRect b="3428" l="0" r="3465" t="0"/>
          <a:stretch/>
        </p:blipFill>
        <p:spPr>
          <a:xfrm>
            <a:off x="-157400" y="-58000"/>
            <a:ext cx="9790176" cy="69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 txBox="1"/>
          <p:nvPr>
            <p:ph type="ctrTitle"/>
          </p:nvPr>
        </p:nvSpPr>
        <p:spPr>
          <a:xfrm>
            <a:off x="-902450" y="175310"/>
            <a:ext cx="7136700" cy="13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Calibri"/>
              <a:buNone/>
            </a:pPr>
            <a:r>
              <a:rPr lang="en-US" sz="436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Smart City Air Quality Monitoring System</a:t>
            </a:r>
            <a:endParaRPr sz="5260">
              <a:highlight>
                <a:schemeClr val="lt1"/>
              </a:highlight>
            </a:endParaRPr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3686300" y="5743102"/>
            <a:ext cx="4870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Team: Justin · Sravani · Jinank</a:t>
            </a:r>
            <a:endParaRPr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-374850" y="1683525"/>
            <a:ext cx="7218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Real-Time Environmental Intelligence with Azure PostgreSQL &amp; AI Streaming</a:t>
            </a:r>
            <a:endParaRPr b="1" sz="24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Roadmap &amp; Impact</a:t>
            </a:r>
            <a:endParaRPr/>
          </a:p>
        </p:txBody>
      </p:sp>
      <p:sp>
        <p:nvSpPr>
          <p:cNvPr id="122" name="Google Shape;122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Integrate River library for advanced online learning and drift detection.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 containerized version on Azure App Service with dashboard CI/CD.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Extend coverage across multiple smart city zones.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Drive data-informed environmental policy decisions.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  <p:sp>
        <p:nvSpPr>
          <p:cNvPr id="128" name="Google Shape;128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Team: Justin · Sravani · Jinank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Smart AQMS – Real-Time Environmental Intelligence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with ❤️ using Python, Azure PostgreSQL, and Streamlit.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Care? The Urban Air Quality Crisis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99% of the world’s population breathes polluted air.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7 million deaths annually linked to air pollution (WHO).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Rapid urbanization and traffic emissions demand smart monitoring solutions.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Solution: Smart AQMS Architecture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Azure PostgreSQL as the core real-time data store.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ingestion pipeline inserting hundreds of records per minute.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analytics, outlier detection, and ML inference modules.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Streamlit dashboard for live KPIs and geospatial visualization.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Database Schema (Azure PostgreSQL)</a:t>
            </a:r>
            <a:endParaRPr/>
          </a:p>
        </p:txBody>
      </p:sp>
      <p:sp>
        <p:nvSpPr>
          <p:cNvPr id="86" name="Google Shape;86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Stations – master list of IoT monitoring stations.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Air_Quality – continuous sensor data feed.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Predictions – online ML outputs (AQI classes).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Alerts – anomaly detection and threshold-based warnings.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System_Metrics – pipeline throughput, latency, and accuracy tracking.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Pipeline Workflow</a:t>
            </a:r>
            <a:endParaRPr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Sensor data simulated from multiple city zones.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Async COPY ingestion to Azure PostgreSQL for high throughput.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Hybrid outlier detection (Z-score + IsolationForest).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Online ML model (SGDClassifier) predicts AQI class per batch.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Dashboard auto-refreshes every 10 seconds with new metrics.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Dashboard: Real-Time Insights</a:t>
            </a:r>
            <a:endParaRPr/>
          </a:p>
        </p:txBody>
      </p:sp>
      <p:sp>
        <p:nvSpPr>
          <p:cNvPr id="98" name="Google Shape;98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KPI cards show PM2.5, CO₂, alerts, and total records.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 charts visualize trends and latency in real-time.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 view updates with color-coded AQI predictions across zones.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Seamlessly integrated with the streaming pipeline.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Implemented Outlier Detection Method</a:t>
            </a:r>
            <a:endParaRPr/>
          </a:p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Hybrid statistical + machine learning approach.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Z-score thresholding for immediate detection of spikes.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IsolationForest model for adaptive anomaly identification.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Detected anomalies automatically logged into scaqms.alerts.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Component (Streaming AQI Model)</a:t>
            </a:r>
            <a:endParaRPr/>
          </a:p>
        </p:txBody>
      </p:sp>
      <p:sp>
        <p:nvSpPr>
          <p:cNvPr id="110" name="Google Shape;110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SGDClassifier trained incrementally per micro-batch.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Features: PM2.5, CO₂, temperature, humidity, wind speed.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Predicts AQI category: Good, Moderate, Unhealthy, Hazardous.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accuracy logged continuously in system_metrics.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 &amp; Performance</a:t>
            </a:r>
            <a:endParaRPr/>
          </a:p>
        </p:txBody>
      </p:sp>
      <p:sp>
        <p:nvSpPr>
          <p:cNvPr id="116" name="Google Shape;116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Achieved ~1,800 rows/minute throughput with async COPY.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Ingestion latency under 50 milliseconds per batch.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Streaming model accuracy: 85–90% across continuous updates.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Adaptive anomaly detection enables proactive alerting.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