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FFF00"/>
    <a:srgbClr val="FDBFF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59" autoAdjust="0"/>
  </p:normalViewPr>
  <p:slideViewPr>
    <p:cSldViewPr>
      <p:cViewPr varScale="1">
        <p:scale>
          <a:sx n="87" d="100"/>
          <a:sy n="87" d="100"/>
        </p:scale>
        <p:origin x="-3114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6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08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5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6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8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30D5-C9B0-4C93-B360-65EAE8239B61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31BA-F33A-4009-BC89-004E465DF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9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41176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altLang="ko-KR" sz="1400" b="1" dirty="0" err="1" smtClean="0"/>
              <a:t>mySQL</a:t>
            </a:r>
            <a:r>
              <a:rPr lang="en-US" altLang="ko-KR" sz="1400" b="1" dirty="0" smtClean="0"/>
              <a:t> 5.7 (DB)</a:t>
            </a:r>
          </a:p>
          <a:p>
            <a:pPr lvl="0" fontAlgn="base"/>
            <a:r>
              <a:rPr lang="en-US" altLang="ko-KR" sz="1400" b="1" dirty="0" smtClean="0"/>
              <a:t>Workbench(</a:t>
            </a:r>
            <a:r>
              <a:rPr lang="ko-KR" altLang="en-US" sz="1400" b="1" dirty="0" smtClean="0"/>
              <a:t>툴</a:t>
            </a:r>
            <a:r>
              <a:rPr lang="en-US" altLang="ko-KR" sz="1400" b="1" dirty="0" smtClean="0"/>
              <a:t>)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>
                <a:solidFill>
                  <a:srgbClr val="00B0F0"/>
                </a:solidFill>
              </a:rPr>
              <a:t>oracle.com</a:t>
            </a:r>
            <a:endParaRPr lang="ko-KR" altLang="en-US" sz="1400" dirty="0">
              <a:solidFill>
                <a:srgbClr val="00B0F0"/>
              </a:solidFill>
            </a:endParaRPr>
          </a:p>
          <a:p>
            <a:pPr fontAlgn="base"/>
            <a:r>
              <a:rPr lang="en-US" altLang="ko-KR" sz="1400" dirty="0"/>
              <a:t>Download – Database – MySQL – </a:t>
            </a:r>
            <a:r>
              <a:rPr lang="ko-KR" altLang="en-US" sz="1400" dirty="0"/>
              <a:t>사이트 이동</a:t>
            </a:r>
            <a:r>
              <a:rPr lang="en-US" altLang="ko-KR" sz="1400" dirty="0"/>
              <a:t>(mysql.com/downloads/) - Community – MySQL Community </a:t>
            </a:r>
            <a:r>
              <a:rPr lang="en-US" altLang="ko-KR" sz="1400" dirty="0" smtClean="0"/>
              <a:t>Server - MySQL </a:t>
            </a:r>
            <a:r>
              <a:rPr lang="en-US" altLang="ko-KR" sz="1400" dirty="0"/>
              <a:t>Installer MSI(</a:t>
            </a:r>
            <a:r>
              <a:rPr lang="ko-KR" altLang="en-US" sz="1400" dirty="0"/>
              <a:t>다운</a:t>
            </a:r>
            <a:r>
              <a:rPr lang="en-US" altLang="ko-KR" sz="1400" dirty="0"/>
              <a:t>) - MySQL </a:t>
            </a:r>
            <a:r>
              <a:rPr lang="en-US" altLang="ko-KR" sz="1400" dirty="0" smtClean="0"/>
              <a:t>Workbench(</a:t>
            </a:r>
            <a:r>
              <a:rPr lang="ko-KR" altLang="en-US" sz="1400" dirty="0" smtClean="0"/>
              <a:t>다운</a:t>
            </a:r>
            <a:r>
              <a:rPr lang="en-US" altLang="ko-KR" sz="1400" dirty="0" smtClean="0"/>
              <a:t>)</a:t>
            </a:r>
          </a:p>
          <a:p>
            <a:pPr fontAlgn="base"/>
            <a:r>
              <a:rPr lang="en-US" altLang="ko-KR" sz="1400" dirty="0" smtClean="0"/>
              <a:t>*MySQL Community Server 8.0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ORACLE</a:t>
            </a:r>
            <a:r>
              <a:rPr lang="ko-KR" altLang="en-US" sz="1400" dirty="0" smtClean="0"/>
              <a:t>이랑 똑같음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lvl="0" fontAlgn="base"/>
            <a:r>
              <a:rPr lang="en-US" altLang="ko-KR" sz="1400" b="1" dirty="0" smtClean="0"/>
              <a:t>Tomcat 8.5 (</a:t>
            </a:r>
            <a:r>
              <a:rPr lang="ko-KR" altLang="en-US" sz="1400" b="1" dirty="0" smtClean="0"/>
              <a:t>컨테이너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pPr fontAlgn="base"/>
            <a:r>
              <a:rPr lang="en-US" altLang="ko-KR" sz="1400" dirty="0" smtClean="0">
                <a:solidFill>
                  <a:srgbClr val="00B0F0"/>
                </a:solidFill>
              </a:rPr>
              <a:t>Tomcat.apache.org</a:t>
            </a:r>
          </a:p>
          <a:p>
            <a:pPr fontAlgn="base"/>
            <a:r>
              <a:rPr lang="en-US" altLang="ko-KR" sz="1400" dirty="0" smtClean="0"/>
              <a:t>Documentation – tomcat 8.5 – Windows Service Installer </a:t>
            </a:r>
            <a:r>
              <a:rPr lang="ko-KR" altLang="en-US" sz="1400" dirty="0" smtClean="0"/>
              <a:t>설치</a:t>
            </a:r>
            <a:endParaRPr lang="en-US" altLang="ko-KR" sz="1400" dirty="0" smtClean="0"/>
          </a:p>
          <a:p>
            <a:pPr fontAlgn="base"/>
            <a:r>
              <a:rPr lang="en-US" altLang="ko-KR" sz="1400" dirty="0" smtClean="0"/>
              <a:t>HTTP/1.1 Connector Port : 8080</a:t>
            </a:r>
            <a:endParaRPr lang="ko-KR" altLang="en-US" sz="1400" dirty="0" smtClean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9462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9512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W3schools.com</a:t>
            </a:r>
          </a:p>
          <a:p>
            <a:r>
              <a:rPr lang="en-US" altLang="ko-KR" sz="1200" dirty="0" smtClean="0"/>
              <a:t>Learn Bootstrap</a:t>
            </a:r>
          </a:p>
          <a:p>
            <a:r>
              <a:rPr lang="en-US" altLang="ko-KR" sz="1200" dirty="0" smtClean="0"/>
              <a:t>Bootstrap4</a:t>
            </a:r>
          </a:p>
          <a:p>
            <a:r>
              <a:rPr lang="en-US" altLang="ko-KR" sz="1200" dirty="0" smtClean="0"/>
              <a:t>BS4 </a:t>
            </a:r>
            <a:r>
              <a:rPr lang="en-US" altLang="ko-KR" sz="1200" dirty="0" err="1" smtClean="0"/>
              <a:t>NavBar</a:t>
            </a:r>
            <a:endParaRPr lang="en-US" altLang="ko-KR" sz="1200" dirty="0" smtClean="0"/>
          </a:p>
          <a:p>
            <a:r>
              <a:rPr lang="en-US" altLang="ko-KR" sz="1200" dirty="0" smtClean="0"/>
              <a:t>Collapsing Navigation Bar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59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68836"/>
              </p:ext>
            </p:extLst>
          </p:nvPr>
        </p:nvGraphicFramePr>
        <p:xfrm>
          <a:off x="238336" y="899592"/>
          <a:ext cx="6381327" cy="2682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2924"/>
                <a:gridCol w="612924"/>
                <a:gridCol w="1120496"/>
                <a:gridCol w="4034983"/>
              </a:tblGrid>
              <a:tr h="370840"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WAN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L7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응용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메일프로그램 </a:t>
                      </a:r>
                      <a:r>
                        <a:rPr lang="en-US" altLang="ko-KR" sz="1200" dirty="0" smtClean="0">
                          <a:latin typeface="+mn-lt"/>
                        </a:rPr>
                        <a:t>SMTP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(25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번 포트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표현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암호화</a:t>
                      </a:r>
                      <a:r>
                        <a:rPr lang="en-US" altLang="ko-KR" sz="1200" dirty="0" smtClean="0">
                          <a:latin typeface="+mn-lt"/>
                        </a:rPr>
                        <a:t>(SHA256)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압축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(ZIP) </a:t>
                      </a:r>
                      <a:r>
                        <a:rPr lang="ko-KR" altLang="en-US" sz="1200" baseline="0" dirty="0" err="1" smtClean="0">
                          <a:latin typeface="+mn-lt"/>
                        </a:rPr>
                        <a:t>인코딩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(UTF-8)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L5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세션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동기화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. Request. Response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트랜스포트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TCP(</a:t>
                      </a:r>
                      <a:r>
                        <a:rPr lang="ko-KR" altLang="en-US" sz="1200" dirty="0" smtClean="0">
                          <a:latin typeface="+mn-lt"/>
                        </a:rPr>
                        <a:t>응답을 받음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헤더를 붙임</a:t>
                      </a:r>
                      <a:r>
                        <a:rPr lang="en-US" altLang="ko-KR" sz="1200" dirty="0" smtClean="0"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UDP(</a:t>
                      </a:r>
                      <a:r>
                        <a:rPr lang="ko-KR" altLang="en-US" sz="1200" dirty="0" smtClean="0">
                          <a:latin typeface="+mn-lt"/>
                        </a:rPr>
                        <a:t>건너뛰고 내려감</a:t>
                      </a:r>
                      <a:r>
                        <a:rPr lang="en-US" altLang="ko-KR" sz="1200" dirty="0" smtClean="0">
                          <a:latin typeface="+mn-lt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lt"/>
                        </a:rPr>
                        <a:t>헤더에 내용이 없음</a:t>
                      </a:r>
                      <a:r>
                        <a:rPr lang="en-US" altLang="ko-KR" sz="1200" dirty="0" smtClean="0">
                          <a:latin typeface="+mn-lt"/>
                        </a:rPr>
                        <a:t>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네트워크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IP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LAN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데이터링크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L1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</a:rPr>
                        <a:t>물리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88640" y="5004048"/>
            <a:ext cx="0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32856" y="5004048"/>
            <a:ext cx="0" cy="2664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8640" y="5220072"/>
            <a:ext cx="1944216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88640" y="5652120"/>
            <a:ext cx="1944216" cy="1440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8640" y="6192180"/>
            <a:ext cx="194421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88640" y="6444208"/>
            <a:ext cx="1944216" cy="1440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88640" y="6876256"/>
            <a:ext cx="1944216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188640" y="7308304"/>
            <a:ext cx="1944216" cy="14401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36864" y="5375121"/>
            <a:ext cx="50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ACK</a:t>
            </a:r>
            <a:endParaRPr lang="ko-KR" altLang="en-US" sz="12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8640" y="5004048"/>
            <a:ext cx="0" cy="1872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6864" y="6156176"/>
            <a:ext cx="50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ACK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132856" y="6948264"/>
            <a:ext cx="50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ACK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10724" y="4572000"/>
            <a:ext cx="50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TCP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24663"/>
              </p:ext>
            </p:extLst>
          </p:nvPr>
        </p:nvGraphicFramePr>
        <p:xfrm>
          <a:off x="2636911" y="5725285"/>
          <a:ext cx="4146635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9327"/>
                <a:gridCol w="829327"/>
                <a:gridCol w="829327"/>
                <a:gridCol w="829327"/>
                <a:gridCol w="82932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F9"/>
                    </a:solidFill>
                  </a:tcPr>
                </a:tc>
              </a:tr>
            </a:tbl>
          </a:graphicData>
        </a:graphic>
      </p:graphicFrame>
      <p:sp>
        <p:nvSpPr>
          <p:cNvPr id="34" name="왼쪽 대괄호 33"/>
          <p:cNvSpPr/>
          <p:nvPr/>
        </p:nvSpPr>
        <p:spPr>
          <a:xfrm rot="5400000" flipH="1">
            <a:off x="4147076" y="5743950"/>
            <a:ext cx="288032" cy="3316376"/>
          </a:xfrm>
          <a:prstGeom prst="leftBracke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41068" y="7535361"/>
            <a:ext cx="50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헤</a:t>
            </a:r>
            <a:r>
              <a:rPr lang="ko-KR" altLang="en-US" sz="1200" dirty="0"/>
              <a:t>더</a:t>
            </a:r>
          </a:p>
        </p:txBody>
      </p:sp>
    </p:spTree>
    <p:extLst>
      <p:ext uri="{BB962C8B-B14F-4D97-AF65-F5344CB8AC3E}">
        <p14:creationId xmlns:p14="http://schemas.microsoft.com/office/powerpoint/2010/main" val="193804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86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044" y="611560"/>
            <a:ext cx="105273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004048"/>
            <a:ext cx="3825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Schemas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데이터베이스의 전체적 구조를 볼 수 있음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107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9551" r="48949"/>
          <a:stretch/>
        </p:blipFill>
        <p:spPr bwMode="auto">
          <a:xfrm>
            <a:off x="0" y="1"/>
            <a:ext cx="6858000" cy="65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3671" y="6617387"/>
            <a:ext cx="6861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PRIMARY KEY : 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X, </a:t>
            </a:r>
            <a:r>
              <a:rPr lang="ko-KR" altLang="en-US" sz="1200" dirty="0" err="1" smtClean="0"/>
              <a:t>최소성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유일성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노출되어도 상관 없어야 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의미 없어야 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유출 위험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Unique : </a:t>
            </a:r>
            <a:r>
              <a:rPr lang="ko-KR" altLang="en-US" sz="1200" dirty="0" smtClean="0"/>
              <a:t>유일한 값</a:t>
            </a:r>
            <a:endParaRPr lang="en-US" altLang="ko-KR" sz="1200" dirty="0" smtClean="0"/>
          </a:p>
          <a:p>
            <a:r>
              <a:rPr lang="en-US" altLang="ko-KR" sz="1200" dirty="0" smtClean="0"/>
              <a:t>Commit : </a:t>
            </a:r>
            <a:r>
              <a:rPr lang="ko-KR" altLang="en-US" sz="1200" dirty="0" smtClean="0"/>
              <a:t>하드디스크에 저장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영구저장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Full Scan : </a:t>
            </a:r>
            <a:r>
              <a:rPr lang="ko-KR" altLang="en-US" sz="1200" dirty="0" smtClean="0"/>
              <a:t>처음부터 끝까지 다 스캔</a:t>
            </a:r>
            <a:endParaRPr lang="en-US" altLang="ko-KR" sz="1200" dirty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ko-KR" altLang="en-US" sz="1200" dirty="0" smtClean="0">
                <a:solidFill>
                  <a:srgbClr val="FF0000"/>
                </a:solidFill>
              </a:rPr>
              <a:t>유일하다고 설정하지 않은 데이터는 검색 시 무조건 </a:t>
            </a:r>
            <a:r>
              <a:rPr lang="en-US" altLang="ko-KR" sz="1200" dirty="0" smtClean="0">
                <a:solidFill>
                  <a:srgbClr val="FF0000"/>
                </a:solidFill>
              </a:rPr>
              <a:t>Full Scan</a:t>
            </a:r>
          </a:p>
          <a:p>
            <a:r>
              <a:rPr lang="en-US" altLang="ko-KR" sz="1200" dirty="0" smtClean="0"/>
              <a:t>Unique</a:t>
            </a:r>
            <a:r>
              <a:rPr lang="ko-KR" altLang="en-US" sz="1200" dirty="0" smtClean="0"/>
              <a:t>는 검색을 최소화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풀스캔하다</a:t>
            </a:r>
            <a:r>
              <a:rPr lang="ko-KR" altLang="en-US" sz="1200" dirty="0" smtClean="0"/>
              <a:t> 원하는 데이터를 찾으면 멈춤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Primary Key</a:t>
            </a:r>
            <a:r>
              <a:rPr lang="ko-KR" altLang="en-US" sz="1200" dirty="0" smtClean="0"/>
              <a:t>는 인덱싱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랜덤 액세스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ko-KR" altLang="en-US" sz="1200" b="1" dirty="0" smtClean="0"/>
              <a:t>인덱싱</a:t>
            </a:r>
            <a:endParaRPr lang="en-US" altLang="ko-KR" sz="1200" b="1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목차 검색</a:t>
            </a:r>
            <a:endParaRPr lang="en-US" altLang="ko-KR" sz="12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smtClean="0"/>
              <a:t>해당 데이터로 </a:t>
            </a:r>
            <a:r>
              <a:rPr lang="ko-KR" altLang="en-US" sz="1200" dirty="0" err="1" smtClean="0"/>
              <a:t>다이렉트</a:t>
            </a:r>
            <a:r>
              <a:rPr lang="ko-KR" altLang="en-US" sz="1200" dirty="0" smtClean="0"/>
              <a:t> 액세스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4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t="3441" r="8297" b="27894"/>
          <a:stretch/>
        </p:blipFill>
        <p:spPr bwMode="auto">
          <a:xfrm>
            <a:off x="0" y="-1"/>
            <a:ext cx="6858000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0" t="4410" r="16802" b="28011"/>
          <a:stretch/>
        </p:blipFill>
        <p:spPr bwMode="auto">
          <a:xfrm>
            <a:off x="41835" y="4653022"/>
            <a:ext cx="6816165" cy="446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1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696" y="676017"/>
            <a:ext cx="243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C:\workspace\jsp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hlinkClick r:id="rId2"/>
              </a:rPr>
              <a:t>http://localhost:8080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폴더를 </a:t>
            </a:r>
            <a:r>
              <a:rPr lang="ko-KR" altLang="en-US" sz="1200" dirty="0" err="1" smtClean="0"/>
              <a:t>웹서버로</a:t>
            </a:r>
            <a:r>
              <a:rPr lang="ko-KR" altLang="en-US" sz="1200" dirty="0" smtClean="0"/>
              <a:t> 만들어줌</a:t>
            </a:r>
            <a:endParaRPr lang="en-US" altLang="ko-KR" sz="1200" dirty="0" smtClean="0"/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매핑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068960" y="676017"/>
            <a:ext cx="0" cy="1015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8960" y="676017"/>
            <a:ext cx="508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</a:t>
            </a:r>
            <a:r>
              <a:rPr lang="en-US" altLang="ko-KR" sz="1200" dirty="0" smtClean="0"/>
              <a:t>irst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/first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1328" y="867645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25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80" y="323528"/>
            <a:ext cx="43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+mj-lt"/>
              </a:rPr>
              <a:t>Apache : HTTP</a:t>
            </a:r>
            <a:r>
              <a:rPr lang="ko-KR" altLang="en-US" b="1" dirty="0" smtClean="0">
                <a:solidFill>
                  <a:srgbClr val="FFC000"/>
                </a:solidFill>
                <a:latin typeface="+mj-lt"/>
              </a:rPr>
              <a:t>프로토콜로 내 폴더 공유</a:t>
            </a:r>
            <a:endParaRPr lang="ko-KR" altLang="en-US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696" y="1910408"/>
            <a:ext cx="4330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WebContent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WEB-INF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META-INF</a:t>
            </a:r>
            <a:r>
              <a:rPr lang="ko-KR" altLang="en-US" sz="1200" dirty="0" smtClean="0"/>
              <a:t>는 외부에서 접근 불가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8680" y="23046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프로젝트명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우클릭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Run as - Run on server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Server.xml </a:t>
            </a:r>
            <a:r>
              <a:rPr lang="ko-KR" altLang="en-US" sz="1200" dirty="0" smtClean="0"/>
              <a:t>파일의 </a:t>
            </a:r>
            <a:r>
              <a:rPr lang="en-US" altLang="ko-KR" sz="1200" dirty="0" smtClean="0"/>
              <a:t>source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7506" r="23060" b="29966"/>
          <a:stretch/>
        </p:blipFill>
        <p:spPr bwMode="auto">
          <a:xfrm>
            <a:off x="9166" y="2941643"/>
            <a:ext cx="6848834" cy="458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52736" y="6909679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Context path </a:t>
            </a:r>
            <a:r>
              <a:rPr lang="ko-KR" altLang="en-US" sz="1200" dirty="0" smtClean="0"/>
              <a:t>설정으로 경로를 속일 수 있</a:t>
            </a:r>
            <a:r>
              <a:rPr lang="ko-KR" altLang="en-US" sz="1200" dirty="0"/>
              <a:t>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0688" y="6815264"/>
            <a:ext cx="3240360" cy="105431"/>
          </a:xfrm>
          <a:prstGeom prst="rect">
            <a:avLst/>
          </a:prstGeom>
          <a:solidFill>
            <a:srgbClr val="E3DE00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80" y="416871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+mj-lt"/>
              </a:rPr>
              <a:t>Tomcat : </a:t>
            </a:r>
            <a:endParaRPr lang="ko-KR" altLang="en-US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05054" y="2770059"/>
            <a:ext cx="1080120" cy="1368152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a.html</a:t>
            </a:r>
          </a:p>
          <a:p>
            <a:pPr algn="ctr"/>
            <a:r>
              <a:rPr lang="en-US" altLang="ko-KR" sz="1500" dirty="0" err="1" smtClean="0">
                <a:solidFill>
                  <a:schemeClr val="tx1"/>
                </a:solidFill>
              </a:rPr>
              <a:t>Index.jsp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3056" y="2471663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00B0F0"/>
                </a:solidFill>
              </a:rPr>
              <a:t>B</a:t>
            </a:r>
            <a:r>
              <a:rPr lang="ko-KR" altLang="en-US" sz="1300" b="1" dirty="0" smtClean="0">
                <a:solidFill>
                  <a:srgbClr val="00B0F0"/>
                </a:solidFill>
              </a:rPr>
              <a:t>의 </a:t>
            </a:r>
            <a:r>
              <a:rPr lang="ko-KR" altLang="en-US" sz="1300" b="1" dirty="0" err="1" smtClean="0">
                <a:solidFill>
                  <a:srgbClr val="00B0F0"/>
                </a:solidFill>
              </a:rPr>
              <a:t>웹서버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300" b="1" dirty="0" smtClean="0">
                <a:solidFill>
                  <a:srgbClr val="00B0F0"/>
                </a:solidFill>
              </a:rPr>
              <a:t>아파치</a:t>
            </a:r>
            <a:r>
              <a:rPr lang="en-US" altLang="ko-KR" sz="1300" b="1" dirty="0" smtClean="0">
                <a:solidFill>
                  <a:srgbClr val="00B0F0"/>
                </a:solidFill>
              </a:rPr>
              <a:t>)</a:t>
            </a:r>
            <a:endParaRPr lang="ko-KR" altLang="en-US" sz="13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656" y="3199492"/>
            <a:ext cx="2440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FF0000"/>
                </a:solidFill>
              </a:rPr>
              <a:t>A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20678" y="3116129"/>
            <a:ext cx="3384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678" y="2821050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/>
              <a:t>Request  </a:t>
            </a:r>
            <a:r>
              <a:rPr lang="en-US" altLang="ko-KR" sz="1200" b="1" i="1" dirty="0" smtClean="0">
                <a:solidFill>
                  <a:schemeClr val="accent2">
                    <a:lumMod val="75000"/>
                  </a:schemeClr>
                </a:solidFill>
              </a:rPr>
              <a:t>(Post-DML  Get-DQL)</a:t>
            </a:r>
            <a:endParaRPr lang="ko-KR" alt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678" y="314113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http://localhost:8000/last/a.html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20678" y="3634155"/>
            <a:ext cx="33843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4934" y="36451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/>
              <a:t>response</a:t>
            </a:r>
            <a:endParaRPr lang="ko-KR" altLang="en-US" sz="12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52030" y="4138211"/>
            <a:ext cx="249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/>
              <a:t>a.html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정적파일인가</a:t>
            </a:r>
            <a:r>
              <a:rPr lang="en-US" altLang="ko-KR" sz="1200" dirty="0" smtClean="0"/>
              <a:t>?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200" dirty="0" smtClean="0"/>
              <a:t>Response	(yes)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 err="1" smtClean="0"/>
              <a:t>톰캣아</a:t>
            </a:r>
            <a:r>
              <a:rPr lang="ko-KR" altLang="en-US" sz="1200" dirty="0" smtClean="0"/>
              <a:t> 내가 이해할 수 </a:t>
            </a:r>
            <a:r>
              <a:rPr lang="en-US" altLang="ko-KR" sz="1200" dirty="0" smtClean="0"/>
              <a:t>X (</a:t>
            </a:r>
            <a:r>
              <a:rPr lang="ko-KR" altLang="en-US" sz="1200" dirty="0" smtClean="0"/>
              <a:t>위임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3528990" y="5076056"/>
            <a:ext cx="2160240" cy="13681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sz="1300" dirty="0" smtClean="0">
                <a:solidFill>
                  <a:schemeClr val="tx1"/>
                </a:solidFill>
              </a:rPr>
              <a:t>가져옴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ea"/>
              <a:buAutoNum type="circleNumDbPlain"/>
            </a:pPr>
            <a:r>
              <a:rPr lang="ko-KR" altLang="en-US" sz="1300" dirty="0" smtClean="0">
                <a:solidFill>
                  <a:schemeClr val="tx1"/>
                </a:solidFill>
              </a:rPr>
              <a:t>분리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위치기억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ea"/>
              <a:buAutoNum type="circleNumDbPlain"/>
            </a:pPr>
            <a:r>
              <a:rPr lang="en-US" altLang="ko-KR" sz="1300" dirty="0" smtClean="0">
                <a:solidFill>
                  <a:schemeClr val="tx1"/>
                </a:solidFill>
              </a:rPr>
              <a:t>index_jsp.java</a:t>
            </a:r>
          </a:p>
          <a:p>
            <a:pPr marL="342900" indent="-342900" algn="ctr">
              <a:buFont typeface="+mj-ea"/>
              <a:buAutoNum type="circleNumDbPlain"/>
            </a:pPr>
            <a:r>
              <a:rPr lang="en-US" altLang="ko-KR" sz="1300" dirty="0" smtClean="0">
                <a:solidFill>
                  <a:schemeClr val="tx1"/>
                </a:solidFill>
              </a:rPr>
              <a:t>Javac.exe-&gt;</a:t>
            </a:r>
            <a:r>
              <a:rPr lang="ko-KR" altLang="en-US" sz="1300" dirty="0" smtClean="0">
                <a:solidFill>
                  <a:schemeClr val="tx1"/>
                </a:solidFill>
              </a:rPr>
              <a:t>컴파일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ea"/>
              <a:buAutoNum type="circleNumDbPlain"/>
            </a:pPr>
            <a:r>
              <a:rPr lang="ko-KR" altLang="en-US" sz="1300" dirty="0" smtClean="0">
                <a:solidFill>
                  <a:schemeClr val="tx1"/>
                </a:solidFill>
              </a:rPr>
              <a:t>실행결과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+mj-ea"/>
              <a:buAutoNum type="circleNumDbPlain"/>
            </a:pP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 err="1" smtClean="0">
                <a:solidFill>
                  <a:schemeClr val="tx1"/>
                </a:solidFill>
              </a:rPr>
              <a:t>ndex.jsp</a:t>
            </a:r>
            <a:r>
              <a:rPr lang="ko-KR" altLang="en-US" sz="1300" dirty="0" smtClean="0">
                <a:solidFill>
                  <a:schemeClr val="tx1"/>
                </a:solidFill>
              </a:rPr>
              <a:t>에 결과</a:t>
            </a:r>
            <a:r>
              <a:rPr lang="en-US" altLang="ko-KR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합체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8990" y="4786283"/>
            <a:ext cx="10801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7030A0"/>
                </a:solidFill>
              </a:rPr>
              <a:t>Tomcat</a:t>
            </a:r>
            <a:endParaRPr lang="ko-KR" altLang="en-US" sz="1300" b="1" dirty="0">
              <a:solidFill>
                <a:srgbClr val="7030A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537102" y="3645188"/>
            <a:ext cx="72008" cy="1573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0728" y="7884368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5085185" y="3746861"/>
            <a:ext cx="504055" cy="25533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55681" y="3469862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38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8" t="35964" r="39935" b="33946"/>
          <a:stretch/>
        </p:blipFill>
        <p:spPr bwMode="auto">
          <a:xfrm>
            <a:off x="444421" y="2472735"/>
            <a:ext cx="6008915" cy="298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2112695"/>
            <a:ext cx="2168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C000"/>
                </a:solidFill>
              </a:rPr>
              <a:t>Servers </a:t>
            </a:r>
            <a:r>
              <a:rPr lang="ko-KR" altLang="en-US" sz="1200" dirty="0" smtClean="0">
                <a:solidFill>
                  <a:srgbClr val="FFC000"/>
                </a:solidFill>
              </a:rPr>
              <a:t>폴더 </a:t>
            </a:r>
            <a:r>
              <a:rPr lang="en-US" altLang="ko-KR" sz="1200" dirty="0" smtClean="0">
                <a:solidFill>
                  <a:srgbClr val="FFC000"/>
                </a:solidFill>
              </a:rPr>
              <a:t>– web.xml </a:t>
            </a:r>
            <a:r>
              <a:rPr lang="ko-KR" altLang="en-US" sz="1200" dirty="0" smtClean="0">
                <a:solidFill>
                  <a:srgbClr val="FFC000"/>
                </a:solidFill>
              </a:rPr>
              <a:t>파일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0" y="1835696"/>
            <a:ext cx="303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주소</a:t>
            </a:r>
            <a:r>
              <a:rPr lang="en-US" altLang="ko-KR" sz="1400" b="1" dirty="0" smtClean="0"/>
              <a:t>/index.html </a:t>
            </a:r>
            <a:r>
              <a:rPr lang="ko-KR" altLang="en-US" sz="1400" b="1" dirty="0" smtClean="0"/>
              <a:t>이 첫 화면인 이유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1065109" y="4416951"/>
            <a:ext cx="3240360" cy="864096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526" y="971600"/>
            <a:ext cx="293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Window – Preferences – </a:t>
            </a:r>
            <a:r>
              <a:rPr lang="en-US" altLang="ko-KR" sz="1200" dirty="0" err="1" smtClean="0"/>
              <a:t>enc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검색 </a:t>
            </a:r>
            <a:r>
              <a:rPr lang="en-US" altLang="ko-KR" sz="1200" dirty="0" smtClean="0"/>
              <a:t>–</a:t>
            </a:r>
          </a:p>
          <a:p>
            <a:r>
              <a:rPr lang="en-US" altLang="ko-KR" sz="1200" dirty="0" smtClean="0"/>
              <a:t>workspace/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files/html files/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 files</a:t>
            </a:r>
          </a:p>
          <a:p>
            <a:r>
              <a:rPr lang="en-US" altLang="ko-KR" sz="1200" dirty="0" smtClean="0"/>
              <a:t>Encoding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UTF-8</a:t>
            </a:r>
            <a:r>
              <a:rPr lang="ko-KR" altLang="en-US" sz="1200" dirty="0" smtClean="0"/>
              <a:t>로 변경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34625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URL : </a:t>
            </a:r>
            <a:r>
              <a:rPr lang="ko-KR" altLang="en-US" sz="1200" dirty="0" smtClean="0"/>
              <a:t>실제 파일을 노출시켜야 함</a:t>
            </a:r>
            <a:endParaRPr lang="en-US" altLang="ko-KR" sz="1200" dirty="0" smtClean="0"/>
          </a:p>
          <a:p>
            <a:r>
              <a:rPr lang="en-US" altLang="ko-KR" sz="1200" dirty="0" smtClean="0"/>
              <a:t>URI : </a:t>
            </a:r>
            <a:r>
              <a:rPr lang="ko-KR" altLang="en-US" sz="1200" dirty="0" smtClean="0"/>
              <a:t>실제파일을 노출시킬 필요 없다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보안 측면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9741" y="2626713"/>
            <a:ext cx="5502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dirty="0" smtClean="0"/>
              <a:t>가 웹 브라우저를 통해서 요청하면 웹 브라우저가 해석해서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에게 </a:t>
            </a:r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16632" y="2997786"/>
            <a:ext cx="674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Java </a:t>
            </a:r>
            <a:r>
              <a:rPr lang="ko-KR" altLang="en-US" sz="1200" dirty="0" smtClean="0"/>
              <a:t>파일 안에 </a:t>
            </a:r>
            <a:r>
              <a:rPr lang="en-US" altLang="ko-KR" sz="1200" dirty="0" smtClean="0"/>
              <a:t>html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소스를 넣는 것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서블릿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보다 </a:t>
            </a:r>
            <a:r>
              <a:rPr lang="en-US" altLang="ko-KR" sz="1200" dirty="0" smtClean="0"/>
              <a:t>html </a:t>
            </a:r>
            <a:r>
              <a:rPr lang="ko-KR" altLang="en-US" sz="1200" dirty="0" smtClean="0"/>
              <a:t>파일 안에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소스를 넣는 것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편함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단점 </a:t>
            </a:r>
            <a:r>
              <a:rPr lang="en-US" altLang="ko-KR" sz="1200" dirty="0" smtClean="0"/>
              <a:t>: java </a:t>
            </a:r>
            <a:r>
              <a:rPr lang="ko-KR" altLang="en-US" sz="1200" dirty="0" smtClean="0"/>
              <a:t>소스가 너무 많아지면 디자이너와 협업하기 힘들다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6632" y="3852590"/>
            <a:ext cx="674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ㄹㅈ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9526" y="478577"/>
            <a:ext cx="2934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New-Dynamic Web Project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1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424</Words>
  <Application>Microsoft Office PowerPoint</Application>
  <PresentationFormat>화면 슬라이드 쇼(4:3)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21</cp:revision>
  <dcterms:created xsi:type="dcterms:W3CDTF">2019-07-10T01:02:43Z</dcterms:created>
  <dcterms:modified xsi:type="dcterms:W3CDTF">2019-07-10T09:27:16Z</dcterms:modified>
</cp:coreProperties>
</file>