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Lst>
  <p:sldSz cy="6858000" cx="12192000"/>
  <p:notesSz cx="6858000" cy="9144000"/>
  <p:embeddedFontLst>
    <p:embeddedFont>
      <p:font typeface="Roboto"/>
      <p:regular r:id="rId39"/>
      <p:bold r:id="rId40"/>
      <p:italic r:id="rId41"/>
      <p:boldItalic r:id="rId42"/>
    </p:embeddedFont>
    <p:embeddedFont>
      <p:font typeface="Candara"/>
      <p:regular r:id="rId43"/>
      <p:bold r:id="rId44"/>
      <p:italic r:id="rId45"/>
      <p:boldItalic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Roboto-bold.fntdata"/><Relationship Id="rId20" Type="http://schemas.openxmlformats.org/officeDocument/2006/relationships/slide" Target="slides/slide16.xml"/><Relationship Id="rId42" Type="http://schemas.openxmlformats.org/officeDocument/2006/relationships/font" Target="fonts/Roboto-boldItalic.fntdata"/><Relationship Id="rId41" Type="http://schemas.openxmlformats.org/officeDocument/2006/relationships/font" Target="fonts/Roboto-italic.fntdata"/><Relationship Id="rId22" Type="http://schemas.openxmlformats.org/officeDocument/2006/relationships/slide" Target="slides/slide18.xml"/><Relationship Id="rId44" Type="http://schemas.openxmlformats.org/officeDocument/2006/relationships/font" Target="fonts/Candara-bold.fntdata"/><Relationship Id="rId21" Type="http://schemas.openxmlformats.org/officeDocument/2006/relationships/slide" Target="slides/slide17.xml"/><Relationship Id="rId43" Type="http://schemas.openxmlformats.org/officeDocument/2006/relationships/font" Target="fonts/Candara-regular.fntdata"/><Relationship Id="rId24" Type="http://schemas.openxmlformats.org/officeDocument/2006/relationships/slide" Target="slides/slide20.xml"/><Relationship Id="rId46" Type="http://schemas.openxmlformats.org/officeDocument/2006/relationships/font" Target="fonts/Candara-boldItalic.fntdata"/><Relationship Id="rId23" Type="http://schemas.openxmlformats.org/officeDocument/2006/relationships/slide" Target="slides/slide19.xml"/><Relationship Id="rId45" Type="http://schemas.openxmlformats.org/officeDocument/2006/relationships/font" Target="fonts/Candara-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font" Target="fonts/Roboto-regular.fntdata"/><Relationship Id="rId16" Type="http://schemas.openxmlformats.org/officeDocument/2006/relationships/slide" Target="slides/slide12.xml"/><Relationship Id="rId38" Type="http://schemas.openxmlformats.org/officeDocument/2006/relationships/slide" Target="slides/slide34.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hevodata.com/learn/role-of-data-analytics-in-engineering/" TargetMode="Externa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hevodata.com/learn/role-of-data-analytics-in-engineering/" TargetMode="Externa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scribbr.com/statistics/descriptive-statistics/" TargetMode="Externa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datasciencedegreeprograms.net/faq/how-do-data-scientists-use-statistics/" TargetMode="Externa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datasciencedegreeprograms.net/faq/how-do-data-scientists-use-statistics/" TargetMode="Externa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datasciencedegreeprograms.net/faq/how-do-data-scientists-use-statistics/" TargetMode="Externa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138zd1ktt9iqe.cloudfront.net/media/seo_landing_files/amar-terms-in-probability-01-1608711675.png"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datasciencedegreeprograms.net/faq/how-do-data-scientists-use-statistics/" TargetMode="Externa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g254fc8db5ee_0_4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 name="Google Shape;53;g254fc8db5ee_0_4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54fc8db5ee_0_5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5" name="Google Shape;115;g254fc8db5ee_0_50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Source:</a:t>
            </a:r>
            <a:r>
              <a:rPr lang="en-US" u="sng">
                <a:solidFill>
                  <a:schemeClr val="hlink"/>
                </a:solidFill>
                <a:hlinkClick r:id="rId2"/>
              </a:rPr>
              <a:t>https://hevodata.com/learn/role-of-data-analytics-in-engineering/</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54fc8db5ee_0_5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1" name="Google Shape;121;g254fc8db5ee_0_50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US">
                <a:solidFill>
                  <a:schemeClr val="dk1"/>
                </a:solidFill>
              </a:rPr>
              <a:t>Source:</a:t>
            </a:r>
            <a:r>
              <a:rPr lang="en-US" u="sng">
                <a:solidFill>
                  <a:schemeClr val="hlink"/>
                </a:solidFill>
                <a:hlinkClick r:id="rId2"/>
              </a:rPr>
              <a:t>https://hevodata.com/learn/role-of-data-analytics-in-engineering/</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54fc8db5ee_0_5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7" name="Google Shape;127;g254fc8db5ee_0_5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54fc8db5ee_0_5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3" name="Google Shape;133;g254fc8db5ee_0_5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54fc8db5ee_0_5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9" name="Google Shape;139;g254fc8db5ee_0_5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54fc8db5ee_0_5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5" name="Google Shape;145;g254fc8db5ee_0_5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54fc8db5ee_0_5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1" name="Google Shape;151;g254fc8db5ee_0_5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54fc8db5ee_0_5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7" name="Google Shape;157;g254fc8db5ee_0_5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54fc8db5ee_0_5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3" name="Google Shape;163;g254fc8db5ee_0_5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54fc8db5ee_0_5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0" name="Google Shape;170;g254fc8db5ee_0_5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Source:</a:t>
            </a:r>
            <a:r>
              <a:rPr lang="en-US" u="sng">
                <a:solidFill>
                  <a:schemeClr val="hlink"/>
                </a:solidFill>
                <a:hlinkClick r:id="rId2"/>
              </a:rPr>
              <a:t>https://www.scribbr.com/statistics/descriptive-statistics/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54fc8db5ee_0_4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 name="Google Shape;58;g254fc8db5ee_0_4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US">
                <a:solidFill>
                  <a:schemeClr val="dk1"/>
                </a:solidFill>
              </a:rPr>
              <a:t>Source:</a:t>
            </a:r>
            <a:r>
              <a:rPr lang="en-US" u="sng">
                <a:solidFill>
                  <a:schemeClr val="hlink"/>
                </a:solidFill>
                <a:hlinkClick r:id="rId2"/>
              </a:rPr>
              <a:t>https://www.datasciencedegreeprograms.net/faq/how-do-data-scientists-use-statistics/</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54fc8db5ee_0_5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7" name="Google Shape;177;g254fc8db5ee_0_5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54fc8db5ee_0_5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3" name="Google Shape;183;g254fc8db5ee_0_5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Source:</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54fc8db5ee_0_5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9" name="Google Shape;189;g254fc8db5ee_0_5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54fc8db5ee_0_5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5" name="Google Shape;195;g254fc8db5ee_0_5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Source:</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54fc8db5ee_0_5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1" name="Google Shape;201;g254fc8db5ee_0_57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54fc8db5ee_0_5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8" name="Google Shape;208;g254fc8db5ee_0_57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54fc8db5ee_0_5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5" name="Google Shape;215;g254fc8db5ee_0_58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54fc8db5ee_0_5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2" name="Google Shape;222;g254fc8db5ee_0_59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254fc8db5ee_0_5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8" name="Google Shape;228;g254fc8db5ee_0_59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254fc8db5ee_0_6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4" name="Google Shape;234;g254fc8db5ee_0_60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54fc8db5ee_0_4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 name="Google Shape;65;g254fc8db5ee_0_46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US">
                <a:solidFill>
                  <a:schemeClr val="dk1"/>
                </a:solidFill>
              </a:rPr>
              <a:t>Source:</a:t>
            </a:r>
            <a:r>
              <a:rPr lang="en-US" u="sng">
                <a:solidFill>
                  <a:schemeClr val="hlink"/>
                </a:solidFill>
                <a:hlinkClick r:id="rId2"/>
              </a:rPr>
              <a:t>https://www.datasciencedegreeprograms.net/faq/how-do-data-scientists-use-statistics/</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254fc8db5ee_0_6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0" name="Google Shape;240;g254fc8db5ee_0_60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254fc8db5ee_0_6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6" name="Google Shape;246;g254fc8db5ee_0_6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254fc8db5ee_0_6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2" name="Google Shape;252;g254fc8db5ee_0_6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254fc8db5ee_0_6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8" name="Google Shape;258;g254fc8db5ee_0_6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4" name="Google Shape;264;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54fc8db5ee_0_4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2" name="Google Shape;72;g254fc8db5ee_0_47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solidFill>
                  <a:schemeClr val="dk1"/>
                </a:solidFill>
              </a:rPr>
              <a:t>Source:</a:t>
            </a:r>
            <a:r>
              <a:rPr lang="en-US" u="sng">
                <a:solidFill>
                  <a:schemeClr val="hlink"/>
                </a:solidFill>
                <a:hlinkClick r:id="rId2"/>
              </a:rPr>
              <a:t>https://www.datasciencedegreeprograms.net/faq/how-do-data-scientists-use-statistics/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54fc8db5ee_0_4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9" name="Google Shape;79;g254fc8db5ee_0_47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Source:</a:t>
            </a:r>
            <a:r>
              <a:rPr lang="en-US" u="sng">
                <a:solidFill>
                  <a:schemeClr val="hlink"/>
                </a:solidFill>
                <a:hlinkClick r:id="rId2"/>
              </a:rPr>
              <a:t>https://d138zd1ktt9iqe.cloudfront.net/media/seo_landing_files/amar-terms-in-probability-01-1608711675.png</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54fc8db5ee_0_4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6" name="Google Shape;86;g254fc8db5ee_0_48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u="sng">
                <a:solidFill>
                  <a:schemeClr val="hlink"/>
                </a:solidFill>
                <a:hlinkClick r:id="rId2"/>
              </a:rPr>
              <a:t>https://www.datasciencedegreeprograms.net/faq/how-do-data-scientists-use-statistics/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54fc8db5ee_0_4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3" name="Google Shape;93;g254fc8db5ee_0_48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54fc8db5ee_0_4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0" name="Google Shape;100;g254fc8db5ee_0_49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54fc8db5ee_0_67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54fc8db5ee_0_67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8" name="Google Shape;108;g254fc8db5ee_0_67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7.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1" type="blank">
  <p:cSld name="BLANK">
    <p:spTree>
      <p:nvGrpSpPr>
        <p:cNvPr id="15" name="Shape 15"/>
        <p:cNvGrpSpPr/>
        <p:nvPr/>
      </p:nvGrpSpPr>
      <p:grpSpPr>
        <a:xfrm>
          <a:off x="0" y="0"/>
          <a:ext cx="0" cy="0"/>
          <a:chOff x="0" y="0"/>
          <a:chExt cx="0" cy="0"/>
        </a:xfrm>
      </p:grpSpPr>
      <p:grpSp>
        <p:nvGrpSpPr>
          <p:cNvPr id="16" name="Google Shape;16;p2"/>
          <p:cNvGrpSpPr/>
          <p:nvPr/>
        </p:nvGrpSpPr>
        <p:grpSpPr>
          <a:xfrm>
            <a:off x="0" y="1219200"/>
            <a:ext cx="12190815" cy="5329756"/>
            <a:chOff x="0" y="1219200"/>
            <a:chExt cx="12190815" cy="5329756"/>
          </a:xfrm>
        </p:grpSpPr>
        <p:pic>
          <p:nvPicPr>
            <p:cNvPr descr="A close up of a device&#10;&#10;Description automatically generated" id="17" name="Google Shape;17;p2"/>
            <p:cNvPicPr preferRelativeResize="0"/>
            <p:nvPr/>
          </p:nvPicPr>
          <p:blipFill rotWithShape="1">
            <a:blip r:embed="rId2">
              <a:alphaModFix/>
            </a:blip>
            <a:srcRect b="4505" l="0" r="60281" t="17778"/>
            <a:stretch/>
          </p:blipFill>
          <p:spPr>
            <a:xfrm>
              <a:off x="0" y="1219200"/>
              <a:ext cx="4851918" cy="5329756"/>
            </a:xfrm>
            <a:prstGeom prst="rect">
              <a:avLst/>
            </a:prstGeom>
            <a:noFill/>
            <a:ln>
              <a:noFill/>
            </a:ln>
          </p:spPr>
        </p:pic>
        <p:pic>
          <p:nvPicPr>
            <p:cNvPr descr="A close up of a device&#10;&#10;Description automatically generated" id="18" name="Google Shape;18;p2"/>
            <p:cNvPicPr preferRelativeResize="0"/>
            <p:nvPr/>
          </p:nvPicPr>
          <p:blipFill rotWithShape="1">
            <a:blip r:embed="rId2">
              <a:alphaModFix/>
            </a:blip>
            <a:srcRect b="4631" l="0" r="54139" t="16410"/>
            <a:stretch/>
          </p:blipFill>
          <p:spPr>
            <a:xfrm flipH="1">
              <a:off x="8864167" y="3320748"/>
              <a:ext cx="3326648" cy="3228208"/>
            </a:xfrm>
            <a:prstGeom prst="rect">
              <a:avLst/>
            </a:prstGeom>
            <a:noFill/>
            <a:ln>
              <a:noFill/>
            </a:ln>
          </p:spPr>
        </p:pic>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2">
  <p:cSld name="Blank 2">
    <p:spTree>
      <p:nvGrpSpPr>
        <p:cNvPr id="43" name="Shape 43"/>
        <p:cNvGrpSpPr/>
        <p:nvPr/>
      </p:nvGrpSpPr>
      <p:grpSpPr>
        <a:xfrm>
          <a:off x="0" y="0"/>
          <a:ext cx="0" cy="0"/>
          <a:chOff x="0" y="0"/>
          <a:chExt cx="0" cy="0"/>
        </a:xfrm>
      </p:grpSpPr>
      <p:pic>
        <p:nvPicPr>
          <p:cNvPr descr="A close up of a device&#10;&#10;Description automatically generated" id="44" name="Google Shape;44;p11"/>
          <p:cNvPicPr preferRelativeResize="0"/>
          <p:nvPr/>
        </p:nvPicPr>
        <p:blipFill rotWithShape="1">
          <a:blip r:embed="rId2">
            <a:alphaModFix/>
          </a:blip>
          <a:srcRect b="4631" l="0" r="54139" t="16410"/>
          <a:stretch/>
        </p:blipFill>
        <p:spPr>
          <a:xfrm flipH="1">
            <a:off x="8864167" y="3320748"/>
            <a:ext cx="3326648" cy="3228208"/>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45" name="Shape 45"/>
        <p:cNvGrpSpPr/>
        <p:nvPr/>
      </p:nvGrpSpPr>
      <p:grpSpPr>
        <a:xfrm>
          <a:off x="0" y="0"/>
          <a:ext cx="0" cy="0"/>
          <a:chOff x="0" y="0"/>
          <a:chExt cx="0" cy="0"/>
        </a:xfrm>
      </p:grpSpPr>
      <p:pic>
        <p:nvPicPr>
          <p:cNvPr id="46" name="Google Shape;46;p12"/>
          <p:cNvPicPr preferRelativeResize="0"/>
          <p:nvPr/>
        </p:nvPicPr>
        <p:blipFill rotWithShape="1">
          <a:blip r:embed="rId2">
            <a:alphaModFix/>
          </a:blip>
          <a:srcRect b="0" l="0" r="0" t="0"/>
          <a:stretch/>
        </p:blipFill>
        <p:spPr>
          <a:xfrm>
            <a:off x="11079956" y="110678"/>
            <a:ext cx="924709" cy="749665"/>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7" name="Shape 47"/>
        <p:cNvGrpSpPr/>
        <p:nvPr/>
      </p:nvGrpSpPr>
      <p:grpSpPr>
        <a:xfrm>
          <a:off x="0" y="0"/>
          <a:ext cx="0" cy="0"/>
          <a:chOff x="0" y="0"/>
          <a:chExt cx="0" cy="0"/>
        </a:xfrm>
      </p:grpSpPr>
      <p:sp>
        <p:nvSpPr>
          <p:cNvPr id="48" name="Google Shape;48;p13"/>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a:bodyPr>
          <a:lstStyle>
            <a:lvl1pPr lvl="0" rtl="0" algn="l">
              <a:lnSpc>
                <a:spcPct val="100000"/>
              </a:lnSpc>
              <a:spcBef>
                <a:spcPts val="0"/>
              </a:spcBef>
              <a:spcAft>
                <a:spcPts val="0"/>
              </a:spcAft>
              <a:buSzPts val="3700"/>
              <a:buNone/>
              <a:defRPr/>
            </a:lvl1pPr>
            <a:lvl2pPr lvl="1" rtl="0" algn="l">
              <a:lnSpc>
                <a:spcPct val="100000"/>
              </a:lnSpc>
              <a:spcBef>
                <a:spcPts val="0"/>
              </a:spcBef>
              <a:spcAft>
                <a:spcPts val="0"/>
              </a:spcAft>
              <a:buSzPts val="3700"/>
              <a:buNone/>
              <a:defRPr/>
            </a:lvl2pPr>
            <a:lvl3pPr lvl="2" rtl="0" algn="l">
              <a:lnSpc>
                <a:spcPct val="100000"/>
              </a:lnSpc>
              <a:spcBef>
                <a:spcPts val="0"/>
              </a:spcBef>
              <a:spcAft>
                <a:spcPts val="0"/>
              </a:spcAft>
              <a:buSzPts val="3700"/>
              <a:buNone/>
              <a:defRPr/>
            </a:lvl3pPr>
            <a:lvl4pPr lvl="3" rtl="0" algn="l">
              <a:lnSpc>
                <a:spcPct val="100000"/>
              </a:lnSpc>
              <a:spcBef>
                <a:spcPts val="0"/>
              </a:spcBef>
              <a:spcAft>
                <a:spcPts val="0"/>
              </a:spcAft>
              <a:buSzPts val="3700"/>
              <a:buNone/>
              <a:defRPr/>
            </a:lvl4pPr>
            <a:lvl5pPr lvl="4" rtl="0" algn="l">
              <a:lnSpc>
                <a:spcPct val="100000"/>
              </a:lnSpc>
              <a:spcBef>
                <a:spcPts val="0"/>
              </a:spcBef>
              <a:spcAft>
                <a:spcPts val="0"/>
              </a:spcAft>
              <a:buSzPts val="3700"/>
              <a:buNone/>
              <a:defRPr/>
            </a:lvl5pPr>
            <a:lvl6pPr lvl="5" rtl="0" algn="l">
              <a:lnSpc>
                <a:spcPct val="100000"/>
              </a:lnSpc>
              <a:spcBef>
                <a:spcPts val="0"/>
              </a:spcBef>
              <a:spcAft>
                <a:spcPts val="0"/>
              </a:spcAft>
              <a:buSzPts val="3700"/>
              <a:buNone/>
              <a:defRPr/>
            </a:lvl6pPr>
            <a:lvl7pPr lvl="6" rtl="0" algn="l">
              <a:lnSpc>
                <a:spcPct val="100000"/>
              </a:lnSpc>
              <a:spcBef>
                <a:spcPts val="0"/>
              </a:spcBef>
              <a:spcAft>
                <a:spcPts val="0"/>
              </a:spcAft>
              <a:buSzPts val="3700"/>
              <a:buNone/>
              <a:defRPr/>
            </a:lvl7pPr>
            <a:lvl8pPr lvl="7" rtl="0" algn="l">
              <a:lnSpc>
                <a:spcPct val="100000"/>
              </a:lnSpc>
              <a:spcBef>
                <a:spcPts val="0"/>
              </a:spcBef>
              <a:spcAft>
                <a:spcPts val="0"/>
              </a:spcAft>
              <a:buSzPts val="3700"/>
              <a:buNone/>
              <a:defRPr/>
            </a:lvl8pPr>
            <a:lvl9pPr lvl="8" rtl="0" algn="l">
              <a:lnSpc>
                <a:spcPct val="100000"/>
              </a:lnSpc>
              <a:spcBef>
                <a:spcPts val="0"/>
              </a:spcBef>
              <a:spcAft>
                <a:spcPts val="0"/>
              </a:spcAft>
              <a:buSzPts val="3700"/>
              <a:buNone/>
              <a:defRPr/>
            </a:lvl9pPr>
          </a:lstStyle>
          <a:p/>
        </p:txBody>
      </p:sp>
      <p:sp>
        <p:nvSpPr>
          <p:cNvPr id="49" name="Google Shape;49;p13"/>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rmAutofit/>
          </a:bodyPr>
          <a:lstStyle>
            <a:lvl1pPr indent="-381000" lvl="0" marL="457200" rtl="0" algn="l">
              <a:lnSpc>
                <a:spcPct val="115000"/>
              </a:lnSpc>
              <a:spcBef>
                <a:spcPts val="0"/>
              </a:spcBef>
              <a:spcAft>
                <a:spcPts val="0"/>
              </a:spcAft>
              <a:buSzPts val="2400"/>
              <a:buChar char="●"/>
              <a:defRPr/>
            </a:lvl1pPr>
            <a:lvl2pPr indent="-349250" lvl="1" marL="914400" rtl="0" algn="l">
              <a:lnSpc>
                <a:spcPct val="115000"/>
              </a:lnSpc>
              <a:spcBef>
                <a:spcPts val="0"/>
              </a:spcBef>
              <a:spcAft>
                <a:spcPts val="0"/>
              </a:spcAft>
              <a:buSzPts val="1900"/>
              <a:buChar char="○"/>
              <a:defRPr/>
            </a:lvl2pPr>
            <a:lvl3pPr indent="-349250" lvl="2" marL="1371600" rtl="0" algn="l">
              <a:lnSpc>
                <a:spcPct val="115000"/>
              </a:lnSpc>
              <a:spcBef>
                <a:spcPts val="0"/>
              </a:spcBef>
              <a:spcAft>
                <a:spcPts val="0"/>
              </a:spcAft>
              <a:buSzPts val="1900"/>
              <a:buChar char="■"/>
              <a:defRPr/>
            </a:lvl3pPr>
            <a:lvl4pPr indent="-349250" lvl="3" marL="1828800" rtl="0" algn="l">
              <a:lnSpc>
                <a:spcPct val="115000"/>
              </a:lnSpc>
              <a:spcBef>
                <a:spcPts val="0"/>
              </a:spcBef>
              <a:spcAft>
                <a:spcPts val="0"/>
              </a:spcAft>
              <a:buSzPts val="1900"/>
              <a:buChar char="●"/>
              <a:defRPr/>
            </a:lvl4pPr>
            <a:lvl5pPr indent="-349250" lvl="4" marL="2286000" rtl="0" algn="l">
              <a:lnSpc>
                <a:spcPct val="115000"/>
              </a:lnSpc>
              <a:spcBef>
                <a:spcPts val="0"/>
              </a:spcBef>
              <a:spcAft>
                <a:spcPts val="0"/>
              </a:spcAft>
              <a:buSzPts val="1900"/>
              <a:buChar char="○"/>
              <a:defRPr/>
            </a:lvl5pPr>
            <a:lvl6pPr indent="-349250" lvl="5" marL="2743200" rtl="0" algn="l">
              <a:lnSpc>
                <a:spcPct val="115000"/>
              </a:lnSpc>
              <a:spcBef>
                <a:spcPts val="0"/>
              </a:spcBef>
              <a:spcAft>
                <a:spcPts val="0"/>
              </a:spcAft>
              <a:buSzPts val="1900"/>
              <a:buChar char="■"/>
              <a:defRPr/>
            </a:lvl6pPr>
            <a:lvl7pPr indent="-349250" lvl="6" marL="3200400" rtl="0" algn="l">
              <a:lnSpc>
                <a:spcPct val="115000"/>
              </a:lnSpc>
              <a:spcBef>
                <a:spcPts val="0"/>
              </a:spcBef>
              <a:spcAft>
                <a:spcPts val="0"/>
              </a:spcAft>
              <a:buSzPts val="1900"/>
              <a:buChar char="●"/>
              <a:defRPr/>
            </a:lvl7pPr>
            <a:lvl8pPr indent="-349250" lvl="7" marL="3657600" rtl="0" algn="l">
              <a:lnSpc>
                <a:spcPct val="115000"/>
              </a:lnSpc>
              <a:spcBef>
                <a:spcPts val="0"/>
              </a:spcBef>
              <a:spcAft>
                <a:spcPts val="0"/>
              </a:spcAft>
              <a:buSzPts val="1900"/>
              <a:buChar char="○"/>
              <a:defRPr/>
            </a:lvl8pPr>
            <a:lvl9pPr indent="-349250" lvl="8" marL="4114800" rtl="0" algn="l">
              <a:lnSpc>
                <a:spcPct val="115000"/>
              </a:lnSpc>
              <a:spcBef>
                <a:spcPts val="0"/>
              </a:spcBef>
              <a:spcAft>
                <a:spcPts val="0"/>
              </a:spcAft>
              <a:buSzPts val="1900"/>
              <a:buChar char="■"/>
              <a:defRPr/>
            </a:lvl9pPr>
          </a:lstStyle>
          <a:p/>
        </p:txBody>
      </p:sp>
      <p:sp>
        <p:nvSpPr>
          <p:cNvPr id="50" name="Google Shape;50;p13"/>
          <p:cNvSpPr txBox="1"/>
          <p:nvPr>
            <p:ph idx="12" type="sldNum"/>
          </p:nvPr>
        </p:nvSpPr>
        <p:spPr>
          <a:xfrm>
            <a:off x="11296611" y="6217623"/>
            <a:ext cx="731700" cy="524700"/>
          </a:xfrm>
          <a:prstGeom prst="rect">
            <a:avLst/>
          </a:prstGeom>
          <a:noFill/>
          <a:ln>
            <a:noFill/>
          </a:ln>
        </p:spPr>
        <p:txBody>
          <a:bodyPr anchorCtr="0" anchor="ctr" bIns="121900" lIns="121900" spcFirstLastPara="1" rIns="121900" wrap="square" tIns="121900">
            <a:norm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Slide">
  <p:cSld name="Section Slide">
    <p:spTree>
      <p:nvGrpSpPr>
        <p:cNvPr id="19" name="Shape 19"/>
        <p:cNvGrpSpPr/>
        <p:nvPr/>
      </p:nvGrpSpPr>
      <p:grpSpPr>
        <a:xfrm>
          <a:off x="0" y="0"/>
          <a:ext cx="0" cy="0"/>
          <a:chOff x="0" y="0"/>
          <a:chExt cx="0" cy="0"/>
        </a:xfrm>
      </p:grpSpPr>
      <p:sp>
        <p:nvSpPr>
          <p:cNvPr id="20" name="Google Shape;20;p3"/>
          <p:cNvSpPr txBox="1"/>
          <p:nvPr>
            <p:ph idx="1" type="body"/>
          </p:nvPr>
        </p:nvSpPr>
        <p:spPr>
          <a:xfrm>
            <a:off x="3922713" y="3171080"/>
            <a:ext cx="4346575" cy="515840"/>
          </a:xfrm>
          <a:prstGeom prst="rect">
            <a:avLst/>
          </a:prstGeom>
          <a:noFill/>
          <a:ln>
            <a:noFill/>
          </a:ln>
        </p:spPr>
        <p:txBody>
          <a:bodyPr anchorCtr="0" anchor="t" bIns="45700" lIns="91425" spcFirstLastPara="1" rIns="91425" wrap="square" tIns="45700">
            <a:normAutofit/>
          </a:bodyPr>
          <a:lstStyle>
            <a:lvl1pPr indent="-228600" lvl="0" marL="457200" algn="ctr">
              <a:lnSpc>
                <a:spcPct val="90000"/>
              </a:lnSpc>
              <a:spcBef>
                <a:spcPts val="1000"/>
              </a:spcBef>
              <a:spcAft>
                <a:spcPts val="0"/>
              </a:spcAft>
              <a:buClr>
                <a:schemeClr val="dk1"/>
              </a:buClr>
              <a:buSzPts val="3200"/>
              <a:buNone/>
              <a:defRPr b="1" sz="3200">
                <a:solidFill>
                  <a:schemeClr val="dk1"/>
                </a:solidFill>
                <a:latin typeface="Calibri"/>
                <a:ea typeface="Calibri"/>
                <a:cs typeface="Calibri"/>
                <a:sym typeface="Calibri"/>
              </a:defRPr>
            </a:lvl1pPr>
            <a:lvl2pPr indent="-431800" lvl="1" marL="914400" algn="l">
              <a:lnSpc>
                <a:spcPct val="90000"/>
              </a:lnSpc>
              <a:spcBef>
                <a:spcPts val="500"/>
              </a:spcBef>
              <a:spcAft>
                <a:spcPts val="0"/>
              </a:spcAft>
              <a:buClr>
                <a:schemeClr val="dk1"/>
              </a:buClr>
              <a:buSzPts val="3200"/>
              <a:buChar char="•"/>
              <a:defRPr b="1" sz="3200">
                <a:solidFill>
                  <a:schemeClr val="dk1"/>
                </a:solidFill>
                <a:latin typeface="Calibri"/>
                <a:ea typeface="Calibri"/>
                <a:cs typeface="Calibri"/>
                <a:sym typeface="Calibri"/>
              </a:defRPr>
            </a:lvl2pPr>
            <a:lvl3pPr indent="-431800" lvl="2" marL="1371600" algn="l">
              <a:lnSpc>
                <a:spcPct val="90000"/>
              </a:lnSpc>
              <a:spcBef>
                <a:spcPts val="500"/>
              </a:spcBef>
              <a:spcAft>
                <a:spcPts val="0"/>
              </a:spcAft>
              <a:buClr>
                <a:schemeClr val="dk1"/>
              </a:buClr>
              <a:buSzPts val="3200"/>
              <a:buChar char="•"/>
              <a:defRPr b="1" sz="3200">
                <a:solidFill>
                  <a:schemeClr val="dk1"/>
                </a:solidFill>
                <a:latin typeface="Calibri"/>
                <a:ea typeface="Calibri"/>
                <a:cs typeface="Calibri"/>
                <a:sym typeface="Calibri"/>
              </a:defRPr>
            </a:lvl3pPr>
            <a:lvl4pPr indent="-431800" lvl="3" marL="1828800" algn="l">
              <a:lnSpc>
                <a:spcPct val="90000"/>
              </a:lnSpc>
              <a:spcBef>
                <a:spcPts val="500"/>
              </a:spcBef>
              <a:spcAft>
                <a:spcPts val="0"/>
              </a:spcAft>
              <a:buClr>
                <a:schemeClr val="dk1"/>
              </a:buClr>
              <a:buSzPts val="3200"/>
              <a:buChar char="•"/>
              <a:defRPr b="1" sz="3200">
                <a:solidFill>
                  <a:schemeClr val="dk1"/>
                </a:solidFill>
                <a:latin typeface="Calibri"/>
                <a:ea typeface="Calibri"/>
                <a:cs typeface="Calibri"/>
                <a:sym typeface="Calibri"/>
              </a:defRPr>
            </a:lvl4pPr>
            <a:lvl5pPr indent="-431800" lvl="4" marL="2286000" algn="l">
              <a:lnSpc>
                <a:spcPct val="90000"/>
              </a:lnSpc>
              <a:spcBef>
                <a:spcPts val="500"/>
              </a:spcBef>
              <a:spcAft>
                <a:spcPts val="0"/>
              </a:spcAft>
              <a:buClr>
                <a:schemeClr val="dk1"/>
              </a:buClr>
              <a:buSzPts val="3200"/>
              <a:buChar char="•"/>
              <a:defRPr b="1" sz="32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cxnSp>
        <p:nvCxnSpPr>
          <p:cNvPr id="21" name="Google Shape;21;p3"/>
          <p:cNvCxnSpPr/>
          <p:nvPr/>
        </p:nvCxnSpPr>
        <p:spPr>
          <a:xfrm>
            <a:off x="3922713" y="3719808"/>
            <a:ext cx="4346575" cy="0"/>
          </a:xfrm>
          <a:prstGeom prst="straightConnector1">
            <a:avLst/>
          </a:prstGeom>
          <a:noFill/>
          <a:ln cap="flat" cmpd="sng" w="57150">
            <a:solidFill>
              <a:srgbClr val="E85B27"/>
            </a:solidFill>
            <a:prstDash val="solid"/>
            <a:miter lim="800000"/>
            <a:headEnd len="sm" w="sm" type="none"/>
            <a:tailEnd len="sm" w="sm"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3">
  <p:cSld name="Blank 3">
    <p:spTree>
      <p:nvGrpSpPr>
        <p:cNvPr id="22" name="Shape 22"/>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3" name="Shape 23"/>
        <p:cNvGrpSpPr/>
        <p:nvPr/>
      </p:nvGrpSpPr>
      <p:grpSpPr>
        <a:xfrm>
          <a:off x="0" y="0"/>
          <a:ext cx="0" cy="0"/>
          <a:chOff x="0" y="0"/>
          <a:chExt cx="0" cy="0"/>
        </a:xfrm>
      </p:grpSpPr>
      <p:sp>
        <p:nvSpPr>
          <p:cNvPr id="24" name="Google Shape;24;p5"/>
          <p:cNvSpPr txBox="1"/>
          <p:nvPr>
            <p:ph type="title"/>
          </p:nvPr>
        </p:nvSpPr>
        <p:spPr>
          <a:xfrm>
            <a:off x="451701" y="394226"/>
            <a:ext cx="10515600" cy="57755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E85B2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5"/>
          <p:cNvSpPr txBox="1"/>
          <p:nvPr>
            <p:ph idx="1" type="body"/>
          </p:nvPr>
        </p:nvSpPr>
        <p:spPr>
          <a:xfrm>
            <a:off x="451700" y="1214470"/>
            <a:ext cx="11086707" cy="5062173"/>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Blank">
  <p:cSld name="2_Blank">
    <p:spTree>
      <p:nvGrpSpPr>
        <p:cNvPr id="26" name="Shape 26"/>
        <p:cNvGrpSpPr/>
        <p:nvPr/>
      </p:nvGrpSpPr>
      <p:grpSpPr>
        <a:xfrm>
          <a:off x="0" y="0"/>
          <a:ext cx="0" cy="0"/>
          <a:chOff x="0" y="0"/>
          <a:chExt cx="0" cy="0"/>
        </a:xfrm>
      </p:grpSpPr>
      <p:sp>
        <p:nvSpPr>
          <p:cNvPr id="27" name="Google Shape;27;p6"/>
          <p:cNvSpPr txBox="1"/>
          <p:nvPr>
            <p:ph idx="10" type="dt"/>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8" name="Google Shape;28;p6"/>
          <p:cNvSpPr txBox="1"/>
          <p:nvPr>
            <p:ph idx="11" type="ftr"/>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9" name="Google Shape;29;p6"/>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r>
              <a:t/>
            </a:r>
            <a:endParaRPr/>
          </a:p>
        </p:txBody>
      </p:sp>
      <p:sp>
        <p:nvSpPr>
          <p:cNvPr id="30" name="Google Shape;30;p6"/>
          <p:cNvSpPr/>
          <p:nvPr>
            <p:ph type="title"/>
          </p:nvPr>
        </p:nvSpPr>
        <p:spPr>
          <a:xfrm>
            <a:off x="595913" y="533316"/>
            <a:ext cx="7313176" cy="640080"/>
          </a:xfrm>
          <a:prstGeom prst="roundRect">
            <a:avLst>
              <a:gd fmla="val 16667" name="adj"/>
            </a:avLst>
          </a:prstGeom>
          <a:solidFill>
            <a:schemeClr val="lt1"/>
          </a:solidFill>
          <a:ln cap="flat" cmpd="sng" w="12700">
            <a:solidFill>
              <a:srgbClr val="44546A"/>
            </a:solidFill>
            <a:prstDash val="solid"/>
            <a:miter lim="800000"/>
            <a:headEnd len="sm" w="sm" type="none"/>
            <a:tailEnd len="sm" w="sm" type="none"/>
          </a:ln>
        </p:spPr>
        <p:txBody>
          <a:bodyPr anchorCtr="0" anchor="ctr" bIns="45700" lIns="91425" spcFirstLastPara="1" rIns="91425" wrap="square" tIns="45700">
            <a:normAutofit/>
          </a:bodyPr>
          <a:lstStyle>
            <a:lvl1pPr lvl="0" algn="l">
              <a:lnSpc>
                <a:spcPct val="90000"/>
              </a:lnSpc>
              <a:spcBef>
                <a:spcPts val="0"/>
              </a:spcBef>
              <a:spcAft>
                <a:spcPts val="0"/>
              </a:spcAft>
              <a:buClr>
                <a:srgbClr val="E85B27"/>
              </a:buClr>
              <a:buSzPts val="3200"/>
              <a:buFont typeface="Candara"/>
              <a:buNone/>
              <a:defRPr sz="3200">
                <a:solidFill>
                  <a:srgbClr val="E85B27"/>
                </a:solidFill>
                <a:latin typeface="Candara"/>
                <a:ea typeface="Candara"/>
                <a:cs typeface="Candara"/>
                <a:sym typeface="Candar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1" name="Shape 31"/>
        <p:cNvGrpSpPr/>
        <p:nvPr/>
      </p:nvGrpSpPr>
      <p:grpSpPr>
        <a:xfrm>
          <a:off x="0" y="0"/>
          <a:ext cx="0" cy="0"/>
          <a:chOff x="0" y="0"/>
          <a:chExt cx="0" cy="0"/>
        </a:xfrm>
      </p:grpSpPr>
      <p:sp>
        <p:nvSpPr>
          <p:cNvPr id="32" name="Google Shape;32;p7"/>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rgbClr val="E85B27"/>
              </a:buClr>
              <a:buSzPts val="6000"/>
              <a:buFont typeface="Candara"/>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7"/>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4" name="Shape 34"/>
        <p:cNvGrpSpPr/>
        <p:nvPr/>
      </p:nvGrpSpPr>
      <p:grpSpPr>
        <a:xfrm>
          <a:off x="0" y="0"/>
          <a:ext cx="0" cy="0"/>
          <a:chOff x="0" y="0"/>
          <a:chExt cx="0" cy="0"/>
        </a:xfrm>
      </p:grpSpPr>
      <p:sp>
        <p:nvSpPr>
          <p:cNvPr id="35" name="Google Shape;35;p8"/>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E85B27"/>
              </a:buClr>
              <a:buSzPts val="6000"/>
              <a:buFont typeface="Candara"/>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8"/>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7" name="Shape 37"/>
        <p:cNvGrpSpPr/>
        <p:nvPr/>
      </p:nvGrpSpPr>
      <p:grpSpPr>
        <a:xfrm>
          <a:off x="0" y="0"/>
          <a:ext cx="0" cy="0"/>
          <a:chOff x="0" y="0"/>
          <a:chExt cx="0" cy="0"/>
        </a:xfrm>
      </p:grpSpPr>
      <p:sp>
        <p:nvSpPr>
          <p:cNvPr id="38" name="Google Shape;38;p9"/>
          <p:cNvSpPr txBox="1"/>
          <p:nvPr>
            <p:ph type="title"/>
          </p:nvPr>
        </p:nvSpPr>
        <p:spPr>
          <a:xfrm>
            <a:off x="451701" y="394226"/>
            <a:ext cx="10515600" cy="57755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E85B2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9"/>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9"/>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1" name="Shape 41"/>
        <p:cNvGrpSpPr/>
        <p:nvPr/>
      </p:nvGrpSpPr>
      <p:grpSpPr>
        <a:xfrm>
          <a:off x="0" y="0"/>
          <a:ext cx="0" cy="0"/>
          <a:chOff x="0" y="0"/>
          <a:chExt cx="0" cy="0"/>
        </a:xfrm>
      </p:grpSpPr>
      <p:sp>
        <p:nvSpPr>
          <p:cNvPr id="42" name="Google Shape;42;p10"/>
          <p:cNvSpPr txBox="1"/>
          <p:nvPr>
            <p:ph type="title"/>
          </p:nvPr>
        </p:nvSpPr>
        <p:spPr>
          <a:xfrm>
            <a:off x="451701" y="394226"/>
            <a:ext cx="10515600" cy="57755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E85B2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17.png"/><Relationship Id="rId2" Type="http://schemas.openxmlformats.org/officeDocument/2006/relationships/image" Target="../media/image8.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theme" Target="../theme/theme2.xml"/><Relationship Id="rId14" Type="http://schemas.openxmlformats.org/officeDocument/2006/relationships/slideLayout" Target="../slideLayouts/slideLayout1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51701" y="394226"/>
            <a:ext cx="10515600" cy="577555"/>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rgbClr val="E85B27"/>
              </a:buClr>
              <a:buSzPts val="3200"/>
              <a:buFont typeface="Candara"/>
              <a:buNone/>
              <a:defRPr b="1" i="0" sz="3200" u="none" cap="none" strike="noStrike">
                <a:solidFill>
                  <a:srgbClr val="E85B27"/>
                </a:solidFill>
                <a:latin typeface="Candara"/>
                <a:ea typeface="Candara"/>
                <a:cs typeface="Candara"/>
                <a:sym typeface="Candar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451700" y="1214470"/>
            <a:ext cx="11086707" cy="5062173"/>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ndara"/>
                <a:ea typeface="Candara"/>
                <a:cs typeface="Candara"/>
                <a:sym typeface="Candara"/>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ndara"/>
                <a:ea typeface="Candara"/>
                <a:cs typeface="Candara"/>
                <a:sym typeface="Candara"/>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ndara"/>
                <a:ea typeface="Candara"/>
                <a:cs typeface="Candara"/>
                <a:sym typeface="Candara"/>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ndara"/>
                <a:ea typeface="Candara"/>
                <a:cs typeface="Candara"/>
                <a:sym typeface="Candara"/>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ndara"/>
                <a:ea typeface="Candara"/>
                <a:cs typeface="Candara"/>
                <a:sym typeface="Candara"/>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pic>
        <p:nvPicPr>
          <p:cNvPr id="12" name="Google Shape;12;p1"/>
          <p:cNvPicPr preferRelativeResize="0"/>
          <p:nvPr/>
        </p:nvPicPr>
        <p:blipFill rotWithShape="1">
          <a:blip r:embed="rId1">
            <a:alphaModFix/>
          </a:blip>
          <a:srcRect b="0" l="0" r="0" t="0"/>
          <a:stretch/>
        </p:blipFill>
        <p:spPr>
          <a:xfrm>
            <a:off x="11079956" y="110678"/>
            <a:ext cx="924709" cy="749665"/>
          </a:xfrm>
          <a:prstGeom prst="rect">
            <a:avLst/>
          </a:prstGeom>
          <a:noFill/>
          <a:ln>
            <a:noFill/>
          </a:ln>
        </p:spPr>
      </p:pic>
      <p:pic>
        <p:nvPicPr>
          <p:cNvPr descr="A close up of a device&#10;&#10;Description automatically generated" id="13" name="Google Shape;13;p1"/>
          <p:cNvPicPr preferRelativeResize="0"/>
          <p:nvPr/>
        </p:nvPicPr>
        <p:blipFill rotWithShape="1">
          <a:blip r:embed="rId2">
            <a:alphaModFix/>
          </a:blip>
          <a:srcRect b="-271" l="40539" r="0" t="95485"/>
          <a:stretch/>
        </p:blipFill>
        <p:spPr>
          <a:xfrm>
            <a:off x="1" y="6548434"/>
            <a:ext cx="12191999" cy="328226"/>
          </a:xfrm>
          <a:prstGeom prst="rect">
            <a:avLst/>
          </a:prstGeom>
          <a:noFill/>
          <a:ln>
            <a:noFill/>
          </a:ln>
        </p:spPr>
      </p:pic>
      <p:sp>
        <p:nvSpPr>
          <p:cNvPr id="14" name="Google Shape;14;p1"/>
          <p:cNvSpPr txBox="1"/>
          <p:nvPr/>
        </p:nvSpPr>
        <p:spPr>
          <a:xfrm>
            <a:off x="6220" y="6562798"/>
            <a:ext cx="2686954"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400" u="none" cap="none" strike="noStrike">
                <a:solidFill>
                  <a:schemeClr val="lt1"/>
                </a:solidFill>
                <a:latin typeface="Candara"/>
                <a:ea typeface="Candara"/>
                <a:cs typeface="Candara"/>
                <a:sym typeface="Candara"/>
              </a:rPr>
              <a:t>© 2022 StackRoute – Confidential</a:t>
            </a:r>
            <a:endParaRPr sz="1400">
              <a:solidFill>
                <a:schemeClr val="lt1"/>
              </a:solidFill>
              <a:latin typeface="Candara"/>
              <a:ea typeface="Candara"/>
              <a:cs typeface="Candara"/>
              <a:sym typeface="Candara"/>
            </a:endParaRPr>
          </a:p>
        </p:txBody>
      </p:sp>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 Id="rId3" Type="http://schemas.openxmlformats.org/officeDocument/2006/relationships/image" Target="../media/image1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 Id="rId3" Type="http://schemas.openxmlformats.org/officeDocument/2006/relationships/image" Target="../media/image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 Id="rId3" Type="http://schemas.openxmlformats.org/officeDocument/2006/relationships/image" Target="../media/image1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1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4.xml"/><Relationship Id="rId3" Type="http://schemas.openxmlformats.org/officeDocument/2006/relationships/image" Target="../media/image18.png"/><Relationship Id="rId4" Type="http://schemas.openxmlformats.org/officeDocument/2006/relationships/image" Target="../media/image1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1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 name="Shape 54"/>
        <p:cNvGrpSpPr/>
        <p:nvPr/>
      </p:nvGrpSpPr>
      <p:grpSpPr>
        <a:xfrm>
          <a:off x="0" y="0"/>
          <a:ext cx="0" cy="0"/>
          <a:chOff x="0" y="0"/>
          <a:chExt cx="0" cy="0"/>
        </a:xfrm>
      </p:grpSpPr>
      <p:sp>
        <p:nvSpPr>
          <p:cNvPr id="55" name="Google Shape;55;p14"/>
          <p:cNvSpPr txBox="1"/>
          <p:nvPr>
            <p:ph type="ctrTitle"/>
          </p:nvPr>
        </p:nvSpPr>
        <p:spPr>
          <a:xfrm>
            <a:off x="2032000" y="1496484"/>
            <a:ext cx="12192000" cy="3183600"/>
          </a:xfrm>
          <a:prstGeom prst="rect">
            <a:avLst/>
          </a:prstGeom>
          <a:noFill/>
          <a:ln>
            <a:noFill/>
          </a:ln>
        </p:spPr>
        <p:txBody>
          <a:bodyPr anchorCtr="0" anchor="b" bIns="121900" lIns="121900" spcFirstLastPara="1" rIns="121900" wrap="square" tIns="121900">
            <a:normAutofit/>
          </a:bodyPr>
          <a:lstStyle/>
          <a:p>
            <a:pPr indent="0" lvl="0" marL="0" rtl="0" algn="ctr">
              <a:lnSpc>
                <a:spcPct val="100000"/>
              </a:lnSpc>
              <a:spcBef>
                <a:spcPts val="0"/>
              </a:spcBef>
              <a:spcAft>
                <a:spcPts val="0"/>
              </a:spcAft>
              <a:buSzPts val="6900"/>
              <a:buNone/>
            </a:pPr>
            <a:r>
              <a:rPr lang="en-US"/>
              <a:t>Descriptive Statistics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3"/>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a:bodyPr>
          <a:lstStyle/>
          <a:p>
            <a:pPr indent="0" lvl="0" marL="0" rtl="0" algn="l">
              <a:lnSpc>
                <a:spcPct val="100000"/>
              </a:lnSpc>
              <a:spcBef>
                <a:spcPts val="0"/>
              </a:spcBef>
              <a:spcAft>
                <a:spcPts val="0"/>
              </a:spcAft>
              <a:buSzPts val="4100"/>
              <a:buNone/>
            </a:pPr>
            <a:r>
              <a:rPr lang="en-US"/>
              <a:t>Use cases of Stats</a:t>
            </a:r>
            <a:endParaRPr/>
          </a:p>
        </p:txBody>
      </p:sp>
      <p:sp>
        <p:nvSpPr>
          <p:cNvPr id="118" name="Google Shape;118;p23"/>
          <p:cNvSpPr txBox="1"/>
          <p:nvPr>
            <p:ph idx="1" type="body"/>
          </p:nvPr>
        </p:nvSpPr>
        <p:spPr>
          <a:xfrm>
            <a:off x="415600" y="1536633"/>
            <a:ext cx="11360700" cy="4898100"/>
          </a:xfrm>
          <a:prstGeom prst="rect">
            <a:avLst/>
          </a:prstGeom>
          <a:noFill/>
          <a:ln>
            <a:noFill/>
          </a:ln>
        </p:spPr>
        <p:txBody>
          <a:bodyPr anchorCtr="0" anchor="t" bIns="121900" lIns="121900" spcFirstLastPara="1" rIns="121900" wrap="square" tIns="121900">
            <a:normAutofit/>
          </a:bodyPr>
          <a:lstStyle/>
          <a:p>
            <a:pPr indent="-419100" lvl="0" marL="609600" rtl="0" algn="l">
              <a:lnSpc>
                <a:spcPct val="200000"/>
              </a:lnSpc>
              <a:spcBef>
                <a:spcPts val="1200"/>
              </a:spcBef>
              <a:spcAft>
                <a:spcPts val="0"/>
              </a:spcAft>
              <a:buClr>
                <a:srgbClr val="111111"/>
              </a:buClr>
              <a:buSzPts val="1800"/>
              <a:buFont typeface="Candara"/>
              <a:buChar char="●"/>
            </a:pPr>
            <a:r>
              <a:rPr lang="en-US" sz="1800">
                <a:solidFill>
                  <a:srgbClr val="111111"/>
                </a:solidFill>
              </a:rPr>
              <a:t>Data analysis and visualization: Data scientists and data engineers use statistics to explore, summarize, and present data using graphs, tables, and numerical measures. They also use statistics to test hypotheses, compare groups, and identify relationships among variables.</a:t>
            </a:r>
            <a:endParaRPr sz="1800">
              <a:solidFill>
                <a:srgbClr val="111111"/>
              </a:solidFill>
            </a:endParaRPr>
          </a:p>
          <a:p>
            <a:pPr indent="-419100" lvl="0" marL="609600" rtl="0" algn="l">
              <a:lnSpc>
                <a:spcPct val="200000"/>
              </a:lnSpc>
              <a:spcBef>
                <a:spcPts val="0"/>
              </a:spcBef>
              <a:spcAft>
                <a:spcPts val="0"/>
              </a:spcAft>
              <a:buClr>
                <a:srgbClr val="111111"/>
              </a:buClr>
              <a:buSzPts val="1800"/>
              <a:buFont typeface="Candara"/>
              <a:buChar char="●"/>
            </a:pPr>
            <a:r>
              <a:rPr lang="en-US" sz="1800">
                <a:solidFill>
                  <a:srgbClr val="111111"/>
                </a:solidFill>
              </a:rPr>
              <a:t>Data modeling and prediction: Data scientists and data engineers use statistics to build and evaluate predictive models using regression, classification, clustering, and other techniques. They also use statistics to measure the accuracy, precision, and reliability of their models and predictions.</a:t>
            </a:r>
            <a:endParaRPr sz="1800">
              <a:solidFill>
                <a:srgbClr val="111111"/>
              </a:solidFill>
            </a:endParaRPr>
          </a:p>
          <a:p>
            <a:pPr indent="0" lvl="0" marL="609600" rtl="0" algn="l">
              <a:lnSpc>
                <a:spcPct val="115000"/>
              </a:lnSpc>
              <a:spcBef>
                <a:spcPts val="1200"/>
              </a:spcBef>
              <a:spcAft>
                <a:spcPts val="0"/>
              </a:spcAft>
              <a:buSzPts val="2400"/>
              <a:buNone/>
            </a:pPr>
            <a:r>
              <a:t/>
            </a:r>
            <a:endParaRPr sz="1600">
              <a:solidFill>
                <a:srgbClr val="111111"/>
              </a:solidFill>
              <a:latin typeface="Roboto"/>
              <a:ea typeface="Roboto"/>
              <a:cs typeface="Roboto"/>
              <a:sym typeface="Roboto"/>
            </a:endParaRPr>
          </a:p>
          <a:p>
            <a:pPr indent="0" lvl="0" marL="0" rtl="0" algn="l">
              <a:lnSpc>
                <a:spcPct val="115000"/>
              </a:lnSpc>
              <a:spcBef>
                <a:spcPts val="0"/>
              </a:spcBef>
              <a:spcAft>
                <a:spcPts val="1600"/>
              </a:spcAft>
              <a:buSzPts val="2400"/>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4"/>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a:bodyPr>
          <a:lstStyle/>
          <a:p>
            <a:pPr indent="0" lvl="0" marL="0" rtl="0" algn="l">
              <a:lnSpc>
                <a:spcPct val="100000"/>
              </a:lnSpc>
              <a:spcBef>
                <a:spcPts val="0"/>
              </a:spcBef>
              <a:spcAft>
                <a:spcPts val="0"/>
              </a:spcAft>
              <a:buClr>
                <a:schemeClr val="dk1"/>
              </a:buClr>
              <a:buSzPts val="1500"/>
              <a:buFont typeface="Arial"/>
              <a:buNone/>
            </a:pPr>
            <a:r>
              <a:rPr lang="en-US"/>
              <a:t>Use cases of Stats</a:t>
            </a:r>
            <a:endParaRPr/>
          </a:p>
        </p:txBody>
      </p:sp>
      <p:sp>
        <p:nvSpPr>
          <p:cNvPr id="124" name="Google Shape;124;p24"/>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rmAutofit/>
          </a:bodyPr>
          <a:lstStyle/>
          <a:p>
            <a:pPr indent="-406400" lvl="0" marL="609600" rtl="0" algn="l">
              <a:lnSpc>
                <a:spcPct val="200000"/>
              </a:lnSpc>
              <a:spcBef>
                <a:spcPts val="1200"/>
              </a:spcBef>
              <a:spcAft>
                <a:spcPts val="0"/>
              </a:spcAft>
              <a:buClr>
                <a:srgbClr val="111111"/>
              </a:buClr>
              <a:buSzPts val="1600"/>
              <a:buFont typeface="Roboto"/>
              <a:buChar char="●"/>
            </a:pPr>
            <a:r>
              <a:rPr lang="en-US" sz="2000">
                <a:solidFill>
                  <a:srgbClr val="111111"/>
                </a:solidFill>
                <a:latin typeface="Roboto"/>
                <a:ea typeface="Roboto"/>
                <a:cs typeface="Roboto"/>
                <a:sym typeface="Roboto"/>
              </a:rPr>
              <a:t>Data quality and integrity</a:t>
            </a:r>
            <a:r>
              <a:rPr lang="en-US" sz="1600">
                <a:solidFill>
                  <a:srgbClr val="111111"/>
                </a:solidFill>
                <a:latin typeface="Roboto"/>
                <a:ea typeface="Roboto"/>
                <a:cs typeface="Roboto"/>
                <a:sym typeface="Roboto"/>
              </a:rPr>
              <a:t>: Data scientists and data engineers use statistics to assess the quality and validity of the data they collect, process, and store. They also use statistics to detect and correct errors, outliers, missing values, and anomalies in the data.</a:t>
            </a:r>
            <a:endParaRPr sz="1600">
              <a:solidFill>
                <a:srgbClr val="111111"/>
              </a:solidFill>
              <a:latin typeface="Roboto"/>
              <a:ea typeface="Roboto"/>
              <a:cs typeface="Roboto"/>
              <a:sym typeface="Roboto"/>
            </a:endParaRPr>
          </a:p>
          <a:p>
            <a:pPr indent="-406400" lvl="0" marL="609600" rtl="0" algn="l">
              <a:lnSpc>
                <a:spcPct val="200000"/>
              </a:lnSpc>
              <a:spcBef>
                <a:spcPts val="0"/>
              </a:spcBef>
              <a:spcAft>
                <a:spcPts val="0"/>
              </a:spcAft>
              <a:buClr>
                <a:srgbClr val="111111"/>
              </a:buClr>
              <a:buSzPts val="1600"/>
              <a:buFont typeface="Roboto"/>
              <a:buChar char="●"/>
            </a:pPr>
            <a:r>
              <a:rPr lang="en-US" sz="2000">
                <a:solidFill>
                  <a:srgbClr val="111111"/>
                </a:solidFill>
                <a:latin typeface="Roboto"/>
                <a:ea typeface="Roboto"/>
                <a:cs typeface="Roboto"/>
                <a:sym typeface="Roboto"/>
              </a:rPr>
              <a:t>Data optimization and experimentation</a:t>
            </a:r>
            <a:r>
              <a:rPr lang="en-US" sz="1600">
                <a:solidFill>
                  <a:srgbClr val="111111"/>
                </a:solidFill>
                <a:latin typeface="Roboto"/>
                <a:ea typeface="Roboto"/>
                <a:cs typeface="Roboto"/>
                <a:sym typeface="Roboto"/>
              </a:rPr>
              <a:t>: Data scientists and data engineers use statistics to optimize business processes, products, and services using techniques such as A/B testing, multivariate testing, and optimization algorithms. They also use statistics to design and conduct experiments to measure the impact of changes and interventions.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5"/>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a:bodyPr>
          <a:lstStyle/>
          <a:p>
            <a:pPr indent="0" lvl="0" marL="0" rtl="0" algn="l">
              <a:lnSpc>
                <a:spcPct val="100000"/>
              </a:lnSpc>
              <a:spcBef>
                <a:spcPts val="0"/>
              </a:spcBef>
              <a:spcAft>
                <a:spcPts val="0"/>
              </a:spcAft>
              <a:buSzPts val="4100"/>
              <a:buNone/>
            </a:pPr>
            <a:r>
              <a:rPr lang="en-US"/>
              <a:t>Sectors in which Statistics is used</a:t>
            </a:r>
            <a:endParaRPr/>
          </a:p>
        </p:txBody>
      </p:sp>
      <p:sp>
        <p:nvSpPr>
          <p:cNvPr id="130" name="Google Shape;130;p25"/>
          <p:cNvSpPr txBox="1"/>
          <p:nvPr>
            <p:ph idx="1" type="body"/>
          </p:nvPr>
        </p:nvSpPr>
        <p:spPr>
          <a:xfrm>
            <a:off x="415600" y="1536633"/>
            <a:ext cx="11360700" cy="5009700"/>
          </a:xfrm>
          <a:prstGeom prst="rect">
            <a:avLst/>
          </a:prstGeom>
          <a:noFill/>
          <a:ln>
            <a:noFill/>
          </a:ln>
        </p:spPr>
        <p:txBody>
          <a:bodyPr anchorCtr="0" anchor="t" bIns="121900" lIns="121900" spcFirstLastPara="1" rIns="121900" wrap="square" tIns="121900">
            <a:normAutofit/>
          </a:bodyPr>
          <a:lstStyle/>
          <a:p>
            <a:pPr indent="-419100" lvl="0" marL="609600" marR="0" rtl="0" algn="l">
              <a:lnSpc>
                <a:spcPct val="200000"/>
              </a:lnSpc>
              <a:spcBef>
                <a:spcPts val="1200"/>
              </a:spcBef>
              <a:spcAft>
                <a:spcPts val="0"/>
              </a:spcAft>
              <a:buClr>
                <a:srgbClr val="111111"/>
              </a:buClr>
              <a:buSzPts val="1800"/>
              <a:buFont typeface="Candara"/>
              <a:buChar char="●"/>
            </a:pPr>
            <a:r>
              <a:rPr lang="en-US" sz="1800">
                <a:solidFill>
                  <a:srgbClr val="111111"/>
                </a:solidFill>
              </a:rPr>
              <a:t>Statistics can be applied in many sectors as medicine, information technology, engineering, finance, marketing, accounting, business etc. If specifically, we focus on finance or fintech it can be used for:</a:t>
            </a:r>
            <a:endParaRPr sz="1800">
              <a:solidFill>
                <a:srgbClr val="111111"/>
              </a:solidFill>
            </a:endParaRPr>
          </a:p>
          <a:p>
            <a:pPr indent="-419100" lvl="0" marL="609600" marR="0" rtl="0" algn="l">
              <a:lnSpc>
                <a:spcPct val="200000"/>
              </a:lnSpc>
              <a:spcBef>
                <a:spcPts val="1200"/>
              </a:spcBef>
              <a:spcAft>
                <a:spcPts val="0"/>
              </a:spcAft>
              <a:buClr>
                <a:srgbClr val="111111"/>
              </a:buClr>
              <a:buSzPts val="1800"/>
              <a:buFont typeface="Candara"/>
              <a:buChar char="●"/>
            </a:pPr>
            <a:r>
              <a:rPr lang="en-US" sz="1800">
                <a:solidFill>
                  <a:srgbClr val="111111"/>
                </a:solidFill>
              </a:rPr>
              <a:t>Data analysis, preparing budgets, financial forecasting, monitoring a company, decision making, stock price prediction, risk management etc.</a:t>
            </a:r>
            <a:endParaRPr sz="1800">
              <a:solidFill>
                <a:srgbClr val="111111"/>
              </a:solidFill>
            </a:endParaRPr>
          </a:p>
          <a:p>
            <a:pPr indent="-419100" lvl="0" marL="609600" marR="0" rtl="0" algn="l">
              <a:lnSpc>
                <a:spcPct val="200000"/>
              </a:lnSpc>
              <a:spcBef>
                <a:spcPts val="1200"/>
              </a:spcBef>
              <a:spcAft>
                <a:spcPts val="0"/>
              </a:spcAft>
              <a:buClr>
                <a:srgbClr val="111111"/>
              </a:buClr>
              <a:buSzPts val="1800"/>
              <a:buFont typeface="Candara"/>
              <a:buChar char="●"/>
            </a:pPr>
            <a:r>
              <a:rPr lang="en-US" sz="1800">
                <a:solidFill>
                  <a:srgbClr val="111111"/>
                </a:solidFill>
              </a:rPr>
              <a:t>Technologies used -Python, R, AI and ML</a:t>
            </a:r>
            <a:endParaRPr sz="2000">
              <a:solidFill>
                <a:schemeClr val="dk1"/>
              </a:solidFill>
              <a:latin typeface="Roboto"/>
              <a:ea typeface="Roboto"/>
              <a:cs typeface="Roboto"/>
              <a:sym typeface="Roboto"/>
            </a:endParaRPr>
          </a:p>
          <a:p>
            <a:pPr indent="0" lvl="0" marL="0" rtl="0" algn="l">
              <a:lnSpc>
                <a:spcPct val="115000"/>
              </a:lnSpc>
              <a:spcBef>
                <a:spcPts val="2400"/>
              </a:spcBef>
              <a:spcAft>
                <a:spcPts val="0"/>
              </a:spcAft>
              <a:buSzPts val="2400"/>
              <a:buNone/>
            </a:pPr>
            <a:r>
              <a:t/>
            </a:r>
            <a:endParaRPr sz="2000">
              <a:solidFill>
                <a:schemeClr val="dk1"/>
              </a:solidFill>
              <a:latin typeface="Roboto"/>
              <a:ea typeface="Roboto"/>
              <a:cs typeface="Roboto"/>
              <a:sym typeface="Roboto"/>
            </a:endParaRPr>
          </a:p>
          <a:p>
            <a:pPr indent="0" lvl="0" marL="0" rtl="0" algn="l">
              <a:lnSpc>
                <a:spcPct val="115000"/>
              </a:lnSpc>
              <a:spcBef>
                <a:spcPts val="0"/>
              </a:spcBef>
              <a:spcAft>
                <a:spcPts val="1600"/>
              </a:spcAft>
              <a:buSzPts val="2400"/>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6"/>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a:bodyPr>
          <a:lstStyle/>
          <a:p>
            <a:pPr indent="0" lvl="0" marL="0" rtl="0" algn="l">
              <a:lnSpc>
                <a:spcPct val="100000"/>
              </a:lnSpc>
              <a:spcBef>
                <a:spcPts val="0"/>
              </a:spcBef>
              <a:spcAft>
                <a:spcPts val="0"/>
              </a:spcAft>
              <a:buClr>
                <a:schemeClr val="dk1"/>
              </a:buClr>
              <a:buSzPts val="1500"/>
              <a:buFont typeface="Arial"/>
              <a:buNone/>
            </a:pPr>
            <a:r>
              <a:rPr lang="en-US"/>
              <a:t>Sectors in which Statistics is used</a:t>
            </a:r>
            <a:endParaRPr/>
          </a:p>
        </p:txBody>
      </p:sp>
      <p:sp>
        <p:nvSpPr>
          <p:cNvPr id="136" name="Google Shape;136;p26"/>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rmAutofit/>
          </a:bodyPr>
          <a:lstStyle/>
          <a:p>
            <a:pPr indent="-419100" lvl="0" marL="609600" marR="0" rtl="0" algn="l">
              <a:lnSpc>
                <a:spcPct val="200000"/>
              </a:lnSpc>
              <a:spcBef>
                <a:spcPts val="1200"/>
              </a:spcBef>
              <a:spcAft>
                <a:spcPts val="0"/>
              </a:spcAft>
              <a:buClr>
                <a:srgbClr val="111111"/>
              </a:buClr>
              <a:buSzPts val="1800"/>
              <a:buFont typeface="Candara"/>
              <a:buChar char="●"/>
            </a:pPr>
            <a:r>
              <a:rPr lang="en-US" sz="1800">
                <a:solidFill>
                  <a:srgbClr val="111111"/>
                </a:solidFill>
              </a:rPr>
              <a:t>Bankers use statistical approaches based on probability to estimate the number of deposits and their claims for a certain day.</a:t>
            </a:r>
            <a:endParaRPr sz="1800">
              <a:solidFill>
                <a:srgbClr val="111111"/>
              </a:solidFill>
            </a:endParaRPr>
          </a:p>
          <a:p>
            <a:pPr indent="-419100" lvl="0" marL="609600" marR="0" rtl="0" algn="l">
              <a:lnSpc>
                <a:spcPct val="200000"/>
              </a:lnSpc>
              <a:spcBef>
                <a:spcPts val="1200"/>
              </a:spcBef>
              <a:spcAft>
                <a:spcPts val="0"/>
              </a:spcAft>
              <a:buClr>
                <a:srgbClr val="111111"/>
              </a:buClr>
              <a:buSzPts val="1800"/>
              <a:buFont typeface="Candara"/>
              <a:buChar char="●"/>
            </a:pPr>
            <a:r>
              <a:rPr lang="en-US" sz="1800">
                <a:solidFill>
                  <a:srgbClr val="111111"/>
                </a:solidFill>
              </a:rPr>
              <a:t>Machine learning is an interdisciplinary field that uses statistics, probability, algorithms to learn from data and provide insights which can be used to build intelligent applications.</a:t>
            </a:r>
            <a:endParaRPr sz="1800">
              <a:solidFill>
                <a:srgbClr val="111111"/>
              </a:solidFill>
            </a:endParaRPr>
          </a:p>
          <a:p>
            <a:pPr indent="-419100" lvl="0" marL="609600" marR="0" rtl="0" algn="l">
              <a:lnSpc>
                <a:spcPct val="200000"/>
              </a:lnSpc>
              <a:spcBef>
                <a:spcPts val="1200"/>
              </a:spcBef>
              <a:spcAft>
                <a:spcPts val="0"/>
              </a:spcAft>
              <a:buClr>
                <a:srgbClr val="111111"/>
              </a:buClr>
              <a:buSzPts val="1800"/>
              <a:buFont typeface="Candara"/>
              <a:buChar char="●"/>
            </a:pPr>
            <a:r>
              <a:rPr lang="en-US" sz="1800">
                <a:solidFill>
                  <a:srgbClr val="111111"/>
                </a:solidFill>
              </a:rPr>
              <a:t>AI deals with making predictions and finding patterns in structures of data to make those predictions.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7"/>
          <p:cNvSpPr txBox="1"/>
          <p:nvPr>
            <p:ph type="title"/>
          </p:nvPr>
        </p:nvSpPr>
        <p:spPr>
          <a:xfrm>
            <a:off x="415600" y="149567"/>
            <a:ext cx="11360700" cy="1207200"/>
          </a:xfrm>
          <a:prstGeom prst="rect">
            <a:avLst/>
          </a:prstGeom>
          <a:noFill/>
          <a:ln>
            <a:noFill/>
          </a:ln>
        </p:spPr>
        <p:txBody>
          <a:bodyPr anchorCtr="0" anchor="t" bIns="121900" lIns="121900" spcFirstLastPara="1" rIns="121900" wrap="square" tIns="121900">
            <a:normAutofit/>
          </a:bodyPr>
          <a:lstStyle/>
          <a:p>
            <a:pPr indent="0" lvl="0" marL="0" rtl="0" algn="l">
              <a:lnSpc>
                <a:spcPct val="100000"/>
              </a:lnSpc>
              <a:spcBef>
                <a:spcPts val="0"/>
              </a:spcBef>
              <a:spcAft>
                <a:spcPts val="0"/>
              </a:spcAft>
              <a:buSzPts val="4100"/>
              <a:buNone/>
            </a:pPr>
            <a:r>
              <a:rPr lang="en-US"/>
              <a:t>Real world scenario of data modeling and prediction for sales</a:t>
            </a:r>
            <a:endParaRPr sz="4300"/>
          </a:p>
        </p:txBody>
      </p:sp>
      <p:sp>
        <p:nvSpPr>
          <p:cNvPr id="142" name="Google Shape;142;p27"/>
          <p:cNvSpPr txBox="1"/>
          <p:nvPr>
            <p:ph idx="1" type="body"/>
          </p:nvPr>
        </p:nvSpPr>
        <p:spPr>
          <a:xfrm>
            <a:off x="415600" y="1152000"/>
            <a:ext cx="11360700" cy="5706000"/>
          </a:xfrm>
          <a:prstGeom prst="rect">
            <a:avLst/>
          </a:prstGeom>
          <a:noFill/>
          <a:ln>
            <a:noFill/>
          </a:ln>
        </p:spPr>
        <p:txBody>
          <a:bodyPr anchorCtr="0" anchor="t" bIns="121900" lIns="121900" spcFirstLastPara="1" rIns="121900" wrap="square" tIns="121900">
            <a:normAutofit fontScale="62500" lnSpcReduction="20000"/>
          </a:bodyPr>
          <a:lstStyle/>
          <a:p>
            <a:pPr indent="-406003" lvl="0" marL="609600" marR="0" rtl="0" algn="l">
              <a:lnSpc>
                <a:spcPct val="200000"/>
              </a:lnSpc>
              <a:spcBef>
                <a:spcPts val="1200"/>
              </a:spcBef>
              <a:spcAft>
                <a:spcPts val="0"/>
              </a:spcAft>
              <a:buClr>
                <a:srgbClr val="111111"/>
              </a:buClr>
              <a:buSzPct val="100000"/>
              <a:buFont typeface="Candara"/>
              <a:buChar char="●"/>
            </a:pPr>
            <a:r>
              <a:rPr lang="en-US" sz="2550">
                <a:solidFill>
                  <a:srgbClr val="111111"/>
                </a:solidFill>
              </a:rPr>
              <a:t>Company XYZ is an online retailer that sells various products to customers across the world. The company wants to increase its sales and revenue by understanding the factors that influence customer behavior and demand.</a:t>
            </a:r>
            <a:endParaRPr sz="2550">
              <a:solidFill>
                <a:srgbClr val="111111"/>
              </a:solidFill>
            </a:endParaRPr>
          </a:p>
          <a:p>
            <a:pPr indent="0" lvl="0" marL="609600" marR="0" rtl="0" algn="l">
              <a:lnSpc>
                <a:spcPct val="200000"/>
              </a:lnSpc>
              <a:spcBef>
                <a:spcPts val="1200"/>
              </a:spcBef>
              <a:spcAft>
                <a:spcPts val="0"/>
              </a:spcAft>
              <a:buNone/>
            </a:pPr>
            <a:r>
              <a:t/>
            </a:r>
            <a:endParaRPr sz="2550">
              <a:solidFill>
                <a:srgbClr val="111111"/>
              </a:solidFill>
            </a:endParaRPr>
          </a:p>
          <a:p>
            <a:pPr indent="-406003" lvl="0" marL="609600" marR="0" rtl="0" algn="l">
              <a:lnSpc>
                <a:spcPct val="200000"/>
              </a:lnSpc>
              <a:spcBef>
                <a:spcPts val="1200"/>
              </a:spcBef>
              <a:spcAft>
                <a:spcPts val="0"/>
              </a:spcAft>
              <a:buClr>
                <a:srgbClr val="111111"/>
              </a:buClr>
              <a:buSzPct val="100000"/>
              <a:buFont typeface="Candara"/>
              <a:buChar char="●"/>
            </a:pPr>
            <a:r>
              <a:rPr lang="en-US" sz="2550">
                <a:solidFill>
                  <a:srgbClr val="111111"/>
                </a:solidFill>
              </a:rPr>
              <a:t>Data scientists and data engineers at company XYZ collect and process data from various sources, such as website logs, customer reviews, product catalogs, social media, and external market data. They use statistics to clean, transform, and analyze the data to identify patterns and trends.</a:t>
            </a:r>
            <a:endParaRPr sz="2550">
              <a:solidFill>
                <a:schemeClr val="dk1"/>
              </a:solidFill>
              <a:latin typeface="Roboto"/>
              <a:ea typeface="Roboto"/>
              <a:cs typeface="Roboto"/>
              <a:sym typeface="Roboto"/>
            </a:endParaRPr>
          </a:p>
          <a:p>
            <a:pPr indent="0" lvl="0" marL="609600" marR="0" rtl="0" algn="l">
              <a:lnSpc>
                <a:spcPct val="150000"/>
              </a:lnSpc>
              <a:spcBef>
                <a:spcPts val="1600"/>
              </a:spcBef>
              <a:spcAft>
                <a:spcPts val="0"/>
              </a:spcAft>
              <a:buSzPct val="115625"/>
              <a:buNone/>
            </a:pPr>
            <a:r>
              <a:t/>
            </a:r>
            <a:endParaRPr sz="6400">
              <a:solidFill>
                <a:schemeClr val="dk1"/>
              </a:solidFill>
              <a:latin typeface="Roboto"/>
              <a:ea typeface="Roboto"/>
              <a:cs typeface="Roboto"/>
              <a:sym typeface="Roboto"/>
            </a:endParaRPr>
          </a:p>
          <a:p>
            <a:pPr indent="0" lvl="0" marL="609600" marR="0" rtl="0" algn="l">
              <a:lnSpc>
                <a:spcPct val="150000"/>
              </a:lnSpc>
              <a:spcBef>
                <a:spcPts val="1600"/>
              </a:spcBef>
              <a:spcAft>
                <a:spcPts val="0"/>
              </a:spcAft>
              <a:buNone/>
            </a:pPr>
            <a:r>
              <a:t/>
            </a:r>
            <a:endParaRPr sz="6400">
              <a:solidFill>
                <a:srgbClr val="111111"/>
              </a:solidFill>
              <a:latin typeface="Roboto"/>
              <a:ea typeface="Roboto"/>
              <a:cs typeface="Roboto"/>
              <a:sym typeface="Roboto"/>
            </a:endParaRPr>
          </a:p>
          <a:p>
            <a:pPr indent="0" lvl="0" marL="0" rtl="0" algn="l">
              <a:lnSpc>
                <a:spcPct val="115000"/>
              </a:lnSpc>
              <a:spcBef>
                <a:spcPts val="1600"/>
              </a:spcBef>
              <a:spcAft>
                <a:spcPts val="1600"/>
              </a:spcAft>
              <a:buSzPct val="264285"/>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8"/>
          <p:cNvSpPr txBox="1"/>
          <p:nvPr>
            <p:ph type="title"/>
          </p:nvPr>
        </p:nvSpPr>
        <p:spPr>
          <a:xfrm>
            <a:off x="415600" y="149567"/>
            <a:ext cx="11360700" cy="1207500"/>
          </a:xfrm>
          <a:prstGeom prst="rect">
            <a:avLst/>
          </a:prstGeom>
          <a:noFill/>
          <a:ln>
            <a:noFill/>
          </a:ln>
        </p:spPr>
        <p:txBody>
          <a:bodyPr anchorCtr="0" anchor="t" bIns="121900" lIns="121900" spcFirstLastPara="1" rIns="121900" wrap="square" tIns="121900">
            <a:normAutofit/>
          </a:bodyPr>
          <a:lstStyle/>
          <a:p>
            <a:pPr indent="0" lvl="0" marL="0" rtl="0" algn="l">
              <a:lnSpc>
                <a:spcPct val="100000"/>
              </a:lnSpc>
              <a:spcBef>
                <a:spcPts val="0"/>
              </a:spcBef>
              <a:spcAft>
                <a:spcPts val="0"/>
              </a:spcAft>
              <a:buClr>
                <a:schemeClr val="dk1"/>
              </a:buClr>
              <a:buSzPts val="1500"/>
              <a:buFont typeface="Arial"/>
              <a:buNone/>
            </a:pPr>
            <a:r>
              <a:rPr lang="en-US"/>
              <a:t>Real world scenario of data modeling and prediction for sales</a:t>
            </a:r>
            <a:endParaRPr/>
          </a:p>
        </p:txBody>
      </p:sp>
      <p:sp>
        <p:nvSpPr>
          <p:cNvPr id="148" name="Google Shape;148;p28"/>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rmAutofit/>
          </a:bodyPr>
          <a:lstStyle/>
          <a:p>
            <a:pPr indent="-342900" lvl="0" marL="457200" rtl="0" algn="l">
              <a:lnSpc>
                <a:spcPct val="200000"/>
              </a:lnSpc>
              <a:spcBef>
                <a:spcPts val="1600"/>
              </a:spcBef>
              <a:spcAft>
                <a:spcPts val="0"/>
              </a:spcAft>
              <a:buClr>
                <a:srgbClr val="111111"/>
              </a:buClr>
              <a:buSzPts val="1800"/>
              <a:buChar char="●"/>
            </a:pPr>
            <a:r>
              <a:rPr lang="en-US" sz="1800">
                <a:solidFill>
                  <a:srgbClr val="111111"/>
                </a:solidFill>
              </a:rPr>
              <a:t>Data scientists and data engineers at company XYZ use statistics to build and evaluate predictive models using regression, classification, clustering, and other techniques. For example, they use regression to predict the sales of each product based on its features, price, availability, and seasonality. They use classification to segment customers into different groups based on their demographics, preferences, and purchase history. They use clustering to find similar products that can be recommended to customers based on their browsing and buying behavior.</a:t>
            </a:r>
            <a:endParaRPr sz="18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9"/>
          <p:cNvSpPr txBox="1"/>
          <p:nvPr>
            <p:ph type="title"/>
          </p:nvPr>
        </p:nvSpPr>
        <p:spPr>
          <a:xfrm>
            <a:off x="415600" y="260967"/>
            <a:ext cx="11360700" cy="1095900"/>
          </a:xfrm>
          <a:prstGeom prst="rect">
            <a:avLst/>
          </a:prstGeom>
          <a:noFill/>
          <a:ln>
            <a:noFill/>
          </a:ln>
        </p:spPr>
        <p:txBody>
          <a:bodyPr anchorCtr="0" anchor="t" bIns="121900" lIns="121900" spcFirstLastPara="1" rIns="121900" wrap="square" tIns="121900">
            <a:normAutofit/>
          </a:bodyPr>
          <a:lstStyle/>
          <a:p>
            <a:pPr indent="0" lvl="0" marL="0" rtl="0" algn="l">
              <a:lnSpc>
                <a:spcPct val="100000"/>
              </a:lnSpc>
              <a:spcBef>
                <a:spcPts val="0"/>
              </a:spcBef>
              <a:spcAft>
                <a:spcPts val="0"/>
              </a:spcAft>
              <a:buClr>
                <a:schemeClr val="dk1"/>
              </a:buClr>
              <a:buSzPts val="1500"/>
              <a:buFont typeface="Arial"/>
              <a:buNone/>
            </a:pPr>
            <a:r>
              <a:rPr lang="en-US"/>
              <a:t>Real world scenario of data modeling and prediction for sales</a:t>
            </a:r>
            <a:endParaRPr/>
          </a:p>
        </p:txBody>
      </p:sp>
      <p:sp>
        <p:nvSpPr>
          <p:cNvPr id="154" name="Google Shape;154;p29"/>
          <p:cNvSpPr txBox="1"/>
          <p:nvPr>
            <p:ph idx="1" type="body"/>
          </p:nvPr>
        </p:nvSpPr>
        <p:spPr>
          <a:xfrm>
            <a:off x="415600" y="1536633"/>
            <a:ext cx="11360700" cy="5200500"/>
          </a:xfrm>
          <a:prstGeom prst="rect">
            <a:avLst/>
          </a:prstGeom>
          <a:noFill/>
          <a:ln>
            <a:noFill/>
          </a:ln>
        </p:spPr>
        <p:txBody>
          <a:bodyPr anchorCtr="0" anchor="t" bIns="121900" lIns="121900" spcFirstLastPara="1" rIns="121900" wrap="square" tIns="121900">
            <a:normAutofit fontScale="32500"/>
          </a:bodyPr>
          <a:lstStyle/>
          <a:p>
            <a:pPr indent="-418306" lvl="0" marL="609600" marR="0" rtl="0" algn="l">
              <a:lnSpc>
                <a:spcPct val="200000"/>
              </a:lnSpc>
              <a:spcBef>
                <a:spcPts val="1600"/>
              </a:spcBef>
              <a:spcAft>
                <a:spcPts val="0"/>
              </a:spcAft>
              <a:buClr>
                <a:schemeClr val="dk1"/>
              </a:buClr>
              <a:buSzPct val="100000"/>
              <a:buFont typeface="Candara"/>
              <a:buChar char="●"/>
            </a:pPr>
            <a:r>
              <a:rPr lang="en-US" sz="5500">
                <a:solidFill>
                  <a:schemeClr val="dk1"/>
                </a:solidFill>
              </a:rPr>
              <a:t>Data scientists and data engineers at company XYZ use statistics to measure the accuracy, precision, and reliability of their models and predictions. They also use statistics to test the assumptions and limitations of their models and to compare different models and methods. They use techniques such as cross-validation, confusion matrix, ROC curve, and R-squared to evaluate their models.</a:t>
            </a:r>
            <a:endParaRPr sz="5500">
              <a:solidFill>
                <a:schemeClr val="dk1"/>
              </a:solidFill>
            </a:endParaRPr>
          </a:p>
          <a:p>
            <a:pPr indent="0" lvl="0" marL="609600" marR="0" rtl="0" algn="l">
              <a:lnSpc>
                <a:spcPct val="150000"/>
              </a:lnSpc>
              <a:spcBef>
                <a:spcPts val="1600"/>
              </a:spcBef>
              <a:spcAft>
                <a:spcPts val="0"/>
              </a:spcAft>
              <a:buSzPct val="115625"/>
              <a:buNone/>
            </a:pPr>
            <a:r>
              <a:t/>
            </a:r>
            <a:endParaRPr sz="6400">
              <a:solidFill>
                <a:schemeClr val="dk1"/>
              </a:solidFill>
              <a:latin typeface="Roboto"/>
              <a:ea typeface="Roboto"/>
              <a:cs typeface="Roboto"/>
              <a:sym typeface="Roboto"/>
            </a:endParaRPr>
          </a:p>
          <a:p>
            <a:pPr indent="0" lvl="0" marL="0" marR="0" rtl="0" algn="l">
              <a:lnSpc>
                <a:spcPct val="150000"/>
              </a:lnSpc>
              <a:spcBef>
                <a:spcPts val="1600"/>
              </a:spcBef>
              <a:spcAft>
                <a:spcPts val="0"/>
              </a:spcAft>
              <a:buSzPct val="115625"/>
              <a:buNone/>
            </a:pPr>
            <a:r>
              <a:t/>
            </a:r>
            <a:endParaRPr sz="6400">
              <a:solidFill>
                <a:schemeClr val="dk1"/>
              </a:solidFill>
              <a:latin typeface="Roboto"/>
              <a:ea typeface="Roboto"/>
              <a:cs typeface="Roboto"/>
              <a:sym typeface="Roboto"/>
            </a:endParaRPr>
          </a:p>
          <a:p>
            <a:pPr indent="0" lvl="0" marL="0" rtl="0" algn="l">
              <a:lnSpc>
                <a:spcPct val="115000"/>
              </a:lnSpc>
              <a:spcBef>
                <a:spcPts val="1600"/>
              </a:spcBef>
              <a:spcAft>
                <a:spcPts val="0"/>
              </a:spcAft>
              <a:buClr>
                <a:schemeClr val="dk1"/>
              </a:buClr>
              <a:buSzPct val="53571"/>
              <a:buFont typeface="Arial"/>
              <a:buNone/>
            </a:pPr>
            <a:r>
              <a:t/>
            </a:r>
            <a:endParaRPr/>
          </a:p>
          <a:p>
            <a:pPr indent="0" lvl="0" marL="0" rtl="0" algn="l">
              <a:lnSpc>
                <a:spcPct val="115000"/>
              </a:lnSpc>
              <a:spcBef>
                <a:spcPts val="1600"/>
              </a:spcBef>
              <a:spcAft>
                <a:spcPts val="1600"/>
              </a:spcAft>
              <a:buSzPct val="264285"/>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30"/>
          <p:cNvSpPr txBox="1"/>
          <p:nvPr>
            <p:ph type="title"/>
          </p:nvPr>
        </p:nvSpPr>
        <p:spPr>
          <a:xfrm>
            <a:off x="415600" y="260967"/>
            <a:ext cx="11360700" cy="1095900"/>
          </a:xfrm>
          <a:prstGeom prst="rect">
            <a:avLst/>
          </a:prstGeom>
          <a:noFill/>
          <a:ln>
            <a:noFill/>
          </a:ln>
        </p:spPr>
        <p:txBody>
          <a:bodyPr anchorCtr="0" anchor="t" bIns="121900" lIns="121900" spcFirstLastPara="1" rIns="121900" wrap="square" tIns="121900">
            <a:normAutofit/>
          </a:bodyPr>
          <a:lstStyle/>
          <a:p>
            <a:pPr indent="0" lvl="0" marL="0" rtl="0" algn="l">
              <a:lnSpc>
                <a:spcPct val="100000"/>
              </a:lnSpc>
              <a:spcBef>
                <a:spcPts val="0"/>
              </a:spcBef>
              <a:spcAft>
                <a:spcPts val="0"/>
              </a:spcAft>
              <a:buClr>
                <a:schemeClr val="dk1"/>
              </a:buClr>
              <a:buSzPts val="1500"/>
              <a:buFont typeface="Arial"/>
              <a:buNone/>
            </a:pPr>
            <a:r>
              <a:rPr lang="en-US"/>
              <a:t>Real world scenario of data modeling and prediction for sales</a:t>
            </a:r>
            <a:endParaRPr/>
          </a:p>
        </p:txBody>
      </p:sp>
      <p:sp>
        <p:nvSpPr>
          <p:cNvPr id="160" name="Google Shape;160;p30"/>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rmAutofit/>
          </a:bodyPr>
          <a:lstStyle/>
          <a:p>
            <a:pPr indent="-424180" lvl="0" marL="609600" rtl="0" algn="l">
              <a:lnSpc>
                <a:spcPct val="200000"/>
              </a:lnSpc>
              <a:spcBef>
                <a:spcPts val="1600"/>
              </a:spcBef>
              <a:spcAft>
                <a:spcPts val="0"/>
              </a:spcAft>
              <a:buClr>
                <a:schemeClr val="dk1"/>
              </a:buClr>
              <a:buSzPts val="1880"/>
              <a:buFont typeface="Candara"/>
              <a:buChar char="●"/>
            </a:pPr>
            <a:r>
              <a:rPr lang="en-US" sz="1879">
                <a:solidFill>
                  <a:schemeClr val="dk1"/>
                </a:solidFill>
              </a:rPr>
              <a:t>Data scientists and data engineers at company XYZ use their models and predictions to provide insights and recommendations to the business stakeholders. They use data visualization tools to present their findings and communicate their results. They also use their models and predictions to optimize business processes, products, and services. For example, they use their models to adjust the prices of products based on demand and competition. They use their predictions to forecast the inventory and supply chain needs. They use their recommendations to personalize the customer experience and increase customer loyalty.</a:t>
            </a:r>
            <a:endParaRPr sz="71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31"/>
          <p:cNvSpPr txBox="1"/>
          <p:nvPr>
            <p:ph type="title"/>
          </p:nvPr>
        </p:nvSpPr>
        <p:spPr>
          <a:xfrm>
            <a:off x="415600" y="186667"/>
            <a:ext cx="11360700" cy="632400"/>
          </a:xfrm>
          <a:prstGeom prst="rect">
            <a:avLst/>
          </a:prstGeom>
          <a:noFill/>
          <a:ln>
            <a:noFill/>
          </a:ln>
        </p:spPr>
        <p:txBody>
          <a:bodyPr anchorCtr="0" anchor="t" bIns="121900" lIns="121900" spcFirstLastPara="1" rIns="121900" wrap="square" tIns="121900">
            <a:normAutofit fontScale="90000"/>
          </a:bodyPr>
          <a:lstStyle/>
          <a:p>
            <a:pPr indent="0" lvl="0" marL="0" rtl="0" algn="l">
              <a:lnSpc>
                <a:spcPct val="100000"/>
              </a:lnSpc>
              <a:spcBef>
                <a:spcPts val="0"/>
              </a:spcBef>
              <a:spcAft>
                <a:spcPts val="0"/>
              </a:spcAft>
              <a:buSzPct val="128125"/>
              <a:buNone/>
            </a:pPr>
            <a:r>
              <a:rPr lang="en-US"/>
              <a:t>Let us understand the flow!</a:t>
            </a:r>
            <a:endParaRPr/>
          </a:p>
        </p:txBody>
      </p:sp>
      <p:sp>
        <p:nvSpPr>
          <p:cNvPr id="166" name="Google Shape;166;p31"/>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rmAutofit/>
          </a:bodyPr>
          <a:lstStyle/>
          <a:p>
            <a:pPr indent="0" lvl="0" marL="0" rtl="0" algn="l">
              <a:lnSpc>
                <a:spcPct val="115000"/>
              </a:lnSpc>
              <a:spcBef>
                <a:spcPts val="0"/>
              </a:spcBef>
              <a:spcAft>
                <a:spcPts val="1600"/>
              </a:spcAft>
              <a:buSzPts val="2400"/>
              <a:buNone/>
            </a:pPr>
            <a:r>
              <a:t/>
            </a:r>
            <a:endParaRPr/>
          </a:p>
        </p:txBody>
      </p:sp>
      <p:pic>
        <p:nvPicPr>
          <p:cNvPr id="167" name="Google Shape;167;p31"/>
          <p:cNvPicPr preferRelativeResize="0"/>
          <p:nvPr/>
        </p:nvPicPr>
        <p:blipFill rotWithShape="1">
          <a:blip r:embed="rId3">
            <a:alphaModFix/>
          </a:blip>
          <a:srcRect b="0" l="0" r="0" t="0"/>
          <a:stretch/>
        </p:blipFill>
        <p:spPr>
          <a:xfrm>
            <a:off x="283300" y="819000"/>
            <a:ext cx="11079365" cy="5744468"/>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2"/>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a:bodyPr>
          <a:lstStyle/>
          <a:p>
            <a:pPr indent="0" lvl="0" marL="0" rtl="0" algn="l">
              <a:lnSpc>
                <a:spcPct val="100000"/>
              </a:lnSpc>
              <a:spcBef>
                <a:spcPts val="0"/>
              </a:spcBef>
              <a:spcAft>
                <a:spcPts val="0"/>
              </a:spcAft>
              <a:buSzPts val="4100"/>
              <a:buNone/>
            </a:pPr>
            <a:r>
              <a:rPr lang="en-US"/>
              <a:t>Variable and its types</a:t>
            </a:r>
            <a:endParaRPr/>
          </a:p>
        </p:txBody>
      </p:sp>
      <p:sp>
        <p:nvSpPr>
          <p:cNvPr id="173" name="Google Shape;173;p32"/>
          <p:cNvSpPr txBox="1"/>
          <p:nvPr>
            <p:ph idx="1" type="body"/>
          </p:nvPr>
        </p:nvSpPr>
        <p:spPr>
          <a:xfrm>
            <a:off x="415600" y="1536633"/>
            <a:ext cx="4822500" cy="3720900"/>
          </a:xfrm>
          <a:prstGeom prst="rect">
            <a:avLst/>
          </a:prstGeom>
          <a:noFill/>
          <a:ln>
            <a:noFill/>
          </a:ln>
        </p:spPr>
        <p:txBody>
          <a:bodyPr anchorCtr="0" anchor="t" bIns="121900" lIns="121900" spcFirstLastPara="1" rIns="121900" wrap="square" tIns="121900">
            <a:normAutofit fontScale="85000"/>
          </a:bodyPr>
          <a:lstStyle/>
          <a:p>
            <a:pPr indent="0" lvl="0" marL="0" rtl="0" algn="l">
              <a:lnSpc>
                <a:spcPct val="200000"/>
              </a:lnSpc>
              <a:spcBef>
                <a:spcPts val="0"/>
              </a:spcBef>
              <a:spcAft>
                <a:spcPts val="0"/>
              </a:spcAft>
              <a:buSzPct val="138297"/>
              <a:buNone/>
            </a:pPr>
            <a:r>
              <a:rPr lang="en-US" sz="1879"/>
              <a:t>Variables &amp; Its type: A variable is defined as the alphabetic character that expresses a numerical value or a number. In algebraic equations, a variable is used to represent unknown quantity or quality of data.</a:t>
            </a:r>
            <a:endParaRPr sz="1900">
              <a:solidFill>
                <a:schemeClr val="dk1"/>
              </a:solidFill>
              <a:latin typeface="Roboto"/>
              <a:ea typeface="Roboto"/>
              <a:cs typeface="Roboto"/>
              <a:sym typeface="Roboto"/>
            </a:endParaRPr>
          </a:p>
          <a:p>
            <a:pPr indent="0" lvl="0" marL="0" rtl="0" algn="l">
              <a:lnSpc>
                <a:spcPct val="200000"/>
              </a:lnSpc>
              <a:spcBef>
                <a:spcPts val="1600"/>
              </a:spcBef>
              <a:spcAft>
                <a:spcPts val="1600"/>
              </a:spcAft>
              <a:buSzPct val="40625"/>
              <a:buNone/>
            </a:pPr>
            <a:r>
              <a:t/>
            </a:r>
            <a:endParaRPr sz="6400">
              <a:solidFill>
                <a:schemeClr val="dk1"/>
              </a:solidFill>
              <a:latin typeface="Roboto"/>
              <a:ea typeface="Roboto"/>
              <a:cs typeface="Roboto"/>
              <a:sym typeface="Roboto"/>
            </a:endParaRPr>
          </a:p>
        </p:txBody>
      </p:sp>
      <p:pic>
        <p:nvPicPr>
          <p:cNvPr id="174" name="Google Shape;174;p32"/>
          <p:cNvPicPr preferRelativeResize="0"/>
          <p:nvPr/>
        </p:nvPicPr>
        <p:blipFill rotWithShape="1">
          <a:blip r:embed="rId3">
            <a:alphaModFix/>
          </a:blip>
          <a:srcRect b="0" l="0" r="0" t="0"/>
          <a:stretch/>
        </p:blipFill>
        <p:spPr>
          <a:xfrm>
            <a:off x="4715200" y="1560167"/>
            <a:ext cx="7273600" cy="472843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5"/>
          <p:cNvSpPr txBox="1"/>
          <p:nvPr>
            <p:ph type="title"/>
          </p:nvPr>
        </p:nvSpPr>
        <p:spPr>
          <a:xfrm>
            <a:off x="415600" y="259200"/>
            <a:ext cx="11360700" cy="763500"/>
          </a:xfrm>
          <a:prstGeom prst="rect">
            <a:avLst/>
          </a:prstGeom>
          <a:noFill/>
          <a:ln>
            <a:noFill/>
          </a:ln>
        </p:spPr>
        <p:txBody>
          <a:bodyPr anchorCtr="0" anchor="t" bIns="121900" lIns="121900" spcFirstLastPara="1" rIns="121900" wrap="square" tIns="121900">
            <a:normAutofit/>
          </a:bodyPr>
          <a:lstStyle/>
          <a:p>
            <a:pPr indent="0" lvl="0" marL="0" rtl="0" algn="l">
              <a:lnSpc>
                <a:spcPct val="100000"/>
              </a:lnSpc>
              <a:spcBef>
                <a:spcPts val="0"/>
              </a:spcBef>
              <a:spcAft>
                <a:spcPts val="0"/>
              </a:spcAft>
              <a:buSzPts val="4100"/>
              <a:buNone/>
            </a:pPr>
            <a:r>
              <a:rPr lang="en-US"/>
              <a:t>Statistics</a:t>
            </a:r>
            <a:endParaRPr/>
          </a:p>
        </p:txBody>
      </p:sp>
      <p:sp>
        <p:nvSpPr>
          <p:cNvPr id="61" name="Google Shape;61;p15"/>
          <p:cNvSpPr txBox="1"/>
          <p:nvPr>
            <p:ph idx="1" type="body"/>
          </p:nvPr>
        </p:nvSpPr>
        <p:spPr>
          <a:xfrm>
            <a:off x="415600" y="881500"/>
            <a:ext cx="5884500" cy="5976300"/>
          </a:xfrm>
          <a:prstGeom prst="rect">
            <a:avLst/>
          </a:prstGeom>
          <a:noFill/>
          <a:ln>
            <a:noFill/>
          </a:ln>
        </p:spPr>
        <p:txBody>
          <a:bodyPr anchorCtr="0" anchor="t" bIns="121900" lIns="121900" spcFirstLastPara="1" rIns="121900" wrap="square" tIns="121900">
            <a:normAutofit fontScale="62500"/>
          </a:bodyPr>
          <a:lstStyle/>
          <a:p>
            <a:pPr indent="0" lvl="0" marL="0" rtl="0" algn="l">
              <a:lnSpc>
                <a:spcPct val="200000"/>
              </a:lnSpc>
              <a:spcBef>
                <a:spcPts val="0"/>
              </a:spcBef>
              <a:spcAft>
                <a:spcPts val="0"/>
              </a:spcAft>
              <a:buClr>
                <a:schemeClr val="dk1"/>
              </a:buClr>
              <a:buSzPct val="51724"/>
              <a:buFont typeface="Arial"/>
              <a:buNone/>
            </a:pPr>
            <a:r>
              <a:t/>
            </a:r>
            <a:endParaRPr sz="2900">
              <a:solidFill>
                <a:srgbClr val="111111"/>
              </a:solidFill>
              <a:latin typeface="Roboto"/>
              <a:ea typeface="Roboto"/>
              <a:cs typeface="Roboto"/>
              <a:sym typeface="Roboto"/>
            </a:endParaRPr>
          </a:p>
          <a:p>
            <a:pPr indent="0" lvl="0" marL="0" rtl="0" algn="l">
              <a:lnSpc>
                <a:spcPct val="200000"/>
              </a:lnSpc>
              <a:spcBef>
                <a:spcPts val="0"/>
              </a:spcBef>
              <a:spcAft>
                <a:spcPts val="0"/>
              </a:spcAft>
              <a:buClr>
                <a:schemeClr val="dk1"/>
              </a:buClr>
              <a:buSzPct val="51724"/>
              <a:buFont typeface="Arial"/>
              <a:buNone/>
            </a:pPr>
            <a:r>
              <a:rPr lang="en-US" sz="2900">
                <a:solidFill>
                  <a:srgbClr val="111111"/>
                </a:solidFill>
              </a:rPr>
              <a:t>Statistics is a branch of mathematics that deals with the collection, analysis, interpretation, and presentation of data. Data scientists use statistics to understand the patterns and trends in data, to test hypotheses and draw conclusions, and to communicate their findings and recommendations. Some of the statistical methods that data scientists use are:</a:t>
            </a:r>
            <a:endParaRPr sz="2900">
              <a:solidFill>
                <a:srgbClr val="111111"/>
              </a:solidFill>
            </a:endParaRPr>
          </a:p>
          <a:p>
            <a:pPr indent="0" lvl="0" marL="609600" rtl="0" algn="l">
              <a:lnSpc>
                <a:spcPct val="200000"/>
              </a:lnSpc>
              <a:spcBef>
                <a:spcPts val="1200"/>
              </a:spcBef>
              <a:spcAft>
                <a:spcPts val="0"/>
              </a:spcAft>
              <a:buSzPct val="131034"/>
              <a:buNone/>
            </a:pPr>
            <a:r>
              <a:t/>
            </a:r>
            <a:endParaRPr sz="2900">
              <a:solidFill>
                <a:srgbClr val="111111"/>
              </a:solidFill>
              <a:latin typeface="Roboto"/>
              <a:ea typeface="Roboto"/>
              <a:cs typeface="Roboto"/>
              <a:sym typeface="Roboto"/>
            </a:endParaRPr>
          </a:p>
          <a:p>
            <a:pPr indent="0" lvl="0" marL="609600" rtl="0" algn="l">
              <a:lnSpc>
                <a:spcPct val="115000"/>
              </a:lnSpc>
              <a:spcBef>
                <a:spcPts val="1200"/>
              </a:spcBef>
              <a:spcAft>
                <a:spcPts val="0"/>
              </a:spcAft>
              <a:buSzPct val="237500"/>
              <a:buNone/>
            </a:pPr>
            <a:r>
              <a:t/>
            </a:r>
            <a:endParaRPr sz="1600">
              <a:solidFill>
                <a:srgbClr val="111111"/>
              </a:solidFill>
              <a:latin typeface="Roboto"/>
              <a:ea typeface="Roboto"/>
              <a:cs typeface="Roboto"/>
              <a:sym typeface="Roboto"/>
            </a:endParaRPr>
          </a:p>
          <a:p>
            <a:pPr indent="0" lvl="0" marL="0" rtl="0" algn="l">
              <a:lnSpc>
                <a:spcPct val="115000"/>
              </a:lnSpc>
              <a:spcBef>
                <a:spcPts val="0"/>
              </a:spcBef>
              <a:spcAft>
                <a:spcPts val="1600"/>
              </a:spcAft>
              <a:buSzPct val="253333"/>
              <a:buNone/>
            </a:pPr>
            <a:r>
              <a:t/>
            </a:r>
            <a:endParaRPr sz="1500"/>
          </a:p>
        </p:txBody>
      </p:sp>
      <p:pic>
        <p:nvPicPr>
          <p:cNvPr id="62" name="Google Shape;62;p15"/>
          <p:cNvPicPr preferRelativeResize="0"/>
          <p:nvPr/>
        </p:nvPicPr>
        <p:blipFill rotWithShape="1">
          <a:blip r:embed="rId3">
            <a:alphaModFix/>
          </a:blip>
          <a:srcRect b="0" l="0" r="0" t="0"/>
          <a:stretch/>
        </p:blipFill>
        <p:spPr>
          <a:xfrm>
            <a:off x="7171500" y="1645300"/>
            <a:ext cx="4081333" cy="28323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3"/>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a:bodyPr>
          <a:lstStyle/>
          <a:p>
            <a:pPr indent="0" lvl="0" marL="0" rtl="0" algn="l">
              <a:lnSpc>
                <a:spcPct val="100000"/>
              </a:lnSpc>
              <a:spcBef>
                <a:spcPts val="0"/>
              </a:spcBef>
              <a:spcAft>
                <a:spcPts val="0"/>
              </a:spcAft>
              <a:buSzPts val="4100"/>
              <a:buNone/>
            </a:pPr>
            <a:r>
              <a:rPr lang="en-US"/>
              <a:t>Qualitative v/s Quantitative variables</a:t>
            </a:r>
            <a:endParaRPr/>
          </a:p>
        </p:txBody>
      </p:sp>
      <p:sp>
        <p:nvSpPr>
          <p:cNvPr id="180" name="Google Shape;180;p33"/>
          <p:cNvSpPr txBox="1"/>
          <p:nvPr>
            <p:ph idx="1" type="body"/>
          </p:nvPr>
        </p:nvSpPr>
        <p:spPr>
          <a:xfrm>
            <a:off x="415600" y="1536633"/>
            <a:ext cx="11360700" cy="5509200"/>
          </a:xfrm>
          <a:prstGeom prst="rect">
            <a:avLst/>
          </a:prstGeom>
          <a:noFill/>
          <a:ln>
            <a:noFill/>
          </a:ln>
        </p:spPr>
        <p:txBody>
          <a:bodyPr anchorCtr="0" anchor="t" bIns="121900" lIns="121900" spcFirstLastPara="1" rIns="121900" wrap="square" tIns="121900">
            <a:normAutofit fontScale="25000" lnSpcReduction="20000"/>
          </a:bodyPr>
          <a:lstStyle/>
          <a:p>
            <a:pPr indent="0" lvl="0" marL="0" marR="0" rtl="0" algn="l">
              <a:lnSpc>
                <a:spcPct val="200000"/>
              </a:lnSpc>
              <a:spcBef>
                <a:spcPts val="1200"/>
              </a:spcBef>
              <a:spcAft>
                <a:spcPts val="0"/>
              </a:spcAft>
              <a:buSzPct val="133333"/>
              <a:buNone/>
            </a:pPr>
            <a:r>
              <a:rPr lang="en-US" sz="7200"/>
              <a:t>To divide the variables as qualitative and quantitative variables, we need to identify whether the variable can be expressed as a number or a category. If the variable can be expressed as a number, it is a quantitative variable. If the variable can be expressed as a category, it is a qualitative variable.</a:t>
            </a:r>
            <a:endParaRPr sz="7200"/>
          </a:p>
          <a:p>
            <a:pPr indent="-419100" lvl="0" marL="609600" rtl="0" algn="l">
              <a:lnSpc>
                <a:spcPct val="115000"/>
              </a:lnSpc>
              <a:spcBef>
                <a:spcPts val="0"/>
              </a:spcBef>
              <a:spcAft>
                <a:spcPts val="0"/>
              </a:spcAft>
              <a:buClr>
                <a:srgbClr val="111111"/>
              </a:buClr>
              <a:buSzPct val="100000"/>
              <a:buFont typeface="Roboto"/>
              <a:buChar char="●"/>
            </a:pPr>
            <a:r>
              <a:rPr lang="en-US" sz="7200"/>
              <a:t>Year</a:t>
            </a:r>
            <a:endParaRPr sz="7200"/>
          </a:p>
          <a:p>
            <a:pPr indent="-419100" lvl="0" marL="609600" rtl="0" algn="l">
              <a:lnSpc>
                <a:spcPct val="115000"/>
              </a:lnSpc>
              <a:spcBef>
                <a:spcPts val="0"/>
              </a:spcBef>
              <a:spcAft>
                <a:spcPts val="0"/>
              </a:spcAft>
              <a:buSzPct val="100000"/>
              <a:buChar char="●"/>
            </a:pPr>
            <a:r>
              <a:rPr lang="en-US" sz="7200"/>
              <a:t>Country</a:t>
            </a:r>
            <a:endParaRPr sz="7200"/>
          </a:p>
          <a:p>
            <a:pPr indent="-419100" lvl="0" marL="609600" rtl="0" algn="l">
              <a:lnSpc>
                <a:spcPct val="115000"/>
              </a:lnSpc>
              <a:spcBef>
                <a:spcPts val="0"/>
              </a:spcBef>
              <a:spcAft>
                <a:spcPts val="0"/>
              </a:spcAft>
              <a:buClr>
                <a:srgbClr val="111111"/>
              </a:buClr>
              <a:buSzPct val="100000"/>
              <a:buFont typeface="Roboto"/>
              <a:buChar char="●"/>
            </a:pPr>
            <a:r>
              <a:rPr lang="en-US" sz="7200"/>
              <a:t>Status</a:t>
            </a:r>
            <a:endParaRPr sz="7200"/>
          </a:p>
          <a:p>
            <a:pPr indent="-419100" lvl="0" marL="609600" rtl="0" algn="l">
              <a:lnSpc>
                <a:spcPct val="115000"/>
              </a:lnSpc>
              <a:spcBef>
                <a:spcPts val="0"/>
              </a:spcBef>
              <a:spcAft>
                <a:spcPts val="0"/>
              </a:spcAft>
              <a:buClr>
                <a:srgbClr val="111111"/>
              </a:buClr>
              <a:buSzPct val="100000"/>
              <a:buFont typeface="Roboto"/>
              <a:buChar char="●"/>
            </a:pPr>
            <a:r>
              <a:rPr lang="en-US" sz="7200"/>
              <a:t>Life expectancy</a:t>
            </a:r>
            <a:endParaRPr sz="7200"/>
          </a:p>
          <a:p>
            <a:pPr indent="-419100" lvl="0" marL="609600" rtl="0" algn="l">
              <a:lnSpc>
                <a:spcPct val="115000"/>
              </a:lnSpc>
              <a:spcBef>
                <a:spcPts val="0"/>
              </a:spcBef>
              <a:spcAft>
                <a:spcPts val="0"/>
              </a:spcAft>
              <a:buClr>
                <a:srgbClr val="111111"/>
              </a:buClr>
              <a:buSzPct val="100000"/>
              <a:buFont typeface="Roboto"/>
              <a:buChar char="●"/>
            </a:pPr>
            <a:r>
              <a:rPr lang="en-US" sz="7200"/>
              <a:t>Adult Mortality</a:t>
            </a:r>
            <a:endParaRPr sz="7200"/>
          </a:p>
          <a:p>
            <a:pPr indent="-419100" lvl="0" marL="609600" rtl="0" algn="l">
              <a:lnSpc>
                <a:spcPct val="115000"/>
              </a:lnSpc>
              <a:spcBef>
                <a:spcPts val="0"/>
              </a:spcBef>
              <a:spcAft>
                <a:spcPts val="0"/>
              </a:spcAft>
              <a:buClr>
                <a:srgbClr val="111111"/>
              </a:buClr>
              <a:buSzPct val="100000"/>
              <a:buFont typeface="Roboto"/>
              <a:buChar char="●"/>
            </a:pPr>
            <a:r>
              <a:rPr lang="en-US" sz="7200"/>
              <a:t>Hepatitis B</a:t>
            </a:r>
            <a:endParaRPr sz="7200"/>
          </a:p>
          <a:p>
            <a:pPr indent="-419100" lvl="0" marL="609600" rtl="0" algn="l">
              <a:lnSpc>
                <a:spcPct val="115000"/>
              </a:lnSpc>
              <a:spcBef>
                <a:spcPts val="0"/>
              </a:spcBef>
              <a:spcAft>
                <a:spcPts val="0"/>
              </a:spcAft>
              <a:buClr>
                <a:srgbClr val="111111"/>
              </a:buClr>
              <a:buSzPct val="100000"/>
              <a:buFont typeface="Roboto"/>
              <a:buChar char="●"/>
            </a:pPr>
            <a:r>
              <a:rPr lang="en-US" sz="7200"/>
              <a:t>BMI</a:t>
            </a:r>
            <a:endParaRPr sz="7200"/>
          </a:p>
          <a:p>
            <a:pPr indent="-419100" lvl="0" marL="609600" rtl="0" algn="l">
              <a:lnSpc>
                <a:spcPct val="115000"/>
              </a:lnSpc>
              <a:spcBef>
                <a:spcPts val="0"/>
              </a:spcBef>
              <a:spcAft>
                <a:spcPts val="0"/>
              </a:spcAft>
              <a:buClr>
                <a:srgbClr val="111111"/>
              </a:buClr>
              <a:buSzPct val="100000"/>
              <a:buFont typeface="Roboto"/>
              <a:buChar char="●"/>
            </a:pPr>
            <a:r>
              <a:rPr lang="en-US" sz="7200"/>
              <a:t>Total expenditure</a:t>
            </a:r>
            <a:endParaRPr sz="7200"/>
          </a:p>
          <a:p>
            <a:pPr indent="-419100" lvl="0" marL="609600" rtl="0" algn="l">
              <a:lnSpc>
                <a:spcPct val="115000"/>
              </a:lnSpc>
              <a:spcBef>
                <a:spcPts val="0"/>
              </a:spcBef>
              <a:spcAft>
                <a:spcPts val="0"/>
              </a:spcAft>
              <a:buClr>
                <a:srgbClr val="111111"/>
              </a:buClr>
              <a:buSzPct val="100000"/>
              <a:buFont typeface="Roboto"/>
              <a:buChar char="●"/>
            </a:pPr>
            <a:r>
              <a:rPr lang="en-US" sz="7200"/>
              <a:t>GDP</a:t>
            </a:r>
            <a:endParaRPr sz="7200"/>
          </a:p>
          <a:p>
            <a:pPr indent="-419100" lvl="0" marL="609600" rtl="0" algn="l">
              <a:lnSpc>
                <a:spcPct val="115000"/>
              </a:lnSpc>
              <a:spcBef>
                <a:spcPts val="0"/>
              </a:spcBef>
              <a:spcAft>
                <a:spcPts val="0"/>
              </a:spcAft>
              <a:buClr>
                <a:srgbClr val="111111"/>
              </a:buClr>
              <a:buSzPct val="100000"/>
              <a:buFont typeface="Roboto"/>
              <a:buChar char="●"/>
            </a:pPr>
            <a:r>
              <a:rPr lang="en-US" sz="7200"/>
              <a:t>Population</a:t>
            </a:r>
            <a:endParaRPr sz="7200"/>
          </a:p>
          <a:p>
            <a:pPr indent="-419100" lvl="0" marL="609600" rtl="0" algn="l">
              <a:lnSpc>
                <a:spcPct val="115000"/>
              </a:lnSpc>
              <a:spcBef>
                <a:spcPts val="0"/>
              </a:spcBef>
              <a:spcAft>
                <a:spcPts val="0"/>
              </a:spcAft>
              <a:buClr>
                <a:srgbClr val="111111"/>
              </a:buClr>
              <a:buSzPct val="100000"/>
              <a:buFont typeface="Roboto"/>
              <a:buChar char="●"/>
            </a:pPr>
            <a:r>
              <a:rPr lang="en-US" sz="7200"/>
              <a:t>Income composition of resources</a:t>
            </a:r>
            <a:endParaRPr b="1" sz="7200"/>
          </a:p>
          <a:p>
            <a:pPr indent="0" lvl="0" marL="0" rtl="0" algn="l">
              <a:lnSpc>
                <a:spcPct val="115000"/>
              </a:lnSpc>
              <a:spcBef>
                <a:spcPts val="1200"/>
              </a:spcBef>
              <a:spcAft>
                <a:spcPts val="0"/>
              </a:spcAft>
              <a:buSzPct val="109090"/>
              <a:buNone/>
            </a:pPr>
            <a:r>
              <a:t/>
            </a:r>
            <a:endParaRPr sz="8800">
              <a:solidFill>
                <a:srgbClr val="111111"/>
              </a:solidFill>
              <a:latin typeface="Roboto"/>
              <a:ea typeface="Roboto"/>
              <a:cs typeface="Roboto"/>
              <a:sym typeface="Roboto"/>
            </a:endParaRPr>
          </a:p>
          <a:p>
            <a:pPr indent="0" lvl="0" marL="609600" rtl="0" algn="l">
              <a:lnSpc>
                <a:spcPct val="115000"/>
              </a:lnSpc>
              <a:spcBef>
                <a:spcPts val="1200"/>
              </a:spcBef>
              <a:spcAft>
                <a:spcPts val="0"/>
              </a:spcAft>
              <a:buSzPts val="2400"/>
              <a:buNone/>
            </a:pPr>
            <a:r>
              <a:t/>
            </a:r>
            <a:endParaRPr sz="1600">
              <a:solidFill>
                <a:srgbClr val="111111"/>
              </a:solidFill>
              <a:latin typeface="Roboto"/>
              <a:ea typeface="Roboto"/>
              <a:cs typeface="Roboto"/>
              <a:sym typeface="Roboto"/>
            </a:endParaRPr>
          </a:p>
          <a:p>
            <a:pPr indent="0" lvl="0" marL="0" rtl="0" algn="l">
              <a:lnSpc>
                <a:spcPct val="115000"/>
              </a:lnSpc>
              <a:spcBef>
                <a:spcPts val="0"/>
              </a:spcBef>
              <a:spcAft>
                <a:spcPts val="1600"/>
              </a:spcAft>
              <a:buSzPct val="342857"/>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4"/>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a:bodyPr>
          <a:lstStyle/>
          <a:p>
            <a:pPr indent="0" lvl="0" marL="0" rtl="0" algn="l">
              <a:lnSpc>
                <a:spcPct val="100000"/>
              </a:lnSpc>
              <a:spcBef>
                <a:spcPts val="0"/>
              </a:spcBef>
              <a:spcAft>
                <a:spcPts val="0"/>
              </a:spcAft>
              <a:buClr>
                <a:schemeClr val="dk1"/>
              </a:buClr>
              <a:buSzPts val="1500"/>
              <a:buFont typeface="Arial"/>
              <a:buNone/>
            </a:pPr>
            <a:r>
              <a:rPr lang="en-US"/>
              <a:t>Qualitative v/s Quantitative variables</a:t>
            </a:r>
            <a:endParaRPr/>
          </a:p>
        </p:txBody>
      </p:sp>
      <p:sp>
        <p:nvSpPr>
          <p:cNvPr id="186" name="Google Shape;186;p34"/>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rmAutofit fontScale="25000"/>
          </a:bodyPr>
          <a:lstStyle/>
          <a:p>
            <a:pPr indent="0" lvl="0" marL="0" rtl="0" algn="l">
              <a:lnSpc>
                <a:spcPct val="115000"/>
              </a:lnSpc>
              <a:spcBef>
                <a:spcPts val="1200"/>
              </a:spcBef>
              <a:spcAft>
                <a:spcPts val="0"/>
              </a:spcAft>
              <a:buClr>
                <a:schemeClr val="dk1"/>
              </a:buClr>
              <a:buSzPts val="375"/>
              <a:buFont typeface="Arial"/>
              <a:buNone/>
            </a:pPr>
            <a:r>
              <a:rPr lang="en-US" sz="6700"/>
              <a:t>The qualitative variables are:</a:t>
            </a:r>
            <a:endParaRPr sz="6700"/>
          </a:p>
          <a:p>
            <a:pPr indent="-334962" lvl="0" marL="457200" rtl="0" algn="l">
              <a:lnSpc>
                <a:spcPct val="200000"/>
              </a:lnSpc>
              <a:spcBef>
                <a:spcPts val="1200"/>
              </a:spcBef>
              <a:spcAft>
                <a:spcPts val="0"/>
              </a:spcAft>
              <a:buSzPct val="100000"/>
              <a:buChar char="●"/>
            </a:pPr>
            <a:r>
              <a:rPr b="1" lang="en-US" sz="6700"/>
              <a:t>Country:</a:t>
            </a:r>
            <a:r>
              <a:rPr lang="en-US" sz="6700"/>
              <a:t> This is a nominal variable that indicates the name of the country.</a:t>
            </a:r>
            <a:endParaRPr sz="6700"/>
          </a:p>
          <a:p>
            <a:pPr indent="-334962" lvl="0" marL="457200" rtl="0" algn="l">
              <a:lnSpc>
                <a:spcPct val="200000"/>
              </a:lnSpc>
              <a:spcBef>
                <a:spcPts val="0"/>
              </a:spcBef>
              <a:spcAft>
                <a:spcPts val="0"/>
              </a:spcAft>
              <a:buSzPct val="100000"/>
              <a:buChar char="●"/>
            </a:pPr>
            <a:r>
              <a:rPr b="1" lang="en-US" sz="6700"/>
              <a:t>Status</a:t>
            </a:r>
            <a:r>
              <a:rPr lang="en-US" sz="6700"/>
              <a:t>: This is a nominal variable that indicates whether the country is developing or developed.</a:t>
            </a:r>
            <a:endParaRPr sz="6700"/>
          </a:p>
          <a:p>
            <a:pPr indent="-334962" lvl="0" marL="457200" rtl="0" algn="l">
              <a:lnSpc>
                <a:spcPct val="200000"/>
              </a:lnSpc>
              <a:spcBef>
                <a:spcPts val="0"/>
              </a:spcBef>
              <a:spcAft>
                <a:spcPts val="0"/>
              </a:spcAft>
              <a:buSzPct val="100000"/>
              <a:buChar char="●"/>
            </a:pPr>
            <a:r>
              <a:rPr b="1" lang="en-US" sz="6700"/>
              <a:t>Hepatitis B</a:t>
            </a:r>
            <a:r>
              <a:rPr lang="en-US" sz="6700"/>
              <a:t>: This is a nominal variable that indicates whether the country has Hepatitis B vaccination coverage.</a:t>
            </a:r>
            <a:endParaRPr sz="6700"/>
          </a:p>
          <a:p>
            <a:pPr indent="-334962" lvl="0" marL="457200" rtl="0" algn="l">
              <a:lnSpc>
                <a:spcPct val="200000"/>
              </a:lnSpc>
              <a:spcBef>
                <a:spcPts val="0"/>
              </a:spcBef>
              <a:spcAft>
                <a:spcPts val="0"/>
              </a:spcAft>
              <a:buSzPct val="100000"/>
              <a:buChar char="●"/>
            </a:pPr>
            <a:r>
              <a:rPr b="1" lang="en-US" sz="6700"/>
              <a:t>Polio</a:t>
            </a:r>
            <a:r>
              <a:rPr lang="en-US" sz="6700"/>
              <a:t>: This is a nominal variable that indicates whether the country has Polio vaccination coverage.</a:t>
            </a:r>
            <a:endParaRPr sz="6700"/>
          </a:p>
          <a:p>
            <a:pPr indent="-334962" lvl="0" marL="457200" rtl="0" algn="l">
              <a:lnSpc>
                <a:spcPct val="200000"/>
              </a:lnSpc>
              <a:spcBef>
                <a:spcPts val="0"/>
              </a:spcBef>
              <a:spcAft>
                <a:spcPts val="0"/>
              </a:spcAft>
              <a:buSzPct val="100000"/>
              <a:buChar char="●"/>
            </a:pPr>
            <a:r>
              <a:rPr b="1" lang="en-US" sz="6700"/>
              <a:t>Diphtheria</a:t>
            </a:r>
            <a:r>
              <a:rPr lang="en-US" sz="6700"/>
              <a:t>: This is a nominal variable that indicates whether the country has Diphtheria vaccination coverage.</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5"/>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a:bodyPr>
          <a:lstStyle/>
          <a:p>
            <a:pPr indent="0" lvl="0" marL="0" rtl="0" algn="l">
              <a:lnSpc>
                <a:spcPct val="100000"/>
              </a:lnSpc>
              <a:spcBef>
                <a:spcPts val="0"/>
              </a:spcBef>
              <a:spcAft>
                <a:spcPts val="0"/>
              </a:spcAft>
              <a:buClr>
                <a:schemeClr val="dk1"/>
              </a:buClr>
              <a:buSzPts val="1500"/>
              <a:buFont typeface="Arial"/>
              <a:buNone/>
            </a:pPr>
            <a:r>
              <a:rPr lang="en-US"/>
              <a:t>Qualitative v/s Quantitative variables</a:t>
            </a:r>
            <a:endParaRPr/>
          </a:p>
        </p:txBody>
      </p:sp>
      <p:sp>
        <p:nvSpPr>
          <p:cNvPr id="192" name="Google Shape;192;p35"/>
          <p:cNvSpPr txBox="1"/>
          <p:nvPr>
            <p:ph idx="1" type="body"/>
          </p:nvPr>
        </p:nvSpPr>
        <p:spPr>
          <a:xfrm>
            <a:off x="415600" y="1536633"/>
            <a:ext cx="11360700" cy="5120700"/>
          </a:xfrm>
          <a:prstGeom prst="rect">
            <a:avLst/>
          </a:prstGeom>
          <a:noFill/>
          <a:ln>
            <a:noFill/>
          </a:ln>
        </p:spPr>
        <p:txBody>
          <a:bodyPr anchorCtr="0" anchor="t" bIns="121900" lIns="121900" spcFirstLastPara="1" rIns="121900" wrap="square" tIns="121900">
            <a:normAutofit fontScale="25000"/>
          </a:bodyPr>
          <a:lstStyle/>
          <a:p>
            <a:pPr indent="-334962" lvl="0" marL="457200" marR="0" rtl="0" algn="l">
              <a:lnSpc>
                <a:spcPct val="200000"/>
              </a:lnSpc>
              <a:spcBef>
                <a:spcPts val="0"/>
              </a:spcBef>
              <a:spcAft>
                <a:spcPts val="0"/>
              </a:spcAft>
              <a:buSzPct val="100000"/>
              <a:buChar char="●"/>
            </a:pPr>
            <a:r>
              <a:rPr lang="en-US" sz="6700"/>
              <a:t>The quantitative variables are:</a:t>
            </a:r>
            <a:endParaRPr sz="6700"/>
          </a:p>
          <a:p>
            <a:pPr indent="-334962" lvl="0" marL="457200" marR="0" rtl="0" algn="l">
              <a:lnSpc>
                <a:spcPct val="200000"/>
              </a:lnSpc>
              <a:spcBef>
                <a:spcPts val="0"/>
              </a:spcBef>
              <a:spcAft>
                <a:spcPts val="0"/>
              </a:spcAft>
              <a:buSzPct val="100000"/>
              <a:buChar char="●"/>
            </a:pPr>
            <a:r>
              <a:rPr b="1" lang="en-US" sz="6700"/>
              <a:t>Year</a:t>
            </a:r>
            <a:r>
              <a:rPr lang="en-US" sz="6700"/>
              <a:t>: This is an interval variable that indicates the year of observation.</a:t>
            </a:r>
            <a:endParaRPr sz="6700"/>
          </a:p>
          <a:p>
            <a:pPr indent="-334962" lvl="0" marL="457200" marR="0" rtl="0" algn="l">
              <a:lnSpc>
                <a:spcPct val="200000"/>
              </a:lnSpc>
              <a:spcBef>
                <a:spcPts val="0"/>
              </a:spcBef>
              <a:spcAft>
                <a:spcPts val="0"/>
              </a:spcAft>
              <a:buSzPct val="100000"/>
              <a:buChar char="●"/>
            </a:pPr>
            <a:r>
              <a:rPr b="1" lang="en-US" sz="6700"/>
              <a:t>Life expectancy</a:t>
            </a:r>
            <a:r>
              <a:rPr lang="en-US" sz="6700"/>
              <a:t>: This is a ratio variable that indicates the average number of years a person can expect to live at birth.</a:t>
            </a:r>
            <a:endParaRPr sz="6700"/>
          </a:p>
          <a:p>
            <a:pPr indent="-334962" lvl="0" marL="457200" marR="0" rtl="0" algn="l">
              <a:lnSpc>
                <a:spcPct val="200000"/>
              </a:lnSpc>
              <a:spcBef>
                <a:spcPts val="0"/>
              </a:spcBef>
              <a:spcAft>
                <a:spcPts val="0"/>
              </a:spcAft>
              <a:buSzPct val="100000"/>
              <a:buChar char="●"/>
            </a:pPr>
            <a:r>
              <a:rPr b="1" lang="en-US" sz="6700"/>
              <a:t>Adult Mortality</a:t>
            </a:r>
            <a:r>
              <a:rPr lang="en-US" sz="6700"/>
              <a:t>: This is a ratio variable that indicates the probability of dying between 15 and 60 years per 1000 population.</a:t>
            </a:r>
            <a:endParaRPr sz="6700"/>
          </a:p>
          <a:p>
            <a:pPr indent="-334962" lvl="0" marL="457200" marR="0" rtl="0" algn="l">
              <a:lnSpc>
                <a:spcPct val="200000"/>
              </a:lnSpc>
              <a:spcBef>
                <a:spcPts val="0"/>
              </a:spcBef>
              <a:spcAft>
                <a:spcPts val="0"/>
              </a:spcAft>
              <a:buSzPct val="100000"/>
              <a:buChar char="●"/>
            </a:pPr>
            <a:r>
              <a:rPr b="1" lang="en-US" sz="6700"/>
              <a:t>Infant deaths</a:t>
            </a:r>
            <a:r>
              <a:rPr lang="en-US" sz="6700"/>
              <a:t>: This is a ratio variable that indicates the number of infant deaths per 1000 live births.</a:t>
            </a:r>
            <a:endParaRPr sz="6700"/>
          </a:p>
          <a:p>
            <a:pPr indent="-334962" lvl="0" marL="457200" marR="0" rtl="0" algn="l">
              <a:lnSpc>
                <a:spcPct val="200000"/>
              </a:lnSpc>
              <a:spcBef>
                <a:spcPts val="0"/>
              </a:spcBef>
              <a:spcAft>
                <a:spcPts val="0"/>
              </a:spcAft>
              <a:buSzPct val="100000"/>
              <a:buChar char="●"/>
            </a:pPr>
            <a:r>
              <a:rPr b="1" lang="en-US" sz="6700"/>
              <a:t>Percentage expenditure</a:t>
            </a:r>
            <a:r>
              <a:rPr lang="en-US" sz="6700"/>
              <a:t>: This is a ratio variable that indicates the general government expenditure on health as a percentage of total government expenditure.</a:t>
            </a:r>
            <a:endParaRPr>
              <a:solidFill>
                <a:srgbClr val="111111"/>
              </a:solidFill>
              <a:latin typeface="Roboto"/>
              <a:ea typeface="Roboto"/>
              <a:cs typeface="Roboto"/>
              <a:sym typeface="Roboto"/>
            </a:endParaRPr>
          </a:p>
          <a:p>
            <a:pPr indent="0" lvl="0" marL="0" rtl="0" algn="l">
              <a:lnSpc>
                <a:spcPct val="115000"/>
              </a:lnSpc>
              <a:spcBef>
                <a:spcPts val="0"/>
              </a:spcBef>
              <a:spcAft>
                <a:spcPts val="1600"/>
              </a:spcAft>
              <a:buSzPct val="264285"/>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6"/>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a:bodyPr>
          <a:lstStyle/>
          <a:p>
            <a:pPr indent="0" lvl="0" marL="0" rtl="0" algn="l">
              <a:lnSpc>
                <a:spcPct val="100000"/>
              </a:lnSpc>
              <a:spcBef>
                <a:spcPts val="0"/>
              </a:spcBef>
              <a:spcAft>
                <a:spcPts val="0"/>
              </a:spcAft>
              <a:buSzPts val="4100"/>
              <a:buNone/>
            </a:pPr>
            <a:r>
              <a:rPr lang="en-US"/>
              <a:t>Descriptive Statistics</a:t>
            </a:r>
            <a:endParaRPr/>
          </a:p>
        </p:txBody>
      </p:sp>
      <p:sp>
        <p:nvSpPr>
          <p:cNvPr id="198" name="Google Shape;198;p36"/>
          <p:cNvSpPr txBox="1"/>
          <p:nvPr>
            <p:ph idx="1" type="body"/>
          </p:nvPr>
        </p:nvSpPr>
        <p:spPr>
          <a:xfrm>
            <a:off x="415600" y="1247500"/>
            <a:ext cx="11360700" cy="5155500"/>
          </a:xfrm>
          <a:prstGeom prst="rect">
            <a:avLst/>
          </a:prstGeom>
          <a:noFill/>
          <a:ln>
            <a:noFill/>
          </a:ln>
        </p:spPr>
        <p:txBody>
          <a:bodyPr anchorCtr="0" anchor="t" bIns="121900" lIns="121900" spcFirstLastPara="1" rIns="121900" wrap="square" tIns="121900">
            <a:normAutofit fontScale="25000" lnSpcReduction="20000"/>
          </a:bodyPr>
          <a:lstStyle/>
          <a:p>
            <a:pPr indent="0" lvl="0" marL="0" marR="0" rtl="0" algn="l">
              <a:lnSpc>
                <a:spcPct val="200000"/>
              </a:lnSpc>
              <a:spcBef>
                <a:spcPts val="1600"/>
              </a:spcBef>
              <a:spcAft>
                <a:spcPts val="0"/>
              </a:spcAft>
              <a:buSzPct val="157377"/>
              <a:buNone/>
            </a:pPr>
            <a:r>
              <a:t/>
            </a:r>
            <a:endParaRPr sz="6100">
              <a:solidFill>
                <a:schemeClr val="dk1"/>
              </a:solidFill>
              <a:latin typeface="Roboto"/>
              <a:ea typeface="Roboto"/>
              <a:cs typeface="Roboto"/>
              <a:sym typeface="Roboto"/>
            </a:endParaRPr>
          </a:p>
          <a:p>
            <a:pPr indent="0" lvl="0" marL="0" marR="0" rtl="0" algn="l">
              <a:lnSpc>
                <a:spcPct val="200000"/>
              </a:lnSpc>
              <a:spcBef>
                <a:spcPts val="1600"/>
              </a:spcBef>
              <a:spcAft>
                <a:spcPts val="0"/>
              </a:spcAft>
              <a:buSzPct val="143283"/>
              <a:buNone/>
            </a:pPr>
            <a:r>
              <a:rPr lang="en-US" sz="6700"/>
              <a:t>Descriptive statistics is the process of summarizing and displaying data using numerical measures and graphs. It helps to understand the characteristics and distribution of the data, as well as to identify any outliers or errors.</a:t>
            </a:r>
            <a:endParaRPr sz="6100">
              <a:solidFill>
                <a:schemeClr val="dk1"/>
              </a:solidFill>
              <a:latin typeface="Roboto"/>
              <a:ea typeface="Roboto"/>
              <a:cs typeface="Roboto"/>
              <a:sym typeface="Roboto"/>
            </a:endParaRPr>
          </a:p>
          <a:p>
            <a:pPr indent="0" lvl="0" marL="0" marR="0" rtl="0" algn="l">
              <a:lnSpc>
                <a:spcPct val="150000"/>
              </a:lnSpc>
              <a:spcBef>
                <a:spcPts val="1600"/>
              </a:spcBef>
              <a:spcAft>
                <a:spcPts val="0"/>
              </a:spcAft>
              <a:buSzPct val="157377"/>
              <a:buNone/>
            </a:pPr>
            <a:r>
              <a:t/>
            </a:r>
            <a:endParaRPr sz="6100">
              <a:solidFill>
                <a:schemeClr val="dk1"/>
              </a:solidFill>
              <a:latin typeface="Roboto"/>
              <a:ea typeface="Roboto"/>
              <a:cs typeface="Roboto"/>
              <a:sym typeface="Roboto"/>
            </a:endParaRPr>
          </a:p>
          <a:p>
            <a:pPr indent="0" lvl="0" marL="0" marR="0" rtl="0" algn="l">
              <a:lnSpc>
                <a:spcPct val="150000"/>
              </a:lnSpc>
              <a:spcBef>
                <a:spcPts val="1600"/>
              </a:spcBef>
              <a:spcAft>
                <a:spcPts val="0"/>
              </a:spcAft>
              <a:buSzPct val="143283"/>
              <a:buNone/>
            </a:pPr>
            <a:r>
              <a:rPr b="1" lang="en-US" sz="6700"/>
              <a:t>A possible case scenario of using descriptive statistics is:</a:t>
            </a:r>
            <a:endParaRPr b="1" sz="6100">
              <a:solidFill>
                <a:schemeClr val="dk1"/>
              </a:solidFill>
              <a:latin typeface="Roboto"/>
              <a:ea typeface="Roboto"/>
              <a:cs typeface="Roboto"/>
              <a:sym typeface="Roboto"/>
            </a:endParaRPr>
          </a:p>
          <a:p>
            <a:pPr indent="0" lvl="0" marL="0" marR="0" rtl="0" algn="l">
              <a:lnSpc>
                <a:spcPct val="150000"/>
              </a:lnSpc>
              <a:spcBef>
                <a:spcPts val="1600"/>
              </a:spcBef>
              <a:spcAft>
                <a:spcPts val="0"/>
              </a:spcAft>
              <a:buSzPct val="143283"/>
              <a:buNone/>
            </a:pPr>
            <a:r>
              <a:rPr lang="en-US" sz="6700"/>
              <a:t>You are a researcher who wants to study the relationship between age and creativity among a group of students. You design a survey that asks the students to report their age and to complete a creativity test that measures their divergent thinking skills.</a:t>
            </a:r>
            <a:endParaRPr sz="6700"/>
          </a:p>
          <a:p>
            <a:pPr indent="0" lvl="0" marL="0" marR="0" rtl="0" algn="l">
              <a:lnSpc>
                <a:spcPct val="150000"/>
              </a:lnSpc>
              <a:spcBef>
                <a:spcPts val="1600"/>
              </a:spcBef>
              <a:spcAft>
                <a:spcPts val="0"/>
              </a:spcAft>
              <a:buSzPct val="143283"/>
              <a:buNone/>
            </a:pPr>
            <a:r>
              <a:rPr lang="en-US" sz="6700"/>
              <a:t>You have a dataset that contains information about each student, such as student ID, age, and creativity score. The creativity score ranges from 0 to 100, with higher scores indicating higher creativity.</a:t>
            </a:r>
            <a:endParaRPr sz="6100">
              <a:solidFill>
                <a:srgbClr val="111111"/>
              </a:solidFill>
              <a:latin typeface="Roboto"/>
              <a:ea typeface="Roboto"/>
              <a:cs typeface="Roboto"/>
              <a:sym typeface="Roboto"/>
            </a:endParaRPr>
          </a:p>
          <a:p>
            <a:pPr indent="0" lvl="0" marL="0" rtl="0" algn="l">
              <a:lnSpc>
                <a:spcPct val="150000"/>
              </a:lnSpc>
              <a:spcBef>
                <a:spcPts val="1600"/>
              </a:spcBef>
              <a:spcAft>
                <a:spcPts val="0"/>
              </a:spcAft>
              <a:buSzPct val="331034"/>
              <a:buNone/>
            </a:pPr>
            <a:r>
              <a:t/>
            </a:r>
            <a:endParaRPr sz="2900">
              <a:solidFill>
                <a:schemeClr val="dk1"/>
              </a:solidFill>
              <a:latin typeface="Roboto"/>
              <a:ea typeface="Roboto"/>
              <a:cs typeface="Roboto"/>
              <a:sym typeface="Roboto"/>
            </a:endParaRPr>
          </a:p>
          <a:p>
            <a:pPr indent="0" lvl="0" marL="0" rtl="0" algn="l">
              <a:lnSpc>
                <a:spcPct val="150000"/>
              </a:lnSpc>
              <a:spcBef>
                <a:spcPts val="1600"/>
              </a:spcBef>
              <a:spcAft>
                <a:spcPts val="0"/>
              </a:spcAft>
              <a:buClr>
                <a:schemeClr val="dk1"/>
              </a:buClr>
              <a:buSzPct val="75000"/>
              <a:buFont typeface="Arial"/>
              <a:buNone/>
            </a:pPr>
            <a:r>
              <a:t/>
            </a:r>
            <a:endParaRPr sz="2000">
              <a:solidFill>
                <a:schemeClr val="dk1"/>
              </a:solidFill>
              <a:latin typeface="Roboto"/>
              <a:ea typeface="Roboto"/>
              <a:cs typeface="Roboto"/>
              <a:sym typeface="Roboto"/>
            </a:endParaRPr>
          </a:p>
          <a:p>
            <a:pPr indent="0" lvl="0" marL="0" rtl="0" algn="l">
              <a:lnSpc>
                <a:spcPct val="150000"/>
              </a:lnSpc>
              <a:spcBef>
                <a:spcPts val="1600"/>
              </a:spcBef>
              <a:spcAft>
                <a:spcPts val="0"/>
              </a:spcAft>
              <a:buClr>
                <a:schemeClr val="dk1"/>
              </a:buClr>
              <a:buSzPct val="75000"/>
              <a:buFont typeface="Arial"/>
              <a:buNone/>
            </a:pPr>
            <a:r>
              <a:t/>
            </a:r>
            <a:endParaRPr sz="2000">
              <a:solidFill>
                <a:schemeClr val="dk1"/>
              </a:solidFill>
              <a:latin typeface="Roboto"/>
              <a:ea typeface="Roboto"/>
              <a:cs typeface="Roboto"/>
              <a:sym typeface="Roboto"/>
            </a:endParaRPr>
          </a:p>
          <a:p>
            <a:pPr indent="0" lvl="0" marL="0" rtl="0" algn="l">
              <a:lnSpc>
                <a:spcPct val="115000"/>
              </a:lnSpc>
              <a:spcBef>
                <a:spcPts val="1600"/>
              </a:spcBef>
              <a:spcAft>
                <a:spcPts val="1600"/>
              </a:spcAft>
              <a:buSzPct val="342857"/>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7"/>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a:bodyPr>
          <a:lstStyle/>
          <a:p>
            <a:pPr indent="0" lvl="0" marL="0" rtl="0" algn="l">
              <a:lnSpc>
                <a:spcPct val="150000"/>
              </a:lnSpc>
              <a:spcBef>
                <a:spcPts val="1600"/>
              </a:spcBef>
              <a:spcAft>
                <a:spcPts val="1600"/>
              </a:spcAft>
              <a:buClr>
                <a:schemeClr val="dk1"/>
              </a:buClr>
              <a:buSzPts val="1500"/>
              <a:buFont typeface="Arial"/>
              <a:buNone/>
            </a:pPr>
            <a:r>
              <a:rPr b="1" lang="en-US" sz="2600">
                <a:latin typeface="Roboto"/>
                <a:ea typeface="Roboto"/>
                <a:cs typeface="Roboto"/>
                <a:sym typeface="Roboto"/>
              </a:rPr>
              <a:t>The measure of central Tendency </a:t>
            </a:r>
            <a:endParaRPr/>
          </a:p>
        </p:txBody>
      </p:sp>
      <p:sp>
        <p:nvSpPr>
          <p:cNvPr id="204" name="Google Shape;204;p37"/>
          <p:cNvSpPr txBox="1"/>
          <p:nvPr>
            <p:ph idx="1" type="body"/>
          </p:nvPr>
        </p:nvSpPr>
        <p:spPr>
          <a:xfrm>
            <a:off x="415600" y="1536625"/>
            <a:ext cx="5046300" cy="4555200"/>
          </a:xfrm>
          <a:prstGeom prst="rect">
            <a:avLst/>
          </a:prstGeom>
          <a:noFill/>
          <a:ln>
            <a:noFill/>
          </a:ln>
        </p:spPr>
        <p:txBody>
          <a:bodyPr anchorCtr="0" anchor="t" bIns="121900" lIns="121900" spcFirstLastPara="1" rIns="121900" wrap="square" tIns="121900">
            <a:normAutofit/>
          </a:bodyPr>
          <a:lstStyle/>
          <a:p>
            <a:pPr indent="0" lvl="0" marL="0" rtl="0" algn="l">
              <a:lnSpc>
                <a:spcPct val="150000"/>
              </a:lnSpc>
              <a:spcBef>
                <a:spcPts val="1600"/>
              </a:spcBef>
              <a:spcAft>
                <a:spcPts val="0"/>
              </a:spcAft>
              <a:buSzPts val="2400"/>
              <a:buNone/>
            </a:pPr>
            <a:r>
              <a:rPr lang="en-US" sz="2137"/>
              <a:t> Mean (Mean is affected by outlier) :</a:t>
            </a:r>
            <a:endParaRPr sz="2000">
              <a:solidFill>
                <a:schemeClr val="dk1"/>
              </a:solidFill>
              <a:latin typeface="Roboto"/>
              <a:ea typeface="Roboto"/>
              <a:cs typeface="Roboto"/>
              <a:sym typeface="Roboto"/>
            </a:endParaRPr>
          </a:p>
          <a:p>
            <a:pPr indent="0" lvl="0" marL="0" marR="0" rtl="0" algn="l">
              <a:lnSpc>
                <a:spcPct val="150000"/>
              </a:lnSpc>
              <a:spcBef>
                <a:spcPts val="1600"/>
              </a:spcBef>
              <a:spcAft>
                <a:spcPts val="0"/>
              </a:spcAft>
              <a:buClr>
                <a:srgbClr val="000000"/>
              </a:buClr>
              <a:buSzPts val="9600"/>
              <a:buFont typeface="Arial"/>
              <a:buNone/>
            </a:pPr>
            <a:r>
              <a:rPr lang="en-US" sz="2000">
                <a:solidFill>
                  <a:schemeClr val="dk1"/>
                </a:solidFill>
                <a:latin typeface="Roboto"/>
                <a:ea typeface="Roboto"/>
                <a:cs typeface="Roboto"/>
                <a:sym typeface="Roboto"/>
              </a:rPr>
              <a:t>●</a:t>
            </a:r>
            <a:r>
              <a:rPr lang="en-US" sz="2137"/>
              <a:t>Average of data point (sum of data point/ number of data points) </a:t>
            </a:r>
            <a:endParaRPr sz="2137"/>
          </a:p>
          <a:p>
            <a:pPr indent="0" lvl="0" marL="0" marR="0" rtl="0" algn="l">
              <a:lnSpc>
                <a:spcPct val="150000"/>
              </a:lnSpc>
              <a:spcBef>
                <a:spcPts val="1600"/>
              </a:spcBef>
              <a:spcAft>
                <a:spcPts val="0"/>
              </a:spcAft>
              <a:buClr>
                <a:srgbClr val="000000"/>
              </a:buClr>
              <a:buSzPts val="9600"/>
              <a:buFont typeface="Arial"/>
              <a:buNone/>
            </a:pPr>
            <a:r>
              <a:rPr lang="en-US" sz="2137"/>
              <a:t>● Affected by outlier</a:t>
            </a:r>
            <a:r>
              <a:rPr lang="en-US" sz="2000">
                <a:solidFill>
                  <a:schemeClr val="dk1"/>
                </a:solidFill>
                <a:latin typeface="Roboto"/>
                <a:ea typeface="Roboto"/>
                <a:cs typeface="Roboto"/>
                <a:sym typeface="Roboto"/>
              </a:rPr>
              <a:t> </a:t>
            </a:r>
            <a:endParaRPr sz="2000">
              <a:solidFill>
                <a:schemeClr val="dk1"/>
              </a:solidFill>
              <a:latin typeface="Roboto"/>
              <a:ea typeface="Roboto"/>
              <a:cs typeface="Roboto"/>
              <a:sym typeface="Roboto"/>
            </a:endParaRPr>
          </a:p>
          <a:p>
            <a:pPr indent="0" lvl="0" marL="0" rtl="0" algn="l">
              <a:lnSpc>
                <a:spcPct val="150000"/>
              </a:lnSpc>
              <a:spcBef>
                <a:spcPts val="1600"/>
              </a:spcBef>
              <a:spcAft>
                <a:spcPts val="0"/>
              </a:spcAft>
              <a:buSzPts val="2400"/>
              <a:buNone/>
            </a:pPr>
            <a:r>
              <a:t/>
            </a:r>
            <a:endParaRPr sz="2000">
              <a:solidFill>
                <a:schemeClr val="dk1"/>
              </a:solidFill>
              <a:latin typeface="Roboto"/>
              <a:ea typeface="Roboto"/>
              <a:cs typeface="Roboto"/>
              <a:sym typeface="Roboto"/>
            </a:endParaRPr>
          </a:p>
          <a:p>
            <a:pPr indent="0" lvl="0" marL="0" rtl="0" algn="l">
              <a:lnSpc>
                <a:spcPct val="115000"/>
              </a:lnSpc>
              <a:spcBef>
                <a:spcPts val="1600"/>
              </a:spcBef>
              <a:spcAft>
                <a:spcPts val="1600"/>
              </a:spcAft>
              <a:buSzPts val="2400"/>
              <a:buNone/>
            </a:pPr>
            <a:r>
              <a:t/>
            </a:r>
            <a:endParaRPr/>
          </a:p>
        </p:txBody>
      </p:sp>
      <p:pic>
        <p:nvPicPr>
          <p:cNvPr id="205" name="Google Shape;205;p37"/>
          <p:cNvPicPr preferRelativeResize="0"/>
          <p:nvPr/>
        </p:nvPicPr>
        <p:blipFill rotWithShape="1">
          <a:blip r:embed="rId3">
            <a:alphaModFix/>
          </a:blip>
          <a:srcRect b="0" l="0" r="0" t="0"/>
          <a:stretch/>
        </p:blipFill>
        <p:spPr>
          <a:xfrm>
            <a:off x="5461967" y="2282542"/>
            <a:ext cx="6096000" cy="15621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8"/>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a:bodyPr>
          <a:lstStyle/>
          <a:p>
            <a:pPr indent="0" lvl="0" marL="0" rtl="0" algn="l">
              <a:lnSpc>
                <a:spcPct val="150000"/>
              </a:lnSpc>
              <a:spcBef>
                <a:spcPts val="1600"/>
              </a:spcBef>
              <a:spcAft>
                <a:spcPts val="1600"/>
              </a:spcAft>
              <a:buClr>
                <a:schemeClr val="dk1"/>
              </a:buClr>
              <a:buSzPts val="1500"/>
              <a:buFont typeface="Arial"/>
              <a:buNone/>
            </a:pPr>
            <a:r>
              <a:rPr b="1" lang="en-US" sz="2600">
                <a:latin typeface="Roboto"/>
                <a:ea typeface="Roboto"/>
                <a:cs typeface="Roboto"/>
                <a:sym typeface="Roboto"/>
              </a:rPr>
              <a:t>The measure of central Tendency </a:t>
            </a:r>
            <a:endParaRPr/>
          </a:p>
        </p:txBody>
      </p:sp>
      <p:sp>
        <p:nvSpPr>
          <p:cNvPr id="211" name="Google Shape;211;p38"/>
          <p:cNvSpPr txBox="1"/>
          <p:nvPr>
            <p:ph idx="1" type="body"/>
          </p:nvPr>
        </p:nvSpPr>
        <p:spPr>
          <a:xfrm>
            <a:off x="415600" y="1356875"/>
            <a:ext cx="5701800" cy="4819500"/>
          </a:xfrm>
          <a:prstGeom prst="rect">
            <a:avLst/>
          </a:prstGeom>
          <a:noFill/>
          <a:ln>
            <a:noFill/>
          </a:ln>
        </p:spPr>
        <p:txBody>
          <a:bodyPr anchorCtr="0" anchor="t" bIns="121900" lIns="121900" spcFirstLastPara="1" rIns="121900" wrap="square" tIns="121900">
            <a:noAutofit/>
          </a:bodyPr>
          <a:lstStyle/>
          <a:p>
            <a:pPr indent="0" lvl="0" marL="0" rtl="0" algn="l">
              <a:lnSpc>
                <a:spcPct val="105000"/>
              </a:lnSpc>
              <a:spcBef>
                <a:spcPts val="0"/>
              </a:spcBef>
              <a:spcAft>
                <a:spcPts val="0"/>
              </a:spcAft>
              <a:buSzPts val="1500"/>
              <a:buNone/>
            </a:pPr>
            <a:r>
              <a:rPr b="1" lang="en-US" sz="1850"/>
              <a:t>Median :</a:t>
            </a:r>
            <a:endParaRPr b="1" sz="1850"/>
          </a:p>
          <a:p>
            <a:pPr indent="0" lvl="0" marL="0" marR="0" rtl="0" algn="l">
              <a:lnSpc>
                <a:spcPct val="140000"/>
              </a:lnSpc>
              <a:spcBef>
                <a:spcPts val="1600"/>
              </a:spcBef>
              <a:spcAft>
                <a:spcPts val="0"/>
              </a:spcAft>
              <a:buSzPts val="1500"/>
              <a:buNone/>
            </a:pPr>
            <a:r>
              <a:rPr lang="en-US" sz="1794"/>
              <a:t>This can be defined as Middle positional Value of given data set and can be derived in two steps</a:t>
            </a:r>
            <a:endParaRPr sz="1794"/>
          </a:p>
          <a:p>
            <a:pPr indent="-342573" lvl="0" marL="457200" marR="0" rtl="0" algn="l">
              <a:lnSpc>
                <a:spcPct val="140000"/>
              </a:lnSpc>
              <a:spcBef>
                <a:spcPts val="1600"/>
              </a:spcBef>
              <a:spcAft>
                <a:spcPts val="0"/>
              </a:spcAft>
              <a:buSzPts val="1795"/>
              <a:buChar char="●"/>
            </a:pPr>
            <a:r>
              <a:rPr lang="en-US" sz="1794"/>
              <a:t>First by Arranging dataset (n) in ascending order then </a:t>
            </a:r>
            <a:endParaRPr sz="1794"/>
          </a:p>
          <a:p>
            <a:pPr indent="-342573" lvl="0" marL="457200" marR="0" rtl="0" algn="l">
              <a:lnSpc>
                <a:spcPct val="140000"/>
              </a:lnSpc>
              <a:spcBef>
                <a:spcPts val="0"/>
              </a:spcBef>
              <a:spcAft>
                <a:spcPts val="0"/>
              </a:spcAft>
              <a:buSzPts val="1795"/>
              <a:buChar char="●"/>
            </a:pPr>
            <a:r>
              <a:rPr lang="en-US" sz="1794"/>
              <a:t> For odd numbers of observations, by selecting the observation at (n+1)/2 positions for an odd number of observation</a:t>
            </a:r>
            <a:endParaRPr sz="1794"/>
          </a:p>
          <a:p>
            <a:pPr indent="-342573" lvl="0" marL="457200" marR="0" rtl="0" algn="l">
              <a:lnSpc>
                <a:spcPct val="140000"/>
              </a:lnSpc>
              <a:spcBef>
                <a:spcPts val="0"/>
              </a:spcBef>
              <a:spcAft>
                <a:spcPts val="0"/>
              </a:spcAft>
              <a:buSzPts val="1795"/>
              <a:buChar char="●"/>
            </a:pPr>
            <a:r>
              <a:rPr lang="en-US" sz="1794"/>
              <a:t>For an even number of observation, calculating the average of two data points at nth/2 term and (n+1)/2 term</a:t>
            </a:r>
            <a:endParaRPr sz="1709">
              <a:solidFill>
                <a:schemeClr val="dk1"/>
              </a:solidFill>
              <a:latin typeface="Roboto"/>
              <a:ea typeface="Roboto"/>
              <a:cs typeface="Roboto"/>
              <a:sym typeface="Roboto"/>
            </a:endParaRPr>
          </a:p>
          <a:p>
            <a:pPr indent="0" lvl="0" marL="0" marR="0" rtl="0" algn="l">
              <a:lnSpc>
                <a:spcPct val="140000"/>
              </a:lnSpc>
              <a:spcBef>
                <a:spcPts val="1600"/>
              </a:spcBef>
              <a:spcAft>
                <a:spcPts val="1600"/>
              </a:spcAft>
              <a:buSzPts val="1500"/>
              <a:buNone/>
            </a:pPr>
            <a:r>
              <a:t/>
            </a:r>
            <a:endParaRPr sz="1350">
              <a:solidFill>
                <a:schemeClr val="dk1"/>
              </a:solidFill>
              <a:latin typeface="Roboto"/>
              <a:ea typeface="Roboto"/>
              <a:cs typeface="Roboto"/>
              <a:sym typeface="Roboto"/>
            </a:endParaRPr>
          </a:p>
        </p:txBody>
      </p:sp>
      <p:pic>
        <p:nvPicPr>
          <p:cNvPr id="212" name="Google Shape;212;p38"/>
          <p:cNvPicPr preferRelativeResize="0"/>
          <p:nvPr/>
        </p:nvPicPr>
        <p:blipFill rotWithShape="1">
          <a:blip r:embed="rId3">
            <a:alphaModFix/>
          </a:blip>
          <a:srcRect b="0" l="0" r="0" t="0"/>
          <a:stretch/>
        </p:blipFill>
        <p:spPr>
          <a:xfrm>
            <a:off x="5995001" y="2424508"/>
            <a:ext cx="6286500" cy="17526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9"/>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fontScale="90000"/>
          </a:bodyPr>
          <a:lstStyle/>
          <a:p>
            <a:pPr indent="0" lvl="0" marL="0" rtl="0" algn="l">
              <a:lnSpc>
                <a:spcPct val="150000"/>
              </a:lnSpc>
              <a:spcBef>
                <a:spcPts val="1600"/>
              </a:spcBef>
              <a:spcAft>
                <a:spcPts val="0"/>
              </a:spcAft>
              <a:buClr>
                <a:schemeClr val="dk1"/>
              </a:buClr>
              <a:buSzPct val="57692"/>
              <a:buFont typeface="Arial"/>
              <a:buNone/>
            </a:pPr>
            <a:r>
              <a:rPr b="1" lang="en-US" sz="2600">
                <a:latin typeface="Roboto"/>
                <a:ea typeface="Roboto"/>
                <a:cs typeface="Roboto"/>
                <a:sym typeface="Roboto"/>
              </a:rPr>
              <a:t>The measure of central Tendency </a:t>
            </a:r>
            <a:endParaRPr/>
          </a:p>
          <a:p>
            <a:pPr indent="0" lvl="0" marL="0" rtl="0" algn="l">
              <a:lnSpc>
                <a:spcPct val="100000"/>
              </a:lnSpc>
              <a:spcBef>
                <a:spcPts val="1600"/>
              </a:spcBef>
              <a:spcAft>
                <a:spcPts val="0"/>
              </a:spcAft>
              <a:buSzPct val="128125"/>
              <a:buNone/>
            </a:pPr>
            <a:r>
              <a:t/>
            </a:r>
            <a:endParaRPr/>
          </a:p>
        </p:txBody>
      </p:sp>
      <p:sp>
        <p:nvSpPr>
          <p:cNvPr id="218" name="Google Shape;218;p39"/>
          <p:cNvSpPr txBox="1"/>
          <p:nvPr>
            <p:ph idx="1" type="body"/>
          </p:nvPr>
        </p:nvSpPr>
        <p:spPr>
          <a:xfrm>
            <a:off x="415600" y="1536633"/>
            <a:ext cx="5745600" cy="5321100"/>
          </a:xfrm>
          <a:prstGeom prst="rect">
            <a:avLst/>
          </a:prstGeom>
          <a:noFill/>
          <a:ln>
            <a:noFill/>
          </a:ln>
        </p:spPr>
        <p:txBody>
          <a:bodyPr anchorCtr="0" anchor="t" bIns="121900" lIns="121900" spcFirstLastPara="1" rIns="121900" wrap="square" tIns="121900">
            <a:normAutofit fontScale="85000" lnSpcReduction="20000"/>
          </a:bodyPr>
          <a:lstStyle/>
          <a:p>
            <a:pPr indent="0" lvl="0" marL="0" rtl="0" algn="l">
              <a:lnSpc>
                <a:spcPct val="105000"/>
              </a:lnSpc>
              <a:spcBef>
                <a:spcPts val="0"/>
              </a:spcBef>
              <a:spcAft>
                <a:spcPts val="0"/>
              </a:spcAft>
              <a:buSzPct val="114285"/>
              <a:buNone/>
            </a:pPr>
            <a:r>
              <a:rPr b="1" lang="en-US" sz="2100"/>
              <a:t>Mode:</a:t>
            </a:r>
            <a:r>
              <a:rPr lang="en-US" sz="2100"/>
              <a:t> </a:t>
            </a:r>
            <a:endParaRPr sz="2100"/>
          </a:p>
          <a:p>
            <a:pPr indent="0" lvl="0" marL="0" marR="0" rtl="0" algn="l">
              <a:lnSpc>
                <a:spcPct val="150000"/>
              </a:lnSpc>
              <a:spcBef>
                <a:spcPts val="1600"/>
              </a:spcBef>
              <a:spcAft>
                <a:spcPts val="0"/>
              </a:spcAft>
              <a:buClr>
                <a:srgbClr val="000000"/>
              </a:buClr>
              <a:buSzPts val="8160"/>
              <a:buFont typeface="Arial"/>
              <a:buNone/>
            </a:pPr>
            <a:r>
              <a:rPr lang="en-US" sz="2137"/>
              <a:t>Mode is one of the values that indicate a central tendency of a set of data. Mode or modal value gives us an idea about which of the items in a data set is more likely to occur frequently. It is the measure of Central Tendency other than Mean and Median. </a:t>
            </a:r>
            <a:endParaRPr sz="2137"/>
          </a:p>
          <a:p>
            <a:pPr indent="0" lvl="0" marL="0" marR="0" rtl="0" algn="l">
              <a:lnSpc>
                <a:spcPct val="150000"/>
              </a:lnSpc>
              <a:spcBef>
                <a:spcPts val="1600"/>
              </a:spcBef>
              <a:spcAft>
                <a:spcPts val="0"/>
              </a:spcAft>
              <a:buClr>
                <a:srgbClr val="000000"/>
              </a:buClr>
              <a:buSzPts val="8160"/>
              <a:buFont typeface="Arial"/>
              <a:buNone/>
            </a:pPr>
            <a:r>
              <a:rPr lang="en-US" sz="2137"/>
              <a:t> Depending on the type of dataset given, you can find one, two three or even multiple modal values. Some data sets may have no mode value at all. </a:t>
            </a:r>
            <a:endParaRPr sz="2137"/>
          </a:p>
          <a:p>
            <a:pPr indent="0" lvl="0" marL="0" marR="0" rtl="0" algn="l">
              <a:lnSpc>
                <a:spcPct val="150000"/>
              </a:lnSpc>
              <a:spcBef>
                <a:spcPts val="1600"/>
              </a:spcBef>
              <a:spcAft>
                <a:spcPts val="0"/>
              </a:spcAft>
              <a:buClr>
                <a:srgbClr val="000000"/>
              </a:buClr>
              <a:buSzPts val="8160"/>
              <a:buFont typeface="Arial"/>
              <a:buNone/>
            </a:pPr>
            <a:r>
              <a:rPr lang="en-US" sz="2137"/>
              <a:t>● Most occurring value in the data set </a:t>
            </a:r>
            <a:endParaRPr sz="2137"/>
          </a:p>
          <a:p>
            <a:pPr indent="0" lvl="0" marL="0" marR="0" rtl="0" algn="l">
              <a:lnSpc>
                <a:spcPct val="150000"/>
              </a:lnSpc>
              <a:spcBef>
                <a:spcPts val="1600"/>
              </a:spcBef>
              <a:spcAft>
                <a:spcPts val="0"/>
              </a:spcAft>
              <a:buClr>
                <a:srgbClr val="000000"/>
              </a:buClr>
              <a:buSzPts val="8160"/>
              <a:buFont typeface="Arial"/>
              <a:buNone/>
            </a:pPr>
            <a:r>
              <a:rPr lang="en-US" sz="2137"/>
              <a:t>● Can be unimodal, bimodal, multimodal</a:t>
            </a:r>
            <a:endParaRPr sz="2100"/>
          </a:p>
          <a:p>
            <a:pPr indent="0" lvl="0" marL="0" rtl="0" algn="l">
              <a:lnSpc>
                <a:spcPct val="105000"/>
              </a:lnSpc>
              <a:spcBef>
                <a:spcPts val="1600"/>
              </a:spcBef>
              <a:spcAft>
                <a:spcPts val="1600"/>
              </a:spcAft>
              <a:buSzPct val="114285"/>
              <a:buNone/>
            </a:pPr>
            <a:r>
              <a:t/>
            </a:r>
            <a:endParaRPr sz="2100"/>
          </a:p>
        </p:txBody>
      </p:sp>
      <p:pic>
        <p:nvPicPr>
          <p:cNvPr id="219" name="Google Shape;219;p39"/>
          <p:cNvPicPr preferRelativeResize="0"/>
          <p:nvPr/>
        </p:nvPicPr>
        <p:blipFill rotWithShape="1">
          <a:blip r:embed="rId3">
            <a:alphaModFix/>
          </a:blip>
          <a:srcRect b="0" l="0" r="0" t="0"/>
          <a:stretch/>
        </p:blipFill>
        <p:spPr>
          <a:xfrm>
            <a:off x="6358333" y="1995333"/>
            <a:ext cx="5212767" cy="3914333"/>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40"/>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a:bodyPr>
          <a:lstStyle/>
          <a:p>
            <a:pPr indent="0" lvl="0" marL="0" rtl="0" algn="l">
              <a:lnSpc>
                <a:spcPct val="115000"/>
              </a:lnSpc>
              <a:spcBef>
                <a:spcPts val="0"/>
              </a:spcBef>
              <a:spcAft>
                <a:spcPts val="1600"/>
              </a:spcAft>
              <a:buClr>
                <a:schemeClr val="dk1"/>
              </a:buClr>
              <a:buSzPts val="1500"/>
              <a:buFont typeface="Arial"/>
              <a:buNone/>
            </a:pPr>
            <a:r>
              <a:rPr b="1" lang="en-US" sz="2600">
                <a:latin typeface="Roboto"/>
                <a:ea typeface="Roboto"/>
                <a:cs typeface="Roboto"/>
                <a:sym typeface="Roboto"/>
              </a:rPr>
              <a:t>Measures of variability</a:t>
            </a:r>
            <a:endParaRPr/>
          </a:p>
        </p:txBody>
      </p:sp>
      <p:sp>
        <p:nvSpPr>
          <p:cNvPr id="225" name="Google Shape;225;p40"/>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rmAutofit lnSpcReduction="10000"/>
          </a:bodyPr>
          <a:lstStyle/>
          <a:p>
            <a:pPr indent="0" lvl="0" marL="0" rtl="0" algn="l">
              <a:lnSpc>
                <a:spcPct val="115000"/>
              </a:lnSpc>
              <a:spcBef>
                <a:spcPts val="0"/>
              </a:spcBef>
              <a:spcAft>
                <a:spcPts val="0"/>
              </a:spcAft>
              <a:buSzPts val="2400"/>
              <a:buNone/>
            </a:pPr>
            <a:r>
              <a:rPr lang="en-US" sz="2100"/>
              <a:t>Measures of variability, also known as measures of dispersion, provide information about the spread or dispersion of a dataset. They quantify the extent to which data points deviate from the central tendency (mean, median, etc.). </a:t>
            </a:r>
            <a:endParaRPr sz="2100"/>
          </a:p>
          <a:p>
            <a:pPr indent="0" lvl="0" marL="609600" rtl="0" algn="l">
              <a:lnSpc>
                <a:spcPct val="115000"/>
              </a:lnSpc>
              <a:spcBef>
                <a:spcPts val="2000"/>
              </a:spcBef>
              <a:spcAft>
                <a:spcPts val="0"/>
              </a:spcAft>
              <a:buSzPts val="2400"/>
              <a:buNone/>
            </a:pPr>
            <a:r>
              <a:rPr lang="en-US" sz="2100"/>
              <a:t>Range:</a:t>
            </a:r>
            <a:endParaRPr sz="2100"/>
          </a:p>
          <a:p>
            <a:pPr indent="-406400" lvl="1" marL="1219200" rtl="0" algn="l">
              <a:lnSpc>
                <a:spcPct val="115000"/>
              </a:lnSpc>
              <a:spcBef>
                <a:spcPts val="2000"/>
              </a:spcBef>
              <a:spcAft>
                <a:spcPts val="0"/>
              </a:spcAft>
              <a:buClr>
                <a:srgbClr val="374151"/>
              </a:buClr>
              <a:buSzPts val="1600"/>
              <a:buFont typeface="Roboto"/>
              <a:buChar char="●"/>
            </a:pPr>
            <a:r>
              <a:rPr lang="en-US" sz="2100"/>
              <a:t>Definition: The range is the simplest measure of variability and represents the difference between the maximum and minimum values in a dataset.</a:t>
            </a:r>
            <a:endParaRPr sz="2100"/>
          </a:p>
          <a:p>
            <a:pPr indent="0" lvl="0" marL="1219200" rtl="0" algn="l">
              <a:lnSpc>
                <a:spcPct val="115000"/>
              </a:lnSpc>
              <a:spcBef>
                <a:spcPts val="2000"/>
              </a:spcBef>
              <a:spcAft>
                <a:spcPts val="0"/>
              </a:spcAft>
              <a:buSzPts val="2400"/>
              <a:buNone/>
            </a:pPr>
            <a:r>
              <a:t/>
            </a:r>
            <a:endParaRPr sz="2100"/>
          </a:p>
          <a:p>
            <a:pPr indent="0" lvl="0" marL="1219200" rtl="0" algn="l">
              <a:lnSpc>
                <a:spcPct val="115000"/>
              </a:lnSpc>
              <a:spcBef>
                <a:spcPts val="2000"/>
              </a:spcBef>
              <a:spcAft>
                <a:spcPts val="0"/>
              </a:spcAft>
              <a:buSzPts val="2400"/>
              <a:buNone/>
            </a:pPr>
            <a:r>
              <a:rPr b="1" lang="en-US" sz="2100"/>
              <a:t>Range = Maximum Value - Minimum Value</a:t>
            </a:r>
            <a:endParaRPr sz="1600">
              <a:solidFill>
                <a:srgbClr val="374151"/>
              </a:solidFill>
              <a:highlight>
                <a:srgbClr val="F7F7F8"/>
              </a:highlight>
              <a:latin typeface="Roboto"/>
              <a:ea typeface="Roboto"/>
              <a:cs typeface="Roboto"/>
              <a:sym typeface="Roboto"/>
            </a:endParaRPr>
          </a:p>
          <a:p>
            <a:pPr indent="0" lvl="0" marL="0" rtl="0" algn="l">
              <a:lnSpc>
                <a:spcPct val="115000"/>
              </a:lnSpc>
              <a:spcBef>
                <a:spcPts val="2000"/>
              </a:spcBef>
              <a:spcAft>
                <a:spcPts val="1600"/>
              </a:spcAft>
              <a:buSzPts val="2400"/>
              <a:buNone/>
            </a:pPr>
            <a:r>
              <a:t/>
            </a:r>
            <a:endParaRPr sz="21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41"/>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a:bodyPr>
          <a:lstStyle/>
          <a:p>
            <a:pPr indent="0" lvl="0" marL="0" rtl="0" algn="l">
              <a:lnSpc>
                <a:spcPct val="115000"/>
              </a:lnSpc>
              <a:spcBef>
                <a:spcPts val="0"/>
              </a:spcBef>
              <a:spcAft>
                <a:spcPts val="1600"/>
              </a:spcAft>
              <a:buClr>
                <a:schemeClr val="dk1"/>
              </a:buClr>
              <a:buSzPts val="1500"/>
              <a:buFont typeface="Arial"/>
              <a:buNone/>
            </a:pPr>
            <a:r>
              <a:rPr b="1" lang="en-US" sz="2600">
                <a:latin typeface="Roboto"/>
                <a:ea typeface="Roboto"/>
                <a:cs typeface="Roboto"/>
                <a:sym typeface="Roboto"/>
              </a:rPr>
              <a:t>Measures of variability</a:t>
            </a:r>
            <a:endParaRPr b="1" sz="2600">
              <a:latin typeface="Roboto"/>
              <a:ea typeface="Roboto"/>
              <a:cs typeface="Roboto"/>
              <a:sym typeface="Roboto"/>
            </a:endParaRPr>
          </a:p>
        </p:txBody>
      </p:sp>
      <p:sp>
        <p:nvSpPr>
          <p:cNvPr id="231" name="Google Shape;231;p41"/>
          <p:cNvSpPr txBox="1"/>
          <p:nvPr>
            <p:ph idx="1" type="body"/>
          </p:nvPr>
        </p:nvSpPr>
        <p:spPr>
          <a:xfrm>
            <a:off x="415600" y="1136100"/>
            <a:ext cx="11360700" cy="5721900"/>
          </a:xfrm>
          <a:prstGeom prst="rect">
            <a:avLst/>
          </a:prstGeom>
          <a:noFill/>
          <a:ln>
            <a:noFill/>
          </a:ln>
        </p:spPr>
        <p:txBody>
          <a:bodyPr anchorCtr="0" anchor="t" bIns="121900" lIns="121900" spcFirstLastPara="1" rIns="121900" wrap="square" tIns="121900">
            <a:normAutofit fontScale="77500" lnSpcReduction="20000"/>
          </a:bodyPr>
          <a:lstStyle/>
          <a:p>
            <a:pPr indent="0" lvl="0" marL="0" marR="0" rtl="0" algn="l">
              <a:lnSpc>
                <a:spcPct val="115000"/>
              </a:lnSpc>
              <a:spcBef>
                <a:spcPts val="2000"/>
              </a:spcBef>
              <a:spcAft>
                <a:spcPts val="0"/>
              </a:spcAft>
              <a:buSzPct val="147619"/>
              <a:buNone/>
            </a:pPr>
            <a:r>
              <a:t/>
            </a:r>
            <a:endParaRPr sz="2100"/>
          </a:p>
          <a:p>
            <a:pPr indent="0" lvl="0" marL="609600" rtl="0" algn="l">
              <a:lnSpc>
                <a:spcPct val="115000"/>
              </a:lnSpc>
              <a:spcBef>
                <a:spcPts val="2000"/>
              </a:spcBef>
              <a:spcAft>
                <a:spcPts val="0"/>
              </a:spcAft>
              <a:buSzPct val="114814"/>
              <a:buNone/>
            </a:pPr>
            <a:r>
              <a:rPr b="1" lang="en-US" sz="2700"/>
              <a:t>Variance:</a:t>
            </a:r>
            <a:endParaRPr b="1" sz="2700"/>
          </a:p>
          <a:p>
            <a:pPr indent="0" lvl="0" marL="609600" rtl="0" algn="l">
              <a:lnSpc>
                <a:spcPct val="115000"/>
              </a:lnSpc>
              <a:spcBef>
                <a:spcPts val="2000"/>
              </a:spcBef>
              <a:spcAft>
                <a:spcPts val="0"/>
              </a:spcAft>
              <a:buSzPct val="114814"/>
              <a:buNone/>
            </a:pPr>
            <a:r>
              <a:rPr lang="en-US" sz="2700"/>
              <a:t> </a:t>
            </a:r>
            <a:r>
              <a:rPr lang="en-US" sz="2700"/>
              <a:t>Definition: Variance measures the average squared deviation of each data point from the  mean. It provides a measure of how spread out the data points are around the mean.</a:t>
            </a:r>
            <a:endParaRPr sz="2700"/>
          </a:p>
          <a:p>
            <a:pPr indent="0" lvl="0" marL="1219200" rtl="0" algn="l">
              <a:lnSpc>
                <a:spcPct val="115000"/>
              </a:lnSpc>
              <a:spcBef>
                <a:spcPts val="2000"/>
              </a:spcBef>
              <a:spcAft>
                <a:spcPts val="0"/>
              </a:spcAft>
              <a:buSzPct val="114814"/>
              <a:buNone/>
            </a:pPr>
            <a:r>
              <a:rPr b="1" lang="en-US" sz="2700"/>
              <a:t>Variance = (Sum of (Data Point - Mean)^2) / (Number of Data Points)</a:t>
            </a:r>
            <a:endParaRPr b="1" sz="2100"/>
          </a:p>
          <a:p>
            <a:pPr indent="0" lvl="0" marL="609600" marR="0" rtl="0" algn="l">
              <a:lnSpc>
                <a:spcPct val="115000"/>
              </a:lnSpc>
              <a:spcBef>
                <a:spcPts val="2000"/>
              </a:spcBef>
              <a:spcAft>
                <a:spcPts val="0"/>
              </a:spcAft>
              <a:buSzPct val="114814"/>
              <a:buNone/>
            </a:pPr>
            <a:r>
              <a:rPr b="1" lang="en-US" sz="2700"/>
              <a:t>Standard Deviation:</a:t>
            </a:r>
            <a:endParaRPr b="1" sz="2700"/>
          </a:p>
          <a:p>
            <a:pPr indent="0" lvl="0" marL="609600" marR="0" rtl="0" algn="l">
              <a:lnSpc>
                <a:spcPct val="115000"/>
              </a:lnSpc>
              <a:spcBef>
                <a:spcPts val="2000"/>
              </a:spcBef>
              <a:spcAft>
                <a:spcPts val="0"/>
              </a:spcAft>
              <a:buSzPct val="114814"/>
              <a:buNone/>
            </a:pPr>
            <a:r>
              <a:rPr lang="en-US" sz="2700"/>
              <a:t>Definition: Standard deviation is the square root of the variance. It represents the average amount by which data points deviate from the mean.</a:t>
            </a:r>
            <a:endParaRPr sz="2100"/>
          </a:p>
          <a:p>
            <a:pPr indent="0" lvl="0" marL="1219200" rtl="0" algn="l">
              <a:lnSpc>
                <a:spcPct val="115000"/>
              </a:lnSpc>
              <a:spcBef>
                <a:spcPts val="2000"/>
              </a:spcBef>
              <a:spcAft>
                <a:spcPts val="0"/>
              </a:spcAft>
              <a:buSzPct val="114814"/>
              <a:buNone/>
            </a:pPr>
            <a:r>
              <a:rPr b="1" lang="en-US" sz="2700"/>
              <a:t>Standard Deviation = sqrt(Variance)</a:t>
            </a:r>
            <a:endParaRPr b="1" sz="1600">
              <a:solidFill>
                <a:srgbClr val="374151"/>
              </a:solidFill>
              <a:highlight>
                <a:srgbClr val="F7F7F8"/>
              </a:highlight>
              <a:latin typeface="Roboto"/>
              <a:ea typeface="Roboto"/>
              <a:cs typeface="Roboto"/>
              <a:sym typeface="Roboto"/>
            </a:endParaRPr>
          </a:p>
          <a:p>
            <a:pPr indent="0" lvl="0" marL="0" rtl="0" algn="l">
              <a:lnSpc>
                <a:spcPct val="115000"/>
              </a:lnSpc>
              <a:spcBef>
                <a:spcPts val="2000"/>
              </a:spcBef>
              <a:spcAft>
                <a:spcPts val="0"/>
              </a:spcAft>
              <a:buSzPct val="147619"/>
              <a:buNone/>
            </a:pPr>
            <a:r>
              <a:t/>
            </a:r>
            <a:endParaRPr sz="2100"/>
          </a:p>
          <a:p>
            <a:pPr indent="0" lvl="0" marL="0" rtl="0" algn="l">
              <a:lnSpc>
                <a:spcPct val="115000"/>
              </a:lnSpc>
              <a:spcBef>
                <a:spcPts val="2000"/>
              </a:spcBef>
              <a:spcAft>
                <a:spcPts val="1600"/>
              </a:spcAft>
              <a:buSzPct val="110714"/>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42"/>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a:bodyPr>
          <a:lstStyle/>
          <a:p>
            <a:pPr indent="0" lvl="0" marL="0" rtl="0" algn="l">
              <a:lnSpc>
                <a:spcPct val="115000"/>
              </a:lnSpc>
              <a:spcBef>
                <a:spcPts val="0"/>
              </a:spcBef>
              <a:spcAft>
                <a:spcPts val="1600"/>
              </a:spcAft>
              <a:buClr>
                <a:schemeClr val="dk1"/>
              </a:buClr>
              <a:buSzPts val="1500"/>
              <a:buFont typeface="Arial"/>
              <a:buNone/>
            </a:pPr>
            <a:r>
              <a:rPr b="1" lang="en-US" sz="2600">
                <a:latin typeface="Roboto"/>
                <a:ea typeface="Roboto"/>
                <a:cs typeface="Roboto"/>
                <a:sym typeface="Roboto"/>
              </a:rPr>
              <a:t>Measures of variability</a:t>
            </a:r>
            <a:endParaRPr/>
          </a:p>
        </p:txBody>
      </p:sp>
      <p:sp>
        <p:nvSpPr>
          <p:cNvPr id="237" name="Google Shape;237;p42"/>
          <p:cNvSpPr txBox="1"/>
          <p:nvPr>
            <p:ph idx="1" type="body"/>
          </p:nvPr>
        </p:nvSpPr>
        <p:spPr>
          <a:xfrm>
            <a:off x="415600" y="1536625"/>
            <a:ext cx="11360700" cy="5321400"/>
          </a:xfrm>
          <a:prstGeom prst="rect">
            <a:avLst/>
          </a:prstGeom>
          <a:noFill/>
          <a:ln>
            <a:noFill/>
          </a:ln>
        </p:spPr>
        <p:txBody>
          <a:bodyPr anchorCtr="0" anchor="t" bIns="121900" lIns="121900" spcFirstLastPara="1" rIns="121900" wrap="square" tIns="121900">
            <a:normAutofit fontScale="55000" lnSpcReduction="20000"/>
          </a:bodyPr>
          <a:lstStyle/>
          <a:p>
            <a:pPr indent="0" lvl="0" marL="0" rtl="0" algn="l">
              <a:lnSpc>
                <a:spcPct val="115000"/>
              </a:lnSpc>
              <a:spcBef>
                <a:spcPts val="0"/>
              </a:spcBef>
              <a:spcAft>
                <a:spcPts val="0"/>
              </a:spcAft>
              <a:buSzPct val="125925"/>
              <a:buNone/>
            </a:pPr>
            <a:r>
              <a:rPr b="1" lang="en-US" sz="2700"/>
              <a:t>The interquartile range (IQR) and quartiles</a:t>
            </a:r>
            <a:r>
              <a:rPr lang="en-US" sz="2700"/>
              <a:t> </a:t>
            </a:r>
            <a:r>
              <a:rPr lang="en-US" sz="3020"/>
              <a:t>are measures of variability that divide a dataset into four equal parts.</a:t>
            </a:r>
            <a:endParaRPr sz="2700"/>
          </a:p>
          <a:p>
            <a:pPr indent="0" lvl="0" marL="0" rtl="0" algn="l">
              <a:lnSpc>
                <a:spcPct val="115000"/>
              </a:lnSpc>
              <a:spcBef>
                <a:spcPts val="0"/>
              </a:spcBef>
              <a:spcAft>
                <a:spcPts val="0"/>
              </a:spcAft>
              <a:buSzPct val="125925"/>
              <a:buNone/>
            </a:pPr>
            <a:r>
              <a:t/>
            </a:r>
            <a:endParaRPr b="1" sz="2700"/>
          </a:p>
          <a:p>
            <a:pPr indent="0" lvl="0" marL="0" rtl="0" algn="l">
              <a:lnSpc>
                <a:spcPct val="115000"/>
              </a:lnSpc>
              <a:spcBef>
                <a:spcPts val="0"/>
              </a:spcBef>
              <a:spcAft>
                <a:spcPts val="0"/>
              </a:spcAft>
              <a:buSzPct val="125925"/>
              <a:buNone/>
            </a:pPr>
            <a:r>
              <a:rPr b="1" lang="en-US" sz="2700"/>
              <a:t>Quartiles:</a:t>
            </a:r>
            <a:r>
              <a:rPr lang="en-US" sz="2700"/>
              <a:t> </a:t>
            </a:r>
            <a:r>
              <a:rPr lang="en-US" sz="3020"/>
              <a:t>Quartiles divide a dataset into four equal parts, representing the boundaries of three quarters of the data. The three quartiles are commonly denoted as Q1, Q2, and Q3.</a:t>
            </a:r>
            <a:endParaRPr sz="3020"/>
          </a:p>
          <a:p>
            <a:pPr indent="0" lvl="0" marL="0" rtl="0" algn="l">
              <a:lnSpc>
                <a:spcPct val="115000"/>
              </a:lnSpc>
              <a:spcBef>
                <a:spcPts val="0"/>
              </a:spcBef>
              <a:spcAft>
                <a:spcPts val="0"/>
              </a:spcAft>
              <a:buSzPct val="112582"/>
              <a:buNone/>
            </a:pPr>
            <a:r>
              <a:t/>
            </a:r>
            <a:endParaRPr sz="3020"/>
          </a:p>
          <a:p>
            <a:pPr indent="-410273" lvl="0" marL="609600" rtl="0" algn="l">
              <a:lnSpc>
                <a:spcPct val="115000"/>
              </a:lnSpc>
              <a:spcBef>
                <a:spcPts val="0"/>
              </a:spcBef>
              <a:spcAft>
                <a:spcPts val="0"/>
              </a:spcAft>
              <a:buSzPct val="100000"/>
              <a:buChar char="●"/>
            </a:pPr>
            <a:r>
              <a:rPr lang="en-US" sz="3020"/>
              <a:t>Q1 (First Quartile): It is the median of the lower half of the dataset. It separates the lowest 25% of the data from the rest.</a:t>
            </a:r>
            <a:endParaRPr sz="3020"/>
          </a:p>
          <a:p>
            <a:pPr indent="0" lvl="0" marL="609600" rtl="0" algn="l">
              <a:lnSpc>
                <a:spcPct val="115000"/>
              </a:lnSpc>
              <a:spcBef>
                <a:spcPts val="0"/>
              </a:spcBef>
              <a:spcAft>
                <a:spcPts val="0"/>
              </a:spcAft>
              <a:buNone/>
            </a:pPr>
            <a:r>
              <a:t/>
            </a:r>
            <a:endParaRPr sz="3020"/>
          </a:p>
          <a:p>
            <a:pPr indent="0" lvl="0" marL="609600" rtl="0" algn="l">
              <a:spcBef>
                <a:spcPts val="0"/>
              </a:spcBef>
              <a:spcAft>
                <a:spcPts val="0"/>
              </a:spcAft>
              <a:buNone/>
            </a:pPr>
            <a:r>
              <a:rPr b="1" lang="en-US" sz="3020"/>
              <a:t>Q1 = (n + 1) / 4th observation</a:t>
            </a:r>
            <a:endParaRPr b="1" sz="3020"/>
          </a:p>
          <a:p>
            <a:pPr indent="-410273" lvl="0" marL="609600" rtl="0" algn="l">
              <a:lnSpc>
                <a:spcPct val="115000"/>
              </a:lnSpc>
              <a:spcBef>
                <a:spcPts val="0"/>
              </a:spcBef>
              <a:spcAft>
                <a:spcPts val="0"/>
              </a:spcAft>
              <a:buSzPct val="100000"/>
              <a:buChar char="●"/>
            </a:pPr>
            <a:r>
              <a:rPr lang="en-US" sz="3020"/>
              <a:t>Q2 (Second Quartile): It is the median of the entire dataset. It represents the middle value that divides the data into two equal parts (50% below and 50% above).</a:t>
            </a:r>
            <a:endParaRPr sz="3020"/>
          </a:p>
          <a:p>
            <a:pPr indent="0" lvl="0" marL="609600" rtl="0" algn="l">
              <a:lnSpc>
                <a:spcPct val="115000"/>
              </a:lnSpc>
              <a:spcBef>
                <a:spcPts val="0"/>
              </a:spcBef>
              <a:spcAft>
                <a:spcPts val="0"/>
              </a:spcAft>
              <a:buNone/>
            </a:pPr>
            <a:r>
              <a:t/>
            </a:r>
            <a:endParaRPr sz="3020"/>
          </a:p>
          <a:p>
            <a:pPr indent="0" lvl="0" marL="609600" rtl="0" algn="l">
              <a:spcBef>
                <a:spcPts val="0"/>
              </a:spcBef>
              <a:spcAft>
                <a:spcPts val="0"/>
              </a:spcAft>
              <a:buNone/>
            </a:pPr>
            <a:r>
              <a:rPr b="1" lang="en-US" sz="3020"/>
              <a:t>Q2 = (n + 1) / 2nd observation (same as the median)</a:t>
            </a:r>
            <a:endParaRPr b="1" sz="3020"/>
          </a:p>
          <a:p>
            <a:pPr indent="-410273" lvl="0" marL="609600" rtl="0" algn="l">
              <a:lnSpc>
                <a:spcPct val="115000"/>
              </a:lnSpc>
              <a:spcBef>
                <a:spcPts val="0"/>
              </a:spcBef>
              <a:spcAft>
                <a:spcPts val="0"/>
              </a:spcAft>
              <a:buSzPct val="100000"/>
              <a:buChar char="●"/>
            </a:pPr>
            <a:r>
              <a:rPr lang="en-US" sz="3020"/>
              <a:t>Q3 (Third Quartile): It is the median of the upper half of the dataset. It separates the highest 25% of the data from the rest.</a:t>
            </a:r>
            <a:endParaRPr sz="3020"/>
          </a:p>
          <a:p>
            <a:pPr indent="0" lvl="0" marL="609600" rtl="0" algn="l">
              <a:lnSpc>
                <a:spcPct val="115000"/>
              </a:lnSpc>
              <a:spcBef>
                <a:spcPts val="0"/>
              </a:spcBef>
              <a:spcAft>
                <a:spcPts val="0"/>
              </a:spcAft>
              <a:buNone/>
            </a:pPr>
            <a:r>
              <a:t/>
            </a:r>
            <a:endParaRPr sz="2700"/>
          </a:p>
          <a:p>
            <a:pPr indent="0" lvl="0" marL="609600" rtl="0" algn="l">
              <a:spcBef>
                <a:spcPts val="0"/>
              </a:spcBef>
              <a:spcAft>
                <a:spcPts val="0"/>
              </a:spcAft>
              <a:buNone/>
            </a:pPr>
            <a:r>
              <a:rPr b="1" lang="en-US" sz="2700"/>
              <a:t>Q3 = 3 * (n + 1) / 4th observation</a:t>
            </a:r>
            <a:endParaRPr b="1" sz="2700"/>
          </a:p>
          <a:p>
            <a:pPr indent="0" lvl="0" marL="1219200" rtl="0" algn="l">
              <a:lnSpc>
                <a:spcPct val="115000"/>
              </a:lnSpc>
              <a:spcBef>
                <a:spcPts val="0"/>
              </a:spcBef>
              <a:spcAft>
                <a:spcPts val="0"/>
              </a:spcAft>
              <a:buSzPct val="125925"/>
              <a:buNone/>
            </a:pPr>
            <a:r>
              <a:t/>
            </a:r>
            <a:endParaRPr sz="2700"/>
          </a:p>
          <a:p>
            <a:pPr indent="0" lvl="0" marL="609600" marR="0" rtl="0" algn="l">
              <a:lnSpc>
                <a:spcPct val="115000"/>
              </a:lnSpc>
              <a:spcBef>
                <a:spcPts val="0"/>
              </a:spcBef>
              <a:spcAft>
                <a:spcPts val="0"/>
              </a:spcAft>
              <a:buNone/>
            </a:pPr>
            <a:r>
              <a:t/>
            </a:r>
            <a:endParaRPr sz="1600">
              <a:solidFill>
                <a:srgbClr val="374151"/>
              </a:solidFill>
              <a:highlight>
                <a:srgbClr val="F7F7F8"/>
              </a:highlight>
              <a:latin typeface="Roboto"/>
              <a:ea typeface="Roboto"/>
              <a:cs typeface="Roboto"/>
              <a:sym typeface="Roboto"/>
            </a:endParaRPr>
          </a:p>
          <a:p>
            <a:pPr indent="0" lvl="0" marL="609600" rtl="0" algn="l">
              <a:lnSpc>
                <a:spcPct val="115000"/>
              </a:lnSpc>
              <a:spcBef>
                <a:spcPts val="0"/>
              </a:spcBef>
              <a:spcAft>
                <a:spcPts val="0"/>
              </a:spcAft>
              <a:buSzPct val="125925"/>
              <a:buNone/>
            </a:pPr>
            <a:r>
              <a:t/>
            </a:r>
            <a:endParaRPr sz="2700"/>
          </a:p>
          <a:p>
            <a:pPr indent="0" lvl="0" marL="0" rtl="0" algn="l">
              <a:lnSpc>
                <a:spcPct val="115000"/>
              </a:lnSpc>
              <a:spcBef>
                <a:spcPts val="0"/>
              </a:spcBef>
              <a:spcAft>
                <a:spcPts val="1600"/>
              </a:spcAft>
              <a:buSzPct val="212500"/>
              <a:buNone/>
            </a:pPr>
            <a:r>
              <a:t/>
            </a:r>
            <a:endParaRPr sz="1600">
              <a:solidFill>
                <a:srgbClr val="374151"/>
              </a:solidFill>
              <a:highlight>
                <a:srgbClr val="F7F7F8"/>
              </a:highlight>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6"/>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a:bodyPr>
          <a:lstStyle/>
          <a:p>
            <a:pPr indent="0" lvl="0" marL="609600" rtl="0" algn="l">
              <a:lnSpc>
                <a:spcPct val="200000"/>
              </a:lnSpc>
              <a:spcBef>
                <a:spcPts val="1200"/>
              </a:spcBef>
              <a:spcAft>
                <a:spcPts val="0"/>
              </a:spcAft>
              <a:buClr>
                <a:schemeClr val="dk1"/>
              </a:buClr>
              <a:buSzPts val="1500"/>
              <a:buFont typeface="Arial"/>
              <a:buNone/>
            </a:pPr>
            <a:r>
              <a:rPr lang="en-US"/>
              <a:t>Descriptive statistics</a:t>
            </a:r>
            <a:endParaRPr/>
          </a:p>
        </p:txBody>
      </p:sp>
      <p:sp>
        <p:nvSpPr>
          <p:cNvPr id="68" name="Google Shape;68;p16"/>
          <p:cNvSpPr txBox="1"/>
          <p:nvPr>
            <p:ph idx="1" type="body"/>
          </p:nvPr>
        </p:nvSpPr>
        <p:spPr>
          <a:xfrm>
            <a:off x="415600" y="1536633"/>
            <a:ext cx="5793300" cy="4555200"/>
          </a:xfrm>
          <a:prstGeom prst="rect">
            <a:avLst/>
          </a:prstGeom>
          <a:noFill/>
          <a:ln>
            <a:noFill/>
          </a:ln>
        </p:spPr>
        <p:txBody>
          <a:bodyPr anchorCtr="0" anchor="t" bIns="121900" lIns="121900" spcFirstLastPara="1" rIns="121900" wrap="square" tIns="121900">
            <a:normAutofit fontScale="77500" lnSpcReduction="10000"/>
          </a:bodyPr>
          <a:lstStyle/>
          <a:p>
            <a:pPr indent="0" lvl="0" marL="609600" rtl="0" algn="l">
              <a:lnSpc>
                <a:spcPct val="200000"/>
              </a:lnSpc>
              <a:spcBef>
                <a:spcPts val="1200"/>
              </a:spcBef>
              <a:spcAft>
                <a:spcPts val="0"/>
              </a:spcAft>
              <a:buClr>
                <a:schemeClr val="dk1"/>
              </a:buClr>
              <a:buSzPct val="51724"/>
              <a:buFont typeface="Arial"/>
              <a:buNone/>
            </a:pPr>
            <a:r>
              <a:rPr lang="en-US" sz="2900">
                <a:solidFill>
                  <a:srgbClr val="111111"/>
                </a:solidFill>
              </a:rPr>
              <a:t>Descriptive statistics: These are methods to summarize and display data using graphs, tables, and numerical measures. For example, data scientists can use descriptive statistics to calculate the mean, median, mode, standard deviation, and range of a data set.</a:t>
            </a:r>
            <a:endParaRPr/>
          </a:p>
        </p:txBody>
      </p:sp>
      <p:pic>
        <p:nvPicPr>
          <p:cNvPr id="69" name="Google Shape;69;p16"/>
          <p:cNvPicPr preferRelativeResize="0"/>
          <p:nvPr/>
        </p:nvPicPr>
        <p:blipFill rotWithShape="1">
          <a:blip r:embed="rId3">
            <a:alphaModFix/>
          </a:blip>
          <a:srcRect b="0" l="0" r="0" t="0"/>
          <a:stretch/>
        </p:blipFill>
        <p:spPr>
          <a:xfrm>
            <a:off x="7176400" y="1730633"/>
            <a:ext cx="3810000" cy="25802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43"/>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a:bodyPr>
          <a:lstStyle/>
          <a:p>
            <a:pPr indent="0" lvl="0" marL="0" rtl="0" algn="l">
              <a:lnSpc>
                <a:spcPct val="115000"/>
              </a:lnSpc>
              <a:spcBef>
                <a:spcPts val="0"/>
              </a:spcBef>
              <a:spcAft>
                <a:spcPts val="1600"/>
              </a:spcAft>
              <a:buClr>
                <a:schemeClr val="dk1"/>
              </a:buClr>
              <a:buSzPts val="1500"/>
              <a:buFont typeface="Arial"/>
              <a:buNone/>
            </a:pPr>
            <a:r>
              <a:rPr b="1" lang="en-US" sz="2600">
                <a:latin typeface="Roboto"/>
                <a:ea typeface="Roboto"/>
                <a:cs typeface="Roboto"/>
                <a:sym typeface="Roboto"/>
              </a:rPr>
              <a:t>Measures of variability</a:t>
            </a:r>
            <a:endParaRPr/>
          </a:p>
        </p:txBody>
      </p:sp>
      <p:sp>
        <p:nvSpPr>
          <p:cNvPr id="243" name="Google Shape;243;p43"/>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rmAutofit/>
          </a:bodyPr>
          <a:lstStyle/>
          <a:p>
            <a:pPr indent="-431800" lvl="0" marL="609600" marR="0" rtl="0" algn="l">
              <a:lnSpc>
                <a:spcPct val="200000"/>
              </a:lnSpc>
              <a:spcBef>
                <a:spcPts val="0"/>
              </a:spcBef>
              <a:spcAft>
                <a:spcPts val="0"/>
              </a:spcAft>
              <a:buSzPts val="2000"/>
              <a:buChar char="●"/>
            </a:pPr>
            <a:r>
              <a:rPr lang="en-US" sz="2000"/>
              <a:t>Interquartile Range (IQR): The interquartile range (IQR) is the range of values between the first quartile (Q1) and the third quartile (Q3). It represents the spread of the central half of the dataset.</a:t>
            </a:r>
            <a:br>
              <a:rPr lang="en-US" sz="2000"/>
            </a:br>
            <a:r>
              <a:rPr lang="en-US" sz="2000"/>
              <a:t>The formula to calculate the IQR is:</a:t>
            </a:r>
            <a:endParaRPr sz="2000"/>
          </a:p>
          <a:p>
            <a:pPr indent="-431800" lvl="0" marL="609600" marR="0" rtl="0" algn="l">
              <a:lnSpc>
                <a:spcPct val="200000"/>
              </a:lnSpc>
              <a:spcBef>
                <a:spcPts val="0"/>
              </a:spcBef>
              <a:spcAft>
                <a:spcPts val="0"/>
              </a:spcAft>
              <a:buSzPts val="2000"/>
              <a:buChar char="●"/>
            </a:pPr>
            <a:r>
              <a:rPr lang="en-US" sz="2000"/>
              <a:t>IQR = Q3 - Q1</a:t>
            </a:r>
            <a:endParaRPr sz="2000"/>
          </a:p>
          <a:p>
            <a:pPr indent="-431800" lvl="0" marL="609600" marR="0" rtl="0" algn="l">
              <a:lnSpc>
                <a:spcPct val="200000"/>
              </a:lnSpc>
              <a:spcBef>
                <a:spcPts val="0"/>
              </a:spcBef>
              <a:spcAft>
                <a:spcPts val="0"/>
              </a:spcAft>
              <a:buSzPts val="2000"/>
              <a:buChar char="●"/>
            </a:pPr>
            <a:r>
              <a:rPr lang="en-US" sz="2000"/>
              <a:t>The IQR is a robust measure of variability as it is not affected by extreme values or outliers.</a:t>
            </a:r>
            <a:endParaRPr sz="500">
              <a:solidFill>
                <a:srgbClr val="374151"/>
              </a:solidFill>
              <a:highlight>
                <a:srgbClr val="F7F7F8"/>
              </a:highlight>
              <a:latin typeface="Roboto"/>
              <a:ea typeface="Roboto"/>
              <a:cs typeface="Roboto"/>
              <a:sym typeface="Roboto"/>
            </a:endParaRPr>
          </a:p>
          <a:p>
            <a:pPr indent="0" lvl="0" marL="0" rtl="0" algn="l">
              <a:lnSpc>
                <a:spcPct val="115000"/>
              </a:lnSpc>
              <a:spcBef>
                <a:spcPts val="0"/>
              </a:spcBef>
              <a:spcAft>
                <a:spcPts val="1600"/>
              </a:spcAft>
              <a:buSzPts val="2400"/>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44"/>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a:bodyPr>
          <a:lstStyle/>
          <a:p>
            <a:pPr indent="0" lvl="0" marL="0" rtl="0" algn="l">
              <a:lnSpc>
                <a:spcPct val="100000"/>
              </a:lnSpc>
              <a:spcBef>
                <a:spcPts val="0"/>
              </a:spcBef>
              <a:spcAft>
                <a:spcPts val="0"/>
              </a:spcAft>
              <a:buSzPts val="4100"/>
              <a:buNone/>
            </a:pPr>
            <a:r>
              <a:rPr lang="en-US"/>
              <a:t>Skewness and Kurtosis</a:t>
            </a:r>
            <a:endParaRPr/>
          </a:p>
        </p:txBody>
      </p:sp>
      <p:sp>
        <p:nvSpPr>
          <p:cNvPr id="249" name="Google Shape;249;p44"/>
          <p:cNvSpPr txBox="1"/>
          <p:nvPr>
            <p:ph idx="1" type="body"/>
          </p:nvPr>
        </p:nvSpPr>
        <p:spPr>
          <a:xfrm>
            <a:off x="415600" y="1536633"/>
            <a:ext cx="11360700" cy="5518800"/>
          </a:xfrm>
          <a:prstGeom prst="rect">
            <a:avLst/>
          </a:prstGeom>
          <a:noFill/>
          <a:ln>
            <a:noFill/>
          </a:ln>
        </p:spPr>
        <p:txBody>
          <a:bodyPr anchorCtr="0" anchor="t" bIns="121900" lIns="121900" spcFirstLastPara="1" rIns="121900" wrap="square" tIns="121900">
            <a:normAutofit fontScale="85000" lnSpcReduction="20000"/>
          </a:bodyPr>
          <a:lstStyle/>
          <a:p>
            <a:pPr indent="-412750" lvl="0" marL="609600" marR="0" rtl="0" algn="l">
              <a:lnSpc>
                <a:spcPct val="200000"/>
              </a:lnSpc>
              <a:spcBef>
                <a:spcPts val="0"/>
              </a:spcBef>
              <a:spcAft>
                <a:spcPts val="0"/>
              </a:spcAft>
              <a:buSzPct val="100000"/>
              <a:buChar char="●"/>
            </a:pPr>
            <a:r>
              <a:rPr lang="en-US" sz="2000"/>
              <a:t>Skewness and kurtosis are statistical measures that provide information about the shape and distribution of a dataset.</a:t>
            </a:r>
            <a:endParaRPr sz="2000"/>
          </a:p>
          <a:p>
            <a:pPr indent="-412750" lvl="0" marL="609600" marR="0" rtl="0" algn="l">
              <a:lnSpc>
                <a:spcPct val="200000"/>
              </a:lnSpc>
              <a:spcBef>
                <a:spcPts val="0"/>
              </a:spcBef>
              <a:spcAft>
                <a:spcPts val="0"/>
              </a:spcAft>
              <a:buSzPct val="100000"/>
              <a:buChar char="●"/>
            </a:pPr>
            <a:r>
              <a:rPr lang="en-US" sz="2000"/>
              <a:t>Skewness: Skewness measures the asymmetry of a dataset, indicating whether the data is skewed to the left or right of the mean.</a:t>
            </a:r>
            <a:endParaRPr sz="2000"/>
          </a:p>
          <a:p>
            <a:pPr indent="-412750" lvl="0" marL="609600" marR="0" rtl="0" algn="l">
              <a:lnSpc>
                <a:spcPct val="200000"/>
              </a:lnSpc>
              <a:spcBef>
                <a:spcPts val="0"/>
              </a:spcBef>
              <a:spcAft>
                <a:spcPts val="0"/>
              </a:spcAft>
              <a:buSzPct val="100000"/>
              <a:buChar char="●"/>
            </a:pPr>
            <a:r>
              <a:rPr lang="en-US" sz="2000"/>
              <a:t>Positive Skewness: If the tail of the distribution is longer on the right side, the data is positively skewed. This means that the majority of the data points are concentrated on the left side of the distribution, and the right tail is stretched out.</a:t>
            </a:r>
            <a:endParaRPr sz="2000"/>
          </a:p>
          <a:p>
            <a:pPr indent="-412750" lvl="0" marL="609600" marR="0" rtl="0" algn="l">
              <a:lnSpc>
                <a:spcPct val="200000"/>
              </a:lnSpc>
              <a:spcBef>
                <a:spcPts val="0"/>
              </a:spcBef>
              <a:spcAft>
                <a:spcPts val="0"/>
              </a:spcAft>
              <a:buSzPct val="100000"/>
              <a:buChar char="●"/>
            </a:pPr>
            <a:r>
              <a:rPr lang="en-US" sz="2000"/>
              <a:t>Negative Skewness: If the tail of the distribution is longer on the left side, the data is negatively skewed. This means that the majority of the data points are concentrated on the right side of the distribution, and the left tail is stretched out.</a:t>
            </a:r>
            <a:endParaRPr sz="2300"/>
          </a:p>
          <a:p>
            <a:pPr indent="0" lvl="0" marL="609600" rtl="0" algn="l">
              <a:lnSpc>
                <a:spcPct val="150000"/>
              </a:lnSpc>
              <a:spcBef>
                <a:spcPts val="0"/>
              </a:spcBef>
              <a:spcAft>
                <a:spcPts val="0"/>
              </a:spcAft>
              <a:buSzPct val="150000"/>
              <a:buNone/>
            </a:pPr>
            <a:r>
              <a:t/>
            </a:r>
            <a:endParaRPr sz="1600">
              <a:solidFill>
                <a:srgbClr val="374151"/>
              </a:solidFill>
              <a:highlight>
                <a:srgbClr val="F7F7F8"/>
              </a:highlight>
              <a:latin typeface="Roboto"/>
              <a:ea typeface="Roboto"/>
              <a:cs typeface="Roboto"/>
              <a:sym typeface="Roboto"/>
            </a:endParaRPr>
          </a:p>
          <a:p>
            <a:pPr indent="0" lvl="0" marL="0" rtl="0" algn="l">
              <a:lnSpc>
                <a:spcPct val="115000"/>
              </a:lnSpc>
              <a:spcBef>
                <a:spcPts val="0"/>
              </a:spcBef>
              <a:spcAft>
                <a:spcPts val="1600"/>
              </a:spcAft>
              <a:buSzPct val="104347"/>
              <a:buNone/>
            </a:pPr>
            <a:r>
              <a:t/>
            </a:r>
            <a:endParaRPr sz="23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45"/>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a:bodyPr>
          <a:lstStyle/>
          <a:p>
            <a:pPr indent="0" lvl="0" marL="0" rtl="0" algn="l">
              <a:lnSpc>
                <a:spcPct val="100000"/>
              </a:lnSpc>
              <a:spcBef>
                <a:spcPts val="0"/>
              </a:spcBef>
              <a:spcAft>
                <a:spcPts val="0"/>
              </a:spcAft>
              <a:buClr>
                <a:schemeClr val="dk1"/>
              </a:buClr>
              <a:buSzPts val="1500"/>
              <a:buFont typeface="Arial"/>
              <a:buNone/>
            </a:pPr>
            <a:r>
              <a:rPr lang="en-US"/>
              <a:t>Skewness and Kurtosis</a:t>
            </a:r>
            <a:endParaRPr/>
          </a:p>
        </p:txBody>
      </p:sp>
      <p:sp>
        <p:nvSpPr>
          <p:cNvPr id="255" name="Google Shape;255;p45"/>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rmAutofit/>
          </a:bodyPr>
          <a:lstStyle/>
          <a:p>
            <a:pPr indent="-450850" lvl="0" marL="609600" rtl="0" algn="l">
              <a:lnSpc>
                <a:spcPct val="150000"/>
              </a:lnSpc>
              <a:spcBef>
                <a:spcPts val="0"/>
              </a:spcBef>
              <a:spcAft>
                <a:spcPts val="0"/>
              </a:spcAft>
              <a:buSzPts val="2300"/>
              <a:buChar char="●"/>
            </a:pPr>
            <a:r>
              <a:rPr lang="en-US" sz="2000"/>
              <a:t>Zero Skewness: If the distribution is symmetric, the skewness is zero, indicating an equal balance of data points on both sides of the mean.</a:t>
            </a:r>
            <a:endParaRPr sz="2000"/>
          </a:p>
          <a:p>
            <a:pPr indent="0" lvl="0" marL="0" rtl="0" algn="l">
              <a:lnSpc>
                <a:spcPct val="115000"/>
              </a:lnSpc>
              <a:spcBef>
                <a:spcPts val="0"/>
              </a:spcBef>
              <a:spcAft>
                <a:spcPts val="0"/>
              </a:spcAft>
              <a:buSzPts val="2400"/>
              <a:buNone/>
            </a:pPr>
            <a:r>
              <a:t/>
            </a:r>
            <a:endParaRPr sz="2000"/>
          </a:p>
          <a:p>
            <a:pPr indent="0" lvl="0" marL="0" rtl="0" algn="l">
              <a:lnSpc>
                <a:spcPct val="115000"/>
              </a:lnSpc>
              <a:spcBef>
                <a:spcPts val="1600"/>
              </a:spcBef>
              <a:spcAft>
                <a:spcPts val="1600"/>
              </a:spcAft>
              <a:buSzPts val="2400"/>
              <a:buNone/>
            </a:pPr>
            <a:r>
              <a:rPr lang="en-US" sz="2000"/>
              <a:t>             Skewness = (1/n) * Σ((x - mean) / standard deviation)^3</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46"/>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a:bodyPr>
          <a:lstStyle/>
          <a:p>
            <a:pPr indent="0" lvl="0" marL="0" rtl="0" algn="l">
              <a:lnSpc>
                <a:spcPct val="100000"/>
              </a:lnSpc>
              <a:spcBef>
                <a:spcPts val="0"/>
              </a:spcBef>
              <a:spcAft>
                <a:spcPts val="0"/>
              </a:spcAft>
              <a:buClr>
                <a:schemeClr val="dk1"/>
              </a:buClr>
              <a:buSzPts val="1500"/>
              <a:buFont typeface="Arial"/>
              <a:buNone/>
            </a:pPr>
            <a:r>
              <a:rPr lang="en-US"/>
              <a:t>Skewness and Kurtosis</a:t>
            </a:r>
            <a:endParaRPr/>
          </a:p>
        </p:txBody>
      </p:sp>
      <p:sp>
        <p:nvSpPr>
          <p:cNvPr id="261" name="Google Shape;261;p46"/>
          <p:cNvSpPr txBox="1"/>
          <p:nvPr>
            <p:ph idx="1" type="body"/>
          </p:nvPr>
        </p:nvSpPr>
        <p:spPr>
          <a:xfrm>
            <a:off x="415600" y="1356883"/>
            <a:ext cx="11360700" cy="5455200"/>
          </a:xfrm>
          <a:prstGeom prst="rect">
            <a:avLst/>
          </a:prstGeom>
          <a:noFill/>
          <a:ln>
            <a:noFill/>
          </a:ln>
        </p:spPr>
        <p:txBody>
          <a:bodyPr anchorCtr="0" anchor="t" bIns="121900" lIns="121900" spcFirstLastPara="1" rIns="121900" wrap="square" tIns="121900">
            <a:normAutofit lnSpcReduction="20000"/>
          </a:bodyPr>
          <a:lstStyle/>
          <a:p>
            <a:pPr indent="-450850" lvl="0" marL="609600" marR="0" rtl="0" algn="l">
              <a:lnSpc>
                <a:spcPct val="150000"/>
              </a:lnSpc>
              <a:spcBef>
                <a:spcPts val="0"/>
              </a:spcBef>
              <a:spcAft>
                <a:spcPts val="0"/>
              </a:spcAft>
              <a:buSzPts val="2300"/>
              <a:buChar char="●"/>
            </a:pPr>
            <a:r>
              <a:rPr lang="en-US" sz="2000"/>
              <a:t>Kurtosis measures the peakedness or flatness of a distribution compared to the normal distribution.</a:t>
            </a:r>
            <a:endParaRPr sz="2000"/>
          </a:p>
          <a:p>
            <a:pPr indent="-450850" lvl="0" marL="609600" marR="0" rtl="0" algn="l">
              <a:lnSpc>
                <a:spcPct val="150000"/>
              </a:lnSpc>
              <a:spcBef>
                <a:spcPts val="0"/>
              </a:spcBef>
              <a:spcAft>
                <a:spcPts val="0"/>
              </a:spcAft>
              <a:buSzPts val="2300"/>
              <a:buChar char="●"/>
            </a:pPr>
            <a:r>
              <a:rPr lang="en-US" sz="2000"/>
              <a:t>Leptokurtic Kurtosis: If the distribution has high kurtosis, it means it has a sharper peak and heavier tails compared to the normal distribution. This indicates a higher concentration of data around the mean and more extreme outliers.</a:t>
            </a:r>
            <a:endParaRPr sz="2000"/>
          </a:p>
          <a:p>
            <a:pPr indent="-450850" lvl="0" marL="609600" marR="0" rtl="0" algn="l">
              <a:lnSpc>
                <a:spcPct val="150000"/>
              </a:lnSpc>
              <a:spcBef>
                <a:spcPts val="0"/>
              </a:spcBef>
              <a:spcAft>
                <a:spcPts val="0"/>
              </a:spcAft>
              <a:buSzPts val="2300"/>
              <a:buChar char="●"/>
            </a:pPr>
            <a:r>
              <a:rPr lang="en-US" sz="2000"/>
              <a:t>Mesokurtic Kurtosis: If the distribution has kurtosis equal to zero, it means it has a similar shape to the normal distribution.</a:t>
            </a:r>
            <a:endParaRPr sz="2000"/>
          </a:p>
          <a:p>
            <a:pPr indent="-450850" lvl="0" marL="609600" marR="0" rtl="0" algn="l">
              <a:lnSpc>
                <a:spcPct val="150000"/>
              </a:lnSpc>
              <a:spcBef>
                <a:spcPts val="0"/>
              </a:spcBef>
              <a:spcAft>
                <a:spcPts val="0"/>
              </a:spcAft>
              <a:buSzPts val="2300"/>
              <a:buChar char="●"/>
            </a:pPr>
            <a:r>
              <a:rPr lang="en-US" sz="2000"/>
              <a:t>Platykurtic Kurtosis: If the distribution has low kurtosis, it means it has a flatter peak and lighter tails compared to the normal distribution. This indicates a more dispersed data with fewer outliers.</a:t>
            </a:r>
            <a:endParaRPr sz="2000"/>
          </a:p>
          <a:p>
            <a:pPr indent="0" lvl="0" marL="609600" marR="0" rtl="0" algn="l">
              <a:lnSpc>
                <a:spcPct val="150000"/>
              </a:lnSpc>
              <a:spcBef>
                <a:spcPts val="0"/>
              </a:spcBef>
              <a:spcAft>
                <a:spcPts val="0"/>
              </a:spcAft>
              <a:buNone/>
            </a:pPr>
            <a:r>
              <a:t/>
            </a:r>
            <a:endParaRPr sz="2000"/>
          </a:p>
          <a:p>
            <a:pPr indent="0" lvl="0" marL="609600" marR="0" rtl="0" algn="l">
              <a:lnSpc>
                <a:spcPct val="150000"/>
              </a:lnSpc>
              <a:spcBef>
                <a:spcPts val="0"/>
              </a:spcBef>
              <a:spcAft>
                <a:spcPts val="0"/>
              </a:spcAft>
              <a:buNone/>
            </a:pPr>
            <a:r>
              <a:rPr lang="en-US" sz="2000"/>
              <a:t>                    Kurtosis = (1/n) * Σ((x - mean) / standard deviation)^4</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47"/>
          <p:cNvSpPr/>
          <p:nvPr/>
        </p:nvSpPr>
        <p:spPr>
          <a:xfrm>
            <a:off x="0" y="304800"/>
            <a:ext cx="11025809" cy="1272209"/>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Thank You - Safe Super Speciality Hospitals" id="267" name="Google Shape;267;p47"/>
          <p:cNvPicPr preferRelativeResize="0"/>
          <p:nvPr/>
        </p:nvPicPr>
        <p:blipFill rotWithShape="1">
          <a:blip r:embed="rId3">
            <a:alphaModFix/>
          </a:blip>
          <a:srcRect b="0" l="0" r="0" t="0"/>
          <a:stretch/>
        </p:blipFill>
        <p:spPr>
          <a:xfrm>
            <a:off x="439310" y="1135626"/>
            <a:ext cx="8002325" cy="5417574"/>
          </a:xfrm>
          <a:prstGeom prst="rect">
            <a:avLst/>
          </a:prstGeom>
          <a:noFill/>
          <a:ln>
            <a:noFill/>
          </a:ln>
        </p:spPr>
      </p:pic>
      <p:pic>
        <p:nvPicPr>
          <p:cNvPr descr="A picture containing drawing&#10;&#10;Description automatically generated" id="268" name="Google Shape;268;p47"/>
          <p:cNvPicPr preferRelativeResize="0"/>
          <p:nvPr/>
        </p:nvPicPr>
        <p:blipFill rotWithShape="1">
          <a:blip r:embed="rId4">
            <a:alphaModFix/>
          </a:blip>
          <a:srcRect b="0" l="0" r="0" t="0"/>
          <a:stretch/>
        </p:blipFill>
        <p:spPr>
          <a:xfrm>
            <a:off x="11472671" y="0"/>
            <a:ext cx="719329" cy="136550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7"/>
          <p:cNvSpPr txBox="1"/>
          <p:nvPr>
            <p:ph type="title"/>
          </p:nvPr>
        </p:nvSpPr>
        <p:spPr>
          <a:xfrm>
            <a:off x="272400" y="625200"/>
            <a:ext cx="11360700" cy="763500"/>
          </a:xfrm>
          <a:prstGeom prst="rect">
            <a:avLst/>
          </a:prstGeom>
          <a:noFill/>
          <a:ln>
            <a:noFill/>
          </a:ln>
        </p:spPr>
        <p:txBody>
          <a:bodyPr anchorCtr="0" anchor="t" bIns="121900" lIns="121900" spcFirstLastPara="1" rIns="121900" wrap="square" tIns="121900">
            <a:normAutofit/>
          </a:bodyPr>
          <a:lstStyle/>
          <a:p>
            <a:pPr indent="0" lvl="0" marL="609600" rtl="0" algn="l">
              <a:lnSpc>
                <a:spcPct val="200000"/>
              </a:lnSpc>
              <a:spcBef>
                <a:spcPts val="1200"/>
              </a:spcBef>
              <a:spcAft>
                <a:spcPts val="0"/>
              </a:spcAft>
              <a:buClr>
                <a:schemeClr val="dk1"/>
              </a:buClr>
              <a:buSzPts val="3800"/>
              <a:buFont typeface="Arial"/>
              <a:buNone/>
            </a:pPr>
            <a:r>
              <a:rPr lang="en-US"/>
              <a:t>Inferential statistics</a:t>
            </a:r>
            <a:endParaRPr/>
          </a:p>
        </p:txBody>
      </p:sp>
      <p:sp>
        <p:nvSpPr>
          <p:cNvPr id="75" name="Google Shape;75;p17"/>
          <p:cNvSpPr txBox="1"/>
          <p:nvPr>
            <p:ph idx="1" type="body"/>
          </p:nvPr>
        </p:nvSpPr>
        <p:spPr>
          <a:xfrm>
            <a:off x="415600" y="1536633"/>
            <a:ext cx="5757900" cy="4555200"/>
          </a:xfrm>
          <a:prstGeom prst="rect">
            <a:avLst/>
          </a:prstGeom>
          <a:noFill/>
          <a:ln>
            <a:noFill/>
          </a:ln>
        </p:spPr>
        <p:txBody>
          <a:bodyPr anchorCtr="0" anchor="t" bIns="121900" lIns="121900" spcFirstLastPara="1" rIns="121900" wrap="square" tIns="121900">
            <a:normAutofit fontScale="70000" lnSpcReduction="20000"/>
          </a:bodyPr>
          <a:lstStyle/>
          <a:p>
            <a:pPr indent="0" lvl="0" marL="609600" rtl="0" algn="l">
              <a:lnSpc>
                <a:spcPct val="200000"/>
              </a:lnSpc>
              <a:spcBef>
                <a:spcPts val="1200"/>
              </a:spcBef>
              <a:spcAft>
                <a:spcPts val="0"/>
              </a:spcAft>
              <a:buSzPct val="131034"/>
              <a:buNone/>
            </a:pPr>
            <a:r>
              <a:rPr lang="en-US" sz="2900">
                <a:solidFill>
                  <a:srgbClr val="111111"/>
                </a:solidFill>
              </a:rPr>
              <a:t>Inferential statistics: These are methods to make generalizations or predictions about a population based on a sample of data. For example, data scientists can use inferential statistics to estimate the proportion of customers who are satisfied with a product, or to test whether a new treatment is effective compared to one already exists</a:t>
            </a:r>
            <a:endParaRPr/>
          </a:p>
        </p:txBody>
      </p:sp>
      <p:pic>
        <p:nvPicPr>
          <p:cNvPr id="76" name="Google Shape;76;p17"/>
          <p:cNvPicPr preferRelativeResize="0"/>
          <p:nvPr/>
        </p:nvPicPr>
        <p:blipFill rotWithShape="1">
          <a:blip r:embed="rId3">
            <a:alphaModFix/>
          </a:blip>
          <a:srcRect b="0" l="0" r="0" t="0"/>
          <a:stretch/>
        </p:blipFill>
        <p:spPr>
          <a:xfrm>
            <a:off x="6376800" y="1560167"/>
            <a:ext cx="4452934" cy="283513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8"/>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a:bodyPr>
          <a:lstStyle/>
          <a:p>
            <a:pPr indent="0" lvl="0" marL="0" rtl="0" algn="l">
              <a:lnSpc>
                <a:spcPct val="200000"/>
              </a:lnSpc>
              <a:spcBef>
                <a:spcPts val="1200"/>
              </a:spcBef>
              <a:spcAft>
                <a:spcPts val="0"/>
              </a:spcAft>
              <a:buClr>
                <a:schemeClr val="dk1"/>
              </a:buClr>
              <a:buSzPts val="2400"/>
              <a:buFont typeface="Arial"/>
              <a:buNone/>
            </a:pPr>
            <a:r>
              <a:rPr lang="en-US"/>
              <a:t>Probability</a:t>
            </a:r>
            <a:endParaRPr sz="4100"/>
          </a:p>
        </p:txBody>
      </p:sp>
      <p:sp>
        <p:nvSpPr>
          <p:cNvPr id="82" name="Google Shape;82;p18"/>
          <p:cNvSpPr txBox="1"/>
          <p:nvPr>
            <p:ph idx="1" type="body"/>
          </p:nvPr>
        </p:nvSpPr>
        <p:spPr>
          <a:xfrm>
            <a:off x="415600" y="1536633"/>
            <a:ext cx="5680500" cy="4555200"/>
          </a:xfrm>
          <a:prstGeom prst="rect">
            <a:avLst/>
          </a:prstGeom>
          <a:noFill/>
          <a:ln>
            <a:noFill/>
          </a:ln>
        </p:spPr>
        <p:txBody>
          <a:bodyPr anchorCtr="0" anchor="t" bIns="121900" lIns="121900" spcFirstLastPara="1" rIns="121900" wrap="square" tIns="121900">
            <a:normAutofit fontScale="70000" lnSpcReduction="20000"/>
          </a:bodyPr>
          <a:lstStyle/>
          <a:p>
            <a:pPr indent="0" lvl="0" marL="609600" rtl="0" algn="l">
              <a:lnSpc>
                <a:spcPct val="200000"/>
              </a:lnSpc>
              <a:spcBef>
                <a:spcPts val="1200"/>
              </a:spcBef>
              <a:spcAft>
                <a:spcPts val="0"/>
              </a:spcAft>
              <a:buSzPct val="82758"/>
              <a:buNone/>
            </a:pPr>
            <a:r>
              <a:rPr lang="en-US" sz="2900">
                <a:solidFill>
                  <a:srgbClr val="111111"/>
                </a:solidFill>
              </a:rPr>
              <a:t>Probability: This is the study of how likely an event or outcome is to occur. Probability is the foundation of inferential statistics, as it allows data scientists to measure the uncertainty and variability in data. For example, data scientists can use probability to calculate the confidence intervals and p-values for their estimates and tests.</a:t>
            </a:r>
            <a:endParaRPr/>
          </a:p>
        </p:txBody>
      </p:sp>
      <p:pic>
        <p:nvPicPr>
          <p:cNvPr id="83" name="Google Shape;83;p18"/>
          <p:cNvPicPr preferRelativeResize="0"/>
          <p:nvPr/>
        </p:nvPicPr>
        <p:blipFill rotWithShape="1">
          <a:blip r:embed="rId3">
            <a:alphaModFix/>
          </a:blip>
          <a:srcRect b="0" l="0" r="0" t="0"/>
          <a:stretch/>
        </p:blipFill>
        <p:spPr>
          <a:xfrm>
            <a:off x="7222100" y="1536633"/>
            <a:ext cx="2857500" cy="2857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9"/>
          <p:cNvSpPr txBox="1"/>
          <p:nvPr>
            <p:ph type="title"/>
          </p:nvPr>
        </p:nvSpPr>
        <p:spPr>
          <a:xfrm>
            <a:off x="272400" y="343400"/>
            <a:ext cx="11360700" cy="763500"/>
          </a:xfrm>
          <a:prstGeom prst="rect">
            <a:avLst/>
          </a:prstGeom>
          <a:noFill/>
          <a:ln>
            <a:noFill/>
          </a:ln>
        </p:spPr>
        <p:txBody>
          <a:bodyPr anchorCtr="0" anchor="t" bIns="121900" lIns="121900" spcFirstLastPara="1" rIns="121900" wrap="square" tIns="121900">
            <a:normAutofit/>
          </a:bodyPr>
          <a:lstStyle/>
          <a:p>
            <a:pPr indent="0" lvl="0" marL="0" rtl="0" algn="l">
              <a:lnSpc>
                <a:spcPct val="100000"/>
              </a:lnSpc>
              <a:spcBef>
                <a:spcPts val="0"/>
              </a:spcBef>
              <a:spcAft>
                <a:spcPts val="0"/>
              </a:spcAft>
              <a:buClr>
                <a:schemeClr val="dk1"/>
              </a:buClr>
              <a:buSzPts val="1500"/>
              <a:buFont typeface="Arial"/>
              <a:buNone/>
            </a:pPr>
            <a:r>
              <a:rPr lang="en-US"/>
              <a:t>Regression</a:t>
            </a:r>
            <a:endParaRPr/>
          </a:p>
        </p:txBody>
      </p:sp>
      <p:sp>
        <p:nvSpPr>
          <p:cNvPr id="89" name="Google Shape;89;p19"/>
          <p:cNvSpPr txBox="1"/>
          <p:nvPr>
            <p:ph idx="1" type="body"/>
          </p:nvPr>
        </p:nvSpPr>
        <p:spPr>
          <a:xfrm>
            <a:off x="272400" y="1011525"/>
            <a:ext cx="6532200" cy="5120700"/>
          </a:xfrm>
          <a:prstGeom prst="rect">
            <a:avLst/>
          </a:prstGeom>
          <a:noFill/>
          <a:ln>
            <a:noFill/>
          </a:ln>
        </p:spPr>
        <p:txBody>
          <a:bodyPr anchorCtr="0" anchor="t" bIns="121900" lIns="121900" spcFirstLastPara="1" rIns="121900" wrap="square" tIns="121900">
            <a:normAutofit fontScale="62500" lnSpcReduction="20000"/>
          </a:bodyPr>
          <a:lstStyle/>
          <a:p>
            <a:pPr indent="-538956" lvl="0" marL="609600" rtl="0" algn="l">
              <a:lnSpc>
                <a:spcPct val="200000"/>
              </a:lnSpc>
              <a:spcBef>
                <a:spcPts val="1200"/>
              </a:spcBef>
              <a:spcAft>
                <a:spcPts val="0"/>
              </a:spcAft>
              <a:buClr>
                <a:srgbClr val="111111"/>
              </a:buClr>
              <a:buSzPct val="203448"/>
              <a:buFont typeface="Roboto"/>
              <a:buChar char="●"/>
            </a:pPr>
            <a:r>
              <a:rPr lang="en-US" sz="2900">
                <a:solidFill>
                  <a:srgbClr val="111111"/>
                </a:solidFill>
              </a:rPr>
              <a:t>Regression: This is a method to model the relationship between one or more explanatory variables and a response variable. Regression can be used for prediction, explanation, or optimization purposes. For example, data scientists can use regression to predict the sales of a product based on its price, features, and advertising budget.</a:t>
            </a:r>
            <a:endParaRPr sz="5900">
              <a:solidFill>
                <a:srgbClr val="111111"/>
              </a:solidFill>
              <a:latin typeface="Roboto"/>
              <a:ea typeface="Roboto"/>
              <a:cs typeface="Roboto"/>
              <a:sym typeface="Roboto"/>
            </a:endParaRPr>
          </a:p>
          <a:p>
            <a:pPr indent="0" lvl="0" marL="0" rtl="0" algn="l">
              <a:lnSpc>
                <a:spcPct val="150000"/>
              </a:lnSpc>
              <a:spcBef>
                <a:spcPts val="1200"/>
              </a:spcBef>
              <a:spcAft>
                <a:spcPts val="0"/>
              </a:spcAft>
              <a:buClr>
                <a:schemeClr val="dk1"/>
              </a:buClr>
              <a:buSzPct val="93750"/>
              <a:buFont typeface="Arial"/>
              <a:buNone/>
            </a:pPr>
            <a:r>
              <a:t/>
            </a:r>
            <a:endParaRPr sz="1600">
              <a:solidFill>
                <a:srgbClr val="111111"/>
              </a:solidFill>
              <a:latin typeface="Roboto"/>
              <a:ea typeface="Roboto"/>
              <a:cs typeface="Roboto"/>
              <a:sym typeface="Roboto"/>
            </a:endParaRPr>
          </a:p>
          <a:p>
            <a:pPr indent="0" lvl="0" marL="0" rtl="0" algn="l">
              <a:lnSpc>
                <a:spcPct val="150000"/>
              </a:lnSpc>
              <a:spcBef>
                <a:spcPts val="0"/>
              </a:spcBef>
              <a:spcAft>
                <a:spcPts val="1600"/>
              </a:spcAft>
              <a:buSzPct val="264285"/>
              <a:buNone/>
            </a:pPr>
            <a:r>
              <a:t/>
            </a:r>
            <a:endParaRPr/>
          </a:p>
        </p:txBody>
      </p:sp>
      <p:pic>
        <p:nvPicPr>
          <p:cNvPr id="90" name="Google Shape;90;p19"/>
          <p:cNvPicPr preferRelativeResize="0"/>
          <p:nvPr/>
        </p:nvPicPr>
        <p:blipFill rotWithShape="1">
          <a:blip r:embed="rId3">
            <a:alphaModFix/>
          </a:blip>
          <a:srcRect b="0" l="0" r="0" t="0"/>
          <a:stretch/>
        </p:blipFill>
        <p:spPr>
          <a:xfrm>
            <a:off x="7768000" y="1788500"/>
            <a:ext cx="4213299" cy="305506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0"/>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a:bodyPr>
          <a:lstStyle/>
          <a:p>
            <a:pPr indent="0" lvl="0" marL="0" rtl="0" algn="l">
              <a:lnSpc>
                <a:spcPct val="100000"/>
              </a:lnSpc>
              <a:spcBef>
                <a:spcPts val="0"/>
              </a:spcBef>
              <a:spcAft>
                <a:spcPts val="0"/>
              </a:spcAft>
              <a:buClr>
                <a:schemeClr val="dk1"/>
              </a:buClr>
              <a:buSzPts val="1500"/>
              <a:buFont typeface="Arial"/>
              <a:buNone/>
            </a:pPr>
            <a:r>
              <a:rPr lang="en-US"/>
              <a:t>Classification</a:t>
            </a:r>
            <a:endParaRPr/>
          </a:p>
        </p:txBody>
      </p:sp>
      <p:sp>
        <p:nvSpPr>
          <p:cNvPr id="96" name="Google Shape;96;p20"/>
          <p:cNvSpPr txBox="1"/>
          <p:nvPr>
            <p:ph idx="1" type="body"/>
          </p:nvPr>
        </p:nvSpPr>
        <p:spPr>
          <a:xfrm>
            <a:off x="415600" y="1536625"/>
            <a:ext cx="6403200" cy="5200500"/>
          </a:xfrm>
          <a:prstGeom prst="rect">
            <a:avLst/>
          </a:prstGeom>
          <a:noFill/>
          <a:ln>
            <a:noFill/>
          </a:ln>
        </p:spPr>
        <p:txBody>
          <a:bodyPr anchorCtr="0" anchor="t" bIns="121900" lIns="121900" spcFirstLastPara="1" rIns="121900" wrap="square" tIns="121900">
            <a:normAutofit fontScale="32500" lnSpcReduction="10000"/>
          </a:bodyPr>
          <a:lstStyle/>
          <a:p>
            <a:pPr indent="0" lvl="0" marL="609600" rtl="0" algn="l">
              <a:lnSpc>
                <a:spcPct val="200000"/>
              </a:lnSpc>
              <a:spcBef>
                <a:spcPts val="1200"/>
              </a:spcBef>
              <a:spcAft>
                <a:spcPts val="0"/>
              </a:spcAft>
              <a:buNone/>
            </a:pPr>
            <a:r>
              <a:rPr lang="en-US" sz="5654">
                <a:solidFill>
                  <a:srgbClr val="111111"/>
                </a:solidFill>
              </a:rPr>
              <a:t>Classification: This is a method to assign labels or categories to data points based on their features or characteristics. Classification can be used for identification, diagnosis, or recommendation purposes. For example, data scientists can use classification to identify spam emails based on their content, subject line, and sender.</a:t>
            </a:r>
            <a:endParaRPr sz="8654">
              <a:solidFill>
                <a:srgbClr val="111111"/>
              </a:solidFill>
              <a:latin typeface="Roboto"/>
              <a:ea typeface="Roboto"/>
              <a:cs typeface="Roboto"/>
              <a:sym typeface="Roboto"/>
            </a:endParaRPr>
          </a:p>
          <a:p>
            <a:pPr indent="0" lvl="0" marL="0" rtl="0" algn="l">
              <a:lnSpc>
                <a:spcPct val="200000"/>
              </a:lnSpc>
              <a:spcBef>
                <a:spcPts val="0"/>
              </a:spcBef>
              <a:spcAft>
                <a:spcPts val="0"/>
              </a:spcAft>
              <a:buClr>
                <a:schemeClr val="dk1"/>
              </a:buClr>
              <a:buSzPct val="25423"/>
              <a:buFont typeface="Arial"/>
              <a:buNone/>
            </a:pPr>
            <a:r>
              <a:t/>
            </a:r>
            <a:endParaRPr sz="5900">
              <a:solidFill>
                <a:srgbClr val="111111"/>
              </a:solidFill>
              <a:latin typeface="Roboto"/>
              <a:ea typeface="Roboto"/>
              <a:cs typeface="Roboto"/>
              <a:sym typeface="Roboto"/>
            </a:endParaRPr>
          </a:p>
          <a:p>
            <a:pPr indent="0" lvl="0" marL="0" rtl="0" algn="l">
              <a:lnSpc>
                <a:spcPct val="115000"/>
              </a:lnSpc>
              <a:spcBef>
                <a:spcPts val="1600"/>
              </a:spcBef>
              <a:spcAft>
                <a:spcPts val="1600"/>
              </a:spcAft>
              <a:buSzPct val="264285"/>
              <a:buNone/>
            </a:pPr>
            <a:r>
              <a:t/>
            </a:r>
            <a:endParaRPr/>
          </a:p>
        </p:txBody>
      </p:sp>
      <p:pic>
        <p:nvPicPr>
          <p:cNvPr id="97" name="Google Shape;97;p20"/>
          <p:cNvPicPr preferRelativeResize="0"/>
          <p:nvPr/>
        </p:nvPicPr>
        <p:blipFill rotWithShape="1">
          <a:blip r:embed="rId3">
            <a:alphaModFix/>
          </a:blip>
          <a:srcRect b="0" l="0" r="0" t="0"/>
          <a:stretch/>
        </p:blipFill>
        <p:spPr>
          <a:xfrm>
            <a:off x="7450000" y="1804433"/>
            <a:ext cx="4213299" cy="305506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1"/>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a:bodyPr>
          <a:lstStyle/>
          <a:p>
            <a:pPr indent="0" lvl="0" marL="0" rtl="0" algn="l">
              <a:lnSpc>
                <a:spcPct val="200000"/>
              </a:lnSpc>
              <a:spcBef>
                <a:spcPts val="1200"/>
              </a:spcBef>
              <a:spcAft>
                <a:spcPts val="0"/>
              </a:spcAft>
              <a:buClr>
                <a:schemeClr val="dk1"/>
              </a:buClr>
              <a:buSzPts val="2400"/>
              <a:buFont typeface="Arial"/>
              <a:buNone/>
            </a:pPr>
            <a:r>
              <a:rPr lang="en-US"/>
              <a:t>Clustering</a:t>
            </a:r>
            <a:endParaRPr sz="3900"/>
          </a:p>
        </p:txBody>
      </p:sp>
      <p:sp>
        <p:nvSpPr>
          <p:cNvPr id="103" name="Google Shape;103;p21"/>
          <p:cNvSpPr txBox="1"/>
          <p:nvPr>
            <p:ph idx="1" type="body"/>
          </p:nvPr>
        </p:nvSpPr>
        <p:spPr>
          <a:xfrm>
            <a:off x="331450" y="1438198"/>
            <a:ext cx="6159300" cy="3756900"/>
          </a:xfrm>
          <a:prstGeom prst="rect">
            <a:avLst/>
          </a:prstGeom>
          <a:noFill/>
          <a:ln>
            <a:noFill/>
          </a:ln>
        </p:spPr>
        <p:txBody>
          <a:bodyPr anchorCtr="0" anchor="t" bIns="121900" lIns="121900" spcFirstLastPara="1" rIns="121900" wrap="square" tIns="121900">
            <a:noAutofit/>
          </a:bodyPr>
          <a:lstStyle/>
          <a:p>
            <a:pPr indent="0" lvl="0" marL="0" rtl="0" algn="l">
              <a:lnSpc>
                <a:spcPct val="200000"/>
              </a:lnSpc>
              <a:spcBef>
                <a:spcPts val="1200"/>
              </a:spcBef>
              <a:spcAft>
                <a:spcPts val="0"/>
              </a:spcAft>
              <a:buSzPts val="2400"/>
              <a:buNone/>
            </a:pPr>
            <a:r>
              <a:rPr lang="en-US" sz="1800">
                <a:solidFill>
                  <a:srgbClr val="111111"/>
                </a:solidFill>
              </a:rPr>
              <a:t>Clustering: This is a method to group data points based on their similarity or dissimilarity. Clustering can be used for exploration, segmentation, or anomaly detection purposes</a:t>
            </a:r>
            <a:r>
              <a:rPr lang="en-US" sz="1900">
                <a:solidFill>
                  <a:srgbClr val="111111"/>
                </a:solidFill>
                <a:latin typeface="Roboto"/>
                <a:ea typeface="Roboto"/>
                <a:cs typeface="Roboto"/>
                <a:sym typeface="Roboto"/>
              </a:rPr>
              <a:t>. </a:t>
            </a:r>
            <a:endParaRPr sz="1900">
              <a:solidFill>
                <a:srgbClr val="111111"/>
              </a:solidFill>
              <a:latin typeface="Roboto"/>
              <a:ea typeface="Roboto"/>
              <a:cs typeface="Roboto"/>
              <a:sym typeface="Roboto"/>
            </a:endParaRPr>
          </a:p>
        </p:txBody>
      </p:sp>
      <p:pic>
        <p:nvPicPr>
          <p:cNvPr id="104" name="Google Shape;104;p21"/>
          <p:cNvPicPr preferRelativeResize="0"/>
          <p:nvPr/>
        </p:nvPicPr>
        <p:blipFill rotWithShape="1">
          <a:blip r:embed="rId3">
            <a:alphaModFix/>
          </a:blip>
          <a:srcRect b="0" l="0" r="0" t="0"/>
          <a:stretch/>
        </p:blipFill>
        <p:spPr>
          <a:xfrm>
            <a:off x="7115633" y="1901467"/>
            <a:ext cx="4213299" cy="305506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2"/>
          <p:cNvSpPr txBox="1"/>
          <p:nvPr>
            <p:ph type="title"/>
          </p:nvPr>
        </p:nvSpPr>
        <p:spPr>
          <a:xfrm>
            <a:off x="415600" y="593367"/>
            <a:ext cx="11360700" cy="763500"/>
          </a:xfrm>
          <a:prstGeom prst="rect">
            <a:avLst/>
          </a:prstGeom>
        </p:spPr>
        <p:txBody>
          <a:bodyPr anchorCtr="0" anchor="t" bIns="121900" lIns="121900" spcFirstLastPara="1" rIns="121900" wrap="square" tIns="121900">
            <a:normAutofit/>
          </a:bodyPr>
          <a:lstStyle/>
          <a:p>
            <a:pPr indent="0" lvl="0" marL="0" rtl="0" algn="l">
              <a:lnSpc>
                <a:spcPct val="200000"/>
              </a:lnSpc>
              <a:spcBef>
                <a:spcPts val="1200"/>
              </a:spcBef>
              <a:spcAft>
                <a:spcPts val="0"/>
              </a:spcAft>
              <a:buClr>
                <a:schemeClr val="dk1"/>
              </a:buClr>
              <a:buSzPts val="2400"/>
              <a:buFont typeface="Arial"/>
              <a:buNone/>
            </a:pPr>
            <a:r>
              <a:rPr lang="en-US"/>
              <a:t>Clustering</a:t>
            </a:r>
            <a:endParaRPr/>
          </a:p>
        </p:txBody>
      </p:sp>
      <p:sp>
        <p:nvSpPr>
          <p:cNvPr id="111" name="Google Shape;111;p22"/>
          <p:cNvSpPr txBox="1"/>
          <p:nvPr>
            <p:ph idx="1" type="body"/>
          </p:nvPr>
        </p:nvSpPr>
        <p:spPr>
          <a:xfrm>
            <a:off x="415600" y="1536625"/>
            <a:ext cx="5645700" cy="4555200"/>
          </a:xfrm>
          <a:prstGeom prst="rect">
            <a:avLst/>
          </a:prstGeom>
        </p:spPr>
        <p:txBody>
          <a:bodyPr anchorCtr="0" anchor="t" bIns="121900" lIns="121900" spcFirstLastPara="1" rIns="121900" wrap="square" tIns="121900">
            <a:normAutofit/>
          </a:bodyPr>
          <a:lstStyle/>
          <a:p>
            <a:pPr indent="0" lvl="0" marL="0" rtl="0" algn="l">
              <a:lnSpc>
                <a:spcPct val="200000"/>
              </a:lnSpc>
              <a:spcBef>
                <a:spcPts val="1200"/>
              </a:spcBef>
              <a:spcAft>
                <a:spcPts val="0"/>
              </a:spcAft>
              <a:buClr>
                <a:schemeClr val="dk1"/>
              </a:buClr>
              <a:buSzPts val="2400"/>
              <a:buFont typeface="Arial"/>
              <a:buNone/>
            </a:pPr>
            <a:r>
              <a:rPr lang="en-US" sz="1800">
                <a:solidFill>
                  <a:srgbClr val="111111"/>
                </a:solidFill>
              </a:rPr>
              <a:t>For example, data scientists can use clustering to explore customer preferences based on their purchase history, demographics, and behavior.</a:t>
            </a:r>
            <a:endParaRPr sz="1800">
              <a:solidFill>
                <a:srgbClr val="111111"/>
              </a:solidFill>
            </a:endParaRPr>
          </a:p>
          <a:p>
            <a:pPr indent="0" lvl="0" marL="0" rtl="0" algn="l">
              <a:lnSpc>
                <a:spcPct val="200000"/>
              </a:lnSpc>
              <a:spcBef>
                <a:spcPts val="0"/>
              </a:spcBef>
              <a:spcAft>
                <a:spcPts val="0"/>
              </a:spcAft>
              <a:buClr>
                <a:schemeClr val="dk1"/>
              </a:buClr>
              <a:buSzPts val="1500"/>
              <a:buFont typeface="Arial"/>
              <a:buNone/>
            </a:pPr>
            <a:r>
              <a:rPr lang="en-US" sz="1800">
                <a:solidFill>
                  <a:srgbClr val="111111"/>
                </a:solidFill>
              </a:rPr>
              <a:t>In short It is the science of collecting, organizing, summarizing, and analyzing data to get meaningful insight from it to draw an optimal conclusion. </a:t>
            </a:r>
            <a:endParaRPr sz="1900">
              <a:solidFill>
                <a:srgbClr val="111111"/>
              </a:solidFill>
              <a:latin typeface="Roboto"/>
              <a:ea typeface="Roboto"/>
              <a:cs typeface="Roboto"/>
              <a:sym typeface="Roboto"/>
            </a:endParaRPr>
          </a:p>
          <a:p>
            <a:pPr indent="0" lvl="0" marL="0" rtl="0" algn="l">
              <a:spcBef>
                <a:spcPts val="1600"/>
              </a:spcBef>
              <a:spcAft>
                <a:spcPts val="0"/>
              </a:spcAft>
              <a:buNone/>
            </a:pPr>
            <a:r>
              <a:t/>
            </a:r>
            <a:endParaRPr/>
          </a:p>
        </p:txBody>
      </p:sp>
      <p:pic>
        <p:nvPicPr>
          <p:cNvPr id="112" name="Google Shape;112;p22"/>
          <p:cNvPicPr preferRelativeResize="0"/>
          <p:nvPr/>
        </p:nvPicPr>
        <p:blipFill rotWithShape="1">
          <a:blip r:embed="rId3">
            <a:alphaModFix/>
          </a:blip>
          <a:srcRect b="0" l="0" r="0" t="0"/>
          <a:stretch/>
        </p:blipFill>
        <p:spPr>
          <a:xfrm>
            <a:off x="7115633" y="1901467"/>
            <a:ext cx="4213299" cy="3055067"/>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_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