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  <p:sldMasterId id="2147483695" r:id="rId6"/>
  </p:sldMasterIdLst>
  <p:notesMasterIdLst>
    <p:notesMasterId r:id="rId77"/>
  </p:notesMasterIdLst>
  <p:sldIdLst>
    <p:sldId id="257" r:id="rId7"/>
    <p:sldId id="759" r:id="rId8"/>
    <p:sldId id="751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3" r:id="rId30"/>
    <p:sldId id="780" r:id="rId31"/>
    <p:sldId id="781" r:id="rId32"/>
    <p:sldId id="782" r:id="rId33"/>
    <p:sldId id="784" r:id="rId34"/>
    <p:sldId id="785" r:id="rId35"/>
    <p:sldId id="786" r:id="rId36"/>
    <p:sldId id="787" r:id="rId37"/>
    <p:sldId id="788" r:id="rId38"/>
    <p:sldId id="789" r:id="rId39"/>
    <p:sldId id="790" r:id="rId40"/>
    <p:sldId id="793" r:id="rId41"/>
    <p:sldId id="791" r:id="rId42"/>
    <p:sldId id="794" r:id="rId43"/>
    <p:sldId id="795" r:id="rId44"/>
    <p:sldId id="796" r:id="rId45"/>
    <p:sldId id="797" r:id="rId46"/>
    <p:sldId id="798" r:id="rId47"/>
    <p:sldId id="799" r:id="rId48"/>
    <p:sldId id="800" r:id="rId49"/>
    <p:sldId id="801" r:id="rId50"/>
    <p:sldId id="802" r:id="rId51"/>
    <p:sldId id="803" r:id="rId52"/>
    <p:sldId id="805" r:id="rId53"/>
    <p:sldId id="804" r:id="rId54"/>
    <p:sldId id="806" r:id="rId55"/>
    <p:sldId id="807" r:id="rId56"/>
    <p:sldId id="808" r:id="rId57"/>
    <p:sldId id="809" r:id="rId58"/>
    <p:sldId id="810" r:id="rId59"/>
    <p:sldId id="811" r:id="rId60"/>
    <p:sldId id="812" r:id="rId61"/>
    <p:sldId id="813" r:id="rId62"/>
    <p:sldId id="814" r:id="rId63"/>
    <p:sldId id="815" r:id="rId64"/>
    <p:sldId id="816" r:id="rId65"/>
    <p:sldId id="817" r:id="rId66"/>
    <p:sldId id="818" r:id="rId67"/>
    <p:sldId id="819" r:id="rId68"/>
    <p:sldId id="820" r:id="rId69"/>
    <p:sldId id="821" r:id="rId70"/>
    <p:sldId id="822" r:id="rId71"/>
    <p:sldId id="823" r:id="rId72"/>
    <p:sldId id="824" r:id="rId73"/>
    <p:sldId id="825" r:id="rId74"/>
    <p:sldId id="826" r:id="rId75"/>
    <p:sldId id="63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332"/>
    <a:srgbClr val="9DC3E6"/>
    <a:srgbClr val="C5E0B4"/>
    <a:srgbClr val="0C0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1D457-297F-427A-964A-CA24EF5609D9}" type="datetimeFigureOut">
              <a:rPr lang="en-IN" smtClean="0"/>
              <a:t>22-05-2022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1370-8DE4-4E1C-AE39-4716DEF3FC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48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9"/>
          <p:cNvGrpSpPr/>
          <p:nvPr/>
        </p:nvGrpSpPr>
        <p:grpSpPr>
          <a:xfrm>
            <a:off x="0" y="1219200"/>
            <a:ext cx="12190815" cy="5329756"/>
            <a:chOff x="0" y="1219200"/>
            <a:chExt cx="12190815" cy="5329756"/>
          </a:xfrm>
        </p:grpSpPr>
        <p:pic>
          <p:nvPicPr>
            <p:cNvPr id="17" name="Google Shape;17;p19" descr="A close up of a devic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t="17778" r="60281" b="4505"/>
            <a:stretch/>
          </p:blipFill>
          <p:spPr>
            <a:xfrm>
              <a:off x="0" y="1219200"/>
              <a:ext cx="4851918" cy="5329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9" descr="A close up of a devic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 t="16410" r="54139" b="4631"/>
            <a:stretch/>
          </p:blipFill>
          <p:spPr>
            <a:xfrm flipH="1">
              <a:off x="8864167" y="3320748"/>
              <a:ext cx="3326648" cy="322820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352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79956" y="110678"/>
            <a:ext cx="924709" cy="749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37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F0B79-01DF-6144-A320-D5D2885C86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51" y="147873"/>
            <a:ext cx="341136" cy="60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65494-52C4-8D47-819C-610ECEA441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673" y="147873"/>
            <a:ext cx="341136" cy="60575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B2D55B-F337-CF44-84D7-654CC3DB0EF6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227039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70C0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2F203-D942-DC45-9A03-4726BF8F40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3" y="106779"/>
            <a:ext cx="553264" cy="98242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67BC27-0141-B44D-8590-6FB9E9AA41EA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1899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38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85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669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010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61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202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16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542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5F63-8E9A-40BA-9C01-55B6B30B88AA}" type="datetimeFigureOut">
              <a:rPr lang="en-IN" smtClean="0"/>
              <a:t>22-05-2022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B5C5B-7C21-4BAA-8AF8-60837CCCDDE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Flowchart: Alternate Process 15">
            <a:extLst>
              <a:ext uri="{FF2B5EF4-FFF2-40B4-BE49-F238E27FC236}">
                <a16:creationId xmlns:a16="http://schemas.microsoft.com/office/drawing/2014/main" id="{4D3677A8-9207-4BE7-B4FD-9D4827658073}"/>
              </a:ext>
            </a:extLst>
          </p:cNvPr>
          <p:cNvSpPr/>
          <p:nvPr userDrawn="1"/>
        </p:nvSpPr>
        <p:spPr>
          <a:xfrm>
            <a:off x="533400" y="513144"/>
            <a:ext cx="4631999" cy="646646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rgbClr val="44546A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17C8C10-1387-4BDA-B174-06F88902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3" y="353204"/>
            <a:ext cx="4704055" cy="966525"/>
          </a:xfrm>
        </p:spPr>
        <p:txBody>
          <a:bodyPr>
            <a:noAutofit/>
          </a:bodyPr>
          <a:lstStyle>
            <a:lvl1pPr>
              <a:defRPr sz="28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77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83BC-F271-421E-AE7A-CA9CA18D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8C40-21A7-466D-90DC-592F210C4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953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C25-D911-4FC1-956D-E6B4BE93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0035-0D7A-4D0B-A7D2-5AF13CB5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2956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A4E0-C469-48D6-A0C9-44D67E7C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243D-FCC6-46F5-98AF-1689B2F7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088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C01A-E059-4B2B-9306-C00BF544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3D6C-06FF-43A4-A948-F481B7CD7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88304-2B55-4A64-981A-0E4B55E1E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393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3C86-1EF5-48F9-BAFD-D5F00420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0919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D4026F-C484-4CB3-AA6E-72BBFAD6EBBB}"/>
              </a:ext>
            </a:extLst>
          </p:cNvPr>
          <p:cNvGrpSpPr/>
          <p:nvPr userDrawn="1"/>
        </p:nvGrpSpPr>
        <p:grpSpPr>
          <a:xfrm>
            <a:off x="0" y="1219200"/>
            <a:ext cx="12190815" cy="5329756"/>
            <a:chOff x="0" y="1219200"/>
            <a:chExt cx="12190815" cy="5329756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2A02E84F-9059-4C12-95C3-DD9C408C27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78" r="60281" b="4506"/>
            <a:stretch/>
          </p:blipFill>
          <p:spPr>
            <a:xfrm>
              <a:off x="0" y="1219200"/>
              <a:ext cx="4851918" cy="5329756"/>
            </a:xfrm>
            <a:prstGeom prst="rect">
              <a:avLst/>
            </a:prstGeom>
          </p:spPr>
        </p:pic>
        <p:pic>
          <p:nvPicPr>
            <p:cNvPr id="10" name="Picture 9" descr="A close up of a device&#10;&#10;Description automatically generated">
              <a:extLst>
                <a:ext uri="{FF2B5EF4-FFF2-40B4-BE49-F238E27FC236}">
                  <a16:creationId xmlns:a16="http://schemas.microsoft.com/office/drawing/2014/main" id="{2F00D82A-F953-4E4A-8841-1FB010E1EE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10" r="54139" b="4631"/>
            <a:stretch/>
          </p:blipFill>
          <p:spPr>
            <a:xfrm flipH="1">
              <a:off x="8864167" y="3320748"/>
              <a:ext cx="3326648" cy="3228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8168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7AAC0BC4-B808-4847-9D16-64C06476A8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0" r="54139" b="4631"/>
          <a:stretch/>
        </p:blipFill>
        <p:spPr>
          <a:xfrm flipH="1">
            <a:off x="8864167" y="3320748"/>
            <a:ext cx="3326648" cy="32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7410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766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70EB26-3683-4EEC-9BDC-6F360F22F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2713" y="3171080"/>
            <a:ext cx="4346575" cy="515840"/>
          </a:xfrm>
        </p:spPr>
        <p:txBody>
          <a:bodyPr/>
          <a:lstStyle>
            <a:lvl1pPr marL="0" indent="0" algn="ctr">
              <a:buNone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IN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/>
            <a:r>
              <a:rPr lang="en-US" sz="3200" b="1" dirty="0"/>
              <a:t>THANK YOU!</a:t>
            </a:r>
            <a:endParaRPr lang="en-IN" sz="32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96B687-92F0-4901-8D4D-846DE2A0B5DD}"/>
              </a:ext>
            </a:extLst>
          </p:cNvPr>
          <p:cNvCxnSpPr/>
          <p:nvPr userDrawn="1"/>
        </p:nvCxnSpPr>
        <p:spPr>
          <a:xfrm>
            <a:off x="3922713" y="3719808"/>
            <a:ext cx="4346575" cy="0"/>
          </a:xfrm>
          <a:prstGeom prst="line">
            <a:avLst/>
          </a:prstGeom>
          <a:ln w="57150">
            <a:solidFill>
              <a:srgbClr val="E85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395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56" y="110678"/>
            <a:ext cx="924709" cy="7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23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72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5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0" descr="A close up of a devi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6410" r="54139" b="4631"/>
          <a:stretch/>
        </p:blipFill>
        <p:spPr>
          <a:xfrm flipH="1">
            <a:off x="8864167" y="3320748"/>
            <a:ext cx="3326648" cy="3228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60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body" idx="1"/>
          </p:nvPr>
        </p:nvSpPr>
        <p:spPr>
          <a:xfrm>
            <a:off x="3922713" y="3171080"/>
            <a:ext cx="4346575" cy="51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" name="Google Shape;39;p42"/>
          <p:cNvCxnSpPr/>
          <p:nvPr/>
        </p:nvCxnSpPr>
        <p:spPr>
          <a:xfrm>
            <a:off x="3922713" y="3719808"/>
            <a:ext cx="4346575" cy="0"/>
          </a:xfrm>
          <a:prstGeom prst="straightConnector1">
            <a:avLst/>
          </a:prstGeom>
          <a:noFill/>
          <a:ln w="57150" cap="flat" cmpd="sng">
            <a:solidFill>
              <a:srgbClr val="E85B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36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079956" y="110678"/>
            <a:ext cx="924709" cy="74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 descr="A close up of a device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 t="95486"/>
          <a:stretch/>
        </p:blipFill>
        <p:spPr>
          <a:xfrm>
            <a:off x="-11723" y="6548434"/>
            <a:ext cx="12215446" cy="30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/>
        </p:nvSpPr>
        <p:spPr>
          <a:xfrm>
            <a:off x="6220" y="6615050"/>
            <a:ext cx="209384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©2020 StackRoute – Confidential</a:t>
            </a:r>
            <a:endParaRPr sz="11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0098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75F63-8E9A-40BA-9C01-55B6B30B88A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22-05-2022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B5C5B-7C21-4BAA-8AF8-60837CCCDDE4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9D49B-D3C2-9148-887C-077C00A5582D}"/>
              </a:ext>
            </a:extLst>
          </p:cNvPr>
          <p:cNvSpPr/>
          <p:nvPr userDrawn="1"/>
        </p:nvSpPr>
        <p:spPr>
          <a:xfrm>
            <a:off x="1651000" y="736600"/>
            <a:ext cx="9283700" cy="203891"/>
          </a:xfrm>
          <a:prstGeom prst="rect">
            <a:avLst/>
          </a:prstGeom>
          <a:solidFill>
            <a:srgbClr val="E95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F9C2A-6C58-E244-8D77-1E231991839F}"/>
              </a:ext>
            </a:extLst>
          </p:cNvPr>
          <p:cNvSpPr/>
          <p:nvPr userDrawn="1"/>
        </p:nvSpPr>
        <p:spPr>
          <a:xfrm>
            <a:off x="0" y="736599"/>
            <a:ext cx="584200" cy="203891"/>
          </a:xfrm>
          <a:prstGeom prst="rect">
            <a:avLst/>
          </a:prstGeom>
          <a:solidFill>
            <a:srgbClr val="E95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5D01D-C01C-584C-A7E7-BE697DEEFB0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23" y="106779"/>
            <a:ext cx="553264" cy="982427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E4058D-9F88-B543-B7A2-6C4E3AACD3FA}"/>
              </a:ext>
            </a:extLst>
          </p:cNvPr>
          <p:cNvSpPr txBox="1">
            <a:spLocks/>
          </p:cNvSpPr>
          <p:nvPr userDrawn="1"/>
        </p:nvSpPr>
        <p:spPr>
          <a:xfrm>
            <a:off x="-56320" y="65849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Confidential StackRoute©</a:t>
            </a:r>
          </a:p>
        </p:txBody>
      </p:sp>
    </p:spTree>
    <p:extLst>
      <p:ext uri="{BB962C8B-B14F-4D97-AF65-F5344CB8AC3E}">
        <p14:creationId xmlns:p14="http://schemas.microsoft.com/office/powerpoint/2010/main" val="152847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C2EE7-653D-48D3-9461-237E86D5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61FC-2260-440D-A115-D3F3483A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59E74-39D2-4618-834E-F1B6EB51825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956" y="110678"/>
            <a:ext cx="924709" cy="749665"/>
          </a:xfrm>
          <a:prstGeom prst="rect">
            <a:avLst/>
          </a:prstGeom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FF40F97-74F3-41B8-8F58-11535F017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9" t="95486" b="-272"/>
          <a:stretch/>
        </p:blipFill>
        <p:spPr>
          <a:xfrm>
            <a:off x="1" y="6548434"/>
            <a:ext cx="12191999" cy="328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CD3B7-C68A-4B9D-99C5-517194AE7B87}"/>
              </a:ext>
            </a:extLst>
          </p:cNvPr>
          <p:cNvSpPr txBox="1"/>
          <p:nvPr userDrawn="1"/>
        </p:nvSpPr>
        <p:spPr>
          <a:xfrm>
            <a:off x="6220" y="6615050"/>
            <a:ext cx="2093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©2020 StackRoute – Confidential</a:t>
            </a:r>
            <a:endParaRPr lang="en-IN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3267183" y="2844265"/>
            <a:ext cx="89248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B5B29"/>
              </a:buClr>
              <a:buSzPts val="4400"/>
            </a:pPr>
            <a:r>
              <a:rPr lang="en-IN" sz="32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</a:rPr>
              <a:t>Wipro Velocity- Cognitive - Data Science Program</a:t>
            </a:r>
            <a:endParaRPr sz="3200" b="1" dirty="0">
              <a:solidFill>
                <a:srgbClr val="E95332"/>
              </a:solidFill>
              <a:latin typeface="Candara" panose="020E0502030303020204" pitchFamily="34" charset="0"/>
              <a:cs typeface="Arial"/>
              <a:sym typeface="Candara"/>
            </a:endParaRPr>
          </a:p>
        </p:txBody>
      </p:sp>
      <p:pic>
        <p:nvPicPr>
          <p:cNvPr id="211" name="Google Shape;2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885" y="0"/>
            <a:ext cx="2698115" cy="21907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12" name="Google Shape;212;p1"/>
          <p:cNvSpPr txBox="1"/>
          <p:nvPr/>
        </p:nvSpPr>
        <p:spPr>
          <a:xfrm>
            <a:off x="4767139" y="5597155"/>
            <a:ext cx="47267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90C"/>
              </a:buClr>
              <a:buSzPts val="2400"/>
              <a:buFont typeface="Candara"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E2490C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EMPOWERING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High Performance Technology Teams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DDB08-CA6E-4035-A25E-87AD2B8ACB6E}"/>
              </a:ext>
            </a:extLst>
          </p:cNvPr>
          <p:cNvSpPr txBox="1"/>
          <p:nvPr/>
        </p:nvSpPr>
        <p:spPr>
          <a:xfrm>
            <a:off x="5856199" y="3429000"/>
            <a:ext cx="5735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ndara" panose="020E0502030303020204" pitchFamily="34" charset="0"/>
                <a:cs typeface="Arial"/>
              </a:rPr>
              <a:t>Session –Exponential Smoothing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A2111-6DC7-CE13-6E66-41EFDFFBCED0}"/>
              </a:ext>
            </a:extLst>
          </p:cNvPr>
          <p:cNvSpPr/>
          <p:nvPr/>
        </p:nvSpPr>
        <p:spPr>
          <a:xfrm>
            <a:off x="6654021" y="3024556"/>
            <a:ext cx="984738" cy="759656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58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A2111-6DC7-CE13-6E66-41EFDFFBCED0}"/>
              </a:ext>
            </a:extLst>
          </p:cNvPr>
          <p:cNvSpPr/>
          <p:nvPr/>
        </p:nvSpPr>
        <p:spPr>
          <a:xfrm>
            <a:off x="7596554" y="3024556"/>
            <a:ext cx="407966" cy="759656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9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A2111-6DC7-CE13-6E66-41EFDFFBCED0}"/>
              </a:ext>
            </a:extLst>
          </p:cNvPr>
          <p:cNvSpPr/>
          <p:nvPr/>
        </p:nvSpPr>
        <p:spPr>
          <a:xfrm>
            <a:off x="8384342" y="3010485"/>
            <a:ext cx="1026941" cy="759656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3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6096000" y="4305364"/>
            <a:ext cx="4131212" cy="872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1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6096000" y="4305364"/>
            <a:ext cx="4131212" cy="872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2363A2-1693-6763-6C89-758124085D99}"/>
              </a:ext>
            </a:extLst>
          </p:cNvPr>
          <p:cNvSpPr/>
          <p:nvPr/>
        </p:nvSpPr>
        <p:spPr>
          <a:xfrm>
            <a:off x="6850966" y="4382411"/>
            <a:ext cx="773723" cy="718103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6096000" y="4305364"/>
            <a:ext cx="4131212" cy="872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2E5D5E-211A-EA14-5E55-7DA14F343626}"/>
              </a:ext>
            </a:extLst>
          </p:cNvPr>
          <p:cNvSpPr/>
          <p:nvPr/>
        </p:nvSpPr>
        <p:spPr>
          <a:xfrm>
            <a:off x="7629378" y="4382411"/>
            <a:ext cx="572088" cy="718103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89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6096000" y="4305364"/>
            <a:ext cx="4131212" cy="872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2E5D5E-211A-EA14-5E55-7DA14F343626}"/>
              </a:ext>
            </a:extLst>
          </p:cNvPr>
          <p:cNvSpPr/>
          <p:nvPr/>
        </p:nvSpPr>
        <p:spPr>
          <a:xfrm>
            <a:off x="8346828" y="4382410"/>
            <a:ext cx="1008186" cy="718103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7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6096000" y="4305364"/>
            <a:ext cx="4131212" cy="872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3401D-CFCE-E6E0-7019-4E6AC0B5D082}"/>
              </a:ext>
            </a:extLst>
          </p:cNvPr>
          <p:cNvGrpSpPr/>
          <p:nvPr/>
        </p:nvGrpSpPr>
        <p:grpSpPr>
          <a:xfrm>
            <a:off x="8468751" y="5367312"/>
            <a:ext cx="1434254" cy="899683"/>
            <a:chOff x="8567225" y="5135357"/>
            <a:chExt cx="1434254" cy="89968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D4BE9B-F190-0BCD-C1C7-9C2AC792182E}"/>
                </a:ext>
              </a:extLst>
            </p:cNvPr>
            <p:cNvCxnSpPr/>
            <p:nvPr/>
          </p:nvCxnSpPr>
          <p:spPr>
            <a:xfrm>
              <a:off x="8567225" y="5500468"/>
              <a:ext cx="534572" cy="534572"/>
            </a:xfrm>
            <a:prstGeom prst="line">
              <a:avLst/>
            </a:prstGeom>
            <a:ln>
              <a:solidFill>
                <a:srgbClr val="E95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622684-C6BE-94EA-4C94-177F3474C727}"/>
                </a:ext>
              </a:extLst>
            </p:cNvPr>
            <p:cNvCxnSpPr/>
            <p:nvPr/>
          </p:nvCxnSpPr>
          <p:spPr>
            <a:xfrm flipV="1">
              <a:off x="9101797" y="5135357"/>
              <a:ext cx="899682" cy="899682"/>
            </a:xfrm>
            <a:prstGeom prst="line">
              <a:avLst/>
            </a:prstGeom>
            <a:ln>
              <a:solidFill>
                <a:srgbClr val="E95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17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6096000" y="4305364"/>
            <a:ext cx="4131212" cy="872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3401D-CFCE-E6E0-7019-4E6AC0B5D082}"/>
              </a:ext>
            </a:extLst>
          </p:cNvPr>
          <p:cNvGrpSpPr/>
          <p:nvPr/>
        </p:nvGrpSpPr>
        <p:grpSpPr>
          <a:xfrm>
            <a:off x="8468751" y="5367312"/>
            <a:ext cx="1434254" cy="899683"/>
            <a:chOff x="8567225" y="5135357"/>
            <a:chExt cx="1434254" cy="89968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D4BE9B-F190-0BCD-C1C7-9C2AC792182E}"/>
                </a:ext>
              </a:extLst>
            </p:cNvPr>
            <p:cNvCxnSpPr/>
            <p:nvPr/>
          </p:nvCxnSpPr>
          <p:spPr>
            <a:xfrm>
              <a:off x="8567225" y="5500468"/>
              <a:ext cx="534572" cy="534572"/>
            </a:xfrm>
            <a:prstGeom prst="line">
              <a:avLst/>
            </a:prstGeom>
            <a:ln>
              <a:solidFill>
                <a:srgbClr val="E95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622684-C6BE-94EA-4C94-177F3474C727}"/>
                </a:ext>
              </a:extLst>
            </p:cNvPr>
            <p:cNvCxnSpPr/>
            <p:nvPr/>
          </p:nvCxnSpPr>
          <p:spPr>
            <a:xfrm flipV="1">
              <a:off x="9101797" y="5135357"/>
              <a:ext cx="899682" cy="899682"/>
            </a:xfrm>
            <a:prstGeom prst="line">
              <a:avLst/>
            </a:prstGeom>
            <a:ln>
              <a:solidFill>
                <a:srgbClr val="E95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ADC735E-8EE7-D4F4-0A32-6D6C19A23342}"/>
              </a:ext>
            </a:extLst>
          </p:cNvPr>
          <p:cNvSpPr/>
          <p:nvPr/>
        </p:nvSpPr>
        <p:spPr>
          <a:xfrm rot="5400000">
            <a:off x="7685845" y="3914255"/>
            <a:ext cx="951520" cy="379177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0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6096000" y="4305364"/>
            <a:ext cx="4131212" cy="872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F30CB-DB44-30BA-0CE9-88EF9EB2E716}"/>
              </a:ext>
            </a:extLst>
          </p:cNvPr>
          <p:cNvSpPr txBox="1"/>
          <p:nvPr/>
        </p:nvSpPr>
        <p:spPr>
          <a:xfrm>
            <a:off x="6291971" y="936659"/>
            <a:ext cx="4353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E95332"/>
                </a:solidFill>
                <a:latin typeface="Candara" panose="020E0502030303020204" pitchFamily="34" charset="0"/>
              </a:rPr>
              <a:t>Calculate exponential smoothing forecasts using </a:t>
            </a:r>
            <a:r>
              <a:rPr lang="el-GR" sz="32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l-GR" sz="32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3200" dirty="0">
                <a:solidFill>
                  <a:srgbClr val="E95332"/>
                </a:solidFill>
                <a:latin typeface="Candara" panose="020E0502030303020204" pitchFamily="34" charset="0"/>
              </a:rPr>
              <a:t>=0.2</a:t>
            </a:r>
          </a:p>
        </p:txBody>
      </p:sp>
    </p:spTree>
    <p:extLst>
      <p:ext uri="{BB962C8B-B14F-4D97-AF65-F5344CB8AC3E}">
        <p14:creationId xmlns:p14="http://schemas.microsoft.com/office/powerpoint/2010/main" val="18331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Forecasting 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AF0329-9187-0BBA-8BE3-44777C97F8D2}"/>
              </a:ext>
            </a:extLst>
          </p:cNvPr>
          <p:cNvSpPr txBox="1">
            <a:spLocks/>
          </p:cNvSpPr>
          <p:nvPr/>
        </p:nvSpPr>
        <p:spPr>
          <a:xfrm>
            <a:off x="625010" y="1331259"/>
            <a:ext cx="8946541" cy="41954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b="1" dirty="0">
                <a:latin typeface="Candara" panose="020E0502030303020204" pitchFamily="34" charset="0"/>
              </a:rPr>
              <a:t>Exponential Smoothing/Holt-Winter Single</a:t>
            </a:r>
          </a:p>
          <a:p>
            <a:pPr marL="0" indent="0">
              <a:buNone/>
            </a:pPr>
            <a:endParaRPr lang="en-IN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E95332"/>
                </a:solidFill>
                <a:latin typeface="Candara" panose="020E0502030303020204" pitchFamily="34" charset="0"/>
              </a:rPr>
              <a:t>Objectives:</a:t>
            </a:r>
          </a:p>
          <a:p>
            <a:pPr marL="0" indent="0">
              <a:buNone/>
            </a:pPr>
            <a:endParaRPr lang="en-IN" sz="2000" dirty="0">
              <a:latin typeface="Candara" panose="020E0502030303020204" pitchFamily="34" charset="0"/>
            </a:endParaRPr>
          </a:p>
          <a:p>
            <a:r>
              <a:rPr lang="en-IN" sz="2000" dirty="0">
                <a:latin typeface="Candara" panose="020E0502030303020204" pitchFamily="34" charset="0"/>
              </a:rPr>
              <a:t>Calculate Forecasts Using Exponential Smoothing</a:t>
            </a:r>
          </a:p>
          <a:p>
            <a:r>
              <a:rPr lang="en-IN" sz="2000" dirty="0">
                <a:latin typeface="Candara" panose="020E0502030303020204" pitchFamily="34" charset="0"/>
              </a:rPr>
              <a:t>Calculate Mean Squared Error, MSE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5D1BB-35CE-5692-4477-E94E3D06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550" y="2004987"/>
            <a:ext cx="5861450" cy="28480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741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6096000" y="4305364"/>
            <a:ext cx="4131212" cy="872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F30CB-DB44-30BA-0CE9-88EF9EB2E716}"/>
              </a:ext>
            </a:extLst>
          </p:cNvPr>
          <p:cNvSpPr txBox="1"/>
          <p:nvPr/>
        </p:nvSpPr>
        <p:spPr>
          <a:xfrm>
            <a:off x="6291971" y="936659"/>
            <a:ext cx="435355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E95332"/>
                </a:solidFill>
                <a:latin typeface="Candara" panose="020E0502030303020204" pitchFamily="34" charset="0"/>
              </a:rPr>
              <a:t>Calculate exponential smoothing forecasts using </a:t>
            </a:r>
            <a:r>
              <a:rPr lang="el-GR" sz="32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l-GR" sz="32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3200" dirty="0">
                <a:solidFill>
                  <a:srgbClr val="E95332"/>
                </a:solidFill>
                <a:latin typeface="Candara" panose="020E0502030303020204" pitchFamily="34" charset="0"/>
              </a:rPr>
              <a:t>=0.2</a:t>
            </a:r>
          </a:p>
        </p:txBody>
      </p:sp>
    </p:spTree>
    <p:extLst>
      <p:ext uri="{BB962C8B-B14F-4D97-AF65-F5344CB8AC3E}">
        <p14:creationId xmlns:p14="http://schemas.microsoft.com/office/powerpoint/2010/main" val="202193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BCB74-C42B-1C93-8B74-A9DFA60D6825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9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77272189-C747-7C4C-FAE8-E4FE1721CB39}"/>
              </a:ext>
            </a:extLst>
          </p:cNvPr>
          <p:cNvSpPr/>
          <p:nvPr/>
        </p:nvSpPr>
        <p:spPr>
          <a:xfrm>
            <a:off x="0" y="4375658"/>
            <a:ext cx="3165231" cy="151966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1 - </a:t>
            </a:r>
            <a:r>
              <a:rPr lang="el-GR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 1 - 0.2 = 0.8</a:t>
            </a:r>
            <a:r>
              <a:rPr lang="en-IN" sz="2400" b="1" i="0" u="sng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endParaRPr lang="en-IN" sz="2400" b="1" i="1" u="sng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E5AD0-3490-4B55-C810-F8D6FD138330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52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07ABE-61D0-9927-FB56-E18EDA5DBEE4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A9244-19F3-4F81-BEDD-A73ED8ADF209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8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78245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F</a:t>
                      </a:r>
                      <a:r>
                        <a:rPr lang="en-IN" b="1" baseline="-25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= A</a:t>
                      </a:r>
                      <a:r>
                        <a:rPr lang="en-IN" b="1" baseline="-25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07ABE-61D0-9927-FB56-E18EDA5DBEE4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A9244-19F3-4F81-BEDD-A73ED8ADF209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4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09725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E29FDA-4B94-3369-7AFE-DC665FDA4942}"/>
              </a:ext>
            </a:extLst>
          </p:cNvPr>
          <p:cNvCxnSpPr/>
          <p:nvPr/>
        </p:nvCxnSpPr>
        <p:spPr>
          <a:xfrm>
            <a:off x="3587262" y="2317845"/>
            <a:ext cx="56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42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82899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56163-71D4-5052-532D-64C655D08767}"/>
              </a:ext>
            </a:extLst>
          </p:cNvPr>
          <p:cNvSpPr txBox="1"/>
          <p:nvPr/>
        </p:nvSpPr>
        <p:spPr>
          <a:xfrm>
            <a:off x="1932353" y="2139294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  <a:latin typeface="Candara" panose="020E0502030303020204" pitchFamily="34" charset="0"/>
              </a:rPr>
              <a:t>0.2  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69D92-0422-274B-A218-1A773CD42144}"/>
              </a:ext>
            </a:extLst>
          </p:cNvPr>
          <p:cNvSpPr txBox="1"/>
          <p:nvPr/>
        </p:nvSpPr>
        <p:spPr>
          <a:xfrm>
            <a:off x="3231075" y="2152737"/>
            <a:ext cx="91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  <a:latin typeface="Candara" panose="020E0502030303020204" pitchFamily="34" charset="0"/>
              </a:rPr>
              <a:t>+ 0.8   x</a:t>
            </a:r>
          </a:p>
        </p:txBody>
      </p:sp>
    </p:spTree>
    <p:extLst>
      <p:ext uri="{BB962C8B-B14F-4D97-AF65-F5344CB8AC3E}">
        <p14:creationId xmlns:p14="http://schemas.microsoft.com/office/powerpoint/2010/main" val="3019950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04647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56163-71D4-5052-532D-64C655D08767}"/>
              </a:ext>
            </a:extLst>
          </p:cNvPr>
          <p:cNvSpPr txBox="1"/>
          <p:nvPr/>
        </p:nvSpPr>
        <p:spPr>
          <a:xfrm>
            <a:off x="1932353" y="2139294"/>
            <a:ext cx="78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  <a:latin typeface="Candara" panose="020E0502030303020204" pitchFamily="34" charset="0"/>
              </a:rPr>
              <a:t>0.2   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69D92-0422-274B-A218-1A773CD42144}"/>
              </a:ext>
            </a:extLst>
          </p:cNvPr>
          <p:cNvSpPr txBox="1"/>
          <p:nvPr/>
        </p:nvSpPr>
        <p:spPr>
          <a:xfrm>
            <a:off x="3231075" y="2152737"/>
            <a:ext cx="91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  <a:latin typeface="Candara" panose="020E0502030303020204" pitchFamily="34" charset="0"/>
              </a:rPr>
              <a:t>+ 0.8   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025470" y="25220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0.2(39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39.00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83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04876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E95332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025470" y="25220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0.2(39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39.00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2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06224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025470" y="25220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0.2(39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39.00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6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5387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793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82402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8012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4082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60ED7A-0710-D29F-4FF2-B0388B4607D0}"/>
              </a:ext>
            </a:extLst>
          </p:cNvPr>
          <p:cNvCxnSpPr/>
          <p:nvPr/>
        </p:nvCxnSpPr>
        <p:spPr>
          <a:xfrm>
            <a:off x="3418448" y="2419645"/>
            <a:ext cx="393895" cy="186832"/>
          </a:xfrm>
          <a:prstGeom prst="straightConnector1">
            <a:avLst/>
          </a:prstGeom>
          <a:ln w="38100">
            <a:solidFill>
              <a:srgbClr val="E953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9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34178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66389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80613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845D4-BBC1-8BAC-DD37-60FFAD140356}"/>
              </a:ext>
            </a:extLst>
          </p:cNvPr>
          <p:cNvSpPr txBox="1"/>
          <p:nvPr/>
        </p:nvSpPr>
        <p:spPr>
          <a:xfrm>
            <a:off x="1927276" y="2564273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0.2 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D834E-7AAE-F50D-29FF-AF20F7352F20}"/>
              </a:ext>
            </a:extLst>
          </p:cNvPr>
          <p:cNvSpPr txBox="1"/>
          <p:nvPr/>
        </p:nvSpPr>
        <p:spPr>
          <a:xfrm>
            <a:off x="3186333" y="2564273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+ 0.8 x</a:t>
            </a:r>
          </a:p>
        </p:txBody>
      </p:sp>
    </p:spTree>
    <p:extLst>
      <p:ext uri="{BB962C8B-B14F-4D97-AF65-F5344CB8AC3E}">
        <p14:creationId xmlns:p14="http://schemas.microsoft.com/office/powerpoint/2010/main" val="23037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40102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845D4-BBC1-8BAC-DD37-60FFAD140356}"/>
              </a:ext>
            </a:extLst>
          </p:cNvPr>
          <p:cNvSpPr txBox="1"/>
          <p:nvPr/>
        </p:nvSpPr>
        <p:spPr>
          <a:xfrm>
            <a:off x="1927276" y="2564273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0.2 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D834E-7AAE-F50D-29FF-AF20F7352F20}"/>
              </a:ext>
            </a:extLst>
          </p:cNvPr>
          <p:cNvSpPr txBox="1"/>
          <p:nvPr/>
        </p:nvSpPr>
        <p:spPr>
          <a:xfrm>
            <a:off x="3186333" y="2564273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+ 0.8 x</a:t>
            </a:r>
          </a:p>
        </p:txBody>
      </p:sp>
    </p:spTree>
    <p:extLst>
      <p:ext uri="{BB962C8B-B14F-4D97-AF65-F5344CB8AC3E}">
        <p14:creationId xmlns:p14="http://schemas.microsoft.com/office/powerpoint/2010/main" val="1347460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83826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6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99920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845D4-BBC1-8BAC-DD37-60FFAD140356}"/>
              </a:ext>
            </a:extLst>
          </p:cNvPr>
          <p:cNvSpPr txBox="1"/>
          <p:nvPr/>
        </p:nvSpPr>
        <p:spPr>
          <a:xfrm>
            <a:off x="1927276" y="2887831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0.2 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D834E-7AAE-F50D-29FF-AF20F7352F20}"/>
              </a:ext>
            </a:extLst>
          </p:cNvPr>
          <p:cNvSpPr txBox="1"/>
          <p:nvPr/>
        </p:nvSpPr>
        <p:spPr>
          <a:xfrm>
            <a:off x="3186333" y="2887831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+ 0.8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6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31254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33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94170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E112E-C793-9DBF-1FC1-24E16763720C}"/>
              </a:ext>
            </a:extLst>
          </p:cNvPr>
          <p:cNvSpPr txBox="1"/>
          <p:nvPr/>
        </p:nvSpPr>
        <p:spPr>
          <a:xfrm>
            <a:off x="1927276" y="3211389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0.2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F0137-ABA1-5740-3B44-2CC3E67677AA}"/>
              </a:ext>
            </a:extLst>
          </p:cNvPr>
          <p:cNvSpPr txBox="1"/>
          <p:nvPr/>
        </p:nvSpPr>
        <p:spPr>
          <a:xfrm>
            <a:off x="3186333" y="3211389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+ 0.8 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32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23952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94493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9ACA93E-2855-5512-8125-DFC51DA5320D}"/>
              </a:ext>
            </a:extLst>
          </p:cNvPr>
          <p:cNvSpPr/>
          <p:nvPr/>
        </p:nvSpPr>
        <p:spPr>
          <a:xfrm>
            <a:off x="2401669" y="2054209"/>
            <a:ext cx="1378634" cy="2841674"/>
          </a:xfrm>
          <a:prstGeom prst="ellipse">
            <a:avLst/>
          </a:prstGeom>
          <a:noFill/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19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43752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9D44E-6B46-159C-D179-E83041B38D88}"/>
              </a:ext>
            </a:extLst>
          </p:cNvPr>
          <p:cNvSpPr txBox="1"/>
          <p:nvPr/>
        </p:nvSpPr>
        <p:spPr>
          <a:xfrm>
            <a:off x="1927276" y="3633422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0.2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2F881-D9A7-967D-E95D-BA5B2A2B498C}"/>
              </a:ext>
            </a:extLst>
          </p:cNvPr>
          <p:cNvSpPr txBox="1"/>
          <p:nvPr/>
        </p:nvSpPr>
        <p:spPr>
          <a:xfrm>
            <a:off x="3186333" y="3633422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+ 0.8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D08F-C515-114E-7BD6-08997E8A7F01}"/>
              </a:ext>
            </a:extLst>
          </p:cNvPr>
          <p:cNvSpPr/>
          <p:nvPr/>
        </p:nvSpPr>
        <p:spPr>
          <a:xfrm>
            <a:off x="6461567" y="3982148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6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0.2(38) + 0.8 (41.00)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2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24065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D08F-C515-114E-7BD6-08997E8A7F01}"/>
              </a:ext>
            </a:extLst>
          </p:cNvPr>
          <p:cNvSpPr/>
          <p:nvPr/>
        </p:nvSpPr>
        <p:spPr>
          <a:xfrm>
            <a:off x="6461567" y="3982148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6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0.2(38) + 0.8 (41.00)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60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15621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D08F-C515-114E-7BD6-08997E8A7F01}"/>
              </a:ext>
            </a:extLst>
          </p:cNvPr>
          <p:cNvSpPr/>
          <p:nvPr/>
        </p:nvSpPr>
        <p:spPr>
          <a:xfrm>
            <a:off x="6461567" y="3982148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6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0.2(38) + 0.8 (41.00)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2B3ED-03ED-6B67-EB29-149BF196EE1D}"/>
              </a:ext>
            </a:extLst>
          </p:cNvPr>
          <p:cNvSpPr txBox="1"/>
          <p:nvPr/>
        </p:nvSpPr>
        <p:spPr>
          <a:xfrm>
            <a:off x="1927276" y="3999183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0.2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3B675-3D1E-13A4-D86A-A28B8D021B2E}"/>
              </a:ext>
            </a:extLst>
          </p:cNvPr>
          <p:cNvSpPr txBox="1"/>
          <p:nvPr/>
        </p:nvSpPr>
        <p:spPr>
          <a:xfrm>
            <a:off x="3186333" y="3999183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+ 0.8 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C0EB6-31B8-AA0E-AB89-858F355242B5}"/>
              </a:ext>
            </a:extLst>
          </p:cNvPr>
          <p:cNvSpPr/>
          <p:nvPr/>
        </p:nvSpPr>
        <p:spPr>
          <a:xfrm>
            <a:off x="6470945" y="436673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7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0.2(43) + 0.8 (40.40)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54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56961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D08F-C515-114E-7BD6-08997E8A7F01}"/>
              </a:ext>
            </a:extLst>
          </p:cNvPr>
          <p:cNvSpPr/>
          <p:nvPr/>
        </p:nvSpPr>
        <p:spPr>
          <a:xfrm>
            <a:off x="6461567" y="3982148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6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0.2(38) + 0.8 (41.00)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C0EB6-31B8-AA0E-AB89-858F355242B5}"/>
              </a:ext>
            </a:extLst>
          </p:cNvPr>
          <p:cNvSpPr/>
          <p:nvPr/>
        </p:nvSpPr>
        <p:spPr>
          <a:xfrm>
            <a:off x="6470945" y="436673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7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0.2(43) + 0.8 (40.40)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4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67834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D08F-C515-114E-7BD6-08997E8A7F01}"/>
              </a:ext>
            </a:extLst>
          </p:cNvPr>
          <p:cNvSpPr/>
          <p:nvPr/>
        </p:nvSpPr>
        <p:spPr>
          <a:xfrm>
            <a:off x="6461567" y="3982148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6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0.2(38) + 0.8 (41.00)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C0EB6-31B8-AA0E-AB89-858F355242B5}"/>
              </a:ext>
            </a:extLst>
          </p:cNvPr>
          <p:cNvSpPr/>
          <p:nvPr/>
        </p:nvSpPr>
        <p:spPr>
          <a:xfrm>
            <a:off x="6470945" y="436673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7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0.2(43) + 0.8 (40.40)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92EDC-FE5C-92D4-5EEC-658863DF37E0}"/>
              </a:ext>
            </a:extLst>
          </p:cNvPr>
          <p:cNvSpPr/>
          <p:nvPr/>
        </p:nvSpPr>
        <p:spPr>
          <a:xfrm>
            <a:off x="864383" y="4741463"/>
            <a:ext cx="4453206" cy="436099"/>
          </a:xfrm>
          <a:prstGeom prst="rect">
            <a:avLst/>
          </a:prstGeom>
          <a:solidFill>
            <a:srgbClr val="E953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4A9A3-B60D-0D27-7223-E63BEF51A06F}"/>
              </a:ext>
            </a:extLst>
          </p:cNvPr>
          <p:cNvSpPr txBox="1"/>
          <p:nvPr/>
        </p:nvSpPr>
        <p:spPr>
          <a:xfrm>
            <a:off x="1448973" y="4774696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EC8EF-A342-0353-FFE3-29F21934D1FC}"/>
              </a:ext>
            </a:extLst>
          </p:cNvPr>
          <p:cNvSpPr/>
          <p:nvPr/>
        </p:nvSpPr>
        <p:spPr>
          <a:xfrm>
            <a:off x="6461566" y="4716137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8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0.2(39) + 0.8 (40.92)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DF41F-9499-1B00-43FF-F1D79BBC72E3}"/>
              </a:ext>
            </a:extLst>
          </p:cNvPr>
          <p:cNvSpPr txBox="1"/>
          <p:nvPr/>
        </p:nvSpPr>
        <p:spPr>
          <a:xfrm>
            <a:off x="1927276" y="4364944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0.2 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4FF41C-B09D-4241-98B3-8CE80A8BDC4C}"/>
              </a:ext>
            </a:extLst>
          </p:cNvPr>
          <p:cNvSpPr txBox="1"/>
          <p:nvPr/>
        </p:nvSpPr>
        <p:spPr>
          <a:xfrm>
            <a:off x="3186333" y="4364944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+ 0.8 x</a:t>
            </a:r>
          </a:p>
        </p:txBody>
      </p:sp>
    </p:spTree>
    <p:extLst>
      <p:ext uri="{BB962C8B-B14F-4D97-AF65-F5344CB8AC3E}">
        <p14:creationId xmlns:p14="http://schemas.microsoft.com/office/powerpoint/2010/main" val="2529609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04863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D08F-C515-114E-7BD6-08997E8A7F01}"/>
              </a:ext>
            </a:extLst>
          </p:cNvPr>
          <p:cNvSpPr/>
          <p:nvPr/>
        </p:nvSpPr>
        <p:spPr>
          <a:xfrm>
            <a:off x="6461567" y="3982148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6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0.2(38) + 0.8 (41.00)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C0EB6-31B8-AA0E-AB89-858F355242B5}"/>
              </a:ext>
            </a:extLst>
          </p:cNvPr>
          <p:cNvSpPr/>
          <p:nvPr/>
        </p:nvSpPr>
        <p:spPr>
          <a:xfrm>
            <a:off x="6470945" y="436673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7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0.2(43) + 0.8 (40.40)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92EDC-FE5C-92D4-5EEC-658863DF37E0}"/>
              </a:ext>
            </a:extLst>
          </p:cNvPr>
          <p:cNvSpPr/>
          <p:nvPr/>
        </p:nvSpPr>
        <p:spPr>
          <a:xfrm>
            <a:off x="864383" y="4741463"/>
            <a:ext cx="4453206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4A9A3-B60D-0D27-7223-E63BEF51A06F}"/>
              </a:ext>
            </a:extLst>
          </p:cNvPr>
          <p:cNvSpPr txBox="1"/>
          <p:nvPr/>
        </p:nvSpPr>
        <p:spPr>
          <a:xfrm>
            <a:off x="1448973" y="4774696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EC8EF-A342-0353-FFE3-29F21934D1FC}"/>
              </a:ext>
            </a:extLst>
          </p:cNvPr>
          <p:cNvSpPr/>
          <p:nvPr/>
        </p:nvSpPr>
        <p:spPr>
          <a:xfrm>
            <a:off x="6461566" y="4716137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8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0.2(39) + 0.8 (40.92)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DF41F-9499-1B00-43FF-F1D79BBC72E3}"/>
              </a:ext>
            </a:extLst>
          </p:cNvPr>
          <p:cNvSpPr txBox="1"/>
          <p:nvPr/>
        </p:nvSpPr>
        <p:spPr>
          <a:xfrm>
            <a:off x="1927276" y="4364944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0.2 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4FF41C-B09D-4241-98B3-8CE80A8BDC4C}"/>
              </a:ext>
            </a:extLst>
          </p:cNvPr>
          <p:cNvSpPr txBox="1"/>
          <p:nvPr/>
        </p:nvSpPr>
        <p:spPr>
          <a:xfrm>
            <a:off x="3186333" y="4364944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E95332"/>
                </a:solidFill>
              </a:rPr>
              <a:t>+ 0.8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87E42-C900-CF60-BE36-6D0F324131D3}"/>
              </a:ext>
            </a:extLst>
          </p:cNvPr>
          <p:cNvSpPr txBox="1"/>
          <p:nvPr/>
        </p:nvSpPr>
        <p:spPr>
          <a:xfrm>
            <a:off x="4225384" y="4774696"/>
            <a:ext cx="7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40.54</a:t>
            </a:r>
          </a:p>
        </p:txBody>
      </p:sp>
    </p:spTree>
    <p:extLst>
      <p:ext uri="{BB962C8B-B14F-4D97-AF65-F5344CB8AC3E}">
        <p14:creationId xmlns:p14="http://schemas.microsoft.com/office/powerpoint/2010/main" val="2519958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05993"/>
              </p:ext>
            </p:extLst>
          </p:nvPr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8C12B-0C35-764D-94B1-5E3BF9AAE83E}"/>
              </a:ext>
            </a:extLst>
          </p:cNvPr>
          <p:cNvSpPr/>
          <p:nvPr/>
        </p:nvSpPr>
        <p:spPr>
          <a:xfrm>
            <a:off x="5659119" y="2219369"/>
            <a:ext cx="4131212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)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+ (0.8)F</a:t>
            </a:r>
            <a:r>
              <a:rPr lang="en-IN" sz="2400" b="0" i="0" baseline="-2500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564406-CFA8-8904-C792-09A7A0589086}"/>
              </a:ext>
            </a:extLst>
          </p:cNvPr>
          <p:cNvSpPr/>
          <p:nvPr/>
        </p:nvSpPr>
        <p:spPr>
          <a:xfrm>
            <a:off x="5659119" y="1705764"/>
            <a:ext cx="4131212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chemeClr val="bg1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chemeClr val="bg1"/>
                </a:solidFill>
                <a:latin typeface="Candara" panose="020E0502030303020204" pitchFamily="34" charset="0"/>
              </a:rPr>
              <a:t> = 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A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 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+ (1-</a:t>
            </a:r>
            <a:r>
              <a:rPr lang="el-GR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)F</a:t>
            </a:r>
            <a:r>
              <a:rPr lang="en-IN" sz="2400" b="0" i="0" baseline="-25000" dirty="0"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</a:t>
            </a:r>
            <a:endParaRPr lang="en-IN" sz="2400" baseline="-25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2518B-A0F2-7B5E-E951-03942FB3EC1B}"/>
              </a:ext>
            </a:extLst>
          </p:cNvPr>
          <p:cNvSpPr/>
          <p:nvPr/>
        </p:nvSpPr>
        <p:spPr>
          <a:xfrm>
            <a:off x="6461569" y="2522069"/>
            <a:ext cx="1289730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2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371F7-1B56-1CCE-45D3-060E0493B1E6}"/>
              </a:ext>
            </a:extLst>
          </p:cNvPr>
          <p:cNvSpPr/>
          <p:nvPr/>
        </p:nvSpPr>
        <p:spPr>
          <a:xfrm>
            <a:off x="6461568" y="2822004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3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0.2(44) + 0.8 (39.00)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565A4-42BC-2125-8F10-6C5623011820}"/>
              </a:ext>
            </a:extLst>
          </p:cNvPr>
          <p:cNvSpPr/>
          <p:nvPr/>
        </p:nvSpPr>
        <p:spPr>
          <a:xfrm>
            <a:off x="6470945" y="317664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4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0.2(40)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FBE7B-B740-4C5E-CB77-FB01C04AB554}"/>
              </a:ext>
            </a:extLst>
          </p:cNvPr>
          <p:cNvSpPr/>
          <p:nvPr/>
        </p:nvSpPr>
        <p:spPr>
          <a:xfrm>
            <a:off x="6470945" y="357436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5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0.2(45) + 0.8 (40.00)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D08F-C515-114E-7BD6-08997E8A7F01}"/>
              </a:ext>
            </a:extLst>
          </p:cNvPr>
          <p:cNvSpPr/>
          <p:nvPr/>
        </p:nvSpPr>
        <p:spPr>
          <a:xfrm>
            <a:off x="6461567" y="3982148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6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0.2(38) + 0.8 (41.00)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C0EB6-31B8-AA0E-AB89-858F355242B5}"/>
              </a:ext>
            </a:extLst>
          </p:cNvPr>
          <p:cNvSpPr/>
          <p:nvPr/>
        </p:nvSpPr>
        <p:spPr>
          <a:xfrm>
            <a:off x="6470945" y="4366733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7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0.2(43) + 0.8 (40.40)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B92EDC-FE5C-92D4-5EEC-658863DF37E0}"/>
              </a:ext>
            </a:extLst>
          </p:cNvPr>
          <p:cNvSpPr/>
          <p:nvPr/>
        </p:nvSpPr>
        <p:spPr>
          <a:xfrm>
            <a:off x="864383" y="4741463"/>
            <a:ext cx="4453206" cy="436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4A9A3-B60D-0D27-7223-E63BEF51A06F}"/>
              </a:ext>
            </a:extLst>
          </p:cNvPr>
          <p:cNvSpPr txBox="1"/>
          <p:nvPr/>
        </p:nvSpPr>
        <p:spPr>
          <a:xfrm>
            <a:off x="1448973" y="4774696"/>
            <a:ext cx="40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EC8EF-A342-0353-FFE3-29F21934D1FC}"/>
              </a:ext>
            </a:extLst>
          </p:cNvPr>
          <p:cNvSpPr/>
          <p:nvPr/>
        </p:nvSpPr>
        <p:spPr>
          <a:xfrm>
            <a:off x="6461566" y="4716137"/>
            <a:ext cx="3793779" cy="436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8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0.2(39) + 0.8 (40.92)</a:t>
            </a:r>
            <a:endParaRPr lang="en-IN" sz="2400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687E42-C900-CF60-BE36-6D0F324131D3}"/>
              </a:ext>
            </a:extLst>
          </p:cNvPr>
          <p:cNvSpPr txBox="1"/>
          <p:nvPr/>
        </p:nvSpPr>
        <p:spPr>
          <a:xfrm>
            <a:off x="4225384" y="4774696"/>
            <a:ext cx="79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40.54</a:t>
            </a:r>
          </a:p>
        </p:txBody>
      </p:sp>
    </p:spTree>
    <p:extLst>
      <p:ext uri="{BB962C8B-B14F-4D97-AF65-F5344CB8AC3E}">
        <p14:creationId xmlns:p14="http://schemas.microsoft.com/office/powerpoint/2010/main" val="3111284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72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99593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E35573C0-0800-5E8E-77FC-3E7E76F0F0EE}"/>
              </a:ext>
            </a:extLst>
          </p:cNvPr>
          <p:cNvSpPr/>
          <p:nvPr/>
        </p:nvSpPr>
        <p:spPr>
          <a:xfrm>
            <a:off x="0" y="4375658"/>
            <a:ext cx="3165231" cy="151966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Calculating MSE</a:t>
            </a:r>
            <a:endParaRPr lang="en-IN" sz="2400" b="1" u="sng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55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48765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FF00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72739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FF00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rgbClr val="FFFF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90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74625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81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E85AF6-9950-AB4C-3D5A-7E11FF6338F4}"/>
              </a:ext>
            </a:extLst>
          </p:cNvPr>
          <p:cNvGrpSpPr/>
          <p:nvPr/>
        </p:nvGrpSpPr>
        <p:grpSpPr>
          <a:xfrm>
            <a:off x="3995225" y="2194560"/>
            <a:ext cx="984738" cy="309489"/>
            <a:chOff x="3995225" y="2194560"/>
            <a:chExt cx="984738" cy="30948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94DF75-FE5B-E396-0FFD-B30B40BB92EA}"/>
                </a:ext>
              </a:extLst>
            </p:cNvPr>
            <p:cNvCxnSpPr>
              <a:cxnSpLocks/>
            </p:cNvCxnSpPr>
            <p:nvPr/>
          </p:nvCxnSpPr>
          <p:spPr>
            <a:xfrm>
              <a:off x="4023360" y="2194560"/>
              <a:ext cx="956603" cy="309489"/>
            </a:xfrm>
            <a:prstGeom prst="line">
              <a:avLst/>
            </a:prstGeom>
            <a:ln>
              <a:solidFill>
                <a:srgbClr val="E95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BA5C23-4B01-64AC-C4DF-DDEC4A094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225" y="2194560"/>
              <a:ext cx="984738" cy="309489"/>
            </a:xfrm>
            <a:prstGeom prst="line">
              <a:avLst/>
            </a:prstGeom>
            <a:ln>
              <a:solidFill>
                <a:srgbClr val="E95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473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96429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=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3ED8B-F89A-BB4A-72F5-4E4472BE6263}"/>
              </a:ext>
            </a:extLst>
          </p:cNvPr>
          <p:cNvCxnSpPr>
            <a:cxnSpLocks/>
          </p:cNvCxnSpPr>
          <p:nvPr/>
        </p:nvCxnSpPr>
        <p:spPr>
          <a:xfrm>
            <a:off x="2954215" y="2715065"/>
            <a:ext cx="182880" cy="0"/>
          </a:xfrm>
          <a:prstGeom prst="line">
            <a:avLst/>
          </a:prstGeom>
          <a:ln w="3810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9853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=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3ED8B-F89A-BB4A-72F5-4E4472BE6263}"/>
              </a:ext>
            </a:extLst>
          </p:cNvPr>
          <p:cNvCxnSpPr>
            <a:cxnSpLocks/>
          </p:cNvCxnSpPr>
          <p:nvPr/>
        </p:nvCxnSpPr>
        <p:spPr>
          <a:xfrm>
            <a:off x="2954215" y="3094895"/>
            <a:ext cx="182880" cy="0"/>
          </a:xfrm>
          <a:prstGeom prst="line">
            <a:avLst/>
          </a:prstGeom>
          <a:ln w="3810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93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8392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=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3ED8B-F89A-BB4A-72F5-4E4472BE6263}"/>
              </a:ext>
            </a:extLst>
          </p:cNvPr>
          <p:cNvCxnSpPr>
            <a:cxnSpLocks/>
          </p:cNvCxnSpPr>
          <p:nvPr/>
        </p:nvCxnSpPr>
        <p:spPr>
          <a:xfrm>
            <a:off x="2954215" y="3432520"/>
            <a:ext cx="182880" cy="0"/>
          </a:xfrm>
          <a:prstGeom prst="line">
            <a:avLst/>
          </a:prstGeom>
          <a:ln w="3810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567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85498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= -3.00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3ED8B-F89A-BB4A-72F5-4E4472BE6263}"/>
              </a:ext>
            </a:extLst>
          </p:cNvPr>
          <p:cNvCxnSpPr>
            <a:cxnSpLocks/>
          </p:cNvCxnSpPr>
          <p:nvPr/>
        </p:nvCxnSpPr>
        <p:spPr>
          <a:xfrm>
            <a:off x="2954215" y="3812349"/>
            <a:ext cx="182880" cy="0"/>
          </a:xfrm>
          <a:prstGeom prst="line">
            <a:avLst/>
          </a:prstGeom>
          <a:ln w="3810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907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67472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=2.60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3ED8B-F89A-BB4A-72F5-4E4472BE6263}"/>
              </a:ext>
            </a:extLst>
          </p:cNvPr>
          <p:cNvCxnSpPr>
            <a:cxnSpLocks/>
          </p:cNvCxnSpPr>
          <p:nvPr/>
        </p:nvCxnSpPr>
        <p:spPr>
          <a:xfrm>
            <a:off x="2954215" y="4206246"/>
            <a:ext cx="182880" cy="0"/>
          </a:xfrm>
          <a:prstGeom prst="line">
            <a:avLst/>
          </a:prstGeom>
          <a:ln w="3810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39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48454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=-1.92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3ED8B-F89A-BB4A-72F5-4E4472BE6263}"/>
              </a:ext>
            </a:extLst>
          </p:cNvPr>
          <p:cNvCxnSpPr>
            <a:cxnSpLocks/>
          </p:cNvCxnSpPr>
          <p:nvPr/>
        </p:nvCxnSpPr>
        <p:spPr>
          <a:xfrm>
            <a:off x="2954215" y="4572007"/>
            <a:ext cx="182880" cy="0"/>
          </a:xfrm>
          <a:prstGeom prst="line">
            <a:avLst/>
          </a:prstGeom>
          <a:ln w="38100">
            <a:solidFill>
              <a:srgbClr val="E95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02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6429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3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8FAA5D41-96E8-42DF-3944-F24554B09265}"/>
              </a:ext>
            </a:extLst>
          </p:cNvPr>
          <p:cNvSpPr/>
          <p:nvPr/>
        </p:nvSpPr>
        <p:spPr>
          <a:xfrm>
            <a:off x="0" y="3713871"/>
            <a:ext cx="3742006" cy="1406769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rgbClr val="E95332"/>
                </a:solidFill>
                <a:latin typeface="Candara" panose="020E0502030303020204" pitchFamily="34" charset="0"/>
              </a:rPr>
              <a:t>Actual Value</a:t>
            </a:r>
          </a:p>
          <a:p>
            <a:pPr algn="ctr"/>
            <a:r>
              <a:rPr lang="en-IN" sz="2400" b="1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sz="2400" b="1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 </a:t>
            </a:r>
            <a:r>
              <a:rPr lang="en-IN" sz="2400" b="1" i="1" dirty="0">
                <a:solidFill>
                  <a:srgbClr val="E95332"/>
                </a:solidFill>
                <a:latin typeface="Candara" panose="020E0502030303020204" pitchFamily="34" charset="0"/>
              </a:rPr>
              <a:t>or </a:t>
            </a:r>
            <a:r>
              <a:rPr lang="en-IN" sz="2400" b="1" i="1" dirty="0" err="1">
                <a:solidFill>
                  <a:srgbClr val="E95332"/>
                </a:solidFill>
                <a:latin typeface="Candara" panose="020E0502030303020204" pitchFamily="34" charset="0"/>
              </a:rPr>
              <a:t>Y</a:t>
            </a:r>
            <a:r>
              <a:rPr lang="en-IN" sz="2400" b="1" i="1" baseline="-25000" dirty="0" err="1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endParaRPr lang="en-IN" sz="2400" b="1" i="1" baseline="-25000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24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09458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r>
                        <a:rPr lang="en-IN" b="1" baseline="30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=25.00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47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610110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r>
                        <a:rPr lang="en-IN" b="1" baseline="3000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=0.00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91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96822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endParaRPr lang="en-IN" b="1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  <a:r>
                        <a:rPr lang="en-IN" b="1" baseline="30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=</a:t>
                      </a:r>
                      <a:r>
                        <a:rPr lang="en-IN" b="1" dirty="0"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94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07417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endParaRPr lang="en-IN" b="1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  <a:r>
                        <a:rPr lang="en-IN" b="1" baseline="30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=9.00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550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56521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endParaRPr lang="en-IN" b="1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  <a:r>
                        <a:rPr lang="en-IN" b="1" baseline="30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=6.76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14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45292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endParaRPr lang="en-IN" b="1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6.76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  <a:r>
                        <a:rPr lang="en-IN" b="1" baseline="300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=3.69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65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428"/>
              </p:ext>
            </p:extLst>
          </p:nvPr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endParaRPr lang="en-IN" b="1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6.76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3.69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25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endParaRPr lang="en-IN" b="1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6.76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3.69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C2F36949-201B-3E26-4689-1E305EAD0D78}"/>
              </a:ext>
            </a:extLst>
          </p:cNvPr>
          <p:cNvSpPr/>
          <p:nvPr/>
        </p:nvSpPr>
        <p:spPr>
          <a:xfrm>
            <a:off x="0" y="4587633"/>
            <a:ext cx="4037428" cy="1095716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Add the Squared Errors</a:t>
            </a:r>
            <a:endParaRPr lang="en-IN" sz="2400" b="1" i="1" u="sng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6BBAB-DB07-657A-3C27-23AA6BD0EFD6}"/>
              </a:ext>
            </a:extLst>
          </p:cNvPr>
          <p:cNvSpPr/>
          <p:nvPr/>
        </p:nvSpPr>
        <p:spPr>
          <a:xfrm>
            <a:off x="5162843" y="2602524"/>
            <a:ext cx="1041009" cy="2307102"/>
          </a:xfrm>
          <a:prstGeom prst="rect">
            <a:avLst/>
          </a:prstGeom>
          <a:noFill/>
          <a:ln w="57150"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493857-E06D-402D-00C8-0EA973F4359B}"/>
              </a:ext>
            </a:extLst>
          </p:cNvPr>
          <p:cNvGrpSpPr/>
          <p:nvPr/>
        </p:nvGrpSpPr>
        <p:grpSpPr>
          <a:xfrm>
            <a:off x="6342479" y="3161897"/>
            <a:ext cx="698102" cy="461665"/>
            <a:chOff x="6342479" y="3161897"/>
            <a:chExt cx="698102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CC5479-A474-7100-62ED-4827A78F6C15}"/>
                </a:ext>
              </a:extLst>
            </p:cNvPr>
            <p:cNvSpPr txBox="1"/>
            <p:nvPr/>
          </p:nvSpPr>
          <p:spPr>
            <a:xfrm>
              <a:off x="6650981" y="3161897"/>
              <a:ext cx="389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i="0" dirty="0">
                  <a:solidFill>
                    <a:srgbClr val="E95332"/>
                  </a:solidFill>
                  <a:effectLst/>
                  <a:latin typeface="Candara" panose="020E0502030303020204" pitchFamily="34" charset="0"/>
                </a:rPr>
                <a:t>6</a:t>
              </a:r>
              <a:endParaRPr lang="en-IN" sz="2400" b="1" dirty="0">
                <a:solidFill>
                  <a:srgbClr val="E95332"/>
                </a:solidFill>
              </a:endParaRPr>
            </a:p>
          </p:txBody>
        </p:sp>
        <p:pic>
          <p:nvPicPr>
            <p:cNvPr id="8" name="Graphic 7" descr="Mathematics">
              <a:extLst>
                <a:ext uri="{FF2B5EF4-FFF2-40B4-BE49-F238E27FC236}">
                  <a16:creationId xmlns:a16="http://schemas.microsoft.com/office/drawing/2014/main" id="{E94D5D84-77CE-2FB2-E07A-BBEC2523C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5412" t="54233" r="20324" b="23608"/>
            <a:stretch/>
          </p:blipFill>
          <p:spPr>
            <a:xfrm>
              <a:off x="6342479" y="3258103"/>
              <a:ext cx="269336" cy="2459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491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endParaRPr lang="en-IN" b="1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6.76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3.69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6BBAB-DB07-657A-3C27-23AA6BD0EFD6}"/>
              </a:ext>
            </a:extLst>
          </p:cNvPr>
          <p:cNvSpPr/>
          <p:nvPr/>
        </p:nvSpPr>
        <p:spPr>
          <a:xfrm>
            <a:off x="5162843" y="2602524"/>
            <a:ext cx="1041009" cy="2307102"/>
          </a:xfrm>
          <a:prstGeom prst="rect">
            <a:avLst/>
          </a:prstGeom>
          <a:noFill/>
          <a:ln w="57150"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493857-E06D-402D-00C8-0EA973F4359B}"/>
              </a:ext>
            </a:extLst>
          </p:cNvPr>
          <p:cNvGrpSpPr/>
          <p:nvPr/>
        </p:nvGrpSpPr>
        <p:grpSpPr>
          <a:xfrm>
            <a:off x="6342479" y="3161897"/>
            <a:ext cx="698102" cy="461665"/>
            <a:chOff x="6342479" y="3161897"/>
            <a:chExt cx="698102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CC5479-A474-7100-62ED-4827A78F6C15}"/>
                </a:ext>
              </a:extLst>
            </p:cNvPr>
            <p:cNvSpPr txBox="1"/>
            <p:nvPr/>
          </p:nvSpPr>
          <p:spPr>
            <a:xfrm>
              <a:off x="6650981" y="3161897"/>
              <a:ext cx="389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i="0" dirty="0">
                  <a:solidFill>
                    <a:srgbClr val="E95332"/>
                  </a:solidFill>
                  <a:effectLst/>
                  <a:latin typeface="Candara" panose="020E0502030303020204" pitchFamily="34" charset="0"/>
                </a:rPr>
                <a:t>6</a:t>
              </a:r>
              <a:endParaRPr lang="en-IN" sz="2400" b="1" dirty="0">
                <a:solidFill>
                  <a:srgbClr val="E95332"/>
                </a:solidFill>
              </a:endParaRPr>
            </a:p>
          </p:txBody>
        </p:sp>
        <p:pic>
          <p:nvPicPr>
            <p:cNvPr id="8" name="Graphic 7" descr="Mathematics">
              <a:extLst>
                <a:ext uri="{FF2B5EF4-FFF2-40B4-BE49-F238E27FC236}">
                  <a16:creationId xmlns:a16="http://schemas.microsoft.com/office/drawing/2014/main" id="{E94D5D84-77CE-2FB2-E07A-BBEC2523C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55412" t="54233" r="20324" b="23608"/>
            <a:stretch/>
          </p:blipFill>
          <p:spPr>
            <a:xfrm>
              <a:off x="6342479" y="3258103"/>
              <a:ext cx="269336" cy="24596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E423B58-00C5-8C45-2EFE-69D12358BD75}"/>
              </a:ext>
            </a:extLst>
          </p:cNvPr>
          <p:cNvSpPr txBox="1"/>
          <p:nvPr/>
        </p:nvSpPr>
        <p:spPr>
          <a:xfrm>
            <a:off x="4418774" y="4909626"/>
            <a:ext cx="148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  =  11.58</a:t>
            </a:r>
          </a:p>
        </p:txBody>
      </p:sp>
    </p:spTree>
    <p:extLst>
      <p:ext uri="{BB962C8B-B14F-4D97-AF65-F5344CB8AC3E}">
        <p14:creationId xmlns:p14="http://schemas.microsoft.com/office/powerpoint/2010/main" val="367293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2" y="1774743"/>
          <a:ext cx="5231615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6323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4239962692"/>
                    </a:ext>
                  </a:extLst>
                </a:gridCol>
                <a:gridCol w="1046323">
                  <a:extLst>
                    <a:ext uri="{9D8B030D-6E8A-4147-A177-3AD203B41FA5}">
                      <a16:colId xmlns:a16="http://schemas.microsoft.com/office/drawing/2014/main" val="2927229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Error</a:t>
                      </a:r>
                      <a:r>
                        <a:rPr lang="en-IN" baseline="300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0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E95332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 0.00</a:t>
                      </a:r>
                      <a:endParaRPr lang="en-IN" b="1" baseline="30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5.00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-3.00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9.00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2.60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6.76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Candara" panose="020E0502030303020204" pitchFamily="34" charset="0"/>
                        </a:rPr>
                        <a:t>40.92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-1.92</a:t>
                      </a:r>
                      <a:endParaRPr lang="en-IN" b="1" baseline="300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andara" panose="020E0502030303020204" pitchFamily="34" charset="0"/>
                        </a:rPr>
                        <a:t>3.69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5D0E5D0-A07F-2CCA-D9DB-2942C83F4CB4}"/>
              </a:ext>
            </a:extLst>
          </p:cNvPr>
          <p:cNvSpPr txBox="1"/>
          <p:nvPr/>
        </p:nvSpPr>
        <p:spPr>
          <a:xfrm>
            <a:off x="8043202" y="688287"/>
            <a:ext cx="1100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=</a:t>
            </a:r>
            <a:r>
              <a:rPr lang="en-IN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0.2</a:t>
            </a:r>
            <a:endParaRPr lang="en-IN" sz="2400" b="1" dirty="0">
              <a:solidFill>
                <a:srgbClr val="E9533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6B454-2536-914E-F304-319091B4B9A7}"/>
              </a:ext>
            </a:extLst>
          </p:cNvPr>
          <p:cNvSpPr txBox="1"/>
          <p:nvPr/>
        </p:nvSpPr>
        <p:spPr>
          <a:xfrm>
            <a:off x="4418774" y="4909626"/>
            <a:ext cx="148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95332"/>
                </a:solidFill>
                <a:latin typeface="Candara" panose="020E0502030303020204" pitchFamily="34" charset="0"/>
              </a:rPr>
              <a:t>MSE  =  11.58</a:t>
            </a:r>
          </a:p>
        </p:txBody>
      </p:sp>
    </p:spTree>
    <p:extLst>
      <p:ext uri="{BB962C8B-B14F-4D97-AF65-F5344CB8AC3E}">
        <p14:creationId xmlns:p14="http://schemas.microsoft.com/office/powerpoint/2010/main" val="405360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66661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50C11-BAEE-4BCD-A59D-84F7454648DB}"/>
              </a:ext>
            </a:extLst>
          </p:cNvPr>
          <p:cNvSpPr/>
          <p:nvPr/>
        </p:nvSpPr>
        <p:spPr>
          <a:xfrm>
            <a:off x="0" y="304800"/>
            <a:ext cx="11025809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098" name="Picture 2" descr="Thank You - Safe Super Speciality Hospitals">
            <a:extLst>
              <a:ext uri="{FF2B5EF4-FFF2-40B4-BE49-F238E27FC236}">
                <a16:creationId xmlns:a16="http://schemas.microsoft.com/office/drawing/2014/main" id="{C04BFDCA-9D39-4D09-B466-6CFE788AB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6AA5BA"/>
              </a:clrFrom>
              <a:clrTo>
                <a:srgbClr val="6AA5B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13"/>
            <a:ext cx="8441635" cy="57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573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Exponential Smoothing</a:t>
            </a:r>
            <a:endParaRPr lang="hu-HU" sz="3600" b="1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60272-7779-6019-1062-7DE12722E83A}"/>
              </a:ext>
            </a:extLst>
          </p:cNvPr>
          <p:cNvGraphicFramePr>
            <a:graphicFrameLocks noGrp="1"/>
          </p:cNvGraphicFramePr>
          <p:nvPr/>
        </p:nvGraphicFramePr>
        <p:xfrm>
          <a:off x="864383" y="1774743"/>
          <a:ext cx="4453206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84402">
                  <a:extLst>
                    <a:ext uri="{9D8B030D-6E8A-4147-A177-3AD203B41FA5}">
                      <a16:colId xmlns:a16="http://schemas.microsoft.com/office/drawing/2014/main" val="1555532076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792216609"/>
                    </a:ext>
                  </a:extLst>
                </a:gridCol>
                <a:gridCol w="1484402">
                  <a:extLst>
                    <a:ext uri="{9D8B030D-6E8A-4147-A177-3AD203B41FA5}">
                      <a16:colId xmlns:a16="http://schemas.microsoft.com/office/drawing/2014/main" val="410085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Forecast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53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1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0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2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13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4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53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andara" panose="020E0502030303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792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9BADCF-33CE-B80C-95EA-AE6B462BC9F8}"/>
              </a:ext>
            </a:extLst>
          </p:cNvPr>
          <p:cNvSpPr txBox="1"/>
          <p:nvPr/>
        </p:nvSpPr>
        <p:spPr>
          <a:xfrm>
            <a:off x="2401669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A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6E9B-765A-7D7B-2165-CEA7A52F1964}"/>
              </a:ext>
            </a:extLst>
          </p:cNvPr>
          <p:cNvSpPr txBox="1"/>
          <p:nvPr/>
        </p:nvSpPr>
        <p:spPr>
          <a:xfrm>
            <a:off x="3977250" y="1336431"/>
            <a:ext cx="118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i="1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E1B0A-750D-E6CC-055D-F483DDAF0640}"/>
              </a:ext>
            </a:extLst>
          </p:cNvPr>
          <p:cNvSpPr/>
          <p:nvPr/>
        </p:nvSpPr>
        <p:spPr>
          <a:xfrm>
            <a:off x="6096000" y="2954215"/>
            <a:ext cx="4131212" cy="8721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t+1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=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+ </a:t>
            </a:r>
            <a:r>
              <a:rPr lang="el-GR" sz="2400" b="0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α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(A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 - F</a:t>
            </a:r>
            <a:r>
              <a:rPr lang="en-IN" sz="2400" baseline="-25000" dirty="0">
                <a:solidFill>
                  <a:srgbClr val="E95332"/>
                </a:solidFill>
                <a:latin typeface="Candara" panose="020E0502030303020204" pitchFamily="34" charset="0"/>
              </a:rPr>
              <a:t>t</a:t>
            </a:r>
            <a:r>
              <a:rPr lang="en-IN" sz="2400" dirty="0">
                <a:solidFill>
                  <a:srgbClr val="E95332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8D26A8D6-C315-E54C-0933-0FA98C02B96D}"/>
              </a:ext>
            </a:extLst>
          </p:cNvPr>
          <p:cNvSpPr/>
          <p:nvPr/>
        </p:nvSpPr>
        <p:spPr>
          <a:xfrm>
            <a:off x="0" y="3713871"/>
            <a:ext cx="3742006" cy="1406769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E95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dirty="0">
                <a:solidFill>
                  <a:srgbClr val="E95332"/>
                </a:solidFill>
                <a:latin typeface="Candara" panose="020E0502030303020204" pitchFamily="34" charset="0"/>
              </a:rPr>
              <a:t>Smoothing Constant </a:t>
            </a:r>
          </a:p>
          <a:p>
            <a:pPr algn="ctr"/>
            <a:r>
              <a:rPr lang="en-IN" sz="2400" b="1" i="1" dirty="0">
                <a:solidFill>
                  <a:srgbClr val="E95332"/>
                </a:solidFill>
                <a:latin typeface="Candara" panose="020E0502030303020204" pitchFamily="34" charset="0"/>
              </a:rPr>
              <a:t>0</a:t>
            </a:r>
            <a:r>
              <a:rPr lang="en-IN" sz="2400" b="1" i="1" u="sng" dirty="0">
                <a:solidFill>
                  <a:srgbClr val="E95332"/>
                </a:solidFill>
                <a:latin typeface="Candara" panose="020E0502030303020204" pitchFamily="34" charset="0"/>
              </a:rPr>
              <a:t>&lt;</a:t>
            </a:r>
            <a:r>
              <a:rPr lang="el-GR" sz="2400" b="1" i="0" dirty="0">
                <a:solidFill>
                  <a:srgbClr val="E95332"/>
                </a:solidFill>
                <a:effectLst/>
                <a:latin typeface="Candara" panose="020E0502030303020204" pitchFamily="34" charset="0"/>
              </a:rPr>
              <a:t> α</a:t>
            </a:r>
            <a:r>
              <a:rPr lang="en-IN" sz="2400" b="1" u="sng" dirty="0">
                <a:solidFill>
                  <a:srgbClr val="E95332"/>
                </a:solidFill>
                <a:latin typeface="Candara" panose="020E0502030303020204" pitchFamily="34" charset="0"/>
              </a:rPr>
              <a:t>&lt;1</a:t>
            </a:r>
            <a:endParaRPr lang="en-IN" sz="2400" b="1" i="1" u="sng" dirty="0">
              <a:solidFill>
                <a:srgbClr val="E9533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97118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ae0cd1-3eae-4d32-9d52-1b53f6bd465e" xsi:nil="true"/>
    <lcf76f155ced4ddcb4097134ff3c332f xmlns="7cf0cefd-24b6-494b-b7c9-bf0fb8d7a88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5629D3E60BB5459713D3E02AC08B48" ma:contentTypeVersion="15" ma:contentTypeDescription="Create a new document." ma:contentTypeScope="" ma:versionID="777cf43d838e45a8e615c18732479ba6">
  <xsd:schema xmlns:xsd="http://www.w3.org/2001/XMLSchema" xmlns:xs="http://www.w3.org/2001/XMLSchema" xmlns:p="http://schemas.microsoft.com/office/2006/metadata/properties" xmlns:ns2="7cf0cefd-24b6-494b-b7c9-bf0fb8d7a88f" xmlns:ns3="06ae0cd1-3eae-4d32-9d52-1b53f6bd465e" targetNamespace="http://schemas.microsoft.com/office/2006/metadata/properties" ma:root="true" ma:fieldsID="0812cf6ec0ad5718007d3570cc671489" ns2:_="" ns3:_="">
    <xsd:import namespace="7cf0cefd-24b6-494b-b7c9-bf0fb8d7a88f"/>
    <xsd:import namespace="06ae0cd1-3eae-4d32-9d52-1b53f6bd46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0cefd-24b6-494b-b7c9-bf0fb8d7a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e0cd1-3eae-4d32-9d52-1b53f6bd465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5856810e-945d-447c-8106-66a168287b29}" ma:internalName="TaxCatchAll" ma:showField="CatchAllData" ma:web="06ae0cd1-3eae-4d32-9d52-1b53f6bd46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582D17-5843-409C-BCED-F88E90604A6B}">
  <ds:schemaRefs>
    <ds:schemaRef ds:uri="6e8b6674-91e4-4302-983a-37992cd7bfaf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4ab52b06-baa1-4277-ab24-06536d3d6962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3E36C86-C246-4CE4-811D-B38D7EA079F2}"/>
</file>

<file path=customXml/itemProps3.xml><?xml version="1.0" encoding="utf-8"?>
<ds:datastoreItem xmlns:ds="http://schemas.openxmlformats.org/officeDocument/2006/customXml" ds:itemID="{4203853D-DEA0-434A-B293-0B6D2C8607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5940</TotalTime>
  <Words>3494</Words>
  <Application>Microsoft Office PowerPoint</Application>
  <PresentationFormat>Widescreen</PresentationFormat>
  <Paragraphs>1907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Candara</vt:lpstr>
      <vt:lpstr>3_Office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Vamanmurthy Parvatikar</dc:creator>
  <cp:lastModifiedBy>anirban ghatak</cp:lastModifiedBy>
  <cp:revision>170</cp:revision>
  <dcterms:created xsi:type="dcterms:W3CDTF">2021-01-06T12:54:53Z</dcterms:created>
  <dcterms:modified xsi:type="dcterms:W3CDTF">2022-05-22T13:29:06Z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0x0101004B5629D3E60BB5459713D3E02AC08B48</vt:lpwstr>
  </property>
</Properties>
</file>