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  <p:sldMasterId id="2147483695" r:id="rId6"/>
  </p:sldMasterIdLst>
  <p:notesMasterIdLst>
    <p:notesMasterId r:id="rId66"/>
  </p:notesMasterIdLst>
  <p:sldIdLst>
    <p:sldId id="257" r:id="rId7"/>
    <p:sldId id="750" r:id="rId8"/>
    <p:sldId id="759" r:id="rId9"/>
    <p:sldId id="751" r:id="rId10"/>
    <p:sldId id="757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8" r:id="rId20"/>
    <p:sldId id="769" r:id="rId21"/>
    <p:sldId id="770" r:id="rId22"/>
    <p:sldId id="771" r:id="rId23"/>
    <p:sldId id="772" r:id="rId24"/>
    <p:sldId id="773" r:id="rId25"/>
    <p:sldId id="774" r:id="rId26"/>
    <p:sldId id="775" r:id="rId27"/>
    <p:sldId id="776" r:id="rId28"/>
    <p:sldId id="777" r:id="rId29"/>
    <p:sldId id="778" r:id="rId30"/>
    <p:sldId id="779" r:id="rId31"/>
    <p:sldId id="780" r:id="rId32"/>
    <p:sldId id="781" r:id="rId33"/>
    <p:sldId id="782" r:id="rId34"/>
    <p:sldId id="783" r:id="rId35"/>
    <p:sldId id="784" r:id="rId36"/>
    <p:sldId id="785" r:id="rId37"/>
    <p:sldId id="786" r:id="rId38"/>
    <p:sldId id="787" r:id="rId39"/>
    <p:sldId id="788" r:id="rId40"/>
    <p:sldId id="789" r:id="rId41"/>
    <p:sldId id="790" r:id="rId42"/>
    <p:sldId id="791" r:id="rId43"/>
    <p:sldId id="792" r:id="rId44"/>
    <p:sldId id="793" r:id="rId45"/>
    <p:sldId id="794" r:id="rId46"/>
    <p:sldId id="795" r:id="rId47"/>
    <p:sldId id="796" r:id="rId48"/>
    <p:sldId id="797" r:id="rId49"/>
    <p:sldId id="798" r:id="rId50"/>
    <p:sldId id="799" r:id="rId51"/>
    <p:sldId id="800" r:id="rId52"/>
    <p:sldId id="801" r:id="rId53"/>
    <p:sldId id="802" r:id="rId54"/>
    <p:sldId id="803" r:id="rId55"/>
    <p:sldId id="804" r:id="rId56"/>
    <p:sldId id="805" r:id="rId57"/>
    <p:sldId id="806" r:id="rId58"/>
    <p:sldId id="807" r:id="rId59"/>
    <p:sldId id="808" r:id="rId60"/>
    <p:sldId id="809" r:id="rId61"/>
    <p:sldId id="810" r:id="rId62"/>
    <p:sldId id="811" r:id="rId63"/>
    <p:sldId id="812" r:id="rId64"/>
    <p:sldId id="63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332"/>
    <a:srgbClr val="9DC3E6"/>
    <a:srgbClr val="C5E0B4"/>
    <a:srgbClr val="0C0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1D457-297F-427A-964A-CA24EF5609D9}" type="datetimeFigureOut">
              <a:rPr lang="en-IN" smtClean="0"/>
              <a:t>22-05-2022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B1370-8DE4-4E1C-AE39-4716DEF3FC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48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9"/>
          <p:cNvGrpSpPr/>
          <p:nvPr/>
        </p:nvGrpSpPr>
        <p:grpSpPr>
          <a:xfrm>
            <a:off x="0" y="1219200"/>
            <a:ext cx="12190815" cy="5329756"/>
            <a:chOff x="0" y="1219200"/>
            <a:chExt cx="12190815" cy="5329756"/>
          </a:xfrm>
        </p:grpSpPr>
        <p:pic>
          <p:nvPicPr>
            <p:cNvPr id="17" name="Google Shape;17;p19" descr="A close up of a devic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t="17778" r="60281" b="4505"/>
            <a:stretch/>
          </p:blipFill>
          <p:spPr>
            <a:xfrm>
              <a:off x="0" y="1219200"/>
              <a:ext cx="4851918" cy="5329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9" descr="A close up of a devic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t="16410" r="54139" b="4631"/>
            <a:stretch/>
          </p:blipFill>
          <p:spPr>
            <a:xfrm flipH="1">
              <a:off x="8864167" y="3320748"/>
              <a:ext cx="3326648" cy="322820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352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79956" y="110678"/>
            <a:ext cx="924709" cy="74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37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F0B79-01DF-6144-A320-D5D2885C86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51" y="147873"/>
            <a:ext cx="341136" cy="60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65494-52C4-8D47-819C-610ECEA441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73" y="147873"/>
            <a:ext cx="341136" cy="60575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B2D55B-F337-CF44-84D7-654CC3DB0EF6}"/>
              </a:ext>
            </a:extLst>
          </p:cNvPr>
          <p:cNvSpPr txBox="1">
            <a:spLocks/>
          </p:cNvSpPr>
          <p:nvPr userDrawn="1"/>
        </p:nvSpPr>
        <p:spPr>
          <a:xfrm>
            <a:off x="-56320" y="65849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Confidential StackRoute©</a:t>
            </a:r>
          </a:p>
        </p:txBody>
      </p:sp>
    </p:spTree>
    <p:extLst>
      <p:ext uri="{BB962C8B-B14F-4D97-AF65-F5344CB8AC3E}">
        <p14:creationId xmlns:p14="http://schemas.microsoft.com/office/powerpoint/2010/main" val="227039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70C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2F203-D942-DC45-9A03-4726BF8F40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23" y="106779"/>
            <a:ext cx="553264" cy="98242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67BC27-0141-B44D-8590-6FB9E9AA41EA}"/>
              </a:ext>
            </a:extLst>
          </p:cNvPr>
          <p:cNvSpPr txBox="1">
            <a:spLocks/>
          </p:cNvSpPr>
          <p:nvPr userDrawn="1"/>
        </p:nvSpPr>
        <p:spPr>
          <a:xfrm>
            <a:off x="-56320" y="65849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Confidential StackRoute©</a:t>
            </a:r>
          </a:p>
        </p:txBody>
      </p:sp>
    </p:spTree>
    <p:extLst>
      <p:ext uri="{BB962C8B-B14F-4D97-AF65-F5344CB8AC3E}">
        <p14:creationId xmlns:p14="http://schemas.microsoft.com/office/powerpoint/2010/main" val="1899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38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85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669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010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61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202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16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542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5F63-8E9A-40BA-9C01-55B6B30B88AA}" type="datetimeFigureOut">
              <a:rPr lang="en-IN" smtClean="0"/>
              <a:t>22-05-2022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C5B-7C21-4BAA-8AF8-60837CCCDDE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lowchart: Alternate Process 15">
            <a:extLst>
              <a:ext uri="{FF2B5EF4-FFF2-40B4-BE49-F238E27FC236}">
                <a16:creationId xmlns:a16="http://schemas.microsoft.com/office/drawing/2014/main" id="{4D3677A8-9207-4BE7-B4FD-9D4827658073}"/>
              </a:ext>
            </a:extLst>
          </p:cNvPr>
          <p:cNvSpPr/>
          <p:nvPr userDrawn="1"/>
        </p:nvSpPr>
        <p:spPr>
          <a:xfrm>
            <a:off x="533400" y="513144"/>
            <a:ext cx="4631999" cy="646646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rgbClr val="44546A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17C8C10-1387-4BDA-B174-06F88902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3" y="353204"/>
            <a:ext cx="4704055" cy="966525"/>
          </a:xfrm>
        </p:spPr>
        <p:txBody>
          <a:bodyPr>
            <a:noAutofit/>
          </a:bodyPr>
          <a:lstStyle>
            <a:lvl1pPr>
              <a:defRPr sz="28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77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83BC-F271-421E-AE7A-CA9CA18D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8C40-21A7-466D-90DC-592F210C4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953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C25-D911-4FC1-956D-E6B4BE93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0035-0D7A-4D0B-A7D2-5AF13CB5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2956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A4E0-C469-48D6-A0C9-44D67E7C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243D-FCC6-46F5-98AF-1689B2F7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088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C01A-E059-4B2B-9306-C00BF544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3D6C-06FF-43A4-A948-F481B7CD7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88304-2B55-4A64-981A-0E4B55E1E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393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3C86-1EF5-48F9-BAFD-D5F00420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091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D4026F-C484-4CB3-AA6E-72BBFAD6EBBB}"/>
              </a:ext>
            </a:extLst>
          </p:cNvPr>
          <p:cNvGrpSpPr/>
          <p:nvPr userDrawn="1"/>
        </p:nvGrpSpPr>
        <p:grpSpPr>
          <a:xfrm>
            <a:off x="0" y="1219200"/>
            <a:ext cx="12190815" cy="5329756"/>
            <a:chOff x="0" y="1219200"/>
            <a:chExt cx="12190815" cy="5329756"/>
          </a:xfrm>
        </p:grpSpPr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2A02E84F-9059-4C12-95C3-DD9C408C27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8" r="60281" b="4506"/>
            <a:stretch/>
          </p:blipFill>
          <p:spPr>
            <a:xfrm>
              <a:off x="0" y="1219200"/>
              <a:ext cx="4851918" cy="5329756"/>
            </a:xfrm>
            <a:prstGeom prst="rect">
              <a:avLst/>
            </a:prstGeom>
          </p:spPr>
        </p:pic>
        <p:pic>
          <p:nvPicPr>
            <p:cNvPr id="10" name="Picture 9" descr="A close up of a device&#10;&#10;Description automatically generated">
              <a:extLst>
                <a:ext uri="{FF2B5EF4-FFF2-40B4-BE49-F238E27FC236}">
                  <a16:creationId xmlns:a16="http://schemas.microsoft.com/office/drawing/2014/main" id="{2F00D82A-F953-4E4A-8841-1FB010E1EE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10" r="54139" b="4631"/>
            <a:stretch/>
          </p:blipFill>
          <p:spPr>
            <a:xfrm flipH="1">
              <a:off x="8864167" y="3320748"/>
              <a:ext cx="3326648" cy="322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8168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7AAC0BC4-B808-4847-9D16-64C06476A8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0" r="54139" b="4631"/>
          <a:stretch/>
        </p:blipFill>
        <p:spPr>
          <a:xfrm flipH="1">
            <a:off x="8864167" y="3320748"/>
            <a:ext cx="3326648" cy="32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410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766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70EB26-3683-4EEC-9BDC-6F360F22F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2713" y="3171080"/>
            <a:ext cx="4346575" cy="515840"/>
          </a:xfrm>
        </p:spPr>
        <p:txBody>
          <a:bodyPr/>
          <a:lstStyle>
            <a:lvl1pPr marL="0" indent="0" algn="ctr">
              <a:buNone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IN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/>
            <a:r>
              <a:rPr lang="en-US" sz="3200" b="1" dirty="0"/>
              <a:t>THANK YOU!</a:t>
            </a:r>
            <a:endParaRPr lang="en-IN" sz="32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96B687-92F0-4901-8D4D-846DE2A0B5DD}"/>
              </a:ext>
            </a:extLst>
          </p:cNvPr>
          <p:cNvCxnSpPr/>
          <p:nvPr userDrawn="1"/>
        </p:nvCxnSpPr>
        <p:spPr>
          <a:xfrm>
            <a:off x="3922713" y="3719808"/>
            <a:ext cx="4346575" cy="0"/>
          </a:xfrm>
          <a:prstGeom prst="line">
            <a:avLst/>
          </a:prstGeom>
          <a:ln w="57150">
            <a:solidFill>
              <a:srgbClr val="E85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395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956" y="110678"/>
            <a:ext cx="924709" cy="7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5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3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87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59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0" descr="A close up of a devi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6410" r="54139" b="4631"/>
          <a:stretch/>
        </p:blipFill>
        <p:spPr>
          <a:xfrm flipH="1">
            <a:off x="8864167" y="3320748"/>
            <a:ext cx="3326648" cy="3228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60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3922713" y="3171080"/>
            <a:ext cx="4346575" cy="51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" name="Google Shape;39;p42"/>
          <p:cNvCxnSpPr/>
          <p:nvPr/>
        </p:nvCxnSpPr>
        <p:spPr>
          <a:xfrm>
            <a:off x="3922713" y="3719808"/>
            <a:ext cx="4346575" cy="0"/>
          </a:xfrm>
          <a:prstGeom prst="straightConnector1">
            <a:avLst/>
          </a:prstGeom>
          <a:noFill/>
          <a:ln w="57150" cap="flat" cmpd="sng">
            <a:solidFill>
              <a:srgbClr val="E85B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36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079956" y="110678"/>
            <a:ext cx="924709" cy="74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 descr="A close up of a device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 t="95486"/>
          <a:stretch/>
        </p:blipFill>
        <p:spPr>
          <a:xfrm>
            <a:off x="-11723" y="6548434"/>
            <a:ext cx="12215446" cy="30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/>
          <p:nvPr/>
        </p:nvSpPr>
        <p:spPr>
          <a:xfrm>
            <a:off x="6220" y="6615050"/>
            <a:ext cx="209384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©2020 StackRoute – Confidential</a:t>
            </a:r>
            <a:endParaRPr sz="11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009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9D49B-D3C2-9148-887C-077C00A5582D}"/>
              </a:ext>
            </a:extLst>
          </p:cNvPr>
          <p:cNvSpPr/>
          <p:nvPr userDrawn="1"/>
        </p:nvSpPr>
        <p:spPr>
          <a:xfrm>
            <a:off x="1651000" y="736600"/>
            <a:ext cx="9283700" cy="203891"/>
          </a:xfrm>
          <a:prstGeom prst="rect">
            <a:avLst/>
          </a:prstGeom>
          <a:solidFill>
            <a:srgbClr val="E95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F9C2A-6C58-E244-8D77-1E231991839F}"/>
              </a:ext>
            </a:extLst>
          </p:cNvPr>
          <p:cNvSpPr/>
          <p:nvPr userDrawn="1"/>
        </p:nvSpPr>
        <p:spPr>
          <a:xfrm>
            <a:off x="0" y="736599"/>
            <a:ext cx="584200" cy="203891"/>
          </a:xfrm>
          <a:prstGeom prst="rect">
            <a:avLst/>
          </a:prstGeom>
          <a:solidFill>
            <a:srgbClr val="E95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5D01D-C01C-584C-A7E7-BE697DEEFB0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23" y="106779"/>
            <a:ext cx="553264" cy="982427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E4058D-9F88-B543-B7A2-6C4E3AACD3FA}"/>
              </a:ext>
            </a:extLst>
          </p:cNvPr>
          <p:cNvSpPr txBox="1">
            <a:spLocks/>
          </p:cNvSpPr>
          <p:nvPr userDrawn="1"/>
        </p:nvSpPr>
        <p:spPr>
          <a:xfrm>
            <a:off x="-56320" y="65849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Confidential StackRoute©</a:t>
            </a:r>
          </a:p>
        </p:txBody>
      </p:sp>
    </p:spTree>
    <p:extLst>
      <p:ext uri="{BB962C8B-B14F-4D97-AF65-F5344CB8AC3E}">
        <p14:creationId xmlns:p14="http://schemas.microsoft.com/office/powerpoint/2010/main" val="152847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C2EE7-653D-48D3-9461-237E86D5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61FC-2260-440D-A115-D3F3483A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59E74-39D2-4618-834E-F1B6EB51825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956" y="110678"/>
            <a:ext cx="924709" cy="749665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FF40F97-74F3-41B8-8F58-11535F017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9" t="95486" b="-272"/>
          <a:stretch/>
        </p:blipFill>
        <p:spPr>
          <a:xfrm>
            <a:off x="1" y="6548434"/>
            <a:ext cx="12191999" cy="328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CD3B7-C68A-4B9D-99C5-517194AE7B87}"/>
              </a:ext>
            </a:extLst>
          </p:cNvPr>
          <p:cNvSpPr txBox="1"/>
          <p:nvPr userDrawn="1"/>
        </p:nvSpPr>
        <p:spPr>
          <a:xfrm>
            <a:off x="6220" y="6615050"/>
            <a:ext cx="2093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©2020 StackRoute – Confidential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5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/>
          <p:nvPr/>
        </p:nvSpPr>
        <p:spPr>
          <a:xfrm>
            <a:off x="3267183" y="2844265"/>
            <a:ext cx="89248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B5B29"/>
              </a:buClr>
              <a:buSzPts val="4400"/>
            </a:pPr>
            <a:r>
              <a:rPr lang="en-IN" sz="32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</a:rPr>
              <a:t>Wipro Velocity- Cognitive - Data Science Program</a:t>
            </a:r>
            <a:endParaRPr sz="32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Candara"/>
            </a:endParaRPr>
          </a:p>
        </p:txBody>
      </p:sp>
      <p:pic>
        <p:nvPicPr>
          <p:cNvPr id="211" name="Google Shape;2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3885" y="0"/>
            <a:ext cx="2698115" cy="2190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12" name="Google Shape;212;p1"/>
          <p:cNvSpPr txBox="1"/>
          <p:nvPr/>
        </p:nvSpPr>
        <p:spPr>
          <a:xfrm>
            <a:off x="4767139" y="5597155"/>
            <a:ext cx="47267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90C"/>
              </a:buClr>
              <a:buSzPts val="2400"/>
              <a:buFont typeface="Candara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E2490C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EMPOWERING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High Performance Technology Teams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DDB08-CA6E-4035-A25E-87AD2B8ACB6E}"/>
              </a:ext>
            </a:extLst>
          </p:cNvPr>
          <p:cNvSpPr txBox="1"/>
          <p:nvPr/>
        </p:nvSpPr>
        <p:spPr>
          <a:xfrm>
            <a:off x="5856199" y="3429000"/>
            <a:ext cx="5394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  <a:cs typeface="Arial"/>
              </a:rPr>
              <a:t>Session - Moving Average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24057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32FBB8F-2286-8102-EE18-E3C6CDBE0289}"/>
              </a:ext>
            </a:extLst>
          </p:cNvPr>
          <p:cNvSpPr/>
          <p:nvPr/>
        </p:nvSpPr>
        <p:spPr>
          <a:xfrm>
            <a:off x="2334737" y="1871003"/>
            <a:ext cx="815926" cy="1069145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pic>
        <p:nvPicPr>
          <p:cNvPr id="6" name="Graphic 5" descr="Add">
            <a:extLst>
              <a:ext uri="{FF2B5EF4-FFF2-40B4-BE49-F238E27FC236}">
                <a16:creationId xmlns:a16="http://schemas.microsoft.com/office/drawing/2014/main" id="{A88B5B7F-B0DE-425C-8F75-255497B5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3817" y="2107809"/>
            <a:ext cx="241496" cy="241496"/>
          </a:xfrm>
          <a:prstGeom prst="rect">
            <a:avLst/>
          </a:prstGeom>
        </p:spPr>
      </p:pic>
      <p:pic>
        <p:nvPicPr>
          <p:cNvPr id="7" name="Graphic 6" descr="Add">
            <a:extLst>
              <a:ext uri="{FF2B5EF4-FFF2-40B4-BE49-F238E27FC236}">
                <a16:creationId xmlns:a16="http://schemas.microsoft.com/office/drawing/2014/main" id="{8D090261-0EA4-2B1C-4AAD-D285921A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471" y="2457157"/>
            <a:ext cx="241496" cy="241496"/>
          </a:xfrm>
          <a:prstGeom prst="rect">
            <a:avLst/>
          </a:prstGeom>
        </p:spPr>
      </p:pic>
      <p:pic>
        <p:nvPicPr>
          <p:cNvPr id="10" name="Graphic 9" descr="Mathematics">
            <a:extLst>
              <a:ext uri="{FF2B5EF4-FFF2-40B4-BE49-F238E27FC236}">
                <a16:creationId xmlns:a16="http://schemas.microsoft.com/office/drawing/2014/main" id="{5EA47C68-170C-AA90-12CE-F2AC499FD9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3998" t="53792" r="21458" b="21476"/>
          <a:stretch/>
        </p:blipFill>
        <p:spPr>
          <a:xfrm>
            <a:off x="3238647" y="2303215"/>
            <a:ext cx="320479" cy="356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792037-CE84-35C3-4D40-71871B8E8F19}"/>
              </a:ext>
            </a:extLst>
          </p:cNvPr>
          <p:cNvSpPr txBox="1"/>
          <p:nvPr/>
        </p:nvSpPr>
        <p:spPr>
          <a:xfrm>
            <a:off x="3699866" y="2213591"/>
            <a:ext cx="4220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300" b="1" dirty="0">
                <a:latin typeface="Candara" panose="020E05020303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62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56166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32FBB8F-2286-8102-EE18-E3C6CDBE0289}"/>
              </a:ext>
            </a:extLst>
          </p:cNvPr>
          <p:cNvSpPr/>
          <p:nvPr/>
        </p:nvSpPr>
        <p:spPr>
          <a:xfrm>
            <a:off x="2334737" y="2201203"/>
            <a:ext cx="815926" cy="1069145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0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66280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32FBB8F-2286-8102-EE18-E3C6CDBE0289}"/>
              </a:ext>
            </a:extLst>
          </p:cNvPr>
          <p:cNvSpPr/>
          <p:nvPr/>
        </p:nvSpPr>
        <p:spPr>
          <a:xfrm>
            <a:off x="2334737" y="2201203"/>
            <a:ext cx="815926" cy="1069145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4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37631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32FBB8F-2286-8102-EE18-E3C6CDBE0289}"/>
              </a:ext>
            </a:extLst>
          </p:cNvPr>
          <p:cNvSpPr/>
          <p:nvPr/>
        </p:nvSpPr>
        <p:spPr>
          <a:xfrm>
            <a:off x="2334737" y="2658403"/>
            <a:ext cx="815926" cy="1069145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4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59274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32FBB8F-2286-8102-EE18-E3C6CDBE0289}"/>
              </a:ext>
            </a:extLst>
          </p:cNvPr>
          <p:cNvSpPr/>
          <p:nvPr/>
        </p:nvSpPr>
        <p:spPr>
          <a:xfrm>
            <a:off x="2334737" y="3026703"/>
            <a:ext cx="815926" cy="1069145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9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31979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32FBB8F-2286-8102-EE18-E3C6CDBE0289}"/>
              </a:ext>
            </a:extLst>
          </p:cNvPr>
          <p:cNvSpPr/>
          <p:nvPr/>
        </p:nvSpPr>
        <p:spPr>
          <a:xfrm>
            <a:off x="2334737" y="3382303"/>
            <a:ext cx="815926" cy="1069145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77884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9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73599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4057AC-B622-0203-C19D-C7E041FA0328}"/>
              </a:ext>
            </a:extLst>
          </p:cNvPr>
          <p:cNvSpPr txBox="1"/>
          <p:nvPr/>
        </p:nvSpPr>
        <p:spPr>
          <a:xfrm>
            <a:off x="5427503" y="2506656"/>
            <a:ext cx="3327400" cy="1077218"/>
          </a:xfrm>
          <a:prstGeom prst="rect">
            <a:avLst/>
          </a:prstGeom>
          <a:solidFill>
            <a:schemeClr val="bg1"/>
          </a:solidFill>
          <a:ln>
            <a:solidFill>
              <a:srgbClr val="E9533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E95332"/>
                </a:solidFill>
                <a:latin typeface="Candara" panose="020E0502030303020204" pitchFamily="34" charset="0"/>
              </a:rPr>
              <a:t>Forecast Error =</a:t>
            </a:r>
          </a:p>
          <a:p>
            <a:r>
              <a:rPr lang="en-IN" sz="3200" dirty="0">
                <a:solidFill>
                  <a:srgbClr val="E95332"/>
                </a:solidFill>
                <a:latin typeface="Candara" panose="020E0502030303020204" pitchFamily="34" charset="0"/>
              </a:rPr>
              <a:t>Actual – Forecast </a:t>
            </a:r>
          </a:p>
        </p:txBody>
      </p:sp>
    </p:spTree>
    <p:extLst>
      <p:ext uri="{BB962C8B-B14F-4D97-AF65-F5344CB8AC3E}">
        <p14:creationId xmlns:p14="http://schemas.microsoft.com/office/powerpoint/2010/main" val="395623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92360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76007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144752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Agenda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84B500-4E7A-4724-8AB1-393FE0A3C740}"/>
              </a:ext>
            </a:extLst>
          </p:cNvPr>
          <p:cNvSpPr txBox="1">
            <a:spLocks/>
          </p:cNvSpPr>
          <p:nvPr/>
        </p:nvSpPr>
        <p:spPr>
          <a:xfrm>
            <a:off x="409367" y="1616613"/>
            <a:ext cx="8825658" cy="33295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Candara" panose="020E0502030303020204" pitchFamily="34" charset="0"/>
              </a:rPr>
              <a:t>Simple M</a:t>
            </a:r>
            <a:r>
              <a:rPr lang="hu-HU" b="1" dirty="0">
                <a:latin typeface="Candara" panose="020E0502030303020204" pitchFamily="34" charset="0"/>
              </a:rPr>
              <a:t>oving </a:t>
            </a:r>
            <a:r>
              <a:rPr lang="en-IN" b="1" dirty="0">
                <a:latin typeface="Candara" panose="020E0502030303020204" pitchFamily="34" charset="0"/>
              </a:rPr>
              <a:t>A</a:t>
            </a:r>
            <a:r>
              <a:rPr lang="hu-HU" b="1" dirty="0">
                <a:latin typeface="Candara" panose="020E0502030303020204" pitchFamily="34" charset="0"/>
              </a:rPr>
              <a:t>verage</a:t>
            </a:r>
          </a:p>
        </p:txBody>
      </p:sp>
    </p:spTree>
    <p:extLst>
      <p:ext uri="{BB962C8B-B14F-4D97-AF65-F5344CB8AC3E}">
        <p14:creationId xmlns:p14="http://schemas.microsoft.com/office/powerpoint/2010/main" val="396350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05712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3828B-EEC7-35CC-85C4-C2778297EE6C}"/>
              </a:ext>
            </a:extLst>
          </p:cNvPr>
          <p:cNvSpPr txBox="1"/>
          <p:nvPr/>
        </p:nvSpPr>
        <p:spPr>
          <a:xfrm>
            <a:off x="3099887" y="2844225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1DED8-F638-E5E1-022A-F69DFBDD8C25}"/>
              </a:ext>
            </a:extLst>
          </p:cNvPr>
          <p:cNvSpPr txBox="1"/>
          <p:nvPr/>
        </p:nvSpPr>
        <p:spPr>
          <a:xfrm>
            <a:off x="4216400" y="2874836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9510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69548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3828B-EEC7-35CC-85C4-C2778297EE6C}"/>
              </a:ext>
            </a:extLst>
          </p:cNvPr>
          <p:cNvSpPr txBox="1"/>
          <p:nvPr/>
        </p:nvSpPr>
        <p:spPr>
          <a:xfrm>
            <a:off x="3099887" y="2844225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1DED8-F638-E5E1-022A-F69DFBDD8C25}"/>
              </a:ext>
            </a:extLst>
          </p:cNvPr>
          <p:cNvSpPr txBox="1"/>
          <p:nvPr/>
        </p:nvSpPr>
        <p:spPr>
          <a:xfrm>
            <a:off x="4216400" y="2844225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3665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37455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3828B-EEC7-35CC-85C4-C2778297EE6C}"/>
              </a:ext>
            </a:extLst>
          </p:cNvPr>
          <p:cNvSpPr txBox="1"/>
          <p:nvPr/>
        </p:nvSpPr>
        <p:spPr>
          <a:xfrm>
            <a:off x="3099887" y="3199825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1DED8-F638-E5E1-022A-F69DFBDD8C25}"/>
              </a:ext>
            </a:extLst>
          </p:cNvPr>
          <p:cNvSpPr txBox="1"/>
          <p:nvPr/>
        </p:nvSpPr>
        <p:spPr>
          <a:xfrm>
            <a:off x="4216400" y="3199825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61462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01572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3828B-EEC7-35CC-85C4-C2778297EE6C}"/>
              </a:ext>
            </a:extLst>
          </p:cNvPr>
          <p:cNvSpPr txBox="1"/>
          <p:nvPr/>
        </p:nvSpPr>
        <p:spPr>
          <a:xfrm>
            <a:off x="3099887" y="3593525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1DED8-F638-E5E1-022A-F69DFBDD8C25}"/>
              </a:ext>
            </a:extLst>
          </p:cNvPr>
          <p:cNvSpPr txBox="1"/>
          <p:nvPr/>
        </p:nvSpPr>
        <p:spPr>
          <a:xfrm>
            <a:off x="4216400" y="3593525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50494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66536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3828B-EEC7-35CC-85C4-C2778297EE6C}"/>
              </a:ext>
            </a:extLst>
          </p:cNvPr>
          <p:cNvSpPr txBox="1"/>
          <p:nvPr/>
        </p:nvSpPr>
        <p:spPr>
          <a:xfrm>
            <a:off x="3099887" y="3949125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1DED8-F638-E5E1-022A-F69DFBDD8C25}"/>
              </a:ext>
            </a:extLst>
          </p:cNvPr>
          <p:cNvSpPr txBox="1"/>
          <p:nvPr/>
        </p:nvSpPr>
        <p:spPr>
          <a:xfrm>
            <a:off x="4216400" y="3949125"/>
            <a:ext cx="36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3344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64686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84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64702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B5591-B97C-5718-81A6-D54A80DC8F12}"/>
              </a:ext>
            </a:extLst>
          </p:cNvPr>
          <p:cNvSpPr txBox="1"/>
          <p:nvPr/>
        </p:nvSpPr>
        <p:spPr>
          <a:xfrm>
            <a:off x="5930900" y="2070100"/>
            <a:ext cx="2298700" cy="1569660"/>
          </a:xfrm>
          <a:prstGeom prst="rect">
            <a:avLst/>
          </a:prstGeom>
          <a:solidFill>
            <a:schemeClr val="bg1"/>
          </a:solidFill>
          <a:ln>
            <a:solidFill>
              <a:srgbClr val="E9533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ndara" panose="020E0502030303020204" pitchFamily="34" charset="0"/>
              </a:rPr>
              <a:t>Mean </a:t>
            </a:r>
          </a:p>
          <a:p>
            <a:pPr algn="ctr"/>
            <a:r>
              <a:rPr lang="en-IN" sz="3200" dirty="0">
                <a:latin typeface="Candara" panose="020E0502030303020204" pitchFamily="34" charset="0"/>
              </a:rPr>
              <a:t>Absolute </a:t>
            </a:r>
          </a:p>
          <a:p>
            <a:pPr algn="ctr"/>
            <a:r>
              <a:rPr lang="en-IN" sz="3200" dirty="0">
                <a:latin typeface="Candara" panose="020E0502030303020204" pitchFamily="34" charset="0"/>
              </a:rPr>
              <a:t>Deviation</a:t>
            </a:r>
          </a:p>
        </p:txBody>
      </p:sp>
    </p:spTree>
    <p:extLst>
      <p:ext uri="{BB962C8B-B14F-4D97-AF65-F5344CB8AC3E}">
        <p14:creationId xmlns:p14="http://schemas.microsoft.com/office/powerpoint/2010/main" val="614347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66651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B5591-B97C-5718-81A6-D54A80DC8F12}"/>
              </a:ext>
            </a:extLst>
          </p:cNvPr>
          <p:cNvSpPr txBox="1"/>
          <p:nvPr/>
        </p:nvSpPr>
        <p:spPr>
          <a:xfrm>
            <a:off x="5930900" y="2070100"/>
            <a:ext cx="2298700" cy="1569660"/>
          </a:xfrm>
          <a:prstGeom prst="rect">
            <a:avLst/>
          </a:prstGeom>
          <a:solidFill>
            <a:schemeClr val="bg1"/>
          </a:solidFill>
          <a:ln>
            <a:solidFill>
              <a:srgbClr val="E9533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ndara" panose="020E0502030303020204" pitchFamily="34" charset="0"/>
              </a:rPr>
              <a:t>Mean </a:t>
            </a:r>
          </a:p>
          <a:p>
            <a:pPr algn="ctr"/>
            <a:r>
              <a:rPr lang="en-IN" sz="3200" dirty="0">
                <a:latin typeface="Candara" panose="020E0502030303020204" pitchFamily="34" charset="0"/>
              </a:rPr>
              <a:t>Absolute </a:t>
            </a:r>
          </a:p>
          <a:p>
            <a:pPr algn="ctr"/>
            <a:r>
              <a:rPr lang="en-IN" sz="3200" dirty="0">
                <a:latin typeface="Candara" panose="020E0502030303020204" pitchFamily="34" charset="0"/>
              </a:rPr>
              <a:t>Deviation</a:t>
            </a:r>
          </a:p>
        </p:txBody>
      </p:sp>
    </p:spTree>
    <p:extLst>
      <p:ext uri="{BB962C8B-B14F-4D97-AF65-F5344CB8AC3E}">
        <p14:creationId xmlns:p14="http://schemas.microsoft.com/office/powerpoint/2010/main" val="4153126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98955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679CE04-2EF5-D367-EE00-652F773DEC54}"/>
              </a:ext>
            </a:extLst>
          </p:cNvPr>
          <p:cNvSpPr/>
          <p:nvPr/>
        </p:nvSpPr>
        <p:spPr>
          <a:xfrm>
            <a:off x="6705601" y="1493389"/>
            <a:ext cx="241300" cy="3404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96DE72-B382-6F60-7CA9-75557D00E731}"/>
              </a:ext>
            </a:extLst>
          </p:cNvPr>
          <p:cNvSpPr/>
          <p:nvPr/>
        </p:nvSpPr>
        <p:spPr>
          <a:xfrm>
            <a:off x="6019801" y="1518789"/>
            <a:ext cx="241300" cy="3404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8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66536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|4|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2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Forecasting 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AF0329-9187-0BBA-8BE3-44777C97F8D2}"/>
              </a:ext>
            </a:extLst>
          </p:cNvPr>
          <p:cNvSpPr txBox="1">
            <a:spLocks/>
          </p:cNvSpPr>
          <p:nvPr/>
        </p:nvSpPr>
        <p:spPr>
          <a:xfrm>
            <a:off x="625010" y="1331259"/>
            <a:ext cx="8946541" cy="41954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b="1" dirty="0">
                <a:latin typeface="Candara" panose="020E0502030303020204" pitchFamily="34" charset="0"/>
              </a:rPr>
              <a:t>Simple Moving Averages</a:t>
            </a:r>
          </a:p>
          <a:p>
            <a:pPr marL="0" indent="0">
              <a:buNone/>
            </a:pPr>
            <a:endParaRPr lang="en-IN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E95332"/>
                </a:solidFill>
                <a:latin typeface="Candara" panose="020E0502030303020204" pitchFamily="34" charset="0"/>
              </a:rPr>
              <a:t>Objectives</a:t>
            </a:r>
          </a:p>
          <a:p>
            <a:pPr marL="0" indent="0">
              <a:buNone/>
            </a:pPr>
            <a:endParaRPr lang="en-IN" sz="2000" dirty="0">
              <a:latin typeface="Candara" panose="020E0502030303020204" pitchFamily="34" charset="0"/>
            </a:endParaRPr>
          </a:p>
          <a:p>
            <a:r>
              <a:rPr lang="en-IN" sz="2000" dirty="0">
                <a:latin typeface="Candara" panose="020E0502030303020204" pitchFamily="34" charset="0"/>
              </a:rPr>
              <a:t>Calculate Moving Averages</a:t>
            </a:r>
          </a:p>
          <a:p>
            <a:r>
              <a:rPr lang="en-IN" sz="2000" dirty="0">
                <a:latin typeface="Candara" panose="020E0502030303020204" pitchFamily="34" charset="0"/>
              </a:rPr>
              <a:t>Compute Error measures</a:t>
            </a:r>
            <a:endParaRPr lang="hu-HU" sz="2000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302FD-AD4A-AC18-DB35-13719DC45010}"/>
              </a:ext>
            </a:extLst>
          </p:cNvPr>
          <p:cNvSpPr txBox="1"/>
          <p:nvPr/>
        </p:nvSpPr>
        <p:spPr>
          <a:xfrm>
            <a:off x="812409" y="4781229"/>
            <a:ext cx="148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Candara" panose="020E0502030303020204" pitchFamily="34" charset="0"/>
              </a:rPr>
              <a:t>MAD or MAE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3E525-717F-141C-A36D-6F5B625E27EB}"/>
              </a:ext>
            </a:extLst>
          </p:cNvPr>
          <p:cNvSpPr txBox="1"/>
          <p:nvPr/>
        </p:nvSpPr>
        <p:spPr>
          <a:xfrm>
            <a:off x="2767818" y="4781229"/>
            <a:ext cx="148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Candara" panose="020E0502030303020204" pitchFamily="34" charset="0"/>
              </a:rPr>
              <a:t>MSE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4F579-BB4B-0A98-7807-9086708D209F}"/>
              </a:ext>
            </a:extLst>
          </p:cNvPr>
          <p:cNvSpPr txBox="1"/>
          <p:nvPr/>
        </p:nvSpPr>
        <p:spPr>
          <a:xfrm>
            <a:off x="4248443" y="4781229"/>
            <a:ext cx="148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Candara" panose="020E0502030303020204" pitchFamily="34" charset="0"/>
              </a:rPr>
              <a:t>MAPE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8382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41298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|-5|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53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3401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|2|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3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76859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64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67719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40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36793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0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93036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1EA26A97-510B-8155-9C95-AFC3BA52F8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3998" t="53792" r="21458" b="21476"/>
          <a:stretch/>
        </p:blipFill>
        <p:spPr>
          <a:xfrm>
            <a:off x="6606920" y="4533306"/>
            <a:ext cx="188106" cy="2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10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/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1EA26A97-510B-8155-9C95-AFC3BA52F8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3998" t="53792" r="21458" b="21476"/>
          <a:stretch/>
        </p:blipFill>
        <p:spPr>
          <a:xfrm>
            <a:off x="6606920" y="4533306"/>
            <a:ext cx="188106" cy="209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</p:txBody>
      </p:sp>
    </p:spTree>
    <p:extLst>
      <p:ext uri="{BB962C8B-B14F-4D97-AF65-F5344CB8AC3E}">
        <p14:creationId xmlns:p14="http://schemas.microsoft.com/office/powerpoint/2010/main" val="3905203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13323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1EA26A97-510B-8155-9C95-AFC3BA52F8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3998" t="53792" r="21458" b="21476"/>
          <a:stretch/>
        </p:blipFill>
        <p:spPr>
          <a:xfrm>
            <a:off x="6606920" y="4533306"/>
            <a:ext cx="188106" cy="209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3197048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03671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1EA26A97-510B-8155-9C95-AFC3BA52F8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3998" t="53792" r="21458" b="21476"/>
          <a:stretch/>
        </p:blipFill>
        <p:spPr>
          <a:xfrm>
            <a:off x="6606920" y="4533306"/>
            <a:ext cx="188106" cy="209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3131683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/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B2004-3E6D-4084-D418-A0B5864C2181}"/>
              </a:ext>
            </a:extLst>
          </p:cNvPr>
          <p:cNvSpPr txBox="1"/>
          <p:nvPr/>
        </p:nvSpPr>
        <p:spPr>
          <a:xfrm>
            <a:off x="6896100" y="2029485"/>
            <a:ext cx="1638300" cy="1569660"/>
          </a:xfrm>
          <a:prstGeom prst="rect">
            <a:avLst/>
          </a:prstGeom>
          <a:solidFill>
            <a:schemeClr val="bg1"/>
          </a:solidFill>
          <a:ln>
            <a:solidFill>
              <a:srgbClr val="E9533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ndara" panose="020E0502030303020204" pitchFamily="34" charset="0"/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20824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6930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793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4311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IN" baseline="30000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CC515-BFEC-75D6-2D23-A8A45CC96FF9}"/>
              </a:ext>
            </a:extLst>
          </p:cNvPr>
          <p:cNvSpPr txBox="1"/>
          <p:nvPr/>
        </p:nvSpPr>
        <p:spPr>
          <a:xfrm>
            <a:off x="6642100" y="3048000"/>
            <a:ext cx="3683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523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64471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IN" baseline="30000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CC515-BFEC-75D6-2D23-A8A45CC96FF9}"/>
              </a:ext>
            </a:extLst>
          </p:cNvPr>
          <p:cNvSpPr txBox="1"/>
          <p:nvPr/>
        </p:nvSpPr>
        <p:spPr>
          <a:xfrm>
            <a:off x="6642100" y="3340100"/>
            <a:ext cx="3683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81235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37904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IN" baseline="30000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CC515-BFEC-75D6-2D23-A8A45CC96FF9}"/>
              </a:ext>
            </a:extLst>
          </p:cNvPr>
          <p:cNvSpPr txBox="1"/>
          <p:nvPr/>
        </p:nvSpPr>
        <p:spPr>
          <a:xfrm>
            <a:off x="6642100" y="3670300"/>
            <a:ext cx="3683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41516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32112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CC515-BFEC-75D6-2D23-A8A45CC96FF9}"/>
              </a:ext>
            </a:extLst>
          </p:cNvPr>
          <p:cNvSpPr txBox="1"/>
          <p:nvPr/>
        </p:nvSpPr>
        <p:spPr>
          <a:xfrm>
            <a:off x="6642100" y="4051300"/>
            <a:ext cx="3683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51646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98724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63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12747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</p:txBody>
      </p:sp>
      <p:pic>
        <p:nvPicPr>
          <p:cNvPr id="10" name="Graphic 9" descr="Mathematics">
            <a:extLst>
              <a:ext uri="{FF2B5EF4-FFF2-40B4-BE49-F238E27FC236}">
                <a16:creationId xmlns:a16="http://schemas.microsoft.com/office/drawing/2014/main" id="{B7B00793-A9A6-530F-BB47-9FF554701E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3998" t="53792" r="21458" b="21476"/>
          <a:stretch/>
        </p:blipFill>
        <p:spPr>
          <a:xfrm>
            <a:off x="7788020" y="4533306"/>
            <a:ext cx="188106" cy="2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5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51978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</p:txBody>
      </p:sp>
    </p:spTree>
    <p:extLst>
      <p:ext uri="{BB962C8B-B14F-4D97-AF65-F5344CB8AC3E}">
        <p14:creationId xmlns:p14="http://schemas.microsoft.com/office/powerpoint/2010/main" val="1860501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16338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0D911-4935-A72D-308C-DD55E04980F2}"/>
              </a:ext>
            </a:extLst>
          </p:cNvPr>
          <p:cNvSpPr txBox="1"/>
          <p:nvPr/>
        </p:nvSpPr>
        <p:spPr>
          <a:xfrm>
            <a:off x="7835900" y="1938143"/>
            <a:ext cx="2032000" cy="2062103"/>
          </a:xfrm>
          <a:prstGeom prst="rect">
            <a:avLst/>
          </a:prstGeom>
          <a:solidFill>
            <a:schemeClr val="bg1"/>
          </a:solidFill>
          <a:ln>
            <a:solidFill>
              <a:srgbClr val="E9533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ndara" panose="020E0502030303020204" pitchFamily="34" charset="0"/>
              </a:rPr>
              <a:t>Mean </a:t>
            </a:r>
          </a:p>
          <a:p>
            <a:pPr algn="ctr"/>
            <a:r>
              <a:rPr lang="en-IN" sz="3200" dirty="0">
                <a:latin typeface="Candara" panose="020E0502030303020204" pitchFamily="34" charset="0"/>
              </a:rPr>
              <a:t>Absolute</a:t>
            </a:r>
          </a:p>
          <a:p>
            <a:pPr algn="ctr"/>
            <a:r>
              <a:rPr lang="en-IN" sz="3200" dirty="0">
                <a:latin typeface="Candara" panose="020E0502030303020204" pitchFamily="34" charset="0"/>
              </a:rPr>
              <a:t>Percent</a:t>
            </a:r>
          </a:p>
          <a:p>
            <a:pPr algn="ctr"/>
            <a:r>
              <a:rPr lang="en-IN" sz="3200" dirty="0">
                <a:latin typeface="Candara" panose="020E0502030303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652102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/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1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/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FE75E-9AC2-FC00-1729-F9D0D7BBD395}"/>
              </a:ext>
            </a:extLst>
          </p:cNvPr>
          <p:cNvSpPr txBox="1"/>
          <p:nvPr/>
        </p:nvSpPr>
        <p:spPr>
          <a:xfrm>
            <a:off x="5427503" y="2079333"/>
            <a:ext cx="3962400" cy="584775"/>
          </a:xfrm>
          <a:prstGeom prst="rect">
            <a:avLst/>
          </a:prstGeom>
          <a:solidFill>
            <a:schemeClr val="bg1"/>
          </a:solidFill>
          <a:ln>
            <a:solidFill>
              <a:srgbClr val="E9533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E95332"/>
                </a:solidFill>
                <a:latin typeface="Candara" panose="020E0502030303020204" pitchFamily="34" charset="0"/>
              </a:rPr>
              <a:t>|Error|/Actual X 100%</a:t>
            </a:r>
          </a:p>
        </p:txBody>
      </p:sp>
    </p:spTree>
    <p:extLst>
      <p:ext uri="{BB962C8B-B14F-4D97-AF65-F5344CB8AC3E}">
        <p14:creationId xmlns:p14="http://schemas.microsoft.com/office/powerpoint/2010/main" val="16107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39649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604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4988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53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86007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98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34239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8.89%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907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90152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8.89%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13.16%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99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2432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8.89%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13.16%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96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90695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8.89%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13.16%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7.69%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944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07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65175"/>
              </p:ext>
            </p:extLst>
          </p:nvPr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8.89%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13.16%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7.69%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34.39%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690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5ABD07-FEE1-2B6D-9A03-FCB8A881E2D7}"/>
              </a:ext>
            </a:extLst>
          </p:cNvPr>
          <p:cNvCxnSpPr/>
          <p:nvPr/>
        </p:nvCxnSpPr>
        <p:spPr>
          <a:xfrm>
            <a:off x="829945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94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/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8.89%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13.16%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7.69%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34.39%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690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5ABD07-FEE1-2B6D-9A03-FCB8A881E2D7}"/>
              </a:ext>
            </a:extLst>
          </p:cNvPr>
          <p:cNvCxnSpPr/>
          <p:nvPr/>
        </p:nvCxnSpPr>
        <p:spPr>
          <a:xfrm>
            <a:off x="829945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Mathematics">
            <a:extLst>
              <a:ext uri="{FF2B5EF4-FFF2-40B4-BE49-F238E27FC236}">
                <a16:creationId xmlns:a16="http://schemas.microsoft.com/office/drawing/2014/main" id="{811C69A8-84D0-D76D-863B-933CB1A9A5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3998" t="53792" r="21458" b="21476"/>
          <a:stretch/>
        </p:blipFill>
        <p:spPr>
          <a:xfrm>
            <a:off x="9303398" y="4546006"/>
            <a:ext cx="188106" cy="209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A5211-292D-5968-14C5-D757F3414FCD}"/>
              </a:ext>
            </a:extLst>
          </p:cNvPr>
          <p:cNvSpPr txBox="1"/>
          <p:nvPr/>
        </p:nvSpPr>
        <p:spPr>
          <a:xfrm>
            <a:off x="9491504" y="44450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58140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/>
        </p:nvGraphicFramePr>
        <p:xfrm>
          <a:off x="1363503" y="1493389"/>
          <a:ext cx="8128001" cy="336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| Error 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|% Error|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8.89%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13.16%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  <a:endParaRPr lang="en-IN" baseline="3000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|-3|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  <a:endParaRPr lang="en-IN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7.69%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34.39%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7BCAD0CC-323B-724E-B1CA-911CD8BD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1905000"/>
            <a:ext cx="1143000" cy="1143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E202-7919-0D7C-7227-9095FC15B39D}"/>
              </a:ext>
            </a:extLst>
          </p:cNvPr>
          <p:cNvCxnSpPr/>
          <p:nvPr/>
        </p:nvCxnSpPr>
        <p:spPr>
          <a:xfrm>
            <a:off x="59690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4F0A-08F7-31F0-4726-9686CBC35FBC}"/>
              </a:ext>
            </a:extLst>
          </p:cNvPr>
          <p:cNvSpPr txBox="1"/>
          <p:nvPr/>
        </p:nvSpPr>
        <p:spPr>
          <a:xfrm>
            <a:off x="6235700" y="497840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MAD</a:t>
            </a:r>
          </a:p>
          <a:p>
            <a:r>
              <a:rPr lang="en-IN" b="1" dirty="0">
                <a:latin typeface="Candara" panose="020E0502030303020204" pitchFamily="34" charset="0"/>
              </a:rPr>
              <a:t>3.5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17B7-A595-1915-CE24-0428BA285570}"/>
              </a:ext>
            </a:extLst>
          </p:cNvPr>
          <p:cNvCxnSpPr/>
          <p:nvPr/>
        </p:nvCxnSpPr>
        <p:spPr>
          <a:xfrm>
            <a:off x="712470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3F8671-72E6-91F5-F159-41FC06AB3213}"/>
              </a:ext>
            </a:extLst>
          </p:cNvPr>
          <p:cNvSpPr txBox="1"/>
          <p:nvPr/>
        </p:nvSpPr>
        <p:spPr>
          <a:xfrm>
            <a:off x="71945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</a:t>
            </a:r>
          </a:p>
          <a:p>
            <a:r>
              <a:rPr lang="en-IN" b="1" dirty="0">
                <a:latin typeface="Candara" panose="020E0502030303020204" pitchFamily="34" charset="0"/>
              </a:rPr>
              <a:t>13.5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5ABD07-FEE1-2B6D-9A03-FCB8A881E2D7}"/>
              </a:ext>
            </a:extLst>
          </p:cNvPr>
          <p:cNvCxnSpPr/>
          <p:nvPr/>
        </p:nvCxnSpPr>
        <p:spPr>
          <a:xfrm>
            <a:off x="8299450" y="4445000"/>
            <a:ext cx="1155700" cy="0"/>
          </a:xfrm>
          <a:prstGeom prst="line">
            <a:avLst/>
          </a:prstGeom>
          <a:ln w="5715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51DC3-6281-3237-3093-8F6E9675260A}"/>
              </a:ext>
            </a:extLst>
          </p:cNvPr>
          <p:cNvSpPr txBox="1"/>
          <p:nvPr/>
        </p:nvSpPr>
        <p:spPr>
          <a:xfrm>
            <a:off x="8439150" y="4978399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MAPE</a:t>
            </a:r>
          </a:p>
          <a:p>
            <a:r>
              <a:rPr lang="en-IN" b="1" dirty="0">
                <a:latin typeface="Candara" panose="020E0502030303020204" pitchFamily="34" charset="0"/>
              </a:rPr>
              <a:t>8.60%</a:t>
            </a:r>
          </a:p>
          <a:p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66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50C11-BAEE-4BCD-A59D-84F7454648DB}"/>
              </a:ext>
            </a:extLst>
          </p:cNvPr>
          <p:cNvSpPr/>
          <p:nvPr/>
        </p:nvSpPr>
        <p:spPr>
          <a:xfrm>
            <a:off x="0" y="304800"/>
            <a:ext cx="11025809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98" name="Picture 2" descr="Thank You - Safe Super Speciality Hospitals">
            <a:extLst>
              <a:ext uri="{FF2B5EF4-FFF2-40B4-BE49-F238E27FC236}">
                <a16:creationId xmlns:a16="http://schemas.microsoft.com/office/drawing/2014/main" id="{C04BFDCA-9D39-4D09-B466-6CFE788AB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6AA5BA"/>
              </a:clrFrom>
              <a:clrTo>
                <a:srgbClr val="6AA5B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13"/>
            <a:ext cx="8441635" cy="57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3725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88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13028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69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98682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32FBB8F-2286-8102-EE18-E3C6CDBE0289}"/>
              </a:ext>
            </a:extLst>
          </p:cNvPr>
          <p:cNvSpPr/>
          <p:nvPr/>
        </p:nvSpPr>
        <p:spPr>
          <a:xfrm>
            <a:off x="2334737" y="1871003"/>
            <a:ext cx="815926" cy="1069145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8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Moving Averages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C6168-1FCC-8BBF-955D-36D1B80B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64405"/>
              </p:ext>
            </p:extLst>
          </p:nvPr>
        </p:nvGraphicFramePr>
        <p:xfrm>
          <a:off x="1363503" y="1493389"/>
          <a:ext cx="8128001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04433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758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8629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9789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87697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09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0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5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0573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32FBB8F-2286-8102-EE18-E3C6CDBE0289}"/>
              </a:ext>
            </a:extLst>
          </p:cNvPr>
          <p:cNvSpPr/>
          <p:nvPr/>
        </p:nvSpPr>
        <p:spPr>
          <a:xfrm>
            <a:off x="2334737" y="1871003"/>
            <a:ext cx="815926" cy="1069145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9074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5629D3E60BB5459713D3E02AC08B48" ma:contentTypeVersion="15" ma:contentTypeDescription="Create a new document." ma:contentTypeScope="" ma:versionID="777cf43d838e45a8e615c18732479ba6">
  <xsd:schema xmlns:xsd="http://www.w3.org/2001/XMLSchema" xmlns:xs="http://www.w3.org/2001/XMLSchema" xmlns:p="http://schemas.microsoft.com/office/2006/metadata/properties" xmlns:ns2="7cf0cefd-24b6-494b-b7c9-bf0fb8d7a88f" xmlns:ns3="06ae0cd1-3eae-4d32-9d52-1b53f6bd465e" targetNamespace="http://schemas.microsoft.com/office/2006/metadata/properties" ma:root="true" ma:fieldsID="0812cf6ec0ad5718007d3570cc671489" ns2:_="" ns3:_="">
    <xsd:import namespace="7cf0cefd-24b6-494b-b7c9-bf0fb8d7a88f"/>
    <xsd:import namespace="06ae0cd1-3eae-4d32-9d52-1b53f6bd46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0cefd-24b6-494b-b7c9-bf0fb8d7a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2645f41-64df-47aa-89c1-bfa24a5dcf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e0cd1-3eae-4d32-9d52-1b53f6bd465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5856810e-945d-447c-8106-66a168287b29}" ma:internalName="TaxCatchAll" ma:showField="CatchAllData" ma:web="06ae0cd1-3eae-4d32-9d52-1b53f6bd46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ae0cd1-3eae-4d32-9d52-1b53f6bd465e" xsi:nil="true"/>
    <lcf76f155ced4ddcb4097134ff3c332f xmlns="7cf0cefd-24b6-494b-b7c9-bf0fb8d7a88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203853D-DEA0-434A-B293-0B6D2C8607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63D138-DD21-4FC5-9915-EB66500D2B7E}"/>
</file>

<file path=customXml/itemProps3.xml><?xml version="1.0" encoding="utf-8"?>
<ds:datastoreItem xmlns:ds="http://schemas.openxmlformats.org/officeDocument/2006/customXml" ds:itemID="{7F582D17-5843-409C-BCED-F88E90604A6B}">
  <ds:schemaRefs>
    <ds:schemaRef ds:uri="6e8b6674-91e4-4302-983a-37992cd7bfaf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4ab52b06-baa1-4277-ab24-06536d3d6962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5843</TotalTime>
  <Words>2233</Words>
  <Application>Microsoft Office PowerPoint</Application>
  <PresentationFormat>Widescreen</PresentationFormat>
  <Paragraphs>1926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Candara</vt:lpstr>
      <vt:lpstr>3_Office Theme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Vamanmurthy Parvatikar</dc:creator>
  <cp:lastModifiedBy>anirban ghatak</cp:lastModifiedBy>
  <cp:revision>150</cp:revision>
  <dcterms:created xsi:type="dcterms:W3CDTF">2021-01-06T12:54:53Z</dcterms:created>
  <dcterms:modified xsi:type="dcterms:W3CDTF">2022-05-22T13:24:05Z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0x0101004B5629D3E60BB5459713D3E02AC08B48</vt:lpwstr>
  </property>
</Properties>
</file>