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1" r:id="rId5"/>
    <p:sldMasterId id="2147483695" r:id="rId6"/>
  </p:sldMasterIdLst>
  <p:notesMasterIdLst>
    <p:notesMasterId r:id="rId56"/>
  </p:notesMasterIdLst>
  <p:sldIdLst>
    <p:sldId id="257" r:id="rId7"/>
    <p:sldId id="750" r:id="rId8"/>
    <p:sldId id="712" r:id="rId9"/>
    <p:sldId id="716" r:id="rId10"/>
    <p:sldId id="717" r:id="rId11"/>
    <p:sldId id="718" r:id="rId12"/>
    <p:sldId id="719" r:id="rId13"/>
    <p:sldId id="723" r:id="rId14"/>
    <p:sldId id="722" r:id="rId15"/>
    <p:sldId id="721" r:id="rId16"/>
    <p:sldId id="720" r:id="rId17"/>
    <p:sldId id="724" r:id="rId18"/>
    <p:sldId id="725" r:id="rId19"/>
    <p:sldId id="756" r:id="rId20"/>
    <p:sldId id="757" r:id="rId21"/>
    <p:sldId id="758" r:id="rId22"/>
    <p:sldId id="759" r:id="rId23"/>
    <p:sldId id="760" r:id="rId24"/>
    <p:sldId id="761" r:id="rId25"/>
    <p:sldId id="762" r:id="rId26"/>
    <p:sldId id="763" r:id="rId27"/>
    <p:sldId id="764" r:id="rId28"/>
    <p:sldId id="765" r:id="rId29"/>
    <p:sldId id="766" r:id="rId30"/>
    <p:sldId id="767" r:id="rId31"/>
    <p:sldId id="769" r:id="rId32"/>
    <p:sldId id="768" r:id="rId33"/>
    <p:sldId id="770" r:id="rId34"/>
    <p:sldId id="771" r:id="rId35"/>
    <p:sldId id="772" r:id="rId36"/>
    <p:sldId id="773" r:id="rId37"/>
    <p:sldId id="774" r:id="rId38"/>
    <p:sldId id="775" r:id="rId39"/>
    <p:sldId id="713" r:id="rId40"/>
    <p:sldId id="776" r:id="rId41"/>
    <p:sldId id="777" r:id="rId42"/>
    <p:sldId id="778" r:id="rId43"/>
    <p:sldId id="779" r:id="rId44"/>
    <p:sldId id="714" r:id="rId45"/>
    <p:sldId id="780" r:id="rId46"/>
    <p:sldId id="781" r:id="rId47"/>
    <p:sldId id="782" r:id="rId48"/>
    <p:sldId id="783" r:id="rId49"/>
    <p:sldId id="784" r:id="rId50"/>
    <p:sldId id="785" r:id="rId51"/>
    <p:sldId id="786" r:id="rId52"/>
    <p:sldId id="787" r:id="rId53"/>
    <p:sldId id="715" r:id="rId54"/>
    <p:sldId id="633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332"/>
    <a:srgbClr val="0C0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presProps" Target="presProp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1D457-297F-427A-964A-CA24EF5609D9}" type="datetimeFigureOut">
              <a:rPr lang="en-IN" smtClean="0"/>
              <a:t>08-05-2022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B1370-8DE4-4E1C-AE39-4716DEF3FC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48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 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19"/>
          <p:cNvGrpSpPr/>
          <p:nvPr/>
        </p:nvGrpSpPr>
        <p:grpSpPr>
          <a:xfrm>
            <a:off x="0" y="1219200"/>
            <a:ext cx="12190815" cy="5329756"/>
            <a:chOff x="0" y="1219200"/>
            <a:chExt cx="12190815" cy="5329756"/>
          </a:xfrm>
        </p:grpSpPr>
        <p:pic>
          <p:nvPicPr>
            <p:cNvPr id="17" name="Google Shape;17;p19" descr="A close up of a device&#10;&#10;Description automatically generated"/>
            <p:cNvPicPr preferRelativeResize="0"/>
            <p:nvPr/>
          </p:nvPicPr>
          <p:blipFill rotWithShape="1">
            <a:blip r:embed="rId2">
              <a:alphaModFix/>
            </a:blip>
            <a:srcRect t="17778" r="60281" b="4505"/>
            <a:stretch/>
          </p:blipFill>
          <p:spPr>
            <a:xfrm>
              <a:off x="0" y="1219200"/>
              <a:ext cx="4851918" cy="5329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19" descr="A close up of a device&#10;&#10;Description automatically generated"/>
            <p:cNvPicPr preferRelativeResize="0"/>
            <p:nvPr/>
          </p:nvPicPr>
          <p:blipFill rotWithShape="1">
            <a:blip r:embed="rId2">
              <a:alphaModFix/>
            </a:blip>
            <a:srcRect t="16410" r="54139" b="4631"/>
            <a:stretch/>
          </p:blipFill>
          <p:spPr>
            <a:xfrm flipH="1">
              <a:off x="8864167" y="3320748"/>
              <a:ext cx="3326648" cy="322820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3524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79956" y="110678"/>
            <a:ext cx="924709" cy="749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737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8F0B79-01DF-6144-A320-D5D2885C86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51" y="147873"/>
            <a:ext cx="341136" cy="605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C65494-52C4-8D47-819C-610ECEA441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673" y="147873"/>
            <a:ext cx="341136" cy="605753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AB2D55B-F337-CF44-84D7-654CC3DB0EF6}"/>
              </a:ext>
            </a:extLst>
          </p:cNvPr>
          <p:cNvSpPr txBox="1">
            <a:spLocks/>
          </p:cNvSpPr>
          <p:nvPr userDrawn="1"/>
        </p:nvSpPr>
        <p:spPr>
          <a:xfrm>
            <a:off x="-56320" y="65849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Confidential StackRoute©</a:t>
            </a:r>
          </a:p>
        </p:txBody>
      </p:sp>
    </p:spTree>
    <p:extLst>
      <p:ext uri="{BB962C8B-B14F-4D97-AF65-F5344CB8AC3E}">
        <p14:creationId xmlns:p14="http://schemas.microsoft.com/office/powerpoint/2010/main" val="2270392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070C0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62F203-D942-DC45-9A03-4726BF8F40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423" y="106779"/>
            <a:ext cx="553264" cy="98242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267BC27-0141-B44D-8590-6FB9E9AA41EA}"/>
              </a:ext>
            </a:extLst>
          </p:cNvPr>
          <p:cNvSpPr txBox="1">
            <a:spLocks/>
          </p:cNvSpPr>
          <p:nvPr userDrawn="1"/>
        </p:nvSpPr>
        <p:spPr>
          <a:xfrm>
            <a:off x="-56320" y="65849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Confidential StackRoute©</a:t>
            </a:r>
          </a:p>
        </p:txBody>
      </p:sp>
    </p:spTree>
    <p:extLst>
      <p:ext uri="{BB962C8B-B14F-4D97-AF65-F5344CB8AC3E}">
        <p14:creationId xmlns:p14="http://schemas.microsoft.com/office/powerpoint/2010/main" val="18993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382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850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71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8669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010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619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8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7202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216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542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5F63-8E9A-40BA-9C01-55B6B30B88AA}" type="datetimeFigureOut">
              <a:rPr lang="en-IN" smtClean="0"/>
              <a:t>08-05-2022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B5C5B-7C21-4BAA-8AF8-60837CCCDDE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Flowchart: Alternate Process 15">
            <a:extLst>
              <a:ext uri="{FF2B5EF4-FFF2-40B4-BE49-F238E27FC236}">
                <a16:creationId xmlns:a16="http://schemas.microsoft.com/office/drawing/2014/main" id="{4D3677A8-9207-4BE7-B4FD-9D4827658073}"/>
              </a:ext>
            </a:extLst>
          </p:cNvPr>
          <p:cNvSpPr/>
          <p:nvPr userDrawn="1"/>
        </p:nvSpPr>
        <p:spPr>
          <a:xfrm>
            <a:off x="533400" y="513144"/>
            <a:ext cx="4631999" cy="646646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rgbClr val="44546A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17C8C10-1387-4BDA-B174-06F88902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13" y="353204"/>
            <a:ext cx="4704055" cy="966525"/>
          </a:xfrm>
        </p:spPr>
        <p:txBody>
          <a:bodyPr>
            <a:noAutofit/>
          </a:bodyPr>
          <a:lstStyle>
            <a:lvl1pPr>
              <a:defRPr sz="2800"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677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83BC-F271-421E-AE7A-CA9CA18D0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D8C40-21A7-466D-90DC-592F210C4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429534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1C25-D911-4FC1-956D-E6B4BE93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D0035-0D7A-4D0B-A7D2-5AF13CB5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29564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A4E0-C469-48D6-A0C9-44D67E7CC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D243D-FCC6-46F5-98AF-1689B2F79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088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C01A-E059-4B2B-9306-C00BF544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3D6C-06FF-43A4-A948-F481B7CD7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88304-2B55-4A64-981A-0E4B55E1E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3934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3C86-1EF5-48F9-BAFD-D5F00420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30919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FD4026F-C484-4CB3-AA6E-72BBFAD6EBBB}"/>
              </a:ext>
            </a:extLst>
          </p:cNvPr>
          <p:cNvGrpSpPr/>
          <p:nvPr userDrawn="1"/>
        </p:nvGrpSpPr>
        <p:grpSpPr>
          <a:xfrm>
            <a:off x="0" y="1219200"/>
            <a:ext cx="12190815" cy="5329756"/>
            <a:chOff x="0" y="1219200"/>
            <a:chExt cx="12190815" cy="5329756"/>
          </a:xfrm>
        </p:grpSpPr>
        <p:pic>
          <p:nvPicPr>
            <p:cNvPr id="6" name="Picture 5" descr="A close up of a device&#10;&#10;Description automatically generated">
              <a:extLst>
                <a:ext uri="{FF2B5EF4-FFF2-40B4-BE49-F238E27FC236}">
                  <a16:creationId xmlns:a16="http://schemas.microsoft.com/office/drawing/2014/main" id="{2A02E84F-9059-4C12-95C3-DD9C408C27C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78" r="60281" b="4506"/>
            <a:stretch/>
          </p:blipFill>
          <p:spPr>
            <a:xfrm>
              <a:off x="0" y="1219200"/>
              <a:ext cx="4851918" cy="5329756"/>
            </a:xfrm>
            <a:prstGeom prst="rect">
              <a:avLst/>
            </a:prstGeom>
          </p:spPr>
        </p:pic>
        <p:pic>
          <p:nvPicPr>
            <p:cNvPr id="10" name="Picture 9" descr="A close up of a device&#10;&#10;Description automatically generated">
              <a:extLst>
                <a:ext uri="{FF2B5EF4-FFF2-40B4-BE49-F238E27FC236}">
                  <a16:creationId xmlns:a16="http://schemas.microsoft.com/office/drawing/2014/main" id="{2F00D82A-F953-4E4A-8841-1FB010E1EE3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410" r="54139" b="4631"/>
            <a:stretch/>
          </p:blipFill>
          <p:spPr>
            <a:xfrm flipH="1">
              <a:off x="8864167" y="3320748"/>
              <a:ext cx="3326648" cy="3228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81687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7AAC0BC4-B808-4847-9D16-64C06476A8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10" r="54139" b="4631"/>
          <a:stretch/>
        </p:blipFill>
        <p:spPr>
          <a:xfrm flipH="1">
            <a:off x="8864167" y="3320748"/>
            <a:ext cx="3326648" cy="32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1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74103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7667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70EB26-3683-4EEC-9BDC-6F360F22FD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2713" y="3171080"/>
            <a:ext cx="4346575" cy="515840"/>
          </a:xfrm>
        </p:spPr>
        <p:txBody>
          <a:bodyPr/>
          <a:lstStyle>
            <a:lvl1pPr marL="0" indent="0" algn="ctr">
              <a:buNone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IN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/>
            <a:r>
              <a:rPr lang="en-US" sz="3200" b="1" dirty="0"/>
              <a:t>THANK YOU!</a:t>
            </a:r>
            <a:endParaRPr lang="en-IN" sz="32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96B687-92F0-4901-8D4D-846DE2A0B5DD}"/>
              </a:ext>
            </a:extLst>
          </p:cNvPr>
          <p:cNvCxnSpPr/>
          <p:nvPr userDrawn="1"/>
        </p:nvCxnSpPr>
        <p:spPr>
          <a:xfrm>
            <a:off x="3922713" y="3719808"/>
            <a:ext cx="4346575" cy="0"/>
          </a:xfrm>
          <a:prstGeom prst="line">
            <a:avLst/>
          </a:prstGeom>
          <a:ln w="57150">
            <a:solidFill>
              <a:srgbClr val="E85B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3958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956" y="110678"/>
            <a:ext cx="924709" cy="74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5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239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872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059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0" descr="A close up of a devi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t="16410" r="54139" b="4631"/>
          <a:stretch/>
        </p:blipFill>
        <p:spPr>
          <a:xfrm flipH="1">
            <a:off x="8864167" y="3320748"/>
            <a:ext cx="3326648" cy="3228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51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Blank 3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60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Section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2"/>
          <p:cNvSpPr txBox="1">
            <a:spLocks noGrp="1"/>
          </p:cNvSpPr>
          <p:nvPr>
            <p:ph type="body" idx="1"/>
          </p:nvPr>
        </p:nvSpPr>
        <p:spPr>
          <a:xfrm>
            <a:off x="3922713" y="3171080"/>
            <a:ext cx="4346575" cy="51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9" name="Google Shape;39;p42"/>
          <p:cNvCxnSpPr/>
          <p:nvPr/>
        </p:nvCxnSpPr>
        <p:spPr>
          <a:xfrm>
            <a:off x="3922713" y="3719808"/>
            <a:ext cx="4346575" cy="0"/>
          </a:xfrm>
          <a:prstGeom prst="straightConnector1">
            <a:avLst/>
          </a:prstGeom>
          <a:noFill/>
          <a:ln w="57150" cap="flat" cmpd="sng">
            <a:solidFill>
              <a:srgbClr val="E85B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8368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" name="Google Shape;12;p1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079956" y="110678"/>
            <a:ext cx="924709" cy="74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8" descr="A close up of a device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 t="95486"/>
          <a:stretch/>
        </p:blipFill>
        <p:spPr>
          <a:xfrm>
            <a:off x="-11723" y="6548434"/>
            <a:ext cx="12215446" cy="30956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8"/>
          <p:cNvSpPr txBox="1"/>
          <p:nvPr/>
        </p:nvSpPr>
        <p:spPr>
          <a:xfrm>
            <a:off x="6220" y="6615050"/>
            <a:ext cx="209384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©2020 StackRoute – Confidential</a:t>
            </a:r>
            <a:endParaRPr sz="11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70098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99D49B-D3C2-9148-887C-077C00A5582D}"/>
              </a:ext>
            </a:extLst>
          </p:cNvPr>
          <p:cNvSpPr/>
          <p:nvPr userDrawn="1"/>
        </p:nvSpPr>
        <p:spPr>
          <a:xfrm>
            <a:off x="1651000" y="736600"/>
            <a:ext cx="9283700" cy="203891"/>
          </a:xfrm>
          <a:prstGeom prst="rect">
            <a:avLst/>
          </a:prstGeom>
          <a:solidFill>
            <a:srgbClr val="E95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F9C2A-6C58-E244-8D77-1E231991839F}"/>
              </a:ext>
            </a:extLst>
          </p:cNvPr>
          <p:cNvSpPr/>
          <p:nvPr userDrawn="1"/>
        </p:nvSpPr>
        <p:spPr>
          <a:xfrm>
            <a:off x="0" y="736599"/>
            <a:ext cx="584200" cy="203891"/>
          </a:xfrm>
          <a:prstGeom prst="rect">
            <a:avLst/>
          </a:prstGeom>
          <a:solidFill>
            <a:srgbClr val="E95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5D01D-C01C-584C-A7E7-BE697DEEFB0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423" y="106779"/>
            <a:ext cx="553264" cy="982427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2E4058D-9F88-B543-B7A2-6C4E3AACD3FA}"/>
              </a:ext>
            </a:extLst>
          </p:cNvPr>
          <p:cNvSpPr txBox="1">
            <a:spLocks/>
          </p:cNvSpPr>
          <p:nvPr userDrawn="1"/>
        </p:nvSpPr>
        <p:spPr>
          <a:xfrm>
            <a:off x="-56320" y="65849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Confidential StackRoute©</a:t>
            </a:r>
          </a:p>
        </p:txBody>
      </p:sp>
    </p:spTree>
    <p:extLst>
      <p:ext uri="{BB962C8B-B14F-4D97-AF65-F5344CB8AC3E}">
        <p14:creationId xmlns:p14="http://schemas.microsoft.com/office/powerpoint/2010/main" val="152847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C2EE7-653D-48D3-9461-237E86D5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561FC-2260-440D-A115-D3F3483AB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59E74-39D2-4618-834E-F1B6EB51825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956" y="110678"/>
            <a:ext cx="924709" cy="749665"/>
          </a:xfrm>
          <a:prstGeom prst="rect">
            <a:avLst/>
          </a:prstGeom>
        </p:spPr>
      </p:pic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AFF40F97-74F3-41B8-8F58-11535F0179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9" t="95486" b="-272"/>
          <a:stretch/>
        </p:blipFill>
        <p:spPr>
          <a:xfrm>
            <a:off x="1" y="6548434"/>
            <a:ext cx="12191999" cy="3282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5CD3B7-C68A-4B9D-99C5-517194AE7B87}"/>
              </a:ext>
            </a:extLst>
          </p:cNvPr>
          <p:cNvSpPr txBox="1"/>
          <p:nvPr userDrawn="1"/>
        </p:nvSpPr>
        <p:spPr>
          <a:xfrm>
            <a:off x="6220" y="6615050"/>
            <a:ext cx="20938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©2020 StackRoute – Confidential</a:t>
            </a:r>
            <a:endParaRPr lang="en-I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25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/>
          <p:nvPr/>
        </p:nvSpPr>
        <p:spPr>
          <a:xfrm>
            <a:off x="3267183" y="2844265"/>
            <a:ext cx="892481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EB5B29"/>
              </a:buClr>
              <a:buSzPts val="4400"/>
            </a:pPr>
            <a:r>
              <a:rPr lang="en-IN" sz="3200" b="1" dirty="0">
                <a:solidFill>
                  <a:srgbClr val="E95332"/>
                </a:solidFill>
                <a:latin typeface="Candara" panose="020E0502030303020204" pitchFamily="34" charset="0"/>
                <a:cs typeface="Arial"/>
              </a:rPr>
              <a:t>Wipro Velocity- Cognitive - Data Science Program</a:t>
            </a:r>
            <a:endParaRPr sz="32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Candara"/>
            </a:endParaRPr>
          </a:p>
        </p:txBody>
      </p:sp>
      <p:pic>
        <p:nvPicPr>
          <p:cNvPr id="211" name="Google Shape;21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3885" y="0"/>
            <a:ext cx="2698115" cy="21907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12" name="Google Shape;212;p1"/>
          <p:cNvSpPr txBox="1"/>
          <p:nvPr/>
        </p:nvSpPr>
        <p:spPr>
          <a:xfrm>
            <a:off x="4767139" y="5597155"/>
            <a:ext cx="472674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490C"/>
              </a:buClr>
              <a:buSzPts val="2400"/>
              <a:buFont typeface="Candara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E2490C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EMPOWERING 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High Performance Technology Teams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2DDB08-CA6E-4035-A25E-87AD2B8ACB6E}"/>
              </a:ext>
            </a:extLst>
          </p:cNvPr>
          <p:cNvSpPr txBox="1"/>
          <p:nvPr/>
        </p:nvSpPr>
        <p:spPr>
          <a:xfrm>
            <a:off x="4044099" y="3429000"/>
            <a:ext cx="72061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ndara" panose="020E0502030303020204" pitchFamily="34" charset="0"/>
                <a:cs typeface="Arial"/>
              </a:rPr>
              <a:t>Session - </a:t>
            </a:r>
            <a:r>
              <a:rPr lang="en-IN" sz="3200" b="1" dirty="0">
                <a:latin typeface="Candara" panose="020E0502030303020204" pitchFamily="34" charset="0"/>
              </a:rPr>
              <a:t>Decision Tree using Gini index</a:t>
            </a:r>
            <a:endParaRPr lang="en-IN" sz="3200" b="1" dirty="0">
              <a:latin typeface="Candara" panose="020E0502030303020204" pitchFamily="34" charset="0"/>
              <a:cs typeface="Arial"/>
              <a:sym typeface="Arial"/>
            </a:endParaRPr>
          </a:p>
          <a:p>
            <a:endParaRPr lang="en-IN" sz="3200" b="1" dirty="0">
              <a:latin typeface="Candara" panose="020E050203030302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/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B739535-E712-B1C3-8429-AB4E93CC52F9}"/>
              </a:ext>
            </a:extLst>
          </p:cNvPr>
          <p:cNvGrpSpPr/>
          <p:nvPr/>
        </p:nvGrpSpPr>
        <p:grpSpPr>
          <a:xfrm>
            <a:off x="6822831" y="1286638"/>
            <a:ext cx="5190978" cy="1592224"/>
            <a:chOff x="6822831" y="1286638"/>
            <a:chExt cx="5190978" cy="159222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D278A-6559-98BF-F7A8-849AB67D2658}"/>
                </a:ext>
              </a:extLst>
            </p:cNvPr>
            <p:cNvSpPr txBox="1"/>
            <p:nvPr/>
          </p:nvSpPr>
          <p:spPr>
            <a:xfrm>
              <a:off x="6822831" y="1286638"/>
              <a:ext cx="51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Computation of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Gini Index for Money</a:t>
              </a:r>
              <a:r>
                <a:rPr lang="en-IN" dirty="0">
                  <a:latin typeface="Candara" panose="020E0502030303020204" pitchFamily="34" charset="0"/>
                </a:rPr>
                <a:t> Attribute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0EAF1C-B507-A23E-F38F-916D900B7EF4}"/>
                </a:ext>
              </a:extLst>
            </p:cNvPr>
            <p:cNvSpPr txBox="1"/>
            <p:nvPr/>
          </p:nvSpPr>
          <p:spPr>
            <a:xfrm>
              <a:off x="6822831" y="1609803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It has 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two possible values of Rich (7 examples)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IN" dirty="0">
                  <a:latin typeface="Candara" panose="020E0502030303020204" pitchFamily="34" charset="0"/>
                </a:rPr>
                <a:t>and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Poor (3 examples)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15F8D1A-F897-B112-B5CC-64EFA5358A0B}"/>
                </a:ext>
              </a:extLst>
            </p:cNvPr>
            <p:cNvSpPr txBox="1"/>
            <p:nvPr/>
          </p:nvSpPr>
          <p:spPr>
            <a:xfrm>
              <a:off x="6822831" y="2232531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For </a:t>
              </a:r>
              <a:r>
                <a:rPr lang="en-IN" b="1" dirty="0">
                  <a:latin typeface="Candara" panose="020E0502030303020204" pitchFamily="34" charset="0"/>
                </a:rPr>
                <a:t>Money = Poor</a:t>
              </a:r>
              <a:r>
                <a:rPr lang="en-IN" dirty="0">
                  <a:latin typeface="Candara" panose="020E0502030303020204" pitchFamily="34" charset="0"/>
                </a:rPr>
                <a:t>, there are 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3 examples with “Cinema”.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7602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/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1C9D6B2-1F7F-FC66-0990-546528A4039F}"/>
              </a:ext>
            </a:extLst>
          </p:cNvPr>
          <p:cNvGrpSpPr/>
          <p:nvPr/>
        </p:nvGrpSpPr>
        <p:grpSpPr>
          <a:xfrm>
            <a:off x="6822831" y="1286638"/>
            <a:ext cx="5190978" cy="2318362"/>
            <a:chOff x="6822831" y="1286638"/>
            <a:chExt cx="5190978" cy="23183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D278A-6559-98BF-F7A8-849AB67D2658}"/>
                </a:ext>
              </a:extLst>
            </p:cNvPr>
            <p:cNvSpPr txBox="1"/>
            <p:nvPr/>
          </p:nvSpPr>
          <p:spPr>
            <a:xfrm>
              <a:off x="6822831" y="1286638"/>
              <a:ext cx="51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Computation of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Gini Index for Money</a:t>
              </a:r>
              <a:r>
                <a:rPr lang="en-IN" dirty="0">
                  <a:latin typeface="Candara" panose="020E0502030303020204" pitchFamily="34" charset="0"/>
                </a:rPr>
                <a:t> Attribute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0EAF1C-B507-A23E-F38F-916D900B7EF4}"/>
                </a:ext>
              </a:extLst>
            </p:cNvPr>
            <p:cNvSpPr txBox="1"/>
            <p:nvPr/>
          </p:nvSpPr>
          <p:spPr>
            <a:xfrm>
              <a:off x="6822831" y="1609803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It has 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two possible values of Rich (7 examples)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IN" dirty="0">
                  <a:latin typeface="Candara" panose="020E0502030303020204" pitchFamily="34" charset="0"/>
                </a:rPr>
                <a:t>and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Poor (3 examples)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15F8D1A-F897-B112-B5CC-64EFA5358A0B}"/>
                </a:ext>
              </a:extLst>
            </p:cNvPr>
            <p:cNvSpPr txBox="1"/>
            <p:nvPr/>
          </p:nvSpPr>
          <p:spPr>
            <a:xfrm>
              <a:off x="6822831" y="2232531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For </a:t>
              </a:r>
              <a:r>
                <a:rPr lang="en-IN" b="1" dirty="0">
                  <a:latin typeface="Candara" panose="020E0502030303020204" pitchFamily="34" charset="0"/>
                </a:rPr>
                <a:t>Money = Poor</a:t>
              </a:r>
              <a:r>
                <a:rPr lang="en-IN" dirty="0">
                  <a:latin typeface="Candara" panose="020E0502030303020204" pitchFamily="34" charset="0"/>
                </a:rPr>
                <a:t>, there are 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3 examples with “Cinema”.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2EE8D4-B360-935D-1008-55BB93D0B79B}"/>
                </a:ext>
              </a:extLst>
            </p:cNvPr>
            <p:cNvSpPr txBox="1"/>
            <p:nvPr/>
          </p:nvSpPr>
          <p:spPr>
            <a:xfrm>
              <a:off x="6822831" y="3007803"/>
              <a:ext cx="13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i="1" dirty="0">
                  <a:latin typeface="Candara" panose="020E0502030303020204" pitchFamily="34" charset="0"/>
                </a:rPr>
                <a:t>Gini(S) =</a:t>
              </a:r>
              <a:endParaRPr lang="en-IN" dirty="0">
                <a:latin typeface="Candara" panose="020E0502030303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CED502-002B-B32B-A58D-4BA0E4C54C17}"/>
                </a:ext>
              </a:extLst>
            </p:cNvPr>
            <p:cNvSpPr txBox="1"/>
            <p:nvPr/>
          </p:nvSpPr>
          <p:spPr>
            <a:xfrm>
              <a:off x="8065258" y="3007803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1 - [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7E668CA-453C-B952-A560-3BA10B61E575}"/>
                </a:ext>
              </a:extLst>
            </p:cNvPr>
            <p:cNvGrpSpPr/>
            <p:nvPr/>
          </p:nvGrpSpPr>
          <p:grpSpPr>
            <a:xfrm>
              <a:off x="8402208" y="2916440"/>
              <a:ext cx="796277" cy="688560"/>
              <a:chOff x="8459482" y="3446414"/>
              <a:chExt cx="736168" cy="688560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0AB0FB-5299-562D-1D15-32A53D5F3D55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52025CB-47AB-5887-77C0-9469B572AF18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43AD02B-7C9D-31B0-C701-9EDA5CC32024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2AA7D64C-DB48-8CC1-AA70-E4A3006138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0659E0C-976B-B34B-809F-EB4708598C4D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58A0C1-7098-6110-F90A-46766A2FAA6D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F143B54-8358-C40C-AFCD-1B1593223719}"/>
                </a:ext>
              </a:extLst>
            </p:cNvPr>
            <p:cNvSpPr txBox="1"/>
            <p:nvPr/>
          </p:nvSpPr>
          <p:spPr>
            <a:xfrm>
              <a:off x="9088793" y="2903914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47173DD-DAB5-F1B6-C30A-D4553363666F}"/>
                </a:ext>
              </a:extLst>
            </p:cNvPr>
            <p:cNvSpPr txBox="1"/>
            <p:nvPr/>
          </p:nvSpPr>
          <p:spPr>
            <a:xfrm>
              <a:off x="9199098" y="3007803"/>
              <a:ext cx="36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]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243D7FB-474D-0127-A2B2-CBE5F82658E9}"/>
                </a:ext>
              </a:extLst>
            </p:cNvPr>
            <p:cNvSpPr txBox="1"/>
            <p:nvPr/>
          </p:nvSpPr>
          <p:spPr>
            <a:xfrm>
              <a:off x="9404135" y="3015437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383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/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3C71737-95A6-511B-33C1-4ECF4EA949A9}"/>
              </a:ext>
            </a:extLst>
          </p:cNvPr>
          <p:cNvGrpSpPr/>
          <p:nvPr/>
        </p:nvGrpSpPr>
        <p:grpSpPr>
          <a:xfrm>
            <a:off x="6822831" y="1286638"/>
            <a:ext cx="5190978" cy="3185856"/>
            <a:chOff x="6822831" y="1286638"/>
            <a:chExt cx="5190978" cy="318585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D278A-6559-98BF-F7A8-849AB67D2658}"/>
                </a:ext>
              </a:extLst>
            </p:cNvPr>
            <p:cNvSpPr txBox="1"/>
            <p:nvPr/>
          </p:nvSpPr>
          <p:spPr>
            <a:xfrm>
              <a:off x="6822831" y="1286638"/>
              <a:ext cx="51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Computation of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Gini Index for Money</a:t>
              </a:r>
              <a:r>
                <a:rPr lang="en-IN" dirty="0">
                  <a:latin typeface="Candara" panose="020E0502030303020204" pitchFamily="34" charset="0"/>
                </a:rPr>
                <a:t> Attribute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0EAF1C-B507-A23E-F38F-916D900B7EF4}"/>
                </a:ext>
              </a:extLst>
            </p:cNvPr>
            <p:cNvSpPr txBox="1"/>
            <p:nvPr/>
          </p:nvSpPr>
          <p:spPr>
            <a:xfrm>
              <a:off x="6822831" y="1609803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It has 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two possible values of Rich (7 examples)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IN" dirty="0">
                  <a:latin typeface="Candara" panose="020E0502030303020204" pitchFamily="34" charset="0"/>
                </a:rPr>
                <a:t>and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Poor (3 examples)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15F8D1A-F897-B112-B5CC-64EFA5358A0B}"/>
                </a:ext>
              </a:extLst>
            </p:cNvPr>
            <p:cNvSpPr txBox="1"/>
            <p:nvPr/>
          </p:nvSpPr>
          <p:spPr>
            <a:xfrm>
              <a:off x="6822831" y="2232531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For </a:t>
              </a:r>
              <a:r>
                <a:rPr lang="en-IN" b="1" dirty="0">
                  <a:latin typeface="Candara" panose="020E0502030303020204" pitchFamily="34" charset="0"/>
                </a:rPr>
                <a:t>Money = Poor</a:t>
              </a:r>
              <a:r>
                <a:rPr lang="en-IN" dirty="0">
                  <a:latin typeface="Candara" panose="020E0502030303020204" pitchFamily="34" charset="0"/>
                </a:rPr>
                <a:t>, there are 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3 examples with “Cinema”.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2EE8D4-B360-935D-1008-55BB93D0B79B}"/>
                </a:ext>
              </a:extLst>
            </p:cNvPr>
            <p:cNvSpPr txBox="1"/>
            <p:nvPr/>
          </p:nvSpPr>
          <p:spPr>
            <a:xfrm>
              <a:off x="6822831" y="3007803"/>
              <a:ext cx="13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i="1" dirty="0">
                  <a:latin typeface="Candara" panose="020E0502030303020204" pitchFamily="34" charset="0"/>
                </a:rPr>
                <a:t>Gini(S) =</a:t>
              </a:r>
              <a:endParaRPr lang="en-IN" dirty="0">
                <a:latin typeface="Candara" panose="020E0502030303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CED502-002B-B32B-A58D-4BA0E4C54C17}"/>
                </a:ext>
              </a:extLst>
            </p:cNvPr>
            <p:cNvSpPr txBox="1"/>
            <p:nvPr/>
          </p:nvSpPr>
          <p:spPr>
            <a:xfrm>
              <a:off x="8065258" y="3007803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1 - [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7E668CA-453C-B952-A560-3BA10B61E575}"/>
                </a:ext>
              </a:extLst>
            </p:cNvPr>
            <p:cNvGrpSpPr/>
            <p:nvPr/>
          </p:nvGrpSpPr>
          <p:grpSpPr>
            <a:xfrm>
              <a:off x="8402208" y="2916440"/>
              <a:ext cx="796277" cy="688560"/>
              <a:chOff x="8459482" y="3446414"/>
              <a:chExt cx="736168" cy="688560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0AB0FB-5299-562D-1D15-32A53D5F3D55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52025CB-47AB-5887-77C0-9469B572AF18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43AD02B-7C9D-31B0-C701-9EDA5CC32024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2AA7D64C-DB48-8CC1-AA70-E4A3006138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0659E0C-976B-B34B-809F-EB4708598C4D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58A0C1-7098-6110-F90A-46766A2FAA6D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F143B54-8358-C40C-AFCD-1B1593223719}"/>
                </a:ext>
              </a:extLst>
            </p:cNvPr>
            <p:cNvSpPr txBox="1"/>
            <p:nvPr/>
          </p:nvSpPr>
          <p:spPr>
            <a:xfrm>
              <a:off x="9088793" y="2903914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47173DD-DAB5-F1B6-C30A-D4553363666F}"/>
                </a:ext>
              </a:extLst>
            </p:cNvPr>
            <p:cNvSpPr txBox="1"/>
            <p:nvPr/>
          </p:nvSpPr>
          <p:spPr>
            <a:xfrm>
              <a:off x="9199098" y="3007803"/>
              <a:ext cx="36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]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243D7FB-474D-0127-A2B2-CBE5F82658E9}"/>
                </a:ext>
              </a:extLst>
            </p:cNvPr>
            <p:cNvSpPr txBox="1"/>
            <p:nvPr/>
          </p:nvSpPr>
          <p:spPr>
            <a:xfrm>
              <a:off x="9404135" y="3015437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= 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D7B979-022C-9382-C508-8F47AE0C0202}"/>
                </a:ext>
              </a:extLst>
            </p:cNvPr>
            <p:cNvSpPr txBox="1"/>
            <p:nvPr/>
          </p:nvSpPr>
          <p:spPr>
            <a:xfrm>
              <a:off x="6822831" y="3549164"/>
              <a:ext cx="51909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For </a:t>
              </a:r>
              <a:r>
                <a:rPr lang="en-IN" b="1" dirty="0">
                  <a:latin typeface="Candara" panose="020E0502030303020204" pitchFamily="34" charset="0"/>
                </a:rPr>
                <a:t>Money = Rich</a:t>
              </a:r>
              <a:r>
                <a:rPr lang="en-IN" dirty="0">
                  <a:latin typeface="Candara" panose="020E0502030303020204" pitchFamily="34" charset="0"/>
                </a:rPr>
                <a:t>, there are  </a:t>
              </a:r>
              <a:r>
                <a:rPr lang="en-IN" b="1" dirty="0">
                  <a:solidFill>
                    <a:srgbClr val="FF0000"/>
                  </a:solidFill>
                  <a:latin typeface="Candara" panose="020E0502030303020204" pitchFamily="34" charset="0"/>
                </a:rPr>
                <a:t>2 examples with “Tennis”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,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3 examples with “Cinema”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, </a:t>
              </a:r>
              <a:r>
                <a:rPr lang="en-IN" dirty="0">
                  <a:latin typeface="Candara" panose="020E0502030303020204" pitchFamily="34" charset="0"/>
                </a:rPr>
                <a:t>and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 1 example with “Stay In” , “Shopping” each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15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/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EB40D18-3822-30B7-85FA-C0EE5155E032}"/>
              </a:ext>
            </a:extLst>
          </p:cNvPr>
          <p:cNvGrpSpPr/>
          <p:nvPr/>
        </p:nvGrpSpPr>
        <p:grpSpPr>
          <a:xfrm>
            <a:off x="6822831" y="1286638"/>
            <a:ext cx="5378831" cy="4082035"/>
            <a:chOff x="6822831" y="1286638"/>
            <a:chExt cx="5378831" cy="40820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D278A-6559-98BF-F7A8-849AB67D2658}"/>
                </a:ext>
              </a:extLst>
            </p:cNvPr>
            <p:cNvSpPr txBox="1"/>
            <p:nvPr/>
          </p:nvSpPr>
          <p:spPr>
            <a:xfrm>
              <a:off x="6822831" y="1286638"/>
              <a:ext cx="51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Computation of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Gini Index for Money</a:t>
              </a:r>
              <a:r>
                <a:rPr lang="en-IN" dirty="0">
                  <a:latin typeface="Candara" panose="020E0502030303020204" pitchFamily="34" charset="0"/>
                </a:rPr>
                <a:t> Attribute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0EAF1C-B507-A23E-F38F-916D900B7EF4}"/>
                </a:ext>
              </a:extLst>
            </p:cNvPr>
            <p:cNvSpPr txBox="1"/>
            <p:nvPr/>
          </p:nvSpPr>
          <p:spPr>
            <a:xfrm>
              <a:off x="6822831" y="1609803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It has 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two possible values of Rich (7 examples)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IN" dirty="0">
                  <a:latin typeface="Candara" panose="020E0502030303020204" pitchFamily="34" charset="0"/>
                </a:rPr>
                <a:t>and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Poor (3 examples)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15F8D1A-F897-B112-B5CC-64EFA5358A0B}"/>
                </a:ext>
              </a:extLst>
            </p:cNvPr>
            <p:cNvSpPr txBox="1"/>
            <p:nvPr/>
          </p:nvSpPr>
          <p:spPr>
            <a:xfrm>
              <a:off x="6822831" y="2232531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For </a:t>
              </a:r>
              <a:r>
                <a:rPr lang="en-IN" b="1" dirty="0">
                  <a:latin typeface="Candara" panose="020E0502030303020204" pitchFamily="34" charset="0"/>
                </a:rPr>
                <a:t>Money = Poor</a:t>
              </a:r>
              <a:r>
                <a:rPr lang="en-IN" dirty="0">
                  <a:latin typeface="Candara" panose="020E0502030303020204" pitchFamily="34" charset="0"/>
                </a:rPr>
                <a:t>, there are 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3 examples with “Cinema”.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2EE8D4-B360-935D-1008-55BB93D0B79B}"/>
                </a:ext>
              </a:extLst>
            </p:cNvPr>
            <p:cNvSpPr txBox="1"/>
            <p:nvPr/>
          </p:nvSpPr>
          <p:spPr>
            <a:xfrm>
              <a:off x="6822831" y="3007803"/>
              <a:ext cx="13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i="1" dirty="0">
                  <a:latin typeface="Candara" panose="020E0502030303020204" pitchFamily="34" charset="0"/>
                </a:rPr>
                <a:t>Gini(S) =</a:t>
              </a:r>
              <a:endParaRPr lang="en-IN" dirty="0">
                <a:latin typeface="Candara" panose="020E0502030303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CED502-002B-B32B-A58D-4BA0E4C54C17}"/>
                </a:ext>
              </a:extLst>
            </p:cNvPr>
            <p:cNvSpPr txBox="1"/>
            <p:nvPr/>
          </p:nvSpPr>
          <p:spPr>
            <a:xfrm>
              <a:off x="8065258" y="3007803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1 - [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7E668CA-453C-B952-A560-3BA10B61E575}"/>
                </a:ext>
              </a:extLst>
            </p:cNvPr>
            <p:cNvGrpSpPr/>
            <p:nvPr/>
          </p:nvGrpSpPr>
          <p:grpSpPr>
            <a:xfrm>
              <a:off x="8402208" y="2916440"/>
              <a:ext cx="796277" cy="688560"/>
              <a:chOff x="8459482" y="3446414"/>
              <a:chExt cx="736168" cy="688560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0AB0FB-5299-562D-1D15-32A53D5F3D55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52025CB-47AB-5887-77C0-9469B572AF18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43AD02B-7C9D-31B0-C701-9EDA5CC32024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2AA7D64C-DB48-8CC1-AA70-E4A3006138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0659E0C-976B-B34B-809F-EB4708598C4D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58A0C1-7098-6110-F90A-46766A2FAA6D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F143B54-8358-C40C-AFCD-1B1593223719}"/>
                </a:ext>
              </a:extLst>
            </p:cNvPr>
            <p:cNvSpPr txBox="1"/>
            <p:nvPr/>
          </p:nvSpPr>
          <p:spPr>
            <a:xfrm>
              <a:off x="9088793" y="2903914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47173DD-DAB5-F1B6-C30A-D4553363666F}"/>
                </a:ext>
              </a:extLst>
            </p:cNvPr>
            <p:cNvSpPr txBox="1"/>
            <p:nvPr/>
          </p:nvSpPr>
          <p:spPr>
            <a:xfrm>
              <a:off x="9199098" y="3007803"/>
              <a:ext cx="36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]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243D7FB-474D-0127-A2B2-CBE5F82658E9}"/>
                </a:ext>
              </a:extLst>
            </p:cNvPr>
            <p:cNvSpPr txBox="1"/>
            <p:nvPr/>
          </p:nvSpPr>
          <p:spPr>
            <a:xfrm>
              <a:off x="9404135" y="3015437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= 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D7B979-022C-9382-C508-8F47AE0C0202}"/>
                </a:ext>
              </a:extLst>
            </p:cNvPr>
            <p:cNvSpPr txBox="1"/>
            <p:nvPr/>
          </p:nvSpPr>
          <p:spPr>
            <a:xfrm>
              <a:off x="6822831" y="3549164"/>
              <a:ext cx="51909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For </a:t>
              </a:r>
              <a:r>
                <a:rPr lang="en-IN" b="1" dirty="0">
                  <a:latin typeface="Candara" panose="020E0502030303020204" pitchFamily="34" charset="0"/>
                </a:rPr>
                <a:t>Money = Rich</a:t>
              </a:r>
              <a:r>
                <a:rPr lang="en-IN" dirty="0">
                  <a:latin typeface="Candara" panose="020E0502030303020204" pitchFamily="34" charset="0"/>
                </a:rPr>
                <a:t>, there are  </a:t>
              </a:r>
              <a:r>
                <a:rPr lang="en-IN" b="1" dirty="0">
                  <a:solidFill>
                    <a:srgbClr val="FF0000"/>
                  </a:solidFill>
                  <a:latin typeface="Candara" panose="020E0502030303020204" pitchFamily="34" charset="0"/>
                </a:rPr>
                <a:t>2 examples with “Tennis”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,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3 examples with “Cinema”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, </a:t>
              </a:r>
              <a:r>
                <a:rPr lang="en-IN" dirty="0">
                  <a:latin typeface="Candara" panose="020E0502030303020204" pitchFamily="34" charset="0"/>
                </a:rPr>
                <a:t>and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 1 example with “Stay In” , “Shopping” each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2417A1-CF1D-DB9D-8590-A9C667B1DA89}"/>
                </a:ext>
              </a:extLst>
            </p:cNvPr>
            <p:cNvSpPr txBox="1"/>
            <p:nvPr/>
          </p:nvSpPr>
          <p:spPr>
            <a:xfrm>
              <a:off x="6854146" y="4625301"/>
              <a:ext cx="13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i="1" dirty="0">
                  <a:latin typeface="Candara" panose="020E0502030303020204" pitchFamily="34" charset="0"/>
                </a:rPr>
                <a:t>Gini(S) =</a:t>
              </a:r>
              <a:endParaRPr lang="en-IN" dirty="0">
                <a:latin typeface="Candara" panose="020E0502030303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A8CF64-C363-DC24-52A2-2FCAF82E5B82}"/>
                </a:ext>
              </a:extLst>
            </p:cNvPr>
            <p:cNvSpPr txBox="1"/>
            <p:nvPr/>
          </p:nvSpPr>
          <p:spPr>
            <a:xfrm>
              <a:off x="8065732" y="4625301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1 - [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2A638B8-B748-2DBF-6A38-B965726AAD78}"/>
                </a:ext>
              </a:extLst>
            </p:cNvPr>
            <p:cNvGrpSpPr/>
            <p:nvPr/>
          </p:nvGrpSpPr>
          <p:grpSpPr>
            <a:xfrm>
              <a:off x="8402682" y="4533938"/>
              <a:ext cx="796277" cy="688560"/>
              <a:chOff x="8459482" y="3446414"/>
              <a:chExt cx="736168" cy="68856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81605D1-2B9E-BB16-AC9C-4FA3ED312814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1C544B5-EB89-E2C3-2BA5-EAF7DDB4567F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2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766C3C0-18B0-DEE2-1BC2-F5687EC4FEA5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7</a:t>
                  </a: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2A8875F6-E501-B67C-C4EF-A0144C611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95E1C4-EA57-7D27-8D39-70C7BD97CE08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C609F4-B38D-AB26-2B86-740FAA67835B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73A559-2623-F9B6-FDF3-A62F2EC05FB3}"/>
                </a:ext>
              </a:extLst>
            </p:cNvPr>
            <p:cNvSpPr txBox="1"/>
            <p:nvPr/>
          </p:nvSpPr>
          <p:spPr>
            <a:xfrm>
              <a:off x="9060536" y="4468540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1F0E9AD-90C1-BD1D-743F-49C0BEA286D5}"/>
                </a:ext>
              </a:extLst>
            </p:cNvPr>
            <p:cNvSpPr txBox="1"/>
            <p:nvPr/>
          </p:nvSpPr>
          <p:spPr>
            <a:xfrm>
              <a:off x="11838882" y="4608761"/>
              <a:ext cx="36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]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1BF0F1B-70CB-6293-EABA-6BC07265C84F}"/>
                </a:ext>
              </a:extLst>
            </p:cNvPr>
            <p:cNvGrpSpPr/>
            <p:nvPr/>
          </p:nvGrpSpPr>
          <p:grpSpPr>
            <a:xfrm>
              <a:off x="9269477" y="4533938"/>
              <a:ext cx="796277" cy="688560"/>
              <a:chOff x="8459482" y="3446414"/>
              <a:chExt cx="736168" cy="68856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CCC7054-9D1E-D8BF-7554-A6CFB33525E6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A85D6D9-DA6D-7D53-1132-62A1E3FF6E80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24D71EC-BB9D-3FE9-7B5B-97C7183952FA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7</a:t>
                  </a:r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F683C980-91B6-E145-6172-8F4DAAA661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937AE1B-DE8E-B429-BEC9-66744E7AE671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313C0D-5BD1-A3CC-E4A2-7A01AACD6A94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0B68101-10B5-C617-4264-822F3AB680FE}"/>
                </a:ext>
              </a:extLst>
            </p:cNvPr>
            <p:cNvSpPr txBox="1"/>
            <p:nvPr/>
          </p:nvSpPr>
          <p:spPr>
            <a:xfrm>
              <a:off x="9927331" y="4468540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6A9211F-C8B9-65BB-5DE1-35CFD983FC77}"/>
                </a:ext>
              </a:extLst>
            </p:cNvPr>
            <p:cNvSpPr txBox="1"/>
            <p:nvPr/>
          </p:nvSpPr>
          <p:spPr>
            <a:xfrm>
              <a:off x="9117222" y="4675387"/>
              <a:ext cx="36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+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277E200-B999-7275-D823-85DA155A9ABD}"/>
                </a:ext>
              </a:extLst>
            </p:cNvPr>
            <p:cNvGrpSpPr/>
            <p:nvPr/>
          </p:nvGrpSpPr>
          <p:grpSpPr>
            <a:xfrm>
              <a:off x="10172117" y="4533938"/>
              <a:ext cx="796277" cy="824488"/>
              <a:chOff x="8459482" y="3446414"/>
              <a:chExt cx="736168" cy="68856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E5AFF281-6E76-B8DC-3B15-E56D1E093E51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13A3C86-AEB8-E2BB-0ECF-60C2BAD12F96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7CF196B-3238-7BF4-0CC4-733391DF4E54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7</a:t>
                  </a:r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19020B73-86E9-0A68-3B18-B63703ED72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92CA55-0099-84CA-8CC2-4DD358820E91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3BD9714-F4D0-043F-A35B-48D0D5D54EB3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24FAF0-459D-79D1-6AF9-437C2348D011}"/>
                </a:ext>
              </a:extLst>
            </p:cNvPr>
            <p:cNvSpPr txBox="1"/>
            <p:nvPr/>
          </p:nvSpPr>
          <p:spPr>
            <a:xfrm>
              <a:off x="10829971" y="4468540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FB38C39-FE27-F32C-321C-4C0C1F831BDD}"/>
                </a:ext>
              </a:extLst>
            </p:cNvPr>
            <p:cNvSpPr txBox="1"/>
            <p:nvPr/>
          </p:nvSpPr>
          <p:spPr>
            <a:xfrm>
              <a:off x="10019862" y="4675387"/>
              <a:ext cx="36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+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1044AD7-EB58-9259-3DB5-1FB13CEECB17}"/>
                </a:ext>
              </a:extLst>
            </p:cNvPr>
            <p:cNvGrpSpPr/>
            <p:nvPr/>
          </p:nvGrpSpPr>
          <p:grpSpPr>
            <a:xfrm>
              <a:off x="11037327" y="4533938"/>
              <a:ext cx="796277" cy="824488"/>
              <a:chOff x="8459482" y="3446414"/>
              <a:chExt cx="736168" cy="688560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E6FC672-73F5-E3A2-8FDC-F3A80892FC18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4F44409-DFEB-CB81-4D76-BD758FE36C51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A07BB3F-4CB5-EC3A-CEE1-4C9172E414FA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7</a:t>
                  </a:r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3E0FC8B-888F-DB17-48FD-579A188E6A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042D2D1-532C-44C9-7CD8-3E7C5A5F80A6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7DB7921-82BF-A1EE-CA7B-B6B5CF9BFE55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1036A3C-0599-18E4-7004-E1D7CA7700AE}"/>
                </a:ext>
              </a:extLst>
            </p:cNvPr>
            <p:cNvSpPr txBox="1"/>
            <p:nvPr/>
          </p:nvSpPr>
          <p:spPr>
            <a:xfrm>
              <a:off x="11695181" y="4468540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9AC4FC-68AF-5CF1-5D5E-9606253F7EC2}"/>
                </a:ext>
              </a:extLst>
            </p:cNvPr>
            <p:cNvSpPr txBox="1"/>
            <p:nvPr/>
          </p:nvSpPr>
          <p:spPr>
            <a:xfrm>
              <a:off x="10885072" y="4675387"/>
              <a:ext cx="36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+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EBD85AE-28B1-42D6-643F-DF5CB0FF7AB7}"/>
                </a:ext>
              </a:extLst>
            </p:cNvPr>
            <p:cNvSpPr txBox="1"/>
            <p:nvPr/>
          </p:nvSpPr>
          <p:spPr>
            <a:xfrm>
              <a:off x="7271730" y="4999341"/>
              <a:ext cx="141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=- 0.694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55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02826"/>
              </p:ext>
            </p:extLst>
          </p:nvPr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7641CF28-94A6-D5D2-FB3B-ACB03A28BF34}"/>
              </a:ext>
            </a:extLst>
          </p:cNvPr>
          <p:cNvGrpSpPr/>
          <p:nvPr/>
        </p:nvGrpSpPr>
        <p:grpSpPr>
          <a:xfrm>
            <a:off x="6822831" y="1286638"/>
            <a:ext cx="5378831" cy="5075162"/>
            <a:chOff x="6822831" y="1286638"/>
            <a:chExt cx="5378831" cy="50751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D278A-6559-98BF-F7A8-849AB67D2658}"/>
                </a:ext>
              </a:extLst>
            </p:cNvPr>
            <p:cNvSpPr txBox="1"/>
            <p:nvPr/>
          </p:nvSpPr>
          <p:spPr>
            <a:xfrm>
              <a:off x="6822831" y="1286638"/>
              <a:ext cx="51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Computation of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Gini Index for Money</a:t>
              </a:r>
              <a:r>
                <a:rPr lang="en-IN" dirty="0">
                  <a:latin typeface="Candara" panose="020E0502030303020204" pitchFamily="34" charset="0"/>
                </a:rPr>
                <a:t> Attribute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0EAF1C-B507-A23E-F38F-916D900B7EF4}"/>
                </a:ext>
              </a:extLst>
            </p:cNvPr>
            <p:cNvSpPr txBox="1"/>
            <p:nvPr/>
          </p:nvSpPr>
          <p:spPr>
            <a:xfrm>
              <a:off x="6822831" y="1609803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It has 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two possible values of Rich (7 examples)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IN" dirty="0">
                  <a:latin typeface="Candara" panose="020E0502030303020204" pitchFamily="34" charset="0"/>
                </a:rPr>
                <a:t>and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Poor (3 examples)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15F8D1A-F897-B112-B5CC-64EFA5358A0B}"/>
                </a:ext>
              </a:extLst>
            </p:cNvPr>
            <p:cNvSpPr txBox="1"/>
            <p:nvPr/>
          </p:nvSpPr>
          <p:spPr>
            <a:xfrm>
              <a:off x="6822831" y="2232531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For </a:t>
              </a:r>
              <a:r>
                <a:rPr lang="en-IN" b="1" dirty="0">
                  <a:latin typeface="Candara" panose="020E0502030303020204" pitchFamily="34" charset="0"/>
                </a:rPr>
                <a:t>Money = Poor</a:t>
              </a:r>
              <a:r>
                <a:rPr lang="en-IN" dirty="0">
                  <a:latin typeface="Candara" panose="020E0502030303020204" pitchFamily="34" charset="0"/>
                </a:rPr>
                <a:t>, there are 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3 examples with “Cinema”.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2EE8D4-B360-935D-1008-55BB93D0B79B}"/>
                </a:ext>
              </a:extLst>
            </p:cNvPr>
            <p:cNvSpPr txBox="1"/>
            <p:nvPr/>
          </p:nvSpPr>
          <p:spPr>
            <a:xfrm>
              <a:off x="6822831" y="3007803"/>
              <a:ext cx="13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i="1" dirty="0">
                  <a:latin typeface="Candara" panose="020E0502030303020204" pitchFamily="34" charset="0"/>
                </a:rPr>
                <a:t>Gini(S) =</a:t>
              </a:r>
              <a:endParaRPr lang="en-IN" dirty="0">
                <a:latin typeface="Candara" panose="020E0502030303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CED502-002B-B32B-A58D-4BA0E4C54C17}"/>
                </a:ext>
              </a:extLst>
            </p:cNvPr>
            <p:cNvSpPr txBox="1"/>
            <p:nvPr/>
          </p:nvSpPr>
          <p:spPr>
            <a:xfrm>
              <a:off x="8065258" y="3007803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1 - [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7E668CA-453C-B952-A560-3BA10B61E575}"/>
                </a:ext>
              </a:extLst>
            </p:cNvPr>
            <p:cNvGrpSpPr/>
            <p:nvPr/>
          </p:nvGrpSpPr>
          <p:grpSpPr>
            <a:xfrm>
              <a:off x="8402208" y="2916440"/>
              <a:ext cx="796277" cy="688560"/>
              <a:chOff x="8459482" y="3446414"/>
              <a:chExt cx="736168" cy="688560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0AB0FB-5299-562D-1D15-32A53D5F3D55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52025CB-47AB-5887-77C0-9469B572AF18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43AD02B-7C9D-31B0-C701-9EDA5CC32024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2AA7D64C-DB48-8CC1-AA70-E4A3006138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0659E0C-976B-B34B-809F-EB4708598C4D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58A0C1-7098-6110-F90A-46766A2FAA6D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F143B54-8358-C40C-AFCD-1B1593223719}"/>
                </a:ext>
              </a:extLst>
            </p:cNvPr>
            <p:cNvSpPr txBox="1"/>
            <p:nvPr/>
          </p:nvSpPr>
          <p:spPr>
            <a:xfrm>
              <a:off x="9088793" y="2903914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47173DD-DAB5-F1B6-C30A-D4553363666F}"/>
                </a:ext>
              </a:extLst>
            </p:cNvPr>
            <p:cNvSpPr txBox="1"/>
            <p:nvPr/>
          </p:nvSpPr>
          <p:spPr>
            <a:xfrm>
              <a:off x="9199098" y="3007803"/>
              <a:ext cx="36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]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243D7FB-474D-0127-A2B2-CBE5F82658E9}"/>
                </a:ext>
              </a:extLst>
            </p:cNvPr>
            <p:cNvSpPr txBox="1"/>
            <p:nvPr/>
          </p:nvSpPr>
          <p:spPr>
            <a:xfrm>
              <a:off x="9404135" y="3015437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= 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D7B979-022C-9382-C508-8F47AE0C0202}"/>
                </a:ext>
              </a:extLst>
            </p:cNvPr>
            <p:cNvSpPr txBox="1"/>
            <p:nvPr/>
          </p:nvSpPr>
          <p:spPr>
            <a:xfrm>
              <a:off x="6822831" y="3549164"/>
              <a:ext cx="51909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For </a:t>
              </a:r>
              <a:r>
                <a:rPr lang="en-IN" b="1" dirty="0">
                  <a:latin typeface="Candara" panose="020E0502030303020204" pitchFamily="34" charset="0"/>
                </a:rPr>
                <a:t>Money = Rich</a:t>
              </a:r>
              <a:r>
                <a:rPr lang="en-IN" dirty="0">
                  <a:latin typeface="Candara" panose="020E0502030303020204" pitchFamily="34" charset="0"/>
                </a:rPr>
                <a:t>, there are  </a:t>
              </a:r>
              <a:r>
                <a:rPr lang="en-IN" b="1" dirty="0">
                  <a:solidFill>
                    <a:srgbClr val="FF0000"/>
                  </a:solidFill>
                  <a:latin typeface="Candara" panose="020E0502030303020204" pitchFamily="34" charset="0"/>
                </a:rPr>
                <a:t>2 examples with “Tennis”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,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3 examples with “Cinema”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, </a:t>
              </a:r>
              <a:r>
                <a:rPr lang="en-IN" dirty="0">
                  <a:latin typeface="Candara" panose="020E0502030303020204" pitchFamily="34" charset="0"/>
                </a:rPr>
                <a:t>and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 1 example with “Stay In” , “Shopping” each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2417A1-CF1D-DB9D-8590-A9C667B1DA89}"/>
                </a:ext>
              </a:extLst>
            </p:cNvPr>
            <p:cNvSpPr txBox="1"/>
            <p:nvPr/>
          </p:nvSpPr>
          <p:spPr>
            <a:xfrm>
              <a:off x="6854146" y="4625301"/>
              <a:ext cx="13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i="1" dirty="0">
                  <a:latin typeface="Candara" panose="020E0502030303020204" pitchFamily="34" charset="0"/>
                </a:rPr>
                <a:t>Gini(S) =</a:t>
              </a:r>
              <a:endParaRPr lang="en-IN" dirty="0">
                <a:latin typeface="Candara" panose="020E0502030303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A8CF64-C363-DC24-52A2-2FCAF82E5B82}"/>
                </a:ext>
              </a:extLst>
            </p:cNvPr>
            <p:cNvSpPr txBox="1"/>
            <p:nvPr/>
          </p:nvSpPr>
          <p:spPr>
            <a:xfrm>
              <a:off x="8065732" y="4625301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1 - [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2A638B8-B748-2DBF-6A38-B965726AAD78}"/>
                </a:ext>
              </a:extLst>
            </p:cNvPr>
            <p:cNvGrpSpPr/>
            <p:nvPr/>
          </p:nvGrpSpPr>
          <p:grpSpPr>
            <a:xfrm>
              <a:off x="8402682" y="4533938"/>
              <a:ext cx="796277" cy="688560"/>
              <a:chOff x="8459482" y="3446414"/>
              <a:chExt cx="736168" cy="68856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81605D1-2B9E-BB16-AC9C-4FA3ED312814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1C544B5-EB89-E2C3-2BA5-EAF7DDB4567F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2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766C3C0-18B0-DEE2-1BC2-F5687EC4FEA5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7</a:t>
                  </a: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2A8875F6-E501-B67C-C4EF-A0144C611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95E1C4-EA57-7D27-8D39-70C7BD97CE08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C609F4-B38D-AB26-2B86-740FAA67835B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73A559-2623-F9B6-FDF3-A62F2EC05FB3}"/>
                </a:ext>
              </a:extLst>
            </p:cNvPr>
            <p:cNvSpPr txBox="1"/>
            <p:nvPr/>
          </p:nvSpPr>
          <p:spPr>
            <a:xfrm>
              <a:off x="9060536" y="4468540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1F0E9AD-90C1-BD1D-743F-49C0BEA286D5}"/>
                </a:ext>
              </a:extLst>
            </p:cNvPr>
            <p:cNvSpPr txBox="1"/>
            <p:nvPr/>
          </p:nvSpPr>
          <p:spPr>
            <a:xfrm>
              <a:off x="11838882" y="4608761"/>
              <a:ext cx="36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]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1BF0F1B-70CB-6293-EABA-6BC07265C84F}"/>
                </a:ext>
              </a:extLst>
            </p:cNvPr>
            <p:cNvGrpSpPr/>
            <p:nvPr/>
          </p:nvGrpSpPr>
          <p:grpSpPr>
            <a:xfrm>
              <a:off x="9269477" y="4533938"/>
              <a:ext cx="796277" cy="688560"/>
              <a:chOff x="8459482" y="3446414"/>
              <a:chExt cx="736168" cy="68856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CCC7054-9D1E-D8BF-7554-A6CFB33525E6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A85D6D9-DA6D-7D53-1132-62A1E3FF6E80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24D71EC-BB9D-3FE9-7B5B-97C7183952FA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7</a:t>
                  </a:r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F683C980-91B6-E145-6172-8F4DAAA661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937AE1B-DE8E-B429-BEC9-66744E7AE671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313C0D-5BD1-A3CC-E4A2-7A01AACD6A94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0B68101-10B5-C617-4264-822F3AB680FE}"/>
                </a:ext>
              </a:extLst>
            </p:cNvPr>
            <p:cNvSpPr txBox="1"/>
            <p:nvPr/>
          </p:nvSpPr>
          <p:spPr>
            <a:xfrm>
              <a:off x="9927331" y="4468540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6A9211F-C8B9-65BB-5DE1-35CFD983FC77}"/>
                </a:ext>
              </a:extLst>
            </p:cNvPr>
            <p:cNvSpPr txBox="1"/>
            <p:nvPr/>
          </p:nvSpPr>
          <p:spPr>
            <a:xfrm>
              <a:off x="9117222" y="4675387"/>
              <a:ext cx="36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+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277E200-B999-7275-D823-85DA155A9ABD}"/>
                </a:ext>
              </a:extLst>
            </p:cNvPr>
            <p:cNvGrpSpPr/>
            <p:nvPr/>
          </p:nvGrpSpPr>
          <p:grpSpPr>
            <a:xfrm>
              <a:off x="10172117" y="4533938"/>
              <a:ext cx="796277" cy="824488"/>
              <a:chOff x="8459482" y="3446414"/>
              <a:chExt cx="736168" cy="68856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E5AFF281-6E76-B8DC-3B15-E56D1E093E51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13A3C86-AEB8-E2BB-0ECF-60C2BAD12F96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7CF196B-3238-7BF4-0CC4-733391DF4E54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7</a:t>
                  </a:r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19020B73-86E9-0A68-3B18-B63703ED72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92CA55-0099-84CA-8CC2-4DD358820E91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3BD9714-F4D0-043F-A35B-48D0D5D54EB3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24FAF0-459D-79D1-6AF9-437C2348D011}"/>
                </a:ext>
              </a:extLst>
            </p:cNvPr>
            <p:cNvSpPr txBox="1"/>
            <p:nvPr/>
          </p:nvSpPr>
          <p:spPr>
            <a:xfrm>
              <a:off x="10829971" y="4468540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FB38C39-FE27-F32C-321C-4C0C1F831BDD}"/>
                </a:ext>
              </a:extLst>
            </p:cNvPr>
            <p:cNvSpPr txBox="1"/>
            <p:nvPr/>
          </p:nvSpPr>
          <p:spPr>
            <a:xfrm>
              <a:off x="10019862" y="4675387"/>
              <a:ext cx="36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+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1044AD7-EB58-9259-3DB5-1FB13CEECB17}"/>
                </a:ext>
              </a:extLst>
            </p:cNvPr>
            <p:cNvGrpSpPr/>
            <p:nvPr/>
          </p:nvGrpSpPr>
          <p:grpSpPr>
            <a:xfrm>
              <a:off x="11037327" y="4533938"/>
              <a:ext cx="796277" cy="824488"/>
              <a:chOff x="8459482" y="3446414"/>
              <a:chExt cx="736168" cy="688560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E6FC672-73F5-E3A2-8FDC-F3A80892FC18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4F44409-DFEB-CB81-4D76-BD758FE36C51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A07BB3F-4CB5-EC3A-CEE1-4C9172E414FA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7</a:t>
                  </a:r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3E0FC8B-888F-DB17-48FD-579A188E6A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042D2D1-532C-44C9-7CD8-3E7C5A5F80A6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7DB7921-82BF-A1EE-CA7B-B6B5CF9BFE55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1036A3C-0599-18E4-7004-E1D7CA7700AE}"/>
                </a:ext>
              </a:extLst>
            </p:cNvPr>
            <p:cNvSpPr txBox="1"/>
            <p:nvPr/>
          </p:nvSpPr>
          <p:spPr>
            <a:xfrm>
              <a:off x="11695181" y="4468540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9AC4FC-68AF-5CF1-5D5E-9606253F7EC2}"/>
                </a:ext>
              </a:extLst>
            </p:cNvPr>
            <p:cNvSpPr txBox="1"/>
            <p:nvPr/>
          </p:nvSpPr>
          <p:spPr>
            <a:xfrm>
              <a:off x="10885072" y="4675387"/>
              <a:ext cx="36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+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EBD85AE-28B1-42D6-643F-DF5CB0FF7AB7}"/>
                </a:ext>
              </a:extLst>
            </p:cNvPr>
            <p:cNvSpPr txBox="1"/>
            <p:nvPr/>
          </p:nvSpPr>
          <p:spPr>
            <a:xfrm>
              <a:off x="7271730" y="4999341"/>
              <a:ext cx="141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=- 0.694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CD780CA-1F44-F648-525D-0EE63063719E}"/>
                </a:ext>
              </a:extLst>
            </p:cNvPr>
            <p:cNvSpPr txBox="1"/>
            <p:nvPr/>
          </p:nvSpPr>
          <p:spPr>
            <a:xfrm>
              <a:off x="6855437" y="5339370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dirty="0">
                  <a:latin typeface="Candara" panose="020E0502030303020204" pitchFamily="34" charset="0"/>
                </a:rPr>
                <a:t>Weighted Average (Money)</a:t>
              </a:r>
            </a:p>
            <a:p>
              <a:r>
                <a:rPr lang="en-IN" b="1" dirty="0">
                  <a:latin typeface="Candara" panose="020E0502030303020204" pitchFamily="34" charset="0"/>
                </a:rPr>
                <a:t>= 0 * 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AA031B9-E221-16BE-2A36-A23ACA7616A2}"/>
                </a:ext>
              </a:extLst>
            </p:cNvPr>
            <p:cNvGrpSpPr/>
            <p:nvPr/>
          </p:nvGrpSpPr>
          <p:grpSpPr>
            <a:xfrm>
              <a:off x="7368068" y="5573457"/>
              <a:ext cx="796277" cy="751579"/>
              <a:chOff x="8459482" y="3446414"/>
              <a:chExt cx="736168" cy="627671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F555DE2-C725-2EF0-3973-715B91BF831B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27671"/>
                <a:chOff x="8670171" y="3446414"/>
                <a:chExt cx="463925" cy="627671"/>
              </a:xfrm>
            </p:grpSpPr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B530F5B9-ED22-8CF0-9F6B-2831837A56C5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08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E3A8CB0-10EA-1AD8-568B-6989C722D447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08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10</a:t>
                  </a:r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B1E9D99-E873-539D-5EB5-318D3F1DA7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16916CF-6FC2-3AF0-630C-48D99C34C631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53FBBDF-7BE7-DC13-F893-0923EBF67F46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518AD26-1603-1651-FE2A-02622AFF85EF}"/>
                </a:ext>
              </a:extLst>
            </p:cNvPr>
            <p:cNvSpPr txBox="1"/>
            <p:nvPr/>
          </p:nvSpPr>
          <p:spPr>
            <a:xfrm>
              <a:off x="8238989" y="5721845"/>
              <a:ext cx="141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+ 0.694  * 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F8F670C-1CC1-85AF-F19E-A039F92B3105}"/>
                </a:ext>
              </a:extLst>
            </p:cNvPr>
            <p:cNvGrpSpPr/>
            <p:nvPr/>
          </p:nvGrpSpPr>
          <p:grpSpPr>
            <a:xfrm>
              <a:off x="9366112" y="5610221"/>
              <a:ext cx="796277" cy="751579"/>
              <a:chOff x="8459482" y="3446414"/>
              <a:chExt cx="736168" cy="627671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E95B3C68-72AB-B082-2835-654FA78961FB}"/>
                  </a:ext>
                </a:extLst>
              </p:cNvPr>
              <p:cNvGrpSpPr/>
              <p:nvPr/>
            </p:nvGrpSpPr>
            <p:grpSpPr>
              <a:xfrm>
                <a:off x="8658936" y="3446414"/>
                <a:ext cx="436142" cy="627671"/>
                <a:chOff x="8658936" y="3446414"/>
                <a:chExt cx="436142" cy="627671"/>
              </a:xfrm>
            </p:grpSpPr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2606B538-39EA-494C-394B-8A435E142DA1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08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7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F41D4A0F-2D13-9FCD-2D67-724CA9D190E6}"/>
                    </a:ext>
                  </a:extLst>
                </p:cNvPr>
                <p:cNvSpPr txBox="1"/>
                <p:nvPr/>
              </p:nvSpPr>
              <p:spPr>
                <a:xfrm>
                  <a:off x="8658936" y="3765642"/>
                  <a:ext cx="436142" cy="308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10</a:t>
                  </a:r>
                </a:p>
              </p:txBody>
            </p: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4785073-7999-5034-1655-8DEDE4E72A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C08D37-A1BD-7052-73A1-84CD812577F7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F2A84E5-BB24-4D4D-00EA-A57244DF73E6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2727FB3-3CEA-BA35-344A-A3D05A1E5641}"/>
                </a:ext>
              </a:extLst>
            </p:cNvPr>
            <p:cNvSpPr txBox="1"/>
            <p:nvPr/>
          </p:nvSpPr>
          <p:spPr>
            <a:xfrm>
              <a:off x="10124765" y="5794887"/>
              <a:ext cx="141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Candara" panose="020E0502030303020204" pitchFamily="34" charset="0"/>
                </a:rPr>
                <a:t>=  0.486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960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/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B4D278A-6559-98BF-F7A8-849AB67D2658}"/>
              </a:ext>
            </a:extLst>
          </p:cNvPr>
          <p:cNvSpPr txBox="1"/>
          <p:nvPr/>
        </p:nvSpPr>
        <p:spPr>
          <a:xfrm>
            <a:off x="6822831" y="1286638"/>
            <a:ext cx="519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ndara" panose="020E0502030303020204" pitchFamily="34" charset="0"/>
              </a:rPr>
              <a:t>Computation of </a:t>
            </a:r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Gini Index for Parents</a:t>
            </a:r>
            <a:r>
              <a:rPr lang="en-IN" dirty="0">
                <a:latin typeface="Candara" panose="020E0502030303020204" pitchFamily="34" charset="0"/>
              </a:rPr>
              <a:t> Attribute</a:t>
            </a:r>
          </a:p>
        </p:txBody>
      </p:sp>
    </p:spTree>
    <p:extLst>
      <p:ext uri="{BB962C8B-B14F-4D97-AF65-F5344CB8AC3E}">
        <p14:creationId xmlns:p14="http://schemas.microsoft.com/office/powerpoint/2010/main" val="3277139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/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11769430-E9AD-65A5-4A6A-215825FE376B}"/>
              </a:ext>
            </a:extLst>
          </p:cNvPr>
          <p:cNvGrpSpPr/>
          <p:nvPr/>
        </p:nvGrpSpPr>
        <p:grpSpPr>
          <a:xfrm>
            <a:off x="6822831" y="1286638"/>
            <a:ext cx="5190978" cy="969496"/>
            <a:chOff x="6822831" y="1286638"/>
            <a:chExt cx="5190978" cy="9694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D278A-6559-98BF-F7A8-849AB67D2658}"/>
                </a:ext>
              </a:extLst>
            </p:cNvPr>
            <p:cNvSpPr txBox="1"/>
            <p:nvPr/>
          </p:nvSpPr>
          <p:spPr>
            <a:xfrm>
              <a:off x="6822831" y="1286638"/>
              <a:ext cx="51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Computation of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Gini Index for Parents</a:t>
              </a:r>
              <a:r>
                <a:rPr lang="en-IN" dirty="0">
                  <a:latin typeface="Candara" panose="020E0502030303020204" pitchFamily="34" charset="0"/>
                </a:rPr>
                <a:t> Attribute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AC77A3-933C-D5C0-0170-E3632217261F}"/>
                </a:ext>
              </a:extLst>
            </p:cNvPr>
            <p:cNvSpPr txBox="1"/>
            <p:nvPr/>
          </p:nvSpPr>
          <p:spPr>
            <a:xfrm>
              <a:off x="6822831" y="1609803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It has two possible values of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Yes (5 examples)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IN" dirty="0">
                  <a:latin typeface="Candara" panose="020E0502030303020204" pitchFamily="34" charset="0"/>
                </a:rPr>
                <a:t>and </a:t>
              </a:r>
              <a:r>
                <a:rPr lang="en-IN" b="1" dirty="0">
                  <a:solidFill>
                    <a:srgbClr val="FF0000"/>
                  </a:solidFill>
                  <a:latin typeface="Candara" panose="020E0502030303020204" pitchFamily="34" charset="0"/>
                </a:rPr>
                <a:t>No (5 examples)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6035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/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6DD2E61-1436-E3AA-78A6-2752ADC37FD3}"/>
              </a:ext>
            </a:extLst>
          </p:cNvPr>
          <p:cNvGrpSpPr/>
          <p:nvPr/>
        </p:nvGrpSpPr>
        <p:grpSpPr>
          <a:xfrm>
            <a:off x="6822831" y="1286638"/>
            <a:ext cx="5190978" cy="1615827"/>
            <a:chOff x="6822831" y="1286638"/>
            <a:chExt cx="5190978" cy="161582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D278A-6559-98BF-F7A8-849AB67D2658}"/>
                </a:ext>
              </a:extLst>
            </p:cNvPr>
            <p:cNvSpPr txBox="1"/>
            <p:nvPr/>
          </p:nvSpPr>
          <p:spPr>
            <a:xfrm>
              <a:off x="6822831" y="1286638"/>
              <a:ext cx="51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Computation of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Gini Index for Parents</a:t>
              </a:r>
              <a:r>
                <a:rPr lang="en-IN" dirty="0">
                  <a:latin typeface="Candara" panose="020E0502030303020204" pitchFamily="34" charset="0"/>
                </a:rPr>
                <a:t> Attribute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AC77A3-933C-D5C0-0170-E3632217261F}"/>
                </a:ext>
              </a:extLst>
            </p:cNvPr>
            <p:cNvSpPr txBox="1"/>
            <p:nvPr/>
          </p:nvSpPr>
          <p:spPr>
            <a:xfrm>
              <a:off x="6822831" y="1609803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It has two possible values of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Yes (5 examples)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IN" dirty="0">
                  <a:latin typeface="Candara" panose="020E0502030303020204" pitchFamily="34" charset="0"/>
                </a:rPr>
                <a:t>and </a:t>
              </a:r>
              <a:r>
                <a:rPr lang="en-IN" b="1" dirty="0">
                  <a:solidFill>
                    <a:srgbClr val="FF0000"/>
                  </a:solidFill>
                  <a:latin typeface="Candara" panose="020E0502030303020204" pitchFamily="34" charset="0"/>
                </a:rPr>
                <a:t>No (5 examples)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799F4-3687-EECC-461F-05B4914DBCD8}"/>
                </a:ext>
              </a:extLst>
            </p:cNvPr>
            <p:cNvSpPr txBox="1"/>
            <p:nvPr/>
          </p:nvSpPr>
          <p:spPr>
            <a:xfrm>
              <a:off x="6822831" y="2256134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If </a:t>
              </a:r>
              <a:r>
                <a:rPr lang="en-IN" b="1" dirty="0">
                  <a:latin typeface="Candara" panose="020E0502030303020204" pitchFamily="34" charset="0"/>
                </a:rPr>
                <a:t>Parents = Yes</a:t>
              </a:r>
              <a:r>
                <a:rPr lang="en-IN" dirty="0">
                  <a:latin typeface="Candara" panose="020E0502030303020204" pitchFamily="34" charset="0"/>
                </a:rPr>
                <a:t>, there are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5 examples</a:t>
              </a:r>
              <a:r>
                <a:rPr lang="en-IN" dirty="0">
                  <a:latin typeface="Candara" panose="020E0502030303020204" pitchFamily="34" charset="0"/>
                </a:rPr>
                <a:t>, all with “cinema” </a:t>
              </a:r>
              <a:endParaRPr lang="en-IN" b="1" dirty="0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712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/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D0E3A827-C347-2138-1C58-50A6B0220CA1}"/>
              </a:ext>
            </a:extLst>
          </p:cNvPr>
          <p:cNvGrpSpPr/>
          <p:nvPr/>
        </p:nvGrpSpPr>
        <p:grpSpPr>
          <a:xfrm>
            <a:off x="6822831" y="1286638"/>
            <a:ext cx="5190978" cy="2318362"/>
            <a:chOff x="6822831" y="1286638"/>
            <a:chExt cx="5190978" cy="23183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D278A-6559-98BF-F7A8-849AB67D2658}"/>
                </a:ext>
              </a:extLst>
            </p:cNvPr>
            <p:cNvSpPr txBox="1"/>
            <p:nvPr/>
          </p:nvSpPr>
          <p:spPr>
            <a:xfrm>
              <a:off x="6822831" y="1286638"/>
              <a:ext cx="51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Computation of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Gini Index for Parents</a:t>
              </a:r>
              <a:r>
                <a:rPr lang="en-IN" dirty="0">
                  <a:latin typeface="Candara" panose="020E0502030303020204" pitchFamily="34" charset="0"/>
                </a:rPr>
                <a:t> Attribute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AC77A3-933C-D5C0-0170-E3632217261F}"/>
                </a:ext>
              </a:extLst>
            </p:cNvPr>
            <p:cNvSpPr txBox="1"/>
            <p:nvPr/>
          </p:nvSpPr>
          <p:spPr>
            <a:xfrm>
              <a:off x="6822831" y="1609803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It has two possible values of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Yes (5 examples)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IN" dirty="0">
                  <a:latin typeface="Candara" panose="020E0502030303020204" pitchFamily="34" charset="0"/>
                </a:rPr>
                <a:t>and </a:t>
              </a:r>
              <a:r>
                <a:rPr lang="en-IN" b="1" dirty="0">
                  <a:solidFill>
                    <a:srgbClr val="FF0000"/>
                  </a:solidFill>
                  <a:latin typeface="Candara" panose="020E0502030303020204" pitchFamily="34" charset="0"/>
                </a:rPr>
                <a:t>No (5 examples)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799F4-3687-EECC-461F-05B4914DBCD8}"/>
                </a:ext>
              </a:extLst>
            </p:cNvPr>
            <p:cNvSpPr txBox="1"/>
            <p:nvPr/>
          </p:nvSpPr>
          <p:spPr>
            <a:xfrm>
              <a:off x="6822831" y="2256134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If </a:t>
              </a:r>
              <a:r>
                <a:rPr lang="en-IN" b="1" dirty="0">
                  <a:latin typeface="Candara" panose="020E0502030303020204" pitchFamily="34" charset="0"/>
                </a:rPr>
                <a:t>Parents = Yes</a:t>
              </a:r>
              <a:r>
                <a:rPr lang="en-IN" dirty="0">
                  <a:latin typeface="Candara" panose="020E0502030303020204" pitchFamily="34" charset="0"/>
                </a:rPr>
                <a:t>, there are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5 examples</a:t>
              </a:r>
              <a:r>
                <a:rPr lang="en-IN" dirty="0">
                  <a:latin typeface="Candara" panose="020E0502030303020204" pitchFamily="34" charset="0"/>
                </a:rPr>
                <a:t>, all with “cinema” </a:t>
              </a:r>
              <a:endParaRPr lang="en-IN" b="1" dirty="0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408A30-5E14-135D-01C8-1D80F24C9678}"/>
                </a:ext>
              </a:extLst>
            </p:cNvPr>
            <p:cNvSpPr txBox="1"/>
            <p:nvPr/>
          </p:nvSpPr>
          <p:spPr>
            <a:xfrm>
              <a:off x="6822831" y="3007803"/>
              <a:ext cx="13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i="1" dirty="0">
                  <a:latin typeface="Candara" panose="020E0502030303020204" pitchFamily="34" charset="0"/>
                </a:rPr>
                <a:t>Gini(S) =</a:t>
              </a:r>
              <a:endParaRPr lang="en-IN" dirty="0">
                <a:latin typeface="Candara" panose="020E0502030303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AE42E2-7A5C-5F8A-D2B7-05FBB7BBB856}"/>
                </a:ext>
              </a:extLst>
            </p:cNvPr>
            <p:cNvSpPr txBox="1"/>
            <p:nvPr/>
          </p:nvSpPr>
          <p:spPr>
            <a:xfrm>
              <a:off x="8065258" y="3007803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1 - [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DE0E4DB-4169-137C-4893-E52594C37CEE}"/>
                </a:ext>
              </a:extLst>
            </p:cNvPr>
            <p:cNvGrpSpPr/>
            <p:nvPr/>
          </p:nvGrpSpPr>
          <p:grpSpPr>
            <a:xfrm>
              <a:off x="8402208" y="2916440"/>
              <a:ext cx="796277" cy="688560"/>
              <a:chOff x="8459482" y="3446414"/>
              <a:chExt cx="736168" cy="68856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7423A9-DE96-336B-EA4B-F86D62CBC695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B694759-64BA-EFEB-57FA-1F404ABC9AD2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5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0C31515-FE76-CF25-3C8D-6D34EAB2A422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5</a:t>
                  </a: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6F0033B-EA91-2234-5D16-372D5FF889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8AB28F-FF09-1A6F-03BB-3F824B68C512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AAC48A-1174-3E40-38F6-BF6C25345202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536EA6-463B-5940-70C7-721FFB5E0FFB}"/>
                </a:ext>
              </a:extLst>
            </p:cNvPr>
            <p:cNvSpPr txBox="1"/>
            <p:nvPr/>
          </p:nvSpPr>
          <p:spPr>
            <a:xfrm>
              <a:off x="9088793" y="2903914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3FBB7C-CCD7-C3B6-7559-1FB8C870F352}"/>
                </a:ext>
              </a:extLst>
            </p:cNvPr>
            <p:cNvSpPr txBox="1"/>
            <p:nvPr/>
          </p:nvSpPr>
          <p:spPr>
            <a:xfrm>
              <a:off x="9404135" y="3015437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= 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688ED9-F984-B833-5098-16B691B17F16}"/>
                </a:ext>
              </a:extLst>
            </p:cNvPr>
            <p:cNvSpPr txBox="1"/>
            <p:nvPr/>
          </p:nvSpPr>
          <p:spPr>
            <a:xfrm>
              <a:off x="9188383" y="3015437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1988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/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AC7E094C-CF1C-3178-239C-02E2320326EF}"/>
              </a:ext>
            </a:extLst>
          </p:cNvPr>
          <p:cNvGrpSpPr/>
          <p:nvPr/>
        </p:nvGrpSpPr>
        <p:grpSpPr>
          <a:xfrm>
            <a:off x="6808646" y="1286638"/>
            <a:ext cx="5205163" cy="3340689"/>
            <a:chOff x="6808646" y="1286638"/>
            <a:chExt cx="5205163" cy="334068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D278A-6559-98BF-F7A8-849AB67D2658}"/>
                </a:ext>
              </a:extLst>
            </p:cNvPr>
            <p:cNvSpPr txBox="1"/>
            <p:nvPr/>
          </p:nvSpPr>
          <p:spPr>
            <a:xfrm>
              <a:off x="6822831" y="1286638"/>
              <a:ext cx="51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Computation of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Gini Index for Parents</a:t>
              </a:r>
              <a:r>
                <a:rPr lang="en-IN" dirty="0">
                  <a:latin typeface="Candara" panose="020E0502030303020204" pitchFamily="34" charset="0"/>
                </a:rPr>
                <a:t> Attribute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AC77A3-933C-D5C0-0170-E3632217261F}"/>
                </a:ext>
              </a:extLst>
            </p:cNvPr>
            <p:cNvSpPr txBox="1"/>
            <p:nvPr/>
          </p:nvSpPr>
          <p:spPr>
            <a:xfrm>
              <a:off x="6822831" y="1609803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It has two possible values of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Yes (5 examples)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IN" dirty="0">
                  <a:latin typeface="Candara" panose="020E0502030303020204" pitchFamily="34" charset="0"/>
                </a:rPr>
                <a:t>and </a:t>
              </a:r>
              <a:r>
                <a:rPr lang="en-IN" b="1" dirty="0">
                  <a:solidFill>
                    <a:srgbClr val="FF0000"/>
                  </a:solidFill>
                  <a:latin typeface="Candara" panose="020E0502030303020204" pitchFamily="34" charset="0"/>
                </a:rPr>
                <a:t>No (5 examples)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799F4-3687-EECC-461F-05B4914DBCD8}"/>
                </a:ext>
              </a:extLst>
            </p:cNvPr>
            <p:cNvSpPr txBox="1"/>
            <p:nvPr/>
          </p:nvSpPr>
          <p:spPr>
            <a:xfrm>
              <a:off x="6822831" y="2256134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If </a:t>
              </a:r>
              <a:r>
                <a:rPr lang="en-IN" b="1" dirty="0">
                  <a:latin typeface="Candara" panose="020E0502030303020204" pitchFamily="34" charset="0"/>
                </a:rPr>
                <a:t>Parents = Yes</a:t>
              </a:r>
              <a:r>
                <a:rPr lang="en-IN" dirty="0">
                  <a:latin typeface="Candara" panose="020E0502030303020204" pitchFamily="34" charset="0"/>
                </a:rPr>
                <a:t>, there are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5 examples</a:t>
              </a:r>
              <a:r>
                <a:rPr lang="en-IN" dirty="0">
                  <a:latin typeface="Candara" panose="020E0502030303020204" pitchFamily="34" charset="0"/>
                </a:rPr>
                <a:t>, all with “cinema” </a:t>
              </a:r>
              <a:endParaRPr lang="en-IN" b="1" dirty="0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408A30-5E14-135D-01C8-1D80F24C9678}"/>
                </a:ext>
              </a:extLst>
            </p:cNvPr>
            <p:cNvSpPr txBox="1"/>
            <p:nvPr/>
          </p:nvSpPr>
          <p:spPr>
            <a:xfrm>
              <a:off x="6822831" y="3007803"/>
              <a:ext cx="13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i="1" dirty="0">
                  <a:latin typeface="Candara" panose="020E0502030303020204" pitchFamily="34" charset="0"/>
                </a:rPr>
                <a:t>Gini(S) =</a:t>
              </a:r>
              <a:endParaRPr lang="en-IN" dirty="0">
                <a:latin typeface="Candara" panose="020E0502030303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AE42E2-7A5C-5F8A-D2B7-05FBB7BBB856}"/>
                </a:ext>
              </a:extLst>
            </p:cNvPr>
            <p:cNvSpPr txBox="1"/>
            <p:nvPr/>
          </p:nvSpPr>
          <p:spPr>
            <a:xfrm>
              <a:off x="8065258" y="3007803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1 - [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DE0E4DB-4169-137C-4893-E52594C37CEE}"/>
                </a:ext>
              </a:extLst>
            </p:cNvPr>
            <p:cNvGrpSpPr/>
            <p:nvPr/>
          </p:nvGrpSpPr>
          <p:grpSpPr>
            <a:xfrm>
              <a:off x="8402208" y="2916440"/>
              <a:ext cx="796277" cy="688560"/>
              <a:chOff x="8459482" y="3446414"/>
              <a:chExt cx="736168" cy="68856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7423A9-DE96-336B-EA4B-F86D62CBC695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B694759-64BA-EFEB-57FA-1F404ABC9AD2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5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0C31515-FE76-CF25-3C8D-6D34EAB2A422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5</a:t>
                  </a: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6F0033B-EA91-2234-5D16-372D5FF889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8AB28F-FF09-1A6F-03BB-3F824B68C512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AAC48A-1174-3E40-38F6-BF6C25345202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536EA6-463B-5940-70C7-721FFB5E0FFB}"/>
                </a:ext>
              </a:extLst>
            </p:cNvPr>
            <p:cNvSpPr txBox="1"/>
            <p:nvPr/>
          </p:nvSpPr>
          <p:spPr>
            <a:xfrm>
              <a:off x="9088793" y="2903914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3FBB7C-CCD7-C3B6-7559-1FB8C870F352}"/>
                </a:ext>
              </a:extLst>
            </p:cNvPr>
            <p:cNvSpPr txBox="1"/>
            <p:nvPr/>
          </p:nvSpPr>
          <p:spPr>
            <a:xfrm>
              <a:off x="9404135" y="3015437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= 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D26D71-E35A-4CD1-5AB6-EB8CA866DAE7}"/>
                </a:ext>
              </a:extLst>
            </p:cNvPr>
            <p:cNvSpPr txBox="1"/>
            <p:nvPr/>
          </p:nvSpPr>
          <p:spPr>
            <a:xfrm>
              <a:off x="6808646" y="3703997"/>
              <a:ext cx="51909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For </a:t>
              </a:r>
              <a:r>
                <a:rPr lang="en-IN" b="1" dirty="0">
                  <a:latin typeface="Candara" panose="020E0502030303020204" pitchFamily="34" charset="0"/>
                </a:rPr>
                <a:t>Parents = No</a:t>
              </a:r>
              <a:r>
                <a:rPr lang="en-IN" dirty="0">
                  <a:latin typeface="Candara" panose="020E0502030303020204" pitchFamily="34" charset="0"/>
                </a:rPr>
                <a:t>, there are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2 examples with “Tennis”, </a:t>
              </a:r>
              <a:r>
                <a:rPr lang="en-IN" b="1" dirty="0">
                  <a:solidFill>
                    <a:srgbClr val="FF0000"/>
                  </a:solidFill>
                  <a:latin typeface="Candara" panose="020E0502030303020204" pitchFamily="34" charset="0"/>
                </a:rPr>
                <a:t>1 example with “Stay in”, “Shopping” and “Cinema” each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932840-BA13-6A81-94B1-6F5E3904B8F8}"/>
                </a:ext>
              </a:extLst>
            </p:cNvPr>
            <p:cNvSpPr txBox="1"/>
            <p:nvPr/>
          </p:nvSpPr>
          <p:spPr>
            <a:xfrm>
              <a:off x="9188383" y="3015437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981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144752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  <a:cs typeface="Arial"/>
                <a:sym typeface="Arial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0B24D-EF5A-45E2-A795-DD54B88BF4B2}"/>
              </a:ext>
            </a:extLst>
          </p:cNvPr>
          <p:cNvSpPr txBox="1"/>
          <p:nvPr/>
        </p:nvSpPr>
        <p:spPr>
          <a:xfrm>
            <a:off x="226031" y="1520575"/>
            <a:ext cx="6034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3200" b="1" dirty="0">
                <a:latin typeface="Candara" panose="020E0502030303020204" pitchFamily="34" charset="0"/>
              </a:rPr>
              <a:t>Decision Tree using Gini index</a:t>
            </a:r>
            <a:endParaRPr lang="en-IN" sz="3200" b="1" dirty="0">
              <a:latin typeface="Candara" panose="020E0502030303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3504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/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  <p:grpSp>
        <p:nvGrpSpPr>
          <p:cNvPr id="61" name="Group 60">
            <a:extLst>
              <a:ext uri="{FF2B5EF4-FFF2-40B4-BE49-F238E27FC236}">
                <a16:creationId xmlns:a16="http://schemas.microsoft.com/office/drawing/2014/main" id="{F9A5CB01-7E9F-E45E-4AF6-F5577976FDF0}"/>
              </a:ext>
            </a:extLst>
          </p:cNvPr>
          <p:cNvGrpSpPr/>
          <p:nvPr/>
        </p:nvGrpSpPr>
        <p:grpSpPr>
          <a:xfrm>
            <a:off x="6808646" y="1286638"/>
            <a:ext cx="5393016" cy="4082035"/>
            <a:chOff x="6808646" y="1286638"/>
            <a:chExt cx="5393016" cy="40820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D278A-6559-98BF-F7A8-849AB67D2658}"/>
                </a:ext>
              </a:extLst>
            </p:cNvPr>
            <p:cNvSpPr txBox="1"/>
            <p:nvPr/>
          </p:nvSpPr>
          <p:spPr>
            <a:xfrm>
              <a:off x="6822831" y="1286638"/>
              <a:ext cx="51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Computation of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Gini Index for Parents</a:t>
              </a:r>
              <a:r>
                <a:rPr lang="en-IN" dirty="0">
                  <a:latin typeface="Candara" panose="020E0502030303020204" pitchFamily="34" charset="0"/>
                </a:rPr>
                <a:t> Attribute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AC77A3-933C-D5C0-0170-E3632217261F}"/>
                </a:ext>
              </a:extLst>
            </p:cNvPr>
            <p:cNvSpPr txBox="1"/>
            <p:nvPr/>
          </p:nvSpPr>
          <p:spPr>
            <a:xfrm>
              <a:off x="6822831" y="1609803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It has two possible values of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Yes (5 examples)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IN" dirty="0">
                  <a:latin typeface="Candara" panose="020E0502030303020204" pitchFamily="34" charset="0"/>
                </a:rPr>
                <a:t>and </a:t>
              </a:r>
              <a:r>
                <a:rPr lang="en-IN" b="1" dirty="0">
                  <a:solidFill>
                    <a:srgbClr val="FF0000"/>
                  </a:solidFill>
                  <a:latin typeface="Candara" panose="020E0502030303020204" pitchFamily="34" charset="0"/>
                </a:rPr>
                <a:t>No (5 examples)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799F4-3687-EECC-461F-05B4914DBCD8}"/>
                </a:ext>
              </a:extLst>
            </p:cNvPr>
            <p:cNvSpPr txBox="1"/>
            <p:nvPr/>
          </p:nvSpPr>
          <p:spPr>
            <a:xfrm>
              <a:off x="6822831" y="2256134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If </a:t>
              </a:r>
              <a:r>
                <a:rPr lang="en-IN" b="1" dirty="0">
                  <a:latin typeface="Candara" panose="020E0502030303020204" pitchFamily="34" charset="0"/>
                </a:rPr>
                <a:t>Parents = Yes</a:t>
              </a:r>
              <a:r>
                <a:rPr lang="en-IN" dirty="0">
                  <a:latin typeface="Candara" panose="020E0502030303020204" pitchFamily="34" charset="0"/>
                </a:rPr>
                <a:t>, there are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5 examples</a:t>
              </a:r>
              <a:r>
                <a:rPr lang="en-IN" dirty="0">
                  <a:latin typeface="Candara" panose="020E0502030303020204" pitchFamily="34" charset="0"/>
                </a:rPr>
                <a:t>, all with “cinema” </a:t>
              </a:r>
              <a:endParaRPr lang="en-IN" b="1" dirty="0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408A30-5E14-135D-01C8-1D80F24C9678}"/>
                </a:ext>
              </a:extLst>
            </p:cNvPr>
            <p:cNvSpPr txBox="1"/>
            <p:nvPr/>
          </p:nvSpPr>
          <p:spPr>
            <a:xfrm>
              <a:off x="6822831" y="3007803"/>
              <a:ext cx="13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i="1" dirty="0">
                  <a:latin typeface="Candara" panose="020E0502030303020204" pitchFamily="34" charset="0"/>
                </a:rPr>
                <a:t>Gini(S) =</a:t>
              </a:r>
              <a:endParaRPr lang="en-IN" dirty="0">
                <a:latin typeface="Candara" panose="020E0502030303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AE42E2-7A5C-5F8A-D2B7-05FBB7BBB856}"/>
                </a:ext>
              </a:extLst>
            </p:cNvPr>
            <p:cNvSpPr txBox="1"/>
            <p:nvPr/>
          </p:nvSpPr>
          <p:spPr>
            <a:xfrm>
              <a:off x="8065258" y="3007803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1 - [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DE0E4DB-4169-137C-4893-E52594C37CEE}"/>
                </a:ext>
              </a:extLst>
            </p:cNvPr>
            <p:cNvGrpSpPr/>
            <p:nvPr/>
          </p:nvGrpSpPr>
          <p:grpSpPr>
            <a:xfrm>
              <a:off x="8402208" y="2916440"/>
              <a:ext cx="796277" cy="688560"/>
              <a:chOff x="8459482" y="3446414"/>
              <a:chExt cx="736168" cy="68856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7423A9-DE96-336B-EA4B-F86D62CBC695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B694759-64BA-EFEB-57FA-1F404ABC9AD2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5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0C31515-FE76-CF25-3C8D-6D34EAB2A422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5</a:t>
                  </a: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6F0033B-EA91-2234-5D16-372D5FF889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8AB28F-FF09-1A6F-03BB-3F824B68C512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AAC48A-1174-3E40-38F6-BF6C25345202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536EA6-463B-5940-70C7-721FFB5E0FFB}"/>
                </a:ext>
              </a:extLst>
            </p:cNvPr>
            <p:cNvSpPr txBox="1"/>
            <p:nvPr/>
          </p:nvSpPr>
          <p:spPr>
            <a:xfrm>
              <a:off x="9088793" y="2903914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3FBB7C-CCD7-C3B6-7559-1FB8C870F352}"/>
                </a:ext>
              </a:extLst>
            </p:cNvPr>
            <p:cNvSpPr txBox="1"/>
            <p:nvPr/>
          </p:nvSpPr>
          <p:spPr>
            <a:xfrm>
              <a:off x="9404135" y="3015437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= 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00AD9E-6A52-7857-00AA-1465A66A3D67}"/>
                </a:ext>
              </a:extLst>
            </p:cNvPr>
            <p:cNvSpPr txBox="1"/>
            <p:nvPr/>
          </p:nvSpPr>
          <p:spPr>
            <a:xfrm>
              <a:off x="6854146" y="4625301"/>
              <a:ext cx="13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i="1" dirty="0">
                  <a:latin typeface="Candara" panose="020E0502030303020204" pitchFamily="34" charset="0"/>
                </a:rPr>
                <a:t>Gini(S) =</a:t>
              </a:r>
              <a:endParaRPr lang="en-IN" dirty="0">
                <a:latin typeface="Candara" panose="020E0502030303020204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127C3A9-93CB-0752-EC37-5D74393F56E0}"/>
                </a:ext>
              </a:extLst>
            </p:cNvPr>
            <p:cNvGrpSpPr/>
            <p:nvPr/>
          </p:nvGrpSpPr>
          <p:grpSpPr>
            <a:xfrm>
              <a:off x="8402682" y="4533938"/>
              <a:ext cx="796277" cy="688560"/>
              <a:chOff x="8459482" y="3446414"/>
              <a:chExt cx="736168" cy="68856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6781809-F3FA-F7A7-3FFF-ED8528DCBF1F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7F0EFDE-FBB5-2DCE-4A4B-5B9FE29DE633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2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2BA133B-8D40-3FD9-09E1-BF1FA8307FC9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5</a:t>
                  </a: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9453A18D-CB43-B4D5-D04A-3298D3220B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E6D511C-0DA7-12DB-8389-F7AF9DC468C3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D6B429-0E39-194B-ECCF-BC18D5165456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6C5987-CE6F-4A88-CE3A-F2D9BF09CAD9}"/>
                </a:ext>
              </a:extLst>
            </p:cNvPr>
            <p:cNvSpPr txBox="1"/>
            <p:nvPr/>
          </p:nvSpPr>
          <p:spPr>
            <a:xfrm>
              <a:off x="11838882" y="4608761"/>
              <a:ext cx="36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]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D5F19EF-5CDF-0381-9666-E08926D6EDF9}"/>
                </a:ext>
              </a:extLst>
            </p:cNvPr>
            <p:cNvGrpSpPr/>
            <p:nvPr/>
          </p:nvGrpSpPr>
          <p:grpSpPr>
            <a:xfrm>
              <a:off x="9269477" y="4533938"/>
              <a:ext cx="796277" cy="688560"/>
              <a:chOff x="8459482" y="3446414"/>
              <a:chExt cx="736168" cy="68856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97CE915-3470-8104-C193-2A365E9586BE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0836133-10D9-1684-F916-E31238BC129F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5798216-DF7B-15B8-A1E3-C67B05E52140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5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F83F0BE0-E919-3FAD-1598-83474A0C73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F87091-CFD2-A3EA-36F3-866ACDD22B1C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683D83-E216-B68C-F331-FA24144E4F29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0DEFC32-3582-26BE-9B65-52B9A03E5587}"/>
                </a:ext>
              </a:extLst>
            </p:cNvPr>
            <p:cNvGrpSpPr/>
            <p:nvPr/>
          </p:nvGrpSpPr>
          <p:grpSpPr>
            <a:xfrm>
              <a:off x="10172117" y="4533938"/>
              <a:ext cx="796277" cy="751579"/>
              <a:chOff x="8459482" y="3446414"/>
              <a:chExt cx="736168" cy="62767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83B6009-1F4D-483D-3CA4-A767A57D8C00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27671"/>
                <a:chOff x="8670171" y="3446414"/>
                <a:chExt cx="463925" cy="627671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182472D-833E-7A5A-2A69-F0AD95BEF119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BEF257D-1B4A-8B50-242D-7D4C491E0418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08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5</a:t>
                  </a: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CA626B5-E0C9-4B62-8F78-642AE0A7E7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99B258-2CFA-2F0A-5969-68E1CA370364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D908ADF-A393-5A87-404C-8E6190E9143C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2A9D95-FB0D-7C3E-A7F9-589D457B331E}"/>
                </a:ext>
              </a:extLst>
            </p:cNvPr>
            <p:cNvSpPr txBox="1"/>
            <p:nvPr/>
          </p:nvSpPr>
          <p:spPr>
            <a:xfrm>
              <a:off x="10019862" y="4675387"/>
              <a:ext cx="36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+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7F9D802-AF22-75AE-00EE-DD4301CDB5E4}"/>
                </a:ext>
              </a:extLst>
            </p:cNvPr>
            <p:cNvGrpSpPr/>
            <p:nvPr/>
          </p:nvGrpSpPr>
          <p:grpSpPr>
            <a:xfrm>
              <a:off x="11037327" y="4533938"/>
              <a:ext cx="796277" cy="751579"/>
              <a:chOff x="8459482" y="3446414"/>
              <a:chExt cx="736168" cy="627671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432C6A6-82CE-48CE-7085-853D85504B67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27671"/>
                <a:chOff x="8670171" y="3446414"/>
                <a:chExt cx="463925" cy="627671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65A3443-4830-A95F-2E70-C78A2DC166AE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E27C2E7-3DBB-C2BB-84D3-CCAB7E47F238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08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5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B004240D-DF24-8A10-BE3C-72EE21EC86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425136F-9CF5-060C-8F57-E6C741914E87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36856BD-85CD-7A12-53A4-698F7A6B7262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C8D2BB-D5FB-58D5-79E0-4486EE201034}"/>
                </a:ext>
              </a:extLst>
            </p:cNvPr>
            <p:cNvSpPr txBox="1"/>
            <p:nvPr/>
          </p:nvSpPr>
          <p:spPr>
            <a:xfrm>
              <a:off x="10885072" y="4562843"/>
              <a:ext cx="36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+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59AC484-1B2B-38BF-A499-B2E28C2111A8}"/>
                </a:ext>
              </a:extLst>
            </p:cNvPr>
            <p:cNvSpPr txBox="1"/>
            <p:nvPr/>
          </p:nvSpPr>
          <p:spPr>
            <a:xfrm>
              <a:off x="7271730" y="4999341"/>
              <a:ext cx="141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=0.72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54623F4-61C0-141A-1A7D-2061D2DFA955}"/>
                </a:ext>
              </a:extLst>
            </p:cNvPr>
            <p:cNvSpPr txBox="1"/>
            <p:nvPr/>
          </p:nvSpPr>
          <p:spPr>
            <a:xfrm>
              <a:off x="8106677" y="4646044"/>
              <a:ext cx="52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1-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05D33B0-804D-2C51-6C65-40C23BD814F0}"/>
                </a:ext>
              </a:extLst>
            </p:cNvPr>
            <p:cNvSpPr txBox="1"/>
            <p:nvPr/>
          </p:nvSpPr>
          <p:spPr>
            <a:xfrm>
              <a:off x="9119774" y="4646044"/>
              <a:ext cx="36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+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02A704E-EF21-D3BA-75E7-12C10E5232A4}"/>
                </a:ext>
              </a:extLst>
            </p:cNvPr>
            <p:cNvSpPr txBox="1"/>
            <p:nvPr/>
          </p:nvSpPr>
          <p:spPr>
            <a:xfrm>
              <a:off x="9031727" y="4426138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FBEC1EE-F6B4-434F-208B-BA4C0364B532}"/>
                </a:ext>
              </a:extLst>
            </p:cNvPr>
            <p:cNvSpPr txBox="1"/>
            <p:nvPr/>
          </p:nvSpPr>
          <p:spPr>
            <a:xfrm>
              <a:off x="9932164" y="4442923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C19A4CA-A40D-14C6-4A7B-546A97DEE369}"/>
                </a:ext>
              </a:extLst>
            </p:cNvPr>
            <p:cNvSpPr txBox="1"/>
            <p:nvPr/>
          </p:nvSpPr>
          <p:spPr>
            <a:xfrm>
              <a:off x="10806768" y="4470997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7E12B13-680B-D391-1548-8730BC864721}"/>
                </a:ext>
              </a:extLst>
            </p:cNvPr>
            <p:cNvSpPr txBox="1"/>
            <p:nvPr/>
          </p:nvSpPr>
          <p:spPr>
            <a:xfrm>
              <a:off x="11663902" y="4470997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E9E13B2-B27E-B746-505B-D2F6FB2182AB}"/>
                </a:ext>
              </a:extLst>
            </p:cNvPr>
            <p:cNvSpPr txBox="1"/>
            <p:nvPr/>
          </p:nvSpPr>
          <p:spPr>
            <a:xfrm>
              <a:off x="8279853" y="4625301"/>
              <a:ext cx="36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[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36AEC2A-62B6-63D8-85E3-E3C79C3355B7}"/>
                </a:ext>
              </a:extLst>
            </p:cNvPr>
            <p:cNvSpPr txBox="1"/>
            <p:nvPr/>
          </p:nvSpPr>
          <p:spPr>
            <a:xfrm>
              <a:off x="9188383" y="3015437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A91A8C5-3FE6-661C-4A3E-D37265106F31}"/>
                </a:ext>
              </a:extLst>
            </p:cNvPr>
            <p:cNvSpPr txBox="1"/>
            <p:nvPr/>
          </p:nvSpPr>
          <p:spPr>
            <a:xfrm>
              <a:off x="6808646" y="3703997"/>
              <a:ext cx="51909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For </a:t>
              </a:r>
              <a:r>
                <a:rPr lang="en-IN" b="1" dirty="0">
                  <a:latin typeface="Candara" panose="020E0502030303020204" pitchFamily="34" charset="0"/>
                </a:rPr>
                <a:t>Parents = No</a:t>
              </a:r>
              <a:r>
                <a:rPr lang="en-IN" dirty="0">
                  <a:latin typeface="Candara" panose="020E0502030303020204" pitchFamily="34" charset="0"/>
                </a:rPr>
                <a:t>, there are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2 examples with “Tennis”, </a:t>
              </a:r>
              <a:r>
                <a:rPr lang="en-IN" b="1" dirty="0">
                  <a:solidFill>
                    <a:srgbClr val="FF0000"/>
                  </a:solidFill>
                  <a:latin typeface="Candara" panose="020E0502030303020204" pitchFamily="34" charset="0"/>
                </a:rPr>
                <a:t>1 example with “Stay in”, “Shopping” and “Cinema” each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1711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/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  <p:grpSp>
        <p:nvGrpSpPr>
          <p:cNvPr id="67" name="Group 66">
            <a:extLst>
              <a:ext uri="{FF2B5EF4-FFF2-40B4-BE49-F238E27FC236}">
                <a16:creationId xmlns:a16="http://schemas.microsoft.com/office/drawing/2014/main" id="{247546BC-E804-33EC-7B03-69C67AB26AD5}"/>
              </a:ext>
            </a:extLst>
          </p:cNvPr>
          <p:cNvGrpSpPr/>
          <p:nvPr/>
        </p:nvGrpSpPr>
        <p:grpSpPr>
          <a:xfrm>
            <a:off x="6808646" y="1286638"/>
            <a:ext cx="5393016" cy="5107930"/>
            <a:chOff x="6808646" y="1286638"/>
            <a:chExt cx="5393016" cy="51079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D278A-6559-98BF-F7A8-849AB67D2658}"/>
                </a:ext>
              </a:extLst>
            </p:cNvPr>
            <p:cNvSpPr txBox="1"/>
            <p:nvPr/>
          </p:nvSpPr>
          <p:spPr>
            <a:xfrm>
              <a:off x="6822831" y="1286638"/>
              <a:ext cx="51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Computation of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Gini Index for Parents</a:t>
              </a:r>
              <a:r>
                <a:rPr lang="en-IN" dirty="0">
                  <a:latin typeface="Candara" panose="020E0502030303020204" pitchFamily="34" charset="0"/>
                </a:rPr>
                <a:t> Attribute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AC77A3-933C-D5C0-0170-E3632217261F}"/>
                </a:ext>
              </a:extLst>
            </p:cNvPr>
            <p:cNvSpPr txBox="1"/>
            <p:nvPr/>
          </p:nvSpPr>
          <p:spPr>
            <a:xfrm>
              <a:off x="6822831" y="1609803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It has two possible values of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Yes (5 examples)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IN" dirty="0">
                  <a:latin typeface="Candara" panose="020E0502030303020204" pitchFamily="34" charset="0"/>
                </a:rPr>
                <a:t>and </a:t>
              </a:r>
              <a:r>
                <a:rPr lang="en-IN" b="1" dirty="0">
                  <a:solidFill>
                    <a:srgbClr val="FF0000"/>
                  </a:solidFill>
                  <a:latin typeface="Candara" panose="020E0502030303020204" pitchFamily="34" charset="0"/>
                </a:rPr>
                <a:t>No (5 examples)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2799F4-3687-EECC-461F-05B4914DBCD8}"/>
                </a:ext>
              </a:extLst>
            </p:cNvPr>
            <p:cNvSpPr txBox="1"/>
            <p:nvPr/>
          </p:nvSpPr>
          <p:spPr>
            <a:xfrm>
              <a:off x="6822831" y="2256134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If </a:t>
              </a:r>
              <a:r>
                <a:rPr lang="en-IN" b="1" dirty="0">
                  <a:latin typeface="Candara" panose="020E0502030303020204" pitchFamily="34" charset="0"/>
                </a:rPr>
                <a:t>Parents = Yes</a:t>
              </a:r>
              <a:r>
                <a:rPr lang="en-IN" dirty="0">
                  <a:latin typeface="Candara" panose="020E0502030303020204" pitchFamily="34" charset="0"/>
                </a:rPr>
                <a:t>, there are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5 examples</a:t>
              </a:r>
              <a:r>
                <a:rPr lang="en-IN" dirty="0">
                  <a:latin typeface="Candara" panose="020E0502030303020204" pitchFamily="34" charset="0"/>
                </a:rPr>
                <a:t>, all with “cinema” </a:t>
              </a:r>
              <a:endParaRPr lang="en-IN" b="1" dirty="0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408A30-5E14-135D-01C8-1D80F24C9678}"/>
                </a:ext>
              </a:extLst>
            </p:cNvPr>
            <p:cNvSpPr txBox="1"/>
            <p:nvPr/>
          </p:nvSpPr>
          <p:spPr>
            <a:xfrm>
              <a:off x="6822831" y="3007803"/>
              <a:ext cx="13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i="1" dirty="0">
                  <a:latin typeface="Candara" panose="020E0502030303020204" pitchFamily="34" charset="0"/>
                </a:rPr>
                <a:t>Gini(S) =</a:t>
              </a:r>
              <a:endParaRPr lang="en-IN" dirty="0">
                <a:latin typeface="Candara" panose="020E0502030303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AE42E2-7A5C-5F8A-D2B7-05FBB7BBB856}"/>
                </a:ext>
              </a:extLst>
            </p:cNvPr>
            <p:cNvSpPr txBox="1"/>
            <p:nvPr/>
          </p:nvSpPr>
          <p:spPr>
            <a:xfrm>
              <a:off x="8065258" y="3007803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1 - [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DE0E4DB-4169-137C-4893-E52594C37CEE}"/>
                </a:ext>
              </a:extLst>
            </p:cNvPr>
            <p:cNvGrpSpPr/>
            <p:nvPr/>
          </p:nvGrpSpPr>
          <p:grpSpPr>
            <a:xfrm>
              <a:off x="8402208" y="2916440"/>
              <a:ext cx="796277" cy="688560"/>
              <a:chOff x="8459482" y="3446414"/>
              <a:chExt cx="736168" cy="68856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7423A9-DE96-336B-EA4B-F86D62CBC695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B694759-64BA-EFEB-57FA-1F404ABC9AD2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5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0C31515-FE76-CF25-3C8D-6D34EAB2A422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5</a:t>
                  </a: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6F0033B-EA91-2234-5D16-372D5FF889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8AB28F-FF09-1A6F-03BB-3F824B68C512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AAC48A-1174-3E40-38F6-BF6C25345202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536EA6-463B-5940-70C7-721FFB5E0FFB}"/>
                </a:ext>
              </a:extLst>
            </p:cNvPr>
            <p:cNvSpPr txBox="1"/>
            <p:nvPr/>
          </p:nvSpPr>
          <p:spPr>
            <a:xfrm>
              <a:off x="9088793" y="2903914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3FBB7C-CCD7-C3B6-7559-1FB8C870F352}"/>
                </a:ext>
              </a:extLst>
            </p:cNvPr>
            <p:cNvSpPr txBox="1"/>
            <p:nvPr/>
          </p:nvSpPr>
          <p:spPr>
            <a:xfrm>
              <a:off x="9404135" y="3015437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= 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00AD9E-6A52-7857-00AA-1465A66A3D67}"/>
                </a:ext>
              </a:extLst>
            </p:cNvPr>
            <p:cNvSpPr txBox="1"/>
            <p:nvPr/>
          </p:nvSpPr>
          <p:spPr>
            <a:xfrm>
              <a:off x="6854146" y="4625301"/>
              <a:ext cx="13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i="1" dirty="0">
                  <a:latin typeface="Candara" panose="020E0502030303020204" pitchFamily="34" charset="0"/>
                </a:rPr>
                <a:t>Gini(S) =</a:t>
              </a:r>
              <a:endParaRPr lang="en-IN" dirty="0">
                <a:latin typeface="Candara" panose="020E0502030303020204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127C3A9-93CB-0752-EC37-5D74393F56E0}"/>
                </a:ext>
              </a:extLst>
            </p:cNvPr>
            <p:cNvGrpSpPr/>
            <p:nvPr/>
          </p:nvGrpSpPr>
          <p:grpSpPr>
            <a:xfrm>
              <a:off x="8402682" y="4533938"/>
              <a:ext cx="796277" cy="688560"/>
              <a:chOff x="8459482" y="3446414"/>
              <a:chExt cx="736168" cy="68856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6781809-F3FA-F7A7-3FFF-ED8528DCBF1F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7F0EFDE-FBB5-2DCE-4A4B-5B9FE29DE633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2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2BA133B-8D40-3FD9-09E1-BF1FA8307FC9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5</a:t>
                  </a: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9453A18D-CB43-B4D5-D04A-3298D3220B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E6D511C-0DA7-12DB-8389-F7AF9DC468C3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D6B429-0E39-194B-ECCF-BC18D5165456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6C5987-CE6F-4A88-CE3A-F2D9BF09CAD9}"/>
                </a:ext>
              </a:extLst>
            </p:cNvPr>
            <p:cNvSpPr txBox="1"/>
            <p:nvPr/>
          </p:nvSpPr>
          <p:spPr>
            <a:xfrm>
              <a:off x="11838882" y="4608761"/>
              <a:ext cx="36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]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D5F19EF-5CDF-0381-9666-E08926D6EDF9}"/>
                </a:ext>
              </a:extLst>
            </p:cNvPr>
            <p:cNvGrpSpPr/>
            <p:nvPr/>
          </p:nvGrpSpPr>
          <p:grpSpPr>
            <a:xfrm>
              <a:off x="9269477" y="4533938"/>
              <a:ext cx="796277" cy="688560"/>
              <a:chOff x="8459482" y="3446414"/>
              <a:chExt cx="736168" cy="68856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97CE915-3470-8104-C193-2A365E9586BE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0836133-10D9-1684-F916-E31238BC129F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5798216-DF7B-15B8-A1E3-C67B05E52140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5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F83F0BE0-E919-3FAD-1598-83474A0C73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F87091-CFD2-A3EA-36F3-866ACDD22B1C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683D83-E216-B68C-F331-FA24144E4F29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0DEFC32-3582-26BE-9B65-52B9A03E5587}"/>
                </a:ext>
              </a:extLst>
            </p:cNvPr>
            <p:cNvGrpSpPr/>
            <p:nvPr/>
          </p:nvGrpSpPr>
          <p:grpSpPr>
            <a:xfrm>
              <a:off x="10172117" y="4533938"/>
              <a:ext cx="796277" cy="751579"/>
              <a:chOff x="8459482" y="3446414"/>
              <a:chExt cx="736168" cy="62767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83B6009-1F4D-483D-3CA4-A767A57D8C00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27671"/>
                <a:chOff x="8670171" y="3446414"/>
                <a:chExt cx="463925" cy="627671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182472D-833E-7A5A-2A69-F0AD95BEF119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BEF257D-1B4A-8B50-242D-7D4C491E0418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08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5</a:t>
                  </a: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CA626B5-E0C9-4B62-8F78-642AE0A7E7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99B258-2CFA-2F0A-5969-68E1CA370364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D908ADF-A393-5A87-404C-8E6190E9143C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2A9D95-FB0D-7C3E-A7F9-589D457B331E}"/>
                </a:ext>
              </a:extLst>
            </p:cNvPr>
            <p:cNvSpPr txBox="1"/>
            <p:nvPr/>
          </p:nvSpPr>
          <p:spPr>
            <a:xfrm>
              <a:off x="10019862" y="4675387"/>
              <a:ext cx="36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+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7F9D802-AF22-75AE-00EE-DD4301CDB5E4}"/>
                </a:ext>
              </a:extLst>
            </p:cNvPr>
            <p:cNvGrpSpPr/>
            <p:nvPr/>
          </p:nvGrpSpPr>
          <p:grpSpPr>
            <a:xfrm>
              <a:off x="11037327" y="4533938"/>
              <a:ext cx="796277" cy="751579"/>
              <a:chOff x="8459482" y="3446414"/>
              <a:chExt cx="736168" cy="627671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432C6A6-82CE-48CE-7085-853D85504B67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27671"/>
                <a:chOff x="8670171" y="3446414"/>
                <a:chExt cx="463925" cy="627671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65A3443-4830-A95F-2E70-C78A2DC166AE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E27C2E7-3DBB-C2BB-84D3-CCAB7E47F238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08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5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B004240D-DF24-8A10-BE3C-72EE21EC86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425136F-9CF5-060C-8F57-E6C741914E87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36856BD-85CD-7A12-53A4-698F7A6B7262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C8D2BB-D5FB-58D5-79E0-4486EE201034}"/>
                </a:ext>
              </a:extLst>
            </p:cNvPr>
            <p:cNvSpPr txBox="1"/>
            <p:nvPr/>
          </p:nvSpPr>
          <p:spPr>
            <a:xfrm>
              <a:off x="10885072" y="4562843"/>
              <a:ext cx="36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+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59AC484-1B2B-38BF-A499-B2E28C2111A8}"/>
                </a:ext>
              </a:extLst>
            </p:cNvPr>
            <p:cNvSpPr txBox="1"/>
            <p:nvPr/>
          </p:nvSpPr>
          <p:spPr>
            <a:xfrm>
              <a:off x="7271730" y="4999341"/>
              <a:ext cx="141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=0.72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54623F4-61C0-141A-1A7D-2061D2DFA955}"/>
                </a:ext>
              </a:extLst>
            </p:cNvPr>
            <p:cNvSpPr txBox="1"/>
            <p:nvPr/>
          </p:nvSpPr>
          <p:spPr>
            <a:xfrm>
              <a:off x="8106677" y="4646044"/>
              <a:ext cx="52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1-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05D33B0-804D-2C51-6C65-40C23BD814F0}"/>
                </a:ext>
              </a:extLst>
            </p:cNvPr>
            <p:cNvSpPr txBox="1"/>
            <p:nvPr/>
          </p:nvSpPr>
          <p:spPr>
            <a:xfrm>
              <a:off x="9119774" y="4646044"/>
              <a:ext cx="36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+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02A704E-EF21-D3BA-75E7-12C10E5232A4}"/>
                </a:ext>
              </a:extLst>
            </p:cNvPr>
            <p:cNvSpPr txBox="1"/>
            <p:nvPr/>
          </p:nvSpPr>
          <p:spPr>
            <a:xfrm>
              <a:off x="9031727" y="4426138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FBEC1EE-F6B4-434F-208B-BA4C0364B532}"/>
                </a:ext>
              </a:extLst>
            </p:cNvPr>
            <p:cNvSpPr txBox="1"/>
            <p:nvPr/>
          </p:nvSpPr>
          <p:spPr>
            <a:xfrm>
              <a:off x="9932164" y="4442923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C19A4CA-A40D-14C6-4A7B-546A97DEE369}"/>
                </a:ext>
              </a:extLst>
            </p:cNvPr>
            <p:cNvSpPr txBox="1"/>
            <p:nvPr/>
          </p:nvSpPr>
          <p:spPr>
            <a:xfrm>
              <a:off x="10806768" y="4470997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7E12B13-680B-D391-1548-8730BC864721}"/>
                </a:ext>
              </a:extLst>
            </p:cNvPr>
            <p:cNvSpPr txBox="1"/>
            <p:nvPr/>
          </p:nvSpPr>
          <p:spPr>
            <a:xfrm>
              <a:off x="11663902" y="4470997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E9E13B2-B27E-B746-505B-D2F6FB2182AB}"/>
                </a:ext>
              </a:extLst>
            </p:cNvPr>
            <p:cNvSpPr txBox="1"/>
            <p:nvPr/>
          </p:nvSpPr>
          <p:spPr>
            <a:xfrm>
              <a:off x="8279853" y="4625301"/>
              <a:ext cx="36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[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9288AE6-DFA6-E347-885E-EE4AB24E9BA6}"/>
                </a:ext>
              </a:extLst>
            </p:cNvPr>
            <p:cNvSpPr txBox="1"/>
            <p:nvPr/>
          </p:nvSpPr>
          <p:spPr>
            <a:xfrm>
              <a:off x="6855437" y="5339370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dirty="0">
                  <a:latin typeface="Candara" panose="020E0502030303020204" pitchFamily="34" charset="0"/>
                </a:rPr>
                <a:t>Weighted Average (Parents)</a:t>
              </a:r>
            </a:p>
            <a:p>
              <a:r>
                <a:rPr lang="en-IN" b="1" dirty="0">
                  <a:latin typeface="Candara" panose="020E0502030303020204" pitchFamily="34" charset="0"/>
                </a:rPr>
                <a:t>= 0 * 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BB21097-260C-8AB7-88C2-64EE41E340C2}"/>
                </a:ext>
              </a:extLst>
            </p:cNvPr>
            <p:cNvGrpSpPr/>
            <p:nvPr/>
          </p:nvGrpSpPr>
          <p:grpSpPr>
            <a:xfrm>
              <a:off x="7368068" y="5573457"/>
              <a:ext cx="796277" cy="751579"/>
              <a:chOff x="8459482" y="3446414"/>
              <a:chExt cx="736168" cy="627671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8CE1BA43-9D9A-9693-BFBB-5B3E231E1646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27671"/>
                <a:chOff x="8670171" y="3446414"/>
                <a:chExt cx="463925" cy="627671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7291C8C-1F01-4498-9EE1-BAC9AA6A43B6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08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5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A889AC4-0010-987C-749C-683D8F318C3F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08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10</a:t>
                  </a:r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31EC1A72-B20F-82ED-9420-E28861FFB8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9BA987-D4F0-52E5-AFE0-2567F56C780D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68969F-87E4-EAD8-6F2F-606CB64AE042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5658C79-24B5-B790-60FB-2EBFE1BBE8E0}"/>
                </a:ext>
              </a:extLst>
            </p:cNvPr>
            <p:cNvSpPr txBox="1"/>
            <p:nvPr/>
          </p:nvSpPr>
          <p:spPr>
            <a:xfrm>
              <a:off x="8224921" y="5721845"/>
              <a:ext cx="141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+   0.72  * 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87705E-B0E4-F828-F309-80D81220959B}"/>
                </a:ext>
              </a:extLst>
            </p:cNvPr>
            <p:cNvSpPr txBox="1"/>
            <p:nvPr/>
          </p:nvSpPr>
          <p:spPr>
            <a:xfrm>
              <a:off x="10124765" y="5794887"/>
              <a:ext cx="141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Candara" panose="020E0502030303020204" pitchFamily="34" charset="0"/>
                </a:rPr>
                <a:t>=  0.36 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26EC651-172B-D505-9F86-AA883BAD5ECF}"/>
                </a:ext>
              </a:extLst>
            </p:cNvPr>
            <p:cNvSpPr txBox="1"/>
            <p:nvPr/>
          </p:nvSpPr>
          <p:spPr>
            <a:xfrm>
              <a:off x="8389894" y="5735955"/>
              <a:ext cx="36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[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1A00BFF-A1A4-0E40-9E6B-D579650092EA}"/>
                </a:ext>
              </a:extLst>
            </p:cNvPr>
            <p:cNvGrpSpPr/>
            <p:nvPr/>
          </p:nvGrpSpPr>
          <p:grpSpPr>
            <a:xfrm>
              <a:off x="9198485" y="5642989"/>
              <a:ext cx="796277" cy="751579"/>
              <a:chOff x="8459482" y="3446414"/>
              <a:chExt cx="736168" cy="627671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2F0C2F6-92FA-B376-B555-4816D8CD75DA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27671"/>
                <a:chOff x="8670171" y="3446414"/>
                <a:chExt cx="463925" cy="627671"/>
              </a:xfrm>
            </p:grpSpPr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2A9E1C1-00D5-01FC-39E6-8A58CF8C60D1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08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5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F625D37-87B0-D074-5453-D5B325341EA2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08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10</a:t>
                  </a: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37E4C628-E5D2-992A-17D2-6638350E45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E8806D3-43F1-3FCD-E10A-2935620F68FD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5387278-3E42-2F48-F46F-817D3D0F6C5F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59380C-DC25-BE74-E4EF-4A2938D7D3D4}"/>
                </a:ext>
              </a:extLst>
            </p:cNvPr>
            <p:cNvSpPr txBox="1"/>
            <p:nvPr/>
          </p:nvSpPr>
          <p:spPr>
            <a:xfrm>
              <a:off x="9188383" y="3015437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]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FF4F2A5-8DE7-999C-8A47-D8CB3CB3EC2B}"/>
                </a:ext>
              </a:extLst>
            </p:cNvPr>
            <p:cNvSpPr txBox="1"/>
            <p:nvPr/>
          </p:nvSpPr>
          <p:spPr>
            <a:xfrm>
              <a:off x="6808646" y="3703997"/>
              <a:ext cx="51909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For </a:t>
              </a:r>
              <a:r>
                <a:rPr lang="en-IN" b="1" dirty="0">
                  <a:latin typeface="Candara" panose="020E0502030303020204" pitchFamily="34" charset="0"/>
                </a:rPr>
                <a:t>Parents = No</a:t>
              </a:r>
              <a:r>
                <a:rPr lang="en-IN" dirty="0">
                  <a:latin typeface="Candara" panose="020E0502030303020204" pitchFamily="34" charset="0"/>
                </a:rPr>
                <a:t>, there are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2 examples with “Tennis”, </a:t>
              </a:r>
              <a:r>
                <a:rPr lang="en-IN" b="1" dirty="0">
                  <a:solidFill>
                    <a:srgbClr val="FF0000"/>
                  </a:solidFill>
                  <a:latin typeface="Candara" panose="020E0502030303020204" pitchFamily="34" charset="0"/>
                </a:rPr>
                <a:t>1 example with “Stay in”, “Shopping” and “Cinema” each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5697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/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81218B-7C8C-6C59-E22E-E226D6F25F7E}"/>
              </a:ext>
            </a:extLst>
          </p:cNvPr>
          <p:cNvSpPr txBox="1"/>
          <p:nvPr/>
        </p:nvSpPr>
        <p:spPr>
          <a:xfrm>
            <a:off x="6822831" y="977142"/>
            <a:ext cx="51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ndara" panose="020E0502030303020204" pitchFamily="34" charset="0"/>
              </a:rPr>
              <a:t>Computation of </a:t>
            </a:r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Gini Index for Weather</a:t>
            </a:r>
            <a:r>
              <a:rPr lang="en-IN" dirty="0">
                <a:latin typeface="Candara" panose="020E0502030303020204" pitchFamily="34" charset="0"/>
              </a:rPr>
              <a:t> Attribute</a:t>
            </a:r>
          </a:p>
        </p:txBody>
      </p:sp>
    </p:spTree>
    <p:extLst>
      <p:ext uri="{BB962C8B-B14F-4D97-AF65-F5344CB8AC3E}">
        <p14:creationId xmlns:p14="http://schemas.microsoft.com/office/powerpoint/2010/main" val="2371092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/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B055EF60-73AE-4395-3F97-16C2CD5191D3}"/>
              </a:ext>
            </a:extLst>
          </p:cNvPr>
          <p:cNvGrpSpPr/>
          <p:nvPr/>
        </p:nvGrpSpPr>
        <p:grpSpPr>
          <a:xfrm>
            <a:off x="6822831" y="977142"/>
            <a:ext cx="5190978" cy="1292662"/>
            <a:chOff x="6822831" y="977142"/>
            <a:chExt cx="5190978" cy="12926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D278A-6559-98BF-F7A8-849AB67D2658}"/>
                </a:ext>
              </a:extLst>
            </p:cNvPr>
            <p:cNvSpPr txBox="1"/>
            <p:nvPr/>
          </p:nvSpPr>
          <p:spPr>
            <a:xfrm>
              <a:off x="6822831" y="977142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Computation of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Gini Index for Weather</a:t>
              </a:r>
              <a:r>
                <a:rPr lang="en-IN" dirty="0">
                  <a:latin typeface="Candara" panose="020E0502030303020204" pitchFamily="34" charset="0"/>
                </a:rPr>
                <a:t> Attribute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DF146B-F221-35BD-A571-FD73F2797F48}"/>
                </a:ext>
              </a:extLst>
            </p:cNvPr>
            <p:cNvSpPr txBox="1"/>
            <p:nvPr/>
          </p:nvSpPr>
          <p:spPr>
            <a:xfrm>
              <a:off x="6822831" y="1623473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It has 3 possible values of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Sunny(3 examples), </a:t>
              </a:r>
              <a:r>
                <a:rPr lang="en-IN" b="1" dirty="0">
                  <a:solidFill>
                    <a:schemeClr val="accent2">
                      <a:lumMod val="75000"/>
                    </a:schemeClr>
                  </a:solidFill>
                  <a:latin typeface="Candara" panose="020E0502030303020204" pitchFamily="34" charset="0"/>
                </a:rPr>
                <a:t>Rainy ( 3examples) </a:t>
              </a:r>
              <a:r>
                <a:rPr lang="en-IN" dirty="0">
                  <a:latin typeface="Candara" panose="020E0502030303020204" pitchFamily="34" charset="0"/>
                </a:rPr>
                <a:t>and </a:t>
              </a:r>
              <a:r>
                <a:rPr lang="en-IN" b="1" dirty="0">
                  <a:solidFill>
                    <a:schemeClr val="accent1">
                      <a:lumMod val="75000"/>
                    </a:schemeClr>
                  </a:solidFill>
                  <a:latin typeface="Candara" panose="020E0502030303020204" pitchFamily="34" charset="0"/>
                </a:rPr>
                <a:t>windy (4 examples).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793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/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15544BA3-4F3F-C7F2-779B-8E2CA92DE36A}"/>
              </a:ext>
            </a:extLst>
          </p:cNvPr>
          <p:cNvGrpSpPr/>
          <p:nvPr/>
        </p:nvGrpSpPr>
        <p:grpSpPr>
          <a:xfrm>
            <a:off x="6822831" y="977142"/>
            <a:ext cx="5190978" cy="2142362"/>
            <a:chOff x="6822831" y="977142"/>
            <a:chExt cx="5190978" cy="21423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D278A-6559-98BF-F7A8-849AB67D2658}"/>
                </a:ext>
              </a:extLst>
            </p:cNvPr>
            <p:cNvSpPr txBox="1"/>
            <p:nvPr/>
          </p:nvSpPr>
          <p:spPr>
            <a:xfrm>
              <a:off x="6822831" y="977142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Computation of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Gini Index for Weather</a:t>
              </a:r>
              <a:r>
                <a:rPr lang="en-IN" dirty="0">
                  <a:latin typeface="Candara" panose="020E0502030303020204" pitchFamily="34" charset="0"/>
                </a:rPr>
                <a:t> Attribute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DF146B-F221-35BD-A571-FD73F2797F48}"/>
                </a:ext>
              </a:extLst>
            </p:cNvPr>
            <p:cNvSpPr txBox="1"/>
            <p:nvPr/>
          </p:nvSpPr>
          <p:spPr>
            <a:xfrm>
              <a:off x="6822831" y="1623473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It has 3 possible values of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Sunny(3 examples), </a:t>
              </a:r>
              <a:r>
                <a:rPr lang="en-IN" b="1" dirty="0">
                  <a:solidFill>
                    <a:schemeClr val="accent2">
                      <a:lumMod val="75000"/>
                    </a:schemeClr>
                  </a:solidFill>
                  <a:latin typeface="Candara" panose="020E0502030303020204" pitchFamily="34" charset="0"/>
                </a:rPr>
                <a:t>Rainy ( 3examples) </a:t>
              </a:r>
              <a:r>
                <a:rPr lang="en-IN" dirty="0">
                  <a:latin typeface="Candara" panose="020E0502030303020204" pitchFamily="34" charset="0"/>
                </a:rPr>
                <a:t>and </a:t>
              </a:r>
              <a:r>
                <a:rPr lang="en-IN" b="1" dirty="0">
                  <a:solidFill>
                    <a:schemeClr val="accent1">
                      <a:lumMod val="75000"/>
                    </a:schemeClr>
                  </a:solidFill>
                  <a:latin typeface="Candara" panose="020E0502030303020204" pitchFamily="34" charset="0"/>
                </a:rPr>
                <a:t>windy (4 examples).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5F91FC-7403-FD45-9AFE-B7B24544DDAA}"/>
                </a:ext>
              </a:extLst>
            </p:cNvPr>
            <p:cNvSpPr txBox="1"/>
            <p:nvPr/>
          </p:nvSpPr>
          <p:spPr>
            <a:xfrm>
              <a:off x="6822831" y="2473173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For </a:t>
              </a:r>
              <a:r>
                <a:rPr lang="en-IN" b="1" dirty="0">
                  <a:latin typeface="Candara" panose="020E0502030303020204" pitchFamily="34" charset="0"/>
                </a:rPr>
                <a:t>Weather = Sunny</a:t>
              </a:r>
              <a:r>
                <a:rPr lang="en-IN" dirty="0">
                  <a:latin typeface="Candara" panose="020E0502030303020204" pitchFamily="34" charset="0"/>
                </a:rPr>
                <a:t> , there are </a:t>
              </a:r>
              <a:r>
                <a:rPr lang="en-IN" b="1" dirty="0">
                  <a:latin typeface="Candara" panose="020E0502030303020204" pitchFamily="34" charset="0"/>
                </a:rPr>
                <a:t>2 examples with “Cinema”</a:t>
              </a:r>
              <a:r>
                <a:rPr lang="en-IN" dirty="0">
                  <a:latin typeface="Candara" panose="020E0502030303020204" pitchFamily="34" charset="0"/>
                </a:rPr>
                <a:t> and </a:t>
              </a:r>
              <a:r>
                <a:rPr lang="en-IN" b="1" dirty="0">
                  <a:latin typeface="Candara" panose="020E0502030303020204" pitchFamily="34" charset="0"/>
                </a:rPr>
                <a:t>1 with “Tennis”.</a:t>
              </a:r>
              <a:endParaRPr lang="en-IN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3353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/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55935ACA-7959-2E3F-F351-AFA46D0F42CC}"/>
              </a:ext>
            </a:extLst>
          </p:cNvPr>
          <p:cNvGrpSpPr/>
          <p:nvPr/>
        </p:nvGrpSpPr>
        <p:grpSpPr>
          <a:xfrm>
            <a:off x="6822831" y="977142"/>
            <a:ext cx="5190978" cy="2874244"/>
            <a:chOff x="6822831" y="977142"/>
            <a:chExt cx="5190978" cy="287424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D278A-6559-98BF-F7A8-849AB67D2658}"/>
                </a:ext>
              </a:extLst>
            </p:cNvPr>
            <p:cNvSpPr txBox="1"/>
            <p:nvPr/>
          </p:nvSpPr>
          <p:spPr>
            <a:xfrm>
              <a:off x="6822831" y="977142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Computation of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Gini Index for Weather</a:t>
              </a:r>
              <a:r>
                <a:rPr lang="en-IN" dirty="0">
                  <a:latin typeface="Candara" panose="020E0502030303020204" pitchFamily="34" charset="0"/>
                </a:rPr>
                <a:t> Attribute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DF146B-F221-35BD-A571-FD73F2797F48}"/>
                </a:ext>
              </a:extLst>
            </p:cNvPr>
            <p:cNvSpPr txBox="1"/>
            <p:nvPr/>
          </p:nvSpPr>
          <p:spPr>
            <a:xfrm>
              <a:off x="6822831" y="1623473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It has 3 possible values of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Sunny(3 examples), </a:t>
              </a:r>
              <a:r>
                <a:rPr lang="en-IN" b="1" dirty="0">
                  <a:solidFill>
                    <a:schemeClr val="accent2">
                      <a:lumMod val="75000"/>
                    </a:schemeClr>
                  </a:solidFill>
                  <a:latin typeface="Candara" panose="020E0502030303020204" pitchFamily="34" charset="0"/>
                </a:rPr>
                <a:t>Rainy ( 3examples) </a:t>
              </a:r>
              <a:r>
                <a:rPr lang="en-IN" dirty="0">
                  <a:latin typeface="Candara" panose="020E0502030303020204" pitchFamily="34" charset="0"/>
                </a:rPr>
                <a:t>and </a:t>
              </a:r>
              <a:r>
                <a:rPr lang="en-IN" b="1" dirty="0">
                  <a:solidFill>
                    <a:schemeClr val="accent1">
                      <a:lumMod val="75000"/>
                    </a:schemeClr>
                  </a:solidFill>
                  <a:latin typeface="Candara" panose="020E0502030303020204" pitchFamily="34" charset="0"/>
                </a:rPr>
                <a:t>windy (4 examples).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5F91FC-7403-FD45-9AFE-B7B24544DDAA}"/>
                </a:ext>
              </a:extLst>
            </p:cNvPr>
            <p:cNvSpPr txBox="1"/>
            <p:nvPr/>
          </p:nvSpPr>
          <p:spPr>
            <a:xfrm>
              <a:off x="6822831" y="2473173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For </a:t>
              </a:r>
              <a:r>
                <a:rPr lang="en-IN" b="1" dirty="0">
                  <a:latin typeface="Candara" panose="020E0502030303020204" pitchFamily="34" charset="0"/>
                </a:rPr>
                <a:t>Weather = Sunny</a:t>
              </a:r>
              <a:r>
                <a:rPr lang="en-IN" dirty="0">
                  <a:latin typeface="Candara" panose="020E0502030303020204" pitchFamily="34" charset="0"/>
                </a:rPr>
                <a:t> , there are </a:t>
              </a:r>
              <a:r>
                <a:rPr lang="en-IN" b="1" dirty="0">
                  <a:latin typeface="Candara" panose="020E0502030303020204" pitchFamily="34" charset="0"/>
                </a:rPr>
                <a:t>2 examples with “Cinema”</a:t>
              </a:r>
              <a:r>
                <a:rPr lang="en-IN" dirty="0">
                  <a:latin typeface="Candara" panose="020E0502030303020204" pitchFamily="34" charset="0"/>
                </a:rPr>
                <a:t> and </a:t>
              </a:r>
              <a:r>
                <a:rPr lang="en-IN" b="1" dirty="0">
                  <a:latin typeface="Candara" panose="020E0502030303020204" pitchFamily="34" charset="0"/>
                </a:rPr>
                <a:t>1 with “Tennis”.</a:t>
              </a:r>
              <a:endParaRPr lang="en-IN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75506C-082C-7C1B-9222-AEEB88833A35}"/>
                </a:ext>
              </a:extLst>
            </p:cNvPr>
            <p:cNvSpPr txBox="1"/>
            <p:nvPr/>
          </p:nvSpPr>
          <p:spPr>
            <a:xfrm>
              <a:off x="6822831" y="3275082"/>
              <a:ext cx="1837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i="1" dirty="0">
                  <a:latin typeface="Candara" panose="020E0502030303020204" pitchFamily="34" charset="0"/>
                </a:rPr>
                <a:t>Gini(Sunny) =</a:t>
              </a:r>
              <a:endParaRPr lang="en-IN" b="1" dirty="0">
                <a:latin typeface="Candara" panose="020E0502030303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95053A-A7AE-4728-F409-2BF04ADBD73B}"/>
                </a:ext>
              </a:extLst>
            </p:cNvPr>
            <p:cNvSpPr txBox="1"/>
            <p:nvPr/>
          </p:nvSpPr>
          <p:spPr>
            <a:xfrm>
              <a:off x="8445086" y="3275082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1 - [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3565A0B-6A0F-EE87-C805-D57DE6A8B396}"/>
                </a:ext>
              </a:extLst>
            </p:cNvPr>
            <p:cNvGrpSpPr/>
            <p:nvPr/>
          </p:nvGrpSpPr>
          <p:grpSpPr>
            <a:xfrm>
              <a:off x="8782036" y="3162826"/>
              <a:ext cx="796277" cy="688560"/>
              <a:chOff x="8459482" y="3446414"/>
              <a:chExt cx="736168" cy="68856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CB1CE23-C2EF-DB21-7411-59CEECE2F00C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49ABA59-508F-3E12-4AAA-8985904ECB61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2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4A33BB2-35A2-FB85-4659-B1D95247B553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78290C3A-ED19-51EF-B964-099C7F8854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2C668E-3F88-0F74-5DC1-40F4E5C57CB0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40EF83-F1A8-2170-C13F-8175D1D7F59C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45C73E-A71E-DB4B-579F-47EC726CD084}"/>
                </a:ext>
              </a:extLst>
            </p:cNvPr>
            <p:cNvSpPr txBox="1"/>
            <p:nvPr/>
          </p:nvSpPr>
          <p:spPr>
            <a:xfrm>
              <a:off x="9412351" y="3085206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43C580-DBAB-5796-46C0-62268DA49CBB}"/>
                </a:ext>
              </a:extLst>
            </p:cNvPr>
            <p:cNvSpPr txBox="1"/>
            <p:nvPr/>
          </p:nvSpPr>
          <p:spPr>
            <a:xfrm>
              <a:off x="10820931" y="3222210"/>
              <a:ext cx="108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= 0.444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655B0F-9461-676E-2C0D-8C7160879F74}"/>
                </a:ext>
              </a:extLst>
            </p:cNvPr>
            <p:cNvSpPr txBox="1"/>
            <p:nvPr/>
          </p:nvSpPr>
          <p:spPr>
            <a:xfrm>
              <a:off x="10488185" y="3277243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]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61CB0EF-53FA-9A17-F8B9-7F31C9D0BDE4}"/>
                </a:ext>
              </a:extLst>
            </p:cNvPr>
            <p:cNvGrpSpPr/>
            <p:nvPr/>
          </p:nvGrpSpPr>
          <p:grpSpPr>
            <a:xfrm>
              <a:off x="9788872" y="3162826"/>
              <a:ext cx="796277" cy="688560"/>
              <a:chOff x="8459482" y="3446414"/>
              <a:chExt cx="736168" cy="68856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D3E755B-5B3D-7E07-EA00-ED7EF200031B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7CBDAA7-E945-15A7-150A-5DBCE9E19775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653D542-565B-C2A5-C7A1-9DF02233ABF2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1579656-A1B0-91A5-1FC2-2436A403F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913B54A-D203-52D9-B741-C3C69D9DA034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5F4B67C-DEE5-EEAB-3990-7C185F603FF8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0C21687-D987-C41A-9D63-0DCBE50DDB5C}"/>
                </a:ext>
              </a:extLst>
            </p:cNvPr>
            <p:cNvSpPr txBox="1"/>
            <p:nvPr/>
          </p:nvSpPr>
          <p:spPr>
            <a:xfrm>
              <a:off x="9581837" y="3294304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+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95F9FA8-77CA-6705-E78C-8FC7D16A51DE}"/>
                </a:ext>
              </a:extLst>
            </p:cNvPr>
            <p:cNvSpPr txBox="1"/>
            <p:nvPr/>
          </p:nvSpPr>
          <p:spPr>
            <a:xfrm>
              <a:off x="10410418" y="3057070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1992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/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60BD9B88-0ECD-FDC7-4737-A0F156170012}"/>
              </a:ext>
            </a:extLst>
          </p:cNvPr>
          <p:cNvGrpSpPr/>
          <p:nvPr/>
        </p:nvGrpSpPr>
        <p:grpSpPr>
          <a:xfrm>
            <a:off x="6822831" y="977142"/>
            <a:ext cx="5234251" cy="3507448"/>
            <a:chOff x="6822831" y="977142"/>
            <a:chExt cx="5234251" cy="35074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D278A-6559-98BF-F7A8-849AB67D2658}"/>
                </a:ext>
              </a:extLst>
            </p:cNvPr>
            <p:cNvSpPr txBox="1"/>
            <p:nvPr/>
          </p:nvSpPr>
          <p:spPr>
            <a:xfrm>
              <a:off x="6822831" y="977142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Computation of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Gini Index for Weather</a:t>
              </a:r>
              <a:r>
                <a:rPr lang="en-IN" dirty="0">
                  <a:latin typeface="Candara" panose="020E0502030303020204" pitchFamily="34" charset="0"/>
                </a:rPr>
                <a:t> Attribute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DF146B-F221-35BD-A571-FD73F2797F48}"/>
                </a:ext>
              </a:extLst>
            </p:cNvPr>
            <p:cNvSpPr txBox="1"/>
            <p:nvPr/>
          </p:nvSpPr>
          <p:spPr>
            <a:xfrm>
              <a:off x="6822831" y="1623473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It has 3 possible values of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Sunny(3 examples), </a:t>
              </a:r>
              <a:r>
                <a:rPr lang="en-IN" b="1" dirty="0">
                  <a:solidFill>
                    <a:schemeClr val="accent2">
                      <a:lumMod val="75000"/>
                    </a:schemeClr>
                  </a:solidFill>
                  <a:latin typeface="Candara" panose="020E0502030303020204" pitchFamily="34" charset="0"/>
                </a:rPr>
                <a:t>Rainy ( 3examples) </a:t>
              </a:r>
              <a:r>
                <a:rPr lang="en-IN" dirty="0">
                  <a:latin typeface="Candara" panose="020E0502030303020204" pitchFamily="34" charset="0"/>
                </a:rPr>
                <a:t>and </a:t>
              </a:r>
              <a:r>
                <a:rPr lang="en-IN" b="1" dirty="0">
                  <a:solidFill>
                    <a:schemeClr val="accent1">
                      <a:lumMod val="75000"/>
                    </a:schemeClr>
                  </a:solidFill>
                  <a:latin typeface="Candara" panose="020E0502030303020204" pitchFamily="34" charset="0"/>
                </a:rPr>
                <a:t>windy (4 examples).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5F91FC-7403-FD45-9AFE-B7B24544DDAA}"/>
                </a:ext>
              </a:extLst>
            </p:cNvPr>
            <p:cNvSpPr txBox="1"/>
            <p:nvPr/>
          </p:nvSpPr>
          <p:spPr>
            <a:xfrm>
              <a:off x="6822831" y="2473173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For </a:t>
              </a:r>
              <a:r>
                <a:rPr lang="en-IN" b="1" dirty="0">
                  <a:latin typeface="Candara" panose="020E0502030303020204" pitchFamily="34" charset="0"/>
                </a:rPr>
                <a:t>Weather = Sunny</a:t>
              </a:r>
              <a:r>
                <a:rPr lang="en-IN" dirty="0">
                  <a:latin typeface="Candara" panose="020E0502030303020204" pitchFamily="34" charset="0"/>
                </a:rPr>
                <a:t> , there are </a:t>
              </a:r>
              <a:r>
                <a:rPr lang="en-IN" b="1" dirty="0">
                  <a:latin typeface="Candara" panose="020E0502030303020204" pitchFamily="34" charset="0"/>
                </a:rPr>
                <a:t>2 examples with “Cinema”</a:t>
              </a:r>
              <a:r>
                <a:rPr lang="en-IN" dirty="0">
                  <a:latin typeface="Candara" panose="020E0502030303020204" pitchFamily="34" charset="0"/>
                </a:rPr>
                <a:t> and </a:t>
              </a:r>
              <a:r>
                <a:rPr lang="en-IN" b="1" dirty="0">
                  <a:latin typeface="Candara" panose="020E0502030303020204" pitchFamily="34" charset="0"/>
                </a:rPr>
                <a:t>1 with “Tennis”.</a:t>
              </a:r>
              <a:endParaRPr lang="en-IN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75506C-082C-7C1B-9222-AEEB88833A35}"/>
                </a:ext>
              </a:extLst>
            </p:cNvPr>
            <p:cNvSpPr txBox="1"/>
            <p:nvPr/>
          </p:nvSpPr>
          <p:spPr>
            <a:xfrm>
              <a:off x="6822831" y="3275082"/>
              <a:ext cx="1837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i="1" dirty="0">
                  <a:latin typeface="Candara" panose="020E0502030303020204" pitchFamily="34" charset="0"/>
                </a:rPr>
                <a:t>Gini(Sunny) =</a:t>
              </a:r>
              <a:endParaRPr lang="en-IN" b="1" dirty="0">
                <a:latin typeface="Candara" panose="020E0502030303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95053A-A7AE-4728-F409-2BF04ADBD73B}"/>
                </a:ext>
              </a:extLst>
            </p:cNvPr>
            <p:cNvSpPr txBox="1"/>
            <p:nvPr/>
          </p:nvSpPr>
          <p:spPr>
            <a:xfrm>
              <a:off x="8445086" y="3275082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1 - [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3565A0B-6A0F-EE87-C805-D57DE6A8B396}"/>
                </a:ext>
              </a:extLst>
            </p:cNvPr>
            <p:cNvGrpSpPr/>
            <p:nvPr/>
          </p:nvGrpSpPr>
          <p:grpSpPr>
            <a:xfrm>
              <a:off x="8782036" y="3162826"/>
              <a:ext cx="796277" cy="688560"/>
              <a:chOff x="8459482" y="3446414"/>
              <a:chExt cx="736168" cy="68856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CB1CE23-C2EF-DB21-7411-59CEECE2F00C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49ABA59-508F-3E12-4AAA-8985904ECB61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2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4A33BB2-35A2-FB85-4659-B1D95247B553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78290C3A-ED19-51EF-B964-099C7F8854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2C668E-3F88-0F74-5DC1-40F4E5C57CB0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40EF83-F1A8-2170-C13F-8175D1D7F59C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45C73E-A71E-DB4B-579F-47EC726CD084}"/>
                </a:ext>
              </a:extLst>
            </p:cNvPr>
            <p:cNvSpPr txBox="1"/>
            <p:nvPr/>
          </p:nvSpPr>
          <p:spPr>
            <a:xfrm>
              <a:off x="9412351" y="3085206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43C580-DBAB-5796-46C0-62268DA49CBB}"/>
                </a:ext>
              </a:extLst>
            </p:cNvPr>
            <p:cNvSpPr txBox="1"/>
            <p:nvPr/>
          </p:nvSpPr>
          <p:spPr>
            <a:xfrm>
              <a:off x="10820931" y="3222210"/>
              <a:ext cx="108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= 0.444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655B0F-9461-676E-2C0D-8C7160879F74}"/>
                </a:ext>
              </a:extLst>
            </p:cNvPr>
            <p:cNvSpPr txBox="1"/>
            <p:nvPr/>
          </p:nvSpPr>
          <p:spPr>
            <a:xfrm>
              <a:off x="10488185" y="3277243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]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61CB0EF-53FA-9A17-F8B9-7F31C9D0BDE4}"/>
                </a:ext>
              </a:extLst>
            </p:cNvPr>
            <p:cNvGrpSpPr/>
            <p:nvPr/>
          </p:nvGrpSpPr>
          <p:grpSpPr>
            <a:xfrm>
              <a:off x="9788872" y="3162826"/>
              <a:ext cx="796277" cy="688560"/>
              <a:chOff x="8459482" y="3446414"/>
              <a:chExt cx="736168" cy="68856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D3E755B-5B3D-7E07-EA00-ED7EF200031B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7CBDAA7-E945-15A7-150A-5DBCE9E19775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653D542-565B-C2A5-C7A1-9DF02233ABF2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1579656-A1B0-91A5-1FC2-2436A403F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913B54A-D203-52D9-B741-C3C69D9DA034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5F4B67C-DEE5-EEAB-3990-7C185F603FF8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0C21687-D987-C41A-9D63-0DCBE50DDB5C}"/>
                </a:ext>
              </a:extLst>
            </p:cNvPr>
            <p:cNvSpPr txBox="1"/>
            <p:nvPr/>
          </p:nvSpPr>
          <p:spPr>
            <a:xfrm>
              <a:off x="9581837" y="3294304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+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95F9FA8-77CA-6705-E78C-8FC7D16A51DE}"/>
                </a:ext>
              </a:extLst>
            </p:cNvPr>
            <p:cNvSpPr txBox="1"/>
            <p:nvPr/>
          </p:nvSpPr>
          <p:spPr>
            <a:xfrm>
              <a:off x="10410418" y="3057070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DA2A7-C2FB-D585-E656-45AD5AA39902}"/>
                </a:ext>
              </a:extLst>
            </p:cNvPr>
            <p:cNvSpPr txBox="1"/>
            <p:nvPr/>
          </p:nvSpPr>
          <p:spPr>
            <a:xfrm>
              <a:off x="6866104" y="3838259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For </a:t>
              </a:r>
              <a:r>
                <a:rPr lang="en-IN" b="1" dirty="0">
                  <a:latin typeface="Candara" panose="020E0502030303020204" pitchFamily="34" charset="0"/>
                </a:rPr>
                <a:t>Weather</a:t>
              </a:r>
              <a:r>
                <a:rPr lang="en-IN" dirty="0">
                  <a:latin typeface="Candara" panose="020E0502030303020204" pitchFamily="34" charset="0"/>
                </a:rPr>
                <a:t> = </a:t>
              </a:r>
              <a:r>
                <a:rPr lang="en-IN" b="1" dirty="0">
                  <a:latin typeface="Candara" panose="020E0502030303020204" pitchFamily="34" charset="0"/>
                </a:rPr>
                <a:t>Rainy</a:t>
              </a:r>
              <a:r>
                <a:rPr lang="en-IN" dirty="0">
                  <a:latin typeface="Candara" panose="020E0502030303020204" pitchFamily="34" charset="0"/>
                </a:rPr>
                <a:t> , there are </a:t>
              </a:r>
              <a:r>
                <a:rPr lang="en-IN" b="1" dirty="0">
                  <a:latin typeface="Candara" panose="020E0502030303020204" pitchFamily="34" charset="0"/>
                </a:rPr>
                <a:t>2 examples with “Cinema”</a:t>
              </a:r>
              <a:r>
                <a:rPr lang="en-IN" dirty="0">
                  <a:latin typeface="Candara" panose="020E0502030303020204" pitchFamily="34" charset="0"/>
                </a:rPr>
                <a:t> and </a:t>
              </a:r>
              <a:r>
                <a:rPr lang="en-IN" b="1" dirty="0">
                  <a:latin typeface="Candara" panose="020E0502030303020204" pitchFamily="34" charset="0"/>
                </a:rPr>
                <a:t>1 example with “Stay In”.</a:t>
              </a:r>
              <a:endParaRPr lang="en-IN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7246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/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F0787FE0-CD49-E669-61EE-92D9009E4B5F}"/>
              </a:ext>
            </a:extLst>
          </p:cNvPr>
          <p:cNvGrpSpPr/>
          <p:nvPr/>
        </p:nvGrpSpPr>
        <p:grpSpPr>
          <a:xfrm>
            <a:off x="6822831" y="977142"/>
            <a:ext cx="5234251" cy="4384266"/>
            <a:chOff x="6822831" y="977142"/>
            <a:chExt cx="5234251" cy="438426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D278A-6559-98BF-F7A8-849AB67D2658}"/>
                </a:ext>
              </a:extLst>
            </p:cNvPr>
            <p:cNvSpPr txBox="1"/>
            <p:nvPr/>
          </p:nvSpPr>
          <p:spPr>
            <a:xfrm>
              <a:off x="6822831" y="977142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Computation of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Gini Index for Weather</a:t>
              </a:r>
              <a:r>
                <a:rPr lang="en-IN" dirty="0">
                  <a:latin typeface="Candara" panose="020E0502030303020204" pitchFamily="34" charset="0"/>
                </a:rPr>
                <a:t> Attribute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DF146B-F221-35BD-A571-FD73F2797F48}"/>
                </a:ext>
              </a:extLst>
            </p:cNvPr>
            <p:cNvSpPr txBox="1"/>
            <p:nvPr/>
          </p:nvSpPr>
          <p:spPr>
            <a:xfrm>
              <a:off x="6822831" y="1623473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It has 3 possible values of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Sunny(3 examples), </a:t>
              </a:r>
              <a:r>
                <a:rPr lang="en-IN" b="1" dirty="0">
                  <a:solidFill>
                    <a:schemeClr val="accent2">
                      <a:lumMod val="75000"/>
                    </a:schemeClr>
                  </a:solidFill>
                  <a:latin typeface="Candara" panose="020E0502030303020204" pitchFamily="34" charset="0"/>
                </a:rPr>
                <a:t>Rainy ( 3examples) </a:t>
              </a:r>
              <a:r>
                <a:rPr lang="en-IN" dirty="0">
                  <a:latin typeface="Candara" panose="020E0502030303020204" pitchFamily="34" charset="0"/>
                </a:rPr>
                <a:t>and </a:t>
              </a:r>
              <a:r>
                <a:rPr lang="en-IN" b="1" dirty="0">
                  <a:solidFill>
                    <a:schemeClr val="accent1">
                      <a:lumMod val="75000"/>
                    </a:schemeClr>
                  </a:solidFill>
                  <a:latin typeface="Candara" panose="020E0502030303020204" pitchFamily="34" charset="0"/>
                </a:rPr>
                <a:t>windy (4 examples).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5F91FC-7403-FD45-9AFE-B7B24544DDAA}"/>
                </a:ext>
              </a:extLst>
            </p:cNvPr>
            <p:cNvSpPr txBox="1"/>
            <p:nvPr/>
          </p:nvSpPr>
          <p:spPr>
            <a:xfrm>
              <a:off x="6822831" y="2473173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For </a:t>
              </a:r>
              <a:r>
                <a:rPr lang="en-IN" b="1" dirty="0">
                  <a:latin typeface="Candara" panose="020E0502030303020204" pitchFamily="34" charset="0"/>
                </a:rPr>
                <a:t>Weather = Sunny</a:t>
              </a:r>
              <a:r>
                <a:rPr lang="en-IN" dirty="0">
                  <a:latin typeface="Candara" panose="020E0502030303020204" pitchFamily="34" charset="0"/>
                </a:rPr>
                <a:t> , there are </a:t>
              </a:r>
              <a:r>
                <a:rPr lang="en-IN" b="1" dirty="0">
                  <a:latin typeface="Candara" panose="020E0502030303020204" pitchFamily="34" charset="0"/>
                </a:rPr>
                <a:t>2 examples with “Cinema”</a:t>
              </a:r>
              <a:r>
                <a:rPr lang="en-IN" dirty="0">
                  <a:latin typeface="Candara" panose="020E0502030303020204" pitchFamily="34" charset="0"/>
                </a:rPr>
                <a:t> and </a:t>
              </a:r>
              <a:r>
                <a:rPr lang="en-IN" b="1" dirty="0">
                  <a:latin typeface="Candara" panose="020E0502030303020204" pitchFamily="34" charset="0"/>
                </a:rPr>
                <a:t>1 with “Tennis”.</a:t>
              </a:r>
              <a:endParaRPr lang="en-IN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75506C-082C-7C1B-9222-AEEB88833A35}"/>
                </a:ext>
              </a:extLst>
            </p:cNvPr>
            <p:cNvSpPr txBox="1"/>
            <p:nvPr/>
          </p:nvSpPr>
          <p:spPr>
            <a:xfrm>
              <a:off x="6822831" y="3275082"/>
              <a:ext cx="1837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i="1" dirty="0">
                  <a:latin typeface="Candara" panose="020E0502030303020204" pitchFamily="34" charset="0"/>
                </a:rPr>
                <a:t>Gini(Sunny) =</a:t>
              </a:r>
              <a:endParaRPr lang="en-IN" b="1" dirty="0">
                <a:latin typeface="Candara" panose="020E0502030303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95053A-A7AE-4728-F409-2BF04ADBD73B}"/>
                </a:ext>
              </a:extLst>
            </p:cNvPr>
            <p:cNvSpPr txBox="1"/>
            <p:nvPr/>
          </p:nvSpPr>
          <p:spPr>
            <a:xfrm>
              <a:off x="8445086" y="3275082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1 - [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3565A0B-6A0F-EE87-C805-D57DE6A8B396}"/>
                </a:ext>
              </a:extLst>
            </p:cNvPr>
            <p:cNvGrpSpPr/>
            <p:nvPr/>
          </p:nvGrpSpPr>
          <p:grpSpPr>
            <a:xfrm>
              <a:off x="8782036" y="3162826"/>
              <a:ext cx="796277" cy="688560"/>
              <a:chOff x="8459482" y="3446414"/>
              <a:chExt cx="736168" cy="68856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CB1CE23-C2EF-DB21-7411-59CEECE2F00C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49ABA59-508F-3E12-4AAA-8985904ECB61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2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4A33BB2-35A2-FB85-4659-B1D95247B553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78290C3A-ED19-51EF-B964-099C7F8854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2C668E-3F88-0F74-5DC1-40F4E5C57CB0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40EF83-F1A8-2170-C13F-8175D1D7F59C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45C73E-A71E-DB4B-579F-47EC726CD084}"/>
                </a:ext>
              </a:extLst>
            </p:cNvPr>
            <p:cNvSpPr txBox="1"/>
            <p:nvPr/>
          </p:nvSpPr>
          <p:spPr>
            <a:xfrm>
              <a:off x="9412351" y="3085206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43C580-DBAB-5796-46C0-62268DA49CBB}"/>
                </a:ext>
              </a:extLst>
            </p:cNvPr>
            <p:cNvSpPr txBox="1"/>
            <p:nvPr/>
          </p:nvSpPr>
          <p:spPr>
            <a:xfrm>
              <a:off x="10820931" y="3222210"/>
              <a:ext cx="108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Candara" panose="020E0502030303020204" pitchFamily="34" charset="0"/>
                </a:rPr>
                <a:t>= 0.444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655B0F-9461-676E-2C0D-8C7160879F74}"/>
                </a:ext>
              </a:extLst>
            </p:cNvPr>
            <p:cNvSpPr txBox="1"/>
            <p:nvPr/>
          </p:nvSpPr>
          <p:spPr>
            <a:xfrm>
              <a:off x="10488185" y="3277243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]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61CB0EF-53FA-9A17-F8B9-7F31C9D0BDE4}"/>
                </a:ext>
              </a:extLst>
            </p:cNvPr>
            <p:cNvGrpSpPr/>
            <p:nvPr/>
          </p:nvGrpSpPr>
          <p:grpSpPr>
            <a:xfrm>
              <a:off x="9788872" y="3162826"/>
              <a:ext cx="796277" cy="688560"/>
              <a:chOff x="8459482" y="3446414"/>
              <a:chExt cx="736168" cy="68856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D3E755B-5B3D-7E07-EA00-ED7EF200031B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7CBDAA7-E945-15A7-150A-5DBCE9E19775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653D542-565B-C2A5-C7A1-9DF02233ABF2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1579656-A1B0-91A5-1FC2-2436A403F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913B54A-D203-52D9-B741-C3C69D9DA034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5F4B67C-DEE5-EEAB-3990-7C185F603FF8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0C21687-D987-C41A-9D63-0DCBE50DDB5C}"/>
                </a:ext>
              </a:extLst>
            </p:cNvPr>
            <p:cNvSpPr txBox="1"/>
            <p:nvPr/>
          </p:nvSpPr>
          <p:spPr>
            <a:xfrm>
              <a:off x="9581837" y="3294304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+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95F9FA8-77CA-6705-E78C-8FC7D16A51DE}"/>
                </a:ext>
              </a:extLst>
            </p:cNvPr>
            <p:cNvSpPr txBox="1"/>
            <p:nvPr/>
          </p:nvSpPr>
          <p:spPr>
            <a:xfrm>
              <a:off x="10410418" y="3057070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DA2A7-C2FB-D585-E656-45AD5AA39902}"/>
                </a:ext>
              </a:extLst>
            </p:cNvPr>
            <p:cNvSpPr txBox="1"/>
            <p:nvPr/>
          </p:nvSpPr>
          <p:spPr>
            <a:xfrm>
              <a:off x="6866104" y="3838259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For </a:t>
              </a:r>
              <a:r>
                <a:rPr lang="en-IN" b="1" dirty="0">
                  <a:latin typeface="Candara" panose="020E0502030303020204" pitchFamily="34" charset="0"/>
                </a:rPr>
                <a:t>Weather</a:t>
              </a:r>
              <a:r>
                <a:rPr lang="en-IN" dirty="0">
                  <a:latin typeface="Candara" panose="020E0502030303020204" pitchFamily="34" charset="0"/>
                </a:rPr>
                <a:t> = </a:t>
              </a:r>
              <a:r>
                <a:rPr lang="en-IN" b="1" dirty="0">
                  <a:latin typeface="Candara" panose="020E0502030303020204" pitchFamily="34" charset="0"/>
                </a:rPr>
                <a:t>Rainy</a:t>
              </a:r>
              <a:r>
                <a:rPr lang="en-IN" dirty="0">
                  <a:latin typeface="Candara" panose="020E0502030303020204" pitchFamily="34" charset="0"/>
                </a:rPr>
                <a:t> , there are </a:t>
              </a:r>
              <a:r>
                <a:rPr lang="en-IN" b="1" dirty="0">
                  <a:latin typeface="Candara" panose="020E0502030303020204" pitchFamily="34" charset="0"/>
                </a:rPr>
                <a:t>2 examples with “Cinema”</a:t>
              </a:r>
              <a:r>
                <a:rPr lang="en-IN" dirty="0">
                  <a:latin typeface="Candara" panose="020E0502030303020204" pitchFamily="34" charset="0"/>
                </a:rPr>
                <a:t> and </a:t>
              </a:r>
              <a:r>
                <a:rPr lang="en-IN" b="1" dirty="0">
                  <a:latin typeface="Candara" panose="020E0502030303020204" pitchFamily="34" charset="0"/>
                </a:rPr>
                <a:t>1 example with “Stay In”.</a:t>
              </a:r>
              <a:endParaRPr lang="en-IN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FA4A02-3112-35BB-994E-93D6DF8CBEB8}"/>
                </a:ext>
              </a:extLst>
            </p:cNvPr>
            <p:cNvSpPr txBox="1"/>
            <p:nvPr/>
          </p:nvSpPr>
          <p:spPr>
            <a:xfrm>
              <a:off x="6917009" y="4763352"/>
              <a:ext cx="1837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i="1" dirty="0">
                  <a:latin typeface="Candara" panose="020E0502030303020204" pitchFamily="34" charset="0"/>
                </a:rPr>
                <a:t>Gini(Rainy) =</a:t>
              </a:r>
              <a:endParaRPr lang="en-IN" b="1" dirty="0">
                <a:latin typeface="Candara" panose="020E0502030303020204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E166D-F7D8-BBF8-66AB-D170ECA558D5}"/>
                </a:ext>
              </a:extLst>
            </p:cNvPr>
            <p:cNvGrpSpPr/>
            <p:nvPr/>
          </p:nvGrpSpPr>
          <p:grpSpPr>
            <a:xfrm>
              <a:off x="8876214" y="4651096"/>
              <a:ext cx="796277" cy="688560"/>
              <a:chOff x="8459482" y="3446414"/>
              <a:chExt cx="736168" cy="68856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27ECDBC-F3D5-7C64-D992-45C7D0F3A9F8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5A9F8F3-D90B-6F79-AD6E-F3B5FE96D6B7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2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1F4A63-1BF3-5C9B-D2B9-8958D808650F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F50EFAA6-5AA8-F6F8-EE00-379365A897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CEE900-F264-DE91-2DEC-7AB0B69778A7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8A5B2AC-4B04-B556-AD76-3D8F50FF9898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B856C1-82A5-A49B-039C-7E97570F1296}"/>
                </a:ext>
              </a:extLst>
            </p:cNvPr>
            <p:cNvSpPr txBox="1"/>
            <p:nvPr/>
          </p:nvSpPr>
          <p:spPr>
            <a:xfrm>
              <a:off x="10915109" y="4710480"/>
              <a:ext cx="108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Candara" panose="020E0502030303020204" pitchFamily="34" charset="0"/>
                </a:rPr>
                <a:t>= 0.444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A6001EF-2757-2327-A864-8114A8702463}"/>
                </a:ext>
              </a:extLst>
            </p:cNvPr>
            <p:cNvSpPr txBox="1"/>
            <p:nvPr/>
          </p:nvSpPr>
          <p:spPr>
            <a:xfrm>
              <a:off x="10582363" y="4765513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]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57536B-1A98-9EAF-8A94-1C594A16609F}"/>
                </a:ext>
              </a:extLst>
            </p:cNvPr>
            <p:cNvSpPr txBox="1"/>
            <p:nvPr/>
          </p:nvSpPr>
          <p:spPr>
            <a:xfrm>
              <a:off x="9676015" y="4782574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+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6D3ACAA-4A1E-D201-2721-19093660CE71}"/>
                </a:ext>
              </a:extLst>
            </p:cNvPr>
            <p:cNvSpPr txBox="1"/>
            <p:nvPr/>
          </p:nvSpPr>
          <p:spPr>
            <a:xfrm>
              <a:off x="8542379" y="4763352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1 - [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C2F3D8D-0FD8-F766-15BB-D76D80B70AAC}"/>
                </a:ext>
              </a:extLst>
            </p:cNvPr>
            <p:cNvGrpSpPr/>
            <p:nvPr/>
          </p:nvGrpSpPr>
          <p:grpSpPr>
            <a:xfrm>
              <a:off x="9802106" y="4672848"/>
              <a:ext cx="796277" cy="688560"/>
              <a:chOff x="8459482" y="3446414"/>
              <a:chExt cx="736168" cy="68856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3FCC5F5-59DE-2961-1D1E-CD1EF513EDC5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073AB80-5676-E78C-94DA-0E0D0C0BAF27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F82F941-8768-D316-CB13-9563486FC664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BFB49EE9-A134-1EB5-BFFB-5918AD4C5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0D9E5A-24F7-23EC-FE5E-0BAA66F05F49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177ECDA-259C-7786-F8CD-C13C445E578B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11AB3E6-0A43-872D-8648-63519F618182}"/>
                </a:ext>
              </a:extLst>
            </p:cNvPr>
            <p:cNvSpPr txBox="1"/>
            <p:nvPr/>
          </p:nvSpPr>
          <p:spPr>
            <a:xfrm>
              <a:off x="9537560" y="4574265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F82D29F-DFA4-08BB-75E9-D007BBD14127}"/>
                </a:ext>
              </a:extLst>
            </p:cNvPr>
            <p:cNvSpPr txBox="1"/>
            <p:nvPr/>
          </p:nvSpPr>
          <p:spPr>
            <a:xfrm>
              <a:off x="10451219" y="4546129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845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/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594B0C5E-E06B-FA91-DDB9-90B930160FE1}"/>
              </a:ext>
            </a:extLst>
          </p:cNvPr>
          <p:cNvGrpSpPr/>
          <p:nvPr/>
        </p:nvGrpSpPr>
        <p:grpSpPr>
          <a:xfrm>
            <a:off x="6822831" y="977142"/>
            <a:ext cx="5234251" cy="4914082"/>
            <a:chOff x="6822831" y="977142"/>
            <a:chExt cx="5234251" cy="49140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D278A-6559-98BF-F7A8-849AB67D2658}"/>
                </a:ext>
              </a:extLst>
            </p:cNvPr>
            <p:cNvSpPr txBox="1"/>
            <p:nvPr/>
          </p:nvSpPr>
          <p:spPr>
            <a:xfrm>
              <a:off x="6822831" y="977142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Computation of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Gini Index for Weather</a:t>
              </a:r>
              <a:r>
                <a:rPr lang="en-IN" dirty="0">
                  <a:latin typeface="Candara" panose="020E0502030303020204" pitchFamily="34" charset="0"/>
                </a:rPr>
                <a:t> Attribute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DF146B-F221-35BD-A571-FD73F2797F48}"/>
                </a:ext>
              </a:extLst>
            </p:cNvPr>
            <p:cNvSpPr txBox="1"/>
            <p:nvPr/>
          </p:nvSpPr>
          <p:spPr>
            <a:xfrm>
              <a:off x="6822831" y="1623473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It has 3 possible values of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Sunny(3 examples), </a:t>
              </a:r>
              <a:r>
                <a:rPr lang="en-IN" b="1" dirty="0">
                  <a:solidFill>
                    <a:schemeClr val="accent2">
                      <a:lumMod val="75000"/>
                    </a:schemeClr>
                  </a:solidFill>
                  <a:latin typeface="Candara" panose="020E0502030303020204" pitchFamily="34" charset="0"/>
                </a:rPr>
                <a:t>Rainy ( 3examples) </a:t>
              </a:r>
              <a:r>
                <a:rPr lang="en-IN" dirty="0">
                  <a:latin typeface="Candara" panose="020E0502030303020204" pitchFamily="34" charset="0"/>
                </a:rPr>
                <a:t>and </a:t>
              </a:r>
              <a:r>
                <a:rPr lang="en-IN" b="1" dirty="0">
                  <a:solidFill>
                    <a:schemeClr val="accent1">
                      <a:lumMod val="75000"/>
                    </a:schemeClr>
                  </a:solidFill>
                  <a:latin typeface="Candara" panose="020E0502030303020204" pitchFamily="34" charset="0"/>
                </a:rPr>
                <a:t>windy (4 examples).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5F91FC-7403-FD45-9AFE-B7B24544DDAA}"/>
                </a:ext>
              </a:extLst>
            </p:cNvPr>
            <p:cNvSpPr txBox="1"/>
            <p:nvPr/>
          </p:nvSpPr>
          <p:spPr>
            <a:xfrm>
              <a:off x="6822831" y="2473173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For </a:t>
              </a:r>
              <a:r>
                <a:rPr lang="en-IN" b="1" dirty="0">
                  <a:latin typeface="Candara" panose="020E0502030303020204" pitchFamily="34" charset="0"/>
                </a:rPr>
                <a:t>Weather = Sunny</a:t>
              </a:r>
              <a:r>
                <a:rPr lang="en-IN" dirty="0">
                  <a:latin typeface="Candara" panose="020E0502030303020204" pitchFamily="34" charset="0"/>
                </a:rPr>
                <a:t> , there are </a:t>
              </a:r>
              <a:r>
                <a:rPr lang="en-IN" b="1" dirty="0">
                  <a:latin typeface="Candara" panose="020E0502030303020204" pitchFamily="34" charset="0"/>
                </a:rPr>
                <a:t>2 examples with “Cinema”</a:t>
              </a:r>
              <a:r>
                <a:rPr lang="en-IN" dirty="0">
                  <a:latin typeface="Candara" panose="020E0502030303020204" pitchFamily="34" charset="0"/>
                </a:rPr>
                <a:t> and </a:t>
              </a:r>
              <a:r>
                <a:rPr lang="en-IN" b="1" dirty="0">
                  <a:latin typeface="Candara" panose="020E0502030303020204" pitchFamily="34" charset="0"/>
                </a:rPr>
                <a:t>1 with “Tennis”.</a:t>
              </a:r>
              <a:endParaRPr lang="en-IN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75506C-082C-7C1B-9222-AEEB88833A35}"/>
                </a:ext>
              </a:extLst>
            </p:cNvPr>
            <p:cNvSpPr txBox="1"/>
            <p:nvPr/>
          </p:nvSpPr>
          <p:spPr>
            <a:xfrm>
              <a:off x="6822831" y="3275082"/>
              <a:ext cx="1837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i="1" dirty="0">
                  <a:latin typeface="Candara" panose="020E0502030303020204" pitchFamily="34" charset="0"/>
                </a:rPr>
                <a:t>Gini(Sunny) =</a:t>
              </a:r>
              <a:endParaRPr lang="en-IN" b="1" dirty="0">
                <a:latin typeface="Candara" panose="020E0502030303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95053A-A7AE-4728-F409-2BF04ADBD73B}"/>
                </a:ext>
              </a:extLst>
            </p:cNvPr>
            <p:cNvSpPr txBox="1"/>
            <p:nvPr/>
          </p:nvSpPr>
          <p:spPr>
            <a:xfrm>
              <a:off x="8445086" y="3275082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1 - [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3565A0B-6A0F-EE87-C805-D57DE6A8B396}"/>
                </a:ext>
              </a:extLst>
            </p:cNvPr>
            <p:cNvGrpSpPr/>
            <p:nvPr/>
          </p:nvGrpSpPr>
          <p:grpSpPr>
            <a:xfrm>
              <a:off x="8782036" y="3162826"/>
              <a:ext cx="796277" cy="688560"/>
              <a:chOff x="8459482" y="3446414"/>
              <a:chExt cx="736168" cy="68856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CB1CE23-C2EF-DB21-7411-59CEECE2F00C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49ABA59-508F-3E12-4AAA-8985904ECB61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2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4A33BB2-35A2-FB85-4659-B1D95247B553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78290C3A-ED19-51EF-B964-099C7F8854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2C668E-3F88-0F74-5DC1-40F4E5C57CB0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40EF83-F1A8-2170-C13F-8175D1D7F59C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45C73E-A71E-DB4B-579F-47EC726CD084}"/>
                </a:ext>
              </a:extLst>
            </p:cNvPr>
            <p:cNvSpPr txBox="1"/>
            <p:nvPr/>
          </p:nvSpPr>
          <p:spPr>
            <a:xfrm>
              <a:off x="9412351" y="3085206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43C580-DBAB-5796-46C0-62268DA49CBB}"/>
                </a:ext>
              </a:extLst>
            </p:cNvPr>
            <p:cNvSpPr txBox="1"/>
            <p:nvPr/>
          </p:nvSpPr>
          <p:spPr>
            <a:xfrm>
              <a:off x="10820931" y="3222210"/>
              <a:ext cx="108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Candara" panose="020E0502030303020204" pitchFamily="34" charset="0"/>
                </a:rPr>
                <a:t>= 0.444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655B0F-9461-676E-2C0D-8C7160879F74}"/>
                </a:ext>
              </a:extLst>
            </p:cNvPr>
            <p:cNvSpPr txBox="1"/>
            <p:nvPr/>
          </p:nvSpPr>
          <p:spPr>
            <a:xfrm>
              <a:off x="10488185" y="3277243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]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61CB0EF-53FA-9A17-F8B9-7F31C9D0BDE4}"/>
                </a:ext>
              </a:extLst>
            </p:cNvPr>
            <p:cNvGrpSpPr/>
            <p:nvPr/>
          </p:nvGrpSpPr>
          <p:grpSpPr>
            <a:xfrm>
              <a:off x="9788872" y="3162826"/>
              <a:ext cx="796277" cy="688560"/>
              <a:chOff x="8459482" y="3446414"/>
              <a:chExt cx="736168" cy="68856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D3E755B-5B3D-7E07-EA00-ED7EF200031B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7CBDAA7-E945-15A7-150A-5DBCE9E19775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653D542-565B-C2A5-C7A1-9DF02233ABF2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1579656-A1B0-91A5-1FC2-2436A403F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913B54A-D203-52D9-B741-C3C69D9DA034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5F4B67C-DEE5-EEAB-3990-7C185F603FF8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0C21687-D987-C41A-9D63-0DCBE50DDB5C}"/>
                </a:ext>
              </a:extLst>
            </p:cNvPr>
            <p:cNvSpPr txBox="1"/>
            <p:nvPr/>
          </p:nvSpPr>
          <p:spPr>
            <a:xfrm>
              <a:off x="9581837" y="3294304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+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95F9FA8-77CA-6705-E78C-8FC7D16A51DE}"/>
                </a:ext>
              </a:extLst>
            </p:cNvPr>
            <p:cNvSpPr txBox="1"/>
            <p:nvPr/>
          </p:nvSpPr>
          <p:spPr>
            <a:xfrm>
              <a:off x="10410418" y="3057070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DA2A7-C2FB-D585-E656-45AD5AA39902}"/>
                </a:ext>
              </a:extLst>
            </p:cNvPr>
            <p:cNvSpPr txBox="1"/>
            <p:nvPr/>
          </p:nvSpPr>
          <p:spPr>
            <a:xfrm>
              <a:off x="6866104" y="3838259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For </a:t>
              </a:r>
              <a:r>
                <a:rPr lang="en-IN" b="1" dirty="0">
                  <a:latin typeface="Candara" panose="020E0502030303020204" pitchFamily="34" charset="0"/>
                </a:rPr>
                <a:t>Weather</a:t>
              </a:r>
              <a:r>
                <a:rPr lang="en-IN" dirty="0">
                  <a:latin typeface="Candara" panose="020E0502030303020204" pitchFamily="34" charset="0"/>
                </a:rPr>
                <a:t> = </a:t>
              </a:r>
              <a:r>
                <a:rPr lang="en-IN" b="1" dirty="0">
                  <a:latin typeface="Candara" panose="020E0502030303020204" pitchFamily="34" charset="0"/>
                </a:rPr>
                <a:t>Rainy</a:t>
              </a:r>
              <a:r>
                <a:rPr lang="en-IN" dirty="0">
                  <a:latin typeface="Candara" panose="020E0502030303020204" pitchFamily="34" charset="0"/>
                </a:rPr>
                <a:t> , there are </a:t>
              </a:r>
              <a:r>
                <a:rPr lang="en-IN" b="1" dirty="0">
                  <a:latin typeface="Candara" panose="020E0502030303020204" pitchFamily="34" charset="0"/>
                </a:rPr>
                <a:t>2 examples with “Cinema”</a:t>
              </a:r>
              <a:r>
                <a:rPr lang="en-IN" dirty="0">
                  <a:latin typeface="Candara" panose="020E0502030303020204" pitchFamily="34" charset="0"/>
                </a:rPr>
                <a:t> and </a:t>
              </a:r>
              <a:r>
                <a:rPr lang="en-IN" b="1" dirty="0">
                  <a:latin typeface="Candara" panose="020E0502030303020204" pitchFamily="34" charset="0"/>
                </a:rPr>
                <a:t>1 example with “Stay In”.</a:t>
              </a:r>
              <a:endParaRPr lang="en-IN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FA4A02-3112-35BB-994E-93D6DF8CBEB8}"/>
                </a:ext>
              </a:extLst>
            </p:cNvPr>
            <p:cNvSpPr txBox="1"/>
            <p:nvPr/>
          </p:nvSpPr>
          <p:spPr>
            <a:xfrm>
              <a:off x="6917009" y="4763352"/>
              <a:ext cx="1837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i="1" dirty="0">
                  <a:latin typeface="Candara" panose="020E0502030303020204" pitchFamily="34" charset="0"/>
                </a:rPr>
                <a:t>Gini(Rainy) =</a:t>
              </a:r>
              <a:endParaRPr lang="en-IN" b="1" dirty="0">
                <a:latin typeface="Candara" panose="020E0502030303020204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E166D-F7D8-BBF8-66AB-D170ECA558D5}"/>
                </a:ext>
              </a:extLst>
            </p:cNvPr>
            <p:cNvGrpSpPr/>
            <p:nvPr/>
          </p:nvGrpSpPr>
          <p:grpSpPr>
            <a:xfrm>
              <a:off x="8876214" y="4651096"/>
              <a:ext cx="796277" cy="688560"/>
              <a:chOff x="8459482" y="3446414"/>
              <a:chExt cx="736168" cy="68856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27ECDBC-F3D5-7C64-D992-45C7D0F3A9F8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5A9F8F3-D90B-6F79-AD6E-F3B5FE96D6B7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2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1F4A63-1BF3-5C9B-D2B9-8958D808650F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F50EFAA6-5AA8-F6F8-EE00-379365A897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CEE900-F264-DE91-2DEC-7AB0B69778A7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8A5B2AC-4B04-B556-AD76-3D8F50FF9898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B856C1-82A5-A49B-039C-7E97570F1296}"/>
                </a:ext>
              </a:extLst>
            </p:cNvPr>
            <p:cNvSpPr txBox="1"/>
            <p:nvPr/>
          </p:nvSpPr>
          <p:spPr>
            <a:xfrm>
              <a:off x="10915109" y="4710480"/>
              <a:ext cx="108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Candara" panose="020E0502030303020204" pitchFamily="34" charset="0"/>
                </a:rPr>
                <a:t>= 0.444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A6001EF-2757-2327-A864-8114A8702463}"/>
                </a:ext>
              </a:extLst>
            </p:cNvPr>
            <p:cNvSpPr txBox="1"/>
            <p:nvPr/>
          </p:nvSpPr>
          <p:spPr>
            <a:xfrm>
              <a:off x="10582363" y="4765513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]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57536B-1A98-9EAF-8A94-1C594A16609F}"/>
                </a:ext>
              </a:extLst>
            </p:cNvPr>
            <p:cNvSpPr txBox="1"/>
            <p:nvPr/>
          </p:nvSpPr>
          <p:spPr>
            <a:xfrm>
              <a:off x="9676015" y="4782574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+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6D3ACAA-4A1E-D201-2721-19093660CE71}"/>
                </a:ext>
              </a:extLst>
            </p:cNvPr>
            <p:cNvSpPr txBox="1"/>
            <p:nvPr/>
          </p:nvSpPr>
          <p:spPr>
            <a:xfrm>
              <a:off x="8542379" y="4763352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1 - [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C2F3D8D-0FD8-F766-15BB-D76D80B70AAC}"/>
                </a:ext>
              </a:extLst>
            </p:cNvPr>
            <p:cNvGrpSpPr/>
            <p:nvPr/>
          </p:nvGrpSpPr>
          <p:grpSpPr>
            <a:xfrm>
              <a:off x="9802106" y="4672848"/>
              <a:ext cx="796277" cy="688560"/>
              <a:chOff x="8459482" y="3446414"/>
              <a:chExt cx="736168" cy="68856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3FCC5F5-59DE-2961-1D1E-CD1EF513EDC5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073AB80-5676-E78C-94DA-0E0D0C0BAF27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F82F941-8768-D316-CB13-9563486FC664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BFB49EE9-A134-1EB5-BFFB-5918AD4C5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0D9E5A-24F7-23EC-FE5E-0BAA66F05F49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177ECDA-259C-7786-F8CD-C13C445E578B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11AB3E6-0A43-872D-8648-63519F618182}"/>
                </a:ext>
              </a:extLst>
            </p:cNvPr>
            <p:cNvSpPr txBox="1"/>
            <p:nvPr/>
          </p:nvSpPr>
          <p:spPr>
            <a:xfrm>
              <a:off x="9537560" y="4574265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F82D29F-DFA4-08BB-75E9-D007BBD14127}"/>
                </a:ext>
              </a:extLst>
            </p:cNvPr>
            <p:cNvSpPr txBox="1"/>
            <p:nvPr/>
          </p:nvSpPr>
          <p:spPr>
            <a:xfrm>
              <a:off x="10451219" y="4546129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587B652-1CB3-8A92-5DB8-AE0266DAA068}"/>
                </a:ext>
              </a:extLst>
            </p:cNvPr>
            <p:cNvSpPr txBox="1"/>
            <p:nvPr/>
          </p:nvSpPr>
          <p:spPr>
            <a:xfrm>
              <a:off x="6866104" y="5244893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For </a:t>
              </a:r>
              <a:r>
                <a:rPr lang="en-IN" b="1" dirty="0">
                  <a:latin typeface="Candara" panose="020E0502030303020204" pitchFamily="34" charset="0"/>
                </a:rPr>
                <a:t>Weather</a:t>
              </a:r>
              <a:r>
                <a:rPr lang="en-IN" dirty="0">
                  <a:latin typeface="Candara" panose="020E0502030303020204" pitchFamily="34" charset="0"/>
                </a:rPr>
                <a:t> = </a:t>
              </a:r>
              <a:r>
                <a:rPr lang="en-IN" b="1" dirty="0">
                  <a:latin typeface="Candara" panose="020E0502030303020204" pitchFamily="34" charset="0"/>
                </a:rPr>
                <a:t>Windy</a:t>
              </a:r>
              <a:r>
                <a:rPr lang="en-IN" dirty="0">
                  <a:latin typeface="Candara" panose="020E0502030303020204" pitchFamily="34" charset="0"/>
                </a:rPr>
                <a:t> , there are </a:t>
              </a:r>
              <a:r>
                <a:rPr lang="en-IN" b="1" dirty="0">
                  <a:latin typeface="Candara" panose="020E0502030303020204" pitchFamily="34" charset="0"/>
                </a:rPr>
                <a:t>2 examples with “Cinema”</a:t>
              </a:r>
              <a:r>
                <a:rPr lang="en-IN" dirty="0">
                  <a:latin typeface="Candara" panose="020E0502030303020204" pitchFamily="34" charset="0"/>
                </a:rPr>
                <a:t> and </a:t>
              </a:r>
              <a:r>
                <a:rPr lang="en-IN" b="1" dirty="0">
                  <a:latin typeface="Candara" panose="020E0502030303020204" pitchFamily="34" charset="0"/>
                </a:rPr>
                <a:t>1 example with “Shopping”.</a:t>
              </a:r>
              <a:endParaRPr lang="en-IN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2514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/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B4D278A-6559-98BF-F7A8-849AB67D2658}"/>
              </a:ext>
            </a:extLst>
          </p:cNvPr>
          <p:cNvSpPr txBox="1"/>
          <p:nvPr/>
        </p:nvSpPr>
        <p:spPr>
          <a:xfrm>
            <a:off x="6822831" y="977142"/>
            <a:ext cx="51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ndara" panose="020E0502030303020204" pitchFamily="34" charset="0"/>
              </a:rPr>
              <a:t>Computation of </a:t>
            </a:r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Gini Index for Weather</a:t>
            </a:r>
            <a:r>
              <a:rPr lang="en-IN" dirty="0">
                <a:latin typeface="Candara" panose="020E0502030303020204" pitchFamily="34" charset="0"/>
              </a:rPr>
              <a:t> Attribute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F146B-F221-35BD-A571-FD73F2797F48}"/>
              </a:ext>
            </a:extLst>
          </p:cNvPr>
          <p:cNvSpPr txBox="1"/>
          <p:nvPr/>
        </p:nvSpPr>
        <p:spPr>
          <a:xfrm>
            <a:off x="6822831" y="1623473"/>
            <a:ext cx="51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ndara" panose="020E0502030303020204" pitchFamily="34" charset="0"/>
              </a:rPr>
              <a:t>It has 3 possible values of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Sunny(3 examples),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Rainy ( 3examples) </a:t>
            </a:r>
            <a:r>
              <a:rPr lang="en-IN" dirty="0">
                <a:latin typeface="Candara" panose="020E0502030303020204" pitchFamily="34" charset="0"/>
              </a:rPr>
              <a:t>and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windy (4 examples).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5F91FC-7403-FD45-9AFE-B7B24544DDAA}"/>
              </a:ext>
            </a:extLst>
          </p:cNvPr>
          <p:cNvSpPr txBox="1"/>
          <p:nvPr/>
        </p:nvSpPr>
        <p:spPr>
          <a:xfrm>
            <a:off x="6822831" y="2473173"/>
            <a:ext cx="51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ndara" panose="020E0502030303020204" pitchFamily="34" charset="0"/>
              </a:rPr>
              <a:t>For </a:t>
            </a:r>
            <a:r>
              <a:rPr lang="en-IN" b="1" dirty="0">
                <a:latin typeface="Candara" panose="020E0502030303020204" pitchFamily="34" charset="0"/>
              </a:rPr>
              <a:t>Weather = Sunny</a:t>
            </a:r>
            <a:r>
              <a:rPr lang="en-IN" dirty="0">
                <a:latin typeface="Candara" panose="020E0502030303020204" pitchFamily="34" charset="0"/>
              </a:rPr>
              <a:t> , there are </a:t>
            </a:r>
            <a:r>
              <a:rPr lang="en-IN" b="1" dirty="0">
                <a:latin typeface="Candara" panose="020E0502030303020204" pitchFamily="34" charset="0"/>
              </a:rPr>
              <a:t>2 examples with “Cinema”</a:t>
            </a:r>
            <a:r>
              <a:rPr lang="en-IN" dirty="0">
                <a:latin typeface="Candara" panose="020E0502030303020204" pitchFamily="34" charset="0"/>
              </a:rPr>
              <a:t> and </a:t>
            </a:r>
            <a:r>
              <a:rPr lang="en-IN" b="1" dirty="0">
                <a:latin typeface="Candara" panose="020E0502030303020204" pitchFamily="34" charset="0"/>
              </a:rPr>
              <a:t>1 with “Tennis”.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5506C-082C-7C1B-9222-AEEB88833A35}"/>
              </a:ext>
            </a:extLst>
          </p:cNvPr>
          <p:cNvSpPr txBox="1"/>
          <p:nvPr/>
        </p:nvSpPr>
        <p:spPr>
          <a:xfrm>
            <a:off x="6822831" y="3275082"/>
            <a:ext cx="183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>
                <a:latin typeface="Candara" panose="020E0502030303020204" pitchFamily="34" charset="0"/>
              </a:rPr>
              <a:t>Gini(Sunny) =</a:t>
            </a:r>
            <a:endParaRPr lang="en-IN" b="1" dirty="0">
              <a:latin typeface="Candara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5053A-A7AE-4728-F409-2BF04ADBD73B}"/>
              </a:ext>
            </a:extLst>
          </p:cNvPr>
          <p:cNvSpPr txBox="1"/>
          <p:nvPr/>
        </p:nvSpPr>
        <p:spPr>
          <a:xfrm>
            <a:off x="8445086" y="3275082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ndara" panose="020E0502030303020204" pitchFamily="34" charset="0"/>
              </a:rPr>
              <a:t>1 - [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565A0B-6A0F-EE87-C805-D57DE6A8B396}"/>
              </a:ext>
            </a:extLst>
          </p:cNvPr>
          <p:cNvGrpSpPr/>
          <p:nvPr/>
        </p:nvGrpSpPr>
        <p:grpSpPr>
          <a:xfrm>
            <a:off x="8782036" y="3162826"/>
            <a:ext cx="796277" cy="688560"/>
            <a:chOff x="8459482" y="3446414"/>
            <a:chExt cx="736168" cy="6885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CB1CE23-C2EF-DB21-7411-59CEECE2F00C}"/>
                </a:ext>
              </a:extLst>
            </p:cNvPr>
            <p:cNvGrpSpPr/>
            <p:nvPr/>
          </p:nvGrpSpPr>
          <p:grpSpPr>
            <a:xfrm>
              <a:off x="8670171" y="3446414"/>
              <a:ext cx="463925" cy="688560"/>
              <a:chOff x="8670171" y="3446414"/>
              <a:chExt cx="463925" cy="68856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9ABA59-508F-3E12-4AAA-8985904ECB61}"/>
                  </a:ext>
                </a:extLst>
              </p:cNvPr>
              <p:cNvSpPr txBox="1"/>
              <p:nvPr/>
            </p:nvSpPr>
            <p:spPr>
              <a:xfrm>
                <a:off x="8698307" y="3446414"/>
                <a:ext cx="286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ndara" panose="020E0502030303020204" pitchFamily="34" charset="0"/>
                  </a:rPr>
                  <a:t>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A33BB2-35A2-FB85-4659-B1D95247B553}"/>
                  </a:ext>
                </a:extLst>
              </p:cNvPr>
              <p:cNvSpPr txBox="1"/>
              <p:nvPr/>
            </p:nvSpPr>
            <p:spPr>
              <a:xfrm>
                <a:off x="8697954" y="3765642"/>
                <a:ext cx="436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ndara" panose="020E0502030303020204" pitchFamily="34" charset="0"/>
                  </a:rPr>
                  <a:t>3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8290C3A-ED19-51EF-B964-099C7F8854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0171" y="3794944"/>
                <a:ext cx="3894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2C668E-3F88-0F74-5DC1-40F4E5C57CB0}"/>
                </a:ext>
              </a:extLst>
            </p:cNvPr>
            <p:cNvSpPr txBox="1"/>
            <p:nvPr/>
          </p:nvSpPr>
          <p:spPr>
            <a:xfrm>
              <a:off x="8459482" y="3484905"/>
              <a:ext cx="26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latin typeface="Candara" panose="020E0502030303020204" pitchFamily="34" charset="0"/>
                </a:rPr>
                <a:t>(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40EF83-F1A8-2170-C13F-8175D1D7F59C}"/>
                </a:ext>
              </a:extLst>
            </p:cNvPr>
            <p:cNvSpPr txBox="1"/>
            <p:nvPr/>
          </p:nvSpPr>
          <p:spPr>
            <a:xfrm>
              <a:off x="8979833" y="3484905"/>
              <a:ext cx="215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latin typeface="Candara" panose="020E0502030303020204" pitchFamily="34" charset="0"/>
                </a:rPr>
                <a:t>)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A45C73E-A71E-DB4B-579F-47EC726CD084}"/>
              </a:ext>
            </a:extLst>
          </p:cNvPr>
          <p:cNvSpPr txBox="1"/>
          <p:nvPr/>
        </p:nvSpPr>
        <p:spPr>
          <a:xfrm>
            <a:off x="9412351" y="3085206"/>
            <a:ext cx="362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ndara" panose="020E0502030303020204" pitchFamily="34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43C580-DBAB-5796-46C0-62268DA49CBB}"/>
              </a:ext>
            </a:extLst>
          </p:cNvPr>
          <p:cNvSpPr txBox="1"/>
          <p:nvPr/>
        </p:nvSpPr>
        <p:spPr>
          <a:xfrm>
            <a:off x="10820931" y="3222210"/>
            <a:ext cx="108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ndara" panose="020E0502030303020204" pitchFamily="34" charset="0"/>
              </a:rPr>
              <a:t>= 0.444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655B0F-9461-676E-2C0D-8C7160879F74}"/>
              </a:ext>
            </a:extLst>
          </p:cNvPr>
          <p:cNvSpPr txBox="1"/>
          <p:nvPr/>
        </p:nvSpPr>
        <p:spPr>
          <a:xfrm>
            <a:off x="10488185" y="3277243"/>
            <a:ext cx="58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ndara" panose="020E0502030303020204" pitchFamily="34" charset="0"/>
              </a:rPr>
              <a:t>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61CB0EF-53FA-9A17-F8B9-7F31C9D0BDE4}"/>
              </a:ext>
            </a:extLst>
          </p:cNvPr>
          <p:cNvGrpSpPr/>
          <p:nvPr/>
        </p:nvGrpSpPr>
        <p:grpSpPr>
          <a:xfrm>
            <a:off x="9788872" y="3162826"/>
            <a:ext cx="796277" cy="688560"/>
            <a:chOff x="8459482" y="3446414"/>
            <a:chExt cx="736168" cy="68856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D3E755B-5B3D-7E07-EA00-ED7EF200031B}"/>
                </a:ext>
              </a:extLst>
            </p:cNvPr>
            <p:cNvGrpSpPr/>
            <p:nvPr/>
          </p:nvGrpSpPr>
          <p:grpSpPr>
            <a:xfrm>
              <a:off x="8670171" y="3446414"/>
              <a:ext cx="463925" cy="688560"/>
              <a:chOff x="8670171" y="3446414"/>
              <a:chExt cx="463925" cy="688560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7CBDAA7-E945-15A7-150A-5DBCE9E19775}"/>
                  </a:ext>
                </a:extLst>
              </p:cNvPr>
              <p:cNvSpPr txBox="1"/>
              <p:nvPr/>
            </p:nvSpPr>
            <p:spPr>
              <a:xfrm>
                <a:off x="8698307" y="3446414"/>
                <a:ext cx="286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ndara" panose="020E0502030303020204" pitchFamily="34" charset="0"/>
                  </a:rPr>
                  <a:t>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53D542-565B-C2A5-C7A1-9DF02233ABF2}"/>
                  </a:ext>
                </a:extLst>
              </p:cNvPr>
              <p:cNvSpPr txBox="1"/>
              <p:nvPr/>
            </p:nvSpPr>
            <p:spPr>
              <a:xfrm>
                <a:off x="8697954" y="3765642"/>
                <a:ext cx="436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ndara" panose="020E0502030303020204" pitchFamily="34" charset="0"/>
                  </a:rPr>
                  <a:t>3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1579656-A1B0-91A5-1FC2-2436A403F1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0171" y="3794944"/>
                <a:ext cx="3894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913B54A-D203-52D9-B741-C3C69D9DA034}"/>
                </a:ext>
              </a:extLst>
            </p:cNvPr>
            <p:cNvSpPr txBox="1"/>
            <p:nvPr/>
          </p:nvSpPr>
          <p:spPr>
            <a:xfrm>
              <a:off x="8459482" y="3484905"/>
              <a:ext cx="26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latin typeface="Candara" panose="020E0502030303020204" pitchFamily="34" charset="0"/>
                </a:rPr>
                <a:t>(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5F4B67C-DEE5-EEAB-3990-7C185F603FF8}"/>
                </a:ext>
              </a:extLst>
            </p:cNvPr>
            <p:cNvSpPr txBox="1"/>
            <p:nvPr/>
          </p:nvSpPr>
          <p:spPr>
            <a:xfrm>
              <a:off x="8979833" y="3484905"/>
              <a:ext cx="215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latin typeface="Candara" panose="020E0502030303020204" pitchFamily="34" charset="0"/>
                </a:rPr>
                <a:t>)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0C21687-D987-C41A-9D63-0DCBE50DDB5C}"/>
              </a:ext>
            </a:extLst>
          </p:cNvPr>
          <p:cNvSpPr txBox="1"/>
          <p:nvPr/>
        </p:nvSpPr>
        <p:spPr>
          <a:xfrm>
            <a:off x="9581837" y="3294304"/>
            <a:ext cx="58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ndara" panose="020E0502030303020204" pitchFamily="34" charset="0"/>
              </a:rPr>
              <a:t>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5F9FA8-77CA-6705-E78C-8FC7D16A51DE}"/>
              </a:ext>
            </a:extLst>
          </p:cNvPr>
          <p:cNvSpPr txBox="1"/>
          <p:nvPr/>
        </p:nvSpPr>
        <p:spPr>
          <a:xfrm>
            <a:off x="10410418" y="3057070"/>
            <a:ext cx="58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ndara" panose="020E0502030303020204" pitchFamily="34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DA2A7-C2FB-D585-E656-45AD5AA39902}"/>
              </a:ext>
            </a:extLst>
          </p:cNvPr>
          <p:cNvSpPr txBox="1"/>
          <p:nvPr/>
        </p:nvSpPr>
        <p:spPr>
          <a:xfrm>
            <a:off x="6866104" y="3838259"/>
            <a:ext cx="51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ndara" panose="020E0502030303020204" pitchFamily="34" charset="0"/>
              </a:rPr>
              <a:t>For </a:t>
            </a:r>
            <a:r>
              <a:rPr lang="en-IN" b="1" dirty="0">
                <a:latin typeface="Candara" panose="020E0502030303020204" pitchFamily="34" charset="0"/>
              </a:rPr>
              <a:t>Weather</a:t>
            </a:r>
            <a:r>
              <a:rPr lang="en-IN" dirty="0">
                <a:latin typeface="Candara" panose="020E0502030303020204" pitchFamily="34" charset="0"/>
              </a:rPr>
              <a:t> = </a:t>
            </a:r>
            <a:r>
              <a:rPr lang="en-IN" b="1" dirty="0">
                <a:latin typeface="Candara" panose="020E0502030303020204" pitchFamily="34" charset="0"/>
              </a:rPr>
              <a:t>Rainy</a:t>
            </a:r>
            <a:r>
              <a:rPr lang="en-IN" dirty="0">
                <a:latin typeface="Candara" panose="020E0502030303020204" pitchFamily="34" charset="0"/>
              </a:rPr>
              <a:t> , there are </a:t>
            </a:r>
            <a:r>
              <a:rPr lang="en-IN" b="1" dirty="0">
                <a:latin typeface="Candara" panose="020E0502030303020204" pitchFamily="34" charset="0"/>
              </a:rPr>
              <a:t>2 examples with “Cinema”</a:t>
            </a:r>
            <a:r>
              <a:rPr lang="en-IN" dirty="0">
                <a:latin typeface="Candara" panose="020E0502030303020204" pitchFamily="34" charset="0"/>
              </a:rPr>
              <a:t> and </a:t>
            </a:r>
            <a:r>
              <a:rPr lang="en-IN" b="1" dirty="0">
                <a:latin typeface="Candara" panose="020E0502030303020204" pitchFamily="34" charset="0"/>
              </a:rPr>
              <a:t>1 example with “Stay In”.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FA4A02-3112-35BB-994E-93D6DF8CBEB8}"/>
              </a:ext>
            </a:extLst>
          </p:cNvPr>
          <p:cNvSpPr txBox="1"/>
          <p:nvPr/>
        </p:nvSpPr>
        <p:spPr>
          <a:xfrm>
            <a:off x="6917009" y="4763352"/>
            <a:ext cx="183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>
                <a:latin typeface="Candara" panose="020E0502030303020204" pitchFamily="34" charset="0"/>
              </a:rPr>
              <a:t>Gini(Rainy) =</a:t>
            </a:r>
            <a:endParaRPr lang="en-IN" b="1" dirty="0">
              <a:latin typeface="Candara" panose="020E0502030303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3E166D-F7D8-BBF8-66AB-D170ECA558D5}"/>
              </a:ext>
            </a:extLst>
          </p:cNvPr>
          <p:cNvGrpSpPr/>
          <p:nvPr/>
        </p:nvGrpSpPr>
        <p:grpSpPr>
          <a:xfrm>
            <a:off x="8876214" y="4651096"/>
            <a:ext cx="796277" cy="688560"/>
            <a:chOff x="8459482" y="3446414"/>
            <a:chExt cx="736168" cy="68856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27ECDBC-F3D5-7C64-D992-45C7D0F3A9F8}"/>
                </a:ext>
              </a:extLst>
            </p:cNvPr>
            <p:cNvGrpSpPr/>
            <p:nvPr/>
          </p:nvGrpSpPr>
          <p:grpSpPr>
            <a:xfrm>
              <a:off x="8670171" y="3446414"/>
              <a:ext cx="463925" cy="688560"/>
              <a:chOff x="8670171" y="3446414"/>
              <a:chExt cx="463925" cy="68856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5A9F8F3-D90B-6F79-AD6E-F3B5FE96D6B7}"/>
                  </a:ext>
                </a:extLst>
              </p:cNvPr>
              <p:cNvSpPr txBox="1"/>
              <p:nvPr/>
            </p:nvSpPr>
            <p:spPr>
              <a:xfrm>
                <a:off x="8698307" y="3446414"/>
                <a:ext cx="286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ndara" panose="020E0502030303020204" pitchFamily="34" charset="0"/>
                  </a:rPr>
                  <a:t>2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1F4A63-1BF3-5C9B-D2B9-8958D808650F}"/>
                  </a:ext>
                </a:extLst>
              </p:cNvPr>
              <p:cNvSpPr txBox="1"/>
              <p:nvPr/>
            </p:nvSpPr>
            <p:spPr>
              <a:xfrm>
                <a:off x="8697954" y="3765642"/>
                <a:ext cx="436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ndara" panose="020E0502030303020204" pitchFamily="34" charset="0"/>
                  </a:rPr>
                  <a:t>3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50EFAA6-5AA8-F6F8-EE00-379365A89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0171" y="3794944"/>
                <a:ext cx="3894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ECEE900-F264-DE91-2DEC-7AB0B69778A7}"/>
                </a:ext>
              </a:extLst>
            </p:cNvPr>
            <p:cNvSpPr txBox="1"/>
            <p:nvPr/>
          </p:nvSpPr>
          <p:spPr>
            <a:xfrm>
              <a:off x="8459482" y="3484905"/>
              <a:ext cx="26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latin typeface="Candara" panose="020E0502030303020204" pitchFamily="34" charset="0"/>
                </a:rPr>
                <a:t>(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8A5B2AC-4B04-B556-AD76-3D8F50FF9898}"/>
                </a:ext>
              </a:extLst>
            </p:cNvPr>
            <p:cNvSpPr txBox="1"/>
            <p:nvPr/>
          </p:nvSpPr>
          <p:spPr>
            <a:xfrm>
              <a:off x="8979833" y="3484905"/>
              <a:ext cx="215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latin typeface="Candara" panose="020E0502030303020204" pitchFamily="34" charset="0"/>
                </a:rPr>
                <a:t>)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BB856C1-82A5-A49B-039C-7E97570F1296}"/>
              </a:ext>
            </a:extLst>
          </p:cNvPr>
          <p:cNvSpPr txBox="1"/>
          <p:nvPr/>
        </p:nvSpPr>
        <p:spPr>
          <a:xfrm>
            <a:off x="10915109" y="4710480"/>
            <a:ext cx="108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ndara" panose="020E0502030303020204" pitchFamily="34" charset="0"/>
              </a:rPr>
              <a:t>= 0.444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6001EF-2757-2327-A864-8114A8702463}"/>
              </a:ext>
            </a:extLst>
          </p:cNvPr>
          <p:cNvSpPr txBox="1"/>
          <p:nvPr/>
        </p:nvSpPr>
        <p:spPr>
          <a:xfrm>
            <a:off x="10582363" y="4765513"/>
            <a:ext cx="58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ndara" panose="020E0502030303020204" pitchFamily="34" charset="0"/>
              </a:rPr>
              <a:t>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57536B-1A98-9EAF-8A94-1C594A16609F}"/>
              </a:ext>
            </a:extLst>
          </p:cNvPr>
          <p:cNvSpPr txBox="1"/>
          <p:nvPr/>
        </p:nvSpPr>
        <p:spPr>
          <a:xfrm>
            <a:off x="9676015" y="4782574"/>
            <a:ext cx="58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ndara" panose="020E0502030303020204" pitchFamily="34" charset="0"/>
              </a:rPr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D3ACAA-4A1E-D201-2721-19093660CE71}"/>
              </a:ext>
            </a:extLst>
          </p:cNvPr>
          <p:cNvSpPr txBox="1"/>
          <p:nvPr/>
        </p:nvSpPr>
        <p:spPr>
          <a:xfrm>
            <a:off x="8542379" y="4763352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ndara" panose="020E0502030303020204" pitchFamily="34" charset="0"/>
              </a:rPr>
              <a:t>1 - [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2F3D8D-0FD8-F766-15BB-D76D80B70AAC}"/>
              </a:ext>
            </a:extLst>
          </p:cNvPr>
          <p:cNvGrpSpPr/>
          <p:nvPr/>
        </p:nvGrpSpPr>
        <p:grpSpPr>
          <a:xfrm>
            <a:off x="9802106" y="4672848"/>
            <a:ext cx="796277" cy="688560"/>
            <a:chOff x="8459482" y="3446414"/>
            <a:chExt cx="736168" cy="68856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3FCC5F5-59DE-2961-1D1E-CD1EF513EDC5}"/>
                </a:ext>
              </a:extLst>
            </p:cNvPr>
            <p:cNvGrpSpPr/>
            <p:nvPr/>
          </p:nvGrpSpPr>
          <p:grpSpPr>
            <a:xfrm>
              <a:off x="8670171" y="3446414"/>
              <a:ext cx="463925" cy="688560"/>
              <a:chOff x="8670171" y="3446414"/>
              <a:chExt cx="463925" cy="688560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073AB80-5676-E78C-94DA-0E0D0C0BAF27}"/>
                  </a:ext>
                </a:extLst>
              </p:cNvPr>
              <p:cNvSpPr txBox="1"/>
              <p:nvPr/>
            </p:nvSpPr>
            <p:spPr>
              <a:xfrm>
                <a:off x="8698307" y="3446414"/>
                <a:ext cx="286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ndara" panose="020E0502030303020204" pitchFamily="34" charset="0"/>
                  </a:rPr>
                  <a:t>1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82F941-8768-D316-CB13-9563486FC664}"/>
                  </a:ext>
                </a:extLst>
              </p:cNvPr>
              <p:cNvSpPr txBox="1"/>
              <p:nvPr/>
            </p:nvSpPr>
            <p:spPr>
              <a:xfrm>
                <a:off x="8697954" y="3765642"/>
                <a:ext cx="436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ndara" panose="020E0502030303020204" pitchFamily="34" charset="0"/>
                  </a:rPr>
                  <a:t>3</a:t>
                </a: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FB49EE9-A134-1EB5-BFFB-5918AD4C56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0171" y="3794944"/>
                <a:ext cx="3894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C0D9E5A-24F7-23EC-FE5E-0BAA66F05F49}"/>
                </a:ext>
              </a:extLst>
            </p:cNvPr>
            <p:cNvSpPr txBox="1"/>
            <p:nvPr/>
          </p:nvSpPr>
          <p:spPr>
            <a:xfrm>
              <a:off x="8459482" y="3484905"/>
              <a:ext cx="261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latin typeface="Candara" panose="020E0502030303020204" pitchFamily="34" charset="0"/>
                </a:rPr>
                <a:t>(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177ECDA-259C-7786-F8CD-C13C445E578B}"/>
                </a:ext>
              </a:extLst>
            </p:cNvPr>
            <p:cNvSpPr txBox="1"/>
            <p:nvPr/>
          </p:nvSpPr>
          <p:spPr>
            <a:xfrm>
              <a:off x="8979833" y="3484905"/>
              <a:ext cx="215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latin typeface="Candara" panose="020E0502030303020204" pitchFamily="34" charset="0"/>
                </a:rPr>
                <a:t>)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11AB3E6-0A43-872D-8648-63519F618182}"/>
              </a:ext>
            </a:extLst>
          </p:cNvPr>
          <p:cNvSpPr txBox="1"/>
          <p:nvPr/>
        </p:nvSpPr>
        <p:spPr>
          <a:xfrm>
            <a:off x="9537560" y="4574265"/>
            <a:ext cx="362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ndara" panose="020E0502030303020204" pitchFamily="3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82D29F-DFA4-08BB-75E9-D007BBD14127}"/>
              </a:ext>
            </a:extLst>
          </p:cNvPr>
          <p:cNvSpPr txBox="1"/>
          <p:nvPr/>
        </p:nvSpPr>
        <p:spPr>
          <a:xfrm>
            <a:off x="10451219" y="4546129"/>
            <a:ext cx="58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ndara" panose="020E0502030303020204" pitchFamily="34" charset="0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587B652-1CB3-8A92-5DB8-AE0266DAA068}"/>
              </a:ext>
            </a:extLst>
          </p:cNvPr>
          <p:cNvSpPr txBox="1"/>
          <p:nvPr/>
        </p:nvSpPr>
        <p:spPr>
          <a:xfrm>
            <a:off x="6866104" y="5244893"/>
            <a:ext cx="51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ndara" panose="020E0502030303020204" pitchFamily="34" charset="0"/>
              </a:rPr>
              <a:t>For </a:t>
            </a:r>
            <a:r>
              <a:rPr lang="en-IN" b="1" dirty="0">
                <a:latin typeface="Candara" panose="020E0502030303020204" pitchFamily="34" charset="0"/>
              </a:rPr>
              <a:t>Weather</a:t>
            </a:r>
            <a:r>
              <a:rPr lang="en-IN" dirty="0">
                <a:latin typeface="Candara" panose="020E0502030303020204" pitchFamily="34" charset="0"/>
              </a:rPr>
              <a:t> = </a:t>
            </a:r>
            <a:r>
              <a:rPr lang="en-IN" b="1" dirty="0">
                <a:latin typeface="Candara" panose="020E0502030303020204" pitchFamily="34" charset="0"/>
              </a:rPr>
              <a:t>Windy</a:t>
            </a:r>
            <a:r>
              <a:rPr lang="en-IN" dirty="0">
                <a:latin typeface="Candara" panose="020E0502030303020204" pitchFamily="34" charset="0"/>
              </a:rPr>
              <a:t> , there are </a:t>
            </a:r>
            <a:r>
              <a:rPr lang="en-IN" b="1" dirty="0">
                <a:latin typeface="Candara" panose="020E0502030303020204" pitchFamily="34" charset="0"/>
              </a:rPr>
              <a:t>2 examples with “Cinema”</a:t>
            </a:r>
            <a:r>
              <a:rPr lang="en-IN" dirty="0">
                <a:latin typeface="Candara" panose="020E0502030303020204" pitchFamily="34" charset="0"/>
              </a:rPr>
              <a:t> and </a:t>
            </a:r>
            <a:r>
              <a:rPr lang="en-IN" b="1" dirty="0">
                <a:latin typeface="Candara" panose="020E0502030303020204" pitchFamily="34" charset="0"/>
              </a:rPr>
              <a:t>1 example with “Shopping”.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91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590151"/>
              </p:ext>
            </p:extLst>
          </p:nvPr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898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/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946DBD17-2993-8B08-25E7-4909C7954ED0}"/>
              </a:ext>
            </a:extLst>
          </p:cNvPr>
          <p:cNvGrpSpPr/>
          <p:nvPr/>
        </p:nvGrpSpPr>
        <p:grpSpPr>
          <a:xfrm>
            <a:off x="6822831" y="977142"/>
            <a:ext cx="5234251" cy="5585995"/>
            <a:chOff x="6822831" y="977142"/>
            <a:chExt cx="5234251" cy="55859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D278A-6559-98BF-F7A8-849AB67D2658}"/>
                </a:ext>
              </a:extLst>
            </p:cNvPr>
            <p:cNvSpPr txBox="1"/>
            <p:nvPr/>
          </p:nvSpPr>
          <p:spPr>
            <a:xfrm>
              <a:off x="6822831" y="977142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Computation of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Gini Index for Weather</a:t>
              </a:r>
              <a:r>
                <a:rPr lang="en-IN" dirty="0">
                  <a:latin typeface="Candara" panose="020E0502030303020204" pitchFamily="34" charset="0"/>
                </a:rPr>
                <a:t> Attribute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DF146B-F221-35BD-A571-FD73F2797F48}"/>
                </a:ext>
              </a:extLst>
            </p:cNvPr>
            <p:cNvSpPr txBox="1"/>
            <p:nvPr/>
          </p:nvSpPr>
          <p:spPr>
            <a:xfrm>
              <a:off x="6822831" y="1623473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It has 3 possible values of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Sunny(3 examples), </a:t>
              </a:r>
              <a:r>
                <a:rPr lang="en-IN" b="1" dirty="0">
                  <a:solidFill>
                    <a:schemeClr val="accent2">
                      <a:lumMod val="75000"/>
                    </a:schemeClr>
                  </a:solidFill>
                  <a:latin typeface="Candara" panose="020E0502030303020204" pitchFamily="34" charset="0"/>
                </a:rPr>
                <a:t>Rainy ( 3examples) </a:t>
              </a:r>
              <a:r>
                <a:rPr lang="en-IN" dirty="0">
                  <a:latin typeface="Candara" panose="020E0502030303020204" pitchFamily="34" charset="0"/>
                </a:rPr>
                <a:t>and </a:t>
              </a:r>
              <a:r>
                <a:rPr lang="en-IN" b="1" dirty="0">
                  <a:solidFill>
                    <a:schemeClr val="accent1">
                      <a:lumMod val="75000"/>
                    </a:schemeClr>
                  </a:solidFill>
                  <a:latin typeface="Candara" panose="020E0502030303020204" pitchFamily="34" charset="0"/>
                </a:rPr>
                <a:t>windy (4 examples).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5F91FC-7403-FD45-9AFE-B7B24544DDAA}"/>
                </a:ext>
              </a:extLst>
            </p:cNvPr>
            <p:cNvSpPr txBox="1"/>
            <p:nvPr/>
          </p:nvSpPr>
          <p:spPr>
            <a:xfrm>
              <a:off x="6822831" y="2473173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For </a:t>
              </a:r>
              <a:r>
                <a:rPr lang="en-IN" b="1" dirty="0">
                  <a:latin typeface="Candara" panose="020E0502030303020204" pitchFamily="34" charset="0"/>
                </a:rPr>
                <a:t>Weather = Sunny</a:t>
              </a:r>
              <a:r>
                <a:rPr lang="en-IN" dirty="0">
                  <a:latin typeface="Candara" panose="020E0502030303020204" pitchFamily="34" charset="0"/>
                </a:rPr>
                <a:t> , there are </a:t>
              </a:r>
              <a:r>
                <a:rPr lang="en-IN" b="1" dirty="0">
                  <a:latin typeface="Candara" panose="020E0502030303020204" pitchFamily="34" charset="0"/>
                </a:rPr>
                <a:t>2 examples with “Cinema”</a:t>
              </a:r>
              <a:r>
                <a:rPr lang="en-IN" dirty="0">
                  <a:latin typeface="Candara" panose="020E0502030303020204" pitchFamily="34" charset="0"/>
                </a:rPr>
                <a:t> and </a:t>
              </a:r>
              <a:r>
                <a:rPr lang="en-IN" b="1" dirty="0">
                  <a:latin typeface="Candara" panose="020E0502030303020204" pitchFamily="34" charset="0"/>
                </a:rPr>
                <a:t>1 with “Tennis”.</a:t>
              </a:r>
              <a:endParaRPr lang="en-IN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75506C-082C-7C1B-9222-AEEB88833A35}"/>
                </a:ext>
              </a:extLst>
            </p:cNvPr>
            <p:cNvSpPr txBox="1"/>
            <p:nvPr/>
          </p:nvSpPr>
          <p:spPr>
            <a:xfrm>
              <a:off x="6822831" y="3275082"/>
              <a:ext cx="1837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i="1" dirty="0">
                  <a:latin typeface="Candara" panose="020E0502030303020204" pitchFamily="34" charset="0"/>
                </a:rPr>
                <a:t>Gini(Sunny) =</a:t>
              </a:r>
              <a:endParaRPr lang="en-IN" b="1" dirty="0">
                <a:latin typeface="Candara" panose="020E0502030303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95053A-A7AE-4728-F409-2BF04ADBD73B}"/>
                </a:ext>
              </a:extLst>
            </p:cNvPr>
            <p:cNvSpPr txBox="1"/>
            <p:nvPr/>
          </p:nvSpPr>
          <p:spPr>
            <a:xfrm>
              <a:off x="8445086" y="3275082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1 - [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3565A0B-6A0F-EE87-C805-D57DE6A8B396}"/>
                </a:ext>
              </a:extLst>
            </p:cNvPr>
            <p:cNvGrpSpPr/>
            <p:nvPr/>
          </p:nvGrpSpPr>
          <p:grpSpPr>
            <a:xfrm>
              <a:off x="8782036" y="3162826"/>
              <a:ext cx="796277" cy="688560"/>
              <a:chOff x="8459482" y="3446414"/>
              <a:chExt cx="736168" cy="68856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CB1CE23-C2EF-DB21-7411-59CEECE2F00C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49ABA59-508F-3E12-4AAA-8985904ECB61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2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4A33BB2-35A2-FB85-4659-B1D95247B553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78290C3A-ED19-51EF-B964-099C7F8854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2C668E-3F88-0F74-5DC1-40F4E5C57CB0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40EF83-F1A8-2170-C13F-8175D1D7F59C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45C73E-A71E-DB4B-579F-47EC726CD084}"/>
                </a:ext>
              </a:extLst>
            </p:cNvPr>
            <p:cNvSpPr txBox="1"/>
            <p:nvPr/>
          </p:nvSpPr>
          <p:spPr>
            <a:xfrm>
              <a:off x="9412351" y="3085206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43C580-DBAB-5796-46C0-62268DA49CBB}"/>
                </a:ext>
              </a:extLst>
            </p:cNvPr>
            <p:cNvSpPr txBox="1"/>
            <p:nvPr/>
          </p:nvSpPr>
          <p:spPr>
            <a:xfrm>
              <a:off x="10820931" y="3222210"/>
              <a:ext cx="108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Candara" panose="020E0502030303020204" pitchFamily="34" charset="0"/>
                </a:rPr>
                <a:t>= 0.444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655B0F-9461-676E-2C0D-8C7160879F74}"/>
                </a:ext>
              </a:extLst>
            </p:cNvPr>
            <p:cNvSpPr txBox="1"/>
            <p:nvPr/>
          </p:nvSpPr>
          <p:spPr>
            <a:xfrm>
              <a:off x="10488185" y="3277243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]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61CB0EF-53FA-9A17-F8B9-7F31C9D0BDE4}"/>
                </a:ext>
              </a:extLst>
            </p:cNvPr>
            <p:cNvGrpSpPr/>
            <p:nvPr/>
          </p:nvGrpSpPr>
          <p:grpSpPr>
            <a:xfrm>
              <a:off x="9788872" y="3162826"/>
              <a:ext cx="796277" cy="688560"/>
              <a:chOff x="8459482" y="3446414"/>
              <a:chExt cx="736168" cy="68856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D3E755B-5B3D-7E07-EA00-ED7EF200031B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7CBDAA7-E945-15A7-150A-5DBCE9E19775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653D542-565B-C2A5-C7A1-9DF02233ABF2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1579656-A1B0-91A5-1FC2-2436A403F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913B54A-D203-52D9-B741-C3C69D9DA034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5F4B67C-DEE5-EEAB-3990-7C185F603FF8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0C21687-D987-C41A-9D63-0DCBE50DDB5C}"/>
                </a:ext>
              </a:extLst>
            </p:cNvPr>
            <p:cNvSpPr txBox="1"/>
            <p:nvPr/>
          </p:nvSpPr>
          <p:spPr>
            <a:xfrm>
              <a:off x="9581837" y="3294304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+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95F9FA8-77CA-6705-E78C-8FC7D16A51DE}"/>
                </a:ext>
              </a:extLst>
            </p:cNvPr>
            <p:cNvSpPr txBox="1"/>
            <p:nvPr/>
          </p:nvSpPr>
          <p:spPr>
            <a:xfrm>
              <a:off x="10410418" y="3057070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DA2A7-C2FB-D585-E656-45AD5AA39902}"/>
                </a:ext>
              </a:extLst>
            </p:cNvPr>
            <p:cNvSpPr txBox="1"/>
            <p:nvPr/>
          </p:nvSpPr>
          <p:spPr>
            <a:xfrm>
              <a:off x="6866104" y="3838259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For </a:t>
              </a:r>
              <a:r>
                <a:rPr lang="en-IN" b="1" dirty="0">
                  <a:latin typeface="Candara" panose="020E0502030303020204" pitchFamily="34" charset="0"/>
                </a:rPr>
                <a:t>Weather</a:t>
              </a:r>
              <a:r>
                <a:rPr lang="en-IN" dirty="0">
                  <a:latin typeface="Candara" panose="020E0502030303020204" pitchFamily="34" charset="0"/>
                </a:rPr>
                <a:t> = </a:t>
              </a:r>
              <a:r>
                <a:rPr lang="en-IN" b="1" dirty="0">
                  <a:latin typeface="Candara" panose="020E0502030303020204" pitchFamily="34" charset="0"/>
                </a:rPr>
                <a:t>Rainy</a:t>
              </a:r>
              <a:r>
                <a:rPr lang="en-IN" dirty="0">
                  <a:latin typeface="Candara" panose="020E0502030303020204" pitchFamily="34" charset="0"/>
                </a:rPr>
                <a:t> , there are </a:t>
              </a:r>
              <a:r>
                <a:rPr lang="en-IN" b="1" dirty="0">
                  <a:latin typeface="Candara" panose="020E0502030303020204" pitchFamily="34" charset="0"/>
                </a:rPr>
                <a:t>2 examples with “Cinema”</a:t>
              </a:r>
              <a:r>
                <a:rPr lang="en-IN" dirty="0">
                  <a:latin typeface="Candara" panose="020E0502030303020204" pitchFamily="34" charset="0"/>
                </a:rPr>
                <a:t> and </a:t>
              </a:r>
              <a:r>
                <a:rPr lang="en-IN" b="1" dirty="0">
                  <a:latin typeface="Candara" panose="020E0502030303020204" pitchFamily="34" charset="0"/>
                </a:rPr>
                <a:t>1 example with “Stay In”.</a:t>
              </a:r>
              <a:endParaRPr lang="en-IN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FA4A02-3112-35BB-994E-93D6DF8CBEB8}"/>
                </a:ext>
              </a:extLst>
            </p:cNvPr>
            <p:cNvSpPr txBox="1"/>
            <p:nvPr/>
          </p:nvSpPr>
          <p:spPr>
            <a:xfrm>
              <a:off x="6917009" y="4763352"/>
              <a:ext cx="1837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i="1" dirty="0">
                  <a:latin typeface="Candara" panose="020E0502030303020204" pitchFamily="34" charset="0"/>
                </a:rPr>
                <a:t>Gini(Rainy) =</a:t>
              </a:r>
              <a:endParaRPr lang="en-IN" b="1" dirty="0">
                <a:latin typeface="Candara" panose="020E0502030303020204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E166D-F7D8-BBF8-66AB-D170ECA558D5}"/>
                </a:ext>
              </a:extLst>
            </p:cNvPr>
            <p:cNvGrpSpPr/>
            <p:nvPr/>
          </p:nvGrpSpPr>
          <p:grpSpPr>
            <a:xfrm>
              <a:off x="8876214" y="4651096"/>
              <a:ext cx="796277" cy="688560"/>
              <a:chOff x="8459482" y="3446414"/>
              <a:chExt cx="736168" cy="68856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27ECDBC-F3D5-7C64-D992-45C7D0F3A9F8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5A9F8F3-D90B-6F79-AD6E-F3B5FE96D6B7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2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1F4A63-1BF3-5C9B-D2B9-8958D808650F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F50EFAA6-5AA8-F6F8-EE00-379365A897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CEE900-F264-DE91-2DEC-7AB0B69778A7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8A5B2AC-4B04-B556-AD76-3D8F50FF9898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B856C1-82A5-A49B-039C-7E97570F1296}"/>
                </a:ext>
              </a:extLst>
            </p:cNvPr>
            <p:cNvSpPr txBox="1"/>
            <p:nvPr/>
          </p:nvSpPr>
          <p:spPr>
            <a:xfrm>
              <a:off x="10915109" y="4710480"/>
              <a:ext cx="108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Candara" panose="020E0502030303020204" pitchFamily="34" charset="0"/>
                </a:rPr>
                <a:t>= 0.444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A6001EF-2757-2327-A864-8114A8702463}"/>
                </a:ext>
              </a:extLst>
            </p:cNvPr>
            <p:cNvSpPr txBox="1"/>
            <p:nvPr/>
          </p:nvSpPr>
          <p:spPr>
            <a:xfrm>
              <a:off x="10582363" y="4765513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]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57536B-1A98-9EAF-8A94-1C594A16609F}"/>
                </a:ext>
              </a:extLst>
            </p:cNvPr>
            <p:cNvSpPr txBox="1"/>
            <p:nvPr/>
          </p:nvSpPr>
          <p:spPr>
            <a:xfrm>
              <a:off x="9676015" y="4782574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+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6D3ACAA-4A1E-D201-2721-19093660CE71}"/>
                </a:ext>
              </a:extLst>
            </p:cNvPr>
            <p:cNvSpPr txBox="1"/>
            <p:nvPr/>
          </p:nvSpPr>
          <p:spPr>
            <a:xfrm>
              <a:off x="8542379" y="4763352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1 - [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C2F3D8D-0FD8-F766-15BB-D76D80B70AAC}"/>
                </a:ext>
              </a:extLst>
            </p:cNvPr>
            <p:cNvGrpSpPr/>
            <p:nvPr/>
          </p:nvGrpSpPr>
          <p:grpSpPr>
            <a:xfrm>
              <a:off x="9802106" y="4672848"/>
              <a:ext cx="796277" cy="688560"/>
              <a:chOff x="8459482" y="3446414"/>
              <a:chExt cx="736168" cy="68856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3FCC5F5-59DE-2961-1D1E-CD1EF513EDC5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073AB80-5676-E78C-94DA-0E0D0C0BAF27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F82F941-8768-D316-CB13-9563486FC664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BFB49EE9-A134-1EB5-BFFB-5918AD4C5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0D9E5A-24F7-23EC-FE5E-0BAA66F05F49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177ECDA-259C-7786-F8CD-C13C445E578B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11AB3E6-0A43-872D-8648-63519F618182}"/>
                </a:ext>
              </a:extLst>
            </p:cNvPr>
            <p:cNvSpPr txBox="1"/>
            <p:nvPr/>
          </p:nvSpPr>
          <p:spPr>
            <a:xfrm>
              <a:off x="9537560" y="4574265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F82D29F-DFA4-08BB-75E9-D007BBD14127}"/>
                </a:ext>
              </a:extLst>
            </p:cNvPr>
            <p:cNvSpPr txBox="1"/>
            <p:nvPr/>
          </p:nvSpPr>
          <p:spPr>
            <a:xfrm>
              <a:off x="10451219" y="4546129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587B652-1CB3-8A92-5DB8-AE0266DAA068}"/>
                </a:ext>
              </a:extLst>
            </p:cNvPr>
            <p:cNvSpPr txBox="1"/>
            <p:nvPr/>
          </p:nvSpPr>
          <p:spPr>
            <a:xfrm>
              <a:off x="6866104" y="5244893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For </a:t>
              </a:r>
              <a:r>
                <a:rPr lang="en-IN" b="1" dirty="0">
                  <a:latin typeface="Candara" panose="020E0502030303020204" pitchFamily="34" charset="0"/>
                </a:rPr>
                <a:t>Weather</a:t>
              </a:r>
              <a:r>
                <a:rPr lang="en-IN" dirty="0">
                  <a:latin typeface="Candara" panose="020E0502030303020204" pitchFamily="34" charset="0"/>
                </a:rPr>
                <a:t> = </a:t>
              </a:r>
              <a:r>
                <a:rPr lang="en-IN" b="1" dirty="0">
                  <a:latin typeface="Candara" panose="020E0502030303020204" pitchFamily="34" charset="0"/>
                </a:rPr>
                <a:t>Windy</a:t>
              </a:r>
              <a:r>
                <a:rPr lang="en-IN" dirty="0">
                  <a:latin typeface="Candara" panose="020E0502030303020204" pitchFamily="34" charset="0"/>
                </a:rPr>
                <a:t> , there are </a:t>
              </a:r>
              <a:r>
                <a:rPr lang="en-IN" b="1" dirty="0">
                  <a:latin typeface="Candara" panose="020E0502030303020204" pitchFamily="34" charset="0"/>
                </a:rPr>
                <a:t>2 examples with “Cinema”</a:t>
              </a:r>
              <a:r>
                <a:rPr lang="en-IN" dirty="0">
                  <a:latin typeface="Candara" panose="020E0502030303020204" pitchFamily="34" charset="0"/>
                </a:rPr>
                <a:t> and </a:t>
              </a:r>
              <a:r>
                <a:rPr lang="en-IN" b="1" dirty="0">
                  <a:latin typeface="Candara" panose="020E0502030303020204" pitchFamily="34" charset="0"/>
                </a:rPr>
                <a:t>1 example with “Shopping”.</a:t>
              </a:r>
              <a:endParaRPr lang="en-IN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1CB00A4-327B-00CA-7C62-550F1D47C9B2}"/>
                </a:ext>
              </a:extLst>
            </p:cNvPr>
            <p:cNvSpPr txBox="1"/>
            <p:nvPr/>
          </p:nvSpPr>
          <p:spPr>
            <a:xfrm>
              <a:off x="6917009" y="5965081"/>
              <a:ext cx="1837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i="1" dirty="0">
                  <a:latin typeface="Candara" panose="020E0502030303020204" pitchFamily="34" charset="0"/>
                </a:rPr>
                <a:t>Gini(Windy) =</a:t>
              </a:r>
              <a:endParaRPr lang="en-IN" b="1" dirty="0">
                <a:latin typeface="Candara" panose="020E0502030303020204" pitchFamily="34" charset="0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AAD4FD2-ACD8-C5B3-A238-6C3D508CC2FF}"/>
                </a:ext>
              </a:extLst>
            </p:cNvPr>
            <p:cNvGrpSpPr/>
            <p:nvPr/>
          </p:nvGrpSpPr>
          <p:grpSpPr>
            <a:xfrm>
              <a:off x="8876214" y="5852825"/>
              <a:ext cx="796277" cy="688560"/>
              <a:chOff x="8459482" y="3446414"/>
              <a:chExt cx="736168" cy="688560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AB483B9B-B8AA-C913-CF73-02876B34ABE2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5DFC2645-F04D-4A80-8BB1-2EB2D15C6F46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5EE4EFA-04A1-CDAD-BC8F-3E6EE2E29DE1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4</a:t>
                  </a:r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3F704DFE-6D79-86E7-C677-2A20BBD853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EA80AC0-74EE-0CBC-A1C5-47005ACC315E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C6406C1-AC5A-4E5D-377A-5CC2825C78CF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B291B8B-16E1-C545-20AA-8FAD151F2D14}"/>
                </a:ext>
              </a:extLst>
            </p:cNvPr>
            <p:cNvSpPr txBox="1"/>
            <p:nvPr/>
          </p:nvSpPr>
          <p:spPr>
            <a:xfrm>
              <a:off x="10915109" y="5912209"/>
              <a:ext cx="1084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Candara" panose="020E0502030303020204" pitchFamily="34" charset="0"/>
                </a:rPr>
                <a:t>= 0.375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53CF913-D2C4-BB68-DA1A-B6689C2065AD}"/>
                </a:ext>
              </a:extLst>
            </p:cNvPr>
            <p:cNvSpPr txBox="1"/>
            <p:nvPr/>
          </p:nvSpPr>
          <p:spPr>
            <a:xfrm>
              <a:off x="10582363" y="5967242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]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79A9B5C-C72B-6F07-9D8F-87B48C94109D}"/>
                </a:ext>
              </a:extLst>
            </p:cNvPr>
            <p:cNvSpPr txBox="1"/>
            <p:nvPr/>
          </p:nvSpPr>
          <p:spPr>
            <a:xfrm>
              <a:off x="8542379" y="5965081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1 - [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3B0AF0E-3338-C108-FC71-2B3E23ACF002}"/>
                </a:ext>
              </a:extLst>
            </p:cNvPr>
            <p:cNvGrpSpPr/>
            <p:nvPr/>
          </p:nvGrpSpPr>
          <p:grpSpPr>
            <a:xfrm>
              <a:off x="9802106" y="5874577"/>
              <a:ext cx="796277" cy="688560"/>
              <a:chOff x="8459482" y="3446414"/>
              <a:chExt cx="736168" cy="688560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45FFDE6-1F6D-6D15-DE85-3D0413506C3D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6231EA72-6B98-7F10-F728-E9B45F214507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824FAD8-42AB-9104-6691-F14E9FBF0FE5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4</a:t>
                  </a:r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5000C0D-DC42-26E4-692C-14D4D1A7D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87774D7-E752-98E0-CB7B-056F3AD2966A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777810-3E8E-D626-442E-8A42946DB769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C386F2C-342D-7906-5E7B-AFA727FFFC06}"/>
                </a:ext>
              </a:extLst>
            </p:cNvPr>
            <p:cNvSpPr txBox="1"/>
            <p:nvPr/>
          </p:nvSpPr>
          <p:spPr>
            <a:xfrm>
              <a:off x="9537560" y="5775994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40764E0-03BC-1DEE-E8FB-62C2021B03C7}"/>
                </a:ext>
              </a:extLst>
            </p:cNvPr>
            <p:cNvSpPr txBox="1"/>
            <p:nvPr/>
          </p:nvSpPr>
          <p:spPr>
            <a:xfrm>
              <a:off x="10437985" y="5743487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AD61446-6974-64A0-AA58-18F7F83EF5E0}"/>
                </a:ext>
              </a:extLst>
            </p:cNvPr>
            <p:cNvSpPr txBox="1"/>
            <p:nvPr/>
          </p:nvSpPr>
          <p:spPr>
            <a:xfrm>
              <a:off x="9605911" y="5963113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96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/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11BA28B1-4E21-EAD4-CC6E-3257E355801F}"/>
              </a:ext>
            </a:extLst>
          </p:cNvPr>
          <p:cNvGrpSpPr/>
          <p:nvPr/>
        </p:nvGrpSpPr>
        <p:grpSpPr>
          <a:xfrm>
            <a:off x="6855437" y="1034655"/>
            <a:ext cx="5305197" cy="1331098"/>
            <a:chOff x="6855437" y="1034655"/>
            <a:chExt cx="5305197" cy="1331098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50B85E6-D9D1-5FAE-1D98-B437E35A9547}"/>
                </a:ext>
              </a:extLst>
            </p:cNvPr>
            <p:cNvSpPr txBox="1"/>
            <p:nvPr/>
          </p:nvSpPr>
          <p:spPr>
            <a:xfrm>
              <a:off x="6855437" y="1034655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dirty="0">
                  <a:latin typeface="Candara" panose="020E0502030303020204" pitchFamily="34" charset="0"/>
                </a:rPr>
                <a:t>Weighted Average (Parents)</a:t>
              </a:r>
            </a:p>
            <a:p>
              <a:r>
                <a:rPr lang="en-IN" b="1" dirty="0">
                  <a:latin typeface="Candara" panose="020E0502030303020204" pitchFamily="34" charset="0"/>
                </a:rPr>
                <a:t>= 0.444 * 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1233BD7-B7AE-7F1A-CB49-424227E34426}"/>
                </a:ext>
              </a:extLst>
            </p:cNvPr>
            <p:cNvGrpSpPr/>
            <p:nvPr/>
          </p:nvGrpSpPr>
          <p:grpSpPr>
            <a:xfrm>
              <a:off x="7888576" y="1268742"/>
              <a:ext cx="796277" cy="751579"/>
              <a:chOff x="8459482" y="3446414"/>
              <a:chExt cx="736168" cy="627671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72E20883-30E8-3716-0208-373DEBA896BD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27671"/>
                <a:chOff x="8670171" y="3446414"/>
                <a:chExt cx="463925" cy="627671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4A42F7F-5088-32BC-01C9-B43BE2AB1813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08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1D318909-272D-3BE0-8C2B-0AC703DE7535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08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10</a:t>
                  </a:r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C84C435D-9431-2819-2EF4-307B5D9657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99FA47F-570A-AED3-8A47-D5386F0BE3EF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2A3660F-A1D7-2C90-860C-2CD5B31B4C7E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DFC43AF-93F9-C592-2AE7-48B0D6033998}"/>
                </a:ext>
              </a:extLst>
            </p:cNvPr>
            <p:cNvSpPr txBox="1"/>
            <p:nvPr/>
          </p:nvSpPr>
          <p:spPr>
            <a:xfrm>
              <a:off x="10474847" y="1496320"/>
              <a:ext cx="110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Candara" panose="020E0502030303020204" pitchFamily="34" charset="0"/>
                </a:rPr>
                <a:t>+ 0.375 *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99ADB5E-C5C6-4CF6-F078-C8327B76FFCC}"/>
                </a:ext>
              </a:extLst>
            </p:cNvPr>
            <p:cNvGrpSpPr/>
            <p:nvPr/>
          </p:nvGrpSpPr>
          <p:grpSpPr>
            <a:xfrm>
              <a:off x="9676789" y="1338274"/>
              <a:ext cx="796277" cy="751579"/>
              <a:chOff x="8459482" y="3446414"/>
              <a:chExt cx="736168" cy="627671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63DF0983-04C9-60AF-4CFA-0854E8C981EF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27671"/>
                <a:chOff x="8670171" y="3446414"/>
                <a:chExt cx="463925" cy="627671"/>
              </a:xfrm>
            </p:grpSpPr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1C3F55E-3BDE-173A-A629-97E6A906800E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08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A80904A-32DF-ABD1-382C-387E85DC67A5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08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10</a:t>
                  </a:r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77B3D654-018F-DF1F-B543-AAA94C319F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AEE8BD9-F8B0-2CEA-0A98-85AC77691FBD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0846F6-2D46-65D9-AFD6-46EFAC75D3E2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B5AE030-4F5A-47B5-8933-7A587A6C2E2B}"/>
                </a:ext>
              </a:extLst>
            </p:cNvPr>
            <p:cNvSpPr txBox="1"/>
            <p:nvPr/>
          </p:nvSpPr>
          <p:spPr>
            <a:xfrm>
              <a:off x="8566915" y="1439744"/>
              <a:ext cx="141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+   0.444 * 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F72C148-659D-656F-AAC5-A5143A35249A}"/>
                </a:ext>
              </a:extLst>
            </p:cNvPr>
            <p:cNvSpPr txBox="1"/>
            <p:nvPr/>
          </p:nvSpPr>
          <p:spPr>
            <a:xfrm>
              <a:off x="8735193" y="1439744"/>
              <a:ext cx="36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[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E86D0D3-9A20-9F70-7294-D186378C3A14}"/>
                </a:ext>
              </a:extLst>
            </p:cNvPr>
            <p:cNvGrpSpPr/>
            <p:nvPr/>
          </p:nvGrpSpPr>
          <p:grpSpPr>
            <a:xfrm>
              <a:off x="11364357" y="1397530"/>
              <a:ext cx="796277" cy="751579"/>
              <a:chOff x="8459482" y="3446414"/>
              <a:chExt cx="736168" cy="627671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87867045-20A2-6E5C-A57A-9A673F301FE4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27671"/>
                <a:chOff x="8670171" y="3446414"/>
                <a:chExt cx="463925" cy="627671"/>
              </a:xfrm>
            </p:grpSpPr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62E54AE0-953F-4128-DB66-B7DCBA07FD98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08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4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F55F267B-854D-B3FF-3500-53FC9755770A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08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10</a:t>
                  </a:r>
                </a:p>
              </p:txBody>
            </p: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0015485D-A865-5ADB-E4FD-C888376897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88DDC62-A89C-C22C-7B16-8F0C90913495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C62DE2C-DAF3-BE7A-8B9C-6A99491700C8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1EA386E-EFF6-87DC-E98D-37E898D3CA5C}"/>
                </a:ext>
              </a:extLst>
            </p:cNvPr>
            <p:cNvSpPr txBox="1"/>
            <p:nvPr/>
          </p:nvSpPr>
          <p:spPr>
            <a:xfrm>
              <a:off x="7009046" y="1996421"/>
              <a:ext cx="11622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= 0.416 </a:t>
              </a:r>
              <a:endParaRPr lang="en-IN" dirty="0">
                <a:solidFill>
                  <a:srgbClr val="E9533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160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/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0ADFE6F3-8A32-F3C2-466F-66727BDB0A93}"/>
              </a:ext>
            </a:extLst>
          </p:cNvPr>
          <p:cNvGrpSpPr/>
          <p:nvPr/>
        </p:nvGrpSpPr>
        <p:grpSpPr>
          <a:xfrm>
            <a:off x="6855437" y="1034655"/>
            <a:ext cx="5305197" cy="2813564"/>
            <a:chOff x="6855437" y="1034655"/>
            <a:chExt cx="5305197" cy="281356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50B85E6-D9D1-5FAE-1D98-B437E35A9547}"/>
                </a:ext>
              </a:extLst>
            </p:cNvPr>
            <p:cNvSpPr txBox="1"/>
            <p:nvPr/>
          </p:nvSpPr>
          <p:spPr>
            <a:xfrm>
              <a:off x="6855437" y="1034655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dirty="0">
                  <a:latin typeface="Candara" panose="020E0502030303020204" pitchFamily="34" charset="0"/>
                </a:rPr>
                <a:t>Weighted Average (Parents)</a:t>
              </a:r>
            </a:p>
            <a:p>
              <a:r>
                <a:rPr lang="en-IN" b="1" dirty="0">
                  <a:latin typeface="Candara" panose="020E0502030303020204" pitchFamily="34" charset="0"/>
                </a:rPr>
                <a:t>= 0.444 * 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1233BD7-B7AE-7F1A-CB49-424227E34426}"/>
                </a:ext>
              </a:extLst>
            </p:cNvPr>
            <p:cNvGrpSpPr/>
            <p:nvPr/>
          </p:nvGrpSpPr>
          <p:grpSpPr>
            <a:xfrm>
              <a:off x="7888576" y="1268742"/>
              <a:ext cx="796277" cy="751579"/>
              <a:chOff x="8459482" y="3446414"/>
              <a:chExt cx="736168" cy="627671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72E20883-30E8-3716-0208-373DEBA896BD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27671"/>
                <a:chOff x="8670171" y="3446414"/>
                <a:chExt cx="463925" cy="627671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4A42F7F-5088-32BC-01C9-B43BE2AB1813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08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1D318909-272D-3BE0-8C2B-0AC703DE7535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08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10</a:t>
                  </a:r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C84C435D-9431-2819-2EF4-307B5D9657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99FA47F-570A-AED3-8A47-D5386F0BE3EF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2A3660F-A1D7-2C90-860C-2CD5B31B4C7E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DFC43AF-93F9-C592-2AE7-48B0D6033998}"/>
                </a:ext>
              </a:extLst>
            </p:cNvPr>
            <p:cNvSpPr txBox="1"/>
            <p:nvPr/>
          </p:nvSpPr>
          <p:spPr>
            <a:xfrm>
              <a:off x="10474847" y="1496320"/>
              <a:ext cx="110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Candara" panose="020E0502030303020204" pitchFamily="34" charset="0"/>
                </a:rPr>
                <a:t>+ 0.375 *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99ADB5E-C5C6-4CF6-F078-C8327B76FFCC}"/>
                </a:ext>
              </a:extLst>
            </p:cNvPr>
            <p:cNvGrpSpPr/>
            <p:nvPr/>
          </p:nvGrpSpPr>
          <p:grpSpPr>
            <a:xfrm>
              <a:off x="9676789" y="1338274"/>
              <a:ext cx="796277" cy="751579"/>
              <a:chOff x="8459482" y="3446414"/>
              <a:chExt cx="736168" cy="627671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63DF0983-04C9-60AF-4CFA-0854E8C981EF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27671"/>
                <a:chOff x="8670171" y="3446414"/>
                <a:chExt cx="463925" cy="627671"/>
              </a:xfrm>
            </p:grpSpPr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1C3F55E-3BDE-173A-A629-97E6A906800E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08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A80904A-32DF-ABD1-382C-387E85DC67A5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08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10</a:t>
                  </a:r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77B3D654-018F-DF1F-B543-AAA94C319F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AEE8BD9-F8B0-2CEA-0A98-85AC77691FBD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0846F6-2D46-65D9-AFD6-46EFAC75D3E2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B5AE030-4F5A-47B5-8933-7A587A6C2E2B}"/>
                </a:ext>
              </a:extLst>
            </p:cNvPr>
            <p:cNvSpPr txBox="1"/>
            <p:nvPr/>
          </p:nvSpPr>
          <p:spPr>
            <a:xfrm>
              <a:off x="8566915" y="1439744"/>
              <a:ext cx="141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+   0.444 * 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F72C148-659D-656F-AAC5-A5143A35249A}"/>
                </a:ext>
              </a:extLst>
            </p:cNvPr>
            <p:cNvSpPr txBox="1"/>
            <p:nvPr/>
          </p:nvSpPr>
          <p:spPr>
            <a:xfrm>
              <a:off x="8735193" y="1439744"/>
              <a:ext cx="36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[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E86D0D3-9A20-9F70-7294-D186378C3A14}"/>
                </a:ext>
              </a:extLst>
            </p:cNvPr>
            <p:cNvGrpSpPr/>
            <p:nvPr/>
          </p:nvGrpSpPr>
          <p:grpSpPr>
            <a:xfrm>
              <a:off x="11364357" y="1397530"/>
              <a:ext cx="796277" cy="751579"/>
              <a:chOff x="8459482" y="3446414"/>
              <a:chExt cx="736168" cy="627671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87867045-20A2-6E5C-A57A-9A673F301FE4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27671"/>
                <a:chOff x="8670171" y="3446414"/>
                <a:chExt cx="463925" cy="627671"/>
              </a:xfrm>
            </p:grpSpPr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62E54AE0-953F-4128-DB66-B7DCBA07FD98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08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4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F55F267B-854D-B3FF-3500-53FC9755770A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08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10</a:t>
                  </a:r>
                </a:p>
              </p:txBody>
            </p: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0015485D-A865-5ADB-E4FD-C888376897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88DDC62-A89C-C22C-7B16-8F0C90913495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C62DE2C-DAF3-BE7A-8B9C-6A99491700C8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1EA386E-EFF6-87DC-E98D-37E898D3CA5C}"/>
                </a:ext>
              </a:extLst>
            </p:cNvPr>
            <p:cNvSpPr txBox="1"/>
            <p:nvPr/>
          </p:nvSpPr>
          <p:spPr>
            <a:xfrm>
              <a:off x="7009046" y="1996421"/>
              <a:ext cx="11622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= 0.416 </a:t>
              </a:r>
              <a:endParaRPr lang="en-IN" dirty="0">
                <a:solidFill>
                  <a:srgbClr val="E95332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215C8A-EAF7-2B57-DB74-17947E60AC6F}"/>
                </a:ext>
              </a:extLst>
            </p:cNvPr>
            <p:cNvSpPr txBox="1"/>
            <p:nvPr/>
          </p:nvSpPr>
          <p:spPr>
            <a:xfrm>
              <a:off x="7009045" y="2924889"/>
              <a:ext cx="457025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For Weather-</a:t>
              </a:r>
              <a:r>
                <a:rPr lang="en-IN" b="1" dirty="0">
                  <a:latin typeface="Candara" panose="020E0502030303020204" pitchFamily="34" charset="0"/>
                </a:rPr>
                <a:t> Gini Index :  0.416</a:t>
              </a:r>
            </a:p>
            <a:p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For Parents- </a:t>
              </a:r>
              <a:r>
                <a:rPr lang="en-IN" b="1" dirty="0">
                  <a:latin typeface="Candara" panose="020E0502030303020204" pitchFamily="34" charset="0"/>
                </a:rPr>
                <a:t>Gini Index :  0.36 </a:t>
              </a:r>
            </a:p>
            <a:p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For Money - </a:t>
              </a:r>
              <a:r>
                <a:rPr lang="en-IN" b="1" dirty="0">
                  <a:latin typeface="Candara" panose="020E0502030303020204" pitchFamily="34" charset="0"/>
                </a:rPr>
                <a:t>Gini Index: 0.486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095997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/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C691F5B-D34E-353E-E0B9-62308718950B}"/>
              </a:ext>
            </a:extLst>
          </p:cNvPr>
          <p:cNvGrpSpPr/>
          <p:nvPr/>
        </p:nvGrpSpPr>
        <p:grpSpPr>
          <a:xfrm>
            <a:off x="6855437" y="1034655"/>
            <a:ext cx="5305197" cy="4019031"/>
            <a:chOff x="6855437" y="1034655"/>
            <a:chExt cx="5305197" cy="401903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50B85E6-D9D1-5FAE-1D98-B437E35A9547}"/>
                </a:ext>
              </a:extLst>
            </p:cNvPr>
            <p:cNvSpPr txBox="1"/>
            <p:nvPr/>
          </p:nvSpPr>
          <p:spPr>
            <a:xfrm>
              <a:off x="6855437" y="1034655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dirty="0">
                  <a:latin typeface="Candara" panose="020E0502030303020204" pitchFamily="34" charset="0"/>
                </a:rPr>
                <a:t>Weighted Average (Parents)</a:t>
              </a:r>
            </a:p>
            <a:p>
              <a:r>
                <a:rPr lang="en-IN" b="1" dirty="0">
                  <a:latin typeface="Candara" panose="020E0502030303020204" pitchFamily="34" charset="0"/>
                </a:rPr>
                <a:t>= 0.444 * 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1233BD7-B7AE-7F1A-CB49-424227E34426}"/>
                </a:ext>
              </a:extLst>
            </p:cNvPr>
            <p:cNvGrpSpPr/>
            <p:nvPr/>
          </p:nvGrpSpPr>
          <p:grpSpPr>
            <a:xfrm>
              <a:off x="7888576" y="1268742"/>
              <a:ext cx="796277" cy="751579"/>
              <a:chOff x="8459482" y="3446414"/>
              <a:chExt cx="736168" cy="627671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72E20883-30E8-3716-0208-373DEBA896BD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27671"/>
                <a:chOff x="8670171" y="3446414"/>
                <a:chExt cx="463925" cy="627671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4A42F7F-5088-32BC-01C9-B43BE2AB1813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08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1D318909-272D-3BE0-8C2B-0AC703DE7535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08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10</a:t>
                  </a:r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C84C435D-9431-2819-2EF4-307B5D9657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99FA47F-570A-AED3-8A47-D5386F0BE3EF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2A3660F-A1D7-2C90-860C-2CD5B31B4C7E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DFC43AF-93F9-C592-2AE7-48B0D6033998}"/>
                </a:ext>
              </a:extLst>
            </p:cNvPr>
            <p:cNvSpPr txBox="1"/>
            <p:nvPr/>
          </p:nvSpPr>
          <p:spPr>
            <a:xfrm>
              <a:off x="10474847" y="1496320"/>
              <a:ext cx="110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Candara" panose="020E0502030303020204" pitchFamily="34" charset="0"/>
                </a:rPr>
                <a:t>+ 0.375 *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99ADB5E-C5C6-4CF6-F078-C8327B76FFCC}"/>
                </a:ext>
              </a:extLst>
            </p:cNvPr>
            <p:cNvGrpSpPr/>
            <p:nvPr/>
          </p:nvGrpSpPr>
          <p:grpSpPr>
            <a:xfrm>
              <a:off x="9676789" y="1338274"/>
              <a:ext cx="796277" cy="751579"/>
              <a:chOff x="8459482" y="3446414"/>
              <a:chExt cx="736168" cy="627671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63DF0983-04C9-60AF-4CFA-0854E8C981EF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27671"/>
                <a:chOff x="8670171" y="3446414"/>
                <a:chExt cx="463925" cy="627671"/>
              </a:xfrm>
            </p:grpSpPr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1C3F55E-3BDE-173A-A629-97E6A906800E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08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3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A80904A-32DF-ABD1-382C-387E85DC67A5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08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10</a:t>
                  </a:r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77B3D654-018F-DF1F-B543-AAA94C319F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AEE8BD9-F8B0-2CEA-0A98-85AC77691FBD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0846F6-2D46-65D9-AFD6-46EFAC75D3E2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B5AE030-4F5A-47B5-8933-7A587A6C2E2B}"/>
                </a:ext>
              </a:extLst>
            </p:cNvPr>
            <p:cNvSpPr txBox="1"/>
            <p:nvPr/>
          </p:nvSpPr>
          <p:spPr>
            <a:xfrm>
              <a:off x="8566915" y="1439744"/>
              <a:ext cx="141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+   0.444 * 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F72C148-659D-656F-AAC5-A5143A35249A}"/>
                </a:ext>
              </a:extLst>
            </p:cNvPr>
            <p:cNvSpPr txBox="1"/>
            <p:nvPr/>
          </p:nvSpPr>
          <p:spPr>
            <a:xfrm>
              <a:off x="8735193" y="1439744"/>
              <a:ext cx="36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[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E86D0D3-9A20-9F70-7294-D186378C3A14}"/>
                </a:ext>
              </a:extLst>
            </p:cNvPr>
            <p:cNvGrpSpPr/>
            <p:nvPr/>
          </p:nvGrpSpPr>
          <p:grpSpPr>
            <a:xfrm>
              <a:off x="11364357" y="1397530"/>
              <a:ext cx="796277" cy="751579"/>
              <a:chOff x="8459482" y="3446414"/>
              <a:chExt cx="736168" cy="627671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87867045-20A2-6E5C-A57A-9A673F301FE4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27671"/>
                <a:chOff x="8670171" y="3446414"/>
                <a:chExt cx="463925" cy="627671"/>
              </a:xfrm>
            </p:grpSpPr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62E54AE0-953F-4128-DB66-B7DCBA07FD98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08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4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F55F267B-854D-B3FF-3500-53FC9755770A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08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10</a:t>
                  </a:r>
                </a:p>
              </p:txBody>
            </p: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0015485D-A865-5ADB-E4FD-C888376897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88DDC62-A89C-C22C-7B16-8F0C90913495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C62DE2C-DAF3-BE7A-8B9C-6A99491700C8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1EA386E-EFF6-87DC-E98D-37E898D3CA5C}"/>
                </a:ext>
              </a:extLst>
            </p:cNvPr>
            <p:cNvSpPr txBox="1"/>
            <p:nvPr/>
          </p:nvSpPr>
          <p:spPr>
            <a:xfrm>
              <a:off x="7009046" y="1996421"/>
              <a:ext cx="11622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b="1" dirty="0">
                  <a:latin typeface="Candara" panose="020E0502030303020204" pitchFamily="34" charset="0"/>
                </a:rPr>
                <a:t>= 0.416 </a:t>
              </a:r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215C8A-EAF7-2B57-DB74-17947E60AC6F}"/>
                </a:ext>
              </a:extLst>
            </p:cNvPr>
            <p:cNvSpPr txBox="1"/>
            <p:nvPr/>
          </p:nvSpPr>
          <p:spPr>
            <a:xfrm>
              <a:off x="7009045" y="2924889"/>
              <a:ext cx="457025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For Weather-</a:t>
              </a:r>
              <a:r>
                <a:rPr lang="en-IN" b="1" dirty="0">
                  <a:latin typeface="Candara" panose="020E0502030303020204" pitchFamily="34" charset="0"/>
                </a:rPr>
                <a:t> Gini Index :  0.416</a:t>
              </a:r>
            </a:p>
            <a:p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For Parents- </a:t>
              </a:r>
              <a:r>
                <a:rPr lang="en-IN" b="1" dirty="0">
                  <a:latin typeface="Candara" panose="020E0502030303020204" pitchFamily="34" charset="0"/>
                </a:rPr>
                <a:t>Gini Index :  0.36 </a:t>
              </a:r>
            </a:p>
            <a:p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For Money - </a:t>
              </a:r>
              <a:r>
                <a:rPr lang="en-IN" b="1" dirty="0">
                  <a:latin typeface="Candara" panose="020E0502030303020204" pitchFamily="34" charset="0"/>
                </a:rPr>
                <a:t>Gini Index: 0.486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1600F5-E6FF-BC31-30FE-31571261D670}"/>
                </a:ext>
              </a:extLst>
            </p:cNvPr>
            <p:cNvSpPr txBox="1"/>
            <p:nvPr/>
          </p:nvSpPr>
          <p:spPr>
            <a:xfrm>
              <a:off x="7088797" y="4407355"/>
              <a:ext cx="396841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Parents is selected as it has smallest Gini Index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683290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23692E-704A-F652-14A7-E143698AD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55005"/>
              </p:ext>
            </p:extLst>
          </p:nvPr>
        </p:nvGraphicFramePr>
        <p:xfrm>
          <a:off x="360509" y="3081091"/>
          <a:ext cx="5042095" cy="18493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419">
                  <a:extLst>
                    <a:ext uri="{9D8B030D-6E8A-4147-A177-3AD203B41FA5}">
                      <a16:colId xmlns:a16="http://schemas.microsoft.com/office/drawing/2014/main" val="3548217117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291443669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380020474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476651730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1236488969"/>
                    </a:ext>
                  </a:extLst>
                </a:gridCol>
              </a:tblGrid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0018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188897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077421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700440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b="0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473783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58619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18B03F-072E-D00F-7A70-1D0DD0A4F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11308"/>
              </p:ext>
            </p:extLst>
          </p:nvPr>
        </p:nvGraphicFramePr>
        <p:xfrm>
          <a:off x="6395549" y="3081091"/>
          <a:ext cx="5042095" cy="19025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419">
                  <a:extLst>
                    <a:ext uri="{9D8B030D-6E8A-4147-A177-3AD203B41FA5}">
                      <a16:colId xmlns:a16="http://schemas.microsoft.com/office/drawing/2014/main" val="3548217117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291443669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380020474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476651730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1236488969"/>
                    </a:ext>
                  </a:extLst>
                </a:gridCol>
              </a:tblGrid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0018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188897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077421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700440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473783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5861917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F3053-F6A2-3614-EFDC-7EF19F463AFA}"/>
              </a:ext>
            </a:extLst>
          </p:cNvPr>
          <p:cNvGrpSpPr/>
          <p:nvPr/>
        </p:nvGrpSpPr>
        <p:grpSpPr>
          <a:xfrm>
            <a:off x="3559126" y="1280160"/>
            <a:ext cx="5073750" cy="1468797"/>
            <a:chOff x="3559126" y="1280160"/>
            <a:chExt cx="5073750" cy="14687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C311E47-DD54-01C3-B42D-5EAA0F3CF196}"/>
                </a:ext>
              </a:extLst>
            </p:cNvPr>
            <p:cNvSpPr txBox="1"/>
            <p:nvPr/>
          </p:nvSpPr>
          <p:spPr>
            <a:xfrm>
              <a:off x="5118014" y="1280160"/>
              <a:ext cx="1069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Parents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72EB4AC-AB55-AC18-3F4D-652CB04C6054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>
              <a:off x="3991429" y="1649492"/>
              <a:ext cx="1661158" cy="6860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DADED44-C247-2CF4-F117-41DB03521276}"/>
                </a:ext>
              </a:extLst>
            </p:cNvPr>
            <p:cNvCxnSpPr>
              <a:cxnSpLocks/>
            </p:cNvCxnSpPr>
            <p:nvPr/>
          </p:nvCxnSpPr>
          <p:spPr>
            <a:xfrm>
              <a:off x="5652586" y="1649492"/>
              <a:ext cx="1343300" cy="730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9BF882-B664-C83E-8BDE-802ED2130BBC}"/>
                </a:ext>
              </a:extLst>
            </p:cNvPr>
            <p:cNvSpPr txBox="1"/>
            <p:nvPr/>
          </p:nvSpPr>
          <p:spPr>
            <a:xfrm>
              <a:off x="3559126" y="2335511"/>
              <a:ext cx="1772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Yes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4D4583-758D-83DE-B9BA-6EA6DAC094F2}"/>
                </a:ext>
              </a:extLst>
            </p:cNvPr>
            <p:cNvSpPr txBox="1"/>
            <p:nvPr/>
          </p:nvSpPr>
          <p:spPr>
            <a:xfrm>
              <a:off x="6860347" y="2379625"/>
              <a:ext cx="1772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279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18B03F-072E-D00F-7A70-1D0DD0A4F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814712"/>
              </p:ext>
            </p:extLst>
          </p:nvPr>
        </p:nvGraphicFramePr>
        <p:xfrm>
          <a:off x="3356928" y="963473"/>
          <a:ext cx="5042095" cy="19025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419">
                  <a:extLst>
                    <a:ext uri="{9D8B030D-6E8A-4147-A177-3AD203B41FA5}">
                      <a16:colId xmlns:a16="http://schemas.microsoft.com/office/drawing/2014/main" val="3548217117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291443669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380020474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476651730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1236488969"/>
                    </a:ext>
                  </a:extLst>
                </a:gridCol>
              </a:tblGrid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0018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188897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077421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700440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473783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5861917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618763F9-9135-0B56-B5FB-B0AE4CF2DFFD}"/>
              </a:ext>
            </a:extLst>
          </p:cNvPr>
          <p:cNvGrpSpPr/>
          <p:nvPr/>
        </p:nvGrpSpPr>
        <p:grpSpPr>
          <a:xfrm>
            <a:off x="815926" y="3400405"/>
            <a:ext cx="8131126" cy="2838402"/>
            <a:chOff x="815926" y="3400405"/>
            <a:chExt cx="8131126" cy="28384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1AEAB6-8DEF-B238-806A-DFC81B021558}"/>
                </a:ext>
              </a:extLst>
            </p:cNvPr>
            <p:cNvSpPr txBox="1"/>
            <p:nvPr/>
          </p:nvSpPr>
          <p:spPr>
            <a:xfrm>
              <a:off x="815926" y="3400405"/>
              <a:ext cx="813112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Computation of Gini Index for Parents = No | Weather Attribute </a:t>
              </a:r>
            </a:p>
            <a:p>
              <a:endParaRPr lang="en-IN" dirty="0">
                <a:latin typeface="Candara" panose="020E0502030303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Sunny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(2 examples 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b="1" dirty="0">
                <a:solidFill>
                  <a:srgbClr val="E95332"/>
                </a:solidFill>
                <a:latin typeface="Candara" panose="020E0502030303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For parent = No | Weather = Sunny , there are  2 examples with “Tennis”</a:t>
              </a:r>
            </a:p>
            <a:p>
              <a:endParaRPr lang="en-IN" b="1" dirty="0">
                <a:solidFill>
                  <a:srgbClr val="E95332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0A1B6D-F278-ABC7-202C-54684C96AB8D}"/>
                </a:ext>
              </a:extLst>
            </p:cNvPr>
            <p:cNvSpPr txBox="1"/>
            <p:nvPr/>
          </p:nvSpPr>
          <p:spPr>
            <a:xfrm>
              <a:off x="815926" y="5641610"/>
              <a:ext cx="13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i="1" dirty="0">
                  <a:latin typeface="Candara" panose="020E0502030303020204" pitchFamily="34" charset="0"/>
                </a:rPr>
                <a:t>Gini(S) =</a:t>
              </a:r>
              <a:endParaRPr lang="en-IN" b="1" dirty="0">
                <a:latin typeface="Candara" panose="020E0502030303020204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82D14C5-CD8C-BC67-26E3-0560F3332E3D}"/>
                </a:ext>
              </a:extLst>
            </p:cNvPr>
            <p:cNvGrpSpPr/>
            <p:nvPr/>
          </p:nvGrpSpPr>
          <p:grpSpPr>
            <a:xfrm>
              <a:off x="2395303" y="5550247"/>
              <a:ext cx="796277" cy="688560"/>
              <a:chOff x="8459482" y="3446414"/>
              <a:chExt cx="736168" cy="68856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0C22A99-EE3E-92E9-3A0E-63C3A7D90FCE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F25151C-8DDF-8EDD-70EE-49B4820CB910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2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4242131-EEB6-11DA-7ABF-4D80C1D965B1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2</a:t>
                  </a: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4B5A24F-0903-4013-A54E-4D249B5F1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C9257E-9913-0863-C6F4-6B93CAEE9AB6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EBB9D8-D8CA-F5E9-1A9D-ED4BDB846850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6CF0AA-A180-6ABB-56D8-C4FC5D15A6F0}"/>
                </a:ext>
              </a:extLst>
            </p:cNvPr>
            <p:cNvSpPr txBox="1"/>
            <p:nvPr/>
          </p:nvSpPr>
          <p:spPr>
            <a:xfrm>
              <a:off x="3108950" y="5518499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02E5A8-602C-5BD5-2632-9541C204935E}"/>
                </a:ext>
              </a:extLst>
            </p:cNvPr>
            <p:cNvSpPr txBox="1"/>
            <p:nvPr/>
          </p:nvSpPr>
          <p:spPr>
            <a:xfrm>
              <a:off x="3397230" y="5649244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=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2A757FC-3269-1559-DAA7-59C1FAC226F8}"/>
                </a:ext>
              </a:extLst>
            </p:cNvPr>
            <p:cNvSpPr txBox="1"/>
            <p:nvPr/>
          </p:nvSpPr>
          <p:spPr>
            <a:xfrm>
              <a:off x="2102535" y="5649244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1- [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2F7A31-33E8-2E6E-FEF5-574C6CB15A6A}"/>
                </a:ext>
              </a:extLst>
            </p:cNvPr>
            <p:cNvSpPr txBox="1"/>
            <p:nvPr/>
          </p:nvSpPr>
          <p:spPr>
            <a:xfrm>
              <a:off x="3209361" y="5649244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051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18B03F-072E-D00F-7A70-1D0DD0A4F12E}"/>
              </a:ext>
            </a:extLst>
          </p:cNvPr>
          <p:cNvGraphicFramePr>
            <a:graphicFrameLocks noGrp="1"/>
          </p:cNvGraphicFramePr>
          <p:nvPr/>
        </p:nvGraphicFramePr>
        <p:xfrm>
          <a:off x="3356928" y="963473"/>
          <a:ext cx="5042095" cy="19025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419">
                  <a:extLst>
                    <a:ext uri="{9D8B030D-6E8A-4147-A177-3AD203B41FA5}">
                      <a16:colId xmlns:a16="http://schemas.microsoft.com/office/drawing/2014/main" val="3548217117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291443669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380020474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476651730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1236488969"/>
                    </a:ext>
                  </a:extLst>
                </a:gridCol>
              </a:tblGrid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0018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188897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077421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700440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473783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5861917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DE3E85A7-D84B-3AA9-4905-8CC501307C69}"/>
              </a:ext>
            </a:extLst>
          </p:cNvPr>
          <p:cNvGrpSpPr/>
          <p:nvPr/>
        </p:nvGrpSpPr>
        <p:grpSpPr>
          <a:xfrm>
            <a:off x="815926" y="3400405"/>
            <a:ext cx="8131126" cy="2838402"/>
            <a:chOff x="815926" y="3400405"/>
            <a:chExt cx="8131126" cy="28384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1AEAB6-8DEF-B238-806A-DFC81B021558}"/>
                </a:ext>
              </a:extLst>
            </p:cNvPr>
            <p:cNvSpPr txBox="1"/>
            <p:nvPr/>
          </p:nvSpPr>
          <p:spPr>
            <a:xfrm>
              <a:off x="815926" y="3400405"/>
              <a:ext cx="813112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Computation of Gini Index for Parents = No | Weather Attribute </a:t>
              </a:r>
            </a:p>
            <a:p>
              <a:endParaRPr lang="en-IN" dirty="0">
                <a:solidFill>
                  <a:srgbClr val="E95332"/>
                </a:solidFill>
                <a:latin typeface="Candara" panose="020E0502030303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solidFill>
                    <a:srgbClr val="E95332"/>
                  </a:solidFill>
                  <a:latin typeface="Candara" panose="020E0502030303020204" pitchFamily="34" charset="0"/>
                </a:rPr>
                <a:t>Rainy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(1 examples 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b="1" dirty="0">
                <a:solidFill>
                  <a:srgbClr val="E95332"/>
                </a:solidFill>
                <a:latin typeface="Candara" panose="020E0502030303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For parent = No | Weather = Rainy , there is  1 example with “Stay In”</a:t>
              </a:r>
            </a:p>
            <a:p>
              <a:endParaRPr lang="en-IN" b="1" dirty="0">
                <a:solidFill>
                  <a:srgbClr val="E95332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0A1B6D-F278-ABC7-202C-54684C96AB8D}"/>
                </a:ext>
              </a:extLst>
            </p:cNvPr>
            <p:cNvSpPr txBox="1"/>
            <p:nvPr/>
          </p:nvSpPr>
          <p:spPr>
            <a:xfrm>
              <a:off x="815926" y="5641610"/>
              <a:ext cx="13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i="1" dirty="0">
                  <a:latin typeface="Candara" panose="020E0502030303020204" pitchFamily="34" charset="0"/>
                </a:rPr>
                <a:t>Gini(S) =</a:t>
              </a:r>
              <a:endParaRPr lang="en-IN" b="1" dirty="0">
                <a:latin typeface="Candara" panose="020E0502030303020204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82D14C5-CD8C-BC67-26E3-0560F3332E3D}"/>
                </a:ext>
              </a:extLst>
            </p:cNvPr>
            <p:cNvGrpSpPr/>
            <p:nvPr/>
          </p:nvGrpSpPr>
          <p:grpSpPr>
            <a:xfrm>
              <a:off x="2395303" y="5550247"/>
              <a:ext cx="796277" cy="688560"/>
              <a:chOff x="8459482" y="3446414"/>
              <a:chExt cx="736168" cy="68856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0C22A99-EE3E-92E9-3A0E-63C3A7D90FCE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F25151C-8DDF-8EDD-70EE-49B4820CB910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4242131-EEB6-11DA-7ABF-4D80C1D965B1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</a:t>
                  </a: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4B5A24F-0903-4013-A54E-4D249B5F1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C9257E-9913-0863-C6F4-6B93CAEE9AB6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EBB9D8-D8CA-F5E9-1A9D-ED4BDB846850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6CF0AA-A180-6ABB-56D8-C4FC5D15A6F0}"/>
                </a:ext>
              </a:extLst>
            </p:cNvPr>
            <p:cNvSpPr txBox="1"/>
            <p:nvPr/>
          </p:nvSpPr>
          <p:spPr>
            <a:xfrm>
              <a:off x="3108950" y="5518499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02E5A8-602C-5BD5-2632-9541C204935E}"/>
                </a:ext>
              </a:extLst>
            </p:cNvPr>
            <p:cNvSpPr txBox="1"/>
            <p:nvPr/>
          </p:nvSpPr>
          <p:spPr>
            <a:xfrm>
              <a:off x="3397230" y="5649244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=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2A757FC-3269-1559-DAA7-59C1FAC226F8}"/>
                </a:ext>
              </a:extLst>
            </p:cNvPr>
            <p:cNvSpPr txBox="1"/>
            <p:nvPr/>
          </p:nvSpPr>
          <p:spPr>
            <a:xfrm>
              <a:off x="2102535" y="5649244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1- [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2F7A31-33E8-2E6E-FEF5-574C6CB15A6A}"/>
                </a:ext>
              </a:extLst>
            </p:cNvPr>
            <p:cNvSpPr txBox="1"/>
            <p:nvPr/>
          </p:nvSpPr>
          <p:spPr>
            <a:xfrm>
              <a:off x="3209361" y="5649244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327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18B03F-072E-D00F-7A70-1D0DD0A4F12E}"/>
              </a:ext>
            </a:extLst>
          </p:cNvPr>
          <p:cNvGraphicFramePr>
            <a:graphicFrameLocks noGrp="1"/>
          </p:cNvGraphicFramePr>
          <p:nvPr/>
        </p:nvGraphicFramePr>
        <p:xfrm>
          <a:off x="3356928" y="963473"/>
          <a:ext cx="5042095" cy="19025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419">
                  <a:extLst>
                    <a:ext uri="{9D8B030D-6E8A-4147-A177-3AD203B41FA5}">
                      <a16:colId xmlns:a16="http://schemas.microsoft.com/office/drawing/2014/main" val="3548217117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291443669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380020474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476651730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1236488969"/>
                    </a:ext>
                  </a:extLst>
                </a:gridCol>
              </a:tblGrid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0018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188897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077421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700440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473783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5861917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56D79C45-C607-FD52-9C1B-23400689DAF9}"/>
              </a:ext>
            </a:extLst>
          </p:cNvPr>
          <p:cNvGrpSpPr/>
          <p:nvPr/>
        </p:nvGrpSpPr>
        <p:grpSpPr>
          <a:xfrm>
            <a:off x="815925" y="3400405"/>
            <a:ext cx="10311619" cy="2120949"/>
            <a:chOff x="815925" y="3400405"/>
            <a:chExt cx="10311619" cy="21209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1AEAB6-8DEF-B238-806A-DFC81B021558}"/>
                </a:ext>
              </a:extLst>
            </p:cNvPr>
            <p:cNvSpPr txBox="1"/>
            <p:nvPr/>
          </p:nvSpPr>
          <p:spPr>
            <a:xfrm>
              <a:off x="815925" y="3400405"/>
              <a:ext cx="1031161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Computation of Gini Index for Parents = No | Weather Attribute </a:t>
              </a:r>
            </a:p>
            <a:p>
              <a:endParaRPr lang="en-IN" dirty="0">
                <a:solidFill>
                  <a:srgbClr val="E95332"/>
                </a:solidFill>
                <a:latin typeface="Candara" panose="020E0502030303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solidFill>
                    <a:srgbClr val="E95332"/>
                  </a:solidFill>
                  <a:latin typeface="Candara" panose="020E0502030303020204" pitchFamily="34" charset="0"/>
                </a:rPr>
                <a:t>Windy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(2 example 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b="1" dirty="0">
                <a:solidFill>
                  <a:srgbClr val="E95332"/>
                </a:solidFill>
                <a:latin typeface="Candara" panose="020E0502030303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For parent = No | Weather = Windy , there is  1 example with “Cinema” and 1 example with “Shopping”</a:t>
              </a:r>
            </a:p>
            <a:p>
              <a:endParaRPr lang="en-IN" b="1" dirty="0">
                <a:solidFill>
                  <a:srgbClr val="E95332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0A1B6D-F278-ABC7-202C-54684C96AB8D}"/>
                </a:ext>
              </a:extLst>
            </p:cNvPr>
            <p:cNvSpPr txBox="1"/>
            <p:nvPr/>
          </p:nvSpPr>
          <p:spPr>
            <a:xfrm>
              <a:off x="815926" y="4924157"/>
              <a:ext cx="13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i="1" dirty="0">
                  <a:latin typeface="Candara" panose="020E0502030303020204" pitchFamily="34" charset="0"/>
                </a:rPr>
                <a:t>Gini(S) =</a:t>
              </a:r>
              <a:endParaRPr lang="en-IN" b="1" dirty="0">
                <a:latin typeface="Candara" panose="020E0502030303020204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82D14C5-CD8C-BC67-26E3-0560F3332E3D}"/>
                </a:ext>
              </a:extLst>
            </p:cNvPr>
            <p:cNvGrpSpPr/>
            <p:nvPr/>
          </p:nvGrpSpPr>
          <p:grpSpPr>
            <a:xfrm>
              <a:off x="2395303" y="4832794"/>
              <a:ext cx="796277" cy="688560"/>
              <a:chOff x="8459482" y="3446414"/>
              <a:chExt cx="736168" cy="68856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0C22A99-EE3E-92E9-3A0E-63C3A7D90FCE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F25151C-8DDF-8EDD-70EE-49B4820CB910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4242131-EEB6-11DA-7ABF-4D80C1D965B1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2</a:t>
                  </a: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4B5A24F-0903-4013-A54E-4D249B5F1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C9257E-9913-0863-C6F4-6B93CAEE9AB6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EBB9D8-D8CA-F5E9-1A9D-ED4BDB846850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6CF0AA-A180-6ABB-56D8-C4FC5D15A6F0}"/>
                </a:ext>
              </a:extLst>
            </p:cNvPr>
            <p:cNvSpPr txBox="1"/>
            <p:nvPr/>
          </p:nvSpPr>
          <p:spPr>
            <a:xfrm>
              <a:off x="3108950" y="4801046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02E5A8-602C-5BD5-2632-9541C204935E}"/>
                </a:ext>
              </a:extLst>
            </p:cNvPr>
            <p:cNvSpPr txBox="1"/>
            <p:nvPr/>
          </p:nvSpPr>
          <p:spPr>
            <a:xfrm>
              <a:off x="4609762" y="4917831"/>
              <a:ext cx="1004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= 0.5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2A757FC-3269-1559-DAA7-59C1FAC226F8}"/>
                </a:ext>
              </a:extLst>
            </p:cNvPr>
            <p:cNvSpPr txBox="1"/>
            <p:nvPr/>
          </p:nvSpPr>
          <p:spPr>
            <a:xfrm>
              <a:off x="2102535" y="4931791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1- [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2F7A31-33E8-2E6E-FEF5-574C6CB15A6A}"/>
                </a:ext>
              </a:extLst>
            </p:cNvPr>
            <p:cNvSpPr txBox="1"/>
            <p:nvPr/>
          </p:nvSpPr>
          <p:spPr>
            <a:xfrm>
              <a:off x="4372406" y="4924157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]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E0D2800-D4DB-10D7-DDC9-349E989E114A}"/>
                </a:ext>
              </a:extLst>
            </p:cNvPr>
            <p:cNvGrpSpPr/>
            <p:nvPr/>
          </p:nvGrpSpPr>
          <p:grpSpPr>
            <a:xfrm>
              <a:off x="3524418" y="4810451"/>
              <a:ext cx="796277" cy="688560"/>
              <a:chOff x="8459482" y="3446414"/>
              <a:chExt cx="736168" cy="68856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F1D9631-3CDA-851C-844B-576936427C6A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45F6451-9273-5A00-DC77-2E90FF725A30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01496DB-B42F-B195-2549-79C5EBFCB79E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2</a:t>
                  </a: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CB226009-F785-B147-9310-57248EC97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5CC2D6A-E2C2-F55C-A605-1E38E15EF027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86CD87-2DE1-88D7-0866-A320D9AA82D9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09EC143-3886-FBD0-F5E0-F1DFF01D8D7E}"/>
                </a:ext>
              </a:extLst>
            </p:cNvPr>
            <p:cNvSpPr txBox="1"/>
            <p:nvPr/>
          </p:nvSpPr>
          <p:spPr>
            <a:xfrm>
              <a:off x="3178254" y="4926961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Candara" panose="020E0502030303020204" pitchFamily="34" charset="0"/>
                </a:rPr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DE4EFB7-1B95-F6F6-2BE7-E97A3DD722E8}"/>
                </a:ext>
              </a:extLst>
            </p:cNvPr>
            <p:cNvSpPr txBox="1"/>
            <p:nvPr/>
          </p:nvSpPr>
          <p:spPr>
            <a:xfrm>
              <a:off x="4182436" y="4733718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0885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18B03F-072E-D00F-7A70-1D0DD0A4F12E}"/>
              </a:ext>
            </a:extLst>
          </p:cNvPr>
          <p:cNvGraphicFramePr>
            <a:graphicFrameLocks noGrp="1"/>
          </p:cNvGraphicFramePr>
          <p:nvPr/>
        </p:nvGraphicFramePr>
        <p:xfrm>
          <a:off x="3356928" y="963473"/>
          <a:ext cx="5042095" cy="19025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419">
                  <a:extLst>
                    <a:ext uri="{9D8B030D-6E8A-4147-A177-3AD203B41FA5}">
                      <a16:colId xmlns:a16="http://schemas.microsoft.com/office/drawing/2014/main" val="3548217117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291443669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380020474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476651730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1236488969"/>
                    </a:ext>
                  </a:extLst>
                </a:gridCol>
              </a:tblGrid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0018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188897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077421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700440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473783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5861917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A753E37D-4987-5C30-608C-C324F4A7E019}"/>
              </a:ext>
            </a:extLst>
          </p:cNvPr>
          <p:cNvGrpSpPr/>
          <p:nvPr/>
        </p:nvGrpSpPr>
        <p:grpSpPr>
          <a:xfrm>
            <a:off x="815925" y="3400405"/>
            <a:ext cx="10311619" cy="2763166"/>
            <a:chOff x="815925" y="3400405"/>
            <a:chExt cx="10311619" cy="27631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1AEAB6-8DEF-B238-806A-DFC81B021558}"/>
                </a:ext>
              </a:extLst>
            </p:cNvPr>
            <p:cNvSpPr txBox="1"/>
            <p:nvPr/>
          </p:nvSpPr>
          <p:spPr>
            <a:xfrm>
              <a:off x="815925" y="3400405"/>
              <a:ext cx="1031161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Computation of Gini Index for Parents = No | Weather Attribute </a:t>
              </a:r>
            </a:p>
            <a:p>
              <a:endParaRPr lang="en-IN" dirty="0">
                <a:solidFill>
                  <a:srgbClr val="E95332"/>
                </a:solidFill>
                <a:latin typeface="Candara" panose="020E0502030303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solidFill>
                    <a:srgbClr val="E95332"/>
                  </a:solidFill>
                  <a:latin typeface="Candara" panose="020E0502030303020204" pitchFamily="34" charset="0"/>
                </a:rPr>
                <a:t>Windy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(2 example 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b="1" dirty="0">
                <a:solidFill>
                  <a:srgbClr val="E95332"/>
                </a:solidFill>
                <a:latin typeface="Candara" panose="020E0502030303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For parent = No | Weather = Windy , there is  1 example with “Cinema” and 1 example with “Shopping”</a:t>
              </a:r>
            </a:p>
            <a:p>
              <a:endParaRPr lang="en-IN" b="1" dirty="0">
                <a:solidFill>
                  <a:srgbClr val="E95332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0A1B6D-F278-ABC7-202C-54684C96AB8D}"/>
                </a:ext>
              </a:extLst>
            </p:cNvPr>
            <p:cNvSpPr txBox="1"/>
            <p:nvPr/>
          </p:nvSpPr>
          <p:spPr>
            <a:xfrm>
              <a:off x="815926" y="4924157"/>
              <a:ext cx="13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i="1" dirty="0">
                  <a:latin typeface="Candara" panose="020E0502030303020204" pitchFamily="34" charset="0"/>
                </a:rPr>
                <a:t>Gini(S) =</a:t>
              </a:r>
              <a:endParaRPr lang="en-IN" b="1" dirty="0">
                <a:latin typeface="Candara" panose="020E0502030303020204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82D14C5-CD8C-BC67-26E3-0560F3332E3D}"/>
                </a:ext>
              </a:extLst>
            </p:cNvPr>
            <p:cNvGrpSpPr/>
            <p:nvPr/>
          </p:nvGrpSpPr>
          <p:grpSpPr>
            <a:xfrm>
              <a:off x="2395303" y="4832794"/>
              <a:ext cx="796277" cy="688560"/>
              <a:chOff x="8459482" y="3446414"/>
              <a:chExt cx="736168" cy="68856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0C22A99-EE3E-92E9-3A0E-63C3A7D90FCE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F25151C-8DDF-8EDD-70EE-49B4820CB910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4242131-EEB6-11DA-7ABF-4D80C1D965B1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2</a:t>
                  </a: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4B5A24F-0903-4013-A54E-4D249B5F1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C9257E-9913-0863-C6F4-6B93CAEE9AB6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EBB9D8-D8CA-F5E9-1A9D-ED4BDB846850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6CF0AA-A180-6ABB-56D8-C4FC5D15A6F0}"/>
                </a:ext>
              </a:extLst>
            </p:cNvPr>
            <p:cNvSpPr txBox="1"/>
            <p:nvPr/>
          </p:nvSpPr>
          <p:spPr>
            <a:xfrm>
              <a:off x="3108950" y="4801046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02E5A8-602C-5BD5-2632-9541C204935E}"/>
                </a:ext>
              </a:extLst>
            </p:cNvPr>
            <p:cNvSpPr txBox="1"/>
            <p:nvPr/>
          </p:nvSpPr>
          <p:spPr>
            <a:xfrm>
              <a:off x="4609762" y="4917831"/>
              <a:ext cx="1004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= 0.5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2A757FC-3269-1559-DAA7-59C1FAC226F8}"/>
                </a:ext>
              </a:extLst>
            </p:cNvPr>
            <p:cNvSpPr txBox="1"/>
            <p:nvPr/>
          </p:nvSpPr>
          <p:spPr>
            <a:xfrm>
              <a:off x="2102535" y="4931791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1- [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2F7A31-33E8-2E6E-FEF5-574C6CB15A6A}"/>
                </a:ext>
              </a:extLst>
            </p:cNvPr>
            <p:cNvSpPr txBox="1"/>
            <p:nvPr/>
          </p:nvSpPr>
          <p:spPr>
            <a:xfrm>
              <a:off x="4372406" y="4924157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]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E0D2800-D4DB-10D7-DDC9-349E989E114A}"/>
                </a:ext>
              </a:extLst>
            </p:cNvPr>
            <p:cNvGrpSpPr/>
            <p:nvPr/>
          </p:nvGrpSpPr>
          <p:grpSpPr>
            <a:xfrm>
              <a:off x="3524418" y="4810451"/>
              <a:ext cx="796277" cy="688560"/>
              <a:chOff x="8459482" y="3446414"/>
              <a:chExt cx="736168" cy="68856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F1D9631-3CDA-851C-844B-576936427C6A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45F6451-9273-5A00-DC77-2E90FF725A30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01496DB-B42F-B195-2549-79C5EBFCB79E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2</a:t>
                  </a: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CB226009-F785-B147-9310-57248EC97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5CC2D6A-E2C2-F55C-A605-1E38E15EF027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86CD87-2DE1-88D7-0866-A320D9AA82D9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09EC143-3886-FBD0-F5E0-F1DFF01D8D7E}"/>
                </a:ext>
              </a:extLst>
            </p:cNvPr>
            <p:cNvSpPr txBox="1"/>
            <p:nvPr/>
          </p:nvSpPr>
          <p:spPr>
            <a:xfrm>
              <a:off x="3178254" y="4926961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Candara" panose="020E0502030303020204" pitchFamily="34" charset="0"/>
                </a:rPr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DE4EFB7-1B95-F6F6-2BE7-E97A3DD722E8}"/>
                </a:ext>
              </a:extLst>
            </p:cNvPr>
            <p:cNvSpPr txBox="1"/>
            <p:nvPr/>
          </p:nvSpPr>
          <p:spPr>
            <a:xfrm>
              <a:off x="4182436" y="4733718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2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EFF41F4-1B17-4298-7E05-676A6A787006}"/>
                </a:ext>
              </a:extLst>
            </p:cNvPr>
            <p:cNvGrpSpPr/>
            <p:nvPr/>
          </p:nvGrpSpPr>
          <p:grpSpPr>
            <a:xfrm>
              <a:off x="815925" y="5458730"/>
              <a:ext cx="9718462" cy="704841"/>
              <a:chOff x="815925" y="5458730"/>
              <a:chExt cx="9718462" cy="70484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2700BA2-6EFE-071D-EC92-31D95F1B215D}"/>
                  </a:ext>
                </a:extLst>
              </p:cNvPr>
              <p:cNvSpPr txBox="1"/>
              <p:nvPr/>
            </p:nvSpPr>
            <p:spPr>
              <a:xfrm>
                <a:off x="815925" y="5634625"/>
                <a:ext cx="5617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>
                    <a:latin typeface="Candara" panose="020E0502030303020204" pitchFamily="34" charset="0"/>
                  </a:rPr>
                  <a:t>Weighted Average (Parents= No | Weather ) = 0 * 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2E064ED-A44D-D9E4-48EA-AD579853CBEF}"/>
                  </a:ext>
                </a:extLst>
              </p:cNvPr>
              <p:cNvGrpSpPr/>
              <p:nvPr/>
            </p:nvGrpSpPr>
            <p:grpSpPr>
              <a:xfrm>
                <a:off x="6099428" y="5475011"/>
                <a:ext cx="796277" cy="688560"/>
                <a:chOff x="8459482" y="3446414"/>
                <a:chExt cx="736168" cy="688560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DA3CFBC0-2B8C-DBB3-5BBD-D8D6FB95B0DB}"/>
                    </a:ext>
                  </a:extLst>
                </p:cNvPr>
                <p:cNvGrpSpPr/>
                <p:nvPr/>
              </p:nvGrpSpPr>
              <p:grpSpPr>
                <a:xfrm>
                  <a:off x="8670171" y="3446414"/>
                  <a:ext cx="463925" cy="688560"/>
                  <a:chOff x="8670171" y="3446414"/>
                  <a:chExt cx="463925" cy="688560"/>
                </a:xfrm>
              </p:grpSpPr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614FA21E-4810-EDCF-555B-3A55249EECE9}"/>
                      </a:ext>
                    </a:extLst>
                  </p:cNvPr>
                  <p:cNvSpPr txBox="1"/>
                  <p:nvPr/>
                </p:nvSpPr>
                <p:spPr>
                  <a:xfrm>
                    <a:off x="8698307" y="3446414"/>
                    <a:ext cx="28614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b="1" dirty="0">
                        <a:latin typeface="Candara" panose="020E050203030302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9C3FF789-E8B8-CD54-19EA-B8A4F6AD743B}"/>
                      </a:ext>
                    </a:extLst>
                  </p:cNvPr>
                  <p:cNvSpPr txBox="1"/>
                  <p:nvPr/>
                </p:nvSpPr>
                <p:spPr>
                  <a:xfrm>
                    <a:off x="8697954" y="3765642"/>
                    <a:ext cx="43614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b="1" dirty="0">
                        <a:latin typeface="Candara" panose="020E0502030303020204" pitchFamily="34" charset="0"/>
                      </a:rPr>
                      <a:t>5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56C72C99-D365-F85B-5041-16256BB7EC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70171" y="3794944"/>
                    <a:ext cx="38942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11192D2-7B58-0298-A98E-42F0AB32DAC9}"/>
                    </a:ext>
                  </a:extLst>
                </p:cNvPr>
                <p:cNvSpPr txBox="1"/>
                <p:nvPr/>
              </p:nvSpPr>
              <p:spPr>
                <a:xfrm>
                  <a:off x="8459482" y="3484905"/>
                  <a:ext cx="2613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>
                      <a:latin typeface="Candara" panose="020E0502030303020204" pitchFamily="34" charset="0"/>
                    </a:rPr>
                    <a:t>(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C2F736E-7330-1CC6-F085-AD98CB7DCEB6}"/>
                    </a:ext>
                  </a:extLst>
                </p:cNvPr>
                <p:cNvSpPr txBox="1"/>
                <p:nvPr/>
              </p:nvSpPr>
              <p:spPr>
                <a:xfrm>
                  <a:off x="8979833" y="3484905"/>
                  <a:ext cx="2158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>
                      <a:latin typeface="Candara" panose="020E0502030303020204" pitchFamily="34" charset="0"/>
                    </a:rPr>
                    <a:t>)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6EAA7EB-3BF4-5845-818E-932C4E9157C9}"/>
                  </a:ext>
                </a:extLst>
              </p:cNvPr>
              <p:cNvGrpSpPr/>
              <p:nvPr/>
            </p:nvGrpSpPr>
            <p:grpSpPr>
              <a:xfrm>
                <a:off x="7310425" y="5475011"/>
                <a:ext cx="796277" cy="688560"/>
                <a:chOff x="8459482" y="3446414"/>
                <a:chExt cx="736168" cy="688560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B5D2CE00-EBB0-4F60-F842-AF756827D5F2}"/>
                    </a:ext>
                  </a:extLst>
                </p:cNvPr>
                <p:cNvGrpSpPr/>
                <p:nvPr/>
              </p:nvGrpSpPr>
              <p:grpSpPr>
                <a:xfrm>
                  <a:off x="8670171" y="3446414"/>
                  <a:ext cx="463925" cy="688560"/>
                  <a:chOff x="8670171" y="3446414"/>
                  <a:chExt cx="463925" cy="688560"/>
                </a:xfrm>
              </p:grpSpPr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C4B9DD7-85E7-C6AF-71DC-FAF4EB19B052}"/>
                      </a:ext>
                    </a:extLst>
                  </p:cNvPr>
                  <p:cNvSpPr txBox="1"/>
                  <p:nvPr/>
                </p:nvSpPr>
                <p:spPr>
                  <a:xfrm>
                    <a:off x="8698307" y="3446414"/>
                    <a:ext cx="28614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b="1" dirty="0">
                        <a:latin typeface="Candara" panose="020E0502030303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DA2F276-F20A-8C04-567A-859F8D226F3B}"/>
                      </a:ext>
                    </a:extLst>
                  </p:cNvPr>
                  <p:cNvSpPr txBox="1"/>
                  <p:nvPr/>
                </p:nvSpPr>
                <p:spPr>
                  <a:xfrm>
                    <a:off x="8697954" y="3765642"/>
                    <a:ext cx="43614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b="1" dirty="0">
                        <a:latin typeface="Candara" panose="020E0502030303020204" pitchFamily="34" charset="0"/>
                      </a:rPr>
                      <a:t>5</a:t>
                    </a:r>
                  </a:p>
                </p:txBody>
              </p: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F15194DD-0242-A8C8-A7CF-CB470A954F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70171" y="3794944"/>
                    <a:ext cx="38942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2DAC223-5412-48E0-4A7D-59EBB19092C8}"/>
                    </a:ext>
                  </a:extLst>
                </p:cNvPr>
                <p:cNvSpPr txBox="1"/>
                <p:nvPr/>
              </p:nvSpPr>
              <p:spPr>
                <a:xfrm>
                  <a:off x="8459482" y="3484905"/>
                  <a:ext cx="2613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>
                      <a:latin typeface="Candara" panose="020E0502030303020204" pitchFamily="34" charset="0"/>
                    </a:rPr>
                    <a:t>(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472C809-6BBE-9691-5651-A9A03701D6B9}"/>
                    </a:ext>
                  </a:extLst>
                </p:cNvPr>
                <p:cNvSpPr txBox="1"/>
                <p:nvPr/>
              </p:nvSpPr>
              <p:spPr>
                <a:xfrm>
                  <a:off x="8979833" y="3484905"/>
                  <a:ext cx="2158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>
                      <a:latin typeface="Candara" panose="020E0502030303020204" pitchFamily="34" charset="0"/>
                    </a:rPr>
                    <a:t>)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E8613F-DFE0-E3C4-89DE-4FDEFC1CB6F5}"/>
                  </a:ext>
                </a:extLst>
              </p:cNvPr>
              <p:cNvSpPr txBox="1"/>
              <p:nvPr/>
            </p:nvSpPr>
            <p:spPr>
              <a:xfrm>
                <a:off x="6706337" y="5605835"/>
                <a:ext cx="794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latin typeface="Candara" panose="020E0502030303020204" pitchFamily="34" charset="0"/>
                  </a:rPr>
                  <a:t>+ 0*</a:t>
                </a: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07938AA-26DA-7A91-0F0A-AA78DA116ED4}"/>
                  </a:ext>
                </a:extLst>
              </p:cNvPr>
              <p:cNvGrpSpPr/>
              <p:nvPr/>
            </p:nvGrpSpPr>
            <p:grpSpPr>
              <a:xfrm>
                <a:off x="8722630" y="5458730"/>
                <a:ext cx="796277" cy="688560"/>
                <a:chOff x="8459482" y="3446414"/>
                <a:chExt cx="736168" cy="688560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6AFD4CE0-1596-3169-6A3D-3DE30BC2C8A4}"/>
                    </a:ext>
                  </a:extLst>
                </p:cNvPr>
                <p:cNvGrpSpPr/>
                <p:nvPr/>
              </p:nvGrpSpPr>
              <p:grpSpPr>
                <a:xfrm>
                  <a:off x="8670171" y="3446414"/>
                  <a:ext cx="463925" cy="688560"/>
                  <a:chOff x="8670171" y="3446414"/>
                  <a:chExt cx="463925" cy="688560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8F07886-2798-7B15-40B2-47ECD7964426}"/>
                      </a:ext>
                    </a:extLst>
                  </p:cNvPr>
                  <p:cNvSpPr txBox="1"/>
                  <p:nvPr/>
                </p:nvSpPr>
                <p:spPr>
                  <a:xfrm>
                    <a:off x="8698307" y="3446414"/>
                    <a:ext cx="28614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b="1" dirty="0">
                        <a:latin typeface="Candara" panose="020E050203030302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8DB4382B-BFDF-1433-D7F2-1032ACD8D306}"/>
                      </a:ext>
                    </a:extLst>
                  </p:cNvPr>
                  <p:cNvSpPr txBox="1"/>
                  <p:nvPr/>
                </p:nvSpPr>
                <p:spPr>
                  <a:xfrm>
                    <a:off x="8697954" y="3765642"/>
                    <a:ext cx="43614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b="1" dirty="0">
                        <a:latin typeface="Candara" panose="020E0502030303020204" pitchFamily="34" charset="0"/>
                      </a:rPr>
                      <a:t>5</a:t>
                    </a:r>
                  </a:p>
                </p:txBody>
              </p: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1DABEDDB-06A9-1DF4-80C7-0BF7192CF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70171" y="3794944"/>
                    <a:ext cx="38942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D3EF751-7F18-8E8E-FEF2-21E68B4141B2}"/>
                    </a:ext>
                  </a:extLst>
                </p:cNvPr>
                <p:cNvSpPr txBox="1"/>
                <p:nvPr/>
              </p:nvSpPr>
              <p:spPr>
                <a:xfrm>
                  <a:off x="8459482" y="3484905"/>
                  <a:ext cx="2613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>
                      <a:latin typeface="Candara" panose="020E0502030303020204" pitchFamily="34" charset="0"/>
                    </a:rPr>
                    <a:t>(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01E0734-5E15-F054-6FEA-08540CD8DAC1}"/>
                    </a:ext>
                  </a:extLst>
                </p:cNvPr>
                <p:cNvSpPr txBox="1"/>
                <p:nvPr/>
              </p:nvSpPr>
              <p:spPr>
                <a:xfrm>
                  <a:off x="8979833" y="3484905"/>
                  <a:ext cx="2158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>
                      <a:latin typeface="Candara" panose="020E0502030303020204" pitchFamily="34" charset="0"/>
                    </a:rPr>
                    <a:t>)</a:t>
                  </a:r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702689E-7979-A0FA-C691-7317755A7E53}"/>
                  </a:ext>
                </a:extLst>
              </p:cNvPr>
              <p:cNvSpPr txBox="1"/>
              <p:nvPr/>
            </p:nvSpPr>
            <p:spPr>
              <a:xfrm>
                <a:off x="8062270" y="5589554"/>
                <a:ext cx="794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latin typeface="Candara" panose="020E0502030303020204" pitchFamily="34" charset="0"/>
                  </a:rPr>
                  <a:t>+ 0.5*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528CBF7-A5CD-73CE-9C7D-DC0563936524}"/>
                  </a:ext>
                </a:extLst>
              </p:cNvPr>
              <p:cNvSpPr txBox="1"/>
              <p:nvPr/>
            </p:nvSpPr>
            <p:spPr>
              <a:xfrm>
                <a:off x="9529948" y="5605835"/>
                <a:ext cx="1004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rgbClr val="E95332"/>
                    </a:solidFill>
                    <a:latin typeface="Candara" panose="020E0502030303020204" pitchFamily="34" charset="0"/>
                  </a:rPr>
                  <a:t>= 0.2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7071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A1B00C-B1E9-CCE7-5E9F-BC4D08FB22C7}"/>
              </a:ext>
            </a:extLst>
          </p:cNvPr>
          <p:cNvGraphicFramePr>
            <a:graphicFrameLocks noGrp="1"/>
          </p:cNvGraphicFramePr>
          <p:nvPr/>
        </p:nvGraphicFramePr>
        <p:xfrm>
          <a:off x="3356928" y="963473"/>
          <a:ext cx="5042095" cy="19025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419">
                  <a:extLst>
                    <a:ext uri="{9D8B030D-6E8A-4147-A177-3AD203B41FA5}">
                      <a16:colId xmlns:a16="http://schemas.microsoft.com/office/drawing/2014/main" val="3548217117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291443669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380020474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476651730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1236488969"/>
                    </a:ext>
                  </a:extLst>
                </a:gridCol>
              </a:tblGrid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0018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188897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077421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700440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473783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5861917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FFD74177-1296-825F-9CC6-1790E889C58E}"/>
              </a:ext>
            </a:extLst>
          </p:cNvPr>
          <p:cNvGrpSpPr/>
          <p:nvPr/>
        </p:nvGrpSpPr>
        <p:grpSpPr>
          <a:xfrm>
            <a:off x="815925" y="3400405"/>
            <a:ext cx="10311619" cy="2652438"/>
            <a:chOff x="815925" y="3400405"/>
            <a:chExt cx="10311619" cy="265243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BE84DE-B650-02A3-EBE1-9E7A85E6190B}"/>
                </a:ext>
              </a:extLst>
            </p:cNvPr>
            <p:cNvSpPr txBox="1"/>
            <p:nvPr/>
          </p:nvSpPr>
          <p:spPr>
            <a:xfrm>
              <a:off x="815925" y="3400405"/>
              <a:ext cx="1031161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Computation of Gini Index for Parents = No | Money Attribute</a:t>
              </a:r>
              <a:r>
                <a:rPr lang="en-IN" dirty="0">
                  <a:solidFill>
                    <a:srgbClr val="E95332"/>
                  </a:solidFill>
                  <a:latin typeface="Candara" panose="020E0502030303020204" pitchFamily="34" charset="0"/>
                </a:rPr>
                <a:t> </a:t>
              </a:r>
            </a:p>
            <a:p>
              <a:endParaRPr lang="en-IN" dirty="0">
                <a:solidFill>
                  <a:srgbClr val="E95332"/>
                </a:solidFill>
                <a:latin typeface="Candara" panose="020E0502030303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Rich (4 examples 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dirty="0">
                <a:solidFill>
                  <a:srgbClr val="E95332"/>
                </a:solidFill>
                <a:latin typeface="Candara" panose="020E0502030303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For parents = No | Money  = Rich , there is  1 example with “Stay In” and 1 example with “Shopping” each and 2 examples of “Tennis”</a:t>
              </a:r>
            </a:p>
            <a:p>
              <a:endParaRPr lang="en-IN" dirty="0">
                <a:solidFill>
                  <a:srgbClr val="E95332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2F711A-C78F-4AF5-CB00-4521406E4086}"/>
                </a:ext>
              </a:extLst>
            </p:cNvPr>
            <p:cNvSpPr txBox="1"/>
            <p:nvPr/>
          </p:nvSpPr>
          <p:spPr>
            <a:xfrm>
              <a:off x="815926" y="5430594"/>
              <a:ext cx="13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i="1" dirty="0">
                  <a:latin typeface="Candara" panose="020E0502030303020204" pitchFamily="34" charset="0"/>
                </a:rPr>
                <a:t>Gini(S) =</a:t>
              </a:r>
              <a:endParaRPr lang="en-IN" b="1" dirty="0">
                <a:latin typeface="Candara" panose="020E050203030302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443FD1-12C2-97E5-8C95-429A1FEE0C4E}"/>
                </a:ext>
              </a:extLst>
            </p:cNvPr>
            <p:cNvGrpSpPr/>
            <p:nvPr/>
          </p:nvGrpSpPr>
          <p:grpSpPr>
            <a:xfrm>
              <a:off x="2395303" y="5339231"/>
              <a:ext cx="796277" cy="688560"/>
              <a:chOff x="8459482" y="3446414"/>
              <a:chExt cx="736168" cy="68856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37D044A-B2BA-69FE-94EC-47348F0B2578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55608DB-7CAD-3D55-28A6-0EA1096FDD6A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282164C-0317-BAF5-5D68-E4A0C59F920F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4</a:t>
                  </a: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11496A0-CDE8-C3D0-2C39-4C31F984C7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F4D77A-452D-AD2B-1C9D-964929DE6BC9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4A02A5-8949-60E6-4FFB-2D111A05E3CC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DB4DFC-D7D1-18BE-5957-5115310B39E4}"/>
                </a:ext>
              </a:extLst>
            </p:cNvPr>
            <p:cNvSpPr txBox="1"/>
            <p:nvPr/>
          </p:nvSpPr>
          <p:spPr>
            <a:xfrm>
              <a:off x="5175544" y="5523897"/>
              <a:ext cx="1004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Candara" panose="020E0502030303020204" pitchFamily="34" charset="0"/>
                </a:rPr>
                <a:t>= 0.625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444447-AE7B-606E-0027-6825AADCBF38}"/>
                </a:ext>
              </a:extLst>
            </p:cNvPr>
            <p:cNvSpPr txBox="1"/>
            <p:nvPr/>
          </p:nvSpPr>
          <p:spPr>
            <a:xfrm>
              <a:off x="2102535" y="5438228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1- [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2E2832-18F3-A02A-407A-6A0D881C2322}"/>
                </a:ext>
              </a:extLst>
            </p:cNvPr>
            <p:cNvSpPr txBox="1"/>
            <p:nvPr/>
          </p:nvSpPr>
          <p:spPr>
            <a:xfrm>
              <a:off x="4977620" y="5498845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]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30DA972-63F1-21B5-5583-1214975DAD4D}"/>
                </a:ext>
              </a:extLst>
            </p:cNvPr>
            <p:cNvGrpSpPr/>
            <p:nvPr/>
          </p:nvGrpSpPr>
          <p:grpSpPr>
            <a:xfrm>
              <a:off x="3313282" y="5364283"/>
              <a:ext cx="796277" cy="688560"/>
              <a:chOff x="8459482" y="3446414"/>
              <a:chExt cx="736168" cy="68856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B52A410-73D5-E50A-D215-E430AB6B76AC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4FCD1F9-412E-C1F8-5F93-DA90C1253617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178FED1-67B7-151B-F9BE-7665699030C1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4</a:t>
                  </a: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ECF4F3B-5790-4E71-714C-66C3ED6D20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B0190E-6F4A-BA1C-06B5-A33B3A81C642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1ED98D-54B4-BC28-7C2C-1B3215A640C7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7EF573-2F5B-9EF0-4179-3296EB8BF5EE}"/>
                </a:ext>
              </a:extLst>
            </p:cNvPr>
            <p:cNvSpPr txBox="1"/>
            <p:nvPr/>
          </p:nvSpPr>
          <p:spPr>
            <a:xfrm>
              <a:off x="2993193" y="5486203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Candara" panose="020E0502030303020204" pitchFamily="34" charset="0"/>
                </a:rPr>
                <a:t>+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EC68541-CB9E-0CF3-6F06-4D181EA47E84}"/>
                </a:ext>
              </a:extLst>
            </p:cNvPr>
            <p:cNvGrpSpPr/>
            <p:nvPr/>
          </p:nvGrpSpPr>
          <p:grpSpPr>
            <a:xfrm>
              <a:off x="4200227" y="5346573"/>
              <a:ext cx="796277" cy="688560"/>
              <a:chOff x="8459482" y="3446414"/>
              <a:chExt cx="736168" cy="68856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E4B446B-8F90-4E80-CF90-A3472B6AFD52}"/>
                  </a:ext>
                </a:extLst>
              </p:cNvPr>
              <p:cNvGrpSpPr/>
              <p:nvPr/>
            </p:nvGrpSpPr>
            <p:grpSpPr>
              <a:xfrm>
                <a:off x="8670171" y="3446414"/>
                <a:ext cx="463925" cy="688560"/>
                <a:chOff x="8670171" y="3446414"/>
                <a:chExt cx="463925" cy="688560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02F6A11-FAD1-B37C-DFD3-1C4DA1E12776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2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E94C648-75DF-2BEB-D276-00E5DF5205E0}"/>
                    </a:ext>
                  </a:extLst>
                </p:cNvPr>
                <p:cNvSpPr txBox="1"/>
                <p:nvPr/>
              </p:nvSpPr>
              <p:spPr>
                <a:xfrm>
                  <a:off x="8697954" y="3765642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4</a:t>
                  </a: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9CD6235-42BF-0652-1248-2887021735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5540655-35BA-5772-F2A3-447D14323363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8E7D65-624B-9C22-C0AB-29337391ED7A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DAE7B89-0A76-E831-A29B-E3B2E505060B}"/>
                </a:ext>
              </a:extLst>
            </p:cNvPr>
            <p:cNvSpPr txBox="1"/>
            <p:nvPr/>
          </p:nvSpPr>
          <p:spPr>
            <a:xfrm>
              <a:off x="3880138" y="5468493"/>
              <a:ext cx="58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Candara" panose="020E0502030303020204" pitchFamily="34" charset="0"/>
                </a:rPr>
                <a:t>+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80539DF-6912-8297-CCE2-41619DFC7F03}"/>
                </a:ext>
              </a:extLst>
            </p:cNvPr>
            <p:cNvSpPr txBox="1"/>
            <p:nvPr/>
          </p:nvSpPr>
          <p:spPr>
            <a:xfrm>
              <a:off x="3091448" y="5207106"/>
              <a:ext cx="40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A7236D-A189-BD52-6A2D-A6B450B77DFE}"/>
                </a:ext>
              </a:extLst>
            </p:cNvPr>
            <p:cNvSpPr txBox="1"/>
            <p:nvPr/>
          </p:nvSpPr>
          <p:spPr>
            <a:xfrm>
              <a:off x="3948224" y="5207106"/>
              <a:ext cx="40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2ECE41-255C-6F3C-596E-B66A5A7B1DDE}"/>
                </a:ext>
              </a:extLst>
            </p:cNvPr>
            <p:cNvSpPr txBox="1"/>
            <p:nvPr/>
          </p:nvSpPr>
          <p:spPr>
            <a:xfrm>
              <a:off x="4822418" y="5207106"/>
              <a:ext cx="40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786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/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B4D278A-6559-98BF-F7A8-849AB67D2658}"/>
              </a:ext>
            </a:extLst>
          </p:cNvPr>
          <p:cNvSpPr txBox="1"/>
          <p:nvPr/>
        </p:nvSpPr>
        <p:spPr>
          <a:xfrm>
            <a:off x="6822831" y="1286638"/>
            <a:ext cx="51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ndara" panose="020E0502030303020204" pitchFamily="34" charset="0"/>
              </a:rPr>
              <a:t>Compute the </a:t>
            </a:r>
            <a:r>
              <a:rPr lang="en-IN" dirty="0">
                <a:solidFill>
                  <a:srgbClr val="E95332"/>
                </a:solidFill>
                <a:latin typeface="Candara" panose="020E0502030303020204" pitchFamily="34" charset="0"/>
              </a:rPr>
              <a:t>Gini Index</a:t>
            </a:r>
            <a:r>
              <a:rPr lang="en-IN" dirty="0">
                <a:latin typeface="Candara" panose="020E0502030303020204" pitchFamily="34" charset="0"/>
              </a:rPr>
              <a:t> for the overall collection of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1136044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A1B00C-B1E9-CCE7-5E9F-BC4D08FB22C7}"/>
              </a:ext>
            </a:extLst>
          </p:cNvPr>
          <p:cNvGraphicFramePr>
            <a:graphicFrameLocks noGrp="1"/>
          </p:cNvGraphicFramePr>
          <p:nvPr/>
        </p:nvGraphicFramePr>
        <p:xfrm>
          <a:off x="3356928" y="963473"/>
          <a:ext cx="5042095" cy="19025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419">
                  <a:extLst>
                    <a:ext uri="{9D8B030D-6E8A-4147-A177-3AD203B41FA5}">
                      <a16:colId xmlns:a16="http://schemas.microsoft.com/office/drawing/2014/main" val="3548217117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291443669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380020474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476651730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1236488969"/>
                    </a:ext>
                  </a:extLst>
                </a:gridCol>
              </a:tblGrid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0018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188897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077421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700440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473783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5861917"/>
                  </a:ext>
                </a:extLst>
              </a:tr>
            </a:tbl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0EC67036-2D43-21F8-460B-98BF44B39567}"/>
              </a:ext>
            </a:extLst>
          </p:cNvPr>
          <p:cNvGrpSpPr/>
          <p:nvPr/>
        </p:nvGrpSpPr>
        <p:grpSpPr>
          <a:xfrm>
            <a:off x="815925" y="3400405"/>
            <a:ext cx="10311619" cy="2205353"/>
            <a:chOff x="815925" y="3400405"/>
            <a:chExt cx="10311619" cy="220535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BE84DE-B650-02A3-EBE1-9E7A85E6190B}"/>
                </a:ext>
              </a:extLst>
            </p:cNvPr>
            <p:cNvSpPr txBox="1"/>
            <p:nvPr/>
          </p:nvSpPr>
          <p:spPr>
            <a:xfrm>
              <a:off x="815925" y="3400405"/>
              <a:ext cx="1031161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Computation of Gini Index for Parents = No | Money Attribute</a:t>
              </a:r>
              <a:r>
                <a:rPr lang="en-IN" dirty="0">
                  <a:solidFill>
                    <a:srgbClr val="E95332"/>
                  </a:solidFill>
                  <a:latin typeface="Candara" panose="020E0502030303020204" pitchFamily="34" charset="0"/>
                </a:rPr>
                <a:t> </a:t>
              </a:r>
            </a:p>
            <a:p>
              <a:endParaRPr lang="en-IN" dirty="0">
                <a:solidFill>
                  <a:srgbClr val="E95332"/>
                </a:solidFill>
                <a:latin typeface="Candara" panose="020E0502030303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Poor (1 example 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dirty="0">
                <a:solidFill>
                  <a:srgbClr val="E95332"/>
                </a:solidFill>
                <a:latin typeface="Candara" panose="020E0502030303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For parents = No | Money  = Poor , there is  1 example with “Cinema”.</a:t>
              </a:r>
            </a:p>
            <a:p>
              <a:endParaRPr lang="en-IN" dirty="0">
                <a:solidFill>
                  <a:srgbClr val="E95332"/>
                </a:solidFill>
                <a:latin typeface="Candara" panose="020E0502030303020204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CEEF5D5-019C-01E6-7A57-287D39C8A742}"/>
                </a:ext>
              </a:extLst>
            </p:cNvPr>
            <p:cNvGrpSpPr/>
            <p:nvPr/>
          </p:nvGrpSpPr>
          <p:grpSpPr>
            <a:xfrm>
              <a:off x="815926" y="4771630"/>
              <a:ext cx="3493052" cy="834128"/>
              <a:chOff x="815926" y="4771630"/>
              <a:chExt cx="3493052" cy="83412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DB4DFC-D7D1-18BE-5957-5115310B39E4}"/>
                  </a:ext>
                </a:extLst>
              </p:cNvPr>
              <p:cNvSpPr txBox="1"/>
              <p:nvPr/>
            </p:nvSpPr>
            <p:spPr>
              <a:xfrm>
                <a:off x="3304539" y="4992404"/>
                <a:ext cx="1004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latin typeface="Candara" panose="020E0502030303020204" pitchFamily="34" charset="0"/>
                  </a:rPr>
                  <a:t>= 0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95A3731-94EF-D5E7-C24E-97FBC574C844}"/>
                  </a:ext>
                </a:extLst>
              </p:cNvPr>
              <p:cNvGrpSpPr/>
              <p:nvPr/>
            </p:nvGrpSpPr>
            <p:grpSpPr>
              <a:xfrm>
                <a:off x="815926" y="4771630"/>
                <a:ext cx="2877429" cy="834128"/>
                <a:chOff x="815926" y="4771630"/>
                <a:chExt cx="2877429" cy="834128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C737FC0C-7C99-16A5-E26D-C25AE0B02149}"/>
                    </a:ext>
                  </a:extLst>
                </p:cNvPr>
                <p:cNvGrpSpPr/>
                <p:nvPr/>
              </p:nvGrpSpPr>
              <p:grpSpPr>
                <a:xfrm>
                  <a:off x="815926" y="4917198"/>
                  <a:ext cx="2877429" cy="688560"/>
                  <a:chOff x="815926" y="4917198"/>
                  <a:chExt cx="2877429" cy="688560"/>
                </a:xfrm>
              </p:grpSpPr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12F711A-C78F-4AF5-CB00-4521406E4086}"/>
                      </a:ext>
                    </a:extLst>
                  </p:cNvPr>
                  <p:cNvSpPr txBox="1"/>
                  <p:nvPr/>
                </p:nvSpPr>
                <p:spPr>
                  <a:xfrm>
                    <a:off x="815926" y="5008561"/>
                    <a:ext cx="13082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IN" b="1" i="1" dirty="0">
                        <a:latin typeface="Candara" panose="020E0502030303020204" pitchFamily="34" charset="0"/>
                      </a:rPr>
                      <a:t>Gini(S) =</a:t>
                    </a:r>
                    <a:endParaRPr lang="en-IN" b="1" dirty="0">
                      <a:latin typeface="Candara" panose="020E0502030303020204" pitchFamily="34" charset="0"/>
                    </a:endParaRPr>
                  </a:p>
                </p:txBody>
              </p:sp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6B443FD1-12C2-97E5-8C95-429A1FEE0C4E}"/>
                      </a:ext>
                    </a:extLst>
                  </p:cNvPr>
                  <p:cNvGrpSpPr/>
                  <p:nvPr/>
                </p:nvGrpSpPr>
                <p:grpSpPr>
                  <a:xfrm>
                    <a:off x="2395303" y="4917198"/>
                    <a:ext cx="796277" cy="688560"/>
                    <a:chOff x="8459482" y="3446414"/>
                    <a:chExt cx="736168" cy="688560"/>
                  </a:xfrm>
                </p:grpSpPr>
                <p:grpSp>
                  <p:nvGrpSpPr>
                    <p:cNvPr id="8" name="Group 7">
                      <a:extLst>
                        <a:ext uri="{FF2B5EF4-FFF2-40B4-BE49-F238E27FC236}">
                          <a16:creationId xmlns:a16="http://schemas.microsoft.com/office/drawing/2014/main" id="{E37D044A-B2BA-69FE-94EC-47348F0B25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70171" y="3446414"/>
                      <a:ext cx="463925" cy="688560"/>
                      <a:chOff x="8670171" y="3446414"/>
                      <a:chExt cx="463925" cy="688560"/>
                    </a:xfrm>
                  </p:grpSpPr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555608DB-7CAD-3D55-28A6-0EA1096FDD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98307" y="3446414"/>
                        <a:ext cx="28614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dirty="0">
                            <a:latin typeface="Candara" panose="020E0502030303020204" pitchFamily="34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F282164C-0317-BAF5-5D68-E4A0C59F92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97954" y="3765642"/>
                        <a:ext cx="43614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dirty="0">
                            <a:latin typeface="Candara" panose="020E0502030303020204" pitchFamily="34" charset="0"/>
                          </a:rPr>
                          <a:t>1</a:t>
                        </a:r>
                      </a:p>
                    </p:txBody>
                  </p:sp>
                  <p:cxnSp>
                    <p:nvCxnSpPr>
                      <p:cNvPr id="13" name="Straight Connector 12">
                        <a:extLst>
                          <a:ext uri="{FF2B5EF4-FFF2-40B4-BE49-F238E27FC236}">
                            <a16:creationId xmlns:a16="http://schemas.microsoft.com/office/drawing/2014/main" id="{F11496A0-CDE8-C3D0-2C39-4C31F984C71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670171" y="3794944"/>
                        <a:ext cx="389424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B4F4D77A-452D-AD2B-1C9D-964929DE6B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59482" y="3484905"/>
                      <a:ext cx="26134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sz="2400" dirty="0">
                          <a:latin typeface="Candara" panose="020E0502030303020204" pitchFamily="34" charset="0"/>
                        </a:rPr>
                        <a:t>(</a:t>
                      </a:r>
                    </a:p>
                  </p:txBody>
                </p:sp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414A02A5-8949-60E6-4FFB-2D111A05E3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79833" y="3484905"/>
                      <a:ext cx="21581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sz="2400" dirty="0">
                          <a:latin typeface="Candara" panose="020E0502030303020204" pitchFamily="34" charset="0"/>
                        </a:rPr>
                        <a:t>)</a:t>
                      </a:r>
                    </a:p>
                  </p:txBody>
                </p:sp>
              </p:grp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64444447-AE7B-606E-0027-6825AADCBF38}"/>
                      </a:ext>
                    </a:extLst>
                  </p:cNvPr>
                  <p:cNvSpPr txBox="1"/>
                  <p:nvPr/>
                </p:nvSpPr>
                <p:spPr>
                  <a:xfrm>
                    <a:off x="2102535" y="5016195"/>
                    <a:ext cx="5867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>
                        <a:latin typeface="Candara" panose="020E0502030303020204" pitchFamily="34" charset="0"/>
                      </a:rPr>
                      <a:t>1- [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092E2832-18F3-A02A-407A-6A0D881C2322}"/>
                      </a:ext>
                    </a:extLst>
                  </p:cNvPr>
                  <p:cNvSpPr txBox="1"/>
                  <p:nvPr/>
                </p:nvSpPr>
                <p:spPr>
                  <a:xfrm>
                    <a:off x="3106615" y="4992404"/>
                    <a:ext cx="5867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>
                        <a:latin typeface="Candara" panose="020E0502030303020204" pitchFamily="34" charset="0"/>
                      </a:rPr>
                      <a:t>]</a:t>
                    </a:r>
                  </a:p>
                </p:txBody>
              </p:sp>
            </p:grp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80539DF-6912-8297-CCE2-41619DFC7F03}"/>
                    </a:ext>
                  </a:extLst>
                </p:cNvPr>
                <p:cNvSpPr txBox="1"/>
                <p:nvPr/>
              </p:nvSpPr>
              <p:spPr>
                <a:xfrm>
                  <a:off x="3002887" y="4771630"/>
                  <a:ext cx="4079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2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61036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A1B00C-B1E9-CCE7-5E9F-BC4D08FB22C7}"/>
              </a:ext>
            </a:extLst>
          </p:cNvPr>
          <p:cNvGraphicFramePr>
            <a:graphicFrameLocks noGrp="1"/>
          </p:cNvGraphicFramePr>
          <p:nvPr/>
        </p:nvGraphicFramePr>
        <p:xfrm>
          <a:off x="3356928" y="963473"/>
          <a:ext cx="5042095" cy="19025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419">
                  <a:extLst>
                    <a:ext uri="{9D8B030D-6E8A-4147-A177-3AD203B41FA5}">
                      <a16:colId xmlns:a16="http://schemas.microsoft.com/office/drawing/2014/main" val="3548217117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291443669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380020474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476651730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1236488969"/>
                    </a:ext>
                  </a:extLst>
                </a:gridCol>
              </a:tblGrid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0018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188897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077421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700440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473783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5861917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934E3B69-4A9E-C629-ACF8-CACB2777EE16}"/>
              </a:ext>
            </a:extLst>
          </p:cNvPr>
          <p:cNvGrpSpPr/>
          <p:nvPr/>
        </p:nvGrpSpPr>
        <p:grpSpPr>
          <a:xfrm>
            <a:off x="815925" y="3400405"/>
            <a:ext cx="10311619" cy="2603552"/>
            <a:chOff x="815925" y="3400405"/>
            <a:chExt cx="10311619" cy="260355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BE84DE-B650-02A3-EBE1-9E7A85E6190B}"/>
                </a:ext>
              </a:extLst>
            </p:cNvPr>
            <p:cNvSpPr txBox="1"/>
            <p:nvPr/>
          </p:nvSpPr>
          <p:spPr>
            <a:xfrm>
              <a:off x="815925" y="3400405"/>
              <a:ext cx="1031161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Computation of Gini Index for Parents = No | Money Attribute</a:t>
              </a:r>
              <a:r>
                <a:rPr lang="en-IN" dirty="0">
                  <a:solidFill>
                    <a:srgbClr val="E95332"/>
                  </a:solidFill>
                  <a:latin typeface="Candara" panose="020E0502030303020204" pitchFamily="34" charset="0"/>
                </a:rPr>
                <a:t> </a:t>
              </a:r>
            </a:p>
            <a:p>
              <a:endParaRPr lang="en-IN" dirty="0">
                <a:solidFill>
                  <a:srgbClr val="E95332"/>
                </a:solidFill>
                <a:latin typeface="Candara" panose="020E0502030303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Poor (1 example 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dirty="0">
                <a:solidFill>
                  <a:srgbClr val="E95332"/>
                </a:solidFill>
                <a:latin typeface="Candara" panose="020E0502030303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For parents = No | Money  = Poor , there is  1 example with “Cinema”.</a:t>
              </a:r>
            </a:p>
            <a:p>
              <a:endParaRPr lang="en-IN" dirty="0">
                <a:solidFill>
                  <a:srgbClr val="E95332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56C470-B320-85DA-DD90-357121C4AF46}"/>
                </a:ext>
              </a:extLst>
            </p:cNvPr>
            <p:cNvSpPr txBox="1"/>
            <p:nvPr/>
          </p:nvSpPr>
          <p:spPr>
            <a:xfrm>
              <a:off x="815925" y="5634625"/>
              <a:ext cx="8117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dirty="0">
                  <a:latin typeface="Candara" panose="020E0502030303020204" pitchFamily="34" charset="0"/>
                </a:rPr>
                <a:t>Weighted Average (Parents= No | Money ) = 0.625 * (4/5) + 0 * (1/5) =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0.5</a:t>
              </a:r>
              <a:r>
                <a:rPr lang="en-IN" b="1" dirty="0">
                  <a:latin typeface="Candara" panose="020E0502030303020204" pitchFamily="34" charset="0"/>
                </a:rPr>
                <a:t> 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0118B43-6826-7B69-5FA7-A7B2731D3326}"/>
                </a:ext>
              </a:extLst>
            </p:cNvPr>
            <p:cNvGrpSpPr/>
            <p:nvPr/>
          </p:nvGrpSpPr>
          <p:grpSpPr>
            <a:xfrm>
              <a:off x="815926" y="4771630"/>
              <a:ext cx="3493052" cy="834128"/>
              <a:chOff x="815926" y="4771630"/>
              <a:chExt cx="3493052" cy="834128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44FC672-2F6C-3701-6131-8D7C922C2EB3}"/>
                  </a:ext>
                </a:extLst>
              </p:cNvPr>
              <p:cNvSpPr txBox="1"/>
              <p:nvPr/>
            </p:nvSpPr>
            <p:spPr>
              <a:xfrm>
                <a:off x="3304539" y="4992404"/>
                <a:ext cx="1004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latin typeface="Candara" panose="020E0502030303020204" pitchFamily="34" charset="0"/>
                  </a:rPr>
                  <a:t>= 0</a:t>
                </a: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D85CA2F-BD52-E8BA-4738-056469A888D1}"/>
                  </a:ext>
                </a:extLst>
              </p:cNvPr>
              <p:cNvGrpSpPr/>
              <p:nvPr/>
            </p:nvGrpSpPr>
            <p:grpSpPr>
              <a:xfrm>
                <a:off x="815926" y="4771630"/>
                <a:ext cx="2877429" cy="834128"/>
                <a:chOff x="815926" y="4771630"/>
                <a:chExt cx="2877429" cy="834128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E52E7D9F-3EEA-E4A2-A683-CAF6200E6394}"/>
                    </a:ext>
                  </a:extLst>
                </p:cNvPr>
                <p:cNvGrpSpPr/>
                <p:nvPr/>
              </p:nvGrpSpPr>
              <p:grpSpPr>
                <a:xfrm>
                  <a:off x="815926" y="4917198"/>
                  <a:ext cx="2877429" cy="688560"/>
                  <a:chOff x="815926" y="4917198"/>
                  <a:chExt cx="2877429" cy="688560"/>
                </a:xfrm>
              </p:grpSpPr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0D0F6877-646F-5469-4B16-712480B43181}"/>
                      </a:ext>
                    </a:extLst>
                  </p:cNvPr>
                  <p:cNvSpPr txBox="1"/>
                  <p:nvPr/>
                </p:nvSpPr>
                <p:spPr>
                  <a:xfrm>
                    <a:off x="815926" y="5008561"/>
                    <a:ext cx="13082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IN" b="1" i="1" dirty="0">
                        <a:latin typeface="Candara" panose="020E0502030303020204" pitchFamily="34" charset="0"/>
                      </a:rPr>
                      <a:t>Gini(S) =</a:t>
                    </a:r>
                    <a:endParaRPr lang="en-IN" b="1" dirty="0">
                      <a:latin typeface="Candara" panose="020E0502030303020204" pitchFamily="34" charset="0"/>
                    </a:endParaRPr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C9A81763-425A-6447-70C1-F21DB79A9403}"/>
                      </a:ext>
                    </a:extLst>
                  </p:cNvPr>
                  <p:cNvGrpSpPr/>
                  <p:nvPr/>
                </p:nvGrpSpPr>
                <p:grpSpPr>
                  <a:xfrm>
                    <a:off x="2395303" y="4917198"/>
                    <a:ext cx="796277" cy="688560"/>
                    <a:chOff x="8459482" y="3446414"/>
                    <a:chExt cx="736168" cy="68856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2E9E4FD3-B988-E787-4D8D-901460629F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70171" y="3446414"/>
                      <a:ext cx="463925" cy="688560"/>
                      <a:chOff x="8670171" y="3446414"/>
                      <a:chExt cx="463925" cy="688560"/>
                    </a:xfrm>
                  </p:grpSpPr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F228094A-DB29-6F5D-22AD-BC8C18DC07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98307" y="3446414"/>
                        <a:ext cx="28614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dirty="0">
                            <a:latin typeface="Candara" panose="020E0502030303020204" pitchFamily="34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5C27F081-B2E0-8F55-192E-2D218880624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97954" y="3765642"/>
                        <a:ext cx="43614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dirty="0">
                            <a:latin typeface="Candara" panose="020E0502030303020204" pitchFamily="34" charset="0"/>
                          </a:rPr>
                          <a:t>1</a:t>
                        </a:r>
                      </a:p>
                    </p:txBody>
                  </p:sp>
                  <p:cxnSp>
                    <p:nvCxnSpPr>
                      <p:cNvPr id="58" name="Straight Connector 57">
                        <a:extLst>
                          <a:ext uri="{FF2B5EF4-FFF2-40B4-BE49-F238E27FC236}">
                            <a16:creationId xmlns:a16="http://schemas.microsoft.com/office/drawing/2014/main" id="{FB272D96-20DA-67CC-5FC2-9B24B34D101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670171" y="3794944"/>
                        <a:ext cx="389424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70CE1EF3-D436-D603-0C05-3F2A1A5D76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59482" y="3484905"/>
                      <a:ext cx="26134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sz="2400" dirty="0">
                          <a:latin typeface="Candara" panose="020E0502030303020204" pitchFamily="34" charset="0"/>
                        </a:rPr>
                        <a:t>(</a:t>
                      </a:r>
                    </a:p>
                  </p:txBody>
                </p:sp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50C5ACB1-13AC-20B4-304E-B002306BEF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79833" y="3484905"/>
                      <a:ext cx="21581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sz="2400" dirty="0">
                          <a:latin typeface="Candara" panose="020E0502030303020204" pitchFamily="34" charset="0"/>
                        </a:rPr>
                        <a:t>)</a:t>
                      </a:r>
                    </a:p>
                  </p:txBody>
                </p:sp>
              </p:grp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62DFBCC4-7B22-2496-7010-3399E4DE7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102535" y="5016195"/>
                    <a:ext cx="5867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>
                        <a:latin typeface="Candara" panose="020E0502030303020204" pitchFamily="34" charset="0"/>
                      </a:rPr>
                      <a:t>1- [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14222CF8-115F-9B94-C1A2-21447ACAF004}"/>
                      </a:ext>
                    </a:extLst>
                  </p:cNvPr>
                  <p:cNvSpPr txBox="1"/>
                  <p:nvPr/>
                </p:nvSpPr>
                <p:spPr>
                  <a:xfrm>
                    <a:off x="3106615" y="4992404"/>
                    <a:ext cx="5867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>
                        <a:latin typeface="Candara" panose="020E0502030303020204" pitchFamily="34" charset="0"/>
                      </a:rPr>
                      <a:t>]</a:t>
                    </a:r>
                  </a:p>
                </p:txBody>
              </p:sp>
            </p:grp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6BB4FF9-DE63-AD18-895C-31C02FAA04E8}"/>
                    </a:ext>
                  </a:extLst>
                </p:cNvPr>
                <p:cNvSpPr txBox="1"/>
                <p:nvPr/>
              </p:nvSpPr>
              <p:spPr>
                <a:xfrm>
                  <a:off x="3002887" y="4771630"/>
                  <a:ext cx="4079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2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92771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A1B00C-B1E9-CCE7-5E9F-BC4D08FB22C7}"/>
              </a:ext>
            </a:extLst>
          </p:cNvPr>
          <p:cNvGraphicFramePr>
            <a:graphicFrameLocks noGrp="1"/>
          </p:cNvGraphicFramePr>
          <p:nvPr/>
        </p:nvGraphicFramePr>
        <p:xfrm>
          <a:off x="3356928" y="963473"/>
          <a:ext cx="5042095" cy="19025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419">
                  <a:extLst>
                    <a:ext uri="{9D8B030D-6E8A-4147-A177-3AD203B41FA5}">
                      <a16:colId xmlns:a16="http://schemas.microsoft.com/office/drawing/2014/main" val="3548217117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291443669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380020474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476651730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1236488969"/>
                    </a:ext>
                  </a:extLst>
                </a:gridCol>
              </a:tblGrid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0018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188897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077421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700440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473783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58619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C04EF1F-A465-F1AB-729C-7C4398817DDD}"/>
              </a:ext>
            </a:extLst>
          </p:cNvPr>
          <p:cNvSpPr txBox="1"/>
          <p:nvPr/>
        </p:nvSpPr>
        <p:spPr>
          <a:xfrm>
            <a:off x="1364566" y="3263705"/>
            <a:ext cx="6583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For Parents  = No | Weather</a:t>
            </a:r>
            <a:r>
              <a:rPr lang="en-IN" b="1" dirty="0">
                <a:latin typeface="Candara" panose="020E0502030303020204" pitchFamily="34" charset="0"/>
              </a:rPr>
              <a:t> </a:t>
            </a:r>
            <a:r>
              <a:rPr lang="en-IN" dirty="0">
                <a:latin typeface="Candara" panose="020E0502030303020204" pitchFamily="34" charset="0"/>
              </a:rPr>
              <a:t>– Gini Index : 0.2</a:t>
            </a:r>
          </a:p>
          <a:p>
            <a:endParaRPr lang="en-IN" dirty="0">
              <a:latin typeface="Candara" panose="020E0502030303020204" pitchFamily="34" charset="0"/>
            </a:endParaRPr>
          </a:p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For Parents  = No | Money </a:t>
            </a:r>
            <a:r>
              <a:rPr lang="en-IN" dirty="0">
                <a:latin typeface="Candara" panose="020E0502030303020204" pitchFamily="34" charset="0"/>
              </a:rPr>
              <a:t>– Gini Index : 0.5</a:t>
            </a:r>
          </a:p>
          <a:p>
            <a:endParaRPr lang="en-IN" dirty="0">
              <a:latin typeface="Candara" panose="020E0502030303020204" pitchFamily="34" charset="0"/>
            </a:endParaRPr>
          </a:p>
          <a:p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020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A1B00C-B1E9-CCE7-5E9F-BC4D08FB22C7}"/>
              </a:ext>
            </a:extLst>
          </p:cNvPr>
          <p:cNvGraphicFramePr>
            <a:graphicFrameLocks noGrp="1"/>
          </p:cNvGraphicFramePr>
          <p:nvPr/>
        </p:nvGraphicFramePr>
        <p:xfrm>
          <a:off x="3356928" y="963473"/>
          <a:ext cx="5042095" cy="19025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419">
                  <a:extLst>
                    <a:ext uri="{9D8B030D-6E8A-4147-A177-3AD203B41FA5}">
                      <a16:colId xmlns:a16="http://schemas.microsoft.com/office/drawing/2014/main" val="3548217117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291443669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380020474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476651730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1236488969"/>
                    </a:ext>
                  </a:extLst>
                </a:gridCol>
              </a:tblGrid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0018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188897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077421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700440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473783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58619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C04EF1F-A465-F1AB-729C-7C4398817DDD}"/>
              </a:ext>
            </a:extLst>
          </p:cNvPr>
          <p:cNvSpPr txBox="1"/>
          <p:nvPr/>
        </p:nvSpPr>
        <p:spPr>
          <a:xfrm>
            <a:off x="1364566" y="3263705"/>
            <a:ext cx="6583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For Parents  = No | Weather</a:t>
            </a:r>
            <a:r>
              <a:rPr lang="en-IN" b="1" dirty="0">
                <a:latin typeface="Candara" panose="020E0502030303020204" pitchFamily="34" charset="0"/>
              </a:rPr>
              <a:t> </a:t>
            </a:r>
            <a:r>
              <a:rPr lang="en-IN" dirty="0">
                <a:latin typeface="Candara" panose="020E0502030303020204" pitchFamily="34" charset="0"/>
              </a:rPr>
              <a:t>– Gini Index : 0.2</a:t>
            </a:r>
          </a:p>
          <a:p>
            <a:endParaRPr lang="en-IN" dirty="0">
              <a:latin typeface="Candara" panose="020E0502030303020204" pitchFamily="34" charset="0"/>
            </a:endParaRPr>
          </a:p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For Parents  = No | Money </a:t>
            </a:r>
            <a:r>
              <a:rPr lang="en-IN" dirty="0">
                <a:latin typeface="Candara" panose="020E0502030303020204" pitchFamily="34" charset="0"/>
              </a:rPr>
              <a:t>– Gini Index : 0.5</a:t>
            </a:r>
          </a:p>
          <a:p>
            <a:endParaRPr lang="en-IN" dirty="0">
              <a:latin typeface="Candara" panose="020E0502030303020204" pitchFamily="34" charset="0"/>
            </a:endParaRPr>
          </a:p>
          <a:p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59F4B-8EFF-50E5-AAC9-5A469A140C20}"/>
              </a:ext>
            </a:extLst>
          </p:cNvPr>
          <p:cNvSpPr txBox="1"/>
          <p:nvPr/>
        </p:nvSpPr>
        <p:spPr>
          <a:xfrm>
            <a:off x="2278966" y="4741033"/>
            <a:ext cx="612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Weather is selected as it has smallest Gini index</a:t>
            </a:r>
          </a:p>
        </p:txBody>
      </p:sp>
    </p:spTree>
    <p:extLst>
      <p:ext uri="{BB962C8B-B14F-4D97-AF65-F5344CB8AC3E}">
        <p14:creationId xmlns:p14="http://schemas.microsoft.com/office/powerpoint/2010/main" val="2679407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A1B00C-B1E9-CCE7-5E9F-BC4D08FB22C7}"/>
              </a:ext>
            </a:extLst>
          </p:cNvPr>
          <p:cNvGraphicFramePr>
            <a:graphicFrameLocks noGrp="1"/>
          </p:cNvGraphicFramePr>
          <p:nvPr/>
        </p:nvGraphicFramePr>
        <p:xfrm>
          <a:off x="3356928" y="963473"/>
          <a:ext cx="5042095" cy="19025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419">
                  <a:extLst>
                    <a:ext uri="{9D8B030D-6E8A-4147-A177-3AD203B41FA5}">
                      <a16:colId xmlns:a16="http://schemas.microsoft.com/office/drawing/2014/main" val="3548217117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291443669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380020474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476651730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1236488969"/>
                    </a:ext>
                  </a:extLst>
                </a:gridCol>
              </a:tblGrid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0018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188897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077421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700440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473783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58619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DFCCE9-D085-273C-7C07-43E9AB068C5B}"/>
              </a:ext>
            </a:extLst>
          </p:cNvPr>
          <p:cNvSpPr txBox="1"/>
          <p:nvPr/>
        </p:nvSpPr>
        <p:spPr>
          <a:xfrm>
            <a:off x="729151" y="3269096"/>
            <a:ext cx="5584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ndara" panose="020E0502030303020204" pitchFamily="34" charset="0"/>
              </a:rPr>
              <a:t>Now, for Parent = No &amp; Weather = Sunny, we have all instances as Tennis.</a:t>
            </a:r>
          </a:p>
        </p:txBody>
      </p:sp>
    </p:spTree>
    <p:extLst>
      <p:ext uri="{BB962C8B-B14F-4D97-AF65-F5344CB8AC3E}">
        <p14:creationId xmlns:p14="http://schemas.microsoft.com/office/powerpoint/2010/main" val="571971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A1B00C-B1E9-CCE7-5E9F-BC4D08FB22C7}"/>
              </a:ext>
            </a:extLst>
          </p:cNvPr>
          <p:cNvGraphicFramePr>
            <a:graphicFrameLocks noGrp="1"/>
          </p:cNvGraphicFramePr>
          <p:nvPr/>
        </p:nvGraphicFramePr>
        <p:xfrm>
          <a:off x="3356928" y="963473"/>
          <a:ext cx="5042095" cy="19025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419">
                  <a:extLst>
                    <a:ext uri="{9D8B030D-6E8A-4147-A177-3AD203B41FA5}">
                      <a16:colId xmlns:a16="http://schemas.microsoft.com/office/drawing/2014/main" val="3548217117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291443669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380020474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476651730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1236488969"/>
                    </a:ext>
                  </a:extLst>
                </a:gridCol>
              </a:tblGrid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0018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188897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077421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700440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473783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586191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C3988-6F3E-5EA9-8837-498B82840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630649"/>
              </p:ext>
            </p:extLst>
          </p:nvPr>
        </p:nvGraphicFramePr>
        <p:xfrm>
          <a:off x="835880" y="4206236"/>
          <a:ext cx="5042095" cy="9424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419">
                  <a:extLst>
                    <a:ext uri="{9D8B030D-6E8A-4147-A177-3AD203B41FA5}">
                      <a16:colId xmlns:a16="http://schemas.microsoft.com/office/drawing/2014/main" val="817769054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2804264427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1477228047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1046746031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3757240641"/>
                    </a:ext>
                  </a:extLst>
                </a:gridCol>
              </a:tblGrid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94144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402171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67535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BC0D60-BD0E-F2C1-708A-798FCC226F3F}"/>
              </a:ext>
            </a:extLst>
          </p:cNvPr>
          <p:cNvSpPr txBox="1"/>
          <p:nvPr/>
        </p:nvSpPr>
        <p:spPr>
          <a:xfrm>
            <a:off x="729151" y="3269096"/>
            <a:ext cx="5584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ndara" panose="020E0502030303020204" pitchFamily="34" charset="0"/>
              </a:rPr>
              <a:t>Now, for Parent = No &amp; Weather = Sunny, we have all instances as Tennis.</a:t>
            </a:r>
          </a:p>
        </p:txBody>
      </p:sp>
    </p:spTree>
    <p:extLst>
      <p:ext uri="{BB962C8B-B14F-4D97-AF65-F5344CB8AC3E}">
        <p14:creationId xmlns:p14="http://schemas.microsoft.com/office/powerpoint/2010/main" val="2093607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A1B00C-B1E9-CCE7-5E9F-BC4D08FB22C7}"/>
              </a:ext>
            </a:extLst>
          </p:cNvPr>
          <p:cNvGraphicFramePr>
            <a:graphicFrameLocks noGrp="1"/>
          </p:cNvGraphicFramePr>
          <p:nvPr/>
        </p:nvGraphicFramePr>
        <p:xfrm>
          <a:off x="3356928" y="963473"/>
          <a:ext cx="5042095" cy="19025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419">
                  <a:extLst>
                    <a:ext uri="{9D8B030D-6E8A-4147-A177-3AD203B41FA5}">
                      <a16:colId xmlns:a16="http://schemas.microsoft.com/office/drawing/2014/main" val="3548217117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291443669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380020474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476651730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1236488969"/>
                    </a:ext>
                  </a:extLst>
                </a:gridCol>
              </a:tblGrid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0018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188897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077421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700440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473783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58619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13AE95-27D3-E10B-690F-FDDF7057A8EC}"/>
              </a:ext>
            </a:extLst>
          </p:cNvPr>
          <p:cNvSpPr txBox="1"/>
          <p:nvPr/>
        </p:nvSpPr>
        <p:spPr>
          <a:xfrm>
            <a:off x="6314025" y="3265579"/>
            <a:ext cx="5584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Now, for Parents = No &amp; Weather = Rainy, we have all instances as Stay In.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434F93-78F8-D88F-4A13-21AA36EEB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337543"/>
              </p:ext>
            </p:extLst>
          </p:nvPr>
        </p:nvGraphicFramePr>
        <p:xfrm>
          <a:off x="6314025" y="4206236"/>
          <a:ext cx="5042095" cy="6223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419">
                  <a:extLst>
                    <a:ext uri="{9D8B030D-6E8A-4147-A177-3AD203B41FA5}">
                      <a16:colId xmlns:a16="http://schemas.microsoft.com/office/drawing/2014/main" val="3898220619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1541928421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1663918028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3394305087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2069618459"/>
                    </a:ext>
                  </a:extLst>
                </a:gridCol>
              </a:tblGrid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15877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82406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FD2639E-83D2-15D6-59C2-AC096DFDD912}"/>
              </a:ext>
            </a:extLst>
          </p:cNvPr>
          <p:cNvSpPr txBox="1"/>
          <p:nvPr/>
        </p:nvSpPr>
        <p:spPr>
          <a:xfrm>
            <a:off x="729151" y="3269096"/>
            <a:ext cx="5584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ndara" panose="020E0502030303020204" pitchFamily="34" charset="0"/>
              </a:rPr>
              <a:t>Now, for Parent = No &amp; Weather = Sunny, we have all instances as Tennis.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9817EA1-75F7-9A10-6A2D-CD3415C38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1262"/>
              </p:ext>
            </p:extLst>
          </p:nvPr>
        </p:nvGraphicFramePr>
        <p:xfrm>
          <a:off x="835880" y="4206236"/>
          <a:ext cx="5042095" cy="9424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419">
                  <a:extLst>
                    <a:ext uri="{9D8B030D-6E8A-4147-A177-3AD203B41FA5}">
                      <a16:colId xmlns:a16="http://schemas.microsoft.com/office/drawing/2014/main" val="817769054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2804264427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1477228047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1046746031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3757240641"/>
                    </a:ext>
                  </a:extLst>
                </a:gridCol>
              </a:tblGrid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94144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402171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6753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921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A1B00C-B1E9-CCE7-5E9F-BC4D08FB22C7}"/>
              </a:ext>
            </a:extLst>
          </p:cNvPr>
          <p:cNvGraphicFramePr>
            <a:graphicFrameLocks noGrp="1"/>
          </p:cNvGraphicFramePr>
          <p:nvPr/>
        </p:nvGraphicFramePr>
        <p:xfrm>
          <a:off x="3356928" y="963473"/>
          <a:ext cx="5042095" cy="19025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419">
                  <a:extLst>
                    <a:ext uri="{9D8B030D-6E8A-4147-A177-3AD203B41FA5}">
                      <a16:colId xmlns:a16="http://schemas.microsoft.com/office/drawing/2014/main" val="3548217117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291443669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3800204746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476651730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1236488969"/>
                    </a:ext>
                  </a:extLst>
                </a:gridCol>
              </a:tblGrid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0018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188897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077421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7004408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473783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58619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A1D6FAA-64A0-14A4-F251-7A5683AE7DF7}"/>
              </a:ext>
            </a:extLst>
          </p:cNvPr>
          <p:cNvSpPr txBox="1"/>
          <p:nvPr/>
        </p:nvSpPr>
        <p:spPr>
          <a:xfrm>
            <a:off x="729151" y="5248196"/>
            <a:ext cx="5584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Candara" panose="020E0502030303020204" pitchFamily="34" charset="0"/>
              </a:rPr>
              <a:t>Now, for Parent = No &amp; Weather = Windy, we need to Split.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56209-986A-E909-D0C4-AA8DF3450FCD}"/>
              </a:ext>
            </a:extLst>
          </p:cNvPr>
          <p:cNvSpPr txBox="1"/>
          <p:nvPr/>
        </p:nvSpPr>
        <p:spPr>
          <a:xfrm>
            <a:off x="6314025" y="3265579"/>
            <a:ext cx="5584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Now, for Parents = No &amp; Weather = Rainy, we have all instances as Stay In.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47ED67F-DA88-C70D-B136-21E1EF89F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769129"/>
              </p:ext>
            </p:extLst>
          </p:nvPr>
        </p:nvGraphicFramePr>
        <p:xfrm>
          <a:off x="6314025" y="4206236"/>
          <a:ext cx="5042095" cy="6223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419">
                  <a:extLst>
                    <a:ext uri="{9D8B030D-6E8A-4147-A177-3AD203B41FA5}">
                      <a16:colId xmlns:a16="http://schemas.microsoft.com/office/drawing/2014/main" val="3898220619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1541928421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1663918028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3394305087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2069618459"/>
                    </a:ext>
                  </a:extLst>
                </a:gridCol>
              </a:tblGrid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15877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824063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3D4EDE4-182D-2654-A20C-5F9B47455AB7}"/>
              </a:ext>
            </a:extLst>
          </p:cNvPr>
          <p:cNvSpPr txBox="1"/>
          <p:nvPr/>
        </p:nvSpPr>
        <p:spPr>
          <a:xfrm>
            <a:off x="729151" y="3269096"/>
            <a:ext cx="5584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ndara" panose="020E0502030303020204" pitchFamily="34" charset="0"/>
              </a:rPr>
              <a:t>Now, for Parent = No &amp; Weather = Sunny, we have all instances as Tennis.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98ABAE1-6F13-765F-9A27-A4B07A8F6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34464"/>
              </p:ext>
            </p:extLst>
          </p:nvPr>
        </p:nvGraphicFramePr>
        <p:xfrm>
          <a:off x="835880" y="4206236"/>
          <a:ext cx="5042095" cy="9424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419">
                  <a:extLst>
                    <a:ext uri="{9D8B030D-6E8A-4147-A177-3AD203B41FA5}">
                      <a16:colId xmlns:a16="http://schemas.microsoft.com/office/drawing/2014/main" val="817769054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2804264427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1477228047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1046746031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3757240641"/>
                    </a:ext>
                  </a:extLst>
                </a:gridCol>
              </a:tblGrid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94144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402171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675359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7CB8837-872B-D37C-6551-20FA668F3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81396"/>
              </p:ext>
            </p:extLst>
          </p:nvPr>
        </p:nvGraphicFramePr>
        <p:xfrm>
          <a:off x="6314024" y="5278648"/>
          <a:ext cx="5042095" cy="9424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419">
                  <a:extLst>
                    <a:ext uri="{9D8B030D-6E8A-4147-A177-3AD203B41FA5}">
                      <a16:colId xmlns:a16="http://schemas.microsoft.com/office/drawing/2014/main" val="817769054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2804264427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1477228047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1046746031"/>
                    </a:ext>
                  </a:extLst>
                </a:gridCol>
                <a:gridCol w="1008419">
                  <a:extLst>
                    <a:ext uri="{9D8B030D-6E8A-4147-A177-3AD203B41FA5}">
                      <a16:colId xmlns:a16="http://schemas.microsoft.com/office/drawing/2014/main" val="3757240641"/>
                    </a:ext>
                  </a:extLst>
                </a:gridCol>
              </a:tblGrid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 marL="73722" marR="73722" marT="36861" marB="36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94144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402171"/>
                  </a:ext>
                </a:extLst>
              </a:tr>
              <a:tr h="298985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6753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9909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F896B41-DD9E-B815-B90A-B7F85EF81760}"/>
              </a:ext>
            </a:extLst>
          </p:cNvPr>
          <p:cNvGrpSpPr/>
          <p:nvPr/>
        </p:nvGrpSpPr>
        <p:grpSpPr>
          <a:xfrm>
            <a:off x="2002971" y="1175657"/>
            <a:ext cx="7917543" cy="5057296"/>
            <a:chOff x="2496457" y="1175657"/>
            <a:chExt cx="7917543" cy="50572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B1DA1C-427A-AD19-198D-0FCFE44CC5BF}"/>
                </a:ext>
              </a:extLst>
            </p:cNvPr>
            <p:cNvSpPr txBox="1"/>
            <p:nvPr/>
          </p:nvSpPr>
          <p:spPr>
            <a:xfrm>
              <a:off x="4470400" y="1175657"/>
              <a:ext cx="28883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E95332"/>
                  </a:solidFill>
                </a:rPr>
                <a:t>Parents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EF90C75-AE37-D29D-5855-877FA496898E}"/>
                </a:ext>
              </a:extLst>
            </p:cNvPr>
            <p:cNvCxnSpPr>
              <a:stCxn id="3" idx="2"/>
            </p:cNvCxnSpPr>
            <p:nvPr/>
          </p:nvCxnSpPr>
          <p:spPr>
            <a:xfrm flipH="1">
              <a:off x="4136571" y="1544989"/>
              <a:ext cx="1778001" cy="5886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5F7895-3CE0-9F31-63FE-270B968BB8FD}"/>
                </a:ext>
              </a:extLst>
            </p:cNvPr>
            <p:cNvSpPr txBox="1"/>
            <p:nvPr/>
          </p:nvSpPr>
          <p:spPr>
            <a:xfrm>
              <a:off x="2540000" y="2133600"/>
              <a:ext cx="2888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Yes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3E1A5A-3555-A127-9E74-57C69598BD86}"/>
                </a:ext>
              </a:extLst>
            </p:cNvPr>
            <p:cNvSpPr txBox="1"/>
            <p:nvPr/>
          </p:nvSpPr>
          <p:spPr>
            <a:xfrm>
              <a:off x="6248400" y="2170048"/>
              <a:ext cx="2888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No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3C38ED0-90D3-B163-A366-2F6ED473AF0B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5914572" y="1544989"/>
              <a:ext cx="1778000" cy="5815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6C8492-C85B-A802-9901-8BB2F303A3E3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7358743" y="2539380"/>
              <a:ext cx="333829" cy="319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56BCAF-157C-00C5-AFFE-8DC83A137E72}"/>
                </a:ext>
              </a:extLst>
            </p:cNvPr>
            <p:cNvSpPr txBox="1"/>
            <p:nvPr/>
          </p:nvSpPr>
          <p:spPr>
            <a:xfrm>
              <a:off x="5914572" y="2839377"/>
              <a:ext cx="28883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E95332"/>
                  </a:solidFill>
                </a:rPr>
                <a:t>Weather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E5F0F09-F321-10C7-9CC9-20F9DA7E8C90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6545943" y="3208709"/>
              <a:ext cx="812801" cy="3634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0DAAE6-9595-FDE9-2F44-E9CB8A52D250}"/>
                </a:ext>
              </a:extLst>
            </p:cNvPr>
            <p:cNvSpPr txBox="1"/>
            <p:nvPr/>
          </p:nvSpPr>
          <p:spPr>
            <a:xfrm>
              <a:off x="4942115" y="3634899"/>
              <a:ext cx="2888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Windy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2224D1-03DC-1288-55C7-3FAFA9E66623}"/>
                </a:ext>
              </a:extLst>
            </p:cNvPr>
            <p:cNvSpPr txBox="1"/>
            <p:nvPr/>
          </p:nvSpPr>
          <p:spPr>
            <a:xfrm>
              <a:off x="6386286" y="3667816"/>
              <a:ext cx="2888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Rainy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1ED412-4D0E-05FA-D721-BE54B1C36A0A}"/>
                </a:ext>
              </a:extLst>
            </p:cNvPr>
            <p:cNvSpPr txBox="1"/>
            <p:nvPr/>
          </p:nvSpPr>
          <p:spPr>
            <a:xfrm>
              <a:off x="7525657" y="3651358"/>
              <a:ext cx="2888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Sunny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6AC550E-086E-8129-FCBC-E5D01702B871}"/>
                </a:ext>
              </a:extLst>
            </p:cNvPr>
            <p:cNvCxnSpPr>
              <a:stCxn id="13" idx="2"/>
            </p:cNvCxnSpPr>
            <p:nvPr/>
          </p:nvCxnSpPr>
          <p:spPr>
            <a:xfrm>
              <a:off x="7358744" y="3208709"/>
              <a:ext cx="471713" cy="2999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1661DC7-C6CB-AE2A-F6A3-9B4E349E5ED9}"/>
                </a:ext>
              </a:extLst>
            </p:cNvPr>
            <p:cNvCxnSpPr>
              <a:stCxn id="13" idx="2"/>
            </p:cNvCxnSpPr>
            <p:nvPr/>
          </p:nvCxnSpPr>
          <p:spPr>
            <a:xfrm>
              <a:off x="7358744" y="3208709"/>
              <a:ext cx="1444171" cy="2999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1855178-3E7A-B87B-4439-B29F0287E30F}"/>
                </a:ext>
              </a:extLst>
            </p:cNvPr>
            <p:cNvCxnSpPr/>
            <p:nvPr/>
          </p:nvCxnSpPr>
          <p:spPr>
            <a:xfrm flipH="1">
              <a:off x="6096000" y="4037148"/>
              <a:ext cx="290286" cy="462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D30E6F-2A63-0C2E-6823-3B181CB4A7C6}"/>
                </a:ext>
              </a:extLst>
            </p:cNvPr>
            <p:cNvSpPr txBox="1"/>
            <p:nvPr/>
          </p:nvSpPr>
          <p:spPr>
            <a:xfrm>
              <a:off x="4637314" y="4526335"/>
              <a:ext cx="28883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E95332"/>
                  </a:solidFill>
                </a:rPr>
                <a:t>Money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C5AEA99-66C7-D3E9-3261-D5C0DD54F23A}"/>
                </a:ext>
              </a:extLst>
            </p:cNvPr>
            <p:cNvCxnSpPr>
              <a:stCxn id="25" idx="2"/>
            </p:cNvCxnSpPr>
            <p:nvPr/>
          </p:nvCxnSpPr>
          <p:spPr>
            <a:xfrm flipH="1">
              <a:off x="4804229" y="4895667"/>
              <a:ext cx="1277257" cy="3315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12B65E8-0C78-B5E8-5B54-353BE7492D03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6081486" y="4895667"/>
              <a:ext cx="1016002" cy="2764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98DAF28-1CF2-06D4-A729-E9282A6A56A6}"/>
                </a:ext>
              </a:extLst>
            </p:cNvPr>
            <p:cNvSpPr txBox="1"/>
            <p:nvPr/>
          </p:nvSpPr>
          <p:spPr>
            <a:xfrm>
              <a:off x="3352800" y="5172850"/>
              <a:ext cx="2888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Rich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B420F9-2E36-3E50-C6A9-83AA96467108}"/>
                </a:ext>
              </a:extLst>
            </p:cNvPr>
            <p:cNvSpPr txBox="1"/>
            <p:nvPr/>
          </p:nvSpPr>
          <p:spPr>
            <a:xfrm>
              <a:off x="5805714" y="5172850"/>
              <a:ext cx="2888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Poor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736B53F-B195-D63D-69AF-D86AF2AD58EB}"/>
                </a:ext>
              </a:extLst>
            </p:cNvPr>
            <p:cNvCxnSpPr>
              <a:stCxn id="30" idx="2"/>
            </p:cNvCxnSpPr>
            <p:nvPr/>
          </p:nvCxnSpPr>
          <p:spPr>
            <a:xfrm flipH="1">
              <a:off x="4637314" y="5542182"/>
              <a:ext cx="159658" cy="320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536B68-E5F5-0891-CC90-95E2B21CC796}"/>
                </a:ext>
              </a:extLst>
            </p:cNvPr>
            <p:cNvSpPr txBox="1"/>
            <p:nvPr/>
          </p:nvSpPr>
          <p:spPr>
            <a:xfrm>
              <a:off x="3124200" y="5863621"/>
              <a:ext cx="2888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Shopping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E798ED2-0700-1B54-1D68-D19DE054C9FF}"/>
                </a:ext>
              </a:extLst>
            </p:cNvPr>
            <p:cNvSpPr txBox="1"/>
            <p:nvPr/>
          </p:nvSpPr>
          <p:spPr>
            <a:xfrm>
              <a:off x="5914572" y="5863621"/>
              <a:ext cx="2888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Cinema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06FE57-5FA1-94B8-4E61-1E115CFC58AE}"/>
                </a:ext>
              </a:extLst>
            </p:cNvPr>
            <p:cNvCxnSpPr>
              <a:stCxn id="31" idx="2"/>
            </p:cNvCxnSpPr>
            <p:nvPr/>
          </p:nvCxnSpPr>
          <p:spPr>
            <a:xfrm flipH="1">
              <a:off x="7249885" y="5542182"/>
              <a:ext cx="1" cy="320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B12EB9B-7C29-BA7B-8020-D62BB729E6A3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3860800" y="2502932"/>
              <a:ext cx="123372" cy="3563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7FFC5C-E8F3-3AAD-CD07-2A2C73A63F9F}"/>
                </a:ext>
              </a:extLst>
            </p:cNvPr>
            <p:cNvSpPr txBox="1"/>
            <p:nvPr/>
          </p:nvSpPr>
          <p:spPr>
            <a:xfrm>
              <a:off x="2496457" y="2967227"/>
              <a:ext cx="2888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Cinema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82A652-B8F3-5129-BC00-3DCB93542DC0}"/>
                </a:ext>
              </a:extLst>
            </p:cNvPr>
            <p:cNvCxnSpPr/>
            <p:nvPr/>
          </p:nvCxnSpPr>
          <p:spPr>
            <a:xfrm>
              <a:off x="7852230" y="3946175"/>
              <a:ext cx="0" cy="248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F844646-7B5D-2881-85D2-15DEAABB2C00}"/>
                </a:ext>
              </a:extLst>
            </p:cNvPr>
            <p:cNvCxnSpPr/>
            <p:nvPr/>
          </p:nvCxnSpPr>
          <p:spPr>
            <a:xfrm>
              <a:off x="9064173" y="3946175"/>
              <a:ext cx="0" cy="248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CAE38D-33E6-748A-9040-95B6B435FBC2}"/>
                </a:ext>
              </a:extLst>
            </p:cNvPr>
            <p:cNvSpPr txBox="1"/>
            <p:nvPr/>
          </p:nvSpPr>
          <p:spPr>
            <a:xfrm>
              <a:off x="7180946" y="4268288"/>
              <a:ext cx="1393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Stay In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25A96F-59E4-3C49-3ED8-9FB29F5AF5D5}"/>
                </a:ext>
              </a:extLst>
            </p:cNvPr>
            <p:cNvSpPr txBox="1"/>
            <p:nvPr/>
          </p:nvSpPr>
          <p:spPr>
            <a:xfrm>
              <a:off x="8440058" y="4268288"/>
              <a:ext cx="1393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Tennis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08736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C50C11-BAEE-4BCD-A59D-84F7454648DB}"/>
              </a:ext>
            </a:extLst>
          </p:cNvPr>
          <p:cNvSpPr/>
          <p:nvPr/>
        </p:nvSpPr>
        <p:spPr>
          <a:xfrm>
            <a:off x="0" y="304800"/>
            <a:ext cx="11025809" cy="1272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098" name="Picture 2" descr="Thank You - Safe Super Speciality Hospitals">
            <a:extLst>
              <a:ext uri="{FF2B5EF4-FFF2-40B4-BE49-F238E27FC236}">
                <a16:creationId xmlns:a16="http://schemas.microsoft.com/office/drawing/2014/main" id="{C04BFDCA-9D39-4D09-B466-6CFE788AB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6AA5BA"/>
              </a:clrFrom>
              <a:clrTo>
                <a:srgbClr val="6AA5B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13"/>
            <a:ext cx="8441635" cy="571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5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/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5EC80DFF-D3A6-E47D-779C-5431D19F0BDF}"/>
              </a:ext>
            </a:extLst>
          </p:cNvPr>
          <p:cNvGrpSpPr/>
          <p:nvPr/>
        </p:nvGrpSpPr>
        <p:grpSpPr>
          <a:xfrm>
            <a:off x="6822831" y="1286638"/>
            <a:ext cx="5190978" cy="1292662"/>
            <a:chOff x="6822831" y="1286638"/>
            <a:chExt cx="5190978" cy="12926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D278A-6559-98BF-F7A8-849AB67D2658}"/>
                </a:ext>
              </a:extLst>
            </p:cNvPr>
            <p:cNvSpPr txBox="1"/>
            <p:nvPr/>
          </p:nvSpPr>
          <p:spPr>
            <a:xfrm>
              <a:off x="6822831" y="1286638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Compute the </a:t>
              </a:r>
              <a:r>
                <a:rPr lang="en-IN" dirty="0">
                  <a:solidFill>
                    <a:srgbClr val="E95332"/>
                  </a:solidFill>
                  <a:latin typeface="Candara" panose="020E0502030303020204" pitchFamily="34" charset="0"/>
                </a:rPr>
                <a:t>Gini Index</a:t>
              </a:r>
              <a:r>
                <a:rPr lang="en-IN" dirty="0">
                  <a:latin typeface="Candara" panose="020E0502030303020204" pitchFamily="34" charset="0"/>
                </a:rPr>
                <a:t> for the overall collection of training examples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B54D93-32D4-BE34-B6EA-8F7AC2649ECB}"/>
                </a:ext>
              </a:extLst>
            </p:cNvPr>
            <p:cNvSpPr txBox="1"/>
            <p:nvPr/>
          </p:nvSpPr>
          <p:spPr>
            <a:xfrm>
              <a:off x="6822831" y="1932969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There are 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four possible output variables</a:t>
              </a:r>
              <a:r>
                <a:rPr lang="en-IN" dirty="0">
                  <a:latin typeface="Candara" panose="020E0502030303020204" pitchFamily="34" charset="0"/>
                </a:rPr>
                <a:t> </a:t>
              </a:r>
              <a:r>
                <a:rPr lang="en-IN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ndara" panose="020E0502030303020204" pitchFamily="34" charset="0"/>
                </a:rPr>
                <a:t>Cinema</a:t>
              </a:r>
              <a:r>
                <a:rPr lang="en-IN" dirty="0">
                  <a:latin typeface="Candara" panose="020E0502030303020204" pitchFamily="34" charset="0"/>
                </a:rPr>
                <a:t>, </a:t>
              </a:r>
              <a:r>
                <a:rPr lang="en-IN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ndara" panose="020E0502030303020204" pitchFamily="34" charset="0"/>
                </a:rPr>
                <a:t>Tennis</a:t>
              </a:r>
              <a:r>
                <a:rPr lang="en-IN" dirty="0">
                  <a:latin typeface="Candara" panose="020E0502030303020204" pitchFamily="34" charset="0"/>
                </a:rPr>
                <a:t>, </a:t>
              </a:r>
              <a:r>
                <a:rPr lang="en-IN" dirty="0">
                  <a:solidFill>
                    <a:schemeClr val="accent2">
                      <a:lumMod val="75000"/>
                    </a:schemeClr>
                  </a:solidFill>
                  <a:latin typeface="Candara" panose="020E0502030303020204" pitchFamily="34" charset="0"/>
                </a:rPr>
                <a:t>Stay In </a:t>
              </a:r>
              <a:r>
                <a:rPr lang="en-IN" dirty="0">
                  <a:latin typeface="Candara" panose="020E0502030303020204" pitchFamily="34" charset="0"/>
                </a:rPr>
                <a:t>and </a:t>
              </a:r>
              <a:r>
                <a:rPr lang="en-IN" dirty="0">
                  <a:solidFill>
                    <a:schemeClr val="accent1">
                      <a:lumMod val="75000"/>
                    </a:schemeClr>
                  </a:solidFill>
                  <a:latin typeface="Candara" panose="020E0502030303020204" pitchFamily="34" charset="0"/>
                </a:rPr>
                <a:t>Shopping.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59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/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4AD72B0A-09E0-6377-3695-BCAED49CDA25}"/>
              </a:ext>
            </a:extLst>
          </p:cNvPr>
          <p:cNvGrpSpPr/>
          <p:nvPr/>
        </p:nvGrpSpPr>
        <p:grpSpPr>
          <a:xfrm>
            <a:off x="6822831" y="1286638"/>
            <a:ext cx="5190978" cy="2215992"/>
            <a:chOff x="6822831" y="1286638"/>
            <a:chExt cx="5190978" cy="221599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D278A-6559-98BF-F7A8-849AB67D2658}"/>
                </a:ext>
              </a:extLst>
            </p:cNvPr>
            <p:cNvSpPr txBox="1"/>
            <p:nvPr/>
          </p:nvSpPr>
          <p:spPr>
            <a:xfrm>
              <a:off x="6822831" y="1286638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Compute the </a:t>
              </a:r>
              <a:r>
                <a:rPr lang="en-IN" dirty="0">
                  <a:solidFill>
                    <a:srgbClr val="E95332"/>
                  </a:solidFill>
                  <a:latin typeface="Candara" panose="020E0502030303020204" pitchFamily="34" charset="0"/>
                </a:rPr>
                <a:t>Gini Index</a:t>
              </a:r>
              <a:r>
                <a:rPr lang="en-IN" dirty="0">
                  <a:latin typeface="Candara" panose="020E0502030303020204" pitchFamily="34" charset="0"/>
                </a:rPr>
                <a:t> for the overall collection of training examples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B54D93-32D4-BE34-B6EA-8F7AC2649ECB}"/>
                </a:ext>
              </a:extLst>
            </p:cNvPr>
            <p:cNvSpPr txBox="1"/>
            <p:nvPr/>
          </p:nvSpPr>
          <p:spPr>
            <a:xfrm>
              <a:off x="6822831" y="1932969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There are 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four possible output variables</a:t>
              </a:r>
              <a:r>
                <a:rPr lang="en-IN" dirty="0">
                  <a:latin typeface="Candara" panose="020E0502030303020204" pitchFamily="34" charset="0"/>
                </a:rPr>
                <a:t> </a:t>
              </a:r>
              <a:r>
                <a:rPr lang="en-IN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ndara" panose="020E0502030303020204" pitchFamily="34" charset="0"/>
                </a:rPr>
                <a:t>Cinema</a:t>
              </a:r>
              <a:r>
                <a:rPr lang="en-IN" dirty="0">
                  <a:latin typeface="Candara" panose="020E0502030303020204" pitchFamily="34" charset="0"/>
                </a:rPr>
                <a:t>, </a:t>
              </a:r>
              <a:r>
                <a:rPr lang="en-IN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ndara" panose="020E0502030303020204" pitchFamily="34" charset="0"/>
                </a:rPr>
                <a:t>Tennis</a:t>
              </a:r>
              <a:r>
                <a:rPr lang="en-IN" dirty="0">
                  <a:latin typeface="Candara" panose="020E0502030303020204" pitchFamily="34" charset="0"/>
                </a:rPr>
                <a:t>, </a:t>
              </a:r>
              <a:r>
                <a:rPr lang="en-IN" dirty="0">
                  <a:solidFill>
                    <a:schemeClr val="accent2">
                      <a:lumMod val="75000"/>
                    </a:schemeClr>
                  </a:solidFill>
                  <a:latin typeface="Candara" panose="020E0502030303020204" pitchFamily="34" charset="0"/>
                </a:rPr>
                <a:t>Stay In </a:t>
              </a:r>
              <a:r>
                <a:rPr lang="en-IN" dirty="0">
                  <a:latin typeface="Candara" panose="020E0502030303020204" pitchFamily="34" charset="0"/>
                </a:rPr>
                <a:t>and </a:t>
              </a:r>
              <a:r>
                <a:rPr lang="en-IN" dirty="0">
                  <a:solidFill>
                    <a:schemeClr val="accent1">
                      <a:lumMod val="75000"/>
                    </a:schemeClr>
                  </a:solidFill>
                  <a:latin typeface="Candara" panose="020E0502030303020204" pitchFamily="34" charset="0"/>
                </a:rPr>
                <a:t>Shopping.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6CCE03-03EE-F89B-AE24-971958D4D29A}"/>
                </a:ext>
              </a:extLst>
            </p:cNvPr>
            <p:cNvSpPr txBox="1"/>
            <p:nvPr/>
          </p:nvSpPr>
          <p:spPr>
            <a:xfrm>
              <a:off x="6822831" y="2579300"/>
              <a:ext cx="51909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The data has 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6 instances of Cinema</a:t>
              </a:r>
              <a:r>
                <a:rPr lang="en-IN" dirty="0">
                  <a:latin typeface="Candara" panose="020E0502030303020204" pitchFamily="34" charset="0"/>
                </a:rPr>
                <a:t>, </a:t>
              </a:r>
            </a:p>
            <a:p>
              <a:pPr lvl="1"/>
              <a:r>
                <a:rPr lang="en-IN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ndara" panose="020E0502030303020204" pitchFamily="34" charset="0"/>
                </a:rPr>
                <a:t>2 instances of Tennis</a:t>
              </a:r>
              <a:r>
                <a:rPr lang="en-IN" dirty="0">
                  <a:solidFill>
                    <a:schemeClr val="accent1">
                      <a:lumMod val="75000"/>
                    </a:schemeClr>
                  </a:solidFill>
                  <a:latin typeface="Candara" panose="020E0502030303020204" pitchFamily="34" charset="0"/>
                </a:rPr>
                <a:t>, 1 instance of Stay In </a:t>
              </a:r>
            </a:p>
            <a:p>
              <a:pPr lvl="1"/>
              <a:r>
                <a:rPr lang="en-IN" dirty="0">
                  <a:latin typeface="Candara" panose="020E0502030303020204" pitchFamily="34" charset="0"/>
                </a:rPr>
                <a:t>and</a:t>
              </a:r>
              <a:r>
                <a:rPr lang="en-IN" dirty="0">
                  <a:solidFill>
                    <a:schemeClr val="accent1">
                      <a:lumMod val="75000"/>
                    </a:schemeClr>
                  </a:solidFill>
                  <a:latin typeface="Candara" panose="020E0502030303020204" pitchFamily="34" charset="0"/>
                </a:rPr>
                <a:t>  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1 of shopping.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450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/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D2A17B61-FF40-C1A4-B296-36411299C149}"/>
              </a:ext>
            </a:extLst>
          </p:cNvPr>
          <p:cNvGrpSpPr/>
          <p:nvPr/>
        </p:nvGrpSpPr>
        <p:grpSpPr>
          <a:xfrm>
            <a:off x="6822831" y="1286638"/>
            <a:ext cx="5190978" cy="3994718"/>
            <a:chOff x="6822831" y="1286638"/>
            <a:chExt cx="5190978" cy="399471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D278A-6559-98BF-F7A8-849AB67D2658}"/>
                </a:ext>
              </a:extLst>
            </p:cNvPr>
            <p:cNvSpPr txBox="1"/>
            <p:nvPr/>
          </p:nvSpPr>
          <p:spPr>
            <a:xfrm>
              <a:off x="6822831" y="1286638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Compute the </a:t>
              </a:r>
              <a:r>
                <a:rPr lang="en-IN" dirty="0">
                  <a:solidFill>
                    <a:srgbClr val="E95332"/>
                  </a:solidFill>
                  <a:latin typeface="Candara" panose="020E0502030303020204" pitchFamily="34" charset="0"/>
                </a:rPr>
                <a:t>Gini Index</a:t>
              </a:r>
              <a:r>
                <a:rPr lang="en-IN" dirty="0">
                  <a:latin typeface="Candara" panose="020E0502030303020204" pitchFamily="34" charset="0"/>
                </a:rPr>
                <a:t> for the overall collection of training examples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B54D93-32D4-BE34-B6EA-8F7AC2649ECB}"/>
                </a:ext>
              </a:extLst>
            </p:cNvPr>
            <p:cNvSpPr txBox="1"/>
            <p:nvPr/>
          </p:nvSpPr>
          <p:spPr>
            <a:xfrm>
              <a:off x="6822831" y="1932969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There are 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four possible output variables</a:t>
              </a:r>
              <a:r>
                <a:rPr lang="en-IN" dirty="0">
                  <a:latin typeface="Candara" panose="020E0502030303020204" pitchFamily="34" charset="0"/>
                </a:rPr>
                <a:t> </a:t>
              </a:r>
              <a:r>
                <a:rPr lang="en-IN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ndara" panose="020E0502030303020204" pitchFamily="34" charset="0"/>
                </a:rPr>
                <a:t>Cinema</a:t>
              </a:r>
              <a:r>
                <a:rPr lang="en-IN" dirty="0">
                  <a:latin typeface="Candara" panose="020E0502030303020204" pitchFamily="34" charset="0"/>
                </a:rPr>
                <a:t>, </a:t>
              </a:r>
              <a:r>
                <a:rPr lang="en-IN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ndara" panose="020E0502030303020204" pitchFamily="34" charset="0"/>
                </a:rPr>
                <a:t>Tennis</a:t>
              </a:r>
              <a:r>
                <a:rPr lang="en-IN" dirty="0">
                  <a:latin typeface="Candara" panose="020E0502030303020204" pitchFamily="34" charset="0"/>
                </a:rPr>
                <a:t>, </a:t>
              </a:r>
              <a:r>
                <a:rPr lang="en-IN" dirty="0">
                  <a:solidFill>
                    <a:schemeClr val="accent2">
                      <a:lumMod val="75000"/>
                    </a:schemeClr>
                  </a:solidFill>
                  <a:latin typeface="Candara" panose="020E0502030303020204" pitchFamily="34" charset="0"/>
                </a:rPr>
                <a:t>Stay In </a:t>
              </a:r>
              <a:r>
                <a:rPr lang="en-IN" dirty="0">
                  <a:latin typeface="Candara" panose="020E0502030303020204" pitchFamily="34" charset="0"/>
                </a:rPr>
                <a:t>and </a:t>
              </a:r>
              <a:r>
                <a:rPr lang="en-IN" dirty="0">
                  <a:solidFill>
                    <a:schemeClr val="accent1">
                      <a:lumMod val="75000"/>
                    </a:schemeClr>
                  </a:solidFill>
                  <a:latin typeface="Candara" panose="020E0502030303020204" pitchFamily="34" charset="0"/>
                </a:rPr>
                <a:t>Shopping.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6CCE03-03EE-F89B-AE24-971958D4D29A}"/>
                </a:ext>
              </a:extLst>
            </p:cNvPr>
            <p:cNvSpPr txBox="1"/>
            <p:nvPr/>
          </p:nvSpPr>
          <p:spPr>
            <a:xfrm>
              <a:off x="6822831" y="2579300"/>
              <a:ext cx="51909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The data has 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6 instances of Cinema</a:t>
              </a:r>
              <a:r>
                <a:rPr lang="en-IN" dirty="0">
                  <a:latin typeface="Candara" panose="020E0502030303020204" pitchFamily="34" charset="0"/>
                </a:rPr>
                <a:t>, </a:t>
              </a:r>
            </a:p>
            <a:p>
              <a:pPr lvl="1"/>
              <a:r>
                <a:rPr lang="en-IN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ndara" panose="020E0502030303020204" pitchFamily="34" charset="0"/>
                </a:rPr>
                <a:t>2 instances of Tennis</a:t>
              </a:r>
              <a:r>
                <a:rPr lang="en-IN" dirty="0">
                  <a:latin typeface="Candara" panose="020E0502030303020204" pitchFamily="34" charset="0"/>
                </a:rPr>
                <a:t>,</a:t>
              </a:r>
              <a:r>
                <a:rPr lang="en-IN" dirty="0">
                  <a:solidFill>
                    <a:schemeClr val="accent1">
                      <a:lumMod val="75000"/>
                    </a:schemeClr>
                  </a:solidFill>
                  <a:latin typeface="Candara" panose="020E0502030303020204" pitchFamily="34" charset="0"/>
                </a:rPr>
                <a:t> 1 instance of Stay In </a:t>
              </a:r>
            </a:p>
            <a:p>
              <a:pPr lvl="1"/>
              <a:r>
                <a:rPr lang="en-IN" dirty="0">
                  <a:latin typeface="Candara" panose="020E0502030303020204" pitchFamily="34" charset="0"/>
                </a:rPr>
                <a:t>and</a:t>
              </a:r>
              <a:r>
                <a:rPr lang="en-IN" dirty="0">
                  <a:solidFill>
                    <a:schemeClr val="accent1">
                      <a:lumMod val="75000"/>
                    </a:schemeClr>
                  </a:solidFill>
                  <a:latin typeface="Candara" panose="020E0502030303020204" pitchFamily="34" charset="0"/>
                </a:rPr>
                <a:t>  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1 of shopping.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523293-9FAA-8A60-329E-7655AA259542}"/>
                </a:ext>
              </a:extLst>
            </p:cNvPr>
            <p:cNvSpPr txBox="1"/>
            <p:nvPr/>
          </p:nvSpPr>
          <p:spPr>
            <a:xfrm>
              <a:off x="6822831" y="3502630"/>
              <a:ext cx="13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i="1" dirty="0">
                  <a:latin typeface="Candara" panose="020E0502030303020204" pitchFamily="34" charset="0"/>
                </a:rPr>
                <a:t>Gini(S) =</a:t>
              </a:r>
              <a:endParaRPr lang="en-IN" dirty="0">
                <a:latin typeface="Candara" panose="020E0502030303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D06322-F636-B0A2-68EC-29CEA6DE28F5}"/>
                </a:ext>
              </a:extLst>
            </p:cNvPr>
            <p:cNvSpPr txBox="1"/>
            <p:nvPr/>
          </p:nvSpPr>
          <p:spPr>
            <a:xfrm>
              <a:off x="8131127" y="3502630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1- [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4C0D25-FDF1-E9E4-5D31-4ABED94FDAAA}"/>
                </a:ext>
              </a:extLst>
            </p:cNvPr>
            <p:cNvSpPr txBox="1"/>
            <p:nvPr/>
          </p:nvSpPr>
          <p:spPr>
            <a:xfrm>
              <a:off x="9170197" y="3379519"/>
              <a:ext cx="281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30B1B9-6BDB-6B05-3953-E586A305869F}"/>
                </a:ext>
              </a:extLst>
            </p:cNvPr>
            <p:cNvGrpSpPr/>
            <p:nvPr/>
          </p:nvGrpSpPr>
          <p:grpSpPr>
            <a:xfrm>
              <a:off x="8437747" y="3408116"/>
              <a:ext cx="796277" cy="738664"/>
              <a:chOff x="8459482" y="3446414"/>
              <a:chExt cx="736168" cy="73866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2743314-7196-C0FD-670A-52F2E1FC73C5}"/>
                  </a:ext>
                </a:extLst>
              </p:cNvPr>
              <p:cNvGrpSpPr/>
              <p:nvPr/>
            </p:nvGrpSpPr>
            <p:grpSpPr>
              <a:xfrm>
                <a:off x="8651633" y="3446414"/>
                <a:ext cx="436142" cy="738664"/>
                <a:chOff x="8651633" y="3446414"/>
                <a:chExt cx="436142" cy="738664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6E2B924-ED61-356D-7165-50E51C413EAC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6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9849762-0C2C-9EE2-4896-0144B5083623}"/>
                    </a:ext>
                  </a:extLst>
                </p:cNvPr>
                <p:cNvSpPr txBox="1"/>
                <p:nvPr/>
              </p:nvSpPr>
              <p:spPr>
                <a:xfrm>
                  <a:off x="8651633" y="3815746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10</a:t>
                  </a:r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1EE2DA0-CAD4-BC10-48A3-A37EF95229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94944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C47ED6-13DC-C273-3C8C-B80CCE99D0FE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833A10-62DD-C086-D6AC-F8A09E70F084}"/>
                  </a:ext>
                </a:extLst>
              </p:cNvPr>
              <p:cNvSpPr txBox="1"/>
              <p:nvPr/>
            </p:nvSpPr>
            <p:spPr>
              <a:xfrm>
                <a:off x="8979833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EAB44FC-B953-1893-DCD8-5B5AF612428A}"/>
                </a:ext>
              </a:extLst>
            </p:cNvPr>
            <p:cNvGrpSpPr/>
            <p:nvPr/>
          </p:nvGrpSpPr>
          <p:grpSpPr>
            <a:xfrm>
              <a:off x="9696137" y="3429000"/>
              <a:ext cx="734279" cy="701968"/>
              <a:chOff x="8459482" y="3446414"/>
              <a:chExt cx="734279" cy="70196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F0D2820-A167-46A1-F1A7-851A91C31EB8}"/>
                  </a:ext>
                </a:extLst>
              </p:cNvPr>
              <p:cNvGrpSpPr/>
              <p:nvPr/>
            </p:nvGrpSpPr>
            <p:grpSpPr>
              <a:xfrm>
                <a:off x="8646298" y="3446414"/>
                <a:ext cx="436142" cy="701968"/>
                <a:chOff x="8646298" y="3446414"/>
                <a:chExt cx="436142" cy="701968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E86D68F-E7C7-E359-8E06-B09184620486}"/>
                    </a:ext>
                  </a:extLst>
                </p:cNvPr>
                <p:cNvSpPr txBox="1"/>
                <p:nvPr/>
              </p:nvSpPr>
              <p:spPr>
                <a:xfrm>
                  <a:off x="871401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2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64F2DDB-5D41-EAC5-21FF-380949775422}"/>
                    </a:ext>
                  </a:extLst>
                </p:cNvPr>
                <p:cNvSpPr txBox="1"/>
                <p:nvPr/>
              </p:nvSpPr>
              <p:spPr>
                <a:xfrm>
                  <a:off x="8646298" y="3779050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10</a:t>
                  </a: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DC37EA2-5E4F-C10C-279B-DB45AE7F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82418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51C730B-369F-FBD6-F53C-CDD8F28F3168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D92622-D7D0-D721-7B34-89C2C9C73D7F}"/>
                  </a:ext>
                </a:extLst>
              </p:cNvPr>
              <p:cNvSpPr txBox="1"/>
              <p:nvPr/>
            </p:nvSpPr>
            <p:spPr>
              <a:xfrm>
                <a:off x="8977944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ABE15-4171-9B37-2EC2-A9D36F82A648}"/>
                </a:ext>
              </a:extLst>
            </p:cNvPr>
            <p:cNvSpPr txBox="1"/>
            <p:nvPr/>
          </p:nvSpPr>
          <p:spPr>
            <a:xfrm>
              <a:off x="9376723" y="3564388"/>
              <a:ext cx="362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+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87718D-73E8-1B33-D380-FEC82E2A5317}"/>
                </a:ext>
              </a:extLst>
            </p:cNvPr>
            <p:cNvSpPr txBox="1"/>
            <p:nvPr/>
          </p:nvSpPr>
          <p:spPr>
            <a:xfrm>
              <a:off x="10572290" y="3564388"/>
              <a:ext cx="362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+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77D8AEE-4654-BB8B-5851-E9B39D45632B}"/>
                </a:ext>
              </a:extLst>
            </p:cNvPr>
            <p:cNvGrpSpPr/>
            <p:nvPr/>
          </p:nvGrpSpPr>
          <p:grpSpPr>
            <a:xfrm>
              <a:off x="7646116" y="4542692"/>
              <a:ext cx="746805" cy="738664"/>
              <a:chOff x="8459482" y="3446414"/>
              <a:chExt cx="746805" cy="738664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2172A09-EC6D-133A-E294-82CF1B880A10}"/>
                  </a:ext>
                </a:extLst>
              </p:cNvPr>
              <p:cNvGrpSpPr/>
              <p:nvPr/>
            </p:nvGrpSpPr>
            <p:grpSpPr>
              <a:xfrm>
                <a:off x="8663990" y="3446414"/>
                <a:ext cx="436142" cy="738664"/>
                <a:chOff x="8663990" y="3446414"/>
                <a:chExt cx="436142" cy="73866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CE18836-7C79-417D-7DDF-42F4A0B3477A}"/>
                    </a:ext>
                  </a:extLst>
                </p:cNvPr>
                <p:cNvSpPr txBox="1"/>
                <p:nvPr/>
              </p:nvSpPr>
              <p:spPr>
                <a:xfrm>
                  <a:off x="8723021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B6522F7-91FE-493A-CDA7-CB4FF2746513}"/>
                    </a:ext>
                  </a:extLst>
                </p:cNvPr>
                <p:cNvSpPr txBox="1"/>
                <p:nvPr/>
              </p:nvSpPr>
              <p:spPr>
                <a:xfrm>
                  <a:off x="8663990" y="3815746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10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2881B958-CFD5-AA56-68F9-A51A589BF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82418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776001-B148-109A-3779-CBCCB4CBF144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CD6736-286D-9D04-3F9E-2E7226ED2634}"/>
                  </a:ext>
                </a:extLst>
              </p:cNvPr>
              <p:cNvSpPr txBox="1"/>
              <p:nvPr/>
            </p:nvSpPr>
            <p:spPr>
              <a:xfrm>
                <a:off x="8990470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44C7C0B-7CB1-4646-7294-D545375CA107}"/>
                </a:ext>
              </a:extLst>
            </p:cNvPr>
            <p:cNvSpPr txBox="1"/>
            <p:nvPr/>
          </p:nvSpPr>
          <p:spPr>
            <a:xfrm>
              <a:off x="8312423" y="4463604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FF4919-CC19-C73B-6724-DDD6377E8710}"/>
                </a:ext>
              </a:extLst>
            </p:cNvPr>
            <p:cNvSpPr txBox="1"/>
            <p:nvPr/>
          </p:nvSpPr>
          <p:spPr>
            <a:xfrm>
              <a:off x="8539131" y="4707630"/>
              <a:ext cx="362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+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30DDD87-171B-1F2B-F5BA-06148F18B93B}"/>
                </a:ext>
              </a:extLst>
            </p:cNvPr>
            <p:cNvGrpSpPr/>
            <p:nvPr/>
          </p:nvGrpSpPr>
          <p:grpSpPr>
            <a:xfrm>
              <a:off x="8901148" y="4533902"/>
              <a:ext cx="734279" cy="738664"/>
              <a:chOff x="8459482" y="3446414"/>
              <a:chExt cx="734279" cy="73866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2BBE245-08B8-630B-9526-F52D60285B83}"/>
                  </a:ext>
                </a:extLst>
              </p:cNvPr>
              <p:cNvGrpSpPr/>
              <p:nvPr/>
            </p:nvGrpSpPr>
            <p:grpSpPr>
              <a:xfrm>
                <a:off x="8651633" y="3446414"/>
                <a:ext cx="436142" cy="738664"/>
                <a:chOff x="8651633" y="3446414"/>
                <a:chExt cx="436142" cy="738664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F7A63A4-C2EB-4981-9254-EFD56C3A862F}"/>
                    </a:ext>
                  </a:extLst>
                </p:cNvPr>
                <p:cNvSpPr txBox="1"/>
                <p:nvPr/>
              </p:nvSpPr>
              <p:spPr>
                <a:xfrm>
                  <a:off x="8698307" y="3446414"/>
                  <a:ext cx="2861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F26B0C8-EFBB-6056-F314-68559362404E}"/>
                    </a:ext>
                  </a:extLst>
                </p:cNvPr>
                <p:cNvSpPr txBox="1"/>
                <p:nvPr/>
              </p:nvSpPr>
              <p:spPr>
                <a:xfrm>
                  <a:off x="8651633" y="3815746"/>
                  <a:ext cx="4361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ndara" panose="020E0502030303020204" pitchFamily="34" charset="0"/>
                    </a:rPr>
                    <a:t>10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31AE2E56-CD0E-8AE2-2E75-44E4DCFDE9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70171" y="3782418"/>
                  <a:ext cx="3894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AA85655-0F87-4FAD-E88D-EE780098ACA0}"/>
                  </a:ext>
                </a:extLst>
              </p:cNvPr>
              <p:cNvSpPr txBox="1"/>
              <p:nvPr/>
            </p:nvSpPr>
            <p:spPr>
              <a:xfrm>
                <a:off x="8459482" y="3484905"/>
                <a:ext cx="261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(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A6667DF-33BB-19AF-7FD4-E1CC8A11B372}"/>
                  </a:ext>
                </a:extLst>
              </p:cNvPr>
              <p:cNvSpPr txBox="1"/>
              <p:nvPr/>
            </p:nvSpPr>
            <p:spPr>
              <a:xfrm>
                <a:off x="8977944" y="3484905"/>
                <a:ext cx="215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ndara" panose="020E0502030303020204" pitchFamily="34" charset="0"/>
                  </a:rPr>
                  <a:t>)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A2DA44-5764-3774-C420-968F7AE0453A}"/>
                </a:ext>
              </a:extLst>
            </p:cNvPr>
            <p:cNvSpPr txBox="1"/>
            <p:nvPr/>
          </p:nvSpPr>
          <p:spPr>
            <a:xfrm>
              <a:off x="9610030" y="4463604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51D2BF-4890-191B-779B-05976F74BEE2}"/>
                </a:ext>
              </a:extLst>
            </p:cNvPr>
            <p:cNvSpPr txBox="1"/>
            <p:nvPr/>
          </p:nvSpPr>
          <p:spPr>
            <a:xfrm>
              <a:off x="9775398" y="4731248"/>
              <a:ext cx="36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D17934-74D3-73CD-69DA-8C4C332D3BD3}"/>
                </a:ext>
              </a:extLst>
            </p:cNvPr>
            <p:cNvSpPr txBox="1"/>
            <p:nvPr/>
          </p:nvSpPr>
          <p:spPr>
            <a:xfrm>
              <a:off x="10008156" y="4722700"/>
              <a:ext cx="362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=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7D12525-BBC3-D856-A1A0-3966269F684B}"/>
                </a:ext>
              </a:extLst>
            </p:cNvPr>
            <p:cNvSpPr txBox="1"/>
            <p:nvPr/>
          </p:nvSpPr>
          <p:spPr>
            <a:xfrm>
              <a:off x="10253075" y="4694030"/>
              <a:ext cx="676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ndara" panose="020E0502030303020204" pitchFamily="34" charset="0"/>
                </a:rPr>
                <a:t>0.58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89542C0-0F49-6BE5-B024-6B2E1ABBD37E}"/>
                </a:ext>
              </a:extLst>
            </p:cNvPr>
            <p:cNvSpPr txBox="1"/>
            <p:nvPr/>
          </p:nvSpPr>
          <p:spPr>
            <a:xfrm>
              <a:off x="10349810" y="3409469"/>
              <a:ext cx="362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Candara" panose="020E0502030303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298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/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B4D278A-6559-98BF-F7A8-849AB67D2658}"/>
              </a:ext>
            </a:extLst>
          </p:cNvPr>
          <p:cNvSpPr txBox="1"/>
          <p:nvPr/>
        </p:nvSpPr>
        <p:spPr>
          <a:xfrm>
            <a:off x="6822831" y="1286638"/>
            <a:ext cx="519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ndara" panose="020E0502030303020204" pitchFamily="34" charset="0"/>
              </a:rPr>
              <a:t>Computation of </a:t>
            </a:r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Gini Index for Money</a:t>
            </a:r>
            <a:r>
              <a:rPr lang="en-IN" dirty="0">
                <a:latin typeface="Candara" panose="020E0502030303020204" pitchFamily="34" charset="0"/>
              </a:rPr>
              <a:t> Attribute</a:t>
            </a:r>
          </a:p>
        </p:txBody>
      </p:sp>
    </p:spTree>
    <p:extLst>
      <p:ext uri="{BB962C8B-B14F-4D97-AF65-F5344CB8AC3E}">
        <p14:creationId xmlns:p14="http://schemas.microsoft.com/office/powerpoint/2010/main" val="155862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>
                <a:solidFill>
                  <a:srgbClr val="E95332"/>
                </a:solidFill>
                <a:latin typeface="Candara" panose="020E0502030303020204" pitchFamily="34" charset="0"/>
              </a:rPr>
              <a:t>Decision Tree using Gini index</a:t>
            </a:r>
            <a:endParaRPr lang="en-IN" sz="36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92D71A-5892-BE0B-31B5-5161B276E790}"/>
              </a:ext>
            </a:extLst>
          </p:cNvPr>
          <p:cNvGraphicFramePr>
            <a:graphicFrameLocks noGrp="1"/>
          </p:cNvGraphicFramePr>
          <p:nvPr/>
        </p:nvGraphicFramePr>
        <p:xfrm>
          <a:off x="360509" y="1389380"/>
          <a:ext cx="625387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774">
                  <a:extLst>
                    <a:ext uri="{9D8B030D-6E8A-4147-A177-3AD203B41FA5}">
                      <a16:colId xmlns:a16="http://schemas.microsoft.com/office/drawing/2014/main" val="3301929436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5927820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2518435507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474090244"/>
                    </a:ext>
                  </a:extLst>
                </a:gridCol>
                <a:gridCol w="1250774">
                  <a:extLst>
                    <a:ext uri="{9D8B030D-6E8A-4147-A177-3AD203B41FA5}">
                      <a16:colId xmlns:a16="http://schemas.microsoft.com/office/drawing/2014/main" val="3181952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Weekend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Parents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Decision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4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95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5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7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Stay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9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Rainy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9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0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Shopping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96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Windy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Cinema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76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Rich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Tennis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5659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120DE1A-447D-283D-98BF-FF7D43AC7886}"/>
              </a:ext>
            </a:extLst>
          </p:cNvPr>
          <p:cNvGrpSpPr/>
          <p:nvPr/>
        </p:nvGrpSpPr>
        <p:grpSpPr>
          <a:xfrm>
            <a:off x="6822831" y="1286638"/>
            <a:ext cx="5190978" cy="969496"/>
            <a:chOff x="6822831" y="1286638"/>
            <a:chExt cx="5190978" cy="9694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D278A-6559-98BF-F7A8-849AB67D2658}"/>
                </a:ext>
              </a:extLst>
            </p:cNvPr>
            <p:cNvSpPr txBox="1"/>
            <p:nvPr/>
          </p:nvSpPr>
          <p:spPr>
            <a:xfrm>
              <a:off x="6822831" y="1286638"/>
              <a:ext cx="51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Computation of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Gini Index for Money</a:t>
              </a:r>
              <a:r>
                <a:rPr lang="en-IN" dirty="0">
                  <a:latin typeface="Candara" panose="020E0502030303020204" pitchFamily="34" charset="0"/>
                </a:rPr>
                <a:t> Attribute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0EAF1C-B507-A23E-F38F-916D900B7EF4}"/>
                </a:ext>
              </a:extLst>
            </p:cNvPr>
            <p:cNvSpPr txBox="1"/>
            <p:nvPr/>
          </p:nvSpPr>
          <p:spPr>
            <a:xfrm>
              <a:off x="6822831" y="1609803"/>
              <a:ext cx="5190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Candara" panose="020E0502030303020204" pitchFamily="34" charset="0"/>
                </a:rPr>
                <a:t>It has 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two possible values of Rich (7 examples)</a:t>
              </a:r>
              <a:r>
                <a:rPr lang="en-IN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IN" dirty="0">
                  <a:latin typeface="Candara" panose="020E0502030303020204" pitchFamily="34" charset="0"/>
                </a:rPr>
                <a:t>and </a:t>
              </a:r>
              <a:r>
                <a:rPr lang="en-IN" b="1" dirty="0">
                  <a:solidFill>
                    <a:srgbClr val="E95332"/>
                  </a:solidFill>
                  <a:latin typeface="Candara" panose="020E0502030303020204" pitchFamily="34" charset="0"/>
                </a:rPr>
                <a:t>Poor (3 examples)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4999895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6ae0cd1-3eae-4d32-9d52-1b53f6bd465e" xsi:nil="true"/>
    <lcf76f155ced4ddcb4097134ff3c332f xmlns="7cf0cefd-24b6-494b-b7c9-bf0fb8d7a88f">
      <Terms xmlns="http://schemas.microsoft.com/office/infopath/2007/PartnerControls"/>
    </lcf76f155ced4ddcb4097134ff3c332f>
    <SharedWithUsers xmlns="06ae0cd1-3eae-4d32-9d52-1b53f6bd465e">
      <UserInfo>
        <DisplayName/>
        <AccountId xsi:nil="true"/>
        <AccountType/>
      </UserInfo>
    </SharedWithUsers>
    <MediaLengthInSeconds xmlns="7cf0cefd-24b6-494b-b7c9-bf0fb8d7a88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5629D3E60BB5459713D3E02AC08B48" ma:contentTypeVersion="14" ma:contentTypeDescription="Create a new document." ma:contentTypeScope="" ma:versionID="a0353901eadd1fb0b01258e17eb87d3d">
  <xsd:schema xmlns:xsd="http://www.w3.org/2001/XMLSchema" xmlns:xs="http://www.w3.org/2001/XMLSchema" xmlns:p="http://schemas.microsoft.com/office/2006/metadata/properties" xmlns:ns2="7cf0cefd-24b6-494b-b7c9-bf0fb8d7a88f" xmlns:ns3="06ae0cd1-3eae-4d32-9d52-1b53f6bd465e" targetNamespace="http://schemas.microsoft.com/office/2006/metadata/properties" ma:root="true" ma:fieldsID="783b5a49206f7ffade36ef85a242c569" ns2:_="" ns3:_="">
    <xsd:import namespace="7cf0cefd-24b6-494b-b7c9-bf0fb8d7a88f"/>
    <xsd:import namespace="06ae0cd1-3eae-4d32-9d52-1b53f6bd46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f0cefd-24b6-494b-b7c9-bf0fb8d7a8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82645f41-64df-47aa-89c1-bfa24a5dcf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e0cd1-3eae-4d32-9d52-1b53f6bd465e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5856810e-945d-447c-8106-66a168287b29}" ma:internalName="TaxCatchAll" ma:showField="CatchAllData" ma:web="06ae0cd1-3eae-4d32-9d52-1b53f6bd46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582D17-5843-409C-BCED-F88E90604A6B}">
  <ds:schemaRefs>
    <ds:schemaRef ds:uri="6e8b6674-91e4-4302-983a-37992cd7bfaf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4ab52b06-baa1-4277-ab24-06536d3d6962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C31BA5C5-D279-49E0-8EF0-E3733EFF4AE0}"/>
</file>

<file path=customXml/itemProps3.xml><?xml version="1.0" encoding="utf-8"?>
<ds:datastoreItem xmlns:ds="http://schemas.openxmlformats.org/officeDocument/2006/customXml" ds:itemID="{4203853D-DEA0-434A-B293-0B6D2C8607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5896</TotalTime>
  <Words>5181</Words>
  <Application>Microsoft Office PowerPoint</Application>
  <PresentationFormat>Widescreen</PresentationFormat>
  <Paragraphs>3005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Candara</vt:lpstr>
      <vt:lpstr>3_Office Theme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 Vamanmurthy Parvatikar</dc:creator>
  <cp:lastModifiedBy>anirban ghatak</cp:lastModifiedBy>
  <cp:revision>170</cp:revision>
  <dcterms:created xsi:type="dcterms:W3CDTF">2021-01-06T12:54:53Z</dcterms:created>
  <dcterms:modified xsi:type="dcterms:W3CDTF">2022-05-08T10:54:37Z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0x0101004B5629D3E60BB5459713D3E02AC08B48</vt:lpwstr>
  </property>
  <property fmtid="{D5CDD505-2E9C-101B-9397-08002B2CF9AE}" pid="3" name="Order">
    <vt:r8>1749800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