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30"/>
  </p:handoutMasterIdLst>
  <p:sldIdLst>
    <p:sldId id="256" r:id="rId3"/>
    <p:sldId id="2153" r:id="rId4"/>
    <p:sldId id="2104" r:id="rId6"/>
    <p:sldId id="2056" r:id="rId7"/>
    <p:sldId id="1813" r:id="rId8"/>
    <p:sldId id="2154" r:id="rId9"/>
    <p:sldId id="1941" r:id="rId10"/>
    <p:sldId id="1966" r:id="rId11"/>
    <p:sldId id="2107" r:id="rId12"/>
    <p:sldId id="2109" r:id="rId13"/>
    <p:sldId id="2124" r:id="rId14"/>
    <p:sldId id="2135" r:id="rId15"/>
    <p:sldId id="2125" r:id="rId16"/>
    <p:sldId id="2114" r:id="rId17"/>
    <p:sldId id="2115" r:id="rId18"/>
    <p:sldId id="2147" r:id="rId19"/>
    <p:sldId id="2148" r:id="rId20"/>
    <p:sldId id="2149" r:id="rId21"/>
    <p:sldId id="2150" r:id="rId22"/>
    <p:sldId id="2151" r:id="rId23"/>
    <p:sldId id="2152" r:id="rId24"/>
    <p:sldId id="2119" r:id="rId25"/>
    <p:sldId id="2134" r:id="rId26"/>
    <p:sldId id="2120" r:id="rId27"/>
    <p:sldId id="2155" r:id="rId28"/>
    <p:sldId id="211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86FD"/>
    <a:srgbClr val="1999FD"/>
    <a:srgbClr val="1691FD"/>
    <a:srgbClr val="148EFD"/>
    <a:srgbClr val="1896FD"/>
    <a:srgbClr val="1895FD"/>
    <a:srgbClr val="148DFD"/>
    <a:srgbClr val="296CA5"/>
    <a:srgbClr val="FA89AA"/>
    <a:srgbClr val="F05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853" autoAdjust="0"/>
    <p:restoredTop sz="78924" autoAdjust="0"/>
  </p:normalViewPr>
  <p:slideViewPr>
    <p:cSldViewPr snapToGrid="0" snapToObjects="1" showGuides="1">
      <p:cViewPr varScale="1">
        <p:scale>
          <a:sx n="68" d="100"/>
          <a:sy n="68" d="100"/>
        </p:scale>
        <p:origin x="307" y="58"/>
      </p:cViewPr>
      <p:guideLst>
        <p:guide orient="horz" pos="2242"/>
        <p:guide pos="4974"/>
      </p:guideLst>
    </p:cSldViewPr>
  </p:slideViewPr>
  <p:notesTextViewPr>
    <p:cViewPr>
      <p:scale>
        <a:sx n="1" d="1"/>
        <a:sy n="1" d="1"/>
      </p:scale>
      <p:origin x="0" y="0"/>
    </p:cViewPr>
  </p:notesTextViewPr>
  <p:sorterViewPr>
    <p:cViewPr>
      <p:scale>
        <a:sx n="130" d="100"/>
        <a:sy n="130" d="100"/>
      </p:scale>
      <p:origin x="0" y="0"/>
    </p:cViewPr>
  </p:sorterViewPr>
  <p:notesViewPr>
    <p:cSldViewPr snapToGrid="0" snapToObjects="1">
      <p:cViewPr varScale="1">
        <p:scale>
          <a:sx n="91" d="100"/>
          <a:sy n="91" d="100"/>
        </p:scale>
        <p:origin x="180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ejaVu Sans" panose="020B0603030804020204" charset="0"/>
                <a:ea typeface="微软雅黑" panose="020B0503020204020204" charset="-122"/>
                <a:cs typeface="DejaVu Sans" panose="020B06030308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ejaVu Sans" panose="020B0603030804020204" charset="0"/>
                <a:ea typeface="微软雅黑" panose="020B0503020204020204" charset="-122"/>
                <a:cs typeface="DejaVu Sans" panose="020B06030308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ejaVu Sans" panose="020B0603030804020204" charset="0"/>
                <a:ea typeface="微软雅黑" panose="020B0503020204020204" charset="-122"/>
                <a:cs typeface="DejaVu Sans" panose="020B06030308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ejaVu Sans" panose="020B0603030804020204" charset="0"/>
                <a:ea typeface="微软雅黑" panose="020B0503020204020204" charset="-122"/>
                <a:cs typeface="DejaVu Sans" panose="020B06030308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ejaVu Sans" panose="020B0603030804020204" charset="0"/>
        <a:ea typeface="微软雅黑" panose="020B0503020204020204" charset="-122"/>
        <a:cs typeface="DejaVu Sans" panose="020B0603030804020204" charset="0"/>
      </a:defRPr>
    </a:lvl1pPr>
    <a:lvl2pPr marL="457200" algn="l" defTabSz="914400" rtl="0" eaLnBrk="1" latinLnBrk="0" hangingPunct="1">
      <a:defRPr sz="1200" kern="1200">
        <a:solidFill>
          <a:schemeClr val="tx1"/>
        </a:solidFill>
        <a:latin typeface="DejaVu Sans" panose="020B0603030804020204" charset="0"/>
        <a:ea typeface="微软雅黑" panose="020B0503020204020204" charset="-122"/>
        <a:cs typeface="DejaVu Sans" panose="020B0603030804020204" charset="0"/>
      </a:defRPr>
    </a:lvl2pPr>
    <a:lvl3pPr marL="914400" algn="l" defTabSz="914400" rtl="0" eaLnBrk="1" latinLnBrk="0" hangingPunct="1">
      <a:defRPr sz="1200" kern="1200">
        <a:solidFill>
          <a:schemeClr val="tx1"/>
        </a:solidFill>
        <a:latin typeface="DejaVu Sans" panose="020B0603030804020204" charset="0"/>
        <a:ea typeface="微软雅黑" panose="020B0503020204020204" charset="-122"/>
        <a:cs typeface="DejaVu Sans" panose="020B0603030804020204" charset="0"/>
      </a:defRPr>
    </a:lvl3pPr>
    <a:lvl4pPr marL="1371600" algn="l" defTabSz="914400" rtl="0" eaLnBrk="1" latinLnBrk="0" hangingPunct="1">
      <a:defRPr sz="1200" kern="1200">
        <a:solidFill>
          <a:schemeClr val="tx1"/>
        </a:solidFill>
        <a:latin typeface="DejaVu Sans" panose="020B0603030804020204" charset="0"/>
        <a:ea typeface="微软雅黑" panose="020B0503020204020204" charset="-122"/>
        <a:cs typeface="DejaVu Sans" panose="020B0603030804020204" charset="0"/>
      </a:defRPr>
    </a:lvl4pPr>
    <a:lvl5pPr marL="1828800" algn="l" defTabSz="914400" rtl="0" eaLnBrk="1" latinLnBrk="0" hangingPunct="1">
      <a:defRPr sz="1200" kern="1200">
        <a:solidFill>
          <a:schemeClr val="tx1"/>
        </a:solidFill>
        <a:latin typeface="DejaVu Sans" panose="020B0603030804020204" charset="0"/>
        <a:ea typeface="微软雅黑" panose="020B0503020204020204" charset="-122"/>
        <a:cs typeface="DejaVu Sans" panose="020B0603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p:sp>
      <p:sp>
        <p:nvSpPr>
          <p:cNvPr id="8195" name="备注占位符 2"/>
          <p:cNvSpPr>
            <a:spLocks noGrp="1" noChangeArrowheads="1"/>
          </p:cNvSpPr>
          <p:nvPr>
            <p:ph type="body" idx="1"/>
          </p:nvPr>
        </p:nvSpPr>
        <p:spPr bwMode="auto">
          <a:xfrm>
            <a:off x="673100" y="4748213"/>
            <a:ext cx="5389563" cy="3884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作为原有银河麒麟与国防科技大学下属品牌银河麒麟强强联合之后的产物，新一代V10产品结合了二者丰富的软硬件生态，倚靠靠国防科技大学强劲的科研实力，经过新一轮的编译构造，适配移植等工作形成了以国产主流五大CPU平台为坚实基础，具备丰富应用生态，以Debian系为新一代技术路线的，安全稳定的国产linux发行版操作系统——银河麒麟桌面OS V10。</a:t>
            </a:r>
            <a:endParaRPr lang="zh-CN" altLang="en-US" dirty="0"/>
          </a:p>
        </p:txBody>
      </p:sp>
      <p:sp>
        <p:nvSpPr>
          <p:cNvPr id="8196" name="日期占位符 3"/>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3691F-8765-8D4B-96A6-3CDFB567E892}" type="datetime1">
              <a:rPr lang="zh-CN" altLang="en-US" smtClean="0"/>
            </a:fld>
            <a:endParaRPr lang="zh-CN" altLang="en-US" sz="1200"/>
          </a:p>
        </p:txBody>
      </p:sp>
      <p:sp>
        <p:nvSpPr>
          <p:cNvPr id="8197"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215A6F-FFBE-A344-9A6E-73CDFCBD1EBA}" type="slidenum">
              <a:rPr lang="zh-CN" altLang="en-US"/>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RAID0</a:t>
            </a:r>
            <a:r>
              <a:rPr lang="zh-CN" altLang="en-US" dirty="0"/>
              <a:t>、</a:t>
            </a:r>
            <a:r>
              <a:rPr lang="en-US" altLang="zh-CN" dirty="0"/>
              <a:t>RAID1</a:t>
            </a:r>
            <a:r>
              <a:rPr lang="zh-CN" altLang="en-US" dirty="0"/>
              <a:t>、</a:t>
            </a:r>
            <a:r>
              <a:rPr lang="en-US" altLang="zh-CN" dirty="0"/>
              <a:t>RAID5</a:t>
            </a:r>
            <a:r>
              <a:rPr lang="zh-CN" altLang="en-US" dirty="0"/>
              <a:t>、</a:t>
            </a:r>
            <a:r>
              <a:rPr lang="en-US" altLang="zh-CN" dirty="0"/>
              <a:t>RAID10</a:t>
            </a:r>
            <a:r>
              <a:rPr lang="zh-CN" altLang="en-US" dirty="0"/>
              <a:t>功能介绍可以自行百度查找</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10" name="图片 9"/>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6" name="图片 5"/>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5" name="图片 4"/>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5E87874-48D7-3A46-80E6-9DA7D68BCC25}"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4F62230E-E1C2-5443-8372-C65ED4678855}" type="slidenum">
              <a:rPr kumimoji="1" lang="zh-CN" altLang="en-US" smtClean="0"/>
            </a:fld>
            <a:endParaRPr kumimoji="1" lang="zh-CN" altLang="en-US"/>
          </a:p>
        </p:txBody>
      </p:sp>
      <p:pic>
        <p:nvPicPr>
          <p:cNvPr id="8" name="图片 7"/>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ubbi" panose="00000400000000000000" charset="0"/>
                <a:ea typeface="Gubbi" panose="00000400000000000000" charset="0"/>
                <a:cs typeface="DejaVu Sans" panose="020B0603030804020204" charset="0"/>
              </a:defRPr>
            </a:lvl1pPr>
          </a:lstStyle>
          <a:p>
            <a:fld id="{B5E87874-48D7-3A46-80E6-9DA7D68BCC25}"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ubbi" panose="00000400000000000000" charset="0"/>
                <a:ea typeface="Gubbi" panose="00000400000000000000" charset="0"/>
                <a:cs typeface="DejaVu Sans" panose="020B0603030804020204" charset="0"/>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ubbi" panose="00000400000000000000" charset="0"/>
                <a:ea typeface="Gubbi" panose="00000400000000000000" charset="0"/>
                <a:cs typeface="DejaVu Sans" panose="020B0603030804020204" charset="0"/>
              </a:defRPr>
            </a:lvl1pPr>
          </a:lstStyle>
          <a:p>
            <a:fld id="{4F62230E-E1C2-5443-8372-C65ED467885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ubbi" panose="00000400000000000000" charset="0"/>
          <a:ea typeface="Gubbi" panose="00000400000000000000" charset="0"/>
          <a:cs typeface="DejaVu Sans" panose="020B06030308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ubbi" panose="00000400000000000000" charset="0"/>
          <a:ea typeface="Gubbi" panose="00000400000000000000" charset="0"/>
          <a:cs typeface="DejaVu Sans" panose="020B06030308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ubbi" panose="00000400000000000000" charset="0"/>
          <a:ea typeface="Gubbi" panose="00000400000000000000" charset="0"/>
          <a:cs typeface="DejaVu Sans" panose="020B06030308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ubbi" panose="00000400000000000000" charset="0"/>
          <a:ea typeface="Gubbi" panose="00000400000000000000" charset="0"/>
          <a:cs typeface="DejaVu Sans" panose="020B06030308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ubbi" panose="00000400000000000000" charset="0"/>
          <a:ea typeface="Gubbi" panose="00000400000000000000" charset="0"/>
          <a:cs typeface="DejaVu Sans" panose="020B06030308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ubbi" panose="00000400000000000000" charset="0"/>
          <a:ea typeface="Gubbi" panose="00000400000000000000" charset="0"/>
          <a:cs typeface="DejaVu Sans" panose="020B06030308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12192000" cy="6858000"/>
          </a:xfrm>
          <a:prstGeom prst="rect">
            <a:avLst/>
          </a:prstGeom>
        </p:spPr>
      </p:pic>
      <p:cxnSp>
        <p:nvCxnSpPr>
          <p:cNvPr id="13" name="直接连接符 39"/>
          <p:cNvCxnSpPr/>
          <p:nvPr/>
        </p:nvCxnSpPr>
        <p:spPr>
          <a:xfrm>
            <a:off x="5427094" y="2880760"/>
            <a:ext cx="5525105" cy="0"/>
          </a:xfrm>
          <a:prstGeom prst="line">
            <a:avLst/>
          </a:prstGeom>
          <a:ln w="25400">
            <a:solidFill>
              <a:srgbClr val="C00200"/>
            </a:solidFill>
          </a:ln>
        </p:spPr>
        <p:style>
          <a:lnRef idx="1">
            <a:schemeClr val="accent1"/>
          </a:lnRef>
          <a:fillRef idx="0">
            <a:schemeClr val="accent1"/>
          </a:fillRef>
          <a:effectRef idx="0">
            <a:schemeClr val="accent1"/>
          </a:effectRef>
          <a:fontRef idx="minor">
            <a:schemeClr val="tx1"/>
          </a:fontRef>
        </p:style>
      </p:cxnSp>
      <p:sp>
        <p:nvSpPr>
          <p:cNvPr id="14" name="TextBox 3"/>
          <p:cNvSpPr txBox="1"/>
          <p:nvPr/>
        </p:nvSpPr>
        <p:spPr>
          <a:xfrm>
            <a:off x="4760043" y="3467088"/>
            <a:ext cx="6945993" cy="768350"/>
          </a:xfrm>
          <a:prstGeom prst="rect">
            <a:avLst/>
          </a:prstGeom>
          <a:noFill/>
        </p:spPr>
        <p:txBody>
          <a:bodyPr wrap="square">
            <a:spAutoFit/>
          </a:bodyPr>
          <a:lstStyle/>
          <a:p>
            <a:pPr algn="ctr" defTabSz="763905" fontAlgn="auto" hangingPunct="0">
              <a:spcBef>
                <a:spcPts val="0"/>
              </a:spcBef>
              <a:spcAft>
                <a:spcPts val="0"/>
              </a:spcAft>
            </a:pPr>
            <a:r>
              <a:rPr lang="zh-CN" altLang="en-US" sz="4400" b="1" dirty="0">
                <a:solidFill>
                  <a:srgbClr val="148DFD"/>
                </a:solidFill>
                <a:latin typeface="微软雅黑" panose="020B0503020204020204" charset="-122"/>
                <a:ea typeface="微软雅黑" panose="020B0503020204020204" charset="-122"/>
                <a:cs typeface="微软雅黑" panose="020B0503020204020204" charset="-122"/>
                <a:sym typeface="+mn-lt"/>
              </a:rPr>
              <a:t>操作系统无法安装问题解决</a:t>
            </a:r>
            <a:endParaRPr lang="en-US" altLang="zh-CN" sz="4400" b="1" dirty="0">
              <a:solidFill>
                <a:srgbClr val="148DFD"/>
              </a:solidFill>
              <a:latin typeface="微软雅黑" panose="020B0503020204020204" charset="-122"/>
              <a:ea typeface="微软雅黑" panose="020B0503020204020204" charset="-122"/>
              <a:cs typeface="微软雅黑" panose="020B0503020204020204" charset="-122"/>
              <a:sym typeface="+mn-lt"/>
            </a:endParaRPr>
          </a:p>
        </p:txBody>
      </p:sp>
      <p:sp>
        <p:nvSpPr>
          <p:cNvPr id="16" name="TextBox 3"/>
          <p:cNvSpPr txBox="1"/>
          <p:nvPr/>
        </p:nvSpPr>
        <p:spPr>
          <a:xfrm>
            <a:off x="4983916" y="4912565"/>
            <a:ext cx="6498246" cy="460375"/>
          </a:xfrm>
          <a:prstGeom prst="rect">
            <a:avLst/>
          </a:prstGeom>
          <a:noFill/>
        </p:spPr>
        <p:txBody>
          <a:bodyPr wrap="square">
            <a:spAutoFit/>
          </a:bodyPr>
          <a:lstStyle/>
          <a:p>
            <a:pPr algn="ctr">
              <a:spcBef>
                <a:spcPts val="340"/>
              </a:spcBef>
              <a:spcAft>
                <a:spcPts val="340"/>
              </a:spcAft>
              <a:defRPr/>
            </a:pPr>
            <a:r>
              <a:rPr lang="en-US" altLang="zh-CN" sz="2400" b="1" dirty="0">
                <a:solidFill>
                  <a:srgbClr val="0F84FD"/>
                </a:solidFill>
                <a:latin typeface="微软雅黑" panose="020B0503020204020204" charset="-122"/>
                <a:ea typeface="微软雅黑" panose="020B0503020204020204" charset="-122"/>
                <a:cs typeface="微软雅黑" panose="020B0503020204020204" charset="-122"/>
                <a:sym typeface="+mn-lt"/>
              </a:rPr>
              <a:t>2020</a:t>
            </a:r>
            <a:r>
              <a:rPr lang="zh-CN" altLang="en-US" sz="2400" b="1" dirty="0">
                <a:solidFill>
                  <a:srgbClr val="0F84FD"/>
                </a:solidFill>
                <a:latin typeface="微软雅黑" panose="020B0503020204020204" charset="-122"/>
                <a:ea typeface="微软雅黑" panose="020B0503020204020204" charset="-122"/>
                <a:cs typeface="微软雅黑" panose="020B0503020204020204" charset="-122"/>
                <a:sym typeface="+mn-lt"/>
              </a:rPr>
              <a:t>年</a:t>
            </a:r>
            <a:r>
              <a:rPr lang="en-US" altLang="zh-CN" sz="2400" b="1" dirty="0">
                <a:solidFill>
                  <a:srgbClr val="0F84FD"/>
                </a:solidFill>
                <a:latin typeface="微软雅黑" panose="020B0503020204020204" charset="-122"/>
                <a:ea typeface="微软雅黑" panose="020B0503020204020204" charset="-122"/>
                <a:cs typeface="微软雅黑" panose="020B0503020204020204" charset="-122"/>
                <a:sym typeface="+mn-lt"/>
              </a:rPr>
              <a:t>12</a:t>
            </a:r>
            <a:r>
              <a:rPr lang="zh-CN" altLang="en-US" sz="2400" b="1" dirty="0">
                <a:solidFill>
                  <a:srgbClr val="0F84FD"/>
                </a:solidFill>
                <a:latin typeface="微软雅黑" panose="020B0503020204020204" charset="-122"/>
                <a:ea typeface="微软雅黑" panose="020B0503020204020204" charset="-122"/>
                <a:cs typeface="微软雅黑" panose="020B0503020204020204" charset="-122"/>
                <a:sym typeface="+mn-lt"/>
              </a:rPr>
              <a:t>月</a:t>
            </a:r>
            <a:endParaRPr lang="zh-CN" altLang="en-US" sz="2400" b="1" dirty="0">
              <a:solidFill>
                <a:srgbClr val="0F84FD"/>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sym typeface="+mn-lt"/>
            </a:endParaRPr>
          </a:p>
        </p:txBody>
      </p:sp>
      <p:pic>
        <p:nvPicPr>
          <p:cNvPr id="3" name="图片 2"/>
          <p:cNvPicPr>
            <a:picLocks noChangeAspect="1"/>
          </p:cNvPicPr>
          <p:nvPr/>
        </p:nvPicPr>
        <p:blipFill>
          <a:blip r:embed="rId2"/>
          <a:stretch>
            <a:fillRect/>
          </a:stretch>
        </p:blipFill>
        <p:spPr>
          <a:xfrm>
            <a:off x="7109965" y="1057900"/>
            <a:ext cx="2246147" cy="12634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25150" cy="5631180"/>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常用内核参数如下：</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console=ttyS0	#设置</a:t>
            </a:r>
            <a:r>
              <a:rPr lang="zh-CN" altLang="en-US" sz="2400" dirty="0">
                <a:latin typeface="微软雅黑" panose="020B0503020204020204" charset="-122"/>
                <a:ea typeface="微软雅黑" panose="020B0503020204020204" charset="-122"/>
                <a:cs typeface="微软雅黑" panose="020B0503020204020204" charset="-122"/>
              </a:rPr>
              <a:t>串口输出及指定波特率</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loglevel=0/4/7	#</a:t>
            </a:r>
            <a:r>
              <a:rPr lang="zh-CN" altLang="en-US" sz="2400" dirty="0">
                <a:latin typeface="微软雅黑" panose="020B0503020204020204" charset="-122"/>
                <a:ea typeface="微软雅黑" panose="020B0503020204020204" charset="-122"/>
                <a:cs typeface="微软雅黑" panose="020B0503020204020204" charset="-122"/>
              </a:rPr>
              <a:t>不显示</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显示小于</a:t>
            </a: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的日志</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显示调试支持（</a:t>
            </a:r>
            <a:r>
              <a:rPr lang="en-US" altLang="zh-CN" sz="2400" dirty="0">
                <a:latin typeface="微软雅黑" panose="020B0503020204020204" charset="-122"/>
                <a:ea typeface="微软雅黑" panose="020B0503020204020204" charset="-122"/>
                <a:cs typeface="微软雅黑" panose="020B0503020204020204" charset="-122"/>
              </a:rPr>
              <a:t>debug</a:t>
            </a:r>
            <a:r>
              <a:rPr lang="zh-CN" altLang="en-US" sz="2400" dirty="0">
                <a:latin typeface="微软雅黑" panose="020B0503020204020204" charset="-122"/>
                <a:ea typeface="微软雅黑" panose="020B0503020204020204" charset="-122"/>
                <a:cs typeface="微软雅黑" panose="020B0503020204020204" charset="-122"/>
              </a:rPr>
              <a:t>日志）</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quiet			#</a:t>
            </a:r>
            <a:r>
              <a:rPr lang="zh-CN" altLang="en-US" sz="2400" dirty="0">
                <a:latin typeface="微软雅黑" panose="020B0503020204020204" charset="-122"/>
                <a:ea typeface="微软雅黑" panose="020B0503020204020204" charset="-122"/>
                <a:cs typeface="微软雅黑" panose="020B0503020204020204" charset="-122"/>
              </a:rPr>
              <a:t>安静模式</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err="1">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rPr>
              <a:t>nomodeset 	</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禁用显卡驱动，默认走</a:t>
            </a:r>
            <a:r>
              <a:rPr lang="en-US" altLang="zh-CN" sz="2400" dirty="0" err="1">
                <a:latin typeface="微软雅黑" panose="020B0503020204020204" charset="-122"/>
                <a:ea typeface="微软雅黑" panose="020B0503020204020204" charset="-122"/>
                <a:cs typeface="微软雅黑" panose="020B0503020204020204" charset="-122"/>
              </a:rPr>
              <a:t>vesa</a:t>
            </a:r>
            <a:r>
              <a:rPr lang="zh-CN" altLang="en-US" sz="2400" dirty="0">
                <a:latin typeface="微软雅黑" panose="020B0503020204020204" charset="-122"/>
                <a:ea typeface="微软雅黑" panose="020B0503020204020204" charset="-122"/>
                <a:cs typeface="微软雅黑" panose="020B0503020204020204" charset="-122"/>
              </a:rPr>
              <a:t>显示</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sym typeface="+mn-ea"/>
              </a:rPr>
              <a:t>nouveau.modeset</a:t>
            </a:r>
            <a:r>
              <a:rPr lang="en-US" altLang="zh-CN" sz="2400" dirty="0">
                <a:latin typeface="微软雅黑" panose="020B0503020204020204" charset="-122"/>
                <a:ea typeface="微软雅黑" panose="020B0503020204020204" charset="-122"/>
                <a:cs typeface="微软雅黑" panose="020B0503020204020204" charset="-122"/>
                <a:sym typeface="+mn-ea"/>
              </a:rPr>
              <a:t>=0	#</a:t>
            </a:r>
            <a:r>
              <a:rPr lang="zh-CN" altLang="en-US" sz="2400" dirty="0">
                <a:latin typeface="微软雅黑" panose="020B0503020204020204" charset="-122"/>
                <a:ea typeface="微软雅黑" panose="020B0503020204020204" charset="-122"/>
                <a:cs typeface="微软雅黑" panose="020B0503020204020204" charset="-122"/>
                <a:sym typeface="+mn-ea"/>
              </a:rPr>
              <a:t>禁用</a:t>
            </a:r>
            <a:r>
              <a:rPr lang="en-US" altLang="zh-CN" sz="2400" dirty="0">
                <a:latin typeface="微软雅黑" panose="020B0503020204020204" charset="-122"/>
                <a:ea typeface="微软雅黑" panose="020B0503020204020204" charset="-122"/>
                <a:cs typeface="微软雅黑" panose="020B0503020204020204" charset="-122"/>
                <a:sym typeface="+mn-ea"/>
              </a:rPr>
              <a:t>nouveau</a:t>
            </a:r>
            <a:r>
              <a:rPr lang="zh-CN" altLang="en-US" sz="2400">
                <a:latin typeface="微软雅黑" panose="020B0503020204020204" charset="-122"/>
                <a:ea typeface="微软雅黑" panose="020B0503020204020204" charset="-122"/>
                <a:cs typeface="微软雅黑" panose="020B0503020204020204" charset="-122"/>
                <a:sym typeface="+mn-ea"/>
              </a:rPr>
              <a:t>开源驱动</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sym typeface="+mn-ea"/>
              </a:rPr>
              <a:t>amdgpu.modeset</a:t>
            </a:r>
            <a:r>
              <a:rPr lang="en-US" altLang="zh-CN" sz="2400" dirty="0">
                <a:latin typeface="微软雅黑" panose="020B0503020204020204" charset="-122"/>
                <a:ea typeface="微软雅黑" panose="020B0503020204020204" charset="-122"/>
                <a:cs typeface="微软雅黑" panose="020B0503020204020204" charset="-122"/>
                <a:sym typeface="+mn-ea"/>
              </a:rPr>
              <a:t>=0	#</a:t>
            </a:r>
            <a:r>
              <a:rPr lang="zh-CN" altLang="en-US" sz="2400" dirty="0">
                <a:latin typeface="微软雅黑" panose="020B0503020204020204" charset="-122"/>
                <a:ea typeface="微软雅黑" panose="020B0503020204020204" charset="-122"/>
                <a:cs typeface="微软雅黑" panose="020B0503020204020204" charset="-122"/>
                <a:sym typeface="+mn-ea"/>
              </a:rPr>
              <a:t>禁用</a:t>
            </a:r>
            <a:r>
              <a:rPr lang="en-US" altLang="zh-CN" sz="2400" dirty="0" err="1">
                <a:latin typeface="微软雅黑" panose="020B0503020204020204" charset="-122"/>
                <a:ea typeface="微软雅黑" panose="020B0503020204020204" charset="-122"/>
                <a:cs typeface="微软雅黑" panose="020B0503020204020204" charset="-122"/>
                <a:sym typeface="+mn-ea"/>
              </a:rPr>
              <a:t>amdgpu</a:t>
            </a:r>
            <a:r>
              <a:rPr lang="zh-CN" altLang="en-US" sz="2400" dirty="0">
                <a:latin typeface="微软雅黑" panose="020B0503020204020204" charset="-122"/>
                <a:ea typeface="微软雅黑" panose="020B0503020204020204" charset="-122"/>
                <a:cs typeface="微软雅黑" panose="020B0503020204020204" charset="-122"/>
                <a:sym typeface="+mn-ea"/>
              </a:rPr>
              <a:t>驱动</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r>
              <a:rPr lang="en-US" altLang="zh-CN" sz="2400" dirty="0">
                <a:latin typeface="微软雅黑" panose="020B0503020204020204" charset="-122"/>
                <a:ea typeface="微软雅黑" panose="020B0503020204020204" charset="-122"/>
                <a:cs typeface="微软雅黑" panose="020B0503020204020204" charset="-122"/>
                <a:sym typeface="+mn-ea"/>
              </a:rPr>
              <a:t>amdgpu.dpm=0		#</a:t>
            </a:r>
            <a:r>
              <a:rPr lang="zh-CN" altLang="en-US" sz="2400" dirty="0">
                <a:latin typeface="微软雅黑" panose="020B0503020204020204" charset="-122"/>
                <a:ea typeface="微软雅黑" panose="020B0503020204020204" charset="-122"/>
                <a:cs typeface="微软雅黑" panose="020B0503020204020204" charset="-122"/>
                <a:sym typeface="+mn-ea"/>
              </a:rPr>
              <a:t>禁用</a:t>
            </a:r>
            <a:r>
              <a:rPr lang="en-US" altLang="zh-CN" sz="2400" dirty="0">
                <a:latin typeface="微软雅黑" panose="020B0503020204020204" charset="-122"/>
                <a:ea typeface="微软雅黑" panose="020B0503020204020204" charset="-122"/>
                <a:cs typeface="微软雅黑" panose="020B0503020204020204" charset="-122"/>
                <a:sym typeface="+mn-ea"/>
              </a:rPr>
              <a:t>amdgpu</a:t>
            </a:r>
            <a:r>
              <a:rPr lang="zh-CN" altLang="en-US" sz="2400" dirty="0">
                <a:latin typeface="微软雅黑" panose="020B0503020204020204" charset="-122"/>
                <a:ea typeface="微软雅黑" panose="020B0503020204020204" charset="-122"/>
                <a:cs typeface="微软雅黑" panose="020B0503020204020204" charset="-122"/>
                <a:sym typeface="+mn-ea"/>
              </a:rPr>
              <a:t>的电源管理功能，解决花屏问题</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sz="2400" dirty="0" err="1">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rPr>
              <a:t>noapic</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ea typeface="微软雅黑" panose="020B0503020204020204" charset="-122"/>
              </a:rPr>
              <a:t>禁止使用</a:t>
            </a:r>
            <a:r>
              <a:rPr lang="en-US" altLang="zh-CN" sz="2400" dirty="0">
                <a:ea typeface="微软雅黑" panose="020B0503020204020204" charset="-122"/>
              </a:rPr>
              <a:t>io-</a:t>
            </a:r>
            <a:r>
              <a:rPr lang="en-US" altLang="zh-CN" sz="2400" dirty="0" err="1">
                <a:ea typeface="微软雅黑" panose="020B0503020204020204" charset="-122"/>
              </a:rPr>
              <a:t>apic</a:t>
            </a:r>
            <a:r>
              <a:rPr lang="zh-CN" altLang="en-US" sz="2400" dirty="0">
                <a:ea typeface="微软雅黑" panose="020B0503020204020204" charset="-122"/>
              </a:rPr>
              <a:t>来做设备中断路由</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rPr>
              <a:t>nolapic</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ea typeface="微软雅黑" panose="020B0503020204020204" charset="-122"/>
              </a:rPr>
              <a:t>禁止使用</a:t>
            </a:r>
            <a:r>
              <a:rPr lang="en-US" altLang="zh-CN" sz="2400" dirty="0">
                <a:ea typeface="微软雅黑" panose="020B0503020204020204" charset="-122"/>
              </a:rPr>
              <a:t>Local-APIC</a:t>
            </a:r>
            <a:endParaRPr lang="en-US" altLang="zh-CN" sz="2400" dirty="0">
              <a:ea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rPr>
              <a:t>noirqbalance	#</a:t>
            </a:r>
            <a:r>
              <a:rPr lang="zh-CN" altLang="en-US" sz="2400" dirty="0" err="1">
                <a:latin typeface="微软雅黑" panose="020B0503020204020204" charset="-122"/>
                <a:ea typeface="微软雅黑" panose="020B0503020204020204" charset="-122"/>
                <a:cs typeface="微软雅黑" panose="020B0503020204020204" charset="-122"/>
              </a:rPr>
              <a:t>禁止使用内核中的中断平衡逻辑</a:t>
            </a:r>
            <a:endParaRPr lang="zh-CN" altLang="en-US" sz="2400" dirty="0" err="1">
              <a:latin typeface="微软雅黑" panose="020B0503020204020204" charset="-122"/>
              <a:ea typeface="微软雅黑" panose="020B0503020204020204" charset="-122"/>
              <a:cs typeface="微软雅黑" panose="020B0503020204020204" charset="-122"/>
            </a:endParaRPr>
          </a:p>
          <a:p>
            <a:r>
              <a:rPr lang="zh-CN" altLang="en-US" sz="2400" dirty="0" err="1">
                <a:latin typeface="微软雅黑" panose="020B0503020204020204" charset="-122"/>
                <a:ea typeface="微软雅黑" panose="020B0503020204020204" charset="-122"/>
                <a:cs typeface="微软雅黑" panose="020B0503020204020204" charset="-122"/>
              </a:rPr>
              <a:t>irqpoll</a:t>
            </a:r>
            <a:r>
              <a:rPr lang="en-US" altLang="zh-CN" sz="2400" dirty="0" err="1">
                <a:latin typeface="微软雅黑" panose="020B0503020204020204" charset="-122"/>
                <a:ea typeface="微软雅黑" panose="020B0503020204020204" charset="-122"/>
                <a:cs typeface="微软雅黑" panose="020B0503020204020204" charset="-122"/>
              </a:rPr>
              <a:t>		#当一个中断没有被处理时搜索所有可用的中断处理器</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常用内核命令行参数</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1452860" cy="526224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常用内核参数如下：</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err="1">
                <a:latin typeface="微软雅黑" panose="020B0503020204020204" charset="-122"/>
                <a:ea typeface="微软雅黑" panose="020B0503020204020204" charset="-122"/>
                <a:cs typeface="微软雅黑" panose="020B0503020204020204" charset="-122"/>
                <a:sym typeface="+mn-ea"/>
              </a:rPr>
              <a:t>acpi</a:t>
            </a:r>
            <a:r>
              <a:rPr lang="en-US" altLang="zh-CN" sz="2400" dirty="0">
                <a:latin typeface="微软雅黑" panose="020B0503020204020204" charset="-122"/>
                <a:ea typeface="微软雅黑" panose="020B0503020204020204" charset="-122"/>
                <a:cs typeface="微软雅黑" panose="020B0503020204020204" charset="-122"/>
                <a:sym typeface="+mn-ea"/>
              </a:rPr>
              <a:t>=off		#</a:t>
            </a:r>
            <a:r>
              <a:rPr lang="zh-CN" altLang="en-US" sz="2400" dirty="0">
                <a:latin typeface="微软雅黑" panose="020B0503020204020204" charset="-122"/>
                <a:ea typeface="微软雅黑" panose="020B0503020204020204" charset="-122"/>
                <a:cs typeface="微软雅黑" panose="020B0503020204020204" charset="-122"/>
                <a:sym typeface="+mn-ea"/>
              </a:rPr>
              <a:t>关闭</a:t>
            </a:r>
            <a:r>
              <a:rPr lang="en-US" altLang="zh-CN" sz="2400" dirty="0" err="1">
                <a:latin typeface="微软雅黑" panose="020B0503020204020204" charset="-122"/>
                <a:ea typeface="微软雅黑" panose="020B0503020204020204" charset="-122"/>
                <a:cs typeface="微软雅黑" panose="020B0503020204020204" charset="-122"/>
                <a:sym typeface="+mn-ea"/>
              </a:rPr>
              <a:t>acpi</a:t>
            </a:r>
            <a:r>
              <a:rPr lang="zh-CN" altLang="en-US" sz="2400" dirty="0" err="1">
                <a:latin typeface="微软雅黑" panose="020B0503020204020204" charset="-122"/>
                <a:ea typeface="微软雅黑" panose="020B0503020204020204" charset="-122"/>
                <a:cs typeface="微软雅黑" panose="020B0503020204020204" charset="-122"/>
                <a:sym typeface="+mn-ea"/>
              </a:rPr>
              <a:t>电源管理</a:t>
            </a:r>
            <a:r>
              <a:rPr lang="zh-CN" altLang="en-US" sz="2400" dirty="0">
                <a:latin typeface="微软雅黑" panose="020B0503020204020204" charset="-122"/>
                <a:ea typeface="微软雅黑" panose="020B0503020204020204" charset="-122"/>
                <a:cs typeface="微软雅黑" panose="020B0503020204020204" charset="-122"/>
                <a:sym typeface="+mn-ea"/>
              </a:rPr>
              <a:t>功能</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pci=pcie_scan_all	#pci</a:t>
            </a:r>
            <a:r>
              <a:rPr lang="zh-CN" altLang="en-US" sz="2400" dirty="0">
                <a:latin typeface="微软雅黑" panose="020B0503020204020204" charset="-122"/>
                <a:ea typeface="微软雅黑" panose="020B0503020204020204" charset="-122"/>
                <a:cs typeface="微软雅黑" panose="020B0503020204020204" charset="-122"/>
              </a:rPr>
              <a:t>总线扫描所有</a:t>
            </a:r>
            <a:r>
              <a:rPr lang="en-US" altLang="zh-CN" sz="2400" dirty="0">
                <a:latin typeface="微软雅黑" panose="020B0503020204020204" charset="-122"/>
                <a:ea typeface="微软雅黑" panose="020B0503020204020204" charset="-122"/>
                <a:cs typeface="微软雅黑" panose="020B0503020204020204" charset="-122"/>
              </a:rPr>
              <a:t>pcie</a:t>
            </a:r>
            <a:r>
              <a:rPr lang="zh-CN" altLang="en-US" sz="2400" dirty="0">
                <a:latin typeface="微软雅黑" panose="020B0503020204020204" charset="-122"/>
                <a:ea typeface="微软雅黑" panose="020B0503020204020204" charset="-122"/>
                <a:cs typeface="微软雅黑" panose="020B0503020204020204" charset="-122"/>
              </a:rPr>
              <a:t>设备，解决扩展</a:t>
            </a:r>
            <a:r>
              <a:rPr lang="en-US" altLang="zh-CN" sz="2400" dirty="0">
                <a:latin typeface="微软雅黑" panose="020B0503020204020204" charset="-122"/>
                <a:ea typeface="微软雅黑" panose="020B0503020204020204" charset="-122"/>
                <a:cs typeface="微软雅黑" panose="020B0503020204020204" charset="-122"/>
              </a:rPr>
              <a:t>pcie</a:t>
            </a:r>
            <a:r>
              <a:rPr lang="zh-CN" altLang="en-US" sz="2400" dirty="0">
                <a:latin typeface="微软雅黑" panose="020B0503020204020204" charset="-122"/>
                <a:ea typeface="微软雅黑" panose="020B0503020204020204" charset="-122"/>
                <a:cs typeface="微软雅黑" panose="020B0503020204020204" charset="-122"/>
              </a:rPr>
              <a:t>网卡无法识别</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err="1">
              <a:latin typeface="微软雅黑" panose="020B0503020204020204" charset="-122"/>
              <a:ea typeface="微软雅黑" panose="020B0503020204020204" charset="-122"/>
              <a:cs typeface="微软雅黑" panose="020B0503020204020204" charset="-122"/>
              <a:sym typeface="+mn-ea"/>
            </a:endParaRPr>
          </a:p>
          <a:p>
            <a:r>
              <a:rPr lang="en-US" altLang="zh-CN" sz="2400" dirty="0" err="1">
                <a:latin typeface="微软雅黑" panose="020B0503020204020204" charset="-122"/>
                <a:ea typeface="微软雅黑" panose="020B0503020204020204" charset="-122"/>
                <a:cs typeface="微软雅黑" panose="020B0503020204020204" charset="-122"/>
                <a:sym typeface="+mn-ea"/>
              </a:rPr>
              <a:t>nodmraid</a:t>
            </a: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禁用</a:t>
            </a:r>
            <a:r>
              <a:rPr lang="en-US" altLang="zh-CN" sz="2400" dirty="0">
                <a:latin typeface="微软雅黑" panose="020B0503020204020204" charset="-122"/>
                <a:ea typeface="微软雅黑" panose="020B0503020204020204" charset="-122"/>
                <a:cs typeface="微软雅黑" panose="020B0503020204020204" charset="-122"/>
                <a:sym typeface="+mn-ea"/>
              </a:rPr>
              <a:t>raid</a:t>
            </a:r>
            <a:r>
              <a:rPr lang="zh-CN" altLang="en-US" sz="2400" dirty="0">
                <a:latin typeface="微软雅黑" panose="020B0503020204020204" charset="-122"/>
                <a:ea typeface="微软雅黑" panose="020B0503020204020204" charset="-122"/>
                <a:cs typeface="微软雅黑" panose="020B0503020204020204" charset="-122"/>
                <a:sym typeface="+mn-ea"/>
              </a:rPr>
              <a:t>卡功能</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rd.break		#</a:t>
            </a:r>
            <a:r>
              <a:rPr lang="zh-CN" altLang="en-US" sz="2400" dirty="0">
                <a:latin typeface="微软雅黑" panose="020B0503020204020204" charset="-122"/>
                <a:ea typeface="微软雅黑" panose="020B0503020204020204" charset="-122"/>
                <a:cs typeface="微软雅黑" panose="020B0503020204020204" charset="-122"/>
              </a:rPr>
              <a:t>在</a:t>
            </a:r>
            <a:r>
              <a:rPr lang="en-US" altLang="zh-CN" sz="2400" dirty="0">
                <a:latin typeface="微软雅黑" panose="020B0503020204020204" charset="-122"/>
                <a:ea typeface="微软雅黑" panose="020B0503020204020204" charset="-122"/>
                <a:cs typeface="微软雅黑" panose="020B0503020204020204" charset="-122"/>
              </a:rPr>
              <a:t>initramfs</a:t>
            </a:r>
            <a:r>
              <a:rPr lang="zh-CN" altLang="en-US" sz="2400" dirty="0">
                <a:latin typeface="微软雅黑" panose="020B0503020204020204" charset="-122"/>
                <a:ea typeface="微软雅黑" panose="020B0503020204020204" charset="-122"/>
                <a:cs typeface="微软雅黑" panose="020B0503020204020204" charset="-122"/>
              </a:rPr>
              <a:t>处停顿，用于修改密码或</a:t>
            </a:r>
            <a:r>
              <a:rPr lang="en-US" altLang="zh-CN" sz="2400" dirty="0">
                <a:latin typeface="微软雅黑" panose="020B0503020204020204" charset="-122"/>
                <a:ea typeface="微软雅黑" panose="020B0503020204020204" charset="-122"/>
                <a:cs typeface="微软雅黑" panose="020B0503020204020204" charset="-122"/>
              </a:rPr>
              <a:t>rescue</a:t>
            </a:r>
            <a:r>
              <a:rPr lang="zh-CN" altLang="en-US" sz="2400" dirty="0">
                <a:latin typeface="微软雅黑" panose="020B0503020204020204" charset="-122"/>
                <a:ea typeface="微软雅黑" panose="020B0503020204020204" charset="-122"/>
                <a:cs typeface="微软雅黑" panose="020B0503020204020204" charset="-122"/>
              </a:rPr>
              <a:t>模式也无法启动时</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init=/bin/bash	#</a:t>
            </a:r>
            <a:r>
              <a:rPr lang="zh-CN" altLang="en-US" sz="2400" dirty="0">
                <a:latin typeface="微软雅黑" panose="020B0503020204020204" charset="-122"/>
                <a:ea typeface="微软雅黑" panose="020B0503020204020204" charset="-122"/>
                <a:cs typeface="微软雅黑" panose="020B0503020204020204" charset="-122"/>
              </a:rPr>
              <a:t>修改默认</a:t>
            </a:r>
            <a:r>
              <a:rPr lang="en-US" altLang="zh-CN" sz="2400" dirty="0">
                <a:latin typeface="微软雅黑" panose="020B0503020204020204" charset="-122"/>
                <a:ea typeface="微软雅黑" panose="020B0503020204020204" charset="-122"/>
                <a:cs typeface="微软雅黑" panose="020B0503020204020204" charset="-122"/>
              </a:rPr>
              <a:t>init</a:t>
            </a:r>
            <a:r>
              <a:rPr lang="zh-CN" altLang="en-US" sz="2400" dirty="0">
                <a:latin typeface="微软雅黑" panose="020B0503020204020204" charset="-122"/>
                <a:ea typeface="微软雅黑" panose="020B0503020204020204" charset="-122"/>
                <a:cs typeface="微软雅黑" panose="020B0503020204020204" charset="-122"/>
              </a:rPr>
              <a:t>程序为</a:t>
            </a:r>
            <a:r>
              <a:rPr lang="en-US" altLang="zh-CN" sz="2400" dirty="0">
                <a:latin typeface="微软雅黑" panose="020B0503020204020204" charset="-122"/>
                <a:ea typeface="微软雅黑" panose="020B0503020204020204" charset="-122"/>
                <a:cs typeface="微软雅黑" panose="020B0503020204020204" charset="-122"/>
              </a:rPr>
              <a:t>bash</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ramdisk_size=500000    </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修改</a:t>
            </a:r>
            <a:r>
              <a:rPr lang="en-US" altLang="zh-CN" sz="2400" dirty="0">
                <a:latin typeface="微软雅黑" panose="020B0503020204020204" charset="-122"/>
                <a:ea typeface="微软雅黑" panose="020B0503020204020204" charset="-122"/>
                <a:cs typeface="微软雅黑" panose="020B0503020204020204" charset="-122"/>
                <a:sym typeface="+mn-ea"/>
              </a:rPr>
              <a:t>initramfs</a:t>
            </a:r>
            <a:r>
              <a:rPr lang="zh-CN" altLang="en-US" sz="2400" dirty="0">
                <a:latin typeface="微软雅黑" panose="020B0503020204020204" charset="-122"/>
                <a:ea typeface="微软雅黑" panose="020B0503020204020204" charset="-122"/>
                <a:cs typeface="微软雅黑" panose="020B0503020204020204" charset="-122"/>
                <a:sym typeface="+mn-ea"/>
              </a:rPr>
              <a:t>中默认</a:t>
            </a:r>
            <a:r>
              <a:rPr lang="en-US" altLang="zh-CN" sz="2400" dirty="0">
                <a:latin typeface="微软雅黑" panose="020B0503020204020204" charset="-122"/>
                <a:ea typeface="微软雅黑" panose="020B0503020204020204" charset="-122"/>
                <a:cs typeface="微软雅黑" panose="020B0503020204020204" charset="-122"/>
                <a:sym typeface="+mn-ea"/>
              </a:rPr>
              <a:t>init</a:t>
            </a:r>
            <a:r>
              <a:rPr lang="zh-CN" altLang="en-US" sz="2400" dirty="0">
                <a:latin typeface="微软雅黑" panose="020B0503020204020204" charset="-122"/>
                <a:ea typeface="微软雅黑" panose="020B0503020204020204" charset="-122"/>
                <a:cs typeface="微软雅黑" panose="020B0503020204020204" charset="-122"/>
                <a:sym typeface="+mn-ea"/>
              </a:rPr>
              <a:t>程序为</a:t>
            </a:r>
            <a:r>
              <a:rPr lang="en-US" altLang="zh-CN" sz="2400" dirty="0">
                <a:latin typeface="微软雅黑" panose="020B0503020204020204" charset="-122"/>
                <a:ea typeface="微软雅黑" panose="020B0503020204020204" charset="-122"/>
                <a:cs typeface="微软雅黑" panose="020B0503020204020204" charset="-122"/>
                <a:sym typeface="+mn-ea"/>
              </a:rPr>
              <a:t>bash</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endParaRPr lang="en-US" altLang="zh-CN" sz="2400" dirty="0">
              <a:latin typeface="微软雅黑" panose="020B0503020204020204" charset="-122"/>
              <a:ea typeface="微软雅黑" panose="020B0503020204020204" charset="-122"/>
              <a:cs typeface="微软雅黑" panose="020B0503020204020204" charset="-122"/>
              <a:sym typeface="+mn-ea"/>
            </a:endParaRPr>
          </a:p>
          <a:p>
            <a:r>
              <a:rPr lang="en-US" altLang="zh-CN" sz="2400" dirty="0">
                <a:latin typeface="微软雅黑" panose="020B0503020204020204" charset="-122"/>
                <a:ea typeface="微软雅黑" panose="020B0503020204020204" charset="-122"/>
                <a:cs typeface="微软雅黑" panose="020B0503020204020204" charset="-122"/>
              </a:rPr>
              <a:t>isolcpus=</a:t>
            </a:r>
            <a:r>
              <a:rPr lang="en-US" altLang="en-US" sz="2400" dirty="0">
                <a:latin typeface="微软雅黑" panose="020B0503020204020204" charset="-122"/>
                <a:ea typeface="微软雅黑" panose="020B0503020204020204" charset="-122"/>
                <a:cs typeface="微软雅黑" panose="020B0503020204020204" charset="-122"/>
              </a:rPr>
              <a:t>12-15                   	   #</a:t>
            </a:r>
            <a:r>
              <a:rPr lang="zh-CN" altLang="en-US" sz="2400" dirty="0">
                <a:latin typeface="微软雅黑" panose="020B0503020204020204" charset="-122"/>
                <a:ea typeface="微软雅黑" panose="020B0503020204020204" charset="-122"/>
                <a:cs typeface="微软雅黑" panose="020B0503020204020204" charset="-122"/>
              </a:rPr>
              <a:t>隔离</a:t>
            </a:r>
            <a:r>
              <a:rPr lang="en-US" altLang="zh-CN" sz="2400" dirty="0">
                <a:latin typeface="微软雅黑" panose="020B0503020204020204" charset="-122"/>
                <a:ea typeface="微软雅黑" panose="020B0503020204020204" charset="-122"/>
                <a:cs typeface="微软雅黑" panose="020B0503020204020204" charset="-122"/>
              </a:rPr>
              <a:t>12-15</a:t>
            </a:r>
            <a:r>
              <a:rPr lang="zh-CN" altLang="en-US" sz="2400" dirty="0">
                <a:latin typeface="微软雅黑" panose="020B0503020204020204" charset="-122"/>
                <a:ea typeface="微软雅黑" panose="020B0503020204020204" charset="-122"/>
                <a:cs typeface="微软雅黑" panose="020B0503020204020204" charset="-122"/>
              </a:rPr>
              <a:t>四个核不进行调度</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常用内核命令行参数</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1452860" cy="526224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cs typeface="微软雅黑" panose="020B0503020204020204" charset="-122"/>
              </a:rPr>
              <a:t>常用内核参数如下：</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sym typeface="+mn-ea"/>
              </a:rPr>
              <a:t>crashkernel=128M/256M/512M  #kdump</a:t>
            </a:r>
            <a:r>
              <a:rPr lang="zh-CN" altLang="en-US" sz="2400" dirty="0">
                <a:latin typeface="微软雅黑" panose="020B0503020204020204" charset="-122"/>
                <a:ea typeface="微软雅黑" panose="020B0503020204020204" charset="-122"/>
                <a:cs typeface="微软雅黑" panose="020B0503020204020204" charset="-122"/>
                <a:sym typeface="+mn-ea"/>
              </a:rPr>
              <a:t>参数，为崩溃内核预留多少内存</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endParaRPr lang="zh-CN" altLang="en-US" sz="2400" dirty="0">
              <a:latin typeface="微软雅黑" panose="020B0503020204020204" charset="-122"/>
              <a:ea typeface="微软雅黑" panose="020B0503020204020204" charset="-122"/>
              <a:cs typeface="微软雅黑" panose="020B0503020204020204" charset="-122"/>
              <a:sym typeface="+mn-ea"/>
            </a:endParaRPr>
          </a:p>
          <a:p>
            <a:r>
              <a:rPr lang="en-US" altLang="zh-CN" sz="2400" dirty="0">
                <a:latin typeface="微软雅黑" panose="020B0503020204020204" charset="-122"/>
                <a:ea typeface="微软雅黑" panose="020B0503020204020204" charset="-122"/>
                <a:cs typeface="微软雅黑" panose="020B0503020204020204" charset="-122"/>
                <a:sym typeface="+mn-ea"/>
              </a:rPr>
              <a:t>biosdevname=0    #</a:t>
            </a:r>
            <a:r>
              <a:rPr lang="zh-CN" altLang="en-US" sz="2400" dirty="0">
                <a:latin typeface="微软雅黑" panose="020B0503020204020204" charset="-122"/>
                <a:ea typeface="微软雅黑" panose="020B0503020204020204" charset="-122"/>
                <a:cs typeface="微软雅黑" panose="020B0503020204020204" charset="-122"/>
                <a:sym typeface="+mn-ea"/>
              </a:rPr>
              <a:t>禁用网卡根据</a:t>
            </a:r>
            <a:r>
              <a:rPr lang="en-US" altLang="zh-CN" sz="2400" dirty="0">
                <a:latin typeface="微软雅黑" panose="020B0503020204020204" charset="-122"/>
                <a:ea typeface="微软雅黑" panose="020B0503020204020204" charset="-122"/>
                <a:cs typeface="微软雅黑" panose="020B0503020204020204" charset="-122"/>
                <a:sym typeface="+mn-ea"/>
              </a:rPr>
              <a:t>71-biosdevname.rules </a:t>
            </a:r>
            <a:r>
              <a:rPr lang="zh-CN" altLang="en-US" sz="2400" dirty="0">
                <a:latin typeface="微软雅黑" panose="020B0503020204020204" charset="-122"/>
                <a:ea typeface="微软雅黑" panose="020B0503020204020204" charset="-122"/>
                <a:cs typeface="微软雅黑" panose="020B0503020204020204" charset="-122"/>
                <a:sym typeface="+mn-ea"/>
              </a:rPr>
              <a:t>规则改名</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r>
              <a:rPr lang="en-US" altLang="zh-CN" sz="2400" dirty="0">
                <a:latin typeface="微软雅黑" panose="020B0503020204020204" charset="-122"/>
                <a:ea typeface="微软雅黑" panose="020B0503020204020204" charset="-122"/>
                <a:cs typeface="微软雅黑" panose="020B0503020204020204" charset="-122"/>
                <a:sym typeface="+mn-ea"/>
              </a:rPr>
              <a:t>net.ifnames=0	#</a:t>
            </a:r>
            <a:r>
              <a:rPr lang="zh-CN" altLang="en-US" sz="2400" dirty="0">
                <a:latin typeface="微软雅黑" panose="020B0503020204020204" charset="-122"/>
                <a:ea typeface="微软雅黑" panose="020B0503020204020204" charset="-122"/>
                <a:cs typeface="微软雅黑" panose="020B0503020204020204" charset="-122"/>
                <a:sym typeface="+mn-ea"/>
              </a:rPr>
              <a:t>禁用网卡根据</a:t>
            </a:r>
            <a:r>
              <a:rPr lang="en-US" altLang="zh-CN" sz="2400" dirty="0">
                <a:latin typeface="微软雅黑" panose="020B0503020204020204" charset="-122"/>
                <a:ea typeface="微软雅黑" panose="020B0503020204020204" charset="-122"/>
                <a:cs typeface="微软雅黑" panose="020B0503020204020204" charset="-122"/>
                <a:sym typeface="+mn-ea"/>
              </a:rPr>
              <a:t>80-net-name-slot.rules </a:t>
            </a:r>
            <a:r>
              <a:rPr lang="zh-CN" altLang="en-US" sz="2400" dirty="0">
                <a:latin typeface="微软雅黑" panose="020B0503020204020204" charset="-122"/>
                <a:ea typeface="微软雅黑" panose="020B0503020204020204" charset="-122"/>
                <a:cs typeface="微软雅黑" panose="020B0503020204020204" charset="-122"/>
                <a:sym typeface="+mn-ea"/>
              </a:rPr>
              <a:t>规则改名</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endParaRPr lang="zh-CN" altLang="en-US" sz="2400" dirty="0">
              <a:latin typeface="微软雅黑" panose="020B0503020204020204" charset="-122"/>
              <a:ea typeface="微软雅黑" panose="020B0503020204020204" charset="-122"/>
              <a:cs typeface="微软雅黑" panose="020B0503020204020204" charset="-122"/>
              <a:sym typeface="+mn-ea"/>
            </a:endParaRPr>
          </a:p>
          <a:p>
            <a:r>
              <a:rPr lang="en-US" altLang="zh-CN" sz="2400" dirty="0">
                <a:latin typeface="微软雅黑" panose="020B0503020204020204" charset="-122"/>
                <a:ea typeface="微软雅黑" panose="020B0503020204020204" charset="-122"/>
                <a:cs typeface="微软雅黑" panose="020B0503020204020204" charset="-122"/>
              </a:rPr>
              <a:t>selinux=0/1		   #</a:t>
            </a:r>
            <a:r>
              <a:rPr lang="zh-CN" altLang="en-US" sz="2400" dirty="0">
                <a:latin typeface="微软雅黑" panose="020B0503020204020204" charset="-122"/>
                <a:ea typeface="微软雅黑" panose="020B0503020204020204" charset="-122"/>
                <a:cs typeface="微软雅黑" panose="020B0503020204020204" charset="-122"/>
              </a:rPr>
              <a:t>禁用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启用</a:t>
            </a:r>
            <a:r>
              <a:rPr lang="en-US" altLang="zh-CN" sz="2400" dirty="0">
                <a:latin typeface="微软雅黑" panose="020B0503020204020204" charset="-122"/>
                <a:ea typeface="微软雅黑" panose="020B0503020204020204" charset="-122"/>
                <a:cs typeface="微软雅黑" panose="020B0503020204020204" charset="-122"/>
              </a:rPr>
              <a:t>selinux</a:t>
            </a:r>
            <a:endParaRPr lang="en-US" altLang="zh-CN"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security=apparmor  #</a:t>
            </a:r>
            <a:r>
              <a:rPr lang="zh-CN" altLang="en-US" sz="2400" dirty="0">
                <a:latin typeface="微软雅黑" panose="020B0503020204020204" charset="-122"/>
                <a:ea typeface="微软雅黑" panose="020B0503020204020204" charset="-122"/>
                <a:cs typeface="微软雅黑" panose="020B0503020204020204" charset="-122"/>
              </a:rPr>
              <a:t>打开</a:t>
            </a:r>
            <a:r>
              <a:rPr lang="en-US" altLang="zh-CN" sz="2400" dirty="0">
                <a:latin typeface="微软雅黑" panose="020B0503020204020204" charset="-122"/>
                <a:ea typeface="微软雅黑" panose="020B0503020204020204" charset="-122"/>
                <a:cs typeface="微软雅黑" panose="020B0503020204020204" charset="-122"/>
              </a:rPr>
              <a:t>apparmor</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kysec_3adm=0/1	   #</a:t>
            </a:r>
            <a:r>
              <a:rPr lang="zh-CN" altLang="en-US" sz="2400" dirty="0">
                <a:latin typeface="微软雅黑" panose="020B0503020204020204" charset="-122"/>
                <a:ea typeface="微软雅黑" panose="020B0503020204020204" charset="-122"/>
                <a:cs typeface="微软雅黑" panose="020B0503020204020204" charset="-122"/>
              </a:rPr>
              <a:t>禁用</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打开三权分立</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内核命令行参数速查手册：</a:t>
            </a:r>
            <a:endParaRPr lang="zh-CN" altLang="en-US" sz="2400" dirty="0">
              <a:latin typeface="微软雅黑" panose="020B0503020204020204" charset="-122"/>
              <a:ea typeface="微软雅黑" panose="020B0503020204020204" charset="-122"/>
              <a:cs typeface="微软雅黑" panose="020B0503020204020204" charset="-122"/>
            </a:endParaRPr>
          </a:p>
          <a:p>
            <a:r>
              <a:rPr lang="en-US" altLang="zh-CN" sz="2400" dirty="0">
                <a:latin typeface="微软雅黑" panose="020B0503020204020204" charset="-122"/>
                <a:ea typeface="微软雅黑" panose="020B0503020204020204" charset="-122"/>
                <a:cs typeface="微软雅黑" panose="020B0503020204020204" charset="-122"/>
              </a:rPr>
              <a:t>https://blog.csdn.net/Jamienstar/article/details/53216851</a:t>
            </a:r>
            <a:endParaRPr lang="en-US" altLang="zh-CN" sz="2400"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常用内核命令行参数</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4154170"/>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同时有板载和独立显卡时，会默认从独显出显示，但实际需要从板载显卡出显示，可以指定</a:t>
            </a:r>
            <a:r>
              <a:rPr lang="en-US" altLang="zh-CN" sz="2400">
                <a:latin typeface="微软雅黑" panose="020B0503020204020204" charset="-122"/>
                <a:ea typeface="微软雅黑" panose="020B0503020204020204" charset="-122"/>
                <a:cs typeface="微软雅黑" panose="020B0503020204020204" charset="-122"/>
                <a:sym typeface="+mn-ea"/>
              </a:rPr>
              <a:t>PrimaryGPU,</a:t>
            </a:r>
            <a:r>
              <a:rPr lang="zh-CN" altLang="en-US" sz="2400">
                <a:latin typeface="微软雅黑" panose="020B0503020204020204" charset="-122"/>
                <a:ea typeface="微软雅黑" panose="020B0503020204020204" charset="-122"/>
                <a:cs typeface="微软雅黑" panose="020B0503020204020204" charset="-122"/>
                <a:sym typeface="+mn-ea"/>
              </a:rPr>
              <a:t>方法如下：</a:t>
            </a:r>
            <a:endParaRPr lang="zh-CN" altLang="en-US" sz="2400">
              <a:latin typeface="微软雅黑" panose="020B0503020204020204" charset="-122"/>
              <a:ea typeface="微软雅黑" panose="020B0503020204020204" charset="-122"/>
              <a:cs typeface="微软雅黑" panose="020B0503020204020204" charset="-122"/>
            </a:endParaRPr>
          </a:p>
          <a:p>
            <a:endParaRPr lang="en-US" altLang="zh-CN"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以板载是</a:t>
            </a:r>
            <a:r>
              <a:rPr lang="en-US" altLang="zh-CN" sz="2400">
                <a:latin typeface="微软雅黑" panose="020B0503020204020204" charset="-122"/>
                <a:ea typeface="微软雅黑" panose="020B0503020204020204" charset="-122"/>
                <a:cs typeface="微软雅黑" panose="020B0503020204020204" charset="-122"/>
              </a:rPr>
              <a:t>ast</a:t>
            </a:r>
            <a:r>
              <a:rPr lang="zh-CN" altLang="en-US" sz="2400">
                <a:latin typeface="微软雅黑" panose="020B0503020204020204" charset="-122"/>
                <a:ea typeface="微软雅黑" panose="020B0503020204020204" charset="-122"/>
                <a:cs typeface="微软雅黑" panose="020B0503020204020204" charset="-122"/>
              </a:rPr>
              <a:t>显卡为例，增加以下配置文件：</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cat /usr/share/X11/xorg.conf.d/10-ast.conf</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Section "OutputClass"</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Identifier "ast"</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MatchDriver "ast"</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Driver "fbdev"</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Option "PrimaryGPU" "true"</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EndSection</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无法进图形</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多显卡问题</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3415030"/>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现象：</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龙芯安装系统能进入图形界面，但是只有绿色背景图，看不到安装界面</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排查方式：</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ctrl alt f2</a:t>
            </a:r>
            <a:r>
              <a:rPr lang="zh-CN" altLang="en-US" sz="2400">
                <a:latin typeface="微软雅黑" panose="020B0503020204020204" charset="-122"/>
                <a:ea typeface="微软雅黑" panose="020B0503020204020204" charset="-122"/>
                <a:cs typeface="微软雅黑" panose="020B0503020204020204" charset="-122"/>
              </a:rPr>
              <a:t>进入</a:t>
            </a:r>
            <a:r>
              <a:rPr lang="en-US" altLang="zh-CN" sz="2400">
                <a:latin typeface="微软雅黑" panose="020B0503020204020204" charset="-122"/>
                <a:ea typeface="微软雅黑" panose="020B0503020204020204" charset="-122"/>
                <a:cs typeface="微软雅黑" panose="020B0503020204020204" charset="-122"/>
              </a:rPr>
              <a:t>console,  </a:t>
            </a:r>
            <a:r>
              <a:rPr lang="zh-CN" altLang="en-US" sz="2400">
                <a:latin typeface="微软雅黑" panose="020B0503020204020204" charset="-122"/>
                <a:ea typeface="微软雅黑" panose="020B0503020204020204" charset="-122"/>
                <a:cs typeface="微软雅黑" panose="020B0503020204020204" charset="-122"/>
              </a:rPr>
              <a:t>执行</a:t>
            </a:r>
            <a:r>
              <a:rPr lang="en-US" altLang="zh-CN" sz="2400">
                <a:latin typeface="微软雅黑" panose="020B0503020204020204" charset="-122"/>
                <a:ea typeface="微软雅黑" panose="020B0503020204020204" charset="-122"/>
                <a:cs typeface="微软雅黑" panose="020B0503020204020204" charset="-122"/>
              </a:rPr>
              <a:t>export DISPLAY=:1 &amp;&amp; xrandr</a:t>
            </a:r>
            <a:endParaRPr lang="en-US" altLang="zh-CN"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可能的原因：</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那很可能是显卡驱动识别到多个输出，</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形成扩展屏，而安装程序在另一个屏上</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需要把其他路显示接到显示器上</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无法进图形</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多屏显示问题</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4154170"/>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现象：</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安装系统能进入图形安装界面，但是找不到硬盘</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排查方式：</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livecd </a:t>
            </a:r>
            <a:r>
              <a:rPr lang="zh-CN" altLang="en-US" sz="2400">
                <a:latin typeface="微软雅黑" panose="020B0503020204020204" charset="-122"/>
                <a:ea typeface="微软雅黑" panose="020B0503020204020204" charset="-122"/>
                <a:cs typeface="微软雅黑" panose="020B0503020204020204" charset="-122"/>
              </a:rPr>
              <a:t>可以直接在桌面右键打开终端，</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执行</a:t>
            </a:r>
            <a:r>
              <a:rPr lang="en-US" altLang="zh-CN" sz="2400">
                <a:latin typeface="微软雅黑" panose="020B0503020204020204" charset="-122"/>
                <a:ea typeface="微软雅黑" panose="020B0503020204020204" charset="-122"/>
                <a:cs typeface="微软雅黑" panose="020B0503020204020204" charset="-122"/>
              </a:rPr>
              <a:t>lsblk -f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非</a:t>
            </a:r>
            <a:r>
              <a:rPr lang="en-US" altLang="zh-CN" sz="2400">
                <a:latin typeface="微软雅黑" panose="020B0503020204020204" charset="-122"/>
                <a:ea typeface="微软雅黑" panose="020B0503020204020204" charset="-122"/>
                <a:cs typeface="微软雅黑" panose="020B0503020204020204" charset="-122"/>
              </a:rPr>
              <a:t>livecd</a:t>
            </a:r>
            <a:r>
              <a:rPr lang="zh-CN" altLang="en-US" sz="2400">
                <a:latin typeface="微软雅黑" panose="020B0503020204020204" charset="-122"/>
                <a:ea typeface="微软雅黑" panose="020B0503020204020204" charset="-122"/>
                <a:cs typeface="微软雅黑" panose="020B0503020204020204" charset="-122"/>
              </a:rPr>
              <a:t>系统通过</a:t>
            </a:r>
            <a:r>
              <a:rPr lang="en-US" altLang="zh-CN" sz="2400">
                <a:latin typeface="微软雅黑" panose="020B0503020204020204" charset="-122"/>
                <a:ea typeface="微软雅黑" panose="020B0503020204020204" charset="-122"/>
                <a:cs typeface="微软雅黑" panose="020B0503020204020204" charset="-122"/>
              </a:rPr>
              <a:t>ctrl alt f2</a:t>
            </a:r>
            <a:r>
              <a:rPr lang="zh-CN" altLang="en-US" sz="2400">
                <a:latin typeface="微软雅黑" panose="020B0503020204020204" charset="-122"/>
                <a:ea typeface="微软雅黑" panose="020B0503020204020204" charset="-122"/>
                <a:cs typeface="微软雅黑" panose="020B0503020204020204" charset="-122"/>
              </a:rPr>
              <a:t>进入</a:t>
            </a:r>
            <a:r>
              <a:rPr lang="en-US" altLang="zh-CN" sz="2400">
                <a:latin typeface="微软雅黑" panose="020B0503020204020204" charset="-122"/>
                <a:ea typeface="微软雅黑" panose="020B0503020204020204" charset="-122"/>
                <a:cs typeface="微软雅黑" panose="020B0503020204020204" charset="-122"/>
              </a:rPr>
              <a:t>console,  </a:t>
            </a:r>
            <a:r>
              <a:rPr lang="zh-CN" altLang="en-US" sz="2400">
                <a:latin typeface="微软雅黑" panose="020B0503020204020204" charset="-122"/>
                <a:ea typeface="微软雅黑" panose="020B0503020204020204" charset="-122"/>
                <a:cs typeface="微软雅黑" panose="020B0503020204020204" charset="-122"/>
              </a:rPr>
              <a:t>执行</a:t>
            </a:r>
            <a:r>
              <a:rPr lang="en-US" altLang="zh-CN" sz="2400">
                <a:latin typeface="微软雅黑" panose="020B0503020204020204" charset="-122"/>
                <a:ea typeface="微软雅黑" panose="020B0503020204020204" charset="-122"/>
                <a:cs typeface="微软雅黑" panose="020B0503020204020204" charset="-122"/>
              </a:rPr>
              <a:t>lsblk -f</a:t>
            </a:r>
            <a:endParaRPr lang="en-US" altLang="zh-CN"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可能的原因：</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sym typeface="+mn-ea"/>
              </a:rPr>
              <a:t>机器没有配置</a:t>
            </a:r>
            <a:r>
              <a:rPr lang="en-US" altLang="zh-CN" sz="2400">
                <a:latin typeface="微软雅黑" panose="020B0503020204020204" charset="-122"/>
                <a:ea typeface="微软雅黑" panose="020B0503020204020204" charset="-122"/>
                <a:cs typeface="微软雅黑" panose="020B0503020204020204" charset="-122"/>
                <a:sym typeface="+mn-ea"/>
              </a:rPr>
              <a:t>raid</a:t>
            </a:r>
            <a:r>
              <a:rPr lang="zh-CN" altLang="en-US" sz="2400">
                <a:latin typeface="微软雅黑" panose="020B0503020204020204" charset="-122"/>
                <a:ea typeface="微软雅黑" panose="020B0503020204020204" charset="-122"/>
                <a:cs typeface="微软雅黑" panose="020B0503020204020204" charset="-122"/>
                <a:sym typeface="+mn-ea"/>
              </a:rPr>
              <a:t>；</a:t>
            </a:r>
            <a:r>
              <a:rPr lang="en-US" altLang="zh-CN" sz="2400">
                <a:latin typeface="微软雅黑" panose="020B0503020204020204" charset="-122"/>
                <a:ea typeface="微软雅黑" panose="020B0503020204020204" charset="-122"/>
                <a:cs typeface="微软雅黑" panose="020B0503020204020204" charset="-122"/>
                <a:sym typeface="+mn-ea"/>
              </a:rPr>
              <a:t>FT2000+</a:t>
            </a:r>
            <a:r>
              <a:rPr lang="zh-CN" altLang="en-US" sz="2400">
                <a:latin typeface="微软雅黑" panose="020B0503020204020204" charset="-122"/>
                <a:ea typeface="微软雅黑" panose="020B0503020204020204" charset="-122"/>
                <a:cs typeface="微软雅黑" panose="020B0503020204020204" charset="-122"/>
                <a:sym typeface="+mn-ea"/>
              </a:rPr>
              <a:t>机器没有配置</a:t>
            </a:r>
            <a:r>
              <a:rPr lang="en-US" altLang="zh-CN" sz="2400">
                <a:latin typeface="微软雅黑" panose="020B0503020204020204" charset="-122"/>
                <a:ea typeface="微软雅黑" panose="020B0503020204020204" charset="-122"/>
                <a:cs typeface="微软雅黑" panose="020B0503020204020204" charset="-122"/>
                <a:sym typeface="+mn-ea"/>
              </a:rPr>
              <a:t>raid</a:t>
            </a:r>
            <a:r>
              <a:rPr lang="zh-CN" altLang="en-US" sz="2400">
                <a:latin typeface="微软雅黑" panose="020B0503020204020204" charset="-122"/>
                <a:ea typeface="微软雅黑" panose="020B0503020204020204" charset="-122"/>
                <a:cs typeface="微软雅黑" panose="020B0503020204020204" charset="-122"/>
                <a:sym typeface="+mn-ea"/>
              </a:rPr>
              <a:t>无法识别硬盘</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sym typeface="+mn-ea"/>
              </a:rPr>
              <a:t>内核缺少</a:t>
            </a:r>
            <a:r>
              <a:rPr lang="en-US" altLang="zh-CN" sz="2400">
                <a:latin typeface="微软雅黑" panose="020B0503020204020204" charset="-122"/>
                <a:ea typeface="微软雅黑" panose="020B0503020204020204" charset="-122"/>
                <a:cs typeface="微软雅黑" panose="020B0503020204020204" charset="-122"/>
                <a:sym typeface="+mn-ea"/>
              </a:rPr>
              <a:t>megaraid_sas</a:t>
            </a:r>
            <a:r>
              <a:rPr lang="zh-CN" altLang="en-US" sz="2400">
                <a:latin typeface="微软雅黑" panose="020B0503020204020204" charset="-122"/>
                <a:ea typeface="微软雅黑" panose="020B0503020204020204" charset="-122"/>
                <a:cs typeface="微软雅黑" panose="020B0503020204020204" charset="-122"/>
                <a:sym typeface="+mn-ea"/>
              </a:rPr>
              <a:t>模块，无法识别</a:t>
            </a:r>
            <a:r>
              <a:rPr lang="en-US" altLang="zh-CN" sz="2400">
                <a:latin typeface="微软雅黑" panose="020B0503020204020204" charset="-122"/>
                <a:ea typeface="微软雅黑" panose="020B0503020204020204" charset="-122"/>
                <a:cs typeface="微软雅黑" panose="020B0503020204020204" charset="-122"/>
                <a:sym typeface="+mn-ea"/>
              </a:rPr>
              <a:t>raid</a:t>
            </a:r>
            <a:r>
              <a:rPr lang="zh-CN" altLang="en-US" sz="2400">
                <a:latin typeface="微软雅黑" panose="020B0503020204020204" charset="-122"/>
                <a:ea typeface="微软雅黑" panose="020B0503020204020204" charset="-122"/>
                <a:cs typeface="微软雅黑" panose="020B0503020204020204" charset="-122"/>
                <a:sym typeface="+mn-ea"/>
              </a:rPr>
              <a:t>；</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内核不支持</a:t>
            </a:r>
            <a:r>
              <a:rPr lang="en-US" altLang="zh-CN" sz="2400">
                <a:latin typeface="微软雅黑" panose="020B0503020204020204" charset="-122"/>
                <a:ea typeface="微软雅黑" panose="020B0503020204020204" charset="-122"/>
                <a:cs typeface="微软雅黑" panose="020B0503020204020204" charset="-122"/>
              </a:rPr>
              <a:t>nvme</a:t>
            </a:r>
            <a:r>
              <a:rPr lang="zh-CN" altLang="en-US" sz="2400">
                <a:latin typeface="微软雅黑" panose="020B0503020204020204" charset="-122"/>
                <a:ea typeface="微软雅黑" panose="020B0503020204020204" charset="-122"/>
                <a:cs typeface="微软雅黑" panose="020B0503020204020204" charset="-122"/>
              </a:rPr>
              <a:t>硬盘；</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存储问题</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11" name="图片 10"/>
          <p:cNvPicPr>
            <a:picLocks noChangeAspect="1"/>
          </p:cNvPicPr>
          <p:nvPr/>
        </p:nvPicPr>
        <p:blipFill>
          <a:blip r:embed="rId2"/>
          <a:stretch>
            <a:fillRect/>
          </a:stretch>
        </p:blipFill>
        <p:spPr>
          <a:xfrm>
            <a:off x="156845" y="969010"/>
            <a:ext cx="5706745" cy="5749925"/>
          </a:xfrm>
          <a:prstGeom prst="rect">
            <a:avLst/>
          </a:prstGeom>
        </p:spPr>
      </p:pic>
      <p:pic>
        <p:nvPicPr>
          <p:cNvPr id="15" name="图片 14"/>
          <p:cNvPicPr>
            <a:picLocks noChangeAspect="1"/>
          </p:cNvPicPr>
          <p:nvPr/>
        </p:nvPicPr>
        <p:blipFill>
          <a:blip r:embed="rId3"/>
          <a:stretch>
            <a:fillRect/>
          </a:stretch>
        </p:blipFill>
        <p:spPr>
          <a:xfrm>
            <a:off x="6156960" y="969010"/>
            <a:ext cx="5680075" cy="5749925"/>
          </a:xfrm>
          <a:prstGeom prst="rect">
            <a:avLst/>
          </a:prstGeom>
        </p:spPr>
      </p:pic>
      <p:sp>
        <p:nvSpPr>
          <p:cNvPr id="18" name="矩形 17"/>
          <p:cNvSpPr/>
          <p:nvPr/>
        </p:nvSpPr>
        <p:spPr bwMode="auto">
          <a:xfrm>
            <a:off x="6657670" y="4861712"/>
            <a:ext cx="3168319" cy="551104"/>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20" name="文本框 19"/>
          <p:cNvSpPr txBox="1"/>
          <p:nvPr/>
        </p:nvSpPr>
        <p:spPr>
          <a:xfrm>
            <a:off x="9825990" y="4952598"/>
            <a:ext cx="1778697" cy="369332"/>
          </a:xfrm>
          <a:prstGeom prst="rect">
            <a:avLst/>
          </a:prstGeom>
          <a:noFill/>
        </p:spPr>
        <p:txBody>
          <a:bodyPr wrap="square" rtlCol="0">
            <a:spAutoFit/>
          </a:bodyPr>
          <a:lstStyle/>
          <a:p>
            <a:r>
              <a:rPr lang="zh-CN" altLang="en-US" dirty="0">
                <a:solidFill>
                  <a:srgbClr val="FF0000"/>
                </a:solidFill>
              </a:rPr>
              <a:t>进入</a:t>
            </a:r>
            <a:r>
              <a:rPr lang="en-US" altLang="zh-CN" dirty="0">
                <a:solidFill>
                  <a:srgbClr val="FF0000"/>
                </a:solidFill>
              </a:rPr>
              <a:t>raid</a:t>
            </a:r>
            <a:r>
              <a:rPr lang="zh-CN" altLang="en-US" dirty="0">
                <a:solidFill>
                  <a:srgbClr val="FF0000"/>
                </a:solidFill>
              </a:rPr>
              <a:t>卡设置</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heel(1)">
                                      <p:cBhvr>
                                        <p:cTn id="2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4" name="图片 3"/>
          <p:cNvPicPr>
            <a:picLocks noChangeAspect="1"/>
          </p:cNvPicPr>
          <p:nvPr/>
        </p:nvPicPr>
        <p:blipFill>
          <a:blip r:embed="rId2"/>
          <a:stretch>
            <a:fillRect/>
          </a:stretch>
        </p:blipFill>
        <p:spPr>
          <a:xfrm>
            <a:off x="353143" y="969010"/>
            <a:ext cx="5634298" cy="5894697"/>
          </a:xfrm>
          <a:prstGeom prst="rect">
            <a:avLst/>
          </a:prstGeom>
        </p:spPr>
      </p:pic>
      <p:sp>
        <p:nvSpPr>
          <p:cNvPr id="5" name="矩形 4"/>
          <p:cNvSpPr/>
          <p:nvPr/>
        </p:nvSpPr>
        <p:spPr bwMode="auto">
          <a:xfrm>
            <a:off x="353143" y="1640910"/>
            <a:ext cx="1162506" cy="413358"/>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6" name="文本框 5"/>
          <p:cNvSpPr txBox="1"/>
          <p:nvPr/>
        </p:nvSpPr>
        <p:spPr>
          <a:xfrm>
            <a:off x="2617940" y="1859915"/>
            <a:ext cx="1553227" cy="369332"/>
          </a:xfrm>
          <a:prstGeom prst="rect">
            <a:avLst/>
          </a:prstGeom>
          <a:noFill/>
        </p:spPr>
        <p:txBody>
          <a:bodyPr wrap="square" rtlCol="0">
            <a:spAutoFit/>
          </a:bodyPr>
          <a:lstStyle/>
          <a:p>
            <a:r>
              <a:rPr lang="zh-CN" altLang="en-US" dirty="0">
                <a:solidFill>
                  <a:srgbClr val="FF0000"/>
                </a:solidFill>
              </a:rPr>
              <a:t>进入主菜单</a:t>
            </a:r>
            <a:endParaRPr lang="zh-CN" altLang="en-US" dirty="0">
              <a:solidFill>
                <a:srgbClr val="FF0000"/>
              </a:solidFill>
            </a:endParaRPr>
          </a:p>
        </p:txBody>
      </p:sp>
      <p:pic>
        <p:nvPicPr>
          <p:cNvPr id="9" name="图片 8"/>
          <p:cNvPicPr>
            <a:picLocks noChangeAspect="1"/>
          </p:cNvPicPr>
          <p:nvPr/>
        </p:nvPicPr>
        <p:blipFill>
          <a:blip r:embed="rId3"/>
          <a:stretch>
            <a:fillRect/>
          </a:stretch>
        </p:blipFill>
        <p:spPr>
          <a:xfrm>
            <a:off x="6295394" y="963303"/>
            <a:ext cx="5543463" cy="5894697"/>
          </a:xfrm>
          <a:prstGeom prst="rect">
            <a:avLst/>
          </a:prstGeom>
        </p:spPr>
      </p:pic>
      <p:sp>
        <p:nvSpPr>
          <p:cNvPr id="10" name="矩形 9"/>
          <p:cNvSpPr/>
          <p:nvPr/>
        </p:nvSpPr>
        <p:spPr bwMode="auto">
          <a:xfrm>
            <a:off x="6295394" y="1640910"/>
            <a:ext cx="1746316" cy="413358"/>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11" name="文本框 10"/>
          <p:cNvSpPr txBox="1"/>
          <p:nvPr/>
        </p:nvSpPr>
        <p:spPr>
          <a:xfrm>
            <a:off x="8342334" y="1859915"/>
            <a:ext cx="2342367" cy="369332"/>
          </a:xfrm>
          <a:prstGeom prst="rect">
            <a:avLst/>
          </a:prstGeom>
          <a:noFill/>
        </p:spPr>
        <p:txBody>
          <a:bodyPr wrap="square" rtlCol="0">
            <a:spAutoFit/>
          </a:bodyPr>
          <a:lstStyle/>
          <a:p>
            <a:r>
              <a:rPr lang="zh-CN" altLang="en-US" dirty="0">
                <a:solidFill>
                  <a:srgbClr val="FF0000"/>
                </a:solidFill>
              </a:rPr>
              <a:t>进入配置管理</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10" grpId="0" bldLvl="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02187" y="969010"/>
            <a:ext cx="5860202" cy="5580082"/>
          </a:xfrm>
          <a:prstGeom prst="rect">
            <a:avLst/>
          </a:prstGeom>
        </p:spPr>
      </p:pic>
      <p:pic>
        <p:nvPicPr>
          <p:cNvPr id="5" name="图片 4"/>
          <p:cNvPicPr>
            <a:picLocks noChangeAspect="1"/>
          </p:cNvPicPr>
          <p:nvPr/>
        </p:nvPicPr>
        <p:blipFill>
          <a:blip r:embed="rId3"/>
          <a:stretch>
            <a:fillRect/>
          </a:stretch>
        </p:blipFill>
        <p:spPr>
          <a:xfrm>
            <a:off x="6229613" y="969010"/>
            <a:ext cx="5706302" cy="5580081"/>
          </a:xfrm>
          <a:prstGeom prst="rect">
            <a:avLst/>
          </a:prstGeom>
        </p:spPr>
      </p:pic>
      <p:sp>
        <p:nvSpPr>
          <p:cNvPr id="6" name="矩形 5"/>
          <p:cNvSpPr/>
          <p:nvPr/>
        </p:nvSpPr>
        <p:spPr bwMode="auto">
          <a:xfrm>
            <a:off x="102187" y="1678488"/>
            <a:ext cx="1613879" cy="300624"/>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8" name="矩形 7"/>
          <p:cNvSpPr/>
          <p:nvPr/>
        </p:nvSpPr>
        <p:spPr bwMode="auto">
          <a:xfrm>
            <a:off x="6325644" y="1859915"/>
            <a:ext cx="2755726" cy="369718"/>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11" name="文本框 10"/>
          <p:cNvSpPr txBox="1"/>
          <p:nvPr/>
        </p:nvSpPr>
        <p:spPr>
          <a:xfrm>
            <a:off x="2780779" y="1716066"/>
            <a:ext cx="1903956" cy="369332"/>
          </a:xfrm>
          <a:prstGeom prst="rect">
            <a:avLst/>
          </a:prstGeom>
          <a:noFill/>
        </p:spPr>
        <p:txBody>
          <a:bodyPr wrap="square" rtlCol="0">
            <a:spAutoFit/>
          </a:bodyPr>
          <a:lstStyle/>
          <a:p>
            <a:r>
              <a:rPr lang="zh-CN" altLang="en-US" dirty="0">
                <a:solidFill>
                  <a:srgbClr val="FF0000"/>
                </a:solidFill>
              </a:rPr>
              <a:t>创建</a:t>
            </a:r>
            <a:r>
              <a:rPr lang="en-US" altLang="zh-CN" dirty="0">
                <a:solidFill>
                  <a:srgbClr val="FF0000"/>
                </a:solidFill>
              </a:rPr>
              <a:t>raid</a:t>
            </a:r>
            <a:endParaRPr lang="zh-CN" altLang="en-US" dirty="0">
              <a:solidFill>
                <a:srgbClr val="FF0000"/>
              </a:solidFill>
            </a:endParaRPr>
          </a:p>
        </p:txBody>
      </p:sp>
      <p:sp>
        <p:nvSpPr>
          <p:cNvPr id="12" name="文本框 11"/>
          <p:cNvSpPr txBox="1"/>
          <p:nvPr/>
        </p:nvSpPr>
        <p:spPr>
          <a:xfrm>
            <a:off x="9234007" y="1900732"/>
            <a:ext cx="2245523" cy="369718"/>
          </a:xfrm>
          <a:prstGeom prst="rect">
            <a:avLst/>
          </a:prstGeom>
          <a:noFill/>
        </p:spPr>
        <p:txBody>
          <a:bodyPr wrap="square" rtlCol="0">
            <a:spAutoFit/>
          </a:bodyPr>
          <a:lstStyle/>
          <a:p>
            <a:r>
              <a:rPr lang="zh-CN" altLang="en-US" dirty="0">
                <a:solidFill>
                  <a:srgbClr val="FF0000"/>
                </a:solidFill>
              </a:rPr>
              <a:t>选择</a:t>
            </a:r>
            <a:r>
              <a:rPr lang="en-US" altLang="zh-CN" dirty="0">
                <a:solidFill>
                  <a:srgbClr val="FF0000"/>
                </a:solidFill>
              </a:rPr>
              <a:t>raid</a:t>
            </a:r>
            <a:r>
              <a:rPr lang="zh-CN" altLang="en-US" dirty="0">
                <a:solidFill>
                  <a:srgbClr val="FF0000"/>
                </a:solidFill>
              </a:rPr>
              <a:t>类型</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61813" y="969010"/>
            <a:ext cx="5934187" cy="5544524"/>
          </a:xfrm>
          <a:prstGeom prst="rect">
            <a:avLst/>
          </a:prstGeom>
        </p:spPr>
      </p:pic>
      <p:pic>
        <p:nvPicPr>
          <p:cNvPr id="5" name="图片 4"/>
          <p:cNvPicPr>
            <a:picLocks noChangeAspect="1"/>
          </p:cNvPicPr>
          <p:nvPr/>
        </p:nvPicPr>
        <p:blipFill>
          <a:blip r:embed="rId3"/>
          <a:stretch>
            <a:fillRect/>
          </a:stretch>
        </p:blipFill>
        <p:spPr>
          <a:xfrm>
            <a:off x="6424173" y="911868"/>
            <a:ext cx="5547577" cy="5601666"/>
          </a:xfrm>
          <a:prstGeom prst="rect">
            <a:avLst/>
          </a:prstGeom>
        </p:spPr>
      </p:pic>
      <p:sp>
        <p:nvSpPr>
          <p:cNvPr id="6" name="矩形 5"/>
          <p:cNvSpPr/>
          <p:nvPr/>
        </p:nvSpPr>
        <p:spPr bwMode="auto">
          <a:xfrm>
            <a:off x="161813" y="2379945"/>
            <a:ext cx="1291206" cy="300625"/>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8" name="矩形 7"/>
          <p:cNvSpPr/>
          <p:nvPr/>
        </p:nvSpPr>
        <p:spPr bwMode="auto">
          <a:xfrm>
            <a:off x="6513534" y="2868460"/>
            <a:ext cx="2292263" cy="1102291"/>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9" name="文本框 8"/>
          <p:cNvSpPr txBox="1"/>
          <p:nvPr/>
        </p:nvSpPr>
        <p:spPr>
          <a:xfrm>
            <a:off x="2079320" y="2392471"/>
            <a:ext cx="2392471" cy="369332"/>
          </a:xfrm>
          <a:prstGeom prst="rect">
            <a:avLst/>
          </a:prstGeom>
          <a:noFill/>
        </p:spPr>
        <p:txBody>
          <a:bodyPr wrap="square" rtlCol="0">
            <a:spAutoFit/>
          </a:bodyPr>
          <a:lstStyle/>
          <a:p>
            <a:r>
              <a:rPr lang="zh-CN" altLang="en-US" dirty="0">
                <a:solidFill>
                  <a:srgbClr val="FF0000"/>
                </a:solidFill>
              </a:rPr>
              <a:t>选择硬盘</a:t>
            </a:r>
            <a:endParaRPr lang="zh-CN" altLang="en-US" dirty="0">
              <a:solidFill>
                <a:srgbClr val="FF0000"/>
              </a:solidFill>
            </a:endParaRPr>
          </a:p>
        </p:txBody>
      </p:sp>
      <p:sp>
        <p:nvSpPr>
          <p:cNvPr id="10" name="文本框 9"/>
          <p:cNvSpPr txBox="1"/>
          <p:nvPr/>
        </p:nvSpPr>
        <p:spPr>
          <a:xfrm>
            <a:off x="8895158" y="2761803"/>
            <a:ext cx="2292263" cy="646331"/>
          </a:xfrm>
          <a:prstGeom prst="rect">
            <a:avLst/>
          </a:prstGeom>
          <a:noFill/>
        </p:spPr>
        <p:txBody>
          <a:bodyPr wrap="square" rtlCol="0">
            <a:spAutoFit/>
          </a:bodyPr>
          <a:lstStyle/>
          <a:p>
            <a:r>
              <a:rPr lang="zh-CN" altLang="en-US" dirty="0">
                <a:solidFill>
                  <a:srgbClr val="FF0000"/>
                </a:solidFill>
              </a:rPr>
              <a:t>上下键选择，空格键勾选要做</a:t>
            </a:r>
            <a:r>
              <a:rPr lang="en-US" altLang="zh-CN" dirty="0">
                <a:solidFill>
                  <a:srgbClr val="FF0000"/>
                </a:solidFill>
              </a:rPr>
              <a:t>raid</a:t>
            </a:r>
            <a:r>
              <a:rPr lang="zh-CN" altLang="en-US" dirty="0">
                <a:solidFill>
                  <a:srgbClr val="FF0000"/>
                </a:solidFill>
              </a:rPr>
              <a:t>的硬盘</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005965" y="2165350"/>
            <a:ext cx="3656330" cy="4097655"/>
            <a:chOff x="4679" y="1427"/>
            <a:chExt cx="5758" cy="6453"/>
          </a:xfrm>
        </p:grpSpPr>
        <p:grpSp>
          <p:nvGrpSpPr>
            <p:cNvPr id="40" name="组合 39"/>
            <p:cNvGrpSpPr/>
            <p:nvPr/>
          </p:nvGrpSpPr>
          <p:grpSpPr>
            <a:xfrm>
              <a:off x="4679" y="5153"/>
              <a:ext cx="2141" cy="2141"/>
              <a:chOff x="1376630" y="3485875"/>
              <a:chExt cx="1359449" cy="1359449"/>
            </a:xfrm>
          </p:grpSpPr>
          <p:sp>
            <p:nvSpPr>
              <p:cNvPr id="41" name="椭圆 40"/>
              <p:cNvSpPr>
                <a:spLocks noChangeAspect="1"/>
              </p:cNvSpPr>
              <p:nvPr/>
            </p:nvSpPr>
            <p:spPr>
              <a:xfrm>
                <a:off x="1376630" y="3485875"/>
                <a:ext cx="1359449" cy="1359449"/>
              </a:xfrm>
              <a:prstGeom prst="ellipse">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cs typeface="DejaVu Sans" panose="020B0603030804020204" charset="0"/>
                </a:endParaRPr>
              </a:p>
            </p:txBody>
          </p:sp>
          <p:sp>
            <p:nvSpPr>
              <p:cNvPr id="42" name="Freeform 5"/>
              <p:cNvSpPr>
                <a:spLocks noChangeAspect="1"/>
              </p:cNvSpPr>
              <p:nvPr/>
            </p:nvSpPr>
            <p:spPr bwMode="auto">
              <a:xfrm>
                <a:off x="1674685" y="3786345"/>
                <a:ext cx="763338" cy="758509"/>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思源黑体 CN Bold" panose="020B0800000000000000" charset="-122"/>
                  <a:ea typeface="思源黑体 CN Bold" panose="020B0800000000000000" charset="-122"/>
                  <a:cs typeface="DejaVu Sans" panose="020B0603030804020204" charset="0"/>
                </a:endParaRPr>
              </a:p>
            </p:txBody>
          </p:sp>
        </p:grpSp>
        <p:grpSp>
          <p:nvGrpSpPr>
            <p:cNvPr id="43" name="组合 42"/>
            <p:cNvGrpSpPr/>
            <p:nvPr/>
          </p:nvGrpSpPr>
          <p:grpSpPr>
            <a:xfrm>
              <a:off x="8529" y="6596"/>
              <a:ext cx="1285" cy="1285"/>
              <a:chOff x="3821244" y="4402764"/>
              <a:chExt cx="815670" cy="815670"/>
            </a:xfrm>
          </p:grpSpPr>
          <p:sp>
            <p:nvSpPr>
              <p:cNvPr id="44" name="椭圆 43"/>
              <p:cNvSpPr>
                <a:spLocks noChangeAspect="1"/>
              </p:cNvSpPr>
              <p:nvPr/>
            </p:nvSpPr>
            <p:spPr>
              <a:xfrm>
                <a:off x="3821244" y="4402764"/>
                <a:ext cx="815670" cy="815670"/>
              </a:xfrm>
              <a:prstGeom prst="ellipse">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cs typeface="DejaVu Sans" panose="020B0603030804020204" charset="0"/>
                </a:endParaRPr>
              </a:p>
            </p:txBody>
          </p:sp>
          <p:sp>
            <p:nvSpPr>
              <p:cNvPr id="45" name="Freeform 5"/>
              <p:cNvSpPr>
                <a:spLocks noChangeAspect="1"/>
              </p:cNvSpPr>
              <p:nvPr/>
            </p:nvSpPr>
            <p:spPr bwMode="auto">
              <a:xfrm>
                <a:off x="4015959" y="4598829"/>
                <a:ext cx="426240" cy="423540"/>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思源黑体 CN Bold" panose="020B0800000000000000" charset="-122"/>
                  <a:ea typeface="思源黑体 CN Bold" panose="020B0800000000000000" charset="-122"/>
                  <a:cs typeface="DejaVu Sans" panose="020B0603030804020204" charset="0"/>
                </a:endParaRPr>
              </a:p>
            </p:txBody>
          </p:sp>
        </p:grpSp>
        <p:grpSp>
          <p:nvGrpSpPr>
            <p:cNvPr id="46" name="组合 45"/>
            <p:cNvGrpSpPr/>
            <p:nvPr/>
          </p:nvGrpSpPr>
          <p:grpSpPr>
            <a:xfrm>
              <a:off x="8676" y="1427"/>
              <a:ext cx="990" cy="990"/>
              <a:chOff x="3914828" y="1120020"/>
              <a:chExt cx="628502" cy="628502"/>
            </a:xfrm>
          </p:grpSpPr>
          <p:sp>
            <p:nvSpPr>
              <p:cNvPr id="47" name="椭圆 46"/>
              <p:cNvSpPr>
                <a:spLocks noChangeAspect="1"/>
              </p:cNvSpPr>
              <p:nvPr/>
            </p:nvSpPr>
            <p:spPr>
              <a:xfrm>
                <a:off x="3914828" y="1120020"/>
                <a:ext cx="628502" cy="628502"/>
              </a:xfrm>
              <a:prstGeom prst="ellipse">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1016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cs typeface="DejaVu Sans" panose="020B0603030804020204" charset="0"/>
                </a:endParaRPr>
              </a:p>
            </p:txBody>
          </p:sp>
          <p:sp>
            <p:nvSpPr>
              <p:cNvPr id="48" name="Freeform 5"/>
              <p:cNvSpPr>
                <a:spLocks noChangeAspect="1"/>
              </p:cNvSpPr>
              <p:nvPr/>
            </p:nvSpPr>
            <p:spPr bwMode="auto">
              <a:xfrm>
                <a:off x="4075291" y="1281455"/>
                <a:ext cx="307577" cy="305631"/>
              </a:xfrm>
              <a:custGeom>
                <a:avLst/>
                <a:gdLst>
                  <a:gd name="T0" fmla="*/ 2343 w 2743"/>
                  <a:gd name="T1" fmla="*/ 2527 h 2743"/>
                  <a:gd name="T2" fmla="*/ 2343 w 2743"/>
                  <a:gd name="T3" fmla="*/ 683 h 2743"/>
                  <a:gd name="T4" fmla="*/ 283 w 2743"/>
                  <a:gd name="T5" fmla="*/ 2743 h 2743"/>
                  <a:gd name="T6" fmla="*/ 0 w 2743"/>
                  <a:gd name="T7" fmla="*/ 2460 h 2743"/>
                  <a:gd name="T8" fmla="*/ 2060 w 2743"/>
                  <a:gd name="T9" fmla="*/ 400 h 2743"/>
                  <a:gd name="T10" fmla="*/ 215 w 2743"/>
                  <a:gd name="T11" fmla="*/ 400 h 2743"/>
                  <a:gd name="T12" fmla="*/ 215 w 2743"/>
                  <a:gd name="T13" fmla="*/ 0 h 2743"/>
                  <a:gd name="T14" fmla="*/ 2543 w 2743"/>
                  <a:gd name="T15" fmla="*/ 0 h 2743"/>
                  <a:gd name="T16" fmla="*/ 2743 w 2743"/>
                  <a:gd name="T17" fmla="*/ 0 h 2743"/>
                  <a:gd name="T18" fmla="*/ 2743 w 2743"/>
                  <a:gd name="T19" fmla="*/ 200 h 2743"/>
                  <a:gd name="T20" fmla="*/ 2743 w 2743"/>
                  <a:gd name="T21" fmla="*/ 2527 h 2743"/>
                  <a:gd name="T22" fmla="*/ 2343 w 2743"/>
                  <a:gd name="T23" fmla="*/ 2527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3" h="2743">
                    <a:moveTo>
                      <a:pt x="2343" y="2527"/>
                    </a:moveTo>
                    <a:lnTo>
                      <a:pt x="2343" y="683"/>
                    </a:lnTo>
                    <a:lnTo>
                      <a:pt x="283" y="2743"/>
                    </a:lnTo>
                    <a:lnTo>
                      <a:pt x="0" y="2460"/>
                    </a:lnTo>
                    <a:lnTo>
                      <a:pt x="2060" y="400"/>
                    </a:lnTo>
                    <a:lnTo>
                      <a:pt x="215" y="400"/>
                    </a:lnTo>
                    <a:lnTo>
                      <a:pt x="215" y="0"/>
                    </a:lnTo>
                    <a:lnTo>
                      <a:pt x="2543" y="0"/>
                    </a:lnTo>
                    <a:lnTo>
                      <a:pt x="2743" y="0"/>
                    </a:lnTo>
                    <a:lnTo>
                      <a:pt x="2743" y="200"/>
                    </a:lnTo>
                    <a:lnTo>
                      <a:pt x="2743" y="2527"/>
                    </a:lnTo>
                    <a:lnTo>
                      <a:pt x="2343" y="2527"/>
                    </a:lnTo>
                    <a:close/>
                  </a:path>
                </a:pathLst>
              </a:custGeom>
              <a:solidFill>
                <a:srgbClr val="C00000"/>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noFill/>
                  <a:effectLst/>
                  <a:uLnTx/>
                  <a:uFillTx/>
                  <a:latin typeface="思源黑体 CN Bold" panose="020B0800000000000000" charset="-122"/>
                  <a:ea typeface="思源黑体 CN Bold" panose="020B0800000000000000" charset="-122"/>
                  <a:cs typeface="DejaVu Sans" panose="020B0603030804020204" charset="0"/>
                </a:endParaRPr>
              </a:p>
            </p:txBody>
          </p:sp>
        </p:grpSp>
        <p:sp>
          <p:nvSpPr>
            <p:cNvPr id="49" name="Oval 15"/>
            <p:cNvSpPr>
              <a:spLocks noChangeArrowheads="1"/>
            </p:cNvSpPr>
            <p:nvPr/>
          </p:nvSpPr>
          <p:spPr bwMode="auto">
            <a:xfrm>
              <a:off x="6065" y="2644"/>
              <a:ext cx="4372" cy="4356"/>
            </a:xfrm>
            <a:prstGeom prst="ellipse">
              <a:avLst/>
            </a:prstGeom>
            <a:gradFill flip="none" rotWithShape="1">
              <a:gsLst>
                <a:gs pos="0">
                  <a:srgbClr val="FFFFFF"/>
                </a:gs>
                <a:gs pos="100000">
                  <a:srgbClr val="FFFFFF">
                    <a:lumMod val="75000"/>
                  </a:srgbClr>
                </a:gs>
              </a:gsLst>
              <a:lin ang="13500000" scaled="1"/>
              <a:tileRect/>
            </a:gradFill>
            <a:ln w="381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2540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cs typeface="DejaVu Sans" panose="020B0603030804020204" charset="0"/>
              </a:endParaRPr>
            </a:p>
          </p:txBody>
        </p:sp>
        <p:sp>
          <p:nvSpPr>
            <p:cNvPr id="50" name="Oval 31"/>
            <p:cNvSpPr>
              <a:spLocks noChangeArrowheads="1"/>
            </p:cNvSpPr>
            <p:nvPr/>
          </p:nvSpPr>
          <p:spPr bwMode="auto">
            <a:xfrm>
              <a:off x="6442" y="3017"/>
              <a:ext cx="3620" cy="3608"/>
            </a:xfrm>
            <a:prstGeom prst="ellipse">
              <a:avLst/>
            </a:prstGeom>
            <a:gradFill flip="none" rotWithShape="1">
              <a:gsLst>
                <a:gs pos="0">
                  <a:srgbClr val="25AFFD"/>
                </a:gs>
                <a:gs pos="100000">
                  <a:srgbClr val="0F84FD"/>
                </a:gs>
              </a:gsLst>
              <a:lin ang="13500000" scaled="1"/>
              <a:tileRect/>
            </a:gradFill>
            <a:ln w="25400" cap="flat" cmpd="sng" algn="ctr">
              <a:gradFill flip="none" rotWithShape="1">
                <a:gsLst>
                  <a:gs pos="100000">
                    <a:srgbClr val="25B0FD"/>
                  </a:gs>
                  <a:gs pos="0">
                    <a:srgbClr val="0F84FD"/>
                  </a:gs>
                </a:gsLst>
                <a:lin ang="2700000" scaled="1"/>
                <a:tileRect/>
              </a:gradFill>
              <a:prstDash val="solid"/>
              <a:miter lim="800000"/>
            </a:ln>
            <a:effectLst>
              <a:outerShdw blurRad="254000" dist="1524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cs typeface="DejaVu Sans" panose="020B0603030804020204" charset="0"/>
              </a:endParaRPr>
            </a:p>
          </p:txBody>
        </p:sp>
        <p:sp>
          <p:nvSpPr>
            <p:cNvPr id="51" name="文本框 50"/>
            <p:cNvSpPr txBox="1"/>
            <p:nvPr/>
          </p:nvSpPr>
          <p:spPr>
            <a:xfrm>
              <a:off x="6773" y="4088"/>
              <a:ext cx="2955" cy="1307"/>
            </a:xfrm>
            <a:prstGeom prst="rect">
              <a:avLst/>
            </a:prstGeom>
            <a:effectLst/>
          </p:spPr>
          <p:txBody>
            <a:bodyPr wrap="square">
              <a:spAutoFit/>
            </a:bodyPr>
            <a:lstStyle>
              <a:defPPr>
                <a:defRPr lang="zh-CN"/>
              </a:defPPr>
              <a:lvl1pPr algn="ctr">
                <a:defRPr sz="9600" b="1" spc="300">
                  <a:solidFill>
                    <a:schemeClr val="accent2"/>
                  </a:solidFill>
                  <a:effectLst>
                    <a:innerShdw blurRad="76200" dist="76200" dir="13500000">
                      <a:prstClr val="black">
                        <a:alpha val="50000"/>
                      </a:prstClr>
                    </a:innerShdw>
                  </a:effectLst>
                  <a:ea typeface="微软雅黑" panose="020B050302020402020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rPr>
                <a:t>目 录</a:t>
              </a:r>
              <a:endParaRPr kumimoji="0" lang="zh-CN" altLang="en-US" sz="4800" b="1" i="0" u="none" strike="noStrike" kern="0" cap="none" spc="0" normalizeH="0" baseline="0" noProof="0" dirty="0">
                <a:ln>
                  <a:noFill/>
                </a:ln>
                <a:solidFill>
                  <a:srgbClr val="FFFFFF"/>
                </a:solidFill>
                <a:effectLst/>
                <a:uLnTx/>
                <a:uFillTx/>
                <a:latin typeface="思源黑体 CN Bold" panose="020B0800000000000000" charset="-122"/>
                <a:ea typeface="思源黑体 CN Bold" panose="020B0800000000000000" charset="-122"/>
                <a:cs typeface="思源黑体 CN Bold" panose="020B0800000000000000" charset="-122"/>
              </a:endParaRPr>
            </a:p>
          </p:txBody>
        </p:sp>
      </p:grpSp>
      <p:grpSp>
        <p:nvGrpSpPr>
          <p:cNvPr id="30" name="组合 29"/>
          <p:cNvGrpSpPr/>
          <p:nvPr/>
        </p:nvGrpSpPr>
        <p:grpSpPr>
          <a:xfrm>
            <a:off x="7296785" y="1306195"/>
            <a:ext cx="3619500" cy="607060"/>
            <a:chOff x="12527" y="2033"/>
            <a:chExt cx="5700" cy="956"/>
          </a:xfrm>
        </p:grpSpPr>
        <p:sp>
          <p:nvSpPr>
            <p:cNvPr id="31" name="圆角矩形 30"/>
            <p:cNvSpPr/>
            <p:nvPr/>
          </p:nvSpPr>
          <p:spPr>
            <a:xfrm>
              <a:off x="12527" y="2033"/>
              <a:ext cx="5700" cy="903"/>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endParaRPr>
            </a:p>
          </p:txBody>
        </p:sp>
        <p:sp>
          <p:nvSpPr>
            <p:cNvPr id="32" name="文本框 31"/>
            <p:cNvSpPr txBox="1"/>
            <p:nvPr/>
          </p:nvSpPr>
          <p:spPr>
            <a:xfrm>
              <a:off x="14099" y="2121"/>
              <a:ext cx="3902"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cs typeface="Aharoni" panose="02010803020104030203" pitchFamily="2" charset="-79"/>
                </a:rPr>
                <a:t>ISO</a:t>
              </a:r>
              <a:r>
                <a:rPr kumimoji="0" lang="zh-CN" altLang="en-US" sz="2400" b="1"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cs typeface="Aharoni" panose="02010803020104030203" pitchFamily="2" charset="-79"/>
                </a:rPr>
                <a:t>问题</a:t>
              </a:r>
              <a:endParaRPr kumimoji="0" lang="zh-CN" altLang="en-US" sz="2400" b="1"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cs typeface="Aharoni" panose="02010803020104030203" pitchFamily="2" charset="-79"/>
              </a:endParaRPr>
            </a:p>
          </p:txBody>
        </p:sp>
        <p:sp>
          <p:nvSpPr>
            <p:cNvPr id="33" name="文本框 32"/>
            <p:cNvSpPr txBox="1"/>
            <p:nvPr/>
          </p:nvSpPr>
          <p:spPr>
            <a:xfrm>
              <a:off x="12978" y="2070"/>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rPr>
                <a:t>1.</a:t>
              </a:r>
              <a:endPar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endParaRPr>
            </a:p>
          </p:txBody>
        </p:sp>
      </p:grpSp>
      <p:grpSp>
        <p:nvGrpSpPr>
          <p:cNvPr id="34" name="组合 33"/>
          <p:cNvGrpSpPr/>
          <p:nvPr/>
        </p:nvGrpSpPr>
        <p:grpSpPr>
          <a:xfrm>
            <a:off x="7296785" y="2109470"/>
            <a:ext cx="3619500" cy="599440"/>
            <a:chOff x="12527" y="3228"/>
            <a:chExt cx="5700" cy="944"/>
          </a:xfrm>
        </p:grpSpPr>
        <p:sp>
          <p:nvSpPr>
            <p:cNvPr id="36" name="圆角矩形 35"/>
            <p:cNvSpPr/>
            <p:nvPr/>
          </p:nvSpPr>
          <p:spPr>
            <a:xfrm>
              <a:off x="12527" y="3228"/>
              <a:ext cx="5700" cy="903"/>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endParaRPr>
            </a:p>
          </p:txBody>
        </p:sp>
        <p:sp>
          <p:nvSpPr>
            <p:cNvPr id="37" name="文本框 36"/>
            <p:cNvSpPr txBox="1"/>
            <p:nvPr/>
          </p:nvSpPr>
          <p:spPr>
            <a:xfrm>
              <a:off x="14099" y="3316"/>
              <a:ext cx="3902" cy="725"/>
            </a:xfrm>
            <a:prstGeom prst="rect">
              <a:avLst/>
            </a:prstGeom>
            <a:noFill/>
          </p:spPr>
          <p:txBody>
            <a:bodyPr wrap="square" rtlCol="0">
              <a:spAutoFit/>
            </a:bodyPr>
            <a:lstStyle/>
            <a:p>
              <a:pPr algn="l">
                <a:spcBef>
                  <a:spcPts val="340"/>
                </a:spcBef>
                <a:spcAft>
                  <a:spcPts val="340"/>
                </a:spcAft>
                <a:defRPr/>
              </a:pPr>
              <a:r>
                <a:rPr lang="zh-CN" altLang="en-US" sz="2400" b="1" dirty="0">
                  <a:solidFill>
                    <a:srgbClr val="1495FD"/>
                  </a:solidFill>
                  <a:latin typeface="思源黑体 CN Bold" panose="020B0800000000000000" charset="-122"/>
                  <a:ea typeface="思源黑体 CN Bold" panose="020B0800000000000000" charset="-122"/>
                  <a:cs typeface="+mn-ea"/>
                  <a:sym typeface="+mn-lt"/>
                </a:rPr>
                <a:t>黑屏无显示问题</a:t>
              </a:r>
              <a:endParaRPr lang="zh-CN" altLang="en-US" sz="2400" b="1" dirty="0">
                <a:solidFill>
                  <a:srgbClr val="1495FD"/>
                </a:solidFill>
                <a:latin typeface="思源黑体 CN Bold" panose="020B0800000000000000" charset="-122"/>
                <a:ea typeface="思源黑体 CN Bold" panose="020B0800000000000000" charset="-122"/>
                <a:cs typeface="+mn-ea"/>
                <a:sym typeface="+mn-lt"/>
              </a:endParaRPr>
            </a:p>
          </p:txBody>
        </p:sp>
        <p:sp>
          <p:nvSpPr>
            <p:cNvPr id="38" name="文本框 37"/>
            <p:cNvSpPr txBox="1"/>
            <p:nvPr/>
          </p:nvSpPr>
          <p:spPr>
            <a:xfrm>
              <a:off x="12978" y="3253"/>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1692FD"/>
                  </a:solidFill>
                  <a:effectLst/>
                  <a:uLnTx/>
                  <a:uFillTx/>
                  <a:latin typeface="思源黑体 CN Bold" panose="020B0800000000000000" charset="-122"/>
                  <a:ea typeface="思源黑体 CN Bold" panose="020B0800000000000000" charset="-122"/>
                </a:rPr>
                <a:t>2.</a:t>
              </a:r>
              <a:endParaRPr kumimoji="0" lang="en-US" altLang="zh-CN" sz="3200" b="0" i="0" u="none" strike="noStrike" kern="0" cap="none" spc="0" normalizeH="0" baseline="0" noProof="0" dirty="0">
                <a:ln>
                  <a:noFill/>
                </a:ln>
                <a:solidFill>
                  <a:srgbClr val="1692FD"/>
                </a:solidFill>
                <a:effectLst/>
                <a:uLnTx/>
                <a:uFillTx/>
                <a:latin typeface="思源黑体 CN Bold" panose="020B0800000000000000" charset="-122"/>
                <a:ea typeface="思源黑体 CN Bold" panose="020B0800000000000000" charset="-122"/>
              </a:endParaRPr>
            </a:p>
          </p:txBody>
        </p:sp>
      </p:grpSp>
      <p:grpSp>
        <p:nvGrpSpPr>
          <p:cNvPr id="39" name="组合 38"/>
          <p:cNvGrpSpPr/>
          <p:nvPr/>
        </p:nvGrpSpPr>
        <p:grpSpPr>
          <a:xfrm>
            <a:off x="7296785" y="2867025"/>
            <a:ext cx="3882390" cy="609600"/>
            <a:chOff x="12527" y="4423"/>
            <a:chExt cx="5700" cy="960"/>
          </a:xfrm>
        </p:grpSpPr>
        <p:sp>
          <p:nvSpPr>
            <p:cNvPr id="52" name="圆角矩形 51"/>
            <p:cNvSpPr/>
            <p:nvPr/>
          </p:nvSpPr>
          <p:spPr>
            <a:xfrm>
              <a:off x="12527" y="4423"/>
              <a:ext cx="5700" cy="903"/>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endParaRPr>
            </a:p>
          </p:txBody>
        </p:sp>
        <p:sp>
          <p:nvSpPr>
            <p:cNvPr id="53" name="文本框 52"/>
            <p:cNvSpPr txBox="1"/>
            <p:nvPr/>
          </p:nvSpPr>
          <p:spPr>
            <a:xfrm>
              <a:off x="14099" y="4511"/>
              <a:ext cx="3535"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思源黑体 CN Bold" panose="020B0800000000000000" charset="-122"/>
                  <a:ea typeface="思源黑体 CN Bold" panose="020B0800000000000000" charset="-122"/>
                  <a:cs typeface="+mn-ea"/>
                  <a:sym typeface="+mn-lt"/>
                </a:rPr>
                <a:t>无法进图形问题</a:t>
              </a:r>
              <a:endParaRPr lang="zh-CN" altLang="en-US" sz="2400" b="1" dirty="0">
                <a:solidFill>
                  <a:srgbClr val="C00000"/>
                </a:solidFill>
                <a:latin typeface="思源黑体 CN Bold" panose="020B0800000000000000" charset="-122"/>
                <a:ea typeface="思源黑体 CN Bold" panose="020B0800000000000000" charset="-122"/>
                <a:cs typeface="+mn-ea"/>
                <a:sym typeface="+mn-lt"/>
              </a:endParaRPr>
            </a:p>
          </p:txBody>
        </p:sp>
        <p:sp>
          <p:nvSpPr>
            <p:cNvPr id="56" name="文本框 55"/>
            <p:cNvSpPr txBox="1"/>
            <p:nvPr/>
          </p:nvSpPr>
          <p:spPr>
            <a:xfrm>
              <a:off x="12978" y="4464"/>
              <a:ext cx="873" cy="9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rPr>
                <a:t>3.</a:t>
              </a:r>
              <a:endPar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endParaRPr>
            </a:p>
          </p:txBody>
        </p:sp>
      </p:grpSp>
      <p:grpSp>
        <p:nvGrpSpPr>
          <p:cNvPr id="58" name="组合 57"/>
          <p:cNvGrpSpPr/>
          <p:nvPr/>
        </p:nvGrpSpPr>
        <p:grpSpPr>
          <a:xfrm>
            <a:off x="7296785" y="3585845"/>
            <a:ext cx="3619500" cy="610870"/>
            <a:chOff x="12527" y="5618"/>
            <a:chExt cx="5700" cy="962"/>
          </a:xfrm>
        </p:grpSpPr>
        <p:sp>
          <p:nvSpPr>
            <p:cNvPr id="61" name="圆角矩形 60"/>
            <p:cNvSpPr/>
            <p:nvPr/>
          </p:nvSpPr>
          <p:spPr>
            <a:xfrm>
              <a:off x="12527" y="5618"/>
              <a:ext cx="5700" cy="903"/>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endParaRPr>
            </a:p>
          </p:txBody>
        </p:sp>
        <p:sp>
          <p:nvSpPr>
            <p:cNvPr id="63" name="文本框 62"/>
            <p:cNvSpPr txBox="1"/>
            <p:nvPr/>
          </p:nvSpPr>
          <p:spPr>
            <a:xfrm>
              <a:off x="14099" y="5706"/>
              <a:ext cx="3902"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1495FD"/>
                  </a:solidFill>
                  <a:latin typeface="思源黑体 CN Bold" panose="020B0800000000000000" charset="-122"/>
                  <a:ea typeface="思源黑体 CN Bold" panose="020B0800000000000000" charset="-122"/>
                  <a:cs typeface="+mn-ea"/>
                  <a:sym typeface="+mn-lt"/>
                </a:rPr>
                <a:t>无存储问题</a:t>
              </a:r>
              <a:endParaRPr lang="zh-CN" altLang="en-US" sz="2400" b="1" dirty="0">
                <a:solidFill>
                  <a:srgbClr val="1495FD"/>
                </a:solidFill>
                <a:latin typeface="思源黑体 CN Bold" panose="020B0800000000000000" charset="-122"/>
                <a:ea typeface="思源黑体 CN Bold" panose="020B0800000000000000" charset="-122"/>
                <a:cs typeface="+mn-ea"/>
                <a:sym typeface="+mn-lt"/>
              </a:endParaRPr>
            </a:p>
          </p:txBody>
        </p:sp>
        <p:sp>
          <p:nvSpPr>
            <p:cNvPr id="66" name="文本框 65"/>
            <p:cNvSpPr txBox="1"/>
            <p:nvPr/>
          </p:nvSpPr>
          <p:spPr>
            <a:xfrm>
              <a:off x="12978" y="5661"/>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1692FD"/>
                  </a:solidFill>
                  <a:effectLst/>
                  <a:uLnTx/>
                  <a:uFillTx/>
                  <a:latin typeface="思源黑体 CN Bold" panose="020B0800000000000000" charset="-122"/>
                  <a:ea typeface="思源黑体 CN Bold" panose="020B0800000000000000" charset="-122"/>
                </a:rPr>
                <a:t>4.</a:t>
              </a:r>
              <a:endParaRPr kumimoji="0" lang="zh-CN" altLang="en-US" sz="3200" b="0" i="0" u="none" strike="noStrike" kern="0" cap="none" spc="0" normalizeH="0" baseline="0" noProof="0" dirty="0">
                <a:ln>
                  <a:noFill/>
                </a:ln>
                <a:solidFill>
                  <a:srgbClr val="1692FD"/>
                </a:solidFill>
                <a:effectLst/>
                <a:uLnTx/>
                <a:uFillTx/>
                <a:latin typeface="思源黑体 CN Bold" panose="020B0800000000000000" charset="-122"/>
                <a:ea typeface="思源黑体 CN Bold" panose="020B0800000000000000" charset="-122"/>
              </a:endParaRPr>
            </a:p>
          </p:txBody>
        </p:sp>
      </p:grpSp>
      <p:grpSp>
        <p:nvGrpSpPr>
          <p:cNvPr id="68" name="组合 67"/>
          <p:cNvGrpSpPr/>
          <p:nvPr/>
        </p:nvGrpSpPr>
        <p:grpSpPr>
          <a:xfrm>
            <a:off x="7296785" y="4312285"/>
            <a:ext cx="3619500" cy="583565"/>
            <a:chOff x="12527" y="6773"/>
            <a:chExt cx="5700" cy="919"/>
          </a:xfrm>
        </p:grpSpPr>
        <p:sp>
          <p:nvSpPr>
            <p:cNvPr id="71" name="圆角矩形 70"/>
            <p:cNvSpPr/>
            <p:nvPr/>
          </p:nvSpPr>
          <p:spPr>
            <a:xfrm>
              <a:off x="12527" y="6777"/>
              <a:ext cx="5700" cy="903"/>
            </a:xfrm>
            <a:prstGeom prst="roundRect">
              <a:avLst>
                <a:gd name="adj" fmla="val 50000"/>
              </a:avLst>
            </a:prstGeom>
            <a:gradFill flip="none" rotWithShape="1">
              <a:gsLst>
                <a:gs pos="0">
                  <a:srgbClr val="FFFFFF"/>
                </a:gs>
                <a:gs pos="100000">
                  <a:srgbClr val="FFFFFF">
                    <a:lumMod val="75000"/>
                  </a:srgbClr>
                </a:gs>
              </a:gsLst>
              <a:lin ang="13500000" scaled="1"/>
              <a:tileRect/>
            </a:gradFill>
            <a:ln w="25400" cap="flat" cmpd="sng" algn="ctr">
              <a:gradFill flip="none" rotWithShape="1">
                <a:gsLst>
                  <a:gs pos="0">
                    <a:srgbClr val="FFFFFF"/>
                  </a:gs>
                  <a:gs pos="100000">
                    <a:srgbClr val="FFFFFF">
                      <a:lumMod val="65000"/>
                    </a:srgbClr>
                  </a:gs>
                </a:gsLst>
                <a:lin ang="2700000" scaled="1"/>
                <a:tileRect/>
              </a:gradFill>
              <a:prstDash val="solid"/>
              <a:miter lim="800000"/>
            </a:ln>
            <a:effectLst>
              <a:outerShdw blurRad="152400" dist="76200" dir="2700000" algn="tl"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思源黑体 CN Bold" panose="020B0800000000000000" charset="-122"/>
                <a:ea typeface="思源黑体 CN Bold" panose="020B0800000000000000" charset="-122"/>
              </a:endParaRPr>
            </a:p>
          </p:txBody>
        </p:sp>
        <p:sp>
          <p:nvSpPr>
            <p:cNvPr id="73" name="文本框 72"/>
            <p:cNvSpPr txBox="1"/>
            <p:nvPr/>
          </p:nvSpPr>
          <p:spPr>
            <a:xfrm>
              <a:off x="14099" y="6866"/>
              <a:ext cx="2585" cy="7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思源黑体 CN Bold" panose="020B0800000000000000" charset="-122"/>
                  <a:ea typeface="思源黑体 CN Bold" panose="020B0800000000000000" charset="-122"/>
                  <a:cs typeface="+mn-ea"/>
                  <a:sym typeface="+mn-lt"/>
                </a:rPr>
                <a:t>其他问题</a:t>
              </a:r>
              <a:endParaRPr lang="zh-CN" altLang="en-US" sz="2400" b="1" dirty="0">
                <a:solidFill>
                  <a:srgbClr val="C00000"/>
                </a:solidFill>
                <a:latin typeface="思源黑体 CN Bold" panose="020B0800000000000000" charset="-122"/>
                <a:ea typeface="思源黑体 CN Bold" panose="020B0800000000000000" charset="-122"/>
                <a:cs typeface="+mn-ea"/>
                <a:sym typeface="+mn-lt"/>
              </a:endParaRPr>
            </a:p>
          </p:txBody>
        </p:sp>
        <p:sp>
          <p:nvSpPr>
            <p:cNvPr id="74" name="文本框 73"/>
            <p:cNvSpPr txBox="1"/>
            <p:nvPr/>
          </p:nvSpPr>
          <p:spPr>
            <a:xfrm>
              <a:off x="12978" y="6773"/>
              <a:ext cx="873" cy="9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rPr>
                <a:t>5.</a:t>
              </a:r>
              <a:endParaRPr kumimoji="0" lang="en-US" altLang="zh-CN" sz="3200" b="0" i="0" u="none" strike="noStrike" kern="0" cap="none" spc="0" normalizeH="0" baseline="0" noProof="0" dirty="0">
                <a:ln>
                  <a:noFill/>
                </a:ln>
                <a:solidFill>
                  <a:srgbClr val="BF0418"/>
                </a:solidFill>
                <a:effectLst/>
                <a:uLnTx/>
                <a:uFillTx/>
                <a:latin typeface="思源黑体 CN Bold" panose="020B0800000000000000" charset="-122"/>
                <a:ea typeface="思源黑体 CN Bold" panose="020B0800000000000000"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30175" y="1056640"/>
            <a:ext cx="5871210" cy="5295265"/>
          </a:xfrm>
          <a:prstGeom prst="rect">
            <a:avLst/>
          </a:prstGeom>
        </p:spPr>
      </p:pic>
      <p:pic>
        <p:nvPicPr>
          <p:cNvPr id="5" name="图片 4"/>
          <p:cNvPicPr>
            <a:picLocks noChangeAspect="1"/>
          </p:cNvPicPr>
          <p:nvPr/>
        </p:nvPicPr>
        <p:blipFill>
          <a:blip r:embed="rId3"/>
          <a:stretch>
            <a:fillRect/>
          </a:stretch>
        </p:blipFill>
        <p:spPr>
          <a:xfrm>
            <a:off x="6329820" y="1056953"/>
            <a:ext cx="5607484" cy="5238095"/>
          </a:xfrm>
          <a:prstGeom prst="rect">
            <a:avLst/>
          </a:prstGeom>
        </p:spPr>
      </p:pic>
      <p:sp>
        <p:nvSpPr>
          <p:cNvPr id="6" name="矩形 5"/>
          <p:cNvSpPr/>
          <p:nvPr/>
        </p:nvSpPr>
        <p:spPr bwMode="auto">
          <a:xfrm>
            <a:off x="130240" y="5135671"/>
            <a:ext cx="1247623" cy="388307"/>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8" name="文本框 7"/>
          <p:cNvSpPr txBox="1"/>
          <p:nvPr/>
        </p:nvSpPr>
        <p:spPr>
          <a:xfrm>
            <a:off x="1949885" y="5135671"/>
            <a:ext cx="2855935" cy="369332"/>
          </a:xfrm>
          <a:prstGeom prst="rect">
            <a:avLst/>
          </a:prstGeom>
          <a:noFill/>
        </p:spPr>
        <p:txBody>
          <a:bodyPr wrap="square" rtlCol="0">
            <a:spAutoFit/>
          </a:bodyPr>
          <a:lstStyle/>
          <a:p>
            <a:r>
              <a:rPr lang="zh-CN" altLang="en-US" dirty="0">
                <a:solidFill>
                  <a:srgbClr val="FF0000"/>
                </a:solidFill>
              </a:rPr>
              <a:t>应用设置</a:t>
            </a:r>
            <a:endParaRPr lang="zh-CN" altLang="en-US" dirty="0">
              <a:solidFill>
                <a:srgbClr val="FF0000"/>
              </a:solidFill>
            </a:endParaRPr>
          </a:p>
        </p:txBody>
      </p:sp>
      <p:sp>
        <p:nvSpPr>
          <p:cNvPr id="9" name="矩形 8"/>
          <p:cNvSpPr/>
          <p:nvPr/>
        </p:nvSpPr>
        <p:spPr bwMode="auto">
          <a:xfrm>
            <a:off x="6329820" y="1716066"/>
            <a:ext cx="3027122" cy="438411"/>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10" name="文本框 9"/>
          <p:cNvSpPr txBox="1"/>
          <p:nvPr/>
        </p:nvSpPr>
        <p:spPr>
          <a:xfrm>
            <a:off x="9507255" y="1760093"/>
            <a:ext cx="1640909" cy="369332"/>
          </a:xfrm>
          <a:prstGeom prst="rect">
            <a:avLst/>
          </a:prstGeom>
          <a:noFill/>
        </p:spPr>
        <p:txBody>
          <a:bodyPr wrap="square" rtlCol="0">
            <a:spAutoFit/>
          </a:bodyPr>
          <a:lstStyle/>
          <a:p>
            <a:r>
              <a:rPr lang="zh-CN" altLang="en-US" dirty="0">
                <a:solidFill>
                  <a:srgbClr val="FF0000"/>
                </a:solidFill>
              </a:rPr>
              <a:t>点击</a:t>
            </a:r>
            <a:r>
              <a:rPr lang="en-US" altLang="zh-CN" dirty="0">
                <a:solidFill>
                  <a:srgbClr val="FF0000"/>
                </a:solidFill>
              </a:rPr>
              <a:t>ok</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bldLvl="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飞腾服务器配置</a:t>
            </a:r>
            <a:r>
              <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rPr>
              <a:t>RAID</a:t>
            </a:r>
            <a:endParaRPr lang="en-US" altLang="zh-CN" sz="3200" b="1" dirty="0">
              <a:solidFill>
                <a:schemeClr val="bg1"/>
              </a:solidFill>
              <a:latin typeface="思源黑体 CN Bold" panose="020B0800000000000000" charset="-122"/>
              <a:ea typeface="思源黑体 CN Bold" panose="020B0800000000000000" charset="-122"/>
              <a:cs typeface="思源黑体 CN Bold" panose="020B0800000000000000"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177343" y="1215547"/>
            <a:ext cx="5572104" cy="5385668"/>
          </a:xfrm>
          <a:prstGeom prst="rect">
            <a:avLst/>
          </a:prstGeom>
        </p:spPr>
      </p:pic>
      <p:pic>
        <p:nvPicPr>
          <p:cNvPr id="5" name="图片 4"/>
          <p:cNvPicPr>
            <a:picLocks noChangeAspect="1"/>
          </p:cNvPicPr>
          <p:nvPr/>
        </p:nvPicPr>
        <p:blipFill>
          <a:blip r:embed="rId3"/>
          <a:stretch>
            <a:fillRect/>
          </a:stretch>
        </p:blipFill>
        <p:spPr>
          <a:xfrm>
            <a:off x="6096000" y="1198879"/>
            <a:ext cx="5795744" cy="5419003"/>
          </a:xfrm>
          <a:prstGeom prst="rect">
            <a:avLst/>
          </a:prstGeom>
        </p:spPr>
      </p:pic>
      <p:sp>
        <p:nvSpPr>
          <p:cNvPr id="6" name="矩形 5"/>
          <p:cNvSpPr/>
          <p:nvPr/>
        </p:nvSpPr>
        <p:spPr bwMode="auto">
          <a:xfrm>
            <a:off x="177344" y="1866378"/>
            <a:ext cx="1238098" cy="325677"/>
          </a:xfrm>
          <a:prstGeom prst="rect">
            <a:avLst/>
          </a:prstGeom>
          <a:noFill/>
          <a:ln w="9525">
            <a:solidFill>
              <a:srgbClr val="FF0000"/>
            </a:solidFill>
            <a:miter lim="800000"/>
          </a:ln>
        </p:spPr>
        <p:txBody>
          <a:bodyPr rtlCol="0" anchor="ctr"/>
          <a:lstStyle/>
          <a:p>
            <a:pPr algn="ctr" eaLnBrk="1" hangingPunct="1"/>
            <a:endParaRPr lang="zh-CN" altLang="en-US" sz="825" noProof="1">
              <a:solidFill>
                <a:srgbClr val="FFFFFF"/>
              </a:solidFill>
              <a:latin typeface="+mn-lt"/>
            </a:endParaRPr>
          </a:p>
        </p:txBody>
      </p:sp>
      <p:sp>
        <p:nvSpPr>
          <p:cNvPr id="8" name="文本框 7"/>
          <p:cNvSpPr txBox="1"/>
          <p:nvPr/>
        </p:nvSpPr>
        <p:spPr>
          <a:xfrm>
            <a:off x="2066795" y="1822723"/>
            <a:ext cx="2029216" cy="369332"/>
          </a:xfrm>
          <a:prstGeom prst="rect">
            <a:avLst/>
          </a:prstGeom>
          <a:noFill/>
        </p:spPr>
        <p:txBody>
          <a:bodyPr wrap="square" rtlCol="0">
            <a:spAutoFit/>
          </a:bodyPr>
          <a:lstStyle/>
          <a:p>
            <a:r>
              <a:rPr lang="zh-CN" altLang="en-US" dirty="0">
                <a:solidFill>
                  <a:srgbClr val="FF0000"/>
                </a:solidFill>
              </a:rPr>
              <a:t>保存设置</a:t>
            </a:r>
            <a:endParaRPr lang="zh-CN" altLang="en-US" dirty="0">
              <a:solidFill>
                <a:srgbClr val="FF0000"/>
              </a:solidFill>
            </a:endParaRPr>
          </a:p>
        </p:txBody>
      </p:sp>
      <p:sp>
        <p:nvSpPr>
          <p:cNvPr id="9" name="文本框 8"/>
          <p:cNvSpPr txBox="1"/>
          <p:nvPr/>
        </p:nvSpPr>
        <p:spPr>
          <a:xfrm>
            <a:off x="6096000" y="2830882"/>
            <a:ext cx="2697271" cy="438411"/>
          </a:xfrm>
          <a:prstGeom prst="rect">
            <a:avLst/>
          </a:prstGeom>
          <a:noFill/>
          <a:ln>
            <a:solidFill>
              <a:srgbClr val="FF0000"/>
            </a:solidFill>
          </a:ln>
        </p:spPr>
        <p:txBody>
          <a:bodyPr wrap="square" rtlCol="0">
            <a:spAutoFit/>
          </a:bodyPr>
          <a:lstStyle/>
          <a:p>
            <a:endParaRPr lang="zh-CN" altLang="en-US" dirty="0"/>
          </a:p>
        </p:txBody>
      </p:sp>
      <p:sp>
        <p:nvSpPr>
          <p:cNvPr id="10" name="文本框 9"/>
          <p:cNvSpPr txBox="1"/>
          <p:nvPr/>
        </p:nvSpPr>
        <p:spPr>
          <a:xfrm>
            <a:off x="9106422" y="2830882"/>
            <a:ext cx="2167003" cy="923330"/>
          </a:xfrm>
          <a:prstGeom prst="rect">
            <a:avLst/>
          </a:prstGeom>
          <a:noFill/>
        </p:spPr>
        <p:txBody>
          <a:bodyPr wrap="square" rtlCol="0">
            <a:spAutoFit/>
          </a:bodyPr>
          <a:lstStyle/>
          <a:p>
            <a:r>
              <a:rPr lang="zh-CN" altLang="en-US" dirty="0">
                <a:solidFill>
                  <a:srgbClr val="FF0000"/>
                </a:solidFill>
              </a:rPr>
              <a:t>在</a:t>
            </a:r>
            <a:r>
              <a:rPr lang="en-US" altLang="zh-CN" dirty="0">
                <a:solidFill>
                  <a:srgbClr val="FF0000"/>
                </a:solidFill>
              </a:rPr>
              <a:t>Confirm</a:t>
            </a:r>
            <a:r>
              <a:rPr lang="zh-CN" altLang="en-US" dirty="0">
                <a:solidFill>
                  <a:srgbClr val="FF0000"/>
                </a:solidFill>
              </a:rPr>
              <a:t>行按空格确认，在下翻勾选</a:t>
            </a:r>
            <a:r>
              <a:rPr lang="en-US" altLang="zh-CN" dirty="0">
                <a:solidFill>
                  <a:srgbClr val="FF0000"/>
                </a:solidFill>
              </a:rPr>
              <a:t>yes</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p:bldP spid="9" grpId="0" bldLvl="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407160"/>
            <a:ext cx="10710545" cy="526224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以添加</a:t>
            </a:r>
            <a:r>
              <a:rPr lang="en-US" altLang="zh-CN" sz="2400">
                <a:latin typeface="微软雅黑" panose="020B0503020204020204" charset="-122"/>
                <a:ea typeface="微软雅黑" panose="020B0503020204020204" charset="-122"/>
                <a:cs typeface="微软雅黑" panose="020B0503020204020204" charset="-122"/>
              </a:rPr>
              <a:t>megaraid_sas</a:t>
            </a:r>
            <a:r>
              <a:rPr lang="zh-CN" altLang="en-US" sz="2400">
                <a:latin typeface="微软雅黑" panose="020B0503020204020204" charset="-122"/>
                <a:ea typeface="微软雅黑" panose="020B0503020204020204" charset="-122"/>
                <a:cs typeface="微软雅黑" panose="020B0503020204020204" charset="-122"/>
              </a:rPr>
              <a:t>为例：</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、编译匹配当前内核版本的</a:t>
            </a:r>
            <a:r>
              <a:rPr lang="en-US" altLang="zh-CN" sz="2400">
                <a:latin typeface="微软雅黑" panose="020B0503020204020204" charset="-122"/>
                <a:ea typeface="微软雅黑" panose="020B0503020204020204" charset="-122"/>
                <a:cs typeface="微软雅黑" panose="020B0503020204020204" charset="-122"/>
              </a:rPr>
              <a:t>megaraid_sas</a:t>
            </a:r>
            <a:r>
              <a:rPr lang="zh-CN" altLang="en-US" sz="2400">
                <a:latin typeface="微软雅黑" panose="020B0503020204020204" charset="-122"/>
                <a:ea typeface="微软雅黑" panose="020B0503020204020204" charset="-122"/>
                <a:cs typeface="微软雅黑" panose="020B0503020204020204" charset="-122"/>
              </a:rPr>
              <a:t>模块，</a:t>
            </a:r>
            <a:r>
              <a:rPr lang="en-US" altLang="zh-CN" sz="2400">
                <a:latin typeface="微软雅黑" panose="020B0503020204020204" charset="-122"/>
                <a:ea typeface="微软雅黑" panose="020B0503020204020204" charset="-122"/>
                <a:cs typeface="微软雅黑" panose="020B0503020204020204" charset="-122"/>
              </a:rPr>
              <a:t>copy</a:t>
            </a:r>
            <a:r>
              <a:rPr lang="zh-CN" altLang="en-US" sz="2400">
                <a:latin typeface="微软雅黑" panose="020B0503020204020204" charset="-122"/>
                <a:ea typeface="微软雅黑" panose="020B0503020204020204" charset="-122"/>
                <a:cs typeface="微软雅黑" panose="020B0503020204020204" charset="-122"/>
              </a:rPr>
              <a:t>到安装系统中，</a:t>
            </a:r>
            <a:r>
              <a:rPr lang="en-US" altLang="zh-CN" sz="2400">
                <a:latin typeface="微软雅黑" panose="020B0503020204020204" charset="-122"/>
                <a:ea typeface="微软雅黑" panose="020B0503020204020204" charset="-122"/>
                <a:cs typeface="微软雅黑" panose="020B0503020204020204" charset="-122"/>
              </a:rPr>
              <a:t> insmod megaraid_sas</a:t>
            </a:r>
            <a:r>
              <a:rPr lang="zh-CN" altLang="en-US" sz="2400">
                <a:latin typeface="微软雅黑" panose="020B0503020204020204" charset="-122"/>
                <a:ea typeface="微软雅黑" panose="020B0503020204020204" charset="-122"/>
                <a:cs typeface="微软雅黑" panose="020B0503020204020204" charset="-122"/>
              </a:rPr>
              <a:t>，完成安装过程</a:t>
            </a:r>
            <a:endParaRPr lang="zh-CN" altLang="en-US" sz="2400">
              <a:latin typeface="微软雅黑" panose="020B0503020204020204" charset="-122"/>
              <a:ea typeface="微软雅黑" panose="020B0503020204020204" charset="-122"/>
              <a:cs typeface="微软雅黑" panose="020B0503020204020204" charset="-122"/>
            </a:endParaRPr>
          </a:p>
          <a:p>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、安装完成后不关机，</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手动</a:t>
            </a:r>
            <a:r>
              <a:rPr lang="en-US" altLang="zh-CN" sz="2400">
                <a:latin typeface="微软雅黑" panose="020B0503020204020204" charset="-122"/>
                <a:ea typeface="微软雅黑" panose="020B0503020204020204" charset="-122"/>
                <a:cs typeface="微软雅黑" panose="020B0503020204020204" charset="-122"/>
              </a:rPr>
              <a:t>mount</a:t>
            </a:r>
            <a:r>
              <a:rPr lang="zh-CN" altLang="en-US" sz="2400">
                <a:latin typeface="微软雅黑" panose="020B0503020204020204" charset="-122"/>
                <a:ea typeface="微软雅黑" panose="020B0503020204020204" charset="-122"/>
                <a:cs typeface="微软雅黑" panose="020B0503020204020204" charset="-122"/>
              </a:rPr>
              <a:t>安装后的根文件系统，并</a:t>
            </a:r>
            <a:r>
              <a:rPr lang="en-US" altLang="zh-CN" sz="2400">
                <a:latin typeface="微软雅黑" panose="020B0503020204020204" charset="-122"/>
                <a:ea typeface="微软雅黑" panose="020B0503020204020204" charset="-122"/>
                <a:cs typeface="微软雅黑" panose="020B0503020204020204" charset="-122"/>
              </a:rPr>
              <a:t>chroot /</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cp  megaraid_sas.ko  /lib/modules/xxx/update/</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depmod -a</a:t>
            </a:r>
            <a:endParaRPr lang="en-US" altLang="zh-CN" sz="2400">
              <a:latin typeface="微软雅黑" panose="020B0503020204020204" charset="-122"/>
              <a:ea typeface="微软雅黑" panose="020B0503020204020204" charset="-122"/>
              <a:cs typeface="微软雅黑" panose="020B0503020204020204" charset="-122"/>
            </a:endParaRPr>
          </a:p>
          <a:p>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、更新</a:t>
            </a:r>
            <a:r>
              <a:rPr lang="en-US" altLang="zh-CN" sz="2400">
                <a:latin typeface="微软雅黑" panose="020B0503020204020204" charset="-122"/>
                <a:ea typeface="微软雅黑" panose="020B0503020204020204" charset="-122"/>
                <a:cs typeface="微软雅黑" panose="020B0503020204020204" charset="-122"/>
              </a:rPr>
              <a:t>initramfs </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修改/etc/dracut.conf，添加</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add_drivers+="megaraid_sas"</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备份原有initramfs，重新生成新的initramfs, </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mv /boot/initramfs-xxx.img /boot/initramfs-xxx.bk.img</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dracut</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手动添加内核模块</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8560"/>
            <a:ext cx="10710545" cy="526224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通过内核配置文件查看</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/boot/config-xxx , </a:t>
            </a:r>
            <a:r>
              <a:rPr lang="zh-CN" altLang="en-US" sz="2400">
                <a:latin typeface="微软雅黑" panose="020B0503020204020204" charset="-122"/>
                <a:ea typeface="微软雅黑" panose="020B0503020204020204" charset="-122"/>
                <a:cs typeface="微软雅黑" panose="020B0503020204020204" charset="-122"/>
              </a:rPr>
              <a:t>确认以下两项为</a:t>
            </a:r>
            <a:r>
              <a:rPr lang="en-US" altLang="zh-CN" sz="2400">
                <a:latin typeface="微软雅黑" panose="020B0503020204020204" charset="-122"/>
                <a:ea typeface="微软雅黑" panose="020B0503020204020204" charset="-122"/>
                <a:cs typeface="微软雅黑" panose="020B0503020204020204" charset="-122"/>
              </a:rPr>
              <a:t>y</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builtin</a:t>
            </a:r>
            <a:r>
              <a:rPr lang="zh-CN" altLang="en-US" sz="2400">
                <a:latin typeface="微软雅黑" panose="020B0503020204020204" charset="-122"/>
                <a:ea typeface="微软雅黑" panose="020B0503020204020204" charset="-122"/>
                <a:cs typeface="微软雅黑" panose="020B0503020204020204" charset="-122"/>
              </a:rPr>
              <a:t>）或</a:t>
            </a:r>
            <a:r>
              <a:rPr lang="en-US" altLang="zh-CN" sz="2400">
                <a:latin typeface="微软雅黑" panose="020B0503020204020204" charset="-122"/>
                <a:ea typeface="微软雅黑" panose="020B0503020204020204" charset="-122"/>
                <a:cs typeface="微软雅黑" panose="020B0503020204020204" charset="-122"/>
              </a:rPr>
              <a:t>m (module)</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CONFIG_NVME_CORE=y</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CONIFG_BLK_DEV_NVME=m</a:t>
            </a:r>
            <a:endParaRPr lang="en-US" altLang="zh-CN" sz="2400">
              <a:latin typeface="微软雅黑" panose="020B0503020204020204" charset="-122"/>
              <a:ea typeface="微软雅黑" panose="020B0503020204020204" charset="-122"/>
              <a:cs typeface="微软雅黑" panose="020B0503020204020204" charset="-122"/>
            </a:endParaRPr>
          </a:p>
          <a:p>
            <a:endParaRPr lang="en-US" altLang="zh-CN"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模块扩展知识：</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en-US" altLang="zh-CN" sz="2400">
                <a:latin typeface="微软雅黑" panose="020B0503020204020204" charset="-122"/>
                <a:ea typeface="微软雅黑" panose="020B0503020204020204" charset="-122"/>
                <a:cs typeface="微软雅黑" panose="020B0503020204020204" charset="-122"/>
              </a:rPr>
              <a:t>lsmod/modprobe/modprobe -r/insmod/rmmod</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en-US" altLang="zh-CN" sz="2400">
                <a:latin typeface="微软雅黑" panose="020B0503020204020204" charset="-122"/>
                <a:ea typeface="微软雅黑" panose="020B0503020204020204" charset="-122"/>
                <a:cs typeface="微软雅黑" panose="020B0503020204020204" charset="-122"/>
              </a:rPr>
              <a:t>从设备看驱动，kernel driver in use</a:t>
            </a:r>
            <a:endParaRPr lang="en-US" altLang="zh-CN"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 lspci -vnn | grep Eth -A 15  </a:t>
            </a:r>
            <a:endParaRPr lang="en-US" altLang="zh-CN"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 lspci -vnn | grep VGA -A 15</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en-US" altLang="zh-CN" sz="2400">
                <a:latin typeface="微软雅黑" panose="020B0503020204020204" charset="-122"/>
                <a:ea typeface="微软雅黑" panose="020B0503020204020204" charset="-122"/>
                <a:cs typeface="微软雅黑" panose="020B0503020204020204" charset="-122"/>
              </a:rPr>
              <a:t>从modinfo中查看版本及是否支持对应设备</a:t>
            </a:r>
            <a:endParaRPr lang="en-US" altLang="zh-CN"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 modinfo e1000e | grep -i ^version</a:t>
            </a:r>
            <a:endParaRPr lang="en-US" altLang="zh-CN"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 modinfo e1000e | grep -i 10d3   (82574L网卡对应的product_id)   </a:t>
            </a:r>
            <a:endParaRPr lang="en-US" altLang="zh-CN"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/usr/share/hwdata/pci.ids</a:t>
            </a:r>
            <a:r>
              <a:rPr lang="zh-CN" altLang="en-US" sz="2400">
                <a:latin typeface="微软雅黑" panose="020B0503020204020204" charset="-122"/>
                <a:ea typeface="微软雅黑" panose="020B0503020204020204" charset="-122"/>
                <a:cs typeface="微软雅黑" panose="020B0503020204020204" charset="-122"/>
              </a:rPr>
              <a:t>中能查看</a:t>
            </a:r>
            <a:r>
              <a:rPr lang="en-US" altLang="zh-CN" sz="2400">
                <a:latin typeface="微软雅黑" panose="020B0503020204020204" charset="-122"/>
                <a:ea typeface="微软雅黑" panose="020B0503020204020204" charset="-122"/>
                <a:cs typeface="微软雅黑" panose="020B0503020204020204" charset="-122"/>
              </a:rPr>
              <a:t>id</a:t>
            </a:r>
            <a:r>
              <a:rPr lang="zh-CN" altLang="en-US" sz="2400">
                <a:latin typeface="微软雅黑" panose="020B0503020204020204" charset="-122"/>
                <a:ea typeface="微软雅黑" panose="020B0503020204020204" charset="-122"/>
                <a:cs typeface="微软雅黑" panose="020B0503020204020204" charset="-122"/>
              </a:rPr>
              <a:t>号对应的设备名称</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确认内核是否支持</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Nvme</a:t>
            </a:r>
            <a:endParaRPr lang="en-US" altLang="zh-CN"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407160"/>
            <a:ext cx="10710545" cy="48926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sym typeface="+mn-ea"/>
              </a:rPr>
              <a:t>现象：</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开始安装后报错，或无法完成安装</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sym typeface="+mn-ea"/>
              </a:rPr>
              <a:t>排查方式：</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按出错的地方排查</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sym typeface="+mn-ea"/>
              </a:rPr>
              <a:t>可能的原因：</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格式化出错或解压</a:t>
            </a:r>
            <a:r>
              <a:rPr lang="en-US" altLang="zh-CN" sz="2400">
                <a:latin typeface="微软雅黑" panose="020B0503020204020204" charset="-122"/>
                <a:ea typeface="微软雅黑" panose="020B0503020204020204" charset="-122"/>
                <a:cs typeface="微软雅黑" panose="020B0503020204020204" charset="-122"/>
              </a:rPr>
              <a:t>tar</a:t>
            </a:r>
            <a:r>
              <a:rPr lang="zh-CN" altLang="en-US" sz="2400">
                <a:latin typeface="微软雅黑" panose="020B0503020204020204" charset="-122"/>
                <a:ea typeface="微软雅黑" panose="020B0503020204020204" charset="-122"/>
                <a:cs typeface="微软雅黑" panose="020B0503020204020204" charset="-122"/>
              </a:rPr>
              <a:t>包出错：内核原因</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安装包过程出错，且每次卡在不同包：读盘问题或</a:t>
            </a:r>
            <a:r>
              <a:rPr lang="en-US" altLang="zh-CN" sz="2400">
                <a:latin typeface="微软雅黑" panose="020B0503020204020204" charset="-122"/>
                <a:ea typeface="微软雅黑" panose="020B0503020204020204" charset="-122"/>
                <a:cs typeface="微软雅黑" panose="020B0503020204020204" charset="-122"/>
              </a:rPr>
              <a:t>USB</a:t>
            </a:r>
            <a:r>
              <a:rPr lang="zh-CN" altLang="en-US" sz="2400">
                <a:latin typeface="微软雅黑" panose="020B0503020204020204" charset="-122"/>
                <a:ea typeface="微软雅黑" panose="020B0503020204020204" charset="-122"/>
                <a:cs typeface="微软雅黑" panose="020B0503020204020204" charset="-122"/>
              </a:rPr>
              <a:t>供电问题</a:t>
            </a:r>
            <a:endParaRPr lang="zh-CN" altLang="en-US" sz="240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备注：鲲鹏</a:t>
            </a:r>
            <a:r>
              <a:rPr lang="en-US" altLang="zh-CN" sz="2400">
                <a:latin typeface="微软雅黑" panose="020B0503020204020204" charset="-122"/>
                <a:ea typeface="微软雅黑" panose="020B0503020204020204" charset="-122"/>
                <a:cs typeface="微软雅黑" panose="020B0503020204020204" charset="-122"/>
              </a:rPr>
              <a:t>916/920</a:t>
            </a:r>
            <a:r>
              <a:rPr lang="zh-CN" altLang="en-US" sz="2400">
                <a:latin typeface="微软雅黑" panose="020B0503020204020204" charset="-122"/>
                <a:ea typeface="微软雅黑" panose="020B0503020204020204" charset="-122"/>
                <a:cs typeface="微软雅黑" panose="020B0503020204020204" charset="-122"/>
              </a:rPr>
              <a:t>机器建议管理口安装系统</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网卡驱动导致的无法安装：手动卸载网卡驱动</a:t>
            </a:r>
            <a:r>
              <a:rPr lang="en-US" altLang="zh-CN" sz="2400">
                <a:latin typeface="微软雅黑" panose="020B0503020204020204" charset="-122"/>
                <a:ea typeface="微软雅黑" panose="020B0503020204020204" charset="-122"/>
                <a:cs typeface="微软雅黑" panose="020B0503020204020204" charset="-122"/>
              </a:rPr>
              <a:t> modprobe -r xxx</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sym typeface="+mn-ea"/>
              </a:rPr>
              <a:t>安装无法结束：可能是没有等到</a:t>
            </a:r>
            <a:r>
              <a:rPr lang="en-US" altLang="zh-CN" sz="2400">
                <a:latin typeface="微软雅黑" panose="020B0503020204020204" charset="-122"/>
                <a:ea typeface="微软雅黑" panose="020B0503020204020204" charset="-122"/>
                <a:cs typeface="微软雅黑" panose="020B0503020204020204" charset="-122"/>
                <a:sym typeface="+mn-ea"/>
              </a:rPr>
              <a:t>sync</a:t>
            </a:r>
            <a:r>
              <a:rPr lang="zh-CN" altLang="en-US" sz="2400">
                <a:latin typeface="微软雅黑" panose="020B0503020204020204" charset="-122"/>
                <a:ea typeface="微软雅黑" panose="020B0503020204020204" charset="-122"/>
                <a:cs typeface="微软雅黑" panose="020B0503020204020204" charset="-122"/>
                <a:sym typeface="+mn-ea"/>
              </a:rPr>
              <a:t>信号，如果</a:t>
            </a:r>
            <a:r>
              <a:rPr lang="en-US" altLang="zh-CN" sz="2400">
                <a:latin typeface="微软雅黑" panose="020B0503020204020204" charset="-122"/>
                <a:ea typeface="微软雅黑" panose="020B0503020204020204" charset="-122"/>
                <a:cs typeface="微软雅黑" panose="020B0503020204020204" charset="-122"/>
                <a:sym typeface="+mn-ea"/>
              </a:rPr>
              <a:t>ps</a:t>
            </a:r>
            <a:r>
              <a:rPr lang="zh-CN" altLang="en-US" sz="2400">
                <a:latin typeface="微软雅黑" panose="020B0503020204020204" charset="-122"/>
                <a:ea typeface="微软雅黑" panose="020B0503020204020204" charset="-122"/>
                <a:cs typeface="微软雅黑" panose="020B0503020204020204" charset="-122"/>
                <a:sym typeface="+mn-ea"/>
              </a:rPr>
              <a:t>确认安装过程结束可直接重启</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其他问题</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安装过程报错</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919480"/>
            <a:ext cx="10710545" cy="6000750"/>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如果图形安装失败，为了进一步分析原因和解决问题，需要进入调试模式图形安装引导文件 </a:t>
            </a:r>
            <a:r>
              <a:rPr lang="en-US" altLang="zh-CN" sz="2400">
                <a:latin typeface="微软雅黑" panose="020B0503020204020204" charset="-122"/>
                <a:ea typeface="微软雅黑" panose="020B0503020204020204" charset="-122"/>
                <a:cs typeface="微软雅黑" panose="020B0503020204020204" charset="-122"/>
              </a:rPr>
              <a:t>grub</a:t>
            </a:r>
            <a:r>
              <a:rPr lang="zh-CN" altLang="en-US" sz="2400">
                <a:latin typeface="微软雅黑" panose="020B0503020204020204" charset="-122"/>
                <a:ea typeface="微软雅黑" panose="020B0503020204020204" charset="-122"/>
                <a:cs typeface="微软雅黑" panose="020B0503020204020204" charset="-122"/>
              </a:rPr>
              <a:t>.cfg 中，在参数 console=tty 之后，加入 debug_test 即可，安装出错信息保存在 /tmp/installation.log 文件中；</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安装中控制台切换：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F1  安装程序（文本模式）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F2  交互shell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F3  安装信息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F4  内核信息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F5  所选命令的标准输出 </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Ctrl + Alt + F7  安装程序（图形） </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安装中常用的日志文件： </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/var/log/dmesg 系统引导过程中的内核信息； </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/var/log/messages  系统默认的服务日志； </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/root/install.log与/root/upgrade.log    记录安装和升级信息</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如何进入图形安装调试模式</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407160"/>
            <a:ext cx="10710545" cy="2676525"/>
          </a:xfrm>
          <a:prstGeom prst="rect">
            <a:avLst/>
          </a:prstGeom>
          <a:noFill/>
        </p:spPr>
        <p:txBody>
          <a:bodyPr wrap="square" rtlCol="0">
            <a:spAutoFit/>
          </a:bodyPr>
          <a:lstStyle/>
          <a:p>
            <a:r>
              <a:rPr lang="zh-CN" altLang="en-US" sz="2400">
                <a:latin typeface="思源黑体 CN" panose="020B0600000000000000" charset="-122"/>
                <a:ea typeface="思源黑体 CN" panose="020B0600000000000000" charset="-122"/>
                <a:cs typeface="思源黑体 CN" panose="020B0600000000000000" charset="-122"/>
                <a:sym typeface="+mn-ea"/>
              </a:rPr>
              <a:t>现象：</a:t>
            </a:r>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sym typeface="+mn-ea"/>
              </a:rPr>
              <a:t>安装程序正常结束，但是重启后无法进入系统</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思源黑体 CN" panose="020B0600000000000000" charset="-122"/>
              <a:ea typeface="思源黑体 CN" panose="020B0600000000000000" charset="-122"/>
              <a:cs typeface="思源黑体 CN" panose="020B0600000000000000" charset="-122"/>
            </a:endParaRPr>
          </a:p>
          <a:p>
            <a:r>
              <a:rPr lang="zh-CN" altLang="en-US" sz="2400">
                <a:latin typeface="思源黑体 CN" panose="020B0600000000000000" charset="-122"/>
                <a:ea typeface="思源黑体 CN" panose="020B0600000000000000" charset="-122"/>
                <a:cs typeface="思源黑体 CN" panose="020B0600000000000000" charset="-122"/>
                <a:sym typeface="+mn-ea"/>
              </a:rPr>
              <a:t>可能的原因：</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zh-CN" altLang="en-US" sz="2400">
                <a:latin typeface="思源黑体 CN" panose="020B0600000000000000" charset="-122"/>
                <a:ea typeface="思源黑体 CN" panose="020B0600000000000000" charset="-122"/>
                <a:cs typeface="思源黑体 CN" panose="020B0600000000000000" charset="-122"/>
                <a:sym typeface="+mn-ea"/>
              </a:rPr>
              <a:t>某些主板要求</a:t>
            </a:r>
            <a:r>
              <a:rPr lang="en-US" altLang="zh-CN" sz="2400">
                <a:latin typeface="思源黑体 CN" panose="020B0600000000000000" charset="-122"/>
                <a:ea typeface="思源黑体 CN" panose="020B0600000000000000" charset="-122"/>
                <a:cs typeface="思源黑体 CN" panose="020B0600000000000000" charset="-122"/>
                <a:sym typeface="+mn-ea"/>
              </a:rPr>
              <a:t>mbr</a:t>
            </a:r>
            <a:r>
              <a:rPr lang="zh-CN" altLang="en-US" sz="2400">
                <a:latin typeface="思源黑体 CN" panose="020B0600000000000000" charset="-122"/>
                <a:ea typeface="思源黑体 CN" panose="020B0600000000000000" charset="-122"/>
                <a:cs typeface="思源黑体 CN" panose="020B0600000000000000" charset="-122"/>
                <a:sym typeface="+mn-ea"/>
              </a:rPr>
              <a:t>启动分区为活动分区：</a:t>
            </a:r>
            <a:r>
              <a:rPr lang="en-US" altLang="zh-CN" sz="2400">
                <a:latin typeface="思源黑体 CN" panose="020B0600000000000000" charset="-122"/>
                <a:ea typeface="思源黑体 CN" panose="020B0600000000000000" charset="-122"/>
                <a:cs typeface="思源黑体 CN" panose="020B0600000000000000" charset="-122"/>
                <a:sym typeface="+mn-ea"/>
              </a:rPr>
              <a:t>fdisk/a </a:t>
            </a:r>
            <a:r>
              <a:rPr lang="zh-CN" altLang="en-US" sz="2400">
                <a:latin typeface="思源黑体 CN" panose="020B0600000000000000" charset="-122"/>
                <a:ea typeface="思源黑体 CN" panose="020B0600000000000000" charset="-122"/>
                <a:cs typeface="思源黑体 CN" panose="020B0600000000000000" charset="-122"/>
                <a:sym typeface="+mn-ea"/>
              </a:rPr>
              <a:t>设置活动分区</a:t>
            </a:r>
            <a:endParaRPr lang="zh-CN" altLang="en-US" sz="2400">
              <a:latin typeface="思源黑体 CN" panose="020B0600000000000000" charset="-122"/>
              <a:ea typeface="思源黑体 CN" panose="020B0600000000000000" charset="-122"/>
              <a:cs typeface="思源黑体 CN" panose="020B0600000000000000" charset="-122"/>
            </a:endParaRPr>
          </a:p>
          <a:p>
            <a:pPr marL="342900" indent="-342900">
              <a:buFont typeface="Arial" panose="020B0604020202020204" pitchFamily="34" charset="0"/>
              <a:buChar char="•"/>
            </a:pPr>
            <a:r>
              <a:rPr lang="en-US" altLang="zh-CN" sz="2400">
                <a:latin typeface="思源黑体 CN" panose="020B0600000000000000" charset="-122"/>
                <a:ea typeface="思源黑体 CN" panose="020B0600000000000000" charset="-122"/>
                <a:cs typeface="思源黑体 CN" panose="020B0600000000000000" charset="-122"/>
                <a:sym typeface="+mn-ea"/>
              </a:rPr>
              <a:t>legacy/uefi</a:t>
            </a:r>
            <a:r>
              <a:rPr lang="zh-CN" altLang="en-US" sz="2400">
                <a:latin typeface="思源黑体 CN" panose="020B0600000000000000" charset="-122"/>
                <a:ea typeface="思源黑体 CN" panose="020B0600000000000000" charset="-122"/>
                <a:cs typeface="思源黑体 CN" panose="020B0600000000000000" charset="-122"/>
                <a:sym typeface="+mn-ea"/>
              </a:rPr>
              <a:t>模式问题或</a:t>
            </a:r>
            <a:r>
              <a:rPr lang="en-US" altLang="zh-CN" sz="2400">
                <a:latin typeface="思源黑体 CN" panose="020B0600000000000000" charset="-122"/>
                <a:ea typeface="思源黑体 CN" panose="020B0600000000000000" charset="-122"/>
                <a:cs typeface="思源黑体 CN" panose="020B0600000000000000" charset="-122"/>
                <a:sym typeface="+mn-ea"/>
              </a:rPr>
              <a:t>gpt</a:t>
            </a:r>
            <a:r>
              <a:rPr lang="zh-CN" altLang="en-US" sz="2400">
                <a:latin typeface="思源黑体 CN" panose="020B0600000000000000" charset="-122"/>
                <a:ea typeface="思源黑体 CN" panose="020B0600000000000000" charset="-122"/>
                <a:cs typeface="思源黑体 CN" panose="020B0600000000000000" charset="-122"/>
                <a:sym typeface="+mn-ea"/>
              </a:rPr>
              <a:t>磁盘格式，尝试更换固件模式后重新安装</a:t>
            </a:r>
            <a:endParaRPr lang="zh-CN" altLang="en-US" sz="2400">
              <a:latin typeface="思源黑体 CN" panose="020B0600000000000000" charset="-122"/>
              <a:ea typeface="思源黑体 CN" panose="020B0600000000000000" charset="-122"/>
              <a:cs typeface="思源黑体 CN" panose="020B0600000000000000"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其他问题</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安装完成重启无法进系统</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52930" y="2445385"/>
            <a:ext cx="8486140" cy="3731895"/>
          </a:xfrm>
        </p:spPr>
        <p:txBody>
          <a:bodyPr/>
          <a:lstStyle/>
          <a:p>
            <a:pPr marL="0" algn="l" eaLnBrk="0" hangingPunct="0">
              <a:lnSpc>
                <a:spcPct val="100000"/>
              </a:lnSpc>
              <a:buClrTx/>
              <a:buSzTx/>
              <a:buFontTx/>
              <a:buNone/>
            </a:pPr>
            <a:r>
              <a:rPr lang="en-US" altLang="zh-CN" sz="2400" dirty="0">
                <a:latin typeface="微软雅黑" panose="020B0503020204020204" charset="-122"/>
                <a:ea typeface="微软雅黑" panose="020B0503020204020204" charset="-122"/>
                <a:cs typeface="微软雅黑" panose="020B0503020204020204" charset="-122"/>
              </a:rPr>
              <a:t>       </a:t>
            </a:r>
            <a:r>
              <a:rPr lang="zh-CN" altLang="zh-CN" sz="2400" dirty="0">
                <a:latin typeface="微软雅黑" panose="020B0503020204020204" charset="-122"/>
                <a:ea typeface="微软雅黑" panose="020B0503020204020204" charset="-122"/>
                <a:cs typeface="微软雅黑" panose="020B0503020204020204" charset="-122"/>
              </a:rPr>
              <a:t>操作系统安装是所有项目实施部署的第一步，如果无法安装系统，则所有后续工作无法进行，操作系统安装涉及到安装</a:t>
            </a:r>
            <a:r>
              <a:rPr lang="en-US" altLang="zh-CN" sz="2400" dirty="0">
                <a:latin typeface="微软雅黑" panose="020B0503020204020204" charset="-122"/>
                <a:ea typeface="微软雅黑" panose="020B0503020204020204" charset="-122"/>
                <a:cs typeface="微软雅黑" panose="020B0503020204020204" charset="-122"/>
              </a:rPr>
              <a:t>ISO</a:t>
            </a:r>
            <a:r>
              <a:rPr lang="zh-CN" altLang="en-US" sz="2400" dirty="0">
                <a:latin typeface="微软雅黑" panose="020B0503020204020204" charset="-122"/>
                <a:ea typeface="微软雅黑" panose="020B0503020204020204" charset="-122"/>
                <a:cs typeface="微软雅黑" panose="020B0503020204020204" charset="-122"/>
              </a:rPr>
              <a:t>、固件、显示、存储及各类驱动问题，需要具备一定硬件基础，涉及</a:t>
            </a:r>
            <a:r>
              <a:rPr lang="en-US" altLang="zh-CN" sz="2400" dirty="0">
                <a:latin typeface="微软雅黑" panose="020B0503020204020204" charset="-122"/>
                <a:ea typeface="微软雅黑" panose="020B0503020204020204" charset="-122"/>
                <a:cs typeface="微软雅黑" panose="020B0503020204020204" charset="-122"/>
              </a:rPr>
              <a:t>UEFI</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BMC</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RAID</a:t>
            </a:r>
            <a:r>
              <a:rPr lang="zh-CN" altLang="en-US" sz="2400" dirty="0">
                <a:latin typeface="微软雅黑" panose="020B0503020204020204" charset="-122"/>
                <a:ea typeface="微软雅黑" panose="020B0503020204020204" charset="-122"/>
                <a:cs typeface="微软雅黑" panose="020B0503020204020204" charset="-122"/>
              </a:rPr>
              <a:t>卡、</a:t>
            </a:r>
            <a:r>
              <a:rPr lang="en-US" altLang="zh-CN" sz="2400" dirty="0">
                <a:latin typeface="微软雅黑" panose="020B0503020204020204" charset="-122"/>
                <a:ea typeface="微软雅黑" panose="020B0503020204020204" charset="-122"/>
                <a:cs typeface="微软雅黑" panose="020B0503020204020204" charset="-122"/>
              </a:rPr>
              <a:t>NVME</a:t>
            </a:r>
            <a:r>
              <a:rPr lang="zh-CN" altLang="en-US" sz="2400" dirty="0">
                <a:latin typeface="微软雅黑" panose="020B0503020204020204" charset="-122"/>
                <a:ea typeface="微软雅黑" panose="020B0503020204020204" charset="-122"/>
                <a:cs typeface="微软雅黑" panose="020B0503020204020204" charset="-122"/>
              </a:rPr>
              <a:t>等硬件知识。</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mn-lt"/>
              </a:rPr>
              <a:t>概述</a:t>
            </a:r>
            <a:endParaRPr lang="zh-CN" altLang="en-US" sz="3200" b="1" dirty="0">
              <a:solidFill>
                <a:schemeClr val="bg1"/>
              </a:solidFill>
              <a:latin typeface="微软雅黑" panose="020B0503020204020204" charset="-122"/>
              <a:cs typeface="微软雅黑" panose="020B0503020204020204" charset="-122"/>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hidden="1"/>
          <p:cNvPicPr>
            <a:picLocks noChangeAspect="1"/>
          </p:cNvPicPr>
          <p:nvPr/>
        </p:nvPicPr>
        <p:blipFill>
          <a:blip r:embed="rId1"/>
          <a:stretch>
            <a:fillRect/>
          </a:stretch>
        </p:blipFill>
        <p:spPr>
          <a:xfrm>
            <a:off x="0" y="0"/>
            <a:ext cx="12192000" cy="6858000"/>
          </a:xfrm>
          <a:prstGeom prst="rect">
            <a:avLst/>
          </a:prstGeom>
        </p:spPr>
      </p:pic>
      <p:sp>
        <p:nvSpPr>
          <p:cNvPr id="20" name="矩形 19"/>
          <p:cNvSpPr/>
          <p:nvPr/>
        </p:nvSpPr>
        <p:spPr>
          <a:xfrm>
            <a:off x="4469765" y="3435350"/>
            <a:ext cx="6060440" cy="2586355"/>
          </a:xfrm>
          <a:prstGeom prst="rect">
            <a:avLst/>
          </a:prstGeom>
          <a:solidFill>
            <a:srgbClr val="0070C0"/>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16718" y="3412247"/>
            <a:ext cx="5646420" cy="2609215"/>
          </a:xfrm>
          <a:prstGeom prst="rect">
            <a:avLst/>
          </a:prstGeom>
          <a:noFill/>
        </p:spPr>
        <p:txBody>
          <a:bodyPr wrap="square" rtlCol="0">
            <a:spAutoFit/>
          </a:bodyPr>
          <a:lstStyle/>
          <a:p>
            <a:pPr indent="0" algn="just">
              <a:lnSpc>
                <a:spcPct val="130000"/>
              </a:lnSpc>
              <a:buFont typeface="Wingdings" panose="05000000000000000000" pitchFamily="2" charset="2"/>
              <a:buNone/>
            </a:pPr>
            <a:r>
              <a:rPr lang="zh-CN" altLang="en-US" kern="0" dirty="0">
                <a:solidFill>
                  <a:schemeClr val="bg1"/>
                </a:solidFill>
                <a:latin typeface="微软雅黑" panose="020B0503020204020204" charset="-122"/>
                <a:ea typeface="微软雅黑" panose="020B0503020204020204" charset="-122"/>
                <a:sym typeface="+mn-ea"/>
              </a:rPr>
              <a:t>确认硬件信息和光盘匹配，否则需要更换系统光盘：</a:t>
            </a:r>
            <a:endParaRPr lang="zh-CN" altLang="en-US" kern="0" dirty="0">
              <a:solidFill>
                <a:schemeClr val="bg1"/>
              </a:solidFill>
              <a:latin typeface="微软雅黑" panose="020B0503020204020204" charset="-122"/>
              <a:ea typeface="微软雅黑" panose="020B0503020204020204" charset="-122"/>
              <a:sym typeface="+mn-ea"/>
            </a:endParaRPr>
          </a:p>
          <a:p>
            <a:pPr marL="285750" indent="-285750" algn="just">
              <a:lnSpc>
                <a:spcPct val="130000"/>
              </a:lnSpc>
              <a:buFont typeface="Wingdings" panose="05000000000000000000" pitchFamily="2" charset="2"/>
              <a:buChar char="ü"/>
            </a:pPr>
            <a:r>
              <a:rPr lang="zh-CN" altLang="en-US" kern="0" dirty="0">
                <a:solidFill>
                  <a:schemeClr val="bg1"/>
                </a:solidFill>
                <a:latin typeface="微软雅黑" panose="020B0503020204020204" charset="-122"/>
                <a:ea typeface="微软雅黑" panose="020B0503020204020204" charset="-122"/>
                <a:sym typeface="+mn-ea"/>
              </a:rPr>
              <a:t>确认</a:t>
            </a:r>
            <a:r>
              <a:rPr lang="en-US" altLang="zh-CN" kern="0" dirty="0">
                <a:solidFill>
                  <a:schemeClr val="bg1"/>
                </a:solidFill>
                <a:latin typeface="微软雅黑" panose="020B0503020204020204" charset="-122"/>
                <a:ea typeface="微软雅黑" panose="020B0503020204020204" charset="-122"/>
                <a:sym typeface="+mn-ea"/>
              </a:rPr>
              <a:t>CPU</a:t>
            </a:r>
            <a:r>
              <a:rPr lang="zh-CN" altLang="en-US" kern="0" dirty="0">
                <a:solidFill>
                  <a:schemeClr val="bg1"/>
                </a:solidFill>
                <a:latin typeface="微软雅黑" panose="020B0503020204020204" charset="-122"/>
                <a:ea typeface="微软雅黑" panose="020B0503020204020204" charset="-122"/>
                <a:sym typeface="+mn-ea"/>
              </a:rPr>
              <a:t>架构：龙芯、飞腾、鲲鹏、</a:t>
            </a:r>
            <a:r>
              <a:rPr lang="en-US" altLang="zh-CN" kern="0" dirty="0">
                <a:solidFill>
                  <a:schemeClr val="bg1"/>
                </a:solidFill>
                <a:latin typeface="微软雅黑" panose="020B0503020204020204" charset="-122"/>
                <a:ea typeface="微软雅黑" panose="020B0503020204020204" charset="-122"/>
                <a:sym typeface="+mn-ea"/>
              </a:rPr>
              <a:t>x86</a:t>
            </a:r>
            <a:r>
              <a:rPr lang="zh-CN" altLang="en-US" kern="0" dirty="0">
                <a:solidFill>
                  <a:schemeClr val="bg1"/>
                </a:solidFill>
                <a:latin typeface="微软雅黑" panose="020B0503020204020204" charset="-122"/>
                <a:ea typeface="微软雅黑" panose="020B0503020204020204" charset="-122"/>
                <a:sym typeface="+mn-ea"/>
              </a:rPr>
              <a:t>或申威</a:t>
            </a:r>
            <a:endParaRPr lang="zh-CN" altLang="en-US" kern="0" dirty="0">
              <a:solidFill>
                <a:schemeClr val="bg1"/>
              </a:solidFill>
              <a:latin typeface="微软雅黑" panose="020B0503020204020204" charset="-122"/>
              <a:ea typeface="微软雅黑" panose="020B0503020204020204" charset="-122"/>
              <a:sym typeface="+mn-ea"/>
            </a:endParaRPr>
          </a:p>
          <a:p>
            <a:pPr marL="285750" indent="-285750" algn="just">
              <a:lnSpc>
                <a:spcPct val="130000"/>
              </a:lnSpc>
              <a:buFont typeface="Wingdings" panose="05000000000000000000" pitchFamily="2" charset="2"/>
              <a:buChar char="ü"/>
            </a:pPr>
            <a:r>
              <a:rPr lang="zh-CN" altLang="en-US" kern="0" dirty="0">
                <a:solidFill>
                  <a:schemeClr val="bg1"/>
                </a:solidFill>
                <a:latin typeface="微软雅黑" panose="020B0503020204020204" charset="-122"/>
                <a:ea typeface="微软雅黑" panose="020B0503020204020204" charset="-122"/>
                <a:sym typeface="+mn-ea"/>
              </a:rPr>
              <a:t>确认</a:t>
            </a:r>
            <a:r>
              <a:rPr lang="en-US" altLang="zh-CN" kern="0" dirty="0">
                <a:solidFill>
                  <a:schemeClr val="bg1"/>
                </a:solidFill>
                <a:latin typeface="微软雅黑" panose="020B0503020204020204" charset="-122"/>
                <a:ea typeface="微软雅黑" panose="020B0503020204020204" charset="-122"/>
                <a:sym typeface="+mn-ea"/>
              </a:rPr>
              <a:t>CPU</a:t>
            </a:r>
            <a:r>
              <a:rPr lang="zh-CN" altLang="en-US" kern="0" dirty="0">
                <a:solidFill>
                  <a:schemeClr val="bg1"/>
                </a:solidFill>
                <a:latin typeface="微软雅黑" panose="020B0503020204020204" charset="-122"/>
                <a:ea typeface="微软雅黑" panose="020B0503020204020204" charset="-122"/>
                <a:sym typeface="+mn-ea"/>
              </a:rPr>
              <a:t>信息与</a:t>
            </a:r>
            <a:r>
              <a:rPr lang="en-US" altLang="zh-CN" kern="0" dirty="0">
                <a:solidFill>
                  <a:schemeClr val="bg1"/>
                </a:solidFill>
                <a:latin typeface="微软雅黑" panose="020B0503020204020204" charset="-122"/>
                <a:ea typeface="微软雅黑" panose="020B0503020204020204" charset="-122"/>
                <a:sym typeface="+mn-ea"/>
              </a:rPr>
              <a:t>ISO</a:t>
            </a:r>
            <a:r>
              <a:rPr lang="zh-CN" altLang="en-US" kern="0" dirty="0">
                <a:solidFill>
                  <a:schemeClr val="bg1"/>
                </a:solidFill>
                <a:latin typeface="微软雅黑" panose="020B0503020204020204" charset="-122"/>
                <a:ea typeface="微软雅黑" panose="020B0503020204020204" charset="-122"/>
                <a:sym typeface="+mn-ea"/>
              </a:rPr>
              <a:t>对应的版本是否匹配，比如</a:t>
            </a:r>
            <a:r>
              <a:rPr lang="en-US" altLang="zh-CN" kern="0" dirty="0">
                <a:solidFill>
                  <a:schemeClr val="bg1"/>
                </a:solidFill>
                <a:latin typeface="微软雅黑" panose="020B0503020204020204" charset="-122"/>
                <a:ea typeface="微软雅黑" panose="020B0503020204020204" charset="-122"/>
                <a:sym typeface="+mn-ea"/>
              </a:rPr>
              <a:t>FT2000+</a:t>
            </a:r>
            <a:r>
              <a:rPr lang="zh-CN" altLang="en-US" kern="0" dirty="0">
                <a:solidFill>
                  <a:schemeClr val="bg1"/>
                </a:solidFill>
                <a:latin typeface="微软雅黑" panose="020B0503020204020204" charset="-122"/>
                <a:ea typeface="微软雅黑" panose="020B0503020204020204" charset="-122"/>
                <a:sym typeface="+mn-ea"/>
              </a:rPr>
              <a:t>需要</a:t>
            </a:r>
            <a:r>
              <a:rPr lang="en-US" altLang="zh-CN" kern="0" dirty="0">
                <a:solidFill>
                  <a:schemeClr val="bg1"/>
                </a:solidFill>
                <a:latin typeface="微软雅黑" panose="020B0503020204020204" charset="-122"/>
                <a:ea typeface="微软雅黑" panose="020B0503020204020204" charset="-122"/>
                <a:sym typeface="+mn-ea"/>
              </a:rPr>
              <a:t>server-sp2-2000</a:t>
            </a:r>
            <a:r>
              <a:rPr lang="zh-CN" altLang="en-US" kern="0" dirty="0">
                <a:solidFill>
                  <a:schemeClr val="bg1"/>
                </a:solidFill>
                <a:latin typeface="微软雅黑" panose="020B0503020204020204" charset="-122"/>
                <a:ea typeface="微软雅黑" panose="020B0503020204020204" charset="-122"/>
                <a:sym typeface="+mn-ea"/>
              </a:rPr>
              <a:t>或更新版本才能支持；</a:t>
            </a:r>
            <a:r>
              <a:rPr lang="en-US" altLang="zh-CN" kern="0" dirty="0">
                <a:solidFill>
                  <a:schemeClr val="bg1"/>
                </a:solidFill>
                <a:latin typeface="微软雅黑" panose="020B0503020204020204" charset="-122"/>
                <a:ea typeface="微软雅黑" panose="020B0503020204020204" charset="-122"/>
                <a:sym typeface="+mn-ea"/>
              </a:rPr>
              <a:t>LS4000</a:t>
            </a:r>
            <a:r>
              <a:rPr lang="zh-CN" altLang="en-US" kern="0" dirty="0">
                <a:solidFill>
                  <a:schemeClr val="bg1"/>
                </a:solidFill>
                <a:latin typeface="微软雅黑" panose="020B0503020204020204" charset="-122"/>
                <a:ea typeface="微软雅黑" panose="020B0503020204020204" charset="-122"/>
                <a:sym typeface="+mn-ea"/>
              </a:rPr>
              <a:t>需要桌面</a:t>
            </a:r>
            <a:r>
              <a:rPr lang="en-US" altLang="zh-CN" kern="0" dirty="0">
                <a:solidFill>
                  <a:schemeClr val="bg1"/>
                </a:solidFill>
                <a:latin typeface="微软雅黑" panose="020B0503020204020204" charset="-122"/>
                <a:ea typeface="微软雅黑" panose="020B0503020204020204" charset="-122"/>
                <a:sym typeface="+mn-ea"/>
              </a:rPr>
              <a:t>B055/</a:t>
            </a:r>
            <a:r>
              <a:rPr lang="zh-CN" altLang="en-US" kern="0" dirty="0">
                <a:solidFill>
                  <a:schemeClr val="bg1"/>
                </a:solidFill>
                <a:latin typeface="微软雅黑" panose="020B0503020204020204" charset="-122"/>
                <a:ea typeface="微软雅黑" panose="020B0503020204020204" charset="-122"/>
                <a:sym typeface="+mn-ea"/>
              </a:rPr>
              <a:t>服务器</a:t>
            </a:r>
            <a:r>
              <a:rPr lang="en-US" altLang="zh-CN" kern="0" dirty="0">
                <a:solidFill>
                  <a:schemeClr val="bg1"/>
                </a:solidFill>
                <a:latin typeface="微软雅黑" panose="020B0503020204020204" charset="-122"/>
                <a:ea typeface="微软雅黑" panose="020B0503020204020204" charset="-122"/>
                <a:sym typeface="+mn-ea"/>
              </a:rPr>
              <a:t>B013</a:t>
            </a:r>
            <a:r>
              <a:rPr lang="zh-CN" altLang="en-US" kern="0" dirty="0">
                <a:solidFill>
                  <a:schemeClr val="bg1"/>
                </a:solidFill>
                <a:latin typeface="微软雅黑" panose="020B0503020204020204" charset="-122"/>
                <a:ea typeface="微软雅黑" panose="020B0503020204020204" charset="-122"/>
                <a:sym typeface="+mn-ea"/>
              </a:rPr>
              <a:t>以上才支持</a:t>
            </a:r>
            <a:endParaRPr lang="zh-CN" altLang="en-US" kern="0" dirty="0">
              <a:solidFill>
                <a:schemeClr val="bg1"/>
              </a:solidFill>
              <a:latin typeface="微软雅黑" panose="020B0503020204020204" charset="-122"/>
              <a:ea typeface="微软雅黑" panose="020B0503020204020204" charset="-122"/>
              <a:sym typeface="+mn-ea"/>
            </a:endParaRPr>
          </a:p>
          <a:p>
            <a:pPr marL="285750" indent="-285750" algn="just">
              <a:lnSpc>
                <a:spcPct val="130000"/>
              </a:lnSpc>
              <a:buFont typeface="Wingdings" panose="05000000000000000000" pitchFamily="2" charset="2"/>
              <a:buChar char="ü"/>
            </a:pPr>
            <a:r>
              <a:rPr lang="zh-CN" altLang="en-US" kern="0" dirty="0">
                <a:solidFill>
                  <a:schemeClr val="bg1"/>
                </a:solidFill>
                <a:latin typeface="微软雅黑" panose="020B0503020204020204" charset="-122"/>
                <a:ea typeface="微软雅黑" panose="020B0503020204020204" charset="-122"/>
                <a:sym typeface="+mn-ea"/>
              </a:rPr>
              <a:t>确认显卡或桥片信息：龙芯有</a:t>
            </a:r>
            <a:r>
              <a:rPr lang="en-US" altLang="zh-CN" kern="0" dirty="0">
                <a:solidFill>
                  <a:schemeClr val="bg1"/>
                </a:solidFill>
                <a:latin typeface="微软雅黑" panose="020B0503020204020204" charset="-122"/>
                <a:ea typeface="微软雅黑" panose="020B0503020204020204" charset="-122"/>
                <a:sym typeface="+mn-ea"/>
              </a:rPr>
              <a:t>780E</a:t>
            </a:r>
            <a:r>
              <a:rPr lang="zh-CN" altLang="en-US" kern="0" dirty="0">
                <a:solidFill>
                  <a:schemeClr val="bg1"/>
                </a:solidFill>
                <a:latin typeface="微软雅黑" panose="020B0503020204020204" charset="-122"/>
                <a:ea typeface="微软雅黑" panose="020B0503020204020204" charset="-122"/>
                <a:sym typeface="+mn-ea"/>
              </a:rPr>
              <a:t>和</a:t>
            </a:r>
            <a:r>
              <a:rPr lang="en-US" altLang="zh-CN" kern="0" dirty="0">
                <a:solidFill>
                  <a:schemeClr val="bg1"/>
                </a:solidFill>
                <a:latin typeface="微软雅黑" panose="020B0503020204020204" charset="-122"/>
                <a:ea typeface="微软雅黑" panose="020B0503020204020204" charset="-122"/>
                <a:sym typeface="+mn-ea"/>
              </a:rPr>
              <a:t>7A1000</a:t>
            </a:r>
            <a:r>
              <a:rPr lang="zh-CN" altLang="en-US" kern="0" dirty="0">
                <a:solidFill>
                  <a:schemeClr val="bg1"/>
                </a:solidFill>
                <a:latin typeface="微软雅黑" panose="020B0503020204020204" charset="-122"/>
                <a:ea typeface="微软雅黑" panose="020B0503020204020204" charset="-122"/>
                <a:sym typeface="+mn-ea"/>
              </a:rPr>
              <a:t>桥片，</a:t>
            </a:r>
            <a:r>
              <a:rPr lang="en-US" altLang="zh-CN" kern="0" dirty="0">
                <a:solidFill>
                  <a:schemeClr val="bg1"/>
                </a:solidFill>
                <a:latin typeface="微软雅黑" panose="020B0503020204020204" charset="-122"/>
                <a:ea typeface="微软雅黑" panose="020B0503020204020204" charset="-122"/>
                <a:sym typeface="+mn-ea"/>
              </a:rPr>
              <a:t> </a:t>
            </a:r>
            <a:r>
              <a:rPr lang="zh-CN" altLang="en-US" kern="0" dirty="0">
                <a:solidFill>
                  <a:schemeClr val="bg1"/>
                </a:solidFill>
                <a:latin typeface="微软雅黑" panose="020B0503020204020204" charset="-122"/>
                <a:ea typeface="微软雅黑" panose="020B0503020204020204" charset="-122"/>
                <a:sym typeface="+mn-ea"/>
              </a:rPr>
              <a:t>申威分有套片和无套片内核</a:t>
            </a:r>
            <a:endParaRPr lang="zh-CN" altLang="en-US" kern="0" dirty="0">
              <a:solidFill>
                <a:schemeClr val="bg1"/>
              </a:solidFill>
              <a:latin typeface="微软雅黑" panose="020B0503020204020204" charset="-122"/>
              <a:ea typeface="微软雅黑" panose="020B0503020204020204" charset="-122"/>
              <a:sym typeface="+mn-ea"/>
            </a:endParaRPr>
          </a:p>
        </p:txBody>
      </p:sp>
      <p:sp>
        <p:nvSpPr>
          <p:cNvPr id="14" name="Rectangle 35"/>
          <p:cNvSpPr>
            <a:spLocks noChangeArrowheads="1"/>
          </p:cNvSpPr>
          <p:nvPr/>
        </p:nvSpPr>
        <p:spPr bwMode="auto">
          <a:xfrm>
            <a:off x="484764" y="1187211"/>
            <a:ext cx="4131686"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200">
                <a:solidFill>
                  <a:srgbClr val="5F5F5F"/>
                </a:solidFill>
                <a:latin typeface="Arial" panose="020B0604020202020204" pitchFamily="34" charset="0"/>
                <a:ea typeface="黑体" panose="02010609060101010101" charset="-122"/>
              </a:defRPr>
            </a:lvl1pPr>
            <a:lvl2pPr marL="742950" indent="-285750" eaLnBrk="0" hangingPunct="0">
              <a:defRPr sz="1200">
                <a:solidFill>
                  <a:srgbClr val="5F5F5F"/>
                </a:solidFill>
                <a:latin typeface="Arial" panose="020B0604020202020204" pitchFamily="34" charset="0"/>
                <a:ea typeface="黑体" panose="02010609060101010101" charset="-122"/>
              </a:defRPr>
            </a:lvl2pPr>
            <a:lvl3pPr marL="1143000" indent="-228600" eaLnBrk="0" hangingPunct="0">
              <a:defRPr sz="1200">
                <a:solidFill>
                  <a:srgbClr val="5F5F5F"/>
                </a:solidFill>
                <a:latin typeface="Arial" panose="020B0604020202020204" pitchFamily="34" charset="0"/>
                <a:ea typeface="黑体" panose="02010609060101010101" charset="-122"/>
              </a:defRPr>
            </a:lvl3pPr>
            <a:lvl4pPr marL="1600200" indent="-228600" eaLnBrk="0" hangingPunct="0">
              <a:defRPr sz="1200">
                <a:solidFill>
                  <a:srgbClr val="5F5F5F"/>
                </a:solidFill>
                <a:latin typeface="Arial" panose="020B0604020202020204" pitchFamily="34" charset="0"/>
                <a:ea typeface="黑体" panose="02010609060101010101" charset="-122"/>
              </a:defRPr>
            </a:lvl4pPr>
            <a:lvl5pPr marL="2057400" indent="-228600" eaLnBrk="0" hangingPunct="0">
              <a:defRPr sz="1200">
                <a:solidFill>
                  <a:srgbClr val="5F5F5F"/>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charset="-122"/>
              </a:defRPr>
            </a:lvl9pPr>
          </a:lstStyle>
          <a:p>
            <a:pPr algn="ctr">
              <a:spcBef>
                <a:spcPts val="340"/>
              </a:spcBef>
              <a:spcAft>
                <a:spcPts val="340"/>
              </a:spcAft>
              <a:defRPr/>
            </a:pPr>
            <a:r>
              <a:rPr lang="zh-CN" altLang="en-US" sz="2400" b="1" dirty="0">
                <a:solidFill>
                  <a:schemeClr val="bg1"/>
                </a:solidFill>
                <a:latin typeface="微软雅黑" panose="020B0503020204020204" charset="-122"/>
                <a:ea typeface="微软雅黑" panose="020B0503020204020204" charset="-122"/>
                <a:cs typeface="+mn-ea"/>
                <a:sym typeface="+mn-lt"/>
              </a:rPr>
              <a:t>中标麒麟服务器操作系统</a:t>
            </a:r>
            <a:r>
              <a:rPr lang="en-US" altLang="zh-CN" sz="2400" b="1" dirty="0">
                <a:solidFill>
                  <a:schemeClr val="bg1"/>
                </a:solidFill>
                <a:latin typeface="微软雅黑" panose="020B0503020204020204" charset="-122"/>
                <a:ea typeface="微软雅黑" panose="020B0503020204020204" charset="-122"/>
                <a:cs typeface="+mn-ea"/>
                <a:sym typeface="+mn-lt"/>
              </a:rPr>
              <a:t>V10</a:t>
            </a:r>
            <a:endParaRPr lang="en-US" altLang="zh-CN" sz="2400" b="1" dirty="0">
              <a:solidFill>
                <a:schemeClr val="bg1"/>
              </a:solidFill>
              <a:latin typeface="微软雅黑" panose="020B0503020204020204" charset="-122"/>
              <a:ea typeface="微软雅黑" panose="020B0503020204020204" charset="-122"/>
              <a:cs typeface="+mn-ea"/>
              <a:sym typeface="+mn-lt"/>
            </a:endParaRPr>
          </a:p>
        </p:txBody>
      </p:sp>
      <p:pic>
        <p:nvPicPr>
          <p:cNvPr id="6" name="图片 5"/>
          <p:cNvPicPr>
            <a:picLocks noChangeAspect="1"/>
          </p:cNvPicPr>
          <p:nvPr/>
        </p:nvPicPr>
        <p:blipFill>
          <a:blip r:embed="rId2"/>
          <a:stretch>
            <a:fillRect/>
          </a:stretch>
        </p:blipFill>
        <p:spPr>
          <a:xfrm>
            <a:off x="1188250" y="4989094"/>
            <a:ext cx="2982210" cy="1032550"/>
          </a:xfrm>
          <a:prstGeom prst="rect">
            <a:avLst/>
          </a:prstGeom>
        </p:spPr>
      </p:pic>
      <p:grpSp>
        <p:nvGrpSpPr>
          <p:cNvPr id="3" name="组合 2"/>
          <p:cNvGrpSpPr/>
          <p:nvPr/>
        </p:nvGrpSpPr>
        <p:grpSpPr>
          <a:xfrm>
            <a:off x="1319757" y="2756147"/>
            <a:ext cx="2703005" cy="1766318"/>
            <a:chOff x="7276356" y="1417494"/>
            <a:chExt cx="4345346" cy="3244642"/>
          </a:xfrm>
        </p:grpSpPr>
        <p:sp>
          <p:nvSpPr>
            <p:cNvPr id="12" name="Freeform 5"/>
            <p:cNvSpPr/>
            <p:nvPr/>
          </p:nvSpPr>
          <p:spPr bwMode="auto">
            <a:xfrm>
              <a:off x="7276356" y="1417494"/>
              <a:ext cx="4345346" cy="3026956"/>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rgbClr val="181818"/>
            </a:solidFill>
            <a:ln>
              <a:noFill/>
            </a:ln>
          </p:spPr>
          <p:txBody>
            <a:bodyPr lIns="45720" tIns="22860" rIns="45720" bIns="22860"/>
            <a:lstStyle/>
            <a:p>
              <a:pPr>
                <a:defRPr/>
              </a:pPr>
              <a:endParaRPr lang="id-ID" sz="900" dirty="0">
                <a:solidFill>
                  <a:srgbClr val="000000"/>
                </a:solidFill>
                <a:latin typeface="微软雅黑" panose="020B0503020204020204" charset="-122"/>
              </a:endParaRPr>
            </a:p>
          </p:txBody>
        </p:sp>
        <p:sp>
          <p:nvSpPr>
            <p:cNvPr id="13" name="Rectangle 8"/>
            <p:cNvSpPr>
              <a:spLocks noChangeArrowheads="1"/>
            </p:cNvSpPr>
            <p:nvPr/>
          </p:nvSpPr>
          <p:spPr bwMode="auto">
            <a:xfrm>
              <a:off x="7419768" y="1645566"/>
              <a:ext cx="4036372" cy="2568594"/>
            </a:xfrm>
            <a:prstGeom prst="rect">
              <a:avLst/>
            </a:prstGeom>
            <a:solidFill>
              <a:srgbClr val="7E7E7E"/>
            </a:solidFill>
            <a:ln>
              <a:noFill/>
            </a:ln>
          </p:spPr>
          <p:txBody>
            <a:bodyPr lIns="45720" tIns="22860" rIns="45720" bIns="22860"/>
            <a:lstStyle/>
            <a:p>
              <a:pPr>
                <a:defRPr/>
              </a:pPr>
              <a:endParaRPr lang="id-ID" sz="900" dirty="0">
                <a:solidFill>
                  <a:srgbClr val="000000"/>
                </a:solidFill>
                <a:latin typeface="微软雅黑" panose="020B0503020204020204" charset="-122"/>
              </a:endParaRPr>
            </a:p>
          </p:txBody>
        </p:sp>
        <p:sp>
          <p:nvSpPr>
            <p:cNvPr id="21" name="Freeform 17"/>
            <p:cNvSpPr/>
            <p:nvPr/>
          </p:nvSpPr>
          <p:spPr bwMode="auto">
            <a:xfrm>
              <a:off x="7276356" y="4442233"/>
              <a:ext cx="4345346" cy="21990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p:spPr>
          <p:txBody>
            <a:bodyPr lIns="45720" tIns="22860" rIns="45720" bIns="22860"/>
            <a:lstStyle/>
            <a:p>
              <a:pPr>
                <a:defRPr/>
              </a:pPr>
              <a:endParaRPr lang="id-ID" sz="900" dirty="0">
                <a:solidFill>
                  <a:srgbClr val="000000"/>
                </a:solidFill>
                <a:latin typeface="微软雅黑" panose="020B0503020204020204" charset="-122"/>
              </a:endParaRPr>
            </a:p>
          </p:txBody>
        </p:sp>
      </p:grpSp>
      <p:grpSp>
        <p:nvGrpSpPr>
          <p:cNvPr id="8" name="组合 7"/>
          <p:cNvGrpSpPr/>
          <p:nvPr/>
        </p:nvGrpSpPr>
        <p:grpSpPr>
          <a:xfrm>
            <a:off x="1779647" y="4512236"/>
            <a:ext cx="1700193" cy="648866"/>
            <a:chOff x="-621467" y="4679959"/>
            <a:chExt cx="1700193" cy="648863"/>
          </a:xfrm>
        </p:grpSpPr>
        <p:sp>
          <p:nvSpPr>
            <p:cNvPr id="22" name="Freeform 10"/>
            <p:cNvSpPr/>
            <p:nvPr/>
          </p:nvSpPr>
          <p:spPr bwMode="auto">
            <a:xfrm>
              <a:off x="-621467" y="4679959"/>
              <a:ext cx="1700193" cy="58236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p:spPr>
          <p:txBody>
            <a:bodyPr lIns="45720" tIns="22860" rIns="45720" bIns="22860"/>
            <a:lstStyle/>
            <a:p>
              <a:pPr>
                <a:defRPr/>
              </a:pPr>
              <a:endParaRPr lang="id-ID" sz="900" dirty="0">
                <a:solidFill>
                  <a:srgbClr val="000000"/>
                </a:solidFill>
                <a:latin typeface="微软雅黑" panose="020B0503020204020204" charset="-122"/>
              </a:endParaRPr>
            </a:p>
          </p:txBody>
        </p:sp>
        <p:sp>
          <p:nvSpPr>
            <p:cNvPr id="23" name="Freeform 16"/>
            <p:cNvSpPr/>
            <p:nvPr/>
          </p:nvSpPr>
          <p:spPr bwMode="auto">
            <a:xfrm>
              <a:off x="-615679" y="4746459"/>
              <a:ext cx="1374766" cy="58236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p:spPr>
          <p:txBody>
            <a:bodyPr lIns="45720" tIns="22860" rIns="45720" bIns="22860"/>
            <a:lstStyle/>
            <a:p>
              <a:pPr>
                <a:defRPr/>
              </a:pPr>
              <a:endParaRPr lang="id-ID" sz="900" dirty="0">
                <a:solidFill>
                  <a:srgbClr val="000000"/>
                </a:solidFill>
                <a:latin typeface="微软雅黑" panose="020B0503020204020204" charset="-122"/>
              </a:endParaRPr>
            </a:p>
          </p:txBody>
        </p:sp>
      </p:grpSp>
      <p:pic>
        <p:nvPicPr>
          <p:cNvPr id="24" name="图片 23"/>
          <p:cNvPicPr>
            <a:picLocks noChangeAspect="1"/>
          </p:cNvPicPr>
          <p:nvPr/>
        </p:nvPicPr>
        <p:blipFill>
          <a:blip r:embed="rId3"/>
          <a:stretch>
            <a:fillRect/>
          </a:stretch>
        </p:blipFill>
        <p:spPr>
          <a:xfrm>
            <a:off x="1433302" y="2874651"/>
            <a:ext cx="2475914" cy="1392703"/>
          </a:xfrm>
          <a:prstGeom prst="rect">
            <a:avLst/>
          </a:prstGeom>
        </p:spPr>
      </p:pic>
      <p:pic>
        <p:nvPicPr>
          <p:cNvPr id="7" name="图片 6"/>
          <p:cNvPicPr>
            <a:picLocks noChangeAspect="1"/>
          </p:cNvPicPr>
          <p:nvPr/>
        </p:nvPicPr>
        <p:blipFill>
          <a:blip r:embed="rId4"/>
          <a:stretch>
            <a:fillRect/>
          </a:stretch>
        </p:blipFill>
        <p:spPr>
          <a:xfrm>
            <a:off x="6493742" y="1556899"/>
            <a:ext cx="1740268" cy="1740268"/>
          </a:xfrm>
          <a:prstGeom prst="rect">
            <a:avLst/>
          </a:prstGeom>
        </p:spPr>
      </p:pic>
      <p:sp>
        <p:nvSpPr>
          <p:cNvPr id="7173" name="矩形 2"/>
          <p:cNvSpPr>
            <a:spLocks noChangeArrowheads="1"/>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微软雅黑" panose="020B0503020204020204" charset="-122"/>
                <a:cs typeface="微软雅黑" panose="020B0503020204020204" charset="-122"/>
                <a:sym typeface="+mn-lt"/>
              </a:rPr>
              <a:t>ISO</a:t>
            </a:r>
            <a:r>
              <a:rPr lang="zh-CN" altLang="en-US" sz="3200" b="1" dirty="0">
                <a:solidFill>
                  <a:schemeClr val="bg1"/>
                </a:solidFill>
                <a:latin typeface="微软雅黑" panose="020B0503020204020204" charset="-122"/>
                <a:cs typeface="微软雅黑" panose="020B0503020204020204" charset="-122"/>
                <a:sym typeface="+mn-lt"/>
              </a:rPr>
              <a:t>问题</a:t>
            </a:r>
            <a:endParaRPr lang="zh-CN" altLang="en-US" sz="3200" b="1" dirty="0">
              <a:solidFill>
                <a:schemeClr val="bg1"/>
              </a:solidFill>
              <a:latin typeface="微软雅黑" panose="020B0503020204020204" charset="-122"/>
              <a:cs typeface="微软雅黑" panose="020B0503020204020204" charset="-122"/>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85488" y="222250"/>
            <a:ext cx="1112837"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矩形 2"/>
          <p:cNvSpPr>
            <a:spLocks noChangeArrowheads="1"/>
          </p:cNvSpPr>
          <p:nvPr/>
        </p:nvSpPr>
        <p:spPr bwMode="auto">
          <a:xfrm>
            <a:off x="396558" y="137160"/>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硬件与</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ISO</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对应关系</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graphicFrame>
        <p:nvGraphicFramePr>
          <p:cNvPr id="9" name="表格 8"/>
          <p:cNvGraphicFramePr/>
          <p:nvPr/>
        </p:nvGraphicFramePr>
        <p:xfrm>
          <a:off x="1828800" y="1295400"/>
          <a:ext cx="8534400" cy="5212080"/>
        </p:xfrm>
        <a:graphic>
          <a:graphicData uri="http://schemas.openxmlformats.org/drawingml/2006/table">
            <a:tbl>
              <a:tblPr firstRow="1" bandRow="1">
                <a:tableStyleId>{5C22544A-7EE6-4342-B048-85BDC9FD1C3A}</a:tableStyleId>
              </a:tblPr>
              <a:tblGrid>
                <a:gridCol w="2844800"/>
                <a:gridCol w="2844800"/>
                <a:gridCol w="2844800"/>
              </a:tblGrid>
              <a:tr h="381000">
                <a:tc>
                  <a:txBody>
                    <a:bodyPr/>
                    <a:lstStyle/>
                    <a:p>
                      <a:pPr>
                        <a:buNone/>
                      </a:pPr>
                      <a:r>
                        <a:rPr lang="en-US" altLang="zh-CN"/>
                        <a:t>CPU</a:t>
                      </a:r>
                      <a:r>
                        <a:rPr lang="zh-CN" altLang="en-US"/>
                        <a:t>类型</a:t>
                      </a:r>
                      <a:r>
                        <a:rPr lang="en-US" altLang="zh-CN"/>
                        <a:t>+</a:t>
                      </a:r>
                      <a:r>
                        <a:rPr lang="zh-CN" altLang="en-US"/>
                        <a:t>桥片</a:t>
                      </a:r>
                      <a:endParaRPr lang="zh-CN" altLang="en-US"/>
                    </a:p>
                  </a:txBody>
                  <a:tcPr/>
                </a:tc>
                <a:tc>
                  <a:txBody>
                    <a:bodyPr/>
                    <a:lstStyle/>
                    <a:p>
                      <a:pPr>
                        <a:buNone/>
                      </a:pPr>
                      <a:r>
                        <a:rPr lang="zh-CN" altLang="en-US"/>
                        <a:t>桌面</a:t>
                      </a:r>
                      <a:endParaRPr lang="zh-CN" altLang="en-US"/>
                    </a:p>
                  </a:txBody>
                  <a:tcPr/>
                </a:tc>
                <a:tc>
                  <a:txBody>
                    <a:bodyPr/>
                    <a:lstStyle/>
                    <a:p>
                      <a:pPr>
                        <a:buNone/>
                      </a:pPr>
                      <a:r>
                        <a:rPr lang="zh-CN" altLang="en-US"/>
                        <a:t>服务器</a:t>
                      </a:r>
                      <a:endParaRPr lang="zh-CN" altLang="en-US"/>
                    </a:p>
                  </a:txBody>
                  <a:tcPr/>
                </a:tc>
              </a:tr>
              <a:tr h="381000">
                <a:tc>
                  <a:txBody>
                    <a:bodyPr/>
                    <a:lstStyle/>
                    <a:p>
                      <a:pPr>
                        <a:buNone/>
                      </a:pPr>
                      <a:r>
                        <a:rPr lang="en-US" altLang="zh-CN"/>
                        <a:t>LS 3A2000/3A3000+780E</a:t>
                      </a:r>
                      <a:endParaRPr lang="en-US" altLang="zh-CN"/>
                    </a:p>
                  </a:txBody>
                  <a:tcPr/>
                </a:tc>
                <a:tc>
                  <a:txBody>
                    <a:bodyPr/>
                    <a:lstStyle/>
                    <a:p>
                      <a:pPr>
                        <a:buNone/>
                      </a:pPr>
                      <a:r>
                        <a:rPr lang="en-US" altLang="zh-CN" dirty="0"/>
                        <a:t>5.0</a:t>
                      </a:r>
                      <a:r>
                        <a:rPr lang="zh-CN" altLang="en-US" dirty="0"/>
                        <a:t>以上</a:t>
                      </a:r>
                      <a:endParaRPr lang="zh-CN" altLang="en-US" dirty="0"/>
                    </a:p>
                  </a:txBody>
                  <a:tcPr/>
                </a:tc>
                <a:tc>
                  <a:txBody>
                    <a:bodyPr/>
                    <a:lstStyle/>
                    <a:p>
                      <a:pPr>
                        <a:buNone/>
                      </a:pPr>
                      <a:r>
                        <a:rPr lang="en-US" altLang="zh-CN" sz="1800" dirty="0">
                          <a:sym typeface="+mn-ea"/>
                        </a:rPr>
                        <a:t>5.0</a:t>
                      </a:r>
                      <a:r>
                        <a:rPr lang="zh-CN" altLang="en-US" sz="1800" dirty="0">
                          <a:sym typeface="+mn-ea"/>
                        </a:rPr>
                        <a:t>以上</a:t>
                      </a:r>
                      <a:endParaRPr lang="zh-CN" altLang="en-US"/>
                    </a:p>
                  </a:txBody>
                  <a:tcPr/>
                </a:tc>
              </a:tr>
              <a:tr h="381000">
                <a:tc>
                  <a:txBody>
                    <a:bodyPr/>
                    <a:lstStyle/>
                    <a:p>
                      <a:pPr>
                        <a:buNone/>
                      </a:pPr>
                      <a:r>
                        <a:rPr lang="en-US" altLang="zh-CN"/>
                        <a:t>LS 3A2000/3A3000+7A</a:t>
                      </a:r>
                      <a:endParaRPr lang="zh-CN" altLang="en-US"/>
                    </a:p>
                  </a:txBody>
                  <a:tcPr/>
                </a:tc>
                <a:tc>
                  <a:txBody>
                    <a:bodyPr/>
                    <a:lstStyle/>
                    <a:p>
                      <a:pPr>
                        <a:buNone/>
                      </a:pPr>
                      <a:r>
                        <a:rPr lang="en-US" altLang="zh-CN"/>
                        <a:t>5.0 B053</a:t>
                      </a:r>
                      <a:r>
                        <a:rPr lang="zh-CN" altLang="en-US"/>
                        <a:t>以上</a:t>
                      </a:r>
                      <a:endParaRPr lang="zh-CN" altLang="en-US"/>
                    </a:p>
                  </a:txBody>
                  <a:tcPr/>
                </a:tc>
                <a:tc>
                  <a:txBody>
                    <a:bodyPr/>
                    <a:lstStyle/>
                    <a:p>
                      <a:pPr>
                        <a:buNone/>
                      </a:pPr>
                      <a:r>
                        <a:rPr lang="en-US" altLang="zh-CN"/>
                        <a:t>5.0 B11</a:t>
                      </a:r>
                      <a:r>
                        <a:rPr lang="zh-CN" altLang="en-US"/>
                        <a:t>以上</a:t>
                      </a:r>
                      <a:endParaRPr lang="zh-CN" altLang="en-US"/>
                    </a:p>
                  </a:txBody>
                  <a:tcPr/>
                </a:tc>
              </a:tr>
              <a:tr h="381000">
                <a:tc>
                  <a:txBody>
                    <a:bodyPr/>
                    <a:lstStyle/>
                    <a:p>
                      <a:pPr>
                        <a:buNone/>
                      </a:pPr>
                      <a:r>
                        <a:rPr lang="en-US" altLang="zh-CN"/>
                        <a:t>LS 3A4000/3B4000+7A</a:t>
                      </a:r>
                      <a:endParaRPr lang="en-US" altLang="zh-CN"/>
                    </a:p>
                  </a:txBody>
                  <a:tcPr/>
                </a:tc>
                <a:tc>
                  <a:txBody>
                    <a:bodyPr/>
                    <a:lstStyle/>
                    <a:p>
                      <a:pPr>
                        <a:buNone/>
                      </a:pPr>
                      <a:r>
                        <a:rPr lang="en-US" altLang="zh-CN"/>
                        <a:t>5.0 B055</a:t>
                      </a:r>
                      <a:r>
                        <a:rPr lang="zh-CN" altLang="en-US"/>
                        <a:t>以上</a:t>
                      </a:r>
                      <a:endParaRPr lang="zh-CN" altLang="en-US"/>
                    </a:p>
                  </a:txBody>
                  <a:tcPr/>
                </a:tc>
                <a:tc>
                  <a:txBody>
                    <a:bodyPr/>
                    <a:lstStyle/>
                    <a:p>
                      <a:pPr>
                        <a:buNone/>
                      </a:pPr>
                      <a:r>
                        <a:rPr lang="en-US" altLang="zh-CN"/>
                        <a:t>5.0 B13</a:t>
                      </a:r>
                      <a:r>
                        <a:rPr lang="zh-CN" altLang="en-US"/>
                        <a:t>以上</a:t>
                      </a:r>
                      <a:endParaRPr lang="zh-CN" altLang="en-US"/>
                    </a:p>
                  </a:txBody>
                  <a:tcPr/>
                </a:tc>
              </a:tr>
              <a:tr h="381000">
                <a:tc>
                  <a:txBody>
                    <a:bodyPr/>
                    <a:lstStyle/>
                    <a:p>
                      <a:pPr>
                        <a:buNone/>
                      </a:pPr>
                      <a:r>
                        <a:rPr lang="en-US" altLang="zh-CN"/>
                        <a:t>LS 2H</a:t>
                      </a:r>
                      <a:endParaRPr lang="en-US" altLang="zh-CN"/>
                    </a:p>
                  </a:txBody>
                  <a:tcPr/>
                </a:tc>
                <a:tc>
                  <a:txBody>
                    <a:bodyPr/>
                    <a:lstStyle/>
                    <a:p>
                      <a:pPr>
                        <a:buNone/>
                      </a:pPr>
                      <a:r>
                        <a:rPr lang="en-US" altLang="zh-CN"/>
                        <a:t>5.0 B055-2K1000_02</a:t>
                      </a:r>
                      <a:endParaRPr lang="en-US" altLang="zh-CN"/>
                    </a:p>
                  </a:txBody>
                  <a:tcPr/>
                </a:tc>
                <a:tc>
                  <a:txBody>
                    <a:bodyPr/>
                    <a:lstStyle/>
                    <a:p>
                      <a:pPr>
                        <a:buNone/>
                      </a:pPr>
                      <a:endParaRPr lang="zh-CN" altLang="en-US"/>
                    </a:p>
                  </a:txBody>
                  <a:tcPr/>
                </a:tc>
              </a:tr>
              <a:tr h="381000">
                <a:tc>
                  <a:txBody>
                    <a:bodyPr/>
                    <a:lstStyle/>
                    <a:p>
                      <a:pPr>
                        <a:buNone/>
                      </a:pPr>
                      <a:r>
                        <a:rPr lang="en-US" altLang="zh-CN"/>
                        <a:t>FT1500/4</a:t>
                      </a:r>
                      <a:endParaRPr lang="en-US" altLang="zh-CN"/>
                    </a:p>
                  </a:txBody>
                  <a:tcPr/>
                </a:tc>
                <a:tc>
                  <a:txBody>
                    <a:bodyPr/>
                    <a:lstStyle/>
                    <a:p>
                      <a:pPr>
                        <a:buNone/>
                      </a:pPr>
                      <a:r>
                        <a:rPr lang="en-US" altLang="zh-CN" dirty="0"/>
                        <a:t>4.0.2-desktop-sp2</a:t>
                      </a:r>
                      <a:endParaRPr lang="zh-CN" altLang="en-US" dirty="0"/>
                    </a:p>
                  </a:txBody>
                  <a:tcPr/>
                </a:tc>
                <a:tc>
                  <a:txBody>
                    <a:bodyPr/>
                    <a:lstStyle/>
                    <a:p>
                      <a:pPr>
                        <a:buNone/>
                      </a:pPr>
                      <a:endParaRPr lang="zh-CN" altLang="en-US"/>
                    </a:p>
                  </a:txBody>
                  <a:tcPr/>
                </a:tc>
              </a:tr>
              <a:tr h="381000">
                <a:tc>
                  <a:txBody>
                    <a:bodyPr/>
                    <a:lstStyle/>
                    <a:p>
                      <a:pPr>
                        <a:buNone/>
                      </a:pPr>
                      <a:r>
                        <a:rPr lang="en-US" altLang="zh-CN"/>
                        <a:t>FT1500/16</a:t>
                      </a:r>
                      <a:endParaRPr lang="en-US" altLang="zh-CN"/>
                    </a:p>
                  </a:txBody>
                  <a:tcPr/>
                </a:tc>
                <a:tc>
                  <a:txBody>
                    <a:bodyPr/>
                    <a:lstStyle/>
                    <a:p>
                      <a:pPr>
                        <a:buNone/>
                      </a:pPr>
                      <a:endParaRPr lang="zh-CN" altLang="en-US"/>
                    </a:p>
                  </a:txBody>
                  <a:tcPr/>
                </a:tc>
                <a:tc>
                  <a:txBody>
                    <a:bodyPr/>
                    <a:lstStyle/>
                    <a:p>
                      <a:pPr>
                        <a:buNone/>
                      </a:pPr>
                      <a:r>
                        <a:rPr lang="en-US" altLang="zh-CN" sz="1800" dirty="0">
                          <a:sym typeface="+mn-ea"/>
                        </a:rPr>
                        <a:t>4.0.2-server-sp2</a:t>
                      </a:r>
                      <a:endParaRPr lang="zh-CN" altLang="en-US"/>
                    </a:p>
                  </a:txBody>
                  <a:tcPr/>
                </a:tc>
              </a:tr>
              <a:tr h="381000">
                <a:tc>
                  <a:txBody>
                    <a:bodyPr/>
                    <a:lstStyle/>
                    <a:p>
                      <a:pPr>
                        <a:buNone/>
                      </a:pPr>
                      <a:r>
                        <a:rPr lang="en-US" altLang="zh-CN"/>
                        <a:t>FT2000/4</a:t>
                      </a:r>
                      <a:endParaRPr lang="en-US" altLang="zh-CN"/>
                    </a:p>
                  </a:txBody>
                  <a:tcPr/>
                </a:tc>
                <a:tc>
                  <a:txBody>
                    <a:bodyPr/>
                    <a:lstStyle/>
                    <a:p>
                      <a:pPr>
                        <a:buNone/>
                      </a:pPr>
                      <a:r>
                        <a:rPr lang="en-US" altLang="zh-CN" sz="1800" dirty="0">
                          <a:sym typeface="+mn-ea"/>
                        </a:rPr>
                        <a:t>4.0.2-desktop-sp3/sp4</a:t>
                      </a:r>
                      <a:endParaRPr lang="zh-CN" altLang="en-US"/>
                    </a:p>
                  </a:txBody>
                  <a:tcPr/>
                </a:tc>
                <a:tc>
                  <a:txBody>
                    <a:bodyPr/>
                    <a:lstStyle/>
                    <a:p>
                      <a:pPr>
                        <a:buNone/>
                      </a:pPr>
                      <a:endParaRPr lang="zh-CN" altLang="en-US"/>
                    </a:p>
                  </a:txBody>
                  <a:tcPr/>
                </a:tc>
              </a:tr>
              <a:tr h="640080">
                <a:tc>
                  <a:txBody>
                    <a:bodyPr/>
                    <a:lstStyle/>
                    <a:p>
                      <a:pPr>
                        <a:buNone/>
                      </a:pPr>
                      <a:r>
                        <a:rPr lang="en-US" altLang="zh-CN"/>
                        <a:t>FT2000+</a:t>
                      </a:r>
                      <a:endParaRPr lang="en-US" altLang="zh-CN"/>
                    </a:p>
                  </a:txBody>
                  <a:tcPr/>
                </a:tc>
                <a:tc>
                  <a:txBody>
                    <a:bodyPr/>
                    <a:lstStyle/>
                    <a:p>
                      <a:pPr>
                        <a:buNone/>
                      </a:pPr>
                      <a:endParaRPr lang="zh-CN" altLang="en-US"/>
                    </a:p>
                  </a:txBody>
                  <a:tcPr/>
                </a:tc>
                <a:tc>
                  <a:txBody>
                    <a:bodyPr/>
                    <a:lstStyle/>
                    <a:p>
                      <a:pPr>
                        <a:buNone/>
                      </a:pPr>
                      <a:r>
                        <a:rPr lang="en-US" altLang="zh-CN" sz="1800" dirty="0">
                          <a:sym typeface="+mn-ea"/>
                        </a:rPr>
                        <a:t>4.0.2-server-sp2-2000/sp4</a:t>
                      </a:r>
                      <a:endParaRPr lang="zh-CN" altLang="en-US"/>
                    </a:p>
                  </a:txBody>
                  <a:tcPr/>
                </a:tc>
              </a:tr>
              <a:tr h="381000">
                <a:tc>
                  <a:txBody>
                    <a:bodyPr/>
                    <a:lstStyle/>
                    <a:p>
                      <a:pPr>
                        <a:buNone/>
                      </a:pPr>
                      <a:r>
                        <a:rPr lang="en-US" altLang="zh-CN"/>
                        <a:t>FT2500</a:t>
                      </a:r>
                      <a:endParaRPr lang="en-US" altLang="zh-CN"/>
                    </a:p>
                  </a:txBody>
                  <a:tcPr/>
                </a:tc>
                <a:tc>
                  <a:txBody>
                    <a:bodyPr/>
                    <a:lstStyle/>
                    <a:p>
                      <a:pPr>
                        <a:buNone/>
                      </a:pPr>
                      <a:endParaRPr lang="zh-CN" altLang="en-US"/>
                    </a:p>
                  </a:txBody>
                  <a:tcPr/>
                </a:tc>
                <a:tc>
                  <a:txBody>
                    <a:bodyPr/>
                    <a:lstStyle/>
                    <a:p>
                      <a:pPr>
                        <a:buNone/>
                      </a:pPr>
                      <a:r>
                        <a:rPr lang="en-US" altLang="zh-CN"/>
                        <a:t>V10-sp1-2500</a:t>
                      </a:r>
                      <a:endParaRPr lang="en-US" altLang="zh-CN"/>
                    </a:p>
                  </a:txBody>
                  <a:tcPr/>
                </a:tc>
              </a:tr>
              <a:tr h="381000">
                <a:tc>
                  <a:txBody>
                    <a:bodyPr/>
                    <a:lstStyle/>
                    <a:p>
                      <a:pPr>
                        <a:buNone/>
                      </a:pPr>
                      <a:r>
                        <a:rPr lang="en-US" altLang="zh-CN"/>
                        <a:t>KP916/KP920</a:t>
                      </a:r>
                      <a:endParaRPr lang="en-US" altLang="zh-CN"/>
                    </a:p>
                  </a:txBody>
                  <a:tcPr/>
                </a:tc>
                <a:tc>
                  <a:txBody>
                    <a:bodyPr/>
                    <a:lstStyle/>
                    <a:p>
                      <a:pPr>
                        <a:buNone/>
                      </a:pPr>
                      <a:endParaRPr lang="zh-CN" altLang="en-US"/>
                    </a:p>
                  </a:txBody>
                  <a:tcPr/>
                </a:tc>
                <a:tc>
                  <a:txBody>
                    <a:bodyPr/>
                    <a:lstStyle/>
                    <a:p>
                      <a:pPr>
                        <a:buNone/>
                      </a:pPr>
                      <a:r>
                        <a:rPr lang="en-US" altLang="zh-CN" sz="1800" dirty="0">
                          <a:sym typeface="+mn-ea"/>
                        </a:rPr>
                        <a:t>5.0B09/4.0.2-server-sp4</a:t>
                      </a:r>
                      <a:endParaRPr lang="zh-CN" altLang="en-US"/>
                    </a:p>
                  </a:txBody>
                  <a:tcPr/>
                </a:tc>
              </a:tr>
              <a:tr h="381000">
                <a:tc>
                  <a:txBody>
                    <a:bodyPr/>
                    <a:lstStyle/>
                    <a:p>
                      <a:pPr>
                        <a:buNone/>
                      </a:pPr>
                      <a:r>
                        <a:rPr lang="en-US" altLang="zh-CN"/>
                        <a:t>SW 421</a:t>
                      </a:r>
                      <a:endParaRPr lang="en-US" altLang="zh-CN"/>
                    </a:p>
                  </a:txBody>
                  <a:tcPr/>
                </a:tc>
                <a:tc>
                  <a:txBody>
                    <a:bodyPr/>
                    <a:lstStyle/>
                    <a:p>
                      <a:pPr>
                        <a:buNone/>
                      </a:pPr>
                      <a:r>
                        <a:rPr lang="en-US" altLang="zh-CN"/>
                        <a:t>5.0B029</a:t>
                      </a:r>
                      <a:endParaRPr lang="en-US" altLang="zh-CN"/>
                    </a:p>
                  </a:txBody>
                  <a:tcPr/>
                </a:tc>
                <a:tc>
                  <a:txBody>
                    <a:bodyPr/>
                    <a:lstStyle/>
                    <a:p>
                      <a:pPr>
                        <a:buNone/>
                      </a:pPr>
                      <a:endParaRPr lang="zh-CN" altLang="en-US"/>
                    </a:p>
                  </a:txBody>
                  <a:tcPr/>
                </a:tc>
              </a:tr>
              <a:tr h="381000">
                <a:tc>
                  <a:txBody>
                    <a:bodyPr/>
                    <a:lstStyle/>
                    <a:p>
                      <a:pPr>
                        <a:buNone/>
                      </a:pPr>
                      <a:r>
                        <a:rPr lang="en-US" altLang="zh-CN"/>
                        <a:t>SW 1621</a:t>
                      </a:r>
                      <a:endParaRPr lang="en-US" altLang="zh-CN"/>
                    </a:p>
                  </a:txBody>
                  <a:tcPr/>
                </a:tc>
                <a:tc>
                  <a:txBody>
                    <a:bodyPr/>
                    <a:lstStyle/>
                    <a:p>
                      <a:pPr>
                        <a:buNone/>
                      </a:pPr>
                      <a:endParaRPr lang="zh-CN" altLang="en-US"/>
                    </a:p>
                  </a:txBody>
                  <a:tcPr/>
                </a:tc>
                <a:tc>
                  <a:txBody>
                    <a:bodyPr/>
                    <a:lstStyle/>
                    <a:p>
                      <a:pPr>
                        <a:buNone/>
                      </a:pPr>
                      <a:r>
                        <a:rPr lang="en-US" altLang="zh-CN" dirty="0"/>
                        <a:t>5.0B027</a:t>
                      </a:r>
                      <a:endParaRPr lang="en-US" altLang="zh-CN" dirty="0"/>
                    </a:p>
                  </a:txBody>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3415030"/>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有系统的：</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在系统中命令查看内核和系统版本：</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 uname -r			获得当前正在使用的内核；</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 uname -a			获得当前正在使用的内核和系统架构；</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 cat /etc/.productinfo(中标系统）</a:t>
            </a:r>
            <a:r>
              <a:rPr lang="en-US" altLang="zh-CN" sz="24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 cat /etc/.kyinfo(</a:t>
            </a:r>
            <a:r>
              <a:rPr lang="zh-CN" altLang="en-US" sz="2400">
                <a:latin typeface="微软雅黑" panose="020B0503020204020204" charset="-122"/>
                <a:ea typeface="微软雅黑" panose="020B0503020204020204" charset="-122"/>
                <a:cs typeface="微软雅黑" panose="020B0503020204020204" charset="-122"/>
              </a:rPr>
              <a:t>银河系统</a:t>
            </a:r>
            <a:r>
              <a:rPr lang="en-US" altLang="zh-CN" sz="2400">
                <a:latin typeface="微软雅黑" panose="020B0503020204020204" charset="-122"/>
                <a:ea typeface="微软雅黑" panose="020B0503020204020204" charset="-122"/>
                <a:cs typeface="微软雅黑" panose="020B0503020204020204" charset="-122"/>
              </a:rPr>
              <a:t>)</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没有系统的：</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查看系统光盘封面，光盘内容根目.productinfo或</a:t>
            </a:r>
            <a:r>
              <a:rPr lang="en-US" altLang="zh-CN" sz="2400">
                <a:latin typeface="微软雅黑" panose="020B0503020204020204" charset="-122"/>
                <a:ea typeface="微软雅黑" panose="020B0503020204020204" charset="-122"/>
                <a:cs typeface="微软雅黑" panose="020B0503020204020204" charset="-122"/>
              </a:rPr>
              <a:t>.kyinfo</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ISO</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问题</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确认系统版本</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4154170"/>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现象：</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屏幕全黑</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飞腾系统显示三行</a:t>
            </a:r>
            <a:r>
              <a:rPr lang="en-US" altLang="zh-CN" sz="2400">
                <a:latin typeface="微软雅黑" panose="020B0503020204020204" charset="-122"/>
                <a:ea typeface="微软雅黑" panose="020B0503020204020204" charset="-122"/>
                <a:cs typeface="微软雅黑" panose="020B0503020204020204" charset="-122"/>
              </a:rPr>
              <a:t>EFI stub</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龙芯系统显示</a:t>
            </a:r>
            <a:r>
              <a:rPr lang="en-US" altLang="zh-CN" sz="2400">
                <a:latin typeface="微软雅黑" panose="020B0503020204020204" charset="-122"/>
                <a:ea typeface="微软雅黑" panose="020B0503020204020204" charset="-122"/>
                <a:cs typeface="微软雅黑" panose="020B0503020204020204" charset="-122"/>
              </a:rPr>
              <a:t>loading kernel</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loading initrd</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排查手段主要是接串口看信息</a:t>
            </a:r>
            <a:endParaRPr lang="zh-CN" altLang="en-US" sz="240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可能的原因：</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固件不匹配，例如新版本飞腾内核需要固件走</a:t>
            </a:r>
            <a:r>
              <a:rPr lang="en-US" altLang="zh-CN" sz="2400">
                <a:latin typeface="微软雅黑" panose="020B0503020204020204" charset="-122"/>
                <a:ea typeface="微软雅黑" panose="020B0503020204020204" charset="-122"/>
                <a:cs typeface="微软雅黑" panose="020B0503020204020204" charset="-122"/>
              </a:rPr>
              <a:t>uefi</a:t>
            </a:r>
            <a:r>
              <a:rPr lang="zh-CN" altLang="en-US" sz="2400">
                <a:latin typeface="微软雅黑" panose="020B0503020204020204" charset="-122"/>
                <a:ea typeface="微软雅黑" panose="020B0503020204020204" charset="-122"/>
                <a:cs typeface="微软雅黑" panose="020B0503020204020204" charset="-122"/>
              </a:rPr>
              <a:t>方式；</a:t>
            </a:r>
            <a:endParaRPr lang="zh-CN" altLang="en-US"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龙芯固件分配的地址太小，无法完全加载</a:t>
            </a:r>
            <a:r>
              <a:rPr lang="en-US" altLang="zh-CN" sz="2400">
                <a:latin typeface="微软雅黑" panose="020B0503020204020204" charset="-122"/>
                <a:ea typeface="微软雅黑" panose="020B0503020204020204" charset="-122"/>
                <a:cs typeface="微软雅黑" panose="020B0503020204020204" charset="-122"/>
              </a:rPr>
              <a:t>initrd</a:t>
            </a:r>
            <a:r>
              <a:rPr lang="zh-CN" altLang="en-US" sz="2400">
                <a:latin typeface="微软雅黑" panose="020B0503020204020204" charset="-122"/>
                <a:ea typeface="微软雅黑" panose="020B0503020204020204" charset="-122"/>
                <a:cs typeface="微软雅黑" panose="020B0503020204020204" charset="-122"/>
              </a:rPr>
              <a:t>；</a:t>
            </a:r>
            <a:endParaRPr lang="en-US" altLang="zh-CN" sz="24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400">
                <a:latin typeface="微软雅黑" panose="020B0503020204020204" charset="-122"/>
                <a:ea typeface="微软雅黑" panose="020B0503020204020204" charset="-122"/>
                <a:cs typeface="微软雅黑" panose="020B0503020204020204" charset="-122"/>
              </a:rPr>
              <a:t>显卡配置问题，插了用作计算的</a:t>
            </a:r>
            <a:r>
              <a:rPr lang="en-US" altLang="zh-CN" sz="2400">
                <a:latin typeface="微软雅黑" panose="020B0503020204020204" charset="-122"/>
                <a:ea typeface="微软雅黑" panose="020B0503020204020204" charset="-122"/>
                <a:cs typeface="微软雅黑" panose="020B0503020204020204" charset="-122"/>
              </a:rPr>
              <a:t>GPU</a:t>
            </a:r>
            <a:r>
              <a:rPr lang="zh-CN" altLang="en-US" sz="2400">
                <a:latin typeface="微软雅黑" panose="020B0503020204020204" charset="-122"/>
                <a:ea typeface="微软雅黑" panose="020B0503020204020204" charset="-122"/>
                <a:cs typeface="微软雅黑" panose="020B0503020204020204" charset="-122"/>
              </a:rPr>
              <a:t>，但是需要显示走集显；</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黑屏无显示问题</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1198880"/>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通过串口转</a:t>
            </a:r>
            <a:r>
              <a:rPr lang="en-US" altLang="zh-CN" sz="2400">
                <a:latin typeface="微软雅黑" panose="020B0503020204020204" charset="-122"/>
                <a:ea typeface="微软雅黑" panose="020B0503020204020204" charset="-122"/>
                <a:cs typeface="微软雅黑" panose="020B0503020204020204" charset="-122"/>
              </a:rPr>
              <a:t>USB</a:t>
            </a:r>
            <a:r>
              <a:rPr lang="zh-CN" altLang="en-US" sz="2400">
                <a:latin typeface="微软雅黑" panose="020B0503020204020204" charset="-122"/>
                <a:ea typeface="微软雅黑" panose="020B0503020204020204" charset="-122"/>
                <a:cs typeface="微软雅黑" panose="020B0503020204020204" charset="-122"/>
              </a:rPr>
              <a:t>交叉线连接笔记本，使用命令</a:t>
            </a:r>
            <a:r>
              <a:rPr lang="en-US" altLang="zh-CN" sz="2400">
                <a:latin typeface="微软雅黑" panose="020B0503020204020204" charset="-122"/>
                <a:ea typeface="微软雅黑" panose="020B0503020204020204" charset="-122"/>
                <a:cs typeface="微软雅黑" panose="020B0503020204020204" charset="-122"/>
              </a:rPr>
              <a:t>minicom -s</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选择</a:t>
            </a:r>
            <a:r>
              <a:rPr lang="en-US" altLang="zh-CN" sz="2400">
                <a:latin typeface="微软雅黑" panose="020B0503020204020204" charset="-122"/>
                <a:ea typeface="微软雅黑" panose="020B0503020204020204" charset="-122"/>
                <a:cs typeface="微软雅黑" panose="020B0503020204020204" charset="-122"/>
              </a:rPr>
              <a:t>Serial port setup </a:t>
            </a:r>
            <a:r>
              <a:rPr lang="zh-CN" altLang="en-US" sz="2400">
                <a:latin typeface="微软雅黑" panose="020B0503020204020204" charset="-122"/>
                <a:ea typeface="微软雅黑" panose="020B0503020204020204" charset="-122"/>
                <a:cs typeface="微软雅黑" panose="020B0503020204020204" charset="-122"/>
              </a:rPr>
              <a:t>回车，进入设置界面，</a:t>
            </a:r>
            <a:r>
              <a:rPr lang="en-US" altLang="zh-CN" sz="2400">
                <a:latin typeface="微软雅黑" panose="020B0503020204020204" charset="-122"/>
                <a:ea typeface="微软雅黑" panose="020B0503020204020204" charset="-122"/>
                <a:cs typeface="微软雅黑" panose="020B0503020204020204" charset="-122"/>
              </a:rPr>
              <a:t>Shift+A</a:t>
            </a:r>
            <a:r>
              <a:rPr lang="zh-CN" altLang="en-US" sz="2400">
                <a:latin typeface="微软雅黑" panose="020B0503020204020204" charset="-122"/>
                <a:ea typeface="微软雅黑" panose="020B0503020204020204" charset="-122"/>
                <a:cs typeface="微软雅黑" panose="020B0503020204020204" charset="-122"/>
              </a:rPr>
              <a:t>设置</a:t>
            </a:r>
            <a:r>
              <a:rPr lang="en-US" altLang="zh-CN" sz="2400">
                <a:latin typeface="微软雅黑" panose="020B0503020204020204" charset="-122"/>
                <a:ea typeface="微软雅黑" panose="020B0503020204020204" charset="-122"/>
                <a:cs typeface="微软雅黑" panose="020B0503020204020204" charset="-122"/>
              </a:rPr>
              <a:t>/dev/ttyUSB0,   Shift+F</a:t>
            </a:r>
            <a:r>
              <a:rPr lang="zh-CN" altLang="en-US" sz="2400">
                <a:latin typeface="微软雅黑" panose="020B0503020204020204" charset="-122"/>
                <a:ea typeface="微软雅黑" panose="020B0503020204020204" charset="-122"/>
                <a:cs typeface="微软雅黑" panose="020B0503020204020204" charset="-122"/>
              </a:rPr>
              <a:t>设置</a:t>
            </a:r>
            <a:r>
              <a:rPr lang="en-US" altLang="zh-CN" sz="2400">
                <a:latin typeface="微软雅黑" panose="020B0503020204020204" charset="-122"/>
                <a:ea typeface="微软雅黑" panose="020B0503020204020204" charset="-122"/>
                <a:cs typeface="微软雅黑" panose="020B0503020204020204" charset="-122"/>
              </a:rPr>
              <a:t>No</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然后选择</a:t>
            </a:r>
            <a:r>
              <a:rPr lang="en-US" altLang="zh-CN" sz="2400">
                <a:latin typeface="微软雅黑" panose="020B0503020204020204" charset="-122"/>
                <a:ea typeface="微软雅黑" panose="020B0503020204020204" charset="-122"/>
                <a:cs typeface="微软雅黑" panose="020B0503020204020204" charset="-122"/>
              </a:rPr>
              <a:t>Save Setup as dfl</a:t>
            </a:r>
            <a:r>
              <a:rPr lang="zh-CN" altLang="en-US" sz="2400">
                <a:latin typeface="微软雅黑" panose="020B0503020204020204" charset="-122"/>
                <a:ea typeface="微软雅黑" panose="020B0503020204020204" charset="-122"/>
                <a:cs typeface="微软雅黑" panose="020B0503020204020204" charset="-122"/>
              </a:rPr>
              <a:t>，最后选择</a:t>
            </a:r>
            <a:r>
              <a:rPr lang="en-US" altLang="zh-CN" sz="2400">
                <a:latin typeface="微软雅黑" panose="020B0503020204020204" charset="-122"/>
                <a:ea typeface="微软雅黑" panose="020B0503020204020204" charset="-122"/>
                <a:cs typeface="微软雅黑" panose="020B0503020204020204" charset="-122"/>
              </a:rPr>
              <a:t>Exit</a:t>
            </a:r>
            <a:r>
              <a:rPr lang="zh-CN" altLang="en-US" sz="2400">
                <a:latin typeface="微软雅黑" panose="020B0503020204020204" charset="-122"/>
                <a:ea typeface="微软雅黑" panose="020B0503020204020204" charset="-122"/>
                <a:cs typeface="微软雅黑" panose="020B0503020204020204" charset="-122"/>
              </a:rPr>
              <a:t>回车，开始接收串口信息</a:t>
            </a:r>
            <a:r>
              <a:rPr lang="en-US" altLang="zh-CN" sz="24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导出串口日志</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pic>
        <p:nvPicPr>
          <p:cNvPr id="10" name="图片 1" descr="1608221689(1)"/>
          <p:cNvPicPr>
            <a:picLocks noChangeAspect="1"/>
          </p:cNvPicPr>
          <p:nvPr/>
        </p:nvPicPr>
        <p:blipFill>
          <a:blip r:embed="rId2"/>
          <a:stretch>
            <a:fillRect/>
          </a:stretch>
        </p:blipFill>
        <p:spPr>
          <a:xfrm>
            <a:off x="765810" y="2511425"/>
            <a:ext cx="4083050" cy="2842260"/>
          </a:xfrm>
          <a:prstGeom prst="rect">
            <a:avLst/>
          </a:prstGeom>
        </p:spPr>
      </p:pic>
      <p:pic>
        <p:nvPicPr>
          <p:cNvPr id="11" name="图片 2" descr="1608221862(1)"/>
          <p:cNvPicPr>
            <a:picLocks noChangeAspect="1"/>
          </p:cNvPicPr>
          <p:nvPr/>
        </p:nvPicPr>
        <p:blipFill>
          <a:blip r:embed="rId3"/>
          <a:stretch>
            <a:fillRect/>
          </a:stretch>
        </p:blipFill>
        <p:spPr>
          <a:xfrm>
            <a:off x="5031740" y="2511425"/>
            <a:ext cx="5835015" cy="3040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a:stretch>
            <a:fillRect/>
          </a:stretch>
        </p:blipFill>
        <p:spPr>
          <a:xfrm>
            <a:off x="9825990" y="78105"/>
            <a:ext cx="1653540" cy="890905"/>
          </a:xfrm>
          <a:prstGeom prst="rect">
            <a:avLst/>
          </a:prstGeom>
        </p:spPr>
      </p:pic>
      <p:sp>
        <p:nvSpPr>
          <p:cNvPr id="5" name="文本框 4"/>
          <p:cNvSpPr txBox="1"/>
          <p:nvPr/>
        </p:nvSpPr>
        <p:spPr>
          <a:xfrm>
            <a:off x="521335" y="1174750"/>
            <a:ext cx="10710545" cy="1198880"/>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如果安装能进入</a:t>
            </a:r>
            <a:r>
              <a:rPr lang="en-US" altLang="zh-CN" sz="2400">
                <a:latin typeface="微软雅黑" panose="020B0503020204020204" charset="-122"/>
                <a:ea typeface="微软雅黑" panose="020B0503020204020204" charset="-122"/>
                <a:cs typeface="微软雅黑" panose="020B0503020204020204" charset="-122"/>
              </a:rPr>
              <a:t>console</a:t>
            </a:r>
            <a:r>
              <a:rPr lang="zh-CN" altLang="en-US" sz="2400">
                <a:latin typeface="微软雅黑" panose="020B0503020204020204" charset="-122"/>
                <a:ea typeface="微软雅黑" panose="020B0503020204020204" charset="-122"/>
                <a:cs typeface="微软雅黑" panose="020B0503020204020204" charset="-122"/>
              </a:rPr>
              <a:t>界面，但无法开启图形界面，多数是显示驱动的问题</a:t>
            </a:r>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修改</a:t>
            </a:r>
            <a:r>
              <a:rPr lang="en-US" altLang="zh-CN" sz="2400">
                <a:latin typeface="微软雅黑" panose="020B0503020204020204" charset="-122"/>
                <a:ea typeface="微软雅黑" panose="020B0503020204020204" charset="-122"/>
                <a:cs typeface="微软雅黑" panose="020B0503020204020204" charset="-122"/>
              </a:rPr>
              <a:t>grub</a:t>
            </a:r>
            <a:r>
              <a:rPr lang="zh-CN" altLang="en-US" sz="2400">
                <a:latin typeface="微软雅黑" panose="020B0503020204020204" charset="-122"/>
                <a:ea typeface="微软雅黑" panose="020B0503020204020204" charset="-122"/>
                <a:cs typeface="微软雅黑" panose="020B0503020204020204" charset="-122"/>
              </a:rPr>
              <a:t>引导，</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按</a:t>
            </a:r>
            <a:r>
              <a:rPr lang="en-US" altLang="zh-CN" sz="2400">
                <a:latin typeface="微软雅黑" panose="020B0503020204020204" charset="-122"/>
                <a:ea typeface="微软雅黑" panose="020B0503020204020204" charset="-122"/>
                <a:cs typeface="微软雅黑" panose="020B0503020204020204" charset="-122"/>
              </a:rPr>
              <a:t>e</a:t>
            </a:r>
            <a:r>
              <a:rPr lang="zh-CN" altLang="en-US" sz="2400">
                <a:latin typeface="微软雅黑" panose="020B0503020204020204" charset="-122"/>
                <a:ea typeface="微软雅黑" panose="020B0503020204020204" charset="-122"/>
                <a:cs typeface="微软雅黑" panose="020B0503020204020204" charset="-122"/>
              </a:rPr>
              <a:t>进入编辑模式，找到内核所在行，末尾添加内核参数</a:t>
            </a:r>
            <a:r>
              <a:rPr lang="en-US" altLang="zh-CN" sz="2400">
                <a:latin typeface="微软雅黑" panose="020B0503020204020204" charset="-122"/>
                <a:ea typeface="微软雅黑" panose="020B0503020204020204" charset="-122"/>
                <a:cs typeface="微软雅黑" panose="020B0503020204020204" charset="-122"/>
              </a:rPr>
              <a:t>nomodeset  acpi=off</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去掉</a:t>
            </a:r>
            <a:r>
              <a:rPr lang="en-US" altLang="zh-CN" sz="2400">
                <a:latin typeface="微软雅黑" panose="020B0503020204020204" charset="-122"/>
                <a:ea typeface="微软雅黑" panose="020B0503020204020204" charset="-122"/>
                <a:cs typeface="微软雅黑" panose="020B0503020204020204" charset="-122"/>
              </a:rPr>
              <a:t>quiet</a:t>
            </a:r>
            <a:r>
              <a:rPr lang="zh-CN" altLang="en-US"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按</a:t>
            </a:r>
            <a:r>
              <a:rPr lang="en-US" altLang="zh-CN" sz="2400">
                <a:latin typeface="微软雅黑" panose="020B0503020204020204" charset="-122"/>
                <a:ea typeface="微软雅黑" panose="020B0503020204020204" charset="-122"/>
                <a:cs typeface="微软雅黑" panose="020B0503020204020204" charset="-122"/>
              </a:rPr>
              <a:t>Ctrl+x</a:t>
            </a:r>
            <a:r>
              <a:rPr lang="zh-CN" altLang="en-US" sz="2400">
                <a:latin typeface="微软雅黑" panose="020B0503020204020204" charset="-122"/>
                <a:ea typeface="微软雅黑" panose="020B0503020204020204" charset="-122"/>
                <a:cs typeface="微软雅黑" panose="020B0503020204020204" charset="-122"/>
              </a:rPr>
              <a:t>启动</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7173" name="矩形 2"/>
          <p:cNvSpPr>
            <a:spLocks noChangeArrowheads="1"/>
          </p:cNvSpPr>
          <p:nvPr/>
        </p:nvSpPr>
        <p:spPr bwMode="auto">
          <a:xfrm>
            <a:off x="521018" y="139065"/>
            <a:ext cx="8113712"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565"/>
              </a:spcBef>
              <a:buFont typeface="Arial" panose="020B0604020202020204" pitchFamily="34" charset="0"/>
              <a:buChar char="•"/>
              <a:defRPr sz="1100">
                <a:solidFill>
                  <a:schemeClr val="tx1"/>
                </a:solidFill>
                <a:latin typeface="Arial" panose="020B0604020202020204" pitchFamily="34" charset="0"/>
                <a:ea typeface="微软雅黑" panose="020B0503020204020204" charset="-122"/>
                <a:sym typeface="Arial" panose="020B0604020202020204" pitchFamily="34" charset="0"/>
              </a:defRPr>
            </a:lvl1pPr>
            <a:lvl2pPr marL="742950" indent="-285750">
              <a:lnSpc>
                <a:spcPct val="90000"/>
              </a:lnSpc>
              <a:spcBef>
                <a:spcPts val="275"/>
              </a:spcBef>
              <a:buFont typeface="Arial" panose="020B0604020202020204" pitchFamily="34" charset="0"/>
              <a:buChar char="•"/>
              <a:defRPr sz="1000">
                <a:solidFill>
                  <a:schemeClr val="tx1"/>
                </a:solidFill>
                <a:latin typeface="Arial" panose="020B0604020202020204" pitchFamily="34" charset="0"/>
                <a:ea typeface="微软雅黑" panose="020B0503020204020204" charset="-122"/>
                <a:sym typeface="Arial" panose="020B0604020202020204" pitchFamily="34" charset="0"/>
              </a:defRPr>
            </a:lvl2pPr>
            <a:lvl3pPr marL="1143000" indent="-228600">
              <a:lnSpc>
                <a:spcPct val="90000"/>
              </a:lnSpc>
              <a:spcBef>
                <a:spcPts val="275"/>
              </a:spcBef>
              <a:buFont typeface="Arial" panose="020B0604020202020204" pitchFamily="34" charset="0"/>
              <a:buChar char="•"/>
              <a:defRPr sz="900">
                <a:solidFill>
                  <a:schemeClr val="tx1"/>
                </a:solidFill>
                <a:latin typeface="Arial" panose="020B0604020202020204" pitchFamily="34" charset="0"/>
                <a:ea typeface="微软雅黑" panose="020B0503020204020204" charset="-122"/>
                <a:sym typeface="Arial" panose="020B0604020202020204" pitchFamily="34" charset="0"/>
              </a:defRPr>
            </a:lvl3pPr>
            <a:lvl4pPr marL="16002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4pPr>
            <a:lvl5pPr marL="2057400" indent="-228600">
              <a:lnSpc>
                <a:spcPct val="90000"/>
              </a:lnSpc>
              <a:spcBef>
                <a:spcPts val="275"/>
              </a:spcBef>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5pPr>
            <a:lvl6pPr marL="25146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6pPr>
            <a:lvl7pPr marL="29718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7pPr>
            <a:lvl8pPr marL="34290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8pPr>
            <a:lvl9pPr marL="3886200" indent="-228600" eaLnBrk="0" fontAlgn="base" hangingPunct="0">
              <a:lnSpc>
                <a:spcPct val="90000"/>
              </a:lnSpc>
              <a:spcBef>
                <a:spcPts val="275"/>
              </a:spcBef>
              <a:spcAft>
                <a:spcPct val="0"/>
              </a:spcAft>
              <a:buFont typeface="Arial" panose="020B0604020202020204" pitchFamily="34" charset="0"/>
              <a:buChar char="•"/>
              <a:defRPr sz="700">
                <a:solidFill>
                  <a:schemeClr val="tx1"/>
                </a:solidFill>
                <a:latin typeface="Arial" panose="020B0604020202020204" pitchFamily="34" charset="0"/>
                <a:ea typeface="微软雅黑" panose="020B0503020204020204" charset="-122"/>
                <a:sym typeface="Arial" panose="020B0604020202020204" pitchFamily="34" charset="0"/>
              </a:defRPr>
            </a:lvl9pPr>
          </a:lstStyle>
          <a:p>
            <a:pPr algn="l" defTabSz="763905" eaLnBrk="1" hangingPunct="0">
              <a:lnSpc>
                <a:spcPct val="100000"/>
              </a:lnSpc>
              <a:spcBef>
                <a:spcPts val="0"/>
              </a:spcBef>
              <a:spcAft>
                <a:spcPts val="0"/>
              </a:spcAft>
              <a:buClrTx/>
              <a:buSzTx/>
              <a:buFontTx/>
              <a:buNone/>
            </a:pP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无法进图形问题</a:t>
            </a:r>
            <a:r>
              <a:rPr lang="en-US" altLang="zh-CN" sz="3200" b="1" dirty="0">
                <a:solidFill>
                  <a:schemeClr val="bg1"/>
                </a:solidFill>
                <a:latin typeface="微软雅黑" panose="020B0503020204020204" charset="-122"/>
                <a:cs typeface="微软雅黑" panose="020B0503020204020204" charset="-122"/>
                <a:sym typeface="微软雅黑" panose="020B0503020204020204" charset="-122"/>
              </a:rPr>
              <a:t>-</a:t>
            </a:r>
            <a:r>
              <a:rPr lang="zh-CN" altLang="en-US" sz="3200" b="1" dirty="0">
                <a:solidFill>
                  <a:schemeClr val="bg1"/>
                </a:solidFill>
                <a:latin typeface="微软雅黑" panose="020B0503020204020204" charset="-122"/>
                <a:cs typeface="微软雅黑" panose="020B0503020204020204" charset="-122"/>
                <a:sym typeface="微软雅黑" panose="020B0503020204020204" charset="-122"/>
              </a:rPr>
              <a:t>添加内核参数</a:t>
            </a:r>
            <a:endParaRPr lang="zh-CN" altLang="en-US" sz="3200" b="1" dirty="0">
              <a:solidFill>
                <a:schemeClr val="bg1"/>
              </a:solidFill>
              <a:latin typeface="微软雅黑" panose="020B0503020204020204" charset="-122"/>
              <a:cs typeface="微软雅黑" panose="020B0503020204020204" charset="-122"/>
              <a:sym typeface="微软雅黑" panose="020B0503020204020204" charset="-122"/>
            </a:endParaRPr>
          </a:p>
        </p:txBody>
      </p:sp>
      <p:pic>
        <p:nvPicPr>
          <p:cNvPr id="4" name="图片 4" descr="1608223130(1)"/>
          <p:cNvPicPr>
            <a:picLocks noChangeAspect="1"/>
          </p:cNvPicPr>
          <p:nvPr/>
        </p:nvPicPr>
        <p:blipFill>
          <a:blip r:embed="rId2"/>
          <a:stretch>
            <a:fillRect/>
          </a:stretch>
        </p:blipFill>
        <p:spPr>
          <a:xfrm>
            <a:off x="707390" y="2373630"/>
            <a:ext cx="10337800" cy="441388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a:noFill/>
          <a:miter lim="800000"/>
        </a:ln>
      </a:spPr>
      <a:bodyPr anchor="ctr"/>
      <a:lstStyle>
        <a:defPPr algn="ctr" eaLnBrk="1" hangingPunct="1">
          <a:defRPr sz="825" noProof="1">
            <a:solidFill>
              <a:srgbClr val="FFFFFF"/>
            </a:solidFill>
            <a:latin typeface="+mn-l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4545</Words>
  <Application>WPS 演示</Application>
  <PresentationFormat>宽屏</PresentationFormat>
  <Paragraphs>336</Paragraphs>
  <Slides>26</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宋体</vt:lpstr>
      <vt:lpstr>Wingdings</vt:lpstr>
      <vt:lpstr>Gubbi</vt:lpstr>
      <vt:lpstr>Segoe Print</vt:lpstr>
      <vt:lpstr>DejaVu Sans</vt:lpstr>
      <vt:lpstr>Calibri</vt:lpstr>
      <vt:lpstr>微软雅黑</vt:lpstr>
      <vt:lpstr>思源黑体 CN Bold</vt:lpstr>
      <vt:lpstr>黑体</vt:lpstr>
      <vt:lpstr>Aharoni</vt:lpstr>
      <vt:lpstr>Arial Unicode MS</vt:lpstr>
      <vt:lpstr>思源黑体 CN</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ellen</cp:lastModifiedBy>
  <cp:revision>524</cp:revision>
  <dcterms:created xsi:type="dcterms:W3CDTF">2020-12-26T15:39:00Z</dcterms:created>
  <dcterms:modified xsi:type="dcterms:W3CDTF">2020-12-27T02:44:43Z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