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8"/>
  </p:handoutMasterIdLst>
  <p:sldIdLst>
    <p:sldId id="256" r:id="rId3"/>
    <p:sldId id="2134" r:id="rId4"/>
    <p:sldId id="2104" r:id="rId6"/>
    <p:sldId id="2056" r:id="rId7"/>
    <p:sldId id="1813" r:id="rId8"/>
    <p:sldId id="2142" r:id="rId9"/>
    <p:sldId id="2135" r:id="rId10"/>
    <p:sldId id="1941" r:id="rId11"/>
    <p:sldId id="2136" r:id="rId12"/>
    <p:sldId id="2139" r:id="rId13"/>
    <p:sldId id="2140" r:id="rId14"/>
    <p:sldId id="2137" r:id="rId15"/>
    <p:sldId id="2143" r:id="rId16"/>
    <p:sldId id="2141" r:id="rId17"/>
    <p:sldId id="2146" r:id="rId18"/>
    <p:sldId id="2147" r:id="rId19"/>
    <p:sldId id="2148" r:id="rId20"/>
    <p:sldId id="2149" r:id="rId21"/>
    <p:sldId id="2150" r:id="rId22"/>
    <p:sldId id="2145" r:id="rId23"/>
    <p:sldId id="2152" r:id="rId24"/>
    <p:sldId id="2153" r:id="rId25"/>
    <p:sldId id="2151" r:id="rId26"/>
    <p:sldId id="215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86FD"/>
    <a:srgbClr val="1999FD"/>
    <a:srgbClr val="1691FD"/>
    <a:srgbClr val="148EFD"/>
    <a:srgbClr val="1896FD"/>
    <a:srgbClr val="1895FD"/>
    <a:srgbClr val="148DFD"/>
    <a:srgbClr val="296CA5"/>
    <a:srgbClr val="FA89AA"/>
    <a:srgbClr val="F05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853" autoAdjust="0"/>
    <p:restoredTop sz="78924" autoAdjust="0"/>
  </p:normalViewPr>
  <p:slideViewPr>
    <p:cSldViewPr snapToGrid="0" snapToObjects="1" showGuides="1">
      <p:cViewPr varScale="1">
        <p:scale>
          <a:sx n="68" d="100"/>
          <a:sy n="68" d="100"/>
        </p:scale>
        <p:origin x="307" y="58"/>
      </p:cViewPr>
      <p:guideLst>
        <p:guide orient="horz" pos="2280"/>
        <p:guide pos="4974"/>
      </p:guideLst>
    </p:cSldViewPr>
  </p:slideViewPr>
  <p:notesTextViewPr>
    <p:cViewPr>
      <p:scale>
        <a:sx n="1" d="1"/>
        <a:sy n="1" d="1"/>
      </p:scale>
      <p:origin x="0" y="0"/>
    </p:cViewPr>
  </p:notesTextViewPr>
  <p:sorterViewPr>
    <p:cViewPr>
      <p:scale>
        <a:sx n="130" d="100"/>
        <a:sy n="130" d="100"/>
      </p:scale>
      <p:origin x="0" y="0"/>
    </p:cViewPr>
  </p:sorterViewPr>
  <p:notesViewPr>
    <p:cSldViewPr snapToGrid="0" snapToObjects="1">
      <p:cViewPr varScale="1">
        <p:scale>
          <a:sx n="91" d="100"/>
          <a:sy n="91" d="100"/>
        </p:scale>
        <p:origin x="180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atin typeface="DejaVu Sans" panose="020B0603030804020204" charset="0"/>
                <a:ea typeface="思源黑体 CN" panose="020B0600000000000000" charset="-122"/>
                <a:cs typeface="DejaVu Sans" panose="020B0603030804020204" charset="0"/>
              </a:defRPr>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atin typeface="DejaVu Sans" panose="020B0603030804020204" charset="0"/>
                <a:ea typeface="思源黑体 CN" panose="020B0600000000000000" charset="-122"/>
                <a:cs typeface="DejaVu Sans" panose="020B0603030804020204" charset="0"/>
              </a:defRPr>
            </a:lvl1pPr>
          </a:lstStyle>
          <a:p>
            <a:fld id="{D2A48B96-639E-45A3-A0BA-2464DFDB1FA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DejaVu Sans" panose="020B0603030804020204" charset="0"/>
                <a:ea typeface="思源黑体 CN" panose="020B0600000000000000" charset="-122"/>
                <a:cs typeface="DejaVu Sans" panose="020B0603030804020204" charset="0"/>
              </a:defRPr>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DejaVu Sans" panose="020B0603030804020204" charset="0"/>
                <a:ea typeface="思源黑体 CN" panose="020B0600000000000000" charset="-122"/>
                <a:cs typeface="DejaVu Sans" panose="020B06030308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ejaVu Sans" panose="020B0603030804020204" charset="0"/>
        <a:ea typeface="思源黑体 CN" panose="020B0600000000000000" charset="-122"/>
        <a:cs typeface="DejaVu Sans" panose="020B0603030804020204" charset="0"/>
      </a:defRPr>
    </a:lvl1pPr>
    <a:lvl2pPr marL="457200" algn="l" defTabSz="914400" rtl="0" eaLnBrk="1" latinLnBrk="0" hangingPunct="1">
      <a:defRPr sz="1200" kern="1200">
        <a:solidFill>
          <a:schemeClr val="tx1"/>
        </a:solidFill>
        <a:latin typeface="DejaVu Sans" panose="020B0603030804020204" charset="0"/>
        <a:ea typeface="思源黑体 CN" panose="020B0600000000000000" charset="-122"/>
        <a:cs typeface="DejaVu Sans" panose="020B0603030804020204" charset="0"/>
      </a:defRPr>
    </a:lvl2pPr>
    <a:lvl3pPr marL="914400" algn="l" defTabSz="914400" rtl="0" eaLnBrk="1" latinLnBrk="0" hangingPunct="1">
      <a:defRPr sz="1200" kern="1200">
        <a:solidFill>
          <a:schemeClr val="tx1"/>
        </a:solidFill>
        <a:latin typeface="DejaVu Sans" panose="020B0603030804020204" charset="0"/>
        <a:ea typeface="思源黑体 CN" panose="020B0600000000000000" charset="-122"/>
        <a:cs typeface="DejaVu Sans" panose="020B0603030804020204" charset="0"/>
      </a:defRPr>
    </a:lvl3pPr>
    <a:lvl4pPr marL="1371600" algn="l" defTabSz="914400" rtl="0" eaLnBrk="1" latinLnBrk="0" hangingPunct="1">
      <a:defRPr sz="1200" kern="1200">
        <a:solidFill>
          <a:schemeClr val="tx1"/>
        </a:solidFill>
        <a:latin typeface="DejaVu Sans" panose="020B0603030804020204" charset="0"/>
        <a:ea typeface="思源黑体 CN" panose="020B0600000000000000" charset="-122"/>
        <a:cs typeface="DejaVu Sans" panose="020B0603030804020204" charset="0"/>
      </a:defRPr>
    </a:lvl4pPr>
    <a:lvl5pPr marL="1828800" algn="l" defTabSz="914400" rtl="0" eaLnBrk="1" latinLnBrk="0" hangingPunct="1">
      <a:defRPr sz="1200" kern="1200">
        <a:solidFill>
          <a:schemeClr val="tx1"/>
        </a:solidFill>
        <a:latin typeface="DejaVu Sans" panose="020B0603030804020204" charset="0"/>
        <a:ea typeface="思源黑体 CN" panose="020B0600000000000000" charset="-122"/>
        <a:cs typeface="DejaVu Sans" panose="020B0603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true" noRot="true" noChangeAspect="true" noChangeArrowheads="true" noTextEdit="true"/>
          </p:cNvSpPr>
          <p:nvPr>
            <p:ph type="sldImg"/>
          </p:nvPr>
        </p:nvSpPr>
        <p:spPr/>
      </p:sp>
      <p:sp>
        <p:nvSpPr>
          <p:cNvPr id="8195" name="备注占位符 2"/>
          <p:cNvSpPr>
            <a:spLocks noGrp="true" noChangeArrowheads="true"/>
          </p:cNvSpPr>
          <p:nvPr>
            <p:ph type="body" idx="1"/>
          </p:nvPr>
        </p:nvSpPr>
        <p:spPr bwMode="auto">
          <a:xfrm>
            <a:off x="673100" y="4748213"/>
            <a:ext cx="5389563" cy="3884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作为原有银河麒麟与国防科技大学下属品牌银河麒麟强强联合之后的产物，新一代V10产品结合了二者丰富的软硬件生态，倚靠靠国防科技大学强劲的科研实力，经过新一轮的编译构造，适配移植等工作形成了以国产主流五大CPU平台为坚实基础，具备丰富应用生态，以Debian系为新一代技术路线的，安全稳定的国产linux发行版操作系统——银河麒麟桌面OS V10。</a:t>
            </a:r>
            <a:endParaRPr lang="zh-CN" altLang="en-US" dirty="0"/>
          </a:p>
        </p:txBody>
      </p:sp>
      <p:sp>
        <p:nvSpPr>
          <p:cNvPr id="8196" name="日期占位符 3"/>
          <p:cNvSpPr>
            <a:spLocks noGrp="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B3691F-8765-8D4B-96A6-3CDFB567E892}" type="datetime1">
              <a:rPr lang="zh-CN" altLang="en-US" smtClean="0"/>
            </a:fld>
            <a:endParaRPr lang="zh-CN" altLang="en-US" sz="1200"/>
          </a:p>
        </p:txBody>
      </p:sp>
      <p:sp>
        <p:nvSpPr>
          <p:cNvPr id="8197" name="灯片编号占位符 4"/>
          <p:cNvSpPr>
            <a:spLocks noGrp="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215A6F-FFBE-A344-9A6E-73CDFCBD1EBA}" type="slidenum">
              <a:rPr lang="zh-CN" altLang="en-US"/>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true"/>
          </p:cNvSpPr>
          <p:nvPr>
            <p:ph type="ftr" sz="quarter" idx="11"/>
          </p:nvPr>
        </p:nvSpPr>
        <p:spPr/>
        <p:txBody>
          <a:bodyPr/>
          <a:lstStyle/>
          <a:p>
            <a:endParaRPr kumimoji="1" lang="zh-CN" altLang="en-US"/>
          </a:p>
        </p:txBody>
      </p:sp>
      <p:sp>
        <p:nvSpPr>
          <p:cNvPr id="6" name="灯片编号占位符 5"/>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7" name="图片 6"/>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true"/>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true"/>
          </p:cNvSpPr>
          <p:nvPr>
            <p:ph type="ftr" sz="quarter" idx="11"/>
          </p:nvPr>
        </p:nvSpPr>
        <p:spPr/>
        <p:txBody>
          <a:bodyPr/>
          <a:lstStyle/>
          <a:p>
            <a:endParaRPr kumimoji="1" lang="zh-CN" altLang="en-US"/>
          </a:p>
        </p:txBody>
      </p:sp>
      <p:sp>
        <p:nvSpPr>
          <p:cNvPr id="6" name="灯片编号占位符 5"/>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7" name="图片 6"/>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true"/>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true"/>
          </p:cNvSpPr>
          <p:nvPr>
            <p:ph type="ftr" sz="quarter" idx="11"/>
          </p:nvPr>
        </p:nvSpPr>
        <p:spPr/>
        <p:txBody>
          <a:bodyPr/>
          <a:lstStyle/>
          <a:p>
            <a:endParaRPr kumimoji="1" lang="zh-CN" altLang="en-US"/>
          </a:p>
        </p:txBody>
      </p:sp>
      <p:sp>
        <p:nvSpPr>
          <p:cNvPr id="6" name="灯片编号占位符 5"/>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8" name="图片 7"/>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true"/>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true"/>
          </p:cNvSpPr>
          <p:nvPr>
            <p:ph type="ftr" sz="quarter" idx="11"/>
          </p:nvPr>
        </p:nvSpPr>
        <p:spPr/>
        <p:txBody>
          <a:bodyPr/>
          <a:lstStyle/>
          <a:p>
            <a:endParaRPr kumimoji="1" lang="zh-CN" altLang="en-US"/>
          </a:p>
        </p:txBody>
      </p:sp>
      <p:sp>
        <p:nvSpPr>
          <p:cNvPr id="6" name="灯片编号占位符 5"/>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7" name="图片 6"/>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true"/>
          </p:cNvSpPr>
          <p:nvPr>
            <p:ph type="ftr" sz="quarter" idx="11"/>
          </p:nvPr>
        </p:nvSpPr>
        <p:spPr/>
        <p:txBody>
          <a:bodyPr/>
          <a:lstStyle/>
          <a:p>
            <a:endParaRPr kumimoji="1" lang="zh-CN" altLang="en-US"/>
          </a:p>
        </p:txBody>
      </p:sp>
      <p:sp>
        <p:nvSpPr>
          <p:cNvPr id="6" name="灯片编号占位符 5"/>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7" name="图片 6"/>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true"/>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true"/>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6" name="页脚占位符 5"/>
          <p:cNvSpPr>
            <a:spLocks noGrp="true"/>
          </p:cNvSpPr>
          <p:nvPr>
            <p:ph type="ftr" sz="quarter" idx="11"/>
          </p:nvPr>
        </p:nvSpPr>
        <p:spPr/>
        <p:txBody>
          <a:bodyPr/>
          <a:lstStyle/>
          <a:p>
            <a:endParaRPr kumimoji="1" lang="zh-CN" altLang="en-US"/>
          </a:p>
        </p:txBody>
      </p:sp>
      <p:sp>
        <p:nvSpPr>
          <p:cNvPr id="7" name="灯片编号占位符 6"/>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8" name="图片 7"/>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true"/>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true"/>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8" name="页脚占位符 7"/>
          <p:cNvSpPr>
            <a:spLocks noGrp="true"/>
          </p:cNvSpPr>
          <p:nvPr>
            <p:ph type="ftr" sz="quarter" idx="11"/>
          </p:nvPr>
        </p:nvSpPr>
        <p:spPr/>
        <p:txBody>
          <a:bodyPr/>
          <a:lstStyle/>
          <a:p>
            <a:endParaRPr kumimoji="1" lang="zh-CN" altLang="en-US"/>
          </a:p>
        </p:txBody>
      </p:sp>
      <p:sp>
        <p:nvSpPr>
          <p:cNvPr id="9" name="灯片编号占位符 8"/>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10" name="图片 9"/>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4" name="页脚占位符 3"/>
          <p:cNvSpPr>
            <a:spLocks noGrp="true"/>
          </p:cNvSpPr>
          <p:nvPr>
            <p:ph type="ftr" sz="quarter" idx="11"/>
          </p:nvPr>
        </p:nvSpPr>
        <p:spPr/>
        <p:txBody>
          <a:bodyPr/>
          <a:lstStyle/>
          <a:p>
            <a:endParaRPr kumimoji="1" lang="zh-CN" altLang="en-US"/>
          </a:p>
        </p:txBody>
      </p:sp>
      <p:sp>
        <p:nvSpPr>
          <p:cNvPr id="5" name="灯片编号占位符 4"/>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6" name="图片 5"/>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3" name="页脚占位符 2"/>
          <p:cNvSpPr>
            <a:spLocks noGrp="true"/>
          </p:cNvSpPr>
          <p:nvPr>
            <p:ph type="ftr" sz="quarter" idx="11"/>
          </p:nvPr>
        </p:nvSpPr>
        <p:spPr/>
        <p:txBody>
          <a:bodyPr/>
          <a:lstStyle/>
          <a:p>
            <a:endParaRPr kumimoji="1" lang="zh-CN" altLang="en-US"/>
          </a:p>
        </p:txBody>
      </p:sp>
      <p:sp>
        <p:nvSpPr>
          <p:cNvPr id="4" name="灯片编号占位符 3"/>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5" name="图片 4"/>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6" name="页脚占位符 5"/>
          <p:cNvSpPr>
            <a:spLocks noGrp="true"/>
          </p:cNvSpPr>
          <p:nvPr>
            <p:ph type="ftr" sz="quarter" idx="11"/>
          </p:nvPr>
        </p:nvSpPr>
        <p:spPr/>
        <p:txBody>
          <a:bodyPr/>
          <a:lstStyle/>
          <a:p>
            <a:endParaRPr kumimoji="1" lang="zh-CN" altLang="en-US"/>
          </a:p>
        </p:txBody>
      </p:sp>
      <p:sp>
        <p:nvSpPr>
          <p:cNvPr id="7" name="灯片编号占位符 6"/>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8" name="图片 7"/>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true"/>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6" name="页脚占位符 5"/>
          <p:cNvSpPr>
            <a:spLocks noGrp="true"/>
          </p:cNvSpPr>
          <p:nvPr>
            <p:ph type="ftr" sz="quarter" idx="11"/>
          </p:nvPr>
        </p:nvSpPr>
        <p:spPr/>
        <p:txBody>
          <a:bodyPr/>
          <a:lstStyle/>
          <a:p>
            <a:endParaRPr kumimoji="1" lang="zh-CN" altLang="en-US"/>
          </a:p>
        </p:txBody>
      </p:sp>
      <p:sp>
        <p:nvSpPr>
          <p:cNvPr id="7" name="灯片编号占位符 6"/>
          <p:cNvSpPr>
            <a:spLocks noGrp="true"/>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8" name="图片 7"/>
          <p:cNvPicPr>
            <a:picLocks noChangeAspect="true"/>
          </p:cNvPicPr>
          <p:nvPr userDrawn="true"/>
        </p:nvPicPr>
        <p:blipFill>
          <a:blip r:embed="rId2"/>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akType Naskh Basic" panose="00000400000000000000" charset="0"/>
                <a:ea typeface="PakType Naskh Basic" panose="00000400000000000000" charset="0"/>
                <a:cs typeface="DejaVu Sans" panose="020B0603030804020204" charset="0"/>
              </a:defRPr>
            </a:lvl1pPr>
          </a:lstStyle>
          <a:p>
            <a:fld id="{B5E87874-48D7-3A46-80E6-9DA7D68BCC25}" type="datetimeFigureOut">
              <a:rPr kumimoji="1" lang="zh-CN" altLang="en-US" smtClean="0"/>
            </a:fld>
            <a:endParaRPr kumimoji="1"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akType Naskh Basic" panose="00000400000000000000" charset="0"/>
                <a:ea typeface="PakType Naskh Basic" panose="00000400000000000000" charset="0"/>
                <a:cs typeface="DejaVu Sans" panose="020B0603030804020204" charset="0"/>
              </a:defRPr>
            </a:lvl1pPr>
          </a:lstStyle>
          <a:p>
            <a:endParaRPr kumimoji="1"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akType Naskh Basic" panose="00000400000000000000" charset="0"/>
                <a:ea typeface="PakType Naskh Basic" panose="00000400000000000000" charset="0"/>
                <a:cs typeface="DejaVu Sans" panose="020B0603030804020204" charset="0"/>
              </a:defRPr>
            </a:lvl1pPr>
          </a:lstStyle>
          <a:p>
            <a:fld id="{4F62230E-E1C2-5443-8372-C65ED467885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akType Naskh Basic" panose="00000400000000000000" charset="0"/>
          <a:ea typeface="PakType Naskh Basic" panose="00000400000000000000" charset="0"/>
          <a:cs typeface="DejaVu Sans" panose="020B060303080402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kType Naskh Basic" panose="00000400000000000000" charset="0"/>
          <a:ea typeface="PakType Naskh Basic" panose="00000400000000000000" charset="0"/>
          <a:cs typeface="DejaVu Sans" panose="020B06030308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kType Naskh Basic" panose="00000400000000000000" charset="0"/>
          <a:ea typeface="PakType Naskh Basic" panose="00000400000000000000" charset="0"/>
          <a:cs typeface="DejaVu Sans" panose="020B0603030804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kType Naskh Basic" panose="00000400000000000000" charset="0"/>
          <a:ea typeface="PakType Naskh Basic" panose="00000400000000000000" charset="0"/>
          <a:cs typeface="DejaVu Sans" panose="020B0603030804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kType Naskh Basic" panose="00000400000000000000" charset="0"/>
          <a:ea typeface="PakType Naskh Basic" panose="00000400000000000000" charset="0"/>
          <a:cs typeface="DejaVu Sans" panose="020B0603030804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kType Naskh Basic" panose="00000400000000000000" charset="0"/>
          <a:ea typeface="PakType Naskh Basic" panose="00000400000000000000" charset="0"/>
          <a:cs typeface="DejaVu Sans" panose="020B0603030804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true"/>
          </p:cNvPicPr>
          <p:nvPr/>
        </p:nvPicPr>
        <p:blipFill>
          <a:blip r:embed="rId1"/>
          <a:stretch>
            <a:fillRect/>
          </a:stretch>
        </p:blipFill>
        <p:spPr>
          <a:xfrm>
            <a:off x="0" y="0"/>
            <a:ext cx="12192000" cy="6858000"/>
          </a:xfrm>
          <a:prstGeom prst="rect">
            <a:avLst/>
          </a:prstGeom>
        </p:spPr>
      </p:pic>
      <p:cxnSp>
        <p:nvCxnSpPr>
          <p:cNvPr id="13" name="直接连接符 39"/>
          <p:cNvCxnSpPr/>
          <p:nvPr/>
        </p:nvCxnSpPr>
        <p:spPr>
          <a:xfrm>
            <a:off x="5427094" y="2880760"/>
            <a:ext cx="5525105" cy="0"/>
          </a:xfrm>
          <a:prstGeom prst="line">
            <a:avLst/>
          </a:prstGeom>
          <a:ln w="25400">
            <a:solidFill>
              <a:srgbClr val="C00200"/>
            </a:solidFill>
          </a:ln>
        </p:spPr>
        <p:style>
          <a:lnRef idx="1">
            <a:schemeClr val="accent1"/>
          </a:lnRef>
          <a:fillRef idx="0">
            <a:schemeClr val="accent1"/>
          </a:fillRef>
          <a:effectRef idx="0">
            <a:schemeClr val="accent1"/>
          </a:effectRef>
          <a:fontRef idx="minor">
            <a:schemeClr val="tx1"/>
          </a:fontRef>
        </p:style>
      </p:cxnSp>
      <p:sp>
        <p:nvSpPr>
          <p:cNvPr id="14" name="TextBox 3"/>
          <p:cNvSpPr txBox="true"/>
          <p:nvPr/>
        </p:nvSpPr>
        <p:spPr>
          <a:xfrm>
            <a:off x="4760043" y="3467088"/>
            <a:ext cx="6945993" cy="1445260"/>
          </a:xfrm>
          <a:prstGeom prst="rect">
            <a:avLst/>
          </a:prstGeom>
          <a:noFill/>
        </p:spPr>
        <p:txBody>
          <a:bodyPr wrap="square">
            <a:spAutoFit/>
          </a:bodyPr>
          <a:lstStyle/>
          <a:p>
            <a:pPr algn="ctr" defTabSz="763905" fontAlgn="auto" hangingPunct="0">
              <a:spcBef>
                <a:spcPts val="0"/>
              </a:spcBef>
              <a:spcAft>
                <a:spcPts val="0"/>
              </a:spcAft>
            </a:pPr>
            <a:r>
              <a:rPr lang="zh-CN" altLang="en-US" sz="4400" b="1" dirty="0">
                <a:solidFill>
                  <a:srgbClr val="148DFD"/>
                </a:solidFill>
                <a:latin typeface="思源黑体 CN Bold" panose="020B0800000000000000" charset="-122"/>
                <a:ea typeface="思源黑体 CN Bold" panose="020B0800000000000000" charset="-122"/>
                <a:cs typeface="思源黑体 CN Bold" panose="020B0800000000000000" charset="-122"/>
                <a:sym typeface="+mn-lt"/>
              </a:rPr>
              <a:t>操作系统无法启动及其他常见问题解决</a:t>
            </a:r>
            <a:endParaRPr lang="en-US" altLang="zh-CN" sz="4400" b="1" dirty="0">
              <a:solidFill>
                <a:srgbClr val="148DFD"/>
              </a:solidFill>
              <a:latin typeface="思源黑体 CN Bold" panose="020B0800000000000000" charset="-122"/>
              <a:ea typeface="思源黑体 CN Bold" panose="020B0800000000000000" charset="-122"/>
              <a:cs typeface="思源黑体 CN Bold" panose="020B0800000000000000" charset="-122"/>
              <a:sym typeface="+mn-lt"/>
            </a:endParaRPr>
          </a:p>
        </p:txBody>
      </p:sp>
      <p:sp>
        <p:nvSpPr>
          <p:cNvPr id="16" name="TextBox 3"/>
          <p:cNvSpPr txBox="true"/>
          <p:nvPr/>
        </p:nvSpPr>
        <p:spPr>
          <a:xfrm>
            <a:off x="4983916" y="4912565"/>
            <a:ext cx="6498246" cy="460375"/>
          </a:xfrm>
          <a:prstGeom prst="rect">
            <a:avLst/>
          </a:prstGeom>
          <a:noFill/>
        </p:spPr>
        <p:txBody>
          <a:bodyPr wrap="square">
            <a:spAutoFit/>
          </a:bodyPr>
          <a:lstStyle/>
          <a:p>
            <a:pPr algn="ctr">
              <a:spcBef>
                <a:spcPts val="340"/>
              </a:spcBef>
              <a:spcAft>
                <a:spcPts val="340"/>
              </a:spcAft>
              <a:defRPr/>
            </a:pPr>
            <a:r>
              <a:rPr lang="en-US" altLang="zh-CN" sz="2400" b="1" dirty="0">
                <a:solidFill>
                  <a:srgbClr val="0F84FD"/>
                </a:solidFill>
                <a:latin typeface="思源黑体 CN Bold" panose="020B0800000000000000" charset="-122"/>
                <a:ea typeface="思源黑体 CN Bold" panose="020B0800000000000000" charset="-122"/>
                <a:cs typeface="思源黑体 CN Bold" panose="020B0800000000000000" charset="-122"/>
                <a:sym typeface="+mn-lt"/>
              </a:rPr>
              <a:t>2020</a:t>
            </a:r>
            <a:r>
              <a:rPr lang="zh-CN" altLang="en-US" sz="2400" b="1" dirty="0">
                <a:solidFill>
                  <a:srgbClr val="0F84FD"/>
                </a:solidFill>
                <a:latin typeface="思源黑体 CN Bold" panose="020B0800000000000000" charset="-122"/>
                <a:ea typeface="思源黑体 CN Bold" panose="020B0800000000000000" charset="-122"/>
                <a:cs typeface="思源黑体 CN Bold" panose="020B0800000000000000" charset="-122"/>
                <a:sym typeface="+mn-lt"/>
              </a:rPr>
              <a:t>年</a:t>
            </a:r>
            <a:r>
              <a:rPr lang="en-US" altLang="zh-CN" sz="2400" b="1" dirty="0">
                <a:solidFill>
                  <a:srgbClr val="0F84FD"/>
                </a:solidFill>
                <a:latin typeface="思源黑体 CN Bold" panose="020B0800000000000000" charset="-122"/>
                <a:ea typeface="思源黑体 CN Bold" panose="020B0800000000000000" charset="-122"/>
                <a:cs typeface="思源黑体 CN Bold" panose="020B0800000000000000" charset="-122"/>
                <a:sym typeface="+mn-lt"/>
              </a:rPr>
              <a:t>12</a:t>
            </a:r>
            <a:r>
              <a:rPr lang="zh-CN" altLang="en-US" sz="2400" b="1" dirty="0">
                <a:solidFill>
                  <a:srgbClr val="0F84FD"/>
                </a:solidFill>
                <a:latin typeface="思源黑体 CN Bold" panose="020B0800000000000000" charset="-122"/>
                <a:ea typeface="思源黑体 CN Bold" panose="020B0800000000000000" charset="-122"/>
                <a:cs typeface="思源黑体 CN Bold" panose="020B0800000000000000" charset="-122"/>
                <a:sym typeface="+mn-lt"/>
              </a:rPr>
              <a:t>月</a:t>
            </a:r>
            <a:endParaRPr lang="zh-CN" altLang="en-US" sz="2400" b="1" dirty="0">
              <a:solidFill>
                <a:srgbClr val="0F84FD"/>
              </a:solidFill>
              <a:effectLst>
                <a:outerShdw blurRad="38100" dist="38100" dir="2700000" algn="tl">
                  <a:srgbClr val="000000">
                    <a:alpha val="43137"/>
                  </a:srgbClr>
                </a:outerShdw>
              </a:effectLst>
              <a:latin typeface="思源黑体 CN Bold" panose="020B0800000000000000" charset="-122"/>
              <a:ea typeface="思源黑体 CN Bold" panose="020B0800000000000000" charset="-122"/>
              <a:cs typeface="思源黑体 CN Bold" panose="020B0800000000000000" charset="-122"/>
              <a:sym typeface="+mn-lt"/>
            </a:endParaRPr>
          </a:p>
        </p:txBody>
      </p:sp>
      <p:pic>
        <p:nvPicPr>
          <p:cNvPr id="3" name="图片 2"/>
          <p:cNvPicPr>
            <a:picLocks noChangeAspect="true"/>
          </p:cNvPicPr>
          <p:nvPr/>
        </p:nvPicPr>
        <p:blipFill>
          <a:blip r:embed="rId2"/>
          <a:stretch>
            <a:fillRect/>
          </a:stretch>
        </p:blipFill>
        <p:spPr>
          <a:xfrm>
            <a:off x="7109965" y="1057900"/>
            <a:ext cx="2246147" cy="126345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892675"/>
          </a:xfrm>
          <a:prstGeom prst="rect">
            <a:avLst/>
          </a:prstGeom>
          <a:noFill/>
        </p:spPr>
        <p:txBody>
          <a:bodyPr wrap="square" rtlCol="0">
            <a:spAutoFit/>
          </a:bodyPr>
          <a:lstStyle/>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systemd</a:t>
            </a:r>
            <a:r>
              <a:rPr lang="zh-CN" altLang="en-US" sz="2400">
                <a:latin typeface="思源黑体 CN" panose="020B0600000000000000" charset="-122"/>
                <a:ea typeface="思源黑体 CN" panose="020B0600000000000000" charset="-122"/>
                <a:cs typeface="思源黑体 CN" panose="020B0600000000000000" charset="-122"/>
              </a:rPr>
              <a:t>和</a:t>
            </a:r>
            <a:r>
              <a:rPr lang="en-US" altLang="zh-CN" sz="2400">
                <a:latin typeface="思源黑体 CN" panose="020B0600000000000000" charset="-122"/>
                <a:ea typeface="思源黑体 CN" panose="020B0600000000000000" charset="-122"/>
                <a:cs typeface="思源黑体 CN" panose="020B0600000000000000" charset="-122"/>
              </a:rPr>
              <a:t>sysv</a:t>
            </a:r>
            <a:r>
              <a:rPr lang="zh-CN" altLang="en-US" sz="2400">
                <a:latin typeface="思源黑体 CN" panose="020B0600000000000000" charset="-122"/>
                <a:ea typeface="思源黑体 CN" panose="020B0600000000000000" charset="-122"/>
                <a:cs typeface="思源黑体 CN" panose="020B0600000000000000" charset="-122"/>
              </a:rPr>
              <a:t>的</a:t>
            </a:r>
            <a:r>
              <a:rPr lang="en-US" altLang="zh-CN" sz="2400">
                <a:latin typeface="思源黑体 CN" panose="020B0600000000000000" charset="-122"/>
                <a:ea typeface="思源黑体 CN" panose="020B0600000000000000" charset="-122"/>
                <a:cs typeface="思源黑体 CN" panose="020B0600000000000000" charset="-122"/>
              </a:rPr>
              <a:t>启动流程差不多，只不过到init程序时候，改为了systemd，因此详细解释一下systemd后的启动流程</a:t>
            </a:r>
            <a:r>
              <a:rPr lang="zh-CN" altLang="en-US" sz="2400">
                <a:latin typeface="思源黑体 CN" panose="020B0600000000000000" charset="-122"/>
                <a:ea typeface="思源黑体 CN" panose="020B0600000000000000" charset="-122"/>
                <a:cs typeface="思源黑体 CN" panose="020B0600000000000000" charset="-122"/>
              </a:rPr>
              <a:t>：</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marL="457200" indent="-457200">
              <a:buFont typeface="+mj-lt"/>
              <a:buAutoNum type="arabicPeriod"/>
            </a:pPr>
            <a:r>
              <a:rPr lang="en-US" altLang="zh-CN" sz="2400">
                <a:latin typeface="思源黑体 CN" panose="020B0600000000000000" charset="-122"/>
                <a:ea typeface="思源黑体 CN" panose="020B0600000000000000" charset="-122"/>
                <a:cs typeface="思源黑体 CN" panose="020B0600000000000000" charset="-122"/>
              </a:rPr>
              <a:t> uefi或BIOS初始化，开始post开机自检</a:t>
            </a:r>
            <a:endParaRPr lang="en-US" altLang="zh-CN" sz="2400">
              <a:latin typeface="思源黑体 CN" panose="020B0600000000000000" charset="-122"/>
              <a:ea typeface="思源黑体 CN" panose="020B0600000000000000" charset="-122"/>
              <a:cs typeface="思源黑体 CN" panose="020B0600000000000000" charset="-122"/>
            </a:endParaRPr>
          </a:p>
          <a:p>
            <a:pPr marL="457200" indent="-457200">
              <a:buFont typeface="+mj-lt"/>
              <a:buAutoNum type="arabicPeriod"/>
            </a:pPr>
            <a:r>
              <a:rPr lang="en-US" altLang="zh-CN" sz="2400">
                <a:latin typeface="思源黑体 CN" panose="020B0600000000000000" charset="-122"/>
                <a:ea typeface="思源黑体 CN" panose="020B0600000000000000" charset="-122"/>
                <a:cs typeface="思源黑体 CN" panose="020B0600000000000000" charset="-122"/>
              </a:rPr>
              <a:t> 加载mbr到内存</a:t>
            </a:r>
            <a:endParaRPr lang="en-US" altLang="zh-CN" sz="2400">
              <a:latin typeface="思源黑体 CN" panose="020B0600000000000000" charset="-122"/>
              <a:ea typeface="思源黑体 CN" panose="020B0600000000000000" charset="-122"/>
              <a:cs typeface="思源黑体 CN" panose="020B0600000000000000" charset="-122"/>
            </a:endParaRPr>
          </a:p>
          <a:p>
            <a:pPr marL="457200" indent="-457200">
              <a:buFont typeface="+mj-lt"/>
              <a:buAutoNum type="arabicPeriod"/>
            </a:pPr>
            <a:r>
              <a:rPr lang="en-US" altLang="zh-CN" sz="2400">
                <a:latin typeface="思源黑体 CN" panose="020B0600000000000000" charset="-122"/>
                <a:ea typeface="思源黑体 CN" panose="020B0600000000000000" charset="-122"/>
                <a:cs typeface="思源黑体 CN" panose="020B0600000000000000" charset="-122"/>
              </a:rPr>
              <a:t> GRUB阶段</a:t>
            </a:r>
            <a:endParaRPr lang="en-US" altLang="zh-CN" sz="2400">
              <a:latin typeface="思源黑体 CN" panose="020B0600000000000000" charset="-122"/>
              <a:ea typeface="思源黑体 CN" panose="020B0600000000000000" charset="-122"/>
              <a:cs typeface="思源黑体 CN" panose="020B0600000000000000" charset="-122"/>
            </a:endParaRPr>
          </a:p>
          <a:p>
            <a:pPr marL="457200" indent="-457200">
              <a:buFont typeface="+mj-lt"/>
              <a:buAutoNum type="arabicPeriod"/>
            </a:pPr>
            <a:r>
              <a:rPr lang="en-US" altLang="zh-CN" sz="2400">
                <a:latin typeface="思源黑体 CN" panose="020B0600000000000000" charset="-122"/>
                <a:ea typeface="思源黑体 CN" panose="020B0600000000000000" charset="-122"/>
                <a:cs typeface="思源黑体 CN" panose="020B0600000000000000" charset="-122"/>
              </a:rPr>
              <a:t> 加载内核和inintamfs模块</a:t>
            </a:r>
            <a:endParaRPr lang="en-US" altLang="zh-CN" sz="2400">
              <a:latin typeface="思源黑体 CN" panose="020B0600000000000000" charset="-122"/>
              <a:ea typeface="思源黑体 CN" panose="020B0600000000000000" charset="-122"/>
              <a:cs typeface="思源黑体 CN" panose="020B0600000000000000" charset="-122"/>
            </a:endParaRPr>
          </a:p>
          <a:p>
            <a:pPr marL="457200" indent="-457200">
              <a:buFont typeface="+mj-lt"/>
              <a:buAutoNum type="arabicPeriod"/>
            </a:pPr>
            <a:r>
              <a:rPr lang="en-US" altLang="zh-CN" sz="2400">
                <a:latin typeface="思源黑体 CN" panose="020B0600000000000000" charset="-122"/>
                <a:ea typeface="思源黑体 CN" panose="020B0600000000000000" charset="-122"/>
                <a:cs typeface="思源黑体 CN" panose="020B0600000000000000" charset="-122"/>
              </a:rPr>
              <a:t> 内核开始初始化，使用systemd来代替以前的init程序</a:t>
            </a:r>
            <a:endParaRPr lang="en-US" altLang="zh-CN" sz="2400">
              <a:latin typeface="思源黑体 CN" panose="020B0600000000000000" charset="-122"/>
              <a:ea typeface="思源黑体 CN" panose="020B0600000000000000" charset="-122"/>
              <a:cs typeface="思源黑体 CN" panose="020B0600000000000000" charset="-122"/>
            </a:endParaRPr>
          </a:p>
          <a:p>
            <a:pPr marL="457200" indent="-45720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执行initrd.target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包括挂载/etc/fstab文件中的系统</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挂载后就可以切换到根目录了</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从initramfs根文件系统切换到磁盘根目录</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systemd执行默认target配置</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systemd</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系统启动过程分析</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154170"/>
          </a:xfrm>
          <a:prstGeom prst="rect">
            <a:avLst/>
          </a:prstGeom>
          <a:noFill/>
        </p:spPr>
        <p:txBody>
          <a:bodyPr wrap="square" rtlCol="0">
            <a:spAutoFit/>
          </a:bodyPr>
          <a:lstStyle/>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systemd表面是有“运行级别”这个概念，实际上是为了兼容以前的系统，每个所谓的“运行级别”都有对应的软</a:t>
            </a:r>
            <a:r>
              <a:rPr lang="zh-CN" altLang="en-US" sz="2400">
                <a:latin typeface="思源黑体 CN" panose="020B0600000000000000" charset="-122"/>
                <a:ea typeface="思源黑体 CN" panose="020B0600000000000000" charset="-122"/>
                <a:cs typeface="思源黑体 CN" panose="020B0600000000000000" charset="-122"/>
              </a:rPr>
              <a:t>链</a:t>
            </a:r>
            <a:r>
              <a:rPr lang="en-US" altLang="zh-CN" sz="2400">
                <a:latin typeface="思源黑体 CN" panose="020B0600000000000000" charset="-122"/>
                <a:ea typeface="思源黑体 CN" panose="020B0600000000000000" charset="-122"/>
                <a:cs typeface="思源黑体 CN" panose="020B0600000000000000" charset="-122"/>
              </a:rPr>
              <a:t>接指向默认的启动级别</a:t>
            </a:r>
            <a:r>
              <a:rPr lang="zh-CN" altLang="en-US" sz="2400">
                <a:latin typeface="思源黑体 CN" panose="020B0600000000000000" charset="-122"/>
                <a:ea typeface="思源黑体 CN" panose="020B0600000000000000" charset="-122"/>
                <a:cs typeface="思源黑体 CN" panose="020B0600000000000000" charset="-122"/>
              </a:rPr>
              <a:t>，即</a:t>
            </a:r>
            <a:r>
              <a:rPr lang="en-US" altLang="zh-CN" sz="2400">
                <a:latin typeface="思源黑体 CN" panose="020B0600000000000000" charset="-122"/>
                <a:ea typeface="思源黑体 CN" panose="020B0600000000000000" charset="-122"/>
                <a:cs typeface="思源黑体 CN" panose="020B0600000000000000" charset="-122"/>
              </a:rPr>
              <a:t>/etc/systemd/system/default.target</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根据它的指向可以找到</a:t>
            </a:r>
            <a:r>
              <a:rPr lang="zh-CN" altLang="en-US" sz="2400">
                <a:latin typeface="思源黑体 CN" panose="020B0600000000000000" charset="-122"/>
                <a:ea typeface="思源黑体 CN" panose="020B0600000000000000" charset="-122"/>
                <a:cs typeface="思源黑体 CN" panose="020B0600000000000000" charset="-122"/>
              </a:rPr>
              <a:t>对应</a:t>
            </a:r>
            <a:r>
              <a:rPr lang="en-US" altLang="zh-CN" sz="2400">
                <a:latin typeface="思源黑体 CN" panose="020B0600000000000000" charset="-122"/>
                <a:ea typeface="思源黑体 CN" panose="020B0600000000000000" charset="-122"/>
                <a:cs typeface="思源黑体 CN" panose="020B0600000000000000" charset="-122"/>
              </a:rPr>
              <a:t>模式 </a:t>
            </a:r>
            <a:r>
              <a:rPr lang="zh-CN" altLang="en-US" sz="2400">
                <a:latin typeface="思源黑体 CN" panose="020B0600000000000000" charset="-122"/>
                <a:ea typeface="思源黑体 CN" panose="020B0600000000000000" charset="-122"/>
                <a:cs typeface="思源黑体 CN" panose="020B0600000000000000" charset="-122"/>
              </a:rPr>
              <a:t>：</a:t>
            </a:r>
            <a:br>
              <a:rPr lang="en-US" altLang="zh-CN" sz="2400">
                <a:latin typeface="思源黑体 CN" panose="020B0600000000000000" charset="-122"/>
                <a:ea typeface="思源黑体 CN" panose="020B0600000000000000" charset="-122"/>
                <a:cs typeface="思源黑体 CN" panose="020B0600000000000000" charset="-122"/>
              </a:rPr>
            </a:b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0 ==&gt; runlevel0.target, poweroff.target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 ==&gt; runlevel1.target, rescue.target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 ==&gt; runlevel2.target, multi-user.target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 ==&gt; runlevel3.target, multi-user.target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4 ==&gt; runlevel4.target, multi-user.target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5 ==&gt; runlevel5.target, graphical.target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6 ==&gt; runlevel6.target, reboot.target</a:t>
            </a:r>
            <a:endParaRPr lang="en-US" altLang="zh-CN"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systemd</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系统启动过程分析</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3784600"/>
          </a:xfrm>
          <a:prstGeom prst="rect">
            <a:avLst/>
          </a:prstGeom>
          <a:noFill/>
        </p:spPr>
        <p:txBody>
          <a:bodyPr wrap="square" rtlCol="0">
            <a:spAutoFit/>
          </a:bodyPr>
          <a:lstStyle/>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systemd执行sysinit.target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sysv是被叫做rc.sysint程序，初始化系统及basic.target准备操作系统</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systemd启动multi-user.target下的本机与服务器服务</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systemd执行multi-user.target下的/etc/rc.d/rc.local</a:t>
            </a:r>
            <a:endParaRPr lang="en-US" altLang="zh-CN" sz="2400">
              <a:latin typeface="思源黑体 CN" panose="020B0600000000000000" charset="-122"/>
              <a:ea typeface="思源黑体 CN" panose="020B0600000000000000" charset="-122"/>
              <a:cs typeface="思源黑体 CN" panose="020B0600000000000000" charset="-122"/>
            </a:endParaRPr>
          </a:p>
          <a:p>
            <a:pPr marL="457200" indent="-457200">
              <a:buClr>
                <a:srgbClr val="000000"/>
              </a:buClr>
              <a:buSzPct val="99000"/>
              <a:buFont typeface="+mj-lt"/>
              <a:buAutoNum type="arabicPeriod" startAt="6"/>
            </a:pPr>
            <a:r>
              <a:rPr lang="en-US" altLang="zh-CN" sz="2400">
                <a:latin typeface="思源黑体 CN" panose="020B0600000000000000" charset="-122"/>
                <a:ea typeface="思源黑体 CN" panose="020B0600000000000000" charset="-122"/>
                <a:cs typeface="思源黑体 CN" panose="020B0600000000000000" charset="-122"/>
              </a:rPr>
              <a:t>Systemd执行multi-user.target下的getty.target及登录服务</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getty.target它是启动终端的systemd对象。系统没有被指定启动图形桌面，   到此就可以结束了，如果要启动图形界面，需要在此基础上启动桌面程序</a:t>
            </a:r>
            <a:endParaRPr lang="en-US" altLang="zh-CN" sz="2400">
              <a:latin typeface="思源黑体 CN" panose="020B0600000000000000" charset="-122"/>
              <a:ea typeface="思源黑体 CN" panose="020B0600000000000000" charset="-122"/>
              <a:cs typeface="思源黑体 CN" panose="020B0600000000000000" charset="-122"/>
            </a:endParaRPr>
          </a:p>
          <a:p>
            <a:pPr marL="457200" indent="-457200">
              <a:buClr>
                <a:srgbClr val="000000"/>
              </a:buClr>
              <a:buSzPct val="99000"/>
              <a:buFont typeface="+mj-lt"/>
              <a:buAutoNum type="arabicPeriod" startAt="6"/>
            </a:pPr>
            <a:r>
              <a:rPr lang="en-US" altLang="zh-CN" sz="2400">
                <a:latin typeface="思源黑体 CN" panose="020B0600000000000000" charset="-122"/>
                <a:ea typeface="思源黑体 CN" panose="020B0600000000000000" charset="-122"/>
                <a:cs typeface="思源黑体 CN" panose="020B0600000000000000" charset="-122"/>
              </a:rPr>
              <a:t>systemd执行graphical需要的服务</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Clr>
                <a:srgbClr val="000000"/>
              </a:buClr>
              <a:buSzPct val="99000"/>
              <a:buFont typeface="+mj-lt"/>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Clr>
                <a:srgbClr val="000000"/>
              </a:buClr>
              <a:buSzPct val="99000"/>
              <a:buFont typeface="+mj-lt"/>
              <a:buNone/>
            </a:pPr>
            <a:r>
              <a:rPr lang="en-US" altLang="zh-CN" sz="2400">
                <a:latin typeface="思源黑体 CN" panose="020B0600000000000000" charset="-122"/>
                <a:ea typeface="思源黑体 CN" panose="020B0600000000000000" charset="-122"/>
                <a:cs typeface="思源黑体 CN" panose="020B0600000000000000" charset="-122"/>
              </a:rPr>
              <a:t>/var/log/boot.log</a:t>
            </a:r>
            <a:r>
              <a:rPr lang="zh-CN" altLang="en-US" sz="2400">
                <a:latin typeface="思源黑体 CN" panose="020B0600000000000000" charset="-122"/>
                <a:ea typeface="思源黑体 CN" panose="020B0600000000000000" charset="-122"/>
                <a:cs typeface="思源黑体 CN" panose="020B0600000000000000" charset="-122"/>
              </a:rPr>
              <a:t>可以看到启动过程日志</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systemd</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系统启动过程分析</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892675"/>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现象</a:t>
            </a:r>
            <a:r>
              <a:rPr lang="en-US" altLang="zh-CN" sz="2400">
                <a:latin typeface="思源黑体 CN" panose="020B0600000000000000" charset="-122"/>
                <a:ea typeface="思源黑体 CN" panose="020B0600000000000000" charset="-122"/>
                <a:cs typeface="思源黑体 CN" panose="020B0600000000000000" charset="-122"/>
              </a:rPr>
              <a:t>:  </a:t>
            </a:r>
            <a:r>
              <a:rPr lang="en-US" altLang="zh-CN" sz="2400">
                <a:latin typeface="思源黑体 CN" panose="020B0600000000000000" charset="-122"/>
                <a:ea typeface="思源黑体 CN" panose="020B0600000000000000" charset="-122"/>
                <a:cs typeface="思源黑体 CN" panose="020B0600000000000000" charset="-122"/>
                <a:sym typeface="+mn-ea"/>
              </a:rPr>
              <a:t>开机后无法正常引导硬盘,直接进入下一启动项设备</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a:t>
            </a:r>
            <a:r>
              <a:rPr lang="en-US" altLang="zh-CN" sz="2400">
                <a:latin typeface="思源黑体 CN" panose="020B0600000000000000" charset="-122"/>
                <a:ea typeface="思源黑体 CN" panose="020B0600000000000000" charset="-122"/>
                <a:cs typeface="思源黑体 CN" panose="020B0600000000000000" charset="-122"/>
                <a:sym typeface="+mn-ea"/>
              </a:rPr>
              <a:t>grub文件丢失</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解决:</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1）挂载系统镜像,进入救援模式trouble shooting,或引导光盘至安装系统的第一个界面按ctrl+alt+f2组合键</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2）将根分区挂载至任意目录中,切换根目录环境</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#mount /dev/sda1 /mnt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#chroot /mnt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3）使用命令生成新的grub文件</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#grub2-mkconfig &gt; /boot/grub2/grub.cfg</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4）重启</a:t>
            </a:r>
            <a:endParaRPr lang="en-US" altLang="zh-CN"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-grub</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文件丢失</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154170"/>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现象</a:t>
            </a:r>
            <a:r>
              <a:rPr lang="en-US" altLang="zh-CN" sz="2400">
                <a:latin typeface="思源黑体 CN" panose="020B0600000000000000" charset="-122"/>
                <a:ea typeface="思源黑体 CN" panose="020B0600000000000000" charset="-122"/>
                <a:cs typeface="思源黑体 CN" panose="020B0600000000000000" charset="-122"/>
              </a:rPr>
              <a:t>:  常见报错开机提示无法找到内核文件等原因</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a:t>
            </a:r>
            <a:r>
              <a:rPr lang="en-US" altLang="zh-CN" sz="2400">
                <a:latin typeface="思源黑体 CN" panose="020B0600000000000000" charset="-122"/>
                <a:ea typeface="思源黑体 CN" panose="020B0600000000000000" charset="-122"/>
                <a:cs typeface="思源黑体 CN" panose="020B0600000000000000" charset="-122"/>
                <a:sym typeface="+mn-ea"/>
              </a:rPr>
              <a:t>内核文件损坏或丢失导致系统无法正常引导</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解决:</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1）挂载系统镜像,进入救援模式trouble shooting,或引导光盘至安装系统的第一个界面按ctrl+alt+f2组合键</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2）首先将系统根分区挂载,之后使用救援光盘中的内核包,安装至系统根分区中。</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#rpm -ivh --root=/mnt/sysimage/ /cdrom/Packages/kernel-3.10.0-xxx.rpm</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3）执行后重启</a:t>
            </a:r>
            <a:endParaRPr lang="en-US" altLang="zh-CN"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内核文件损坏或丢失</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5262245"/>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现象</a:t>
            </a:r>
            <a:r>
              <a:rPr lang="en-US" altLang="zh-CN" sz="2400">
                <a:latin typeface="思源黑体 CN" panose="020B0600000000000000" charset="-122"/>
                <a:ea typeface="思源黑体 CN" panose="020B0600000000000000" charset="-122"/>
                <a:cs typeface="思源黑体 CN" panose="020B0600000000000000" charset="-122"/>
              </a:rPr>
              <a:t>:  </a:t>
            </a:r>
            <a:r>
              <a:rPr lang="en-US" altLang="zh-CN" sz="2400">
                <a:latin typeface="思源黑体 CN" panose="020B0600000000000000" charset="-122"/>
                <a:ea typeface="思源黑体 CN" panose="020B0600000000000000" charset="-122"/>
                <a:cs typeface="思源黑体 CN" panose="020B0600000000000000" charset="-122"/>
                <a:sym typeface="+mn-ea"/>
              </a:rPr>
              <a:t>开机</a:t>
            </a:r>
            <a:r>
              <a:rPr lang="zh-CN" altLang="en-US" sz="2400">
                <a:latin typeface="思源黑体 CN" panose="020B0600000000000000" charset="-122"/>
                <a:ea typeface="思源黑体 CN" panose="020B0600000000000000" charset="-122"/>
                <a:cs typeface="思源黑体 CN" panose="020B0600000000000000" charset="-122"/>
                <a:sym typeface="+mn-ea"/>
              </a:rPr>
              <a:t>进入</a:t>
            </a:r>
            <a:r>
              <a:rPr lang="en-US" altLang="zh-CN" sz="2400">
                <a:latin typeface="思源黑体 CN" panose="020B0600000000000000" charset="-122"/>
                <a:ea typeface="思源黑体 CN" panose="020B0600000000000000" charset="-122"/>
                <a:cs typeface="思源黑体 CN" panose="020B0600000000000000" charset="-122"/>
                <a:sym typeface="+mn-ea"/>
              </a:rPr>
              <a:t>emergency mode</a:t>
            </a:r>
            <a:r>
              <a:rPr lang="zh-CN" altLang="en-US" sz="2400">
                <a:latin typeface="思源黑体 CN" panose="020B0600000000000000" charset="-122"/>
                <a:ea typeface="思源黑体 CN" panose="020B0600000000000000" charset="-122"/>
                <a:cs typeface="思源黑体 CN" panose="020B0600000000000000" charset="-122"/>
                <a:sym typeface="+mn-ea"/>
              </a:rPr>
              <a:t>，</a:t>
            </a:r>
            <a:r>
              <a:rPr lang="en-US" altLang="zh-CN" sz="2400">
                <a:latin typeface="思源黑体 CN" panose="020B0600000000000000" charset="-122"/>
                <a:ea typeface="思源黑体 CN" panose="020B0600000000000000" charset="-122"/>
                <a:cs typeface="思源黑体 CN" panose="020B0600000000000000" charset="-122"/>
                <a:sym typeface="+mn-ea"/>
              </a:rPr>
              <a:t>系统启动的时候,屏幕会显示:</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sym typeface="+mn-ea"/>
              </a:rPr>
              <a:t>	Press root password or Control-D :</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a:t>
            </a:r>
            <a:r>
              <a:rPr lang="en-US" altLang="zh-CN" sz="2400">
                <a:latin typeface="思源黑体 CN" panose="020B0600000000000000" charset="-122"/>
                <a:ea typeface="思源黑体 CN" panose="020B0600000000000000" charset="-122"/>
                <a:cs typeface="思源黑体 CN" panose="020B0600000000000000" charset="-122"/>
                <a:sym typeface="+mn-ea"/>
              </a:rPr>
              <a:t>由于异常断电、不正常关机导致硬盘坏道</a:t>
            </a:r>
            <a:r>
              <a:rPr lang="zh-CN" altLang="en-US" sz="2400">
                <a:latin typeface="思源黑体 CN" panose="020B0600000000000000" charset="-122"/>
                <a:ea typeface="思源黑体 CN" panose="020B0600000000000000" charset="-122"/>
                <a:cs typeface="思源黑体 CN" panose="020B0600000000000000" charset="-122"/>
                <a:sym typeface="+mn-ea"/>
              </a:rPr>
              <a:t>、</a:t>
            </a:r>
            <a:r>
              <a:rPr lang="en-US" altLang="zh-CN" sz="2400">
                <a:latin typeface="思源黑体 CN" panose="020B0600000000000000" charset="-122"/>
                <a:ea typeface="思源黑体 CN" panose="020B0600000000000000" charset="-122"/>
                <a:cs typeface="思源黑体 CN" panose="020B0600000000000000" charset="-122"/>
                <a:sym typeface="+mn-ea"/>
              </a:rPr>
              <a:t>扇区错乱</a:t>
            </a:r>
            <a:r>
              <a:rPr lang="zh-CN" altLang="en-US" sz="2400">
                <a:latin typeface="思源黑体 CN" panose="020B0600000000000000" charset="-122"/>
                <a:ea typeface="思源黑体 CN" panose="020B0600000000000000" charset="-122"/>
                <a:cs typeface="思源黑体 CN" panose="020B0600000000000000" charset="-122"/>
                <a:sym typeface="+mn-ea"/>
              </a:rPr>
              <a:t>或文件系统</a:t>
            </a:r>
            <a:r>
              <a:rPr lang="en-US" altLang="zh-CN" sz="2400">
                <a:latin typeface="思源黑体 CN" panose="020B0600000000000000" charset="-122"/>
                <a:ea typeface="思源黑体 CN" panose="020B0600000000000000" charset="-122"/>
                <a:cs typeface="思源黑体 CN" panose="020B0600000000000000" charset="-122"/>
                <a:sym typeface="+mn-ea"/>
              </a:rPr>
              <a:t>损坏</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解决:</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此时输入root密码系统自动进入单用户模式,输入:</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fsck -y /dev/sdaN</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fsck为文件系统检测修复命令,“-y”设定检测到错误自动</a:t>
            </a:r>
            <a:r>
              <a:rPr lang="zh-CN" altLang="en-US" sz="2400">
                <a:latin typeface="思源黑体 CN" panose="020B0600000000000000" charset="-122"/>
                <a:ea typeface="思源黑体 CN" panose="020B0600000000000000" charset="-122"/>
                <a:cs typeface="思源黑体 CN" panose="020B0600000000000000" charset="-122"/>
              </a:rPr>
              <a:t>修</a:t>
            </a:r>
            <a:r>
              <a:rPr lang="en-US" altLang="zh-CN" sz="2400">
                <a:latin typeface="思源黑体 CN" panose="020B0600000000000000" charset="-122"/>
                <a:ea typeface="思源黑体 CN" panose="020B0600000000000000" charset="-122"/>
                <a:cs typeface="思源黑体 CN" panose="020B0600000000000000" charset="-122"/>
              </a:rPr>
              <a:t>复</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/dev/sdaN为发生错误的硬盘分区,请依据具体情况更改此参数。若提示设备正忙,无法修复,可以使用系统安装光盘进入命令行终端后再执行命令修复</a:t>
            </a:r>
            <a:r>
              <a:rPr lang="zh-CN" altLang="en-US" sz="2400">
                <a:latin typeface="思源黑体 CN" panose="020B0600000000000000" charset="-122"/>
                <a:ea typeface="思源黑体 CN" panose="020B0600000000000000" charset="-122"/>
                <a:cs typeface="思源黑体 CN" panose="020B0600000000000000" charset="-122"/>
              </a:rPr>
              <a:t>相</a:t>
            </a:r>
            <a:r>
              <a:rPr lang="en-US" altLang="zh-CN" sz="2400">
                <a:latin typeface="思源黑体 CN" panose="020B0600000000000000" charset="-122"/>
                <a:ea typeface="思源黑体 CN" panose="020B0600000000000000" charset="-122"/>
                <a:cs typeface="思源黑体 CN" panose="020B0600000000000000" charset="-122"/>
              </a:rPr>
              <a:t>应分区。</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系统修复完成后,用命令“reboot”重新启动即可。</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solidFill>
                  <a:srgbClr val="FF0000"/>
                </a:solidFill>
                <a:latin typeface="思源黑体 CN" panose="020B0600000000000000" charset="-122"/>
                <a:ea typeface="思源黑体 CN" panose="020B0600000000000000" charset="-122"/>
                <a:cs typeface="思源黑体 CN" panose="020B0600000000000000" charset="-122"/>
              </a:rPr>
              <a:t>注意</a:t>
            </a:r>
            <a:r>
              <a:rPr lang="zh-CN" altLang="en-US" sz="2400">
                <a:solidFill>
                  <a:srgbClr val="FF0000"/>
                </a:solidFill>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此修复动作有丢失数据的风险,务必做好重要数据备份后再进行相应操作。</a:t>
            </a:r>
            <a:endParaRPr lang="en-US" altLang="zh-CN"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文件系统损坏</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523105"/>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现象</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开机</a:t>
            </a:r>
            <a:r>
              <a:rPr lang="en-US" altLang="zh-CN" sz="2400">
                <a:latin typeface="思源黑体 CN" panose="020B0600000000000000" charset="-122"/>
                <a:ea typeface="思源黑体 CN" panose="020B0600000000000000" charset="-122"/>
                <a:cs typeface="思源黑体 CN" panose="020B0600000000000000" charset="-122"/>
                <a:sym typeface="+mn-ea"/>
              </a:rPr>
              <a:t>提示Read-only filesystem</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sym typeface="+mn-ea"/>
              </a:rPr>
              <a:t>1</a:t>
            </a:r>
            <a:r>
              <a:rPr lang="zh-CN" altLang="en-US" sz="2400">
                <a:latin typeface="思源黑体 CN" panose="020B0600000000000000" charset="-122"/>
                <a:ea typeface="思源黑体 CN" panose="020B0600000000000000" charset="-122"/>
                <a:cs typeface="思源黑体 CN" panose="020B0600000000000000" charset="-122"/>
                <a:sym typeface="+mn-ea"/>
              </a:rPr>
              <a:t>）</a:t>
            </a:r>
            <a:r>
              <a:rPr lang="en-US" altLang="zh-CN" sz="2400">
                <a:latin typeface="思源黑体 CN" panose="020B0600000000000000" charset="-122"/>
                <a:ea typeface="思源黑体 CN" panose="020B0600000000000000" charset="-122"/>
                <a:cs typeface="思源黑体 CN" panose="020B0600000000000000" charset="-122"/>
                <a:sym typeface="+mn-ea"/>
              </a:rPr>
              <a:t>文件系统损坏;</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sym typeface="+mn-ea"/>
              </a:rPr>
              <a:t>2</a:t>
            </a:r>
            <a:r>
              <a:rPr lang="zh-CN" altLang="en-US" sz="2400">
                <a:latin typeface="思源黑体 CN" panose="020B0600000000000000" charset="-122"/>
                <a:ea typeface="思源黑体 CN" panose="020B0600000000000000" charset="-122"/>
                <a:cs typeface="思源黑体 CN" panose="020B0600000000000000" charset="-122"/>
                <a:sym typeface="+mn-ea"/>
              </a:rPr>
              <a:t>）</a:t>
            </a:r>
            <a:r>
              <a:rPr lang="en-US" altLang="zh-CN" sz="2400">
                <a:latin typeface="思源黑体 CN" panose="020B0600000000000000" charset="-122"/>
                <a:ea typeface="思源黑体 CN" panose="020B0600000000000000" charset="-122"/>
                <a:cs typeface="思源黑体 CN" panose="020B0600000000000000" charset="-122"/>
                <a:sym typeface="+mn-ea"/>
              </a:rPr>
              <a:t>磁盘有坏道;</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sym typeface="+mn-ea"/>
              </a:rPr>
              <a:t>3）fstab文件配置错误,如分区格式错误(将ntfs写成了fat)、配置指令拼写错误。</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解决:</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检查</a:t>
            </a:r>
            <a:r>
              <a:rPr lang="en-US" altLang="zh-CN" sz="2400">
                <a:latin typeface="思源黑体 CN" panose="020B0600000000000000" charset="-122"/>
                <a:ea typeface="思源黑体 CN" panose="020B0600000000000000" charset="-122"/>
                <a:cs typeface="思源黑体 CN" panose="020B0600000000000000" charset="-122"/>
              </a:rPr>
              <a:t>fstab</a:t>
            </a:r>
            <a:r>
              <a:rPr lang="zh-CN" altLang="en-US" sz="2400">
                <a:latin typeface="思源黑体 CN" panose="020B0600000000000000" charset="-122"/>
                <a:ea typeface="思源黑体 CN" panose="020B0600000000000000" charset="-122"/>
                <a:cs typeface="思源黑体 CN" panose="020B0600000000000000" charset="-122"/>
              </a:rPr>
              <a:t>文件中是否存在无法挂载的设备，如</a:t>
            </a:r>
            <a:r>
              <a:rPr lang="en-US" altLang="zh-CN" sz="2400">
                <a:latin typeface="思源黑体 CN" panose="020B0600000000000000" charset="-122"/>
                <a:ea typeface="思源黑体 CN" panose="020B0600000000000000" charset="-122"/>
                <a:cs typeface="思源黑体 CN" panose="020B0600000000000000" charset="-122"/>
              </a:rPr>
              <a:t>Udisk</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nfs</a:t>
            </a:r>
            <a:r>
              <a:rPr lang="zh-CN" altLang="en-US" sz="2400">
                <a:latin typeface="思源黑体 CN" panose="020B0600000000000000" charset="-122"/>
                <a:ea typeface="思源黑体 CN" panose="020B0600000000000000" charset="-122"/>
                <a:cs typeface="思源黑体 CN" panose="020B0600000000000000" charset="-122"/>
              </a:rPr>
              <a:t>设备；</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2）执行mount命令,查看挂载参数是否正确</a:t>
            </a:r>
            <a:r>
              <a:rPr lang="zh-CN" altLang="en-US" sz="2400">
                <a:latin typeface="思源黑体 CN" panose="020B0600000000000000" charset="-122"/>
                <a:ea typeface="思源黑体 CN" panose="020B0600000000000000" charset="-122"/>
                <a:cs typeface="思源黑体 CN" panose="020B0600000000000000" charset="-122"/>
              </a:rPr>
              <a: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2）尝试卸载后手动重新挂载尝试</a:t>
            </a:r>
            <a:r>
              <a:rPr lang="zh-CN" altLang="en-US" sz="2400">
                <a:latin typeface="思源黑体 CN" panose="020B0600000000000000" charset="-122"/>
                <a:ea typeface="思源黑体 CN" panose="020B0600000000000000" charset="-122"/>
                <a:cs typeface="思源黑体 CN" panose="020B0600000000000000" charset="-122"/>
              </a:rPr>
              <a:t>；</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3）若属于文件系统损坏,先进行备份,再尝试修复。</a:t>
            </a:r>
            <a:endParaRPr lang="en-US" altLang="zh-CN"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-readonly filesystem</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154170"/>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现象</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概率性开机停在</a:t>
            </a:r>
            <a:r>
              <a:rPr lang="en-US" altLang="zh-CN" sz="2400">
                <a:latin typeface="思源黑体 CN" panose="020B0600000000000000" charset="-122"/>
                <a:ea typeface="思源黑体 CN" panose="020B0600000000000000" charset="-122"/>
                <a:cs typeface="思源黑体 CN" panose="020B0600000000000000" charset="-122"/>
              </a:rPr>
              <a:t>logo</a:t>
            </a:r>
            <a:r>
              <a:rPr lang="zh-CN" altLang="en-US" sz="2400">
                <a:latin typeface="思源黑体 CN" panose="020B0600000000000000" charset="-122"/>
                <a:ea typeface="思源黑体 CN" panose="020B0600000000000000" charset="-122"/>
                <a:cs typeface="思源黑体 CN" panose="020B0600000000000000" charset="-122"/>
              </a:rPr>
              <a:t>界面，后台显示</a:t>
            </a:r>
            <a:r>
              <a:rPr lang="en-US" altLang="zh-CN" sz="2400">
                <a:latin typeface="思源黑体 CN" panose="020B0600000000000000" charset="-122"/>
                <a:ea typeface="思源黑体 CN" panose="020B0600000000000000" charset="-122"/>
                <a:cs typeface="思源黑体 CN" panose="020B0600000000000000" charset="-122"/>
              </a:rPr>
              <a:t>check xxx clean</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原因：可能为根分区占满，由于启动过程中需要创建一些临时文件，无法创建成功而卡住</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解决:</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能进入系统时直接</a:t>
            </a:r>
            <a:r>
              <a:rPr lang="en-US" altLang="zh-CN" sz="2400">
                <a:latin typeface="思源黑体 CN" panose="020B0600000000000000" charset="-122"/>
                <a:ea typeface="思源黑体 CN" panose="020B0600000000000000" charset="-122"/>
                <a:cs typeface="思源黑体 CN" panose="020B0600000000000000" charset="-122"/>
              </a:rPr>
              <a:t>df -Th</a:t>
            </a:r>
            <a:r>
              <a:rPr lang="zh-CN" altLang="en-US" sz="2400">
                <a:latin typeface="思源黑体 CN" panose="020B0600000000000000" charset="-122"/>
                <a:ea typeface="思源黑体 CN" panose="020B0600000000000000" charset="-122"/>
                <a:cs typeface="思源黑体 CN" panose="020B0600000000000000" charset="-122"/>
              </a:rPr>
              <a:t>检查根文件使用情况，或者进如救援模式检查；</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a:t>
            </a:r>
            <a:r>
              <a:rPr lang="zh-CN" altLang="en-US"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通过</a:t>
            </a:r>
            <a:r>
              <a:rPr lang="en-US" altLang="zh-CN" sz="2400">
                <a:latin typeface="思源黑体 CN" panose="020B0600000000000000" charset="-122"/>
                <a:ea typeface="思源黑体 CN" panose="020B0600000000000000" charset="-122"/>
                <a:cs typeface="思源黑体 CN" panose="020B0600000000000000" charset="-122"/>
              </a:rPr>
              <a:t>du -sh</a:t>
            </a:r>
            <a:r>
              <a:rPr lang="zh-CN" altLang="en-US" sz="2400">
                <a:latin typeface="思源黑体 CN" panose="020B0600000000000000" charset="-122"/>
                <a:ea typeface="思源黑体 CN" panose="020B0600000000000000" charset="-122"/>
                <a:cs typeface="思源黑体 CN" panose="020B0600000000000000" charset="-122"/>
              </a:rPr>
              <a:t>找到根分区下过大的目录，定位到文件，如果是</a:t>
            </a:r>
            <a:r>
              <a:rPr lang="en-US" altLang="zh-CN" sz="2400">
                <a:latin typeface="思源黑体 CN" panose="020B0600000000000000" charset="-122"/>
                <a:ea typeface="思源黑体 CN" panose="020B0600000000000000" charset="-122"/>
                <a:cs typeface="思源黑体 CN" panose="020B0600000000000000" charset="-122"/>
              </a:rPr>
              <a:t>messages/syslog</a:t>
            </a:r>
            <a:r>
              <a:rPr lang="zh-CN" altLang="en-US" sz="2400">
                <a:latin typeface="思源黑体 CN" panose="020B0600000000000000" charset="-122"/>
                <a:ea typeface="思源黑体 CN" panose="020B0600000000000000" charset="-122"/>
                <a:cs typeface="思源黑体 CN" panose="020B0600000000000000" charset="-122"/>
              </a:rPr>
              <a:t>等日志文件过大，确认内容后可以</a:t>
            </a:r>
            <a:r>
              <a:rPr lang="en-US" altLang="zh-CN" sz="2400">
                <a:latin typeface="思源黑体 CN" panose="020B0600000000000000" charset="-122"/>
                <a:ea typeface="思源黑体 CN" panose="020B0600000000000000" charset="-122"/>
                <a:cs typeface="思源黑体 CN" panose="020B0600000000000000" charset="-122"/>
              </a:rPr>
              <a:t>echo &gt; messages</a:t>
            </a:r>
            <a:r>
              <a:rPr lang="zh-CN" altLang="en-US" sz="2400">
                <a:latin typeface="思源黑体 CN" panose="020B0600000000000000" charset="-122"/>
                <a:ea typeface="思源黑体 CN" panose="020B0600000000000000" charset="-122"/>
                <a:cs typeface="思源黑体 CN" panose="020B0600000000000000" charset="-122"/>
              </a:rPr>
              <a:t>清空，如果是用户文件过大，则备份到其他分区后删除；</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reboot</a:t>
            </a:r>
            <a:r>
              <a:rPr lang="zh-CN" altLang="en-US" sz="2400">
                <a:latin typeface="思源黑体 CN" panose="020B0600000000000000" charset="-122"/>
                <a:ea typeface="思源黑体 CN" panose="020B0600000000000000" charset="-122"/>
                <a:cs typeface="思源黑体 CN" panose="020B0600000000000000" charset="-122"/>
              </a:rPr>
              <a:t>重启系统。</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根分区占满</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3784600"/>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现象</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开机停在</a:t>
            </a:r>
            <a:r>
              <a:rPr lang="en-US" altLang="zh-CN" sz="2400">
                <a:latin typeface="思源黑体 CN" panose="020B0600000000000000" charset="-122"/>
                <a:ea typeface="思源黑体 CN" panose="020B0600000000000000" charset="-122"/>
                <a:cs typeface="思源黑体 CN" panose="020B0600000000000000" charset="-122"/>
                <a:sym typeface="+mn-ea"/>
              </a:rPr>
              <a:t>emergency mode</a:t>
            </a:r>
            <a:r>
              <a:rPr lang="zh-CN" altLang="en-US" sz="2400">
                <a:latin typeface="思源黑体 CN" panose="020B0600000000000000" charset="-122"/>
                <a:ea typeface="思源黑体 CN" panose="020B0600000000000000" charset="-122"/>
                <a:cs typeface="思源黑体 CN" panose="020B0600000000000000" charset="-122"/>
                <a:sym typeface="+mn-ea"/>
              </a:rPr>
              <a:t>或其他</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原因：用户误操作取消了</a:t>
            </a:r>
            <a:r>
              <a:rPr lang="en-US" altLang="zh-CN" sz="2400">
                <a:latin typeface="思源黑体 CN" panose="020B0600000000000000" charset="-122"/>
                <a:ea typeface="思源黑体 CN" panose="020B0600000000000000" charset="-122"/>
                <a:cs typeface="思源黑体 CN" panose="020B0600000000000000" charset="-122"/>
              </a:rPr>
              <a:t>/lib</a:t>
            </a:r>
            <a:r>
              <a:rPr lang="zh-CN" altLang="en-US" sz="2400">
                <a:latin typeface="思源黑体 CN" panose="020B0600000000000000" charset="-122"/>
                <a:ea typeface="思源黑体 CN" panose="020B0600000000000000" charset="-122"/>
                <a:cs typeface="思源黑体 CN" panose="020B0600000000000000" charset="-122"/>
              </a:rPr>
              <a:t>和</a:t>
            </a:r>
            <a:r>
              <a:rPr lang="en-US" altLang="zh-CN" sz="2400">
                <a:latin typeface="思源黑体 CN" panose="020B0600000000000000" charset="-122"/>
                <a:ea typeface="思源黑体 CN" panose="020B0600000000000000" charset="-122"/>
                <a:cs typeface="思源黑体 CN" panose="020B0600000000000000" charset="-122"/>
              </a:rPr>
              <a:t>/bin</a:t>
            </a:r>
            <a:r>
              <a:rPr lang="zh-CN" altLang="en-US" sz="2400">
                <a:latin typeface="思源黑体 CN" panose="020B0600000000000000" charset="-122"/>
                <a:ea typeface="思源黑体 CN" panose="020B0600000000000000" charset="-122"/>
                <a:cs typeface="思源黑体 CN" panose="020B0600000000000000" charset="-122"/>
              </a:rPr>
              <a:t>的软链接、移走了</a:t>
            </a:r>
            <a:r>
              <a:rPr lang="en-US" altLang="zh-CN" sz="2400">
                <a:latin typeface="思源黑体 CN" panose="020B0600000000000000" charset="-122"/>
                <a:ea typeface="思源黑体 CN" panose="020B0600000000000000" charset="-122"/>
                <a:cs typeface="思源黑体 CN" panose="020B0600000000000000" charset="-122"/>
              </a:rPr>
              <a:t>/etc</a:t>
            </a:r>
            <a:r>
              <a:rPr lang="zh-CN" altLang="en-US" sz="2400">
                <a:latin typeface="思源黑体 CN" panose="020B0600000000000000" charset="-122"/>
                <a:ea typeface="思源黑体 CN" panose="020B0600000000000000" charset="-122"/>
                <a:cs typeface="思源黑体 CN" panose="020B0600000000000000" charset="-122"/>
              </a:rPr>
              <a:t>目录、替换了</a:t>
            </a:r>
            <a:r>
              <a:rPr lang="en-US" altLang="zh-CN" sz="2400">
                <a:latin typeface="思源黑体 CN" panose="020B0600000000000000" charset="-122"/>
                <a:ea typeface="思源黑体 CN" panose="020B0600000000000000" charset="-122"/>
                <a:cs typeface="思源黑体 CN" panose="020B0600000000000000" charset="-122"/>
              </a:rPr>
              <a:t>glibc</a:t>
            </a:r>
            <a:r>
              <a:rPr lang="zh-CN" altLang="en-US" sz="2400">
                <a:latin typeface="思源黑体 CN" panose="020B0600000000000000" charset="-122"/>
                <a:ea typeface="思源黑体 CN" panose="020B0600000000000000" charset="-122"/>
                <a:cs typeface="思源黑体 CN" panose="020B0600000000000000" charset="-122"/>
              </a:rPr>
              <a:t>库的</a:t>
            </a:r>
            <a:r>
              <a:rPr lang="en-US" altLang="zh-CN" sz="2400">
                <a:latin typeface="思源黑体 CN" panose="020B0600000000000000" charset="-122"/>
                <a:ea typeface="思源黑体 CN" panose="020B0600000000000000" charset="-122"/>
                <a:cs typeface="思源黑体 CN" panose="020B0600000000000000" charset="-122"/>
              </a:rPr>
              <a:t>libc.so.6</a:t>
            </a:r>
            <a:r>
              <a:rPr lang="zh-CN" altLang="en-US" sz="2400">
                <a:latin typeface="思源黑体 CN" panose="020B0600000000000000" charset="-122"/>
                <a:ea typeface="思源黑体 CN" panose="020B0600000000000000" charset="-122"/>
                <a:cs typeface="思源黑体 CN" panose="020B0600000000000000" charset="-122"/>
              </a:rPr>
              <a:t>、修改了</a:t>
            </a:r>
            <a:r>
              <a:rPr lang="en-US" altLang="zh-CN" sz="2400">
                <a:latin typeface="思源黑体 CN" panose="020B0600000000000000" charset="-122"/>
                <a:ea typeface="思源黑体 CN" panose="020B0600000000000000" charset="-122"/>
                <a:cs typeface="思源黑体 CN" panose="020B0600000000000000" charset="-122"/>
              </a:rPr>
              <a:t>rc.local</a:t>
            </a:r>
            <a:r>
              <a:rPr lang="zh-CN" altLang="en-US" sz="2400">
                <a:latin typeface="思源黑体 CN" panose="020B0600000000000000" charset="-122"/>
                <a:ea typeface="思源黑体 CN" panose="020B0600000000000000" charset="-122"/>
                <a:cs typeface="思源黑体 CN" panose="020B0600000000000000" charset="-122"/>
              </a:rPr>
              <a:t>文件等等</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解决:</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能进入</a:t>
            </a:r>
            <a:r>
              <a:rPr lang="en-US" altLang="zh-CN" sz="2400">
                <a:latin typeface="思源黑体 CN" panose="020B0600000000000000" charset="-122"/>
                <a:ea typeface="思源黑体 CN" panose="020B0600000000000000" charset="-122"/>
                <a:cs typeface="思源黑体 CN" panose="020B0600000000000000" charset="-122"/>
              </a:rPr>
              <a:t>emergency</a:t>
            </a:r>
            <a:r>
              <a:rPr lang="zh-CN" altLang="en-US" sz="2400">
                <a:latin typeface="思源黑体 CN" panose="020B0600000000000000" charset="-122"/>
                <a:ea typeface="思源黑体 CN" panose="020B0600000000000000" charset="-122"/>
                <a:cs typeface="思源黑体 CN" panose="020B0600000000000000" charset="-122"/>
              </a:rPr>
              <a:t>模式的可以恢复操作；</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a:t>
            </a:r>
            <a:r>
              <a:rPr lang="zh-CN" altLang="en-US"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无法进入</a:t>
            </a:r>
            <a:r>
              <a:rPr lang="en-US" altLang="zh-CN" sz="2400">
                <a:latin typeface="思源黑体 CN" panose="020B0600000000000000" charset="-122"/>
                <a:ea typeface="思源黑体 CN" panose="020B0600000000000000" charset="-122"/>
                <a:cs typeface="思源黑体 CN" panose="020B0600000000000000" charset="-122"/>
              </a:rPr>
              <a:t>emergency</a:t>
            </a:r>
            <a:r>
              <a:rPr lang="zh-CN" altLang="en-US" sz="2400">
                <a:latin typeface="思源黑体 CN" panose="020B0600000000000000" charset="-122"/>
                <a:ea typeface="思源黑体 CN" panose="020B0600000000000000" charset="-122"/>
                <a:cs typeface="思源黑体 CN" panose="020B0600000000000000" charset="-122"/>
              </a:rPr>
              <a:t>和</a:t>
            </a:r>
            <a:r>
              <a:rPr lang="en-US" altLang="zh-CN" sz="2400">
                <a:latin typeface="思源黑体 CN" panose="020B0600000000000000" charset="-122"/>
                <a:ea typeface="思源黑体 CN" panose="020B0600000000000000" charset="-122"/>
                <a:cs typeface="思源黑体 CN" panose="020B0600000000000000" charset="-122"/>
              </a:rPr>
              <a:t>rescue</a:t>
            </a:r>
            <a:r>
              <a:rPr lang="zh-CN" altLang="en-US" sz="2400">
                <a:latin typeface="思源黑体 CN" panose="020B0600000000000000" charset="-122"/>
                <a:ea typeface="思源黑体 CN" panose="020B0600000000000000" charset="-122"/>
                <a:cs typeface="思源黑体 CN" panose="020B0600000000000000" charset="-122"/>
              </a:rPr>
              <a:t>模式的，可以尝试添加</a:t>
            </a:r>
            <a:r>
              <a:rPr lang="en-US" altLang="zh-CN" sz="2400">
                <a:latin typeface="思源黑体 CN" panose="020B0600000000000000" charset="-122"/>
                <a:ea typeface="思源黑体 CN" panose="020B0600000000000000" charset="-122"/>
                <a:cs typeface="思源黑体 CN" panose="020B0600000000000000" charset="-122"/>
              </a:rPr>
              <a:t>rd.break</a:t>
            </a:r>
            <a:r>
              <a:rPr lang="zh-CN" altLang="en-US" sz="2400">
                <a:latin typeface="思源黑体 CN" panose="020B0600000000000000" charset="-122"/>
                <a:ea typeface="思源黑体 CN" panose="020B0600000000000000" charset="-122"/>
                <a:cs typeface="思源黑体 CN" panose="020B0600000000000000" charset="-122"/>
              </a:rPr>
              <a:t>参数，进入</a:t>
            </a:r>
            <a:r>
              <a:rPr lang="en-US" altLang="zh-CN" sz="2400">
                <a:latin typeface="思源黑体 CN" panose="020B0600000000000000" charset="-122"/>
                <a:ea typeface="思源黑体 CN" panose="020B0600000000000000" charset="-122"/>
                <a:cs typeface="思源黑体 CN" panose="020B0600000000000000" charset="-122"/>
              </a:rPr>
              <a:t>initramfs</a:t>
            </a:r>
            <a:r>
              <a:rPr lang="zh-CN" altLang="en-US" sz="2400">
                <a:latin typeface="思源黑体 CN" panose="020B0600000000000000" charset="-122"/>
                <a:ea typeface="思源黑体 CN" panose="020B0600000000000000" charset="-122"/>
                <a:cs typeface="思源黑体 CN" panose="020B0600000000000000" charset="-122"/>
              </a:rPr>
              <a:t>，操作</a:t>
            </a:r>
            <a:r>
              <a:rPr lang="en-US" altLang="zh-CN" sz="2400">
                <a:latin typeface="思源黑体 CN" panose="020B0600000000000000" charset="-122"/>
                <a:ea typeface="思源黑体 CN" panose="020B0600000000000000" charset="-122"/>
                <a:cs typeface="思源黑体 CN" panose="020B0600000000000000" charset="-122"/>
              </a:rPr>
              <a:t>/sysroot</a:t>
            </a:r>
            <a:r>
              <a:rPr lang="zh-CN" altLang="en-US" sz="2400">
                <a:latin typeface="思源黑体 CN" panose="020B0600000000000000" charset="-122"/>
                <a:ea typeface="思源黑体 CN" panose="020B0600000000000000" charset="-122"/>
                <a:cs typeface="思源黑体 CN" panose="020B0600000000000000" charset="-122"/>
              </a:rPr>
              <a:t>目录（系统根目录）进行恢复；</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a:t>
            </a:r>
            <a:r>
              <a:rPr lang="zh-CN" altLang="en-US"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恢复完成后</a:t>
            </a:r>
            <a:r>
              <a:rPr lang="en-US" altLang="zh-CN" sz="2400">
                <a:latin typeface="思源黑体 CN" panose="020B0600000000000000" charset="-122"/>
                <a:ea typeface="思源黑体 CN" panose="020B0600000000000000" charset="-122"/>
                <a:cs typeface="思源黑体 CN" panose="020B0600000000000000" charset="-122"/>
              </a:rPr>
              <a:t>reboot</a:t>
            </a:r>
            <a:r>
              <a:rPr lang="zh-CN" altLang="en-US" sz="2400">
                <a:latin typeface="思源黑体 CN" panose="020B0600000000000000" charset="-122"/>
                <a:ea typeface="思源黑体 CN" panose="020B0600000000000000" charset="-122"/>
                <a:cs typeface="思源黑体 CN" panose="020B0600000000000000" charset="-122"/>
              </a:rPr>
              <a:t>重启系统。</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用户误操作</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154170"/>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现象</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可以进入</a:t>
            </a:r>
            <a:r>
              <a:rPr lang="en-US" altLang="zh-CN" sz="2400">
                <a:latin typeface="思源黑体 CN" panose="020B0600000000000000" charset="-122"/>
                <a:ea typeface="思源黑体 CN" panose="020B0600000000000000" charset="-122"/>
                <a:cs typeface="思源黑体 CN" panose="020B0600000000000000" charset="-122"/>
              </a:rPr>
              <a:t>console</a:t>
            </a:r>
            <a:r>
              <a:rPr lang="zh-CN" altLang="en-US" sz="2400">
                <a:latin typeface="思源黑体 CN" panose="020B0600000000000000" charset="-122"/>
                <a:ea typeface="思源黑体 CN" panose="020B0600000000000000" charset="-122"/>
                <a:cs typeface="思源黑体 CN" panose="020B0600000000000000" charset="-122"/>
              </a:rPr>
              <a:t>模式，在启动图形界面时闪了</a:t>
            </a:r>
            <a:r>
              <a:rPr lang="en-US" altLang="zh-CN" sz="2400">
                <a:latin typeface="思源黑体 CN" panose="020B0600000000000000" charset="-122"/>
                <a:ea typeface="思源黑体 CN" panose="020B0600000000000000" charset="-122"/>
                <a:cs typeface="思源黑体 CN" panose="020B0600000000000000" charset="-122"/>
              </a:rPr>
              <a:t>5</a:t>
            </a:r>
            <a:r>
              <a:rPr lang="zh-CN" altLang="en-US" sz="2400">
                <a:latin typeface="思源黑体 CN" panose="020B0600000000000000" charset="-122"/>
                <a:ea typeface="思源黑体 CN" panose="020B0600000000000000" charset="-122"/>
                <a:cs typeface="思源黑体 CN" panose="020B0600000000000000" charset="-122"/>
              </a:rPr>
              <a:t>次无法进入</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原因：启动</a:t>
            </a:r>
            <a:r>
              <a:rPr lang="en-US" altLang="zh-CN" sz="2400">
                <a:latin typeface="思源黑体 CN" panose="020B0600000000000000" charset="-122"/>
                <a:ea typeface="思源黑体 CN" panose="020B0600000000000000" charset="-122"/>
                <a:cs typeface="思源黑体 CN" panose="020B0600000000000000" charset="-122"/>
              </a:rPr>
              <a:t>xorg</a:t>
            </a:r>
            <a:r>
              <a:rPr lang="zh-CN" altLang="en-US" sz="2400">
                <a:latin typeface="思源黑体 CN" panose="020B0600000000000000" charset="-122"/>
                <a:ea typeface="思源黑体 CN" panose="020B0600000000000000" charset="-122"/>
                <a:cs typeface="思源黑体 CN" panose="020B0600000000000000" charset="-122"/>
              </a:rPr>
              <a:t>的库文件被升级或由于客户安装了三方软件修改了默认库</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解决:</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）查看</a:t>
            </a:r>
            <a:r>
              <a:rPr lang="en-US" altLang="zh-CN" sz="2400">
                <a:latin typeface="思源黑体 CN" panose="020B0600000000000000" charset="-122"/>
                <a:ea typeface="思源黑体 CN" panose="020B0600000000000000" charset="-122"/>
                <a:cs typeface="思源黑体 CN" panose="020B0600000000000000" charset="-122"/>
              </a:rPr>
              <a:t>/var/log/Xorg.0.log</a:t>
            </a:r>
            <a:r>
              <a:rPr lang="zh-CN" altLang="en-US" sz="2400">
                <a:latin typeface="思源黑体 CN" panose="020B0600000000000000" charset="-122"/>
                <a:ea typeface="思源黑体 CN" panose="020B0600000000000000" charset="-122"/>
                <a:cs typeface="思源黑体 CN" panose="020B0600000000000000" charset="-122"/>
              </a:rPr>
              <a:t>或者</a:t>
            </a:r>
            <a:r>
              <a:rPr lang="en-US" altLang="zh-CN" sz="2400">
                <a:latin typeface="思源黑体 CN" panose="020B0600000000000000" charset="-122"/>
                <a:ea typeface="思源黑体 CN" panose="020B0600000000000000" charset="-122"/>
                <a:cs typeface="思源黑体 CN" panose="020B0600000000000000" charset="-122"/>
              </a:rPr>
              <a:t>/var/log/lightdm/x-0-greeter.log</a:t>
            </a:r>
            <a:r>
              <a:rPr lang="zh-CN" altLang="en-US" sz="2400">
                <a:latin typeface="思源黑体 CN" panose="020B0600000000000000" charset="-122"/>
                <a:ea typeface="思源黑体 CN" panose="020B0600000000000000" charset="-122"/>
                <a:cs typeface="思源黑体 CN" panose="020B0600000000000000" charset="-122"/>
              </a:rPr>
              <a:t>日志，查看报错原因</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ldd -v /usr/bin/Xorg</a:t>
            </a:r>
            <a:r>
              <a:rPr lang="zh-CN" altLang="en-US" sz="2400">
                <a:latin typeface="思源黑体 CN" panose="020B0600000000000000" charset="-122"/>
                <a:ea typeface="思源黑体 CN" panose="020B0600000000000000" charset="-122"/>
                <a:cs typeface="思源黑体 CN" panose="020B0600000000000000" charset="-122"/>
              </a:rPr>
              <a:t>或者</a:t>
            </a:r>
            <a:r>
              <a:rPr lang="en-US" altLang="zh-CN" sz="2400">
                <a:latin typeface="思源黑体 CN" panose="020B0600000000000000" charset="-122"/>
                <a:ea typeface="思源黑体 CN" panose="020B0600000000000000" charset="-122"/>
                <a:cs typeface="思源黑体 CN" panose="020B0600000000000000" charset="-122"/>
              </a:rPr>
              <a:t>ldd -v /usr/lib/xorg/Xorg </a:t>
            </a:r>
            <a:r>
              <a:rPr lang="zh-CN" altLang="en-US" sz="2400">
                <a:latin typeface="思源黑体 CN" panose="020B0600000000000000" charset="-122"/>
                <a:ea typeface="思源黑体 CN" panose="020B0600000000000000" charset="-122"/>
                <a:cs typeface="思源黑体 CN" panose="020B0600000000000000" charset="-122"/>
              </a:rPr>
              <a:t>查看依赖库是否指到三方库或者和正常系统版本不一致</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a:t>
            </a:r>
            <a:r>
              <a:rPr lang="zh-CN" altLang="en-US" sz="2400">
                <a:latin typeface="思源黑体 CN" panose="020B0600000000000000" charset="-122"/>
                <a:ea typeface="思源黑体 CN" panose="020B0600000000000000" charset="-122"/>
                <a:cs typeface="思源黑体 CN" panose="020B0600000000000000" charset="-122"/>
              </a:rPr>
              <a:t>）尝试手动</a:t>
            </a:r>
            <a:r>
              <a:rPr lang="en-US" altLang="zh-CN" sz="2400">
                <a:latin typeface="思源黑体 CN" panose="020B0600000000000000" charset="-122"/>
                <a:ea typeface="思源黑体 CN" panose="020B0600000000000000" charset="-122"/>
                <a:cs typeface="思源黑体 CN" panose="020B0600000000000000" charset="-122"/>
              </a:rPr>
              <a:t>startx</a:t>
            </a:r>
            <a:r>
              <a:rPr lang="zh-CN" altLang="en-US" sz="2400">
                <a:latin typeface="思源黑体 CN" panose="020B0600000000000000" charset="-122"/>
                <a:ea typeface="思源黑体 CN" panose="020B0600000000000000" charset="-122"/>
                <a:cs typeface="思源黑体 CN" panose="020B0600000000000000" charset="-122"/>
              </a:rPr>
              <a:t>，查看报错信息</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4</a:t>
            </a:r>
            <a:r>
              <a:rPr lang="zh-CN" altLang="en-US" sz="2400">
                <a:latin typeface="思源黑体 CN" panose="020B0600000000000000" charset="-122"/>
                <a:ea typeface="思源黑体 CN" panose="020B0600000000000000" charset="-122"/>
                <a:cs typeface="思源黑体 CN" panose="020B0600000000000000" charset="-122"/>
              </a:rPr>
              <a:t>）恢复正确的库文件后重启系统</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无法启动</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xorg</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005965" y="2165350"/>
            <a:ext cx="3656330" cy="4097655"/>
            <a:chOff x="4679" y="1427"/>
            <a:chExt cx="5758" cy="6453"/>
          </a:xfrm>
        </p:grpSpPr>
        <p:grpSp>
          <p:nvGrpSpPr>
            <p:cNvPr id="40" name="组合 39"/>
            <p:cNvGrpSpPr/>
            <p:nvPr/>
          </p:nvGrpSpPr>
          <p:grpSpPr>
            <a:xfrm>
              <a:off x="4679" y="5153"/>
              <a:ext cx="2141" cy="2141"/>
              <a:chOff x="1376630" y="3485875"/>
              <a:chExt cx="1359449" cy="1359449"/>
            </a:xfrm>
          </p:grpSpPr>
          <p:sp>
            <p:nvSpPr>
              <p:cNvPr id="41" name="椭圆 40"/>
              <p:cNvSpPr>
                <a:spLocks noChangeAspect="true"/>
              </p:cNvSpPr>
              <p:nvPr/>
            </p:nvSpPr>
            <p:spPr>
              <a:xfrm>
                <a:off x="1376630" y="3485875"/>
                <a:ext cx="1359449" cy="1359449"/>
              </a:xfrm>
              <a:prstGeom prst="ellipse">
                <a:avLst/>
              </a:prstGeom>
              <a:gradFill flip="none" rotWithShape="true">
                <a:gsLst>
                  <a:gs pos="0">
                    <a:srgbClr val="FFFFFF"/>
                  </a:gs>
                  <a:gs pos="100000">
                    <a:srgbClr val="FFFFFF">
                      <a:lumMod val="75000"/>
                    </a:srgbClr>
                  </a:gs>
                </a:gsLst>
                <a:lin ang="13500000" scaled="true"/>
                <a:tileRect/>
              </a:gradFill>
              <a:ln w="254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152400" dist="1016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DejaVu Sans" panose="020B0603030804020204" charset="0"/>
                </a:endParaRPr>
              </a:p>
            </p:txBody>
          </p:sp>
          <p:sp>
            <p:nvSpPr>
              <p:cNvPr id="42" name="Freeform 5"/>
              <p:cNvSpPr>
                <a:spLocks noChangeAspect="true"/>
              </p:cNvSpPr>
              <p:nvPr/>
            </p:nvSpPr>
            <p:spPr bwMode="auto">
              <a:xfrm>
                <a:off x="1674685" y="3786345"/>
                <a:ext cx="763338" cy="758509"/>
              </a:xfrm>
              <a:custGeom>
                <a:avLst/>
                <a:gdLst>
                  <a:gd name="T0" fmla="*/ 2343 w 2743"/>
                  <a:gd name="T1" fmla="*/ 2527 h 2743"/>
                  <a:gd name="T2" fmla="*/ 2343 w 2743"/>
                  <a:gd name="T3" fmla="*/ 683 h 2743"/>
                  <a:gd name="T4" fmla="*/ 283 w 2743"/>
                  <a:gd name="T5" fmla="*/ 2743 h 2743"/>
                  <a:gd name="T6" fmla="*/ 0 w 2743"/>
                  <a:gd name="T7" fmla="*/ 2460 h 2743"/>
                  <a:gd name="T8" fmla="*/ 2060 w 2743"/>
                  <a:gd name="T9" fmla="*/ 400 h 2743"/>
                  <a:gd name="T10" fmla="*/ 215 w 2743"/>
                  <a:gd name="T11" fmla="*/ 400 h 2743"/>
                  <a:gd name="T12" fmla="*/ 215 w 2743"/>
                  <a:gd name="T13" fmla="*/ 0 h 2743"/>
                  <a:gd name="T14" fmla="*/ 2543 w 2743"/>
                  <a:gd name="T15" fmla="*/ 0 h 2743"/>
                  <a:gd name="T16" fmla="*/ 2743 w 2743"/>
                  <a:gd name="T17" fmla="*/ 0 h 2743"/>
                  <a:gd name="T18" fmla="*/ 2743 w 2743"/>
                  <a:gd name="T19" fmla="*/ 200 h 2743"/>
                  <a:gd name="T20" fmla="*/ 2743 w 2743"/>
                  <a:gd name="T21" fmla="*/ 2527 h 2743"/>
                  <a:gd name="T22" fmla="*/ 2343 w 2743"/>
                  <a:gd name="T23" fmla="*/ 2527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3" h="2743">
                    <a:moveTo>
                      <a:pt x="2343" y="2527"/>
                    </a:moveTo>
                    <a:lnTo>
                      <a:pt x="2343" y="683"/>
                    </a:lnTo>
                    <a:lnTo>
                      <a:pt x="283" y="2743"/>
                    </a:lnTo>
                    <a:lnTo>
                      <a:pt x="0" y="2460"/>
                    </a:lnTo>
                    <a:lnTo>
                      <a:pt x="2060" y="400"/>
                    </a:lnTo>
                    <a:lnTo>
                      <a:pt x="215" y="400"/>
                    </a:lnTo>
                    <a:lnTo>
                      <a:pt x="215" y="0"/>
                    </a:lnTo>
                    <a:lnTo>
                      <a:pt x="2543" y="0"/>
                    </a:lnTo>
                    <a:lnTo>
                      <a:pt x="2743" y="0"/>
                    </a:lnTo>
                    <a:lnTo>
                      <a:pt x="2743" y="200"/>
                    </a:lnTo>
                    <a:lnTo>
                      <a:pt x="2743" y="2527"/>
                    </a:lnTo>
                    <a:lnTo>
                      <a:pt x="2343" y="2527"/>
                    </a:lnTo>
                    <a:close/>
                  </a:path>
                </a:pathLst>
              </a:custGeom>
              <a:solidFill>
                <a:srgbClr val="C00000"/>
              </a:solidFill>
              <a:ln>
                <a:noFill/>
              </a:ln>
            </p:spPr>
            <p:txBody>
              <a:bodyPr vert="horz" wrap="square" lIns="91440" tIns="45720" rIns="91440" bIns="45720" numCol="1" anchor="t" anchorCtr="false" compatLnSpc="tru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noFill/>
                  <a:effectLst/>
                  <a:uLnTx/>
                  <a:uFillTx/>
                  <a:latin typeface="微软雅黑" panose="020B0503020204020204" charset="-122"/>
                  <a:ea typeface="微软雅黑" panose="020B0503020204020204" charset="-122"/>
                  <a:cs typeface="DejaVu Sans" panose="020B0603030804020204" charset="0"/>
                </a:endParaRPr>
              </a:p>
            </p:txBody>
          </p:sp>
        </p:grpSp>
        <p:grpSp>
          <p:nvGrpSpPr>
            <p:cNvPr id="43" name="组合 42"/>
            <p:cNvGrpSpPr/>
            <p:nvPr/>
          </p:nvGrpSpPr>
          <p:grpSpPr>
            <a:xfrm>
              <a:off x="8529" y="6596"/>
              <a:ext cx="1285" cy="1285"/>
              <a:chOff x="3821244" y="4402764"/>
              <a:chExt cx="815670" cy="815670"/>
            </a:xfrm>
          </p:grpSpPr>
          <p:sp>
            <p:nvSpPr>
              <p:cNvPr id="44" name="椭圆 43"/>
              <p:cNvSpPr>
                <a:spLocks noChangeAspect="true"/>
              </p:cNvSpPr>
              <p:nvPr/>
            </p:nvSpPr>
            <p:spPr>
              <a:xfrm>
                <a:off x="3821244" y="4402764"/>
                <a:ext cx="815670" cy="815670"/>
              </a:xfrm>
              <a:prstGeom prst="ellipse">
                <a:avLst/>
              </a:prstGeom>
              <a:gradFill flip="none" rotWithShape="true">
                <a:gsLst>
                  <a:gs pos="0">
                    <a:srgbClr val="FFFFFF"/>
                  </a:gs>
                  <a:gs pos="100000">
                    <a:srgbClr val="FFFFFF">
                      <a:lumMod val="75000"/>
                    </a:srgbClr>
                  </a:gs>
                </a:gsLst>
                <a:lin ang="13500000" scaled="true"/>
                <a:tileRect/>
              </a:gradFill>
              <a:ln w="254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152400" dist="1016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DejaVu Sans" panose="020B0603030804020204" charset="0"/>
                </a:endParaRPr>
              </a:p>
            </p:txBody>
          </p:sp>
          <p:sp>
            <p:nvSpPr>
              <p:cNvPr id="45" name="Freeform 5"/>
              <p:cNvSpPr>
                <a:spLocks noChangeAspect="true"/>
              </p:cNvSpPr>
              <p:nvPr/>
            </p:nvSpPr>
            <p:spPr bwMode="auto">
              <a:xfrm>
                <a:off x="4015959" y="4598829"/>
                <a:ext cx="426240" cy="423540"/>
              </a:xfrm>
              <a:custGeom>
                <a:avLst/>
                <a:gdLst>
                  <a:gd name="T0" fmla="*/ 2343 w 2743"/>
                  <a:gd name="T1" fmla="*/ 2527 h 2743"/>
                  <a:gd name="T2" fmla="*/ 2343 w 2743"/>
                  <a:gd name="T3" fmla="*/ 683 h 2743"/>
                  <a:gd name="T4" fmla="*/ 283 w 2743"/>
                  <a:gd name="T5" fmla="*/ 2743 h 2743"/>
                  <a:gd name="T6" fmla="*/ 0 w 2743"/>
                  <a:gd name="T7" fmla="*/ 2460 h 2743"/>
                  <a:gd name="T8" fmla="*/ 2060 w 2743"/>
                  <a:gd name="T9" fmla="*/ 400 h 2743"/>
                  <a:gd name="T10" fmla="*/ 215 w 2743"/>
                  <a:gd name="T11" fmla="*/ 400 h 2743"/>
                  <a:gd name="T12" fmla="*/ 215 w 2743"/>
                  <a:gd name="T13" fmla="*/ 0 h 2743"/>
                  <a:gd name="T14" fmla="*/ 2543 w 2743"/>
                  <a:gd name="T15" fmla="*/ 0 h 2743"/>
                  <a:gd name="T16" fmla="*/ 2743 w 2743"/>
                  <a:gd name="T17" fmla="*/ 0 h 2743"/>
                  <a:gd name="T18" fmla="*/ 2743 w 2743"/>
                  <a:gd name="T19" fmla="*/ 200 h 2743"/>
                  <a:gd name="T20" fmla="*/ 2743 w 2743"/>
                  <a:gd name="T21" fmla="*/ 2527 h 2743"/>
                  <a:gd name="T22" fmla="*/ 2343 w 2743"/>
                  <a:gd name="T23" fmla="*/ 2527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3" h="2743">
                    <a:moveTo>
                      <a:pt x="2343" y="2527"/>
                    </a:moveTo>
                    <a:lnTo>
                      <a:pt x="2343" y="683"/>
                    </a:lnTo>
                    <a:lnTo>
                      <a:pt x="283" y="2743"/>
                    </a:lnTo>
                    <a:lnTo>
                      <a:pt x="0" y="2460"/>
                    </a:lnTo>
                    <a:lnTo>
                      <a:pt x="2060" y="400"/>
                    </a:lnTo>
                    <a:lnTo>
                      <a:pt x="215" y="400"/>
                    </a:lnTo>
                    <a:lnTo>
                      <a:pt x="215" y="0"/>
                    </a:lnTo>
                    <a:lnTo>
                      <a:pt x="2543" y="0"/>
                    </a:lnTo>
                    <a:lnTo>
                      <a:pt x="2743" y="0"/>
                    </a:lnTo>
                    <a:lnTo>
                      <a:pt x="2743" y="200"/>
                    </a:lnTo>
                    <a:lnTo>
                      <a:pt x="2743" y="2527"/>
                    </a:lnTo>
                    <a:lnTo>
                      <a:pt x="2343" y="2527"/>
                    </a:lnTo>
                    <a:close/>
                  </a:path>
                </a:pathLst>
              </a:custGeom>
              <a:solidFill>
                <a:srgbClr val="C00000"/>
              </a:solidFill>
              <a:ln>
                <a:noFill/>
              </a:ln>
            </p:spPr>
            <p:txBody>
              <a:bodyPr vert="horz" wrap="square" lIns="91440" tIns="45720" rIns="91440" bIns="45720" numCol="1" anchor="t" anchorCtr="false" compatLnSpc="tru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noFill/>
                  <a:effectLst/>
                  <a:uLnTx/>
                  <a:uFillTx/>
                  <a:latin typeface="微软雅黑" panose="020B0503020204020204" charset="-122"/>
                  <a:ea typeface="微软雅黑" panose="020B0503020204020204" charset="-122"/>
                  <a:cs typeface="DejaVu Sans" panose="020B0603030804020204" charset="0"/>
                </a:endParaRPr>
              </a:p>
            </p:txBody>
          </p:sp>
        </p:grpSp>
        <p:grpSp>
          <p:nvGrpSpPr>
            <p:cNvPr id="46" name="组合 45"/>
            <p:cNvGrpSpPr/>
            <p:nvPr/>
          </p:nvGrpSpPr>
          <p:grpSpPr>
            <a:xfrm>
              <a:off x="8676" y="1427"/>
              <a:ext cx="990" cy="990"/>
              <a:chOff x="3914828" y="1120020"/>
              <a:chExt cx="628502" cy="628502"/>
            </a:xfrm>
          </p:grpSpPr>
          <p:sp>
            <p:nvSpPr>
              <p:cNvPr id="47" name="椭圆 46"/>
              <p:cNvSpPr>
                <a:spLocks noChangeAspect="true"/>
              </p:cNvSpPr>
              <p:nvPr/>
            </p:nvSpPr>
            <p:spPr>
              <a:xfrm>
                <a:off x="3914828" y="1120020"/>
                <a:ext cx="628502" cy="628502"/>
              </a:xfrm>
              <a:prstGeom prst="ellipse">
                <a:avLst/>
              </a:prstGeom>
              <a:gradFill flip="none" rotWithShape="true">
                <a:gsLst>
                  <a:gs pos="0">
                    <a:srgbClr val="FFFFFF"/>
                  </a:gs>
                  <a:gs pos="100000">
                    <a:srgbClr val="FFFFFF">
                      <a:lumMod val="75000"/>
                    </a:srgbClr>
                  </a:gs>
                </a:gsLst>
                <a:lin ang="13500000" scaled="true"/>
                <a:tileRect/>
              </a:gradFill>
              <a:ln w="254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152400" dist="1016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DejaVu Sans" panose="020B0603030804020204" charset="0"/>
                </a:endParaRPr>
              </a:p>
            </p:txBody>
          </p:sp>
          <p:sp>
            <p:nvSpPr>
              <p:cNvPr id="48" name="Freeform 5"/>
              <p:cNvSpPr>
                <a:spLocks noChangeAspect="true"/>
              </p:cNvSpPr>
              <p:nvPr/>
            </p:nvSpPr>
            <p:spPr bwMode="auto">
              <a:xfrm>
                <a:off x="4075291" y="1281455"/>
                <a:ext cx="307577" cy="305631"/>
              </a:xfrm>
              <a:custGeom>
                <a:avLst/>
                <a:gdLst>
                  <a:gd name="T0" fmla="*/ 2343 w 2743"/>
                  <a:gd name="T1" fmla="*/ 2527 h 2743"/>
                  <a:gd name="T2" fmla="*/ 2343 w 2743"/>
                  <a:gd name="T3" fmla="*/ 683 h 2743"/>
                  <a:gd name="T4" fmla="*/ 283 w 2743"/>
                  <a:gd name="T5" fmla="*/ 2743 h 2743"/>
                  <a:gd name="T6" fmla="*/ 0 w 2743"/>
                  <a:gd name="T7" fmla="*/ 2460 h 2743"/>
                  <a:gd name="T8" fmla="*/ 2060 w 2743"/>
                  <a:gd name="T9" fmla="*/ 400 h 2743"/>
                  <a:gd name="T10" fmla="*/ 215 w 2743"/>
                  <a:gd name="T11" fmla="*/ 400 h 2743"/>
                  <a:gd name="T12" fmla="*/ 215 w 2743"/>
                  <a:gd name="T13" fmla="*/ 0 h 2743"/>
                  <a:gd name="T14" fmla="*/ 2543 w 2743"/>
                  <a:gd name="T15" fmla="*/ 0 h 2743"/>
                  <a:gd name="T16" fmla="*/ 2743 w 2743"/>
                  <a:gd name="T17" fmla="*/ 0 h 2743"/>
                  <a:gd name="T18" fmla="*/ 2743 w 2743"/>
                  <a:gd name="T19" fmla="*/ 200 h 2743"/>
                  <a:gd name="T20" fmla="*/ 2743 w 2743"/>
                  <a:gd name="T21" fmla="*/ 2527 h 2743"/>
                  <a:gd name="T22" fmla="*/ 2343 w 2743"/>
                  <a:gd name="T23" fmla="*/ 2527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3" h="2743">
                    <a:moveTo>
                      <a:pt x="2343" y="2527"/>
                    </a:moveTo>
                    <a:lnTo>
                      <a:pt x="2343" y="683"/>
                    </a:lnTo>
                    <a:lnTo>
                      <a:pt x="283" y="2743"/>
                    </a:lnTo>
                    <a:lnTo>
                      <a:pt x="0" y="2460"/>
                    </a:lnTo>
                    <a:lnTo>
                      <a:pt x="2060" y="400"/>
                    </a:lnTo>
                    <a:lnTo>
                      <a:pt x="215" y="400"/>
                    </a:lnTo>
                    <a:lnTo>
                      <a:pt x="215" y="0"/>
                    </a:lnTo>
                    <a:lnTo>
                      <a:pt x="2543" y="0"/>
                    </a:lnTo>
                    <a:lnTo>
                      <a:pt x="2743" y="0"/>
                    </a:lnTo>
                    <a:lnTo>
                      <a:pt x="2743" y="200"/>
                    </a:lnTo>
                    <a:lnTo>
                      <a:pt x="2743" y="2527"/>
                    </a:lnTo>
                    <a:lnTo>
                      <a:pt x="2343" y="2527"/>
                    </a:lnTo>
                    <a:close/>
                  </a:path>
                </a:pathLst>
              </a:custGeom>
              <a:solidFill>
                <a:srgbClr val="C00000"/>
              </a:solidFill>
              <a:ln>
                <a:noFill/>
              </a:ln>
            </p:spPr>
            <p:txBody>
              <a:bodyPr vert="horz" wrap="square" lIns="91440" tIns="45720" rIns="91440" bIns="45720" numCol="1" anchor="t" anchorCtr="false" compatLnSpc="tru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noFill/>
                  <a:effectLst/>
                  <a:uLnTx/>
                  <a:uFillTx/>
                  <a:latin typeface="微软雅黑" panose="020B0503020204020204" charset="-122"/>
                  <a:ea typeface="微软雅黑" panose="020B0503020204020204" charset="-122"/>
                  <a:cs typeface="DejaVu Sans" panose="020B0603030804020204" charset="0"/>
                </a:endParaRPr>
              </a:p>
            </p:txBody>
          </p:sp>
        </p:grpSp>
        <p:sp>
          <p:nvSpPr>
            <p:cNvPr id="49" name="Oval 15"/>
            <p:cNvSpPr>
              <a:spLocks noChangeArrowheads="true"/>
            </p:cNvSpPr>
            <p:nvPr/>
          </p:nvSpPr>
          <p:spPr bwMode="auto">
            <a:xfrm>
              <a:off x="6065" y="2644"/>
              <a:ext cx="4372" cy="4356"/>
            </a:xfrm>
            <a:prstGeom prst="ellipse">
              <a:avLst/>
            </a:prstGeom>
            <a:gradFill flip="none" rotWithShape="true">
              <a:gsLst>
                <a:gs pos="0">
                  <a:srgbClr val="FFFFFF"/>
                </a:gs>
                <a:gs pos="100000">
                  <a:srgbClr val="FFFFFF">
                    <a:lumMod val="75000"/>
                  </a:srgbClr>
                </a:gs>
              </a:gsLst>
              <a:lin ang="13500000" scaled="true"/>
              <a:tileRect/>
            </a:gradFill>
            <a:ln w="381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254000" dist="1524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DejaVu Sans" panose="020B0603030804020204" charset="0"/>
              </a:endParaRPr>
            </a:p>
          </p:txBody>
        </p:sp>
        <p:sp>
          <p:nvSpPr>
            <p:cNvPr id="50" name="Oval 31"/>
            <p:cNvSpPr>
              <a:spLocks noChangeArrowheads="true"/>
            </p:cNvSpPr>
            <p:nvPr/>
          </p:nvSpPr>
          <p:spPr bwMode="auto">
            <a:xfrm>
              <a:off x="6442" y="3017"/>
              <a:ext cx="3620" cy="3608"/>
            </a:xfrm>
            <a:prstGeom prst="ellipse">
              <a:avLst/>
            </a:prstGeom>
            <a:gradFill flip="none" rotWithShape="true">
              <a:gsLst>
                <a:gs pos="0">
                  <a:srgbClr val="25AFFD"/>
                </a:gs>
                <a:gs pos="100000">
                  <a:srgbClr val="0F84FD"/>
                </a:gs>
              </a:gsLst>
              <a:lin ang="13500000" scaled="true"/>
              <a:tileRect/>
            </a:gradFill>
            <a:ln w="25400" cap="flat" cmpd="sng" algn="ctr">
              <a:gradFill flip="none" rotWithShape="true">
                <a:gsLst>
                  <a:gs pos="100000">
                    <a:srgbClr val="25B0FD"/>
                  </a:gs>
                  <a:gs pos="0">
                    <a:srgbClr val="0F84FD"/>
                  </a:gs>
                </a:gsLst>
                <a:lin ang="2700000" scaled="true"/>
                <a:tileRect/>
              </a:gradFill>
              <a:prstDash val="solid"/>
              <a:miter lim="800000"/>
            </a:ln>
            <a:effectLst>
              <a:outerShdw blurRad="254000" dist="1524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DejaVu Sans" panose="020B0603030804020204" charset="0"/>
              </a:endParaRPr>
            </a:p>
          </p:txBody>
        </p:sp>
        <p:sp>
          <p:nvSpPr>
            <p:cNvPr id="51" name="文本框 50"/>
            <p:cNvSpPr txBox="true"/>
            <p:nvPr/>
          </p:nvSpPr>
          <p:spPr>
            <a:xfrm>
              <a:off x="6773" y="4088"/>
              <a:ext cx="2955" cy="1307"/>
            </a:xfrm>
            <a:prstGeom prst="rect">
              <a:avLst/>
            </a:prstGeom>
            <a:effectLst/>
          </p:spPr>
          <p:txBody>
            <a:bodyPr wrap="square">
              <a:spAutoFit/>
            </a:bodyPr>
            <a:lstStyle>
              <a:defPPr>
                <a:defRPr lang="zh-CN"/>
              </a:defPPr>
              <a:lvl1pPr algn="ctr">
                <a:defRPr sz="9600" b="1" spc="300">
                  <a:solidFill>
                    <a:schemeClr val="accent2"/>
                  </a:solidFill>
                  <a:effectLst>
                    <a:innerShdw blurRad="76200" dist="76200" dir="13500000">
                      <a:prstClr val="black">
                        <a:alpha val="50000"/>
                      </a:prstClr>
                    </a:innerShdw>
                  </a:effectLst>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800" b="1" i="0" u="none" strike="noStrike" kern="0" cap="none" spc="0" normalizeH="0" baseline="0" noProof="0" dirty="0">
                  <a:ln>
                    <a:noFill/>
                  </a:ln>
                  <a:solidFill>
                    <a:srgbClr val="FFFFFF"/>
                  </a:solidFill>
                  <a:effectLst/>
                  <a:uLnTx/>
                  <a:uFillTx/>
                  <a:latin typeface="微软雅黑" panose="020B0503020204020204" charset="-122"/>
                  <a:cs typeface="微软雅黑" panose="020B0503020204020204" charset="-122"/>
                </a:rPr>
                <a:t>目 录</a:t>
              </a:r>
              <a:endParaRPr kumimoji="0" lang="zh-CN" altLang="en-US" sz="4800" b="1" i="0" u="none" strike="noStrike" kern="0" cap="none" spc="0" normalizeH="0" baseline="0" noProof="0" dirty="0">
                <a:ln>
                  <a:noFill/>
                </a:ln>
                <a:solidFill>
                  <a:srgbClr val="FFFFFF"/>
                </a:solidFill>
                <a:effectLst/>
                <a:uLnTx/>
                <a:uFillTx/>
                <a:latin typeface="微软雅黑" panose="020B0503020204020204" charset="-122"/>
                <a:cs typeface="微软雅黑" panose="020B0503020204020204" charset="-122"/>
              </a:endParaRPr>
            </a:p>
          </p:txBody>
        </p:sp>
      </p:grpSp>
      <p:grpSp>
        <p:nvGrpSpPr>
          <p:cNvPr id="30" name="组合 29"/>
          <p:cNvGrpSpPr/>
          <p:nvPr/>
        </p:nvGrpSpPr>
        <p:grpSpPr>
          <a:xfrm>
            <a:off x="7296785" y="1306195"/>
            <a:ext cx="3619500" cy="607060"/>
            <a:chOff x="12527" y="2033"/>
            <a:chExt cx="5700" cy="956"/>
          </a:xfrm>
        </p:grpSpPr>
        <p:sp>
          <p:nvSpPr>
            <p:cNvPr id="31" name="圆角矩形 30"/>
            <p:cNvSpPr/>
            <p:nvPr/>
          </p:nvSpPr>
          <p:spPr>
            <a:xfrm>
              <a:off x="12527" y="2033"/>
              <a:ext cx="5700" cy="903"/>
            </a:xfrm>
            <a:prstGeom prst="roundRect">
              <a:avLst>
                <a:gd name="adj" fmla="val 50000"/>
              </a:avLst>
            </a:prstGeom>
            <a:gradFill flip="none" rotWithShape="true">
              <a:gsLst>
                <a:gs pos="0">
                  <a:srgbClr val="FFFFFF"/>
                </a:gs>
                <a:gs pos="100000">
                  <a:srgbClr val="FFFFFF">
                    <a:lumMod val="75000"/>
                  </a:srgbClr>
                </a:gs>
              </a:gsLst>
              <a:lin ang="13500000" scaled="true"/>
              <a:tileRect/>
            </a:gradFill>
            <a:ln w="254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32" name="文本框 31"/>
            <p:cNvSpPr txBox="true"/>
            <p:nvPr/>
          </p:nvSpPr>
          <p:spPr>
            <a:xfrm>
              <a:off x="14099" y="2121"/>
              <a:ext cx="3902" cy="7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BF0418"/>
                  </a:solidFill>
                  <a:effectLst/>
                  <a:uLnTx/>
                  <a:uFillTx/>
                  <a:latin typeface="微软雅黑" panose="020B0503020204020204" charset="-122"/>
                  <a:ea typeface="微软雅黑" panose="020B0503020204020204" charset="-122"/>
                  <a:cs typeface="华文彩云" panose="02010800040101010101" charset="-122"/>
                </a:rPr>
                <a:t>硬件问题</a:t>
              </a:r>
              <a:endParaRPr kumimoji="0" lang="zh-CN" altLang="en-US" sz="2400" b="1" i="0" u="none" strike="noStrike" kern="0" cap="none" spc="0" normalizeH="0" baseline="0" noProof="0" dirty="0">
                <a:ln>
                  <a:noFill/>
                </a:ln>
                <a:solidFill>
                  <a:srgbClr val="BF0418"/>
                </a:solidFill>
                <a:effectLst/>
                <a:uLnTx/>
                <a:uFillTx/>
                <a:latin typeface="微软雅黑" panose="020B0503020204020204" charset="-122"/>
                <a:ea typeface="微软雅黑" panose="020B0503020204020204" charset="-122"/>
                <a:cs typeface="华文彩云" panose="02010800040101010101" charset="-122"/>
              </a:endParaRPr>
            </a:p>
          </p:txBody>
        </p:sp>
        <p:sp>
          <p:nvSpPr>
            <p:cNvPr id="33" name="文本框 32"/>
            <p:cNvSpPr txBox="true"/>
            <p:nvPr/>
          </p:nvSpPr>
          <p:spPr>
            <a:xfrm>
              <a:off x="12978" y="2070"/>
              <a:ext cx="873" cy="9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BF0418"/>
                  </a:solidFill>
                  <a:effectLst/>
                  <a:uLnTx/>
                  <a:uFillTx/>
                  <a:latin typeface="微软雅黑" panose="020B0503020204020204" charset="-122"/>
                  <a:ea typeface="微软雅黑" panose="020B0503020204020204" charset="-122"/>
                </a:rPr>
                <a:t>1.</a:t>
              </a:r>
              <a:endParaRPr kumimoji="0" lang="en-US" altLang="zh-CN" sz="3200" b="0" i="0" u="none" strike="noStrike" kern="0" cap="none" spc="0" normalizeH="0" baseline="0" noProof="0" dirty="0">
                <a:ln>
                  <a:noFill/>
                </a:ln>
                <a:solidFill>
                  <a:srgbClr val="BF0418"/>
                </a:solidFill>
                <a:effectLst/>
                <a:uLnTx/>
                <a:uFillTx/>
                <a:latin typeface="微软雅黑" panose="020B0503020204020204" charset="-122"/>
                <a:ea typeface="微软雅黑" panose="020B0503020204020204" charset="-122"/>
              </a:endParaRPr>
            </a:p>
          </p:txBody>
        </p:sp>
      </p:grpSp>
      <p:grpSp>
        <p:nvGrpSpPr>
          <p:cNvPr id="34" name="组合 33"/>
          <p:cNvGrpSpPr/>
          <p:nvPr/>
        </p:nvGrpSpPr>
        <p:grpSpPr>
          <a:xfrm>
            <a:off x="7296785" y="2109470"/>
            <a:ext cx="3619500" cy="599440"/>
            <a:chOff x="12527" y="3228"/>
            <a:chExt cx="5700" cy="944"/>
          </a:xfrm>
        </p:grpSpPr>
        <p:sp>
          <p:nvSpPr>
            <p:cNvPr id="36" name="圆角矩形 35"/>
            <p:cNvSpPr/>
            <p:nvPr/>
          </p:nvSpPr>
          <p:spPr>
            <a:xfrm>
              <a:off x="12527" y="3228"/>
              <a:ext cx="5700" cy="903"/>
            </a:xfrm>
            <a:prstGeom prst="roundRect">
              <a:avLst>
                <a:gd name="adj" fmla="val 50000"/>
              </a:avLst>
            </a:prstGeom>
            <a:gradFill flip="none" rotWithShape="true">
              <a:gsLst>
                <a:gs pos="0">
                  <a:srgbClr val="FFFFFF"/>
                </a:gs>
                <a:gs pos="100000">
                  <a:srgbClr val="FFFFFF">
                    <a:lumMod val="75000"/>
                  </a:srgbClr>
                </a:gs>
              </a:gsLst>
              <a:lin ang="13500000" scaled="true"/>
              <a:tileRect/>
            </a:gradFill>
            <a:ln w="254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37" name="文本框 36"/>
            <p:cNvSpPr txBox="true"/>
            <p:nvPr/>
          </p:nvSpPr>
          <p:spPr>
            <a:xfrm>
              <a:off x="14099" y="3316"/>
              <a:ext cx="3902" cy="725"/>
            </a:xfrm>
            <a:prstGeom prst="rect">
              <a:avLst/>
            </a:prstGeom>
            <a:noFill/>
          </p:spPr>
          <p:txBody>
            <a:bodyPr wrap="square" rtlCol="0">
              <a:spAutoFit/>
            </a:bodyPr>
            <a:lstStyle/>
            <a:p>
              <a:pPr algn="l">
                <a:spcBef>
                  <a:spcPts val="340"/>
                </a:spcBef>
                <a:spcAft>
                  <a:spcPts val="340"/>
                </a:spcAft>
                <a:defRPr/>
              </a:pPr>
              <a:r>
                <a:rPr lang="zh-CN" altLang="en-US" sz="2400" b="1" dirty="0">
                  <a:solidFill>
                    <a:srgbClr val="1495FD"/>
                  </a:solidFill>
                  <a:latin typeface="微软雅黑" panose="020B0503020204020204" charset="-122"/>
                  <a:ea typeface="微软雅黑" panose="020B0503020204020204" charset="-122"/>
                  <a:cs typeface="+mn-ea"/>
                  <a:sym typeface="+mn-lt"/>
                </a:rPr>
                <a:t>固件问题</a:t>
              </a:r>
              <a:endParaRPr lang="zh-CN" altLang="en-US" sz="2400" b="1" dirty="0">
                <a:solidFill>
                  <a:srgbClr val="1495FD"/>
                </a:solidFill>
                <a:latin typeface="微软雅黑" panose="020B0503020204020204" charset="-122"/>
                <a:ea typeface="微软雅黑" panose="020B0503020204020204" charset="-122"/>
                <a:cs typeface="+mn-ea"/>
                <a:sym typeface="+mn-lt"/>
              </a:endParaRPr>
            </a:p>
          </p:txBody>
        </p:sp>
        <p:sp>
          <p:nvSpPr>
            <p:cNvPr id="38" name="文本框 37"/>
            <p:cNvSpPr txBox="true"/>
            <p:nvPr/>
          </p:nvSpPr>
          <p:spPr>
            <a:xfrm>
              <a:off x="12978" y="3253"/>
              <a:ext cx="873" cy="9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1692FD"/>
                  </a:solidFill>
                  <a:effectLst/>
                  <a:uLnTx/>
                  <a:uFillTx/>
                  <a:latin typeface="微软雅黑" panose="020B0503020204020204" charset="-122"/>
                  <a:ea typeface="微软雅黑" panose="020B0503020204020204" charset="-122"/>
                </a:rPr>
                <a:t>2.</a:t>
              </a:r>
              <a:endParaRPr kumimoji="0" lang="en-US" altLang="zh-CN" sz="3200" b="0" i="0" u="none" strike="noStrike" kern="0" cap="none" spc="0" normalizeH="0" baseline="0" noProof="0" dirty="0">
                <a:ln>
                  <a:noFill/>
                </a:ln>
                <a:solidFill>
                  <a:srgbClr val="1692FD"/>
                </a:solidFill>
                <a:effectLst/>
                <a:uLnTx/>
                <a:uFillTx/>
                <a:latin typeface="微软雅黑" panose="020B0503020204020204" charset="-122"/>
                <a:ea typeface="微软雅黑" panose="020B0503020204020204" charset="-122"/>
              </a:endParaRPr>
            </a:p>
          </p:txBody>
        </p:sp>
      </p:grpSp>
      <p:grpSp>
        <p:nvGrpSpPr>
          <p:cNvPr id="39" name="组合 38"/>
          <p:cNvGrpSpPr/>
          <p:nvPr/>
        </p:nvGrpSpPr>
        <p:grpSpPr>
          <a:xfrm>
            <a:off x="7296785" y="2867025"/>
            <a:ext cx="3882390" cy="609600"/>
            <a:chOff x="12527" y="4423"/>
            <a:chExt cx="5700" cy="960"/>
          </a:xfrm>
        </p:grpSpPr>
        <p:sp>
          <p:nvSpPr>
            <p:cNvPr id="52" name="圆角矩形 51"/>
            <p:cNvSpPr/>
            <p:nvPr/>
          </p:nvSpPr>
          <p:spPr>
            <a:xfrm>
              <a:off x="12527" y="4423"/>
              <a:ext cx="5700" cy="903"/>
            </a:xfrm>
            <a:prstGeom prst="roundRect">
              <a:avLst>
                <a:gd name="adj" fmla="val 50000"/>
              </a:avLst>
            </a:prstGeom>
            <a:gradFill flip="none" rotWithShape="true">
              <a:gsLst>
                <a:gs pos="0">
                  <a:srgbClr val="FFFFFF"/>
                </a:gs>
                <a:gs pos="100000">
                  <a:srgbClr val="FFFFFF">
                    <a:lumMod val="75000"/>
                  </a:srgbClr>
                </a:gs>
              </a:gsLst>
              <a:lin ang="13500000" scaled="true"/>
              <a:tileRect/>
            </a:gradFill>
            <a:ln w="254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3" name="文本框 52"/>
            <p:cNvSpPr txBox="true"/>
            <p:nvPr/>
          </p:nvSpPr>
          <p:spPr>
            <a:xfrm>
              <a:off x="14099" y="4511"/>
              <a:ext cx="4128" cy="7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charset="-122"/>
                  <a:ea typeface="微软雅黑" panose="020B0503020204020204" charset="-122"/>
                  <a:cs typeface="+mn-ea"/>
                  <a:sym typeface="+mn-lt"/>
                </a:rPr>
                <a:t>启动过程分析</a:t>
              </a:r>
              <a:endParaRPr lang="zh-CN" altLang="en-US" sz="2400" b="1" dirty="0">
                <a:solidFill>
                  <a:srgbClr val="C00000"/>
                </a:solidFill>
                <a:latin typeface="微软雅黑" panose="020B0503020204020204" charset="-122"/>
                <a:ea typeface="微软雅黑" panose="020B0503020204020204" charset="-122"/>
                <a:cs typeface="+mn-ea"/>
                <a:sym typeface="+mn-lt"/>
              </a:endParaRPr>
            </a:p>
          </p:txBody>
        </p:sp>
        <p:sp>
          <p:nvSpPr>
            <p:cNvPr id="56" name="文本框 55"/>
            <p:cNvSpPr txBox="true"/>
            <p:nvPr/>
          </p:nvSpPr>
          <p:spPr>
            <a:xfrm>
              <a:off x="12978" y="4464"/>
              <a:ext cx="873" cy="91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BF0418"/>
                  </a:solidFill>
                  <a:effectLst/>
                  <a:uLnTx/>
                  <a:uFillTx/>
                  <a:latin typeface="微软雅黑" panose="020B0503020204020204" charset="-122"/>
                  <a:ea typeface="微软雅黑" panose="020B0503020204020204" charset="-122"/>
                </a:rPr>
                <a:t>3.</a:t>
              </a:r>
              <a:endParaRPr kumimoji="0" lang="en-US" altLang="zh-CN" sz="3200" b="0" i="0" u="none" strike="noStrike" kern="0" cap="none" spc="0" normalizeH="0" baseline="0" noProof="0" dirty="0">
                <a:ln>
                  <a:noFill/>
                </a:ln>
                <a:solidFill>
                  <a:srgbClr val="BF0418"/>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a:off x="7296785" y="3585845"/>
            <a:ext cx="3619500" cy="610870"/>
            <a:chOff x="12527" y="5618"/>
            <a:chExt cx="5700" cy="962"/>
          </a:xfrm>
        </p:grpSpPr>
        <p:sp>
          <p:nvSpPr>
            <p:cNvPr id="61" name="圆角矩形 60"/>
            <p:cNvSpPr/>
            <p:nvPr/>
          </p:nvSpPr>
          <p:spPr>
            <a:xfrm>
              <a:off x="12527" y="5618"/>
              <a:ext cx="5700" cy="903"/>
            </a:xfrm>
            <a:prstGeom prst="roundRect">
              <a:avLst>
                <a:gd name="adj" fmla="val 50000"/>
              </a:avLst>
            </a:prstGeom>
            <a:gradFill flip="none" rotWithShape="true">
              <a:gsLst>
                <a:gs pos="0">
                  <a:srgbClr val="FFFFFF"/>
                </a:gs>
                <a:gs pos="100000">
                  <a:srgbClr val="FFFFFF">
                    <a:lumMod val="75000"/>
                  </a:srgbClr>
                </a:gs>
              </a:gsLst>
              <a:lin ang="13500000" scaled="true"/>
              <a:tileRect/>
            </a:gradFill>
            <a:ln w="254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63" name="文本框 62"/>
            <p:cNvSpPr txBox="true"/>
            <p:nvPr/>
          </p:nvSpPr>
          <p:spPr>
            <a:xfrm>
              <a:off x="14099" y="5706"/>
              <a:ext cx="3902" cy="7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400" b="1" dirty="0">
                  <a:solidFill>
                    <a:srgbClr val="1495FD"/>
                  </a:solidFill>
                  <a:latin typeface="微软雅黑" panose="020B0503020204020204" charset="-122"/>
                  <a:ea typeface="微软雅黑" panose="020B0503020204020204" charset="-122"/>
                  <a:cs typeface="+mn-ea"/>
                  <a:sym typeface="+mn-lt"/>
                </a:rPr>
                <a:t>启动过程问题</a:t>
              </a:r>
              <a:endParaRPr lang="zh-CN" altLang="en-US" sz="2400" b="1" dirty="0">
                <a:solidFill>
                  <a:srgbClr val="1495FD"/>
                </a:solidFill>
                <a:latin typeface="微软雅黑" panose="020B0503020204020204" charset="-122"/>
                <a:ea typeface="微软雅黑" panose="020B0503020204020204" charset="-122"/>
                <a:cs typeface="+mn-ea"/>
                <a:sym typeface="+mn-lt"/>
              </a:endParaRPr>
            </a:p>
          </p:txBody>
        </p:sp>
        <p:sp>
          <p:nvSpPr>
            <p:cNvPr id="66" name="文本框 65"/>
            <p:cNvSpPr txBox="true"/>
            <p:nvPr/>
          </p:nvSpPr>
          <p:spPr>
            <a:xfrm>
              <a:off x="12978" y="5661"/>
              <a:ext cx="873" cy="9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1692FD"/>
                  </a:solidFill>
                  <a:effectLst/>
                  <a:uLnTx/>
                  <a:uFillTx/>
                  <a:latin typeface="微软雅黑" panose="020B0503020204020204" charset="-122"/>
                  <a:ea typeface="微软雅黑" panose="020B0503020204020204" charset="-122"/>
                </a:rPr>
                <a:t>4.</a:t>
              </a:r>
              <a:endParaRPr kumimoji="0" lang="zh-CN" altLang="en-US" sz="3200" b="0" i="0" u="none" strike="noStrike" kern="0" cap="none" spc="0" normalizeH="0" baseline="0" noProof="0" dirty="0">
                <a:ln>
                  <a:noFill/>
                </a:ln>
                <a:solidFill>
                  <a:srgbClr val="1692FD"/>
                </a:solidFill>
                <a:effectLst/>
                <a:uLnTx/>
                <a:uFillTx/>
                <a:latin typeface="微软雅黑" panose="020B0503020204020204" charset="-122"/>
                <a:ea typeface="微软雅黑" panose="020B0503020204020204" charset="-122"/>
              </a:endParaRPr>
            </a:p>
          </p:txBody>
        </p:sp>
      </p:grpSp>
      <p:grpSp>
        <p:nvGrpSpPr>
          <p:cNvPr id="68" name="组合 67"/>
          <p:cNvGrpSpPr/>
          <p:nvPr/>
        </p:nvGrpSpPr>
        <p:grpSpPr>
          <a:xfrm>
            <a:off x="7296785" y="4312285"/>
            <a:ext cx="3619500" cy="583565"/>
            <a:chOff x="12527" y="6773"/>
            <a:chExt cx="5700" cy="919"/>
          </a:xfrm>
        </p:grpSpPr>
        <p:sp>
          <p:nvSpPr>
            <p:cNvPr id="71" name="圆角矩形 70"/>
            <p:cNvSpPr/>
            <p:nvPr/>
          </p:nvSpPr>
          <p:spPr>
            <a:xfrm>
              <a:off x="12527" y="6777"/>
              <a:ext cx="5700" cy="903"/>
            </a:xfrm>
            <a:prstGeom prst="roundRect">
              <a:avLst>
                <a:gd name="adj" fmla="val 50000"/>
              </a:avLst>
            </a:prstGeom>
            <a:gradFill flip="none" rotWithShape="true">
              <a:gsLst>
                <a:gs pos="0">
                  <a:srgbClr val="FFFFFF"/>
                </a:gs>
                <a:gs pos="100000">
                  <a:srgbClr val="FFFFFF">
                    <a:lumMod val="75000"/>
                  </a:srgbClr>
                </a:gs>
              </a:gsLst>
              <a:lin ang="13500000" scaled="true"/>
              <a:tileRect/>
            </a:gradFill>
            <a:ln w="25400" cap="flat" cmpd="sng" algn="ctr">
              <a:gradFill flip="none" rotWithShape="true">
                <a:gsLst>
                  <a:gs pos="0">
                    <a:srgbClr val="FFFFFF"/>
                  </a:gs>
                  <a:gs pos="100000">
                    <a:srgbClr val="FFFFFF">
                      <a:lumMod val="65000"/>
                    </a:srgbClr>
                  </a:gs>
                </a:gsLst>
                <a:lin ang="2700000" scaled="true"/>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73" name="文本框 72"/>
            <p:cNvSpPr txBox="true"/>
            <p:nvPr/>
          </p:nvSpPr>
          <p:spPr>
            <a:xfrm>
              <a:off x="14099" y="6866"/>
              <a:ext cx="3756" cy="7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charset="-122"/>
                  <a:ea typeface="微软雅黑" panose="020B0503020204020204" charset="-122"/>
                  <a:cs typeface="+mn-ea"/>
                  <a:sym typeface="+mn-lt"/>
                </a:rPr>
                <a:t>其他常见问题</a:t>
              </a:r>
              <a:endParaRPr lang="zh-CN" altLang="en-US" sz="2400" b="1" dirty="0">
                <a:solidFill>
                  <a:srgbClr val="C00000"/>
                </a:solidFill>
                <a:latin typeface="微软雅黑" panose="020B0503020204020204" charset="-122"/>
                <a:ea typeface="微软雅黑" panose="020B0503020204020204" charset="-122"/>
                <a:cs typeface="+mn-ea"/>
                <a:sym typeface="+mn-lt"/>
              </a:endParaRPr>
            </a:p>
          </p:txBody>
        </p:sp>
        <p:sp>
          <p:nvSpPr>
            <p:cNvPr id="74" name="文本框 73"/>
            <p:cNvSpPr txBox="true"/>
            <p:nvPr/>
          </p:nvSpPr>
          <p:spPr>
            <a:xfrm>
              <a:off x="12978" y="6773"/>
              <a:ext cx="873" cy="9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BF0418"/>
                  </a:solidFill>
                  <a:effectLst/>
                  <a:uLnTx/>
                  <a:uFillTx/>
                  <a:latin typeface="微软雅黑" panose="020B0503020204020204" charset="-122"/>
                  <a:ea typeface="微软雅黑" panose="020B0503020204020204" charset="-122"/>
                </a:rPr>
                <a:t>5.</a:t>
              </a:r>
              <a:endParaRPr kumimoji="0" lang="en-US" altLang="zh-CN" sz="3200" b="0" i="0" u="none" strike="noStrike" kern="0" cap="none" spc="0" normalizeH="0" baseline="0" noProof="0" dirty="0">
                <a:ln>
                  <a:noFill/>
                </a:ln>
                <a:solidFill>
                  <a:srgbClr val="BF0418"/>
                </a:solidFill>
                <a:effectLst/>
                <a:uLnTx/>
                <a:uFillTx/>
                <a:latin typeface="微软雅黑" panose="020B0503020204020204" charset="-122"/>
                <a:ea typeface="微软雅黑" panose="020B050302020402020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523105"/>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现象</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登录界面无法正常登录用户或闪退回登录界面</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a:t>
            </a:r>
            <a:r>
              <a:rPr lang="en-US" altLang="zh-CN" sz="2400">
                <a:latin typeface="思源黑体 CN" panose="020B0600000000000000" charset="-122"/>
                <a:ea typeface="思源黑体 CN" panose="020B0600000000000000" charset="-122"/>
                <a:cs typeface="思源黑体 CN" panose="020B0600000000000000" charset="-122"/>
              </a:rPr>
              <a:t>pam</a:t>
            </a:r>
            <a:r>
              <a:rPr lang="zh-CN" altLang="en-US" sz="2400">
                <a:latin typeface="思源黑体 CN" panose="020B0600000000000000" charset="-122"/>
                <a:ea typeface="思源黑体 CN" panose="020B0600000000000000" charset="-122"/>
                <a:cs typeface="思源黑体 CN" panose="020B0600000000000000" charset="-122"/>
              </a:rPr>
              <a:t>配置问题、用户配置问题等</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解决:</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）首先确认是否所有用户都无法登录，包括新建用户，如果都无法登录可能是</a:t>
            </a:r>
            <a:r>
              <a:rPr lang="en-US" altLang="zh-CN" sz="2400">
                <a:latin typeface="思源黑体 CN" panose="020B0600000000000000" charset="-122"/>
                <a:ea typeface="思源黑体 CN" panose="020B0600000000000000" charset="-122"/>
                <a:cs typeface="思源黑体 CN" panose="020B0600000000000000" charset="-122"/>
              </a:rPr>
              <a:t>pam</a:t>
            </a:r>
            <a:r>
              <a:rPr lang="zh-CN" altLang="en-US" sz="2400">
                <a:latin typeface="思源黑体 CN" panose="020B0600000000000000" charset="-122"/>
                <a:ea typeface="思源黑体 CN" panose="020B0600000000000000" charset="-122"/>
                <a:cs typeface="思源黑体 CN" panose="020B0600000000000000" charset="-122"/>
              </a:rPr>
              <a:t>配置问题，检查</a:t>
            </a:r>
            <a:r>
              <a:rPr lang="en-US" altLang="zh-CN" sz="2400">
                <a:latin typeface="思源黑体 CN" panose="020B0600000000000000" charset="-122"/>
                <a:ea typeface="思源黑体 CN" panose="020B0600000000000000" charset="-122"/>
                <a:cs typeface="思源黑体 CN" panose="020B0600000000000000" charset="-122"/>
              </a:rPr>
              <a:t>/var/log/auth.log</a:t>
            </a:r>
            <a:r>
              <a:rPr lang="zh-CN" altLang="en-US" sz="2400">
                <a:latin typeface="思源黑体 CN" panose="020B0600000000000000" charset="-122"/>
                <a:ea typeface="思源黑体 CN" panose="020B0600000000000000" charset="-122"/>
                <a:cs typeface="思源黑体 CN" panose="020B0600000000000000" charset="-122"/>
              </a:rPr>
              <a:t>日志报错</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a:t>
            </a:r>
            <a:r>
              <a:rPr lang="zh-CN" altLang="en-US" sz="2400">
                <a:latin typeface="思源黑体 CN" panose="020B0600000000000000" charset="-122"/>
                <a:ea typeface="思源黑体 CN" panose="020B0600000000000000" charset="-122"/>
                <a:cs typeface="思源黑体 CN" panose="020B0600000000000000" charset="-122"/>
              </a:rPr>
              <a:t>）如果新建用户或其他用户能登录，则与特定用户下的配置文件有关，</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检查</a:t>
            </a:r>
            <a:r>
              <a:rPr lang="en-US" altLang="zh-CN" sz="2400">
                <a:latin typeface="思源黑体 CN" panose="020B0600000000000000" charset="-122"/>
                <a:ea typeface="思源黑体 CN" panose="020B0600000000000000" charset="-122"/>
                <a:cs typeface="思源黑体 CN" panose="020B0600000000000000" charset="-122"/>
              </a:rPr>
              <a:t>~/.Xauthority,  ~</a:t>
            </a:r>
            <a:r>
              <a:rPr lang="zh-CN" altLang="en-US" sz="2400">
                <a:latin typeface="思源黑体 CN" panose="020B0600000000000000" charset="-122"/>
                <a:ea typeface="思源黑体 CN" panose="020B0600000000000000" charset="-122"/>
                <a:cs typeface="思源黑体 CN" panose="020B0600000000000000" charset="-122"/>
              </a:rPr>
              <a:t>目录权限是否正确，</a:t>
            </a:r>
            <a:r>
              <a:rPr lang="en-US" altLang="zh-CN" sz="2400">
                <a:latin typeface="思源黑体 CN" panose="020B0600000000000000" charset="-122"/>
                <a:ea typeface="思源黑体 CN" panose="020B0600000000000000" charset="-122"/>
                <a:cs typeface="思源黑体 CN" panose="020B0600000000000000" charset="-122"/>
              </a:rPr>
              <a:t> </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a:t>
            </a:r>
            <a:r>
              <a:rPr lang="zh-CN" altLang="en-US" sz="2400">
                <a:latin typeface="思源黑体 CN" panose="020B0600000000000000" charset="-122"/>
                <a:ea typeface="思源黑体 CN" panose="020B0600000000000000" charset="-122"/>
                <a:cs typeface="思源黑体 CN" panose="020B0600000000000000" charset="-122"/>
              </a:rPr>
              <a:t>）检查</a:t>
            </a:r>
            <a:r>
              <a:rPr lang="en-US" altLang="zh-CN" sz="2400">
                <a:latin typeface="思源黑体 CN" panose="020B0600000000000000" charset="-122"/>
                <a:ea typeface="思源黑体 CN" panose="020B0600000000000000" charset="-122"/>
                <a:cs typeface="思源黑体 CN" panose="020B0600000000000000" charset="-122"/>
              </a:rPr>
              <a:t>~/.config/monitors.xml</a:t>
            </a:r>
            <a:r>
              <a:rPr lang="zh-CN" altLang="en-US" sz="2400">
                <a:latin typeface="思源黑体 CN" panose="020B0600000000000000" charset="-122"/>
                <a:ea typeface="思源黑体 CN" panose="020B0600000000000000" charset="-122"/>
                <a:cs typeface="思源黑体 CN" panose="020B0600000000000000" charset="-122"/>
              </a:rPr>
              <a:t>文件中分辨率是否正确；</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4</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mv ~/.config ~/.config.bk</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系统会重新生成</a:t>
            </a:r>
            <a:r>
              <a:rPr lang="en-US" altLang="zh-CN" sz="2400">
                <a:latin typeface="思源黑体 CN" panose="020B0600000000000000" charset="-122"/>
                <a:ea typeface="思源黑体 CN" panose="020B0600000000000000" charset="-122"/>
                <a:cs typeface="思源黑体 CN" panose="020B0600000000000000" charset="-122"/>
              </a:rPr>
              <a:t>.config</a:t>
            </a:r>
            <a:r>
              <a:rPr lang="zh-CN" altLang="en-US" sz="2400">
                <a:latin typeface="思源黑体 CN" panose="020B0600000000000000" charset="-122"/>
                <a:ea typeface="思源黑体 CN" panose="020B0600000000000000" charset="-122"/>
                <a:cs typeface="思源黑体 CN" panose="020B0600000000000000" charset="-122"/>
              </a:rPr>
              <a:t>目录；如果可行则</a:t>
            </a:r>
            <a:r>
              <a:rPr lang="en-US" altLang="zh-CN" sz="2400">
                <a:latin typeface="思源黑体 CN" panose="020B0600000000000000" charset="-122"/>
                <a:ea typeface="思源黑体 CN" panose="020B0600000000000000" charset="-122"/>
                <a:cs typeface="思源黑体 CN" panose="020B0600000000000000" charset="-122"/>
              </a:rPr>
              <a:t>diff</a:t>
            </a:r>
            <a:r>
              <a:rPr lang="zh-CN" altLang="en-US" sz="2400">
                <a:latin typeface="思源黑体 CN" panose="020B0600000000000000" charset="-122"/>
                <a:ea typeface="思源黑体 CN" panose="020B0600000000000000" charset="-122"/>
                <a:cs typeface="思源黑体 CN" panose="020B0600000000000000" charset="-122"/>
              </a:rPr>
              <a:t>两个目录下的文件，找出差异；</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无法登录用户</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154170"/>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进入单用户模式修改root密码:</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 进入引导菜单</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a:t>
            </a:r>
            <a:r>
              <a:rPr lang="zh-CN" altLang="en-US" sz="2400">
                <a:latin typeface="思源黑体 CN" panose="020B0600000000000000" charset="-122"/>
                <a:ea typeface="思源黑体 CN" panose="020B0600000000000000" charset="-122"/>
                <a:cs typeface="思源黑体 CN" panose="020B0600000000000000" charset="-122"/>
              </a:rPr>
              <a:t>）按e进入grub,在linux/linux16参数这行末尾追加“rd.break”参数,然后按下[Ctrl]+[x]或[F10]来运行修改后的grub引导参数。</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a:t>
            </a:r>
            <a:r>
              <a:rPr lang="zh-CN" altLang="en-US" sz="2400">
                <a:latin typeface="思源黑体 CN" panose="020B0600000000000000" charset="-122"/>
                <a:ea typeface="思源黑体 CN" panose="020B0600000000000000" charset="-122"/>
                <a:cs typeface="思源黑体 CN" panose="020B0600000000000000" charset="-122"/>
              </a:rPr>
              <a:t>）进入单用户模式,输入:</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 mount -o remount,rw /sysroot</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 chroot /sysroot</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 passwd root 输入两次新密码</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 touch /.autorelabel</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（如果</a:t>
            </a:r>
            <a:r>
              <a:rPr lang="en-US" altLang="zh-CN" sz="2400">
                <a:latin typeface="思源黑体 CN" panose="020B0600000000000000" charset="-122"/>
                <a:ea typeface="思源黑体 CN" panose="020B0600000000000000" charset="-122"/>
                <a:cs typeface="思源黑体 CN" panose="020B0600000000000000" charset="-122"/>
              </a:rPr>
              <a:t>selinux</a:t>
            </a:r>
            <a:r>
              <a:rPr lang="zh-CN" altLang="en-US" sz="2400">
                <a:latin typeface="思源黑体 CN" panose="020B0600000000000000" charset="-122"/>
                <a:ea typeface="思源黑体 CN" panose="020B0600000000000000" charset="-122"/>
                <a:cs typeface="思源黑体 CN" panose="020B0600000000000000" charset="-122"/>
              </a:rPr>
              <a:t>未开启，可以忽略此步骤）</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 exit</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 reboot</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其他常见问题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忘记</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root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密码</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5631180"/>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问题:</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df -h已用磁盘空间为90G，而du -sh /* 显示所有使用空间加来才30G</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可能存在直接用rm删除某个正在写的文件，文件句柄未释放</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解决:</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1）最简单重启系统或者重启相关服务。</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2）杀掉进程</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/usr/sbin/lsof | grep deleted</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ora25575data33uREG65,654294983680/oradata/DATAPRE/UNDOTBS009.dbf(deleted)</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从lsof的输出中,我们可以发现pid为25575的进程持有着以文件描述号(fd)为33打开的文件/oradata/DATAPRE/UNDOTBS009.dbf。</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在我们找到了这个文件之后可以通过结束进程的方式来释放被占用的间：</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a:t>
            </a:r>
            <a:r>
              <a:rPr lang="zh-CN" altLang="en-US" sz="2400">
                <a:latin typeface="思源黑体 CN" panose="020B0600000000000000" charset="-122"/>
                <a:ea typeface="思源黑体 CN" panose="020B0600000000000000" charset="-122"/>
                <a:cs typeface="思源黑体 CN" panose="020B0600000000000000" charset="-122"/>
              </a:rPr>
              <a:t>echo &gt; /proc/25575/fd/33</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3）清空正在写的文件一般用</a:t>
            </a:r>
            <a:r>
              <a:rPr lang="en-US" altLang="zh-CN" sz="2400">
                <a:latin typeface="思源黑体 CN" panose="020B0600000000000000" charset="-122"/>
                <a:ea typeface="思源黑体 CN" panose="020B0600000000000000" charset="-122"/>
                <a:cs typeface="思源黑体 CN" panose="020B0600000000000000" charset="-122"/>
              </a:rPr>
              <a:t>echo</a:t>
            </a:r>
            <a:r>
              <a:rPr lang="zh-CN" altLang="en-US" sz="2400">
                <a:latin typeface="思源黑体 CN" panose="020B0600000000000000" charset="-122"/>
                <a:ea typeface="思源黑体 CN" panose="020B0600000000000000" charset="-122"/>
                <a:cs typeface="思源黑体 CN" panose="020B0600000000000000" charset="-122"/>
              </a:rPr>
              <a:t> &gt; file</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其他常见问题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文件删除后磁盘空间未释放</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892675"/>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问题:</a:t>
            </a:r>
            <a:r>
              <a:rPr lang="en-US" altLang="zh-CN" sz="2400">
                <a:latin typeface="思源黑体 CN" panose="020B0600000000000000" charset="-122"/>
                <a:ea typeface="思源黑体 CN" panose="020B0600000000000000" charset="-122"/>
                <a:cs typeface="思源黑体 CN" panose="020B0600000000000000" charset="-122"/>
              </a:rPr>
              <a:t>  ssh</a:t>
            </a:r>
            <a:r>
              <a:rPr lang="zh-CN" altLang="en-US" sz="2400">
                <a:latin typeface="思源黑体 CN" panose="020B0600000000000000" charset="-122"/>
                <a:ea typeface="思源黑体 CN" panose="020B0600000000000000" charset="-122"/>
                <a:cs typeface="思源黑体 CN" panose="020B0600000000000000" charset="-122"/>
              </a:rPr>
              <a:t>登录输入密码后无法启动</a:t>
            </a:r>
            <a:r>
              <a:rPr lang="en-US" altLang="zh-CN" sz="2400">
                <a:latin typeface="思源黑体 CN" panose="020B0600000000000000" charset="-122"/>
                <a:ea typeface="思源黑体 CN" panose="020B0600000000000000" charset="-122"/>
                <a:cs typeface="思源黑体 CN" panose="020B0600000000000000" charset="-122"/>
              </a:rPr>
              <a:t>shell</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日志报错</a:t>
            </a:r>
            <a:r>
              <a:rPr lang="en-US" altLang="zh-CN" sz="2400">
                <a:latin typeface="思源黑体 CN" panose="020B0600000000000000" charset="-122"/>
                <a:ea typeface="思源黑体 CN" panose="020B0600000000000000" charset="-122"/>
                <a:cs typeface="思源黑体 CN" panose="020B0600000000000000" charset="-122"/>
              </a:rPr>
              <a:t>PTY allocaiton request failed on channel 0</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 使用的ptmx设备没有在/dev环境下</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解决:</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rm -rf /dev/ptmx</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mknod /dev/ptmx c 5 2</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chmod 666 /dev/ptmx</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umount /dev/pts</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rm -rf /dev/pts</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mkdir /dev/pts</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rPr>
              <a:t>mount /dev/pts</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其他常见问题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-ssh</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登录不上</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915670"/>
            <a:ext cx="10710545" cy="6000750"/>
          </a:xfrm>
          <a:prstGeom prst="rect">
            <a:avLst/>
          </a:prstGeom>
          <a:noFill/>
        </p:spPr>
        <p:txBody>
          <a:bodyPr wrap="square" rtlCol="0">
            <a:spAutoFit/>
          </a:bodyPr>
          <a:lstStyle/>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问题:</a:t>
            </a:r>
            <a:r>
              <a:rPr lang="en-US" altLang="zh-CN" sz="2400">
                <a:latin typeface="思源黑体 CN" panose="020B0600000000000000" charset="-122"/>
                <a:ea typeface="思源黑体 CN" panose="020B0600000000000000" charset="-122"/>
                <a:cs typeface="思源黑体 CN" panose="020B0600000000000000" charset="-122"/>
              </a:rPr>
              <a:t>  </a:t>
            </a:r>
            <a:r>
              <a:rPr lang="" altLang="en-US" sz="2400">
                <a:latin typeface="思源黑体 CN" panose="020B0600000000000000" charset="-122"/>
                <a:ea typeface="思源黑体 CN" panose="020B0600000000000000" charset="-122"/>
                <a:cs typeface="思源黑体 CN" panose="020B0600000000000000" charset="-122"/>
              </a:rPr>
              <a:t>xmanager</a:t>
            </a:r>
            <a:r>
              <a:rPr lang="zh-CN" altLang="" sz="2400">
                <a:latin typeface="思源黑体 CN" panose="020B0600000000000000" charset="-122"/>
                <a:ea typeface="思源黑体 CN" panose="020B0600000000000000" charset="-122"/>
                <a:cs typeface="思源黑体 CN" panose="020B0600000000000000" charset="-122"/>
              </a:rPr>
              <a:t>登录系统输入用户名密码后闪退</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原因:</a:t>
            </a:r>
            <a:r>
              <a:rPr lang="en-US" altLang="zh-CN" sz="2400">
                <a:latin typeface="思源黑体 CN" panose="020B0600000000000000" charset="-122"/>
                <a:ea typeface="思源黑体 CN" panose="020B0600000000000000" charset="-122"/>
                <a:cs typeface="思源黑体 CN" panose="020B0600000000000000" charset="-122"/>
              </a:rPr>
              <a:t>  fork:retry:no child process</a:t>
            </a:r>
            <a:r>
              <a:rPr lang="zh-CN" altLang="en-US" sz="2400">
                <a:latin typeface="思源黑体 CN" panose="020B0600000000000000" charset="-122"/>
                <a:ea typeface="思源黑体 CN" panose="020B0600000000000000" charset="-122"/>
                <a:cs typeface="思源黑体 CN" panose="020B0600000000000000" charset="-122"/>
              </a:rPr>
              <a:t>，系统最大线程数限制导致无法</a:t>
            </a:r>
            <a:r>
              <a:rPr lang="en-US" altLang="zh-CN" sz="2400">
                <a:latin typeface="思源黑体 CN" panose="020B0600000000000000" charset="-122"/>
                <a:ea typeface="思源黑体 CN" panose="020B0600000000000000" charset="-122"/>
                <a:cs typeface="思源黑体 CN" panose="020B0600000000000000" charset="-122"/>
              </a:rPr>
              <a:t>fork</a:t>
            </a:r>
            <a:r>
              <a:rPr lang="zh-CN" altLang="en-US" sz="2400">
                <a:latin typeface="思源黑体 CN" panose="020B0600000000000000" charset="-122"/>
                <a:ea typeface="思源黑体 CN" panose="020B0600000000000000" charset="-122"/>
                <a:cs typeface="思源黑体 CN" panose="020B0600000000000000" charset="-122"/>
              </a:rPr>
              <a:t>线程</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）查看系统最大线程数限制：</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cat /proc/sys/kernel/threads-max</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15472                #/etc/sysctl.conf</a:t>
            </a:r>
            <a:r>
              <a:rPr lang="zh-CN" altLang="en-US" sz="2400">
                <a:latin typeface="思源黑体 CN" panose="020B0600000000000000" charset="-122"/>
                <a:ea typeface="思源黑体 CN" panose="020B0600000000000000" charset="-122"/>
                <a:cs typeface="思源黑体 CN" panose="020B0600000000000000" charset="-122"/>
              </a:rPr>
              <a:t>中设置kernel.threads-max</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a:t>
            </a:r>
            <a:r>
              <a:rPr lang="zh-CN" altLang="en-US" sz="2400">
                <a:latin typeface="思源黑体 CN" panose="020B0600000000000000" charset="-122"/>
                <a:ea typeface="思源黑体 CN" panose="020B0600000000000000" charset="-122"/>
                <a:cs typeface="思源黑体 CN" panose="020B0600000000000000" charset="-122"/>
              </a:rPr>
              <a:t>）查看系统当前线程总数：</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top -H</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Threads: 15279     </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a:t>
            </a:r>
            <a:r>
              <a:rPr lang="zh-CN" altLang="en-US" sz="2400">
                <a:latin typeface="思源黑体 CN" panose="020B0600000000000000" charset="-122"/>
                <a:ea typeface="思源黑体 CN" panose="020B0600000000000000" charset="-122"/>
                <a:cs typeface="思源黑体 CN" panose="020B0600000000000000" charset="-122"/>
              </a:rPr>
              <a:t>）查看用户最大线程数限制：</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 cat /sys/fs/cgroup/pids/user.slice/user-1000.slice/pids.max</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12288                 # /etc/systemd/logind.conf</a:t>
            </a:r>
            <a:r>
              <a:rPr lang="zh-CN" altLang="en-US" sz="2400">
                <a:latin typeface="思源黑体 CN" panose="020B0600000000000000" charset="-122"/>
                <a:ea typeface="思源黑体 CN" panose="020B0600000000000000" charset="-122"/>
                <a:cs typeface="思源黑体 CN" panose="020B0600000000000000" charset="-122"/>
              </a:rPr>
              <a:t>中设置UserTasksMax</a:t>
            </a: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4</a:t>
            </a:r>
            <a:r>
              <a:rPr lang="zh-CN" altLang="en-US" sz="2400">
                <a:latin typeface="思源黑体 CN" panose="020B0600000000000000" charset="-122"/>
                <a:ea typeface="思源黑体 CN" panose="020B0600000000000000" charset="-122"/>
                <a:cs typeface="思源黑体 CN" panose="020B0600000000000000" charset="-122"/>
              </a:rPr>
              <a:t>）</a:t>
            </a:r>
            <a:r>
              <a:rPr lang="zh-CN" altLang="en-US" sz="2400">
                <a:latin typeface="思源黑体 CN" panose="020B0600000000000000" charset="-122"/>
                <a:ea typeface="思源黑体 CN" panose="020B0600000000000000" charset="-122"/>
                <a:cs typeface="思源黑体 CN" panose="020B0600000000000000" charset="-122"/>
                <a:sym typeface="+mn-ea"/>
              </a:rPr>
              <a:t>查看用户当前线程总数：</a:t>
            </a:r>
            <a:endParaRPr lang="zh-CN" altLang="en-US" sz="2400">
              <a:latin typeface="思源黑体 CN" panose="020B0600000000000000" charset="-122"/>
              <a:ea typeface="思源黑体 CN" panose="020B0600000000000000" charset="-122"/>
              <a:cs typeface="思源黑体 CN" panose="020B0600000000000000" charset="-122"/>
              <a:sym typeface="+mn-ea"/>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sym typeface="+mn-ea"/>
              </a:rPr>
              <a:t>    # cat /sys/fs/cgroup/pids/user.slice/user-1000.slice/pids.current</a:t>
            </a:r>
            <a:endParaRPr lang="en-US" altLang="zh-CN" sz="2400">
              <a:latin typeface="思源黑体 CN" panose="020B0600000000000000" charset="-122"/>
              <a:ea typeface="思源黑体 CN" panose="020B0600000000000000" charset="-122"/>
              <a:cs typeface="思源黑体 CN" panose="020B0600000000000000" charset="-122"/>
              <a:sym typeface="+mn-ea"/>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7850</a:t>
            </a:r>
            <a:endParaRPr lang="en-US" altLang="zh-CN"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其他常见问题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-xmanager</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登录闪退</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true"/>
          </p:cNvSpPr>
          <p:nvPr>
            <p:ph idx="1"/>
          </p:nvPr>
        </p:nvSpPr>
        <p:spPr>
          <a:xfrm>
            <a:off x="1852930" y="2445385"/>
            <a:ext cx="8486140" cy="3731895"/>
          </a:xfrm>
        </p:spPr>
        <p:txBody>
          <a:bodyPr/>
          <a:lstStyle/>
          <a:p>
            <a:pPr marL="0" algn="l" eaLnBrk="0" hangingPunct="0">
              <a:lnSpc>
                <a:spcPct val="100000"/>
              </a:lnSpc>
              <a:buClrTx/>
              <a:buSzTx/>
              <a:buFontTx/>
              <a:buNone/>
            </a:pPr>
            <a:r>
              <a:rPr lang="en-US" altLang="zh-CN" sz="2400" dirty="0">
                <a:latin typeface="思源黑体 CN" panose="020B0600000000000000" charset="-122"/>
                <a:ea typeface="思源黑体 CN" panose="020B0600000000000000" charset="-122"/>
                <a:cs typeface="思源黑体 CN" panose="020B0600000000000000" charset="-122"/>
              </a:rPr>
              <a:t>如</a:t>
            </a:r>
            <a:r>
              <a:rPr lang="zh-CN" altLang="en-US" sz="2400" dirty="0">
                <a:latin typeface="思源黑体 CN" panose="020B0600000000000000" charset="-122"/>
                <a:ea typeface="思源黑体 CN" panose="020B0600000000000000" charset="-122"/>
                <a:cs typeface="思源黑体 CN" panose="020B0600000000000000" charset="-122"/>
              </a:rPr>
              <a:t>需</a:t>
            </a:r>
            <a:r>
              <a:rPr lang="en-US" altLang="zh-CN" sz="2400" dirty="0">
                <a:latin typeface="思源黑体 CN" panose="020B0600000000000000" charset="-122"/>
                <a:ea typeface="思源黑体 CN" panose="020B0600000000000000" charset="-122"/>
                <a:cs typeface="思源黑体 CN" panose="020B0600000000000000" charset="-122"/>
              </a:rPr>
              <a:t>解决系统启动过程中出现问题需要</a:t>
            </a:r>
            <a:r>
              <a:rPr lang="zh-CN" altLang="en-US" sz="2400" dirty="0">
                <a:latin typeface="思源黑体 CN" panose="020B0600000000000000" charset="-122"/>
                <a:ea typeface="思源黑体 CN" panose="020B0600000000000000" charset="-122"/>
                <a:cs typeface="思源黑体 CN" panose="020B0600000000000000" charset="-122"/>
              </a:rPr>
              <a:t>以下</a:t>
            </a:r>
            <a:r>
              <a:rPr lang="en-US" altLang="zh-CN" sz="2400" dirty="0">
                <a:latin typeface="思源黑体 CN" panose="020B0600000000000000" charset="-122"/>
                <a:ea typeface="思源黑体 CN" panose="020B0600000000000000" charset="-122"/>
                <a:cs typeface="思源黑体 CN" panose="020B0600000000000000" charset="-122"/>
              </a:rPr>
              <a:t>知识：</a:t>
            </a:r>
            <a:endParaRPr lang="en-US" altLang="zh-CN" sz="2400" dirty="0">
              <a:latin typeface="思源黑体 CN" panose="020B0600000000000000" charset="-122"/>
              <a:ea typeface="思源黑体 CN" panose="020B0600000000000000" charset="-122"/>
              <a:cs typeface="思源黑体 CN" panose="020B0600000000000000" charset="-122"/>
            </a:endParaRPr>
          </a:p>
          <a:p>
            <a:pPr marL="114300" indent="-342900" algn="l" eaLnBrk="0" hangingPunct="0">
              <a:lnSpc>
                <a:spcPct val="100000"/>
              </a:lnSpc>
              <a:buClrTx/>
              <a:buSzTx/>
              <a:buFont typeface="Arial" panose="020B0604020202020204" pitchFamily="34" charset="0"/>
              <a:buChar char="•"/>
            </a:pPr>
            <a:r>
              <a:rPr lang="zh-CN" altLang="en-US" sz="2400" dirty="0">
                <a:latin typeface="思源黑体 CN" panose="020B0600000000000000" charset="-122"/>
                <a:ea typeface="思源黑体 CN" panose="020B0600000000000000" charset="-122"/>
                <a:cs typeface="思源黑体 CN" panose="020B0600000000000000" charset="-122"/>
              </a:rPr>
              <a:t>硬件构造了解</a:t>
            </a:r>
            <a:endParaRPr lang="zh-CN" altLang="en-US" sz="2400" dirty="0">
              <a:latin typeface="思源黑体 CN" panose="020B0600000000000000" charset="-122"/>
              <a:ea typeface="思源黑体 CN" panose="020B0600000000000000" charset="-122"/>
              <a:cs typeface="思源黑体 CN" panose="020B0600000000000000" charset="-122"/>
            </a:endParaRPr>
          </a:p>
          <a:p>
            <a:pPr marL="114300" indent="-342900" algn="l" eaLnBrk="0" hangingPunct="0">
              <a:lnSpc>
                <a:spcPct val="100000"/>
              </a:lnSpc>
              <a:buClrTx/>
              <a:buSzTx/>
              <a:buFont typeface="Arial" panose="020B0604020202020204" pitchFamily="34" charset="0"/>
              <a:buChar char="•"/>
            </a:pPr>
            <a:r>
              <a:rPr lang="zh-CN" altLang="en-US" sz="2400" dirty="0">
                <a:latin typeface="思源黑体 CN" panose="020B0600000000000000" charset="-122"/>
                <a:ea typeface="思源黑体 CN" panose="020B0600000000000000" charset="-122"/>
                <a:cs typeface="思源黑体 CN" panose="020B0600000000000000" charset="-122"/>
              </a:rPr>
              <a:t>固件BIOS</a:t>
            </a:r>
            <a:endParaRPr lang="zh-CN" altLang="en-US" sz="2400" dirty="0">
              <a:latin typeface="思源黑体 CN" panose="020B0600000000000000" charset="-122"/>
              <a:ea typeface="思源黑体 CN" panose="020B0600000000000000" charset="-122"/>
              <a:cs typeface="思源黑体 CN" panose="020B0600000000000000" charset="-122"/>
            </a:endParaRPr>
          </a:p>
          <a:p>
            <a:pPr marL="114300" indent="-342900" algn="l" eaLnBrk="0" hangingPunct="0">
              <a:lnSpc>
                <a:spcPct val="100000"/>
              </a:lnSpc>
              <a:buClrTx/>
              <a:buSzTx/>
              <a:buFont typeface="Arial" panose="020B0604020202020204" pitchFamily="34" charset="0"/>
              <a:buChar char="•"/>
            </a:pPr>
            <a:r>
              <a:rPr lang="zh-CN" altLang="en-US" sz="2400" dirty="0">
                <a:latin typeface="思源黑体 CN" panose="020B0600000000000000" charset="-122"/>
                <a:ea typeface="思源黑体 CN" panose="020B0600000000000000" charset="-122"/>
                <a:cs typeface="思源黑体 CN" panose="020B0600000000000000" charset="-122"/>
              </a:rPr>
              <a:t>系统整个启动流程</a:t>
            </a:r>
            <a:endParaRPr lang="zh-CN" altLang="en-US" sz="2400" dirty="0">
              <a:latin typeface="思源黑体 CN" panose="020B0600000000000000" charset="-122"/>
              <a:ea typeface="思源黑体 CN" panose="020B0600000000000000" charset="-122"/>
              <a:cs typeface="思源黑体 CN" panose="020B0600000000000000" charset="-122"/>
            </a:endParaRPr>
          </a:p>
          <a:p>
            <a:pPr marL="114300" indent="-342900" algn="l" eaLnBrk="0" hangingPunct="0">
              <a:lnSpc>
                <a:spcPct val="100000"/>
              </a:lnSpc>
              <a:buClrTx/>
              <a:buSzTx/>
              <a:buFont typeface="Arial" panose="020B0604020202020204" pitchFamily="34" charset="0"/>
              <a:buChar char="•"/>
            </a:pPr>
            <a:r>
              <a:rPr lang="zh-CN" altLang="en-US" sz="2400" dirty="0">
                <a:latin typeface="思源黑体 CN" panose="020B0600000000000000" charset="-122"/>
                <a:ea typeface="思源黑体 CN" panose="020B0600000000000000" charset="-122"/>
                <a:cs typeface="思源黑体 CN" panose="020B0600000000000000" charset="-122"/>
              </a:rPr>
              <a:t>手动启动系统调试方法</a:t>
            </a:r>
            <a:endParaRPr lang="zh-CN" altLang="en-US" sz="2400" dirty="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396558" y="137160"/>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mn-lt"/>
              </a:rPr>
              <a:t>概述</a:t>
            </a:r>
            <a:endParaRPr lang="zh-CN" altLang="en-US" sz="3200" b="1" dirty="0">
              <a:solidFill>
                <a:schemeClr val="bg1"/>
              </a:solidFill>
              <a:latin typeface="微软雅黑" panose="020B0503020204020204" charset="-122"/>
              <a:cs typeface="微软雅黑" panose="020B0503020204020204" charset="-122"/>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hidden="true"/>
          <p:cNvPicPr>
            <a:picLocks noChangeAspect="true"/>
          </p:cNvPicPr>
          <p:nvPr/>
        </p:nvPicPr>
        <p:blipFill>
          <a:blip r:embed="rId1"/>
          <a:stretch>
            <a:fillRect/>
          </a:stretch>
        </p:blipFill>
        <p:spPr>
          <a:xfrm>
            <a:off x="0" y="0"/>
            <a:ext cx="12192000" cy="6858000"/>
          </a:xfrm>
          <a:prstGeom prst="rect">
            <a:avLst/>
          </a:prstGeom>
        </p:spPr>
      </p:pic>
      <p:sp>
        <p:nvSpPr>
          <p:cNvPr id="7173" name="矩形 2"/>
          <p:cNvSpPr>
            <a:spLocks noChangeArrowheads="true"/>
          </p:cNvSpPr>
          <p:nvPr/>
        </p:nvSpPr>
        <p:spPr bwMode="auto">
          <a:xfrm>
            <a:off x="396558" y="137160"/>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mn-lt"/>
              </a:rPr>
              <a:t>硬件问题</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mn-lt"/>
            </a:endParaRPr>
          </a:p>
        </p:txBody>
      </p:sp>
      <p:sp>
        <p:nvSpPr>
          <p:cNvPr id="2" name="文本框 1"/>
          <p:cNvSpPr txBox="true"/>
          <p:nvPr/>
        </p:nvSpPr>
        <p:spPr>
          <a:xfrm>
            <a:off x="521335" y="1174750"/>
            <a:ext cx="10710545" cy="4523105"/>
          </a:xfrm>
          <a:prstGeom prst="rect">
            <a:avLst/>
          </a:prstGeom>
          <a:noFill/>
        </p:spPr>
        <p:txBody>
          <a:bodyPr wrap="square" rtlCol="0">
            <a:spAutoFit/>
          </a:bodyPr>
          <a:p>
            <a:r>
              <a:rPr lang="zh-CN" altLang="en-US" sz="2400">
                <a:latin typeface="思源黑体 CN" panose="020B0600000000000000" charset="-122"/>
                <a:ea typeface="思源黑体 CN" panose="020B0600000000000000" charset="-122"/>
                <a:cs typeface="思源黑体 CN" panose="020B0600000000000000" charset="-122"/>
              </a:rPr>
              <a:t>排除硬件问题：</a:t>
            </a:r>
            <a:endParaRPr lang="zh-CN" altLang="en-US" sz="2400">
              <a:latin typeface="思源黑体 CN" panose="020B0600000000000000" charset="-122"/>
              <a:ea typeface="思源黑体 CN" panose="020B0600000000000000" charset="-122"/>
              <a:cs typeface="思源黑体 CN" panose="020B0600000000000000" charset="-122"/>
            </a:endParaRPr>
          </a:p>
          <a:p>
            <a:endParaRPr lang="zh-CN" altLang="en-US" sz="2400">
              <a:latin typeface="思源黑体 CN" panose="020B0600000000000000" charset="-122"/>
              <a:ea typeface="思源黑体 CN" panose="020B0600000000000000" charset="-122"/>
              <a:cs typeface="思源黑体 CN" panose="020B0600000000000000" charset="-122"/>
            </a:endParaRPr>
          </a:p>
          <a:p>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首先排除因电源问题带来的“假”死机现象。应检查电脑电源是否插好，电源插座是否接触良好，主机、显示器的外接电源的设备电源插头是否可靠地插入了电源插座、上述各部件的电源开关是否都处于开（ON）的状态。</a:t>
            </a:r>
            <a:br>
              <a:rPr lang="zh-CN" altLang="en-US" sz="2400">
                <a:latin typeface="思源黑体 CN" panose="020B0600000000000000" charset="-122"/>
                <a:ea typeface="思源黑体 CN" panose="020B0600000000000000" charset="-122"/>
                <a:cs typeface="思源黑体 CN" panose="020B0600000000000000" charset="-122"/>
              </a:rPr>
            </a:br>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2、检查电脑各部件间数据线，控制连线是否连接正确和可靠，插头间是否有松动现象。主机与显示器的数据线连接不良常常造成“黑屏”的假死机现象。内存是否插紧等。 </a:t>
            </a:r>
            <a:endParaRPr lang="zh-CN" altLang="en-US" sz="2400">
              <a:latin typeface="思源黑体 CN" panose="020B0600000000000000" charset="-122"/>
              <a:ea typeface="思源黑体 CN" panose="020B0600000000000000" charset="-122"/>
              <a:cs typeface="思源黑体 CN" panose="020B0600000000000000" charset="-122"/>
            </a:endParaRPr>
          </a:p>
          <a:p>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3、板卡、内存金手指氧化导致接触不良：将板卡、内存拔出，用橡皮擦轻轻擦拭金手指表面去除氧化物，重新插入卡槽。</a:t>
            </a:r>
            <a:endParaRPr lang="zh-CN" altLang="en-US" sz="2400">
              <a:latin typeface="思源黑体 CN" panose="020B0600000000000000" charset="-122"/>
              <a:ea typeface="思源黑体 CN" panose="020B0600000000000000" charset="-122"/>
              <a:cs typeface="思源黑体 CN" panose="020B06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图片 9"/>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0885488" y="222250"/>
            <a:ext cx="111283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矩形 2"/>
          <p:cNvSpPr>
            <a:spLocks noChangeArrowheads="true"/>
          </p:cNvSpPr>
          <p:nvPr/>
        </p:nvSpPr>
        <p:spPr bwMode="auto">
          <a:xfrm>
            <a:off x="396558" y="137160"/>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固件问题</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
        <p:nvSpPr>
          <p:cNvPr id="3" name="文本框 2"/>
          <p:cNvSpPr txBox="true"/>
          <p:nvPr/>
        </p:nvSpPr>
        <p:spPr>
          <a:xfrm>
            <a:off x="521335" y="1174750"/>
            <a:ext cx="10710545" cy="4154170"/>
          </a:xfrm>
          <a:prstGeom prst="rect">
            <a:avLst/>
          </a:prstGeom>
          <a:noFill/>
        </p:spPr>
        <p:txBody>
          <a:bodyPr wrap="square" rtlCol="0">
            <a:spAutoFit/>
          </a:bodyPr>
          <a:p>
            <a:r>
              <a:rPr lang="zh-CN" altLang="en-US" sz="2400">
                <a:latin typeface="思源黑体 CN" panose="020B0600000000000000" charset="-122"/>
                <a:ea typeface="思源黑体 CN" panose="020B0600000000000000" charset="-122"/>
                <a:cs typeface="思源黑体 CN" panose="020B0600000000000000" charset="-122"/>
              </a:rPr>
              <a:t>龙芯固件：</a:t>
            </a:r>
            <a:r>
              <a:rPr lang="en-US" altLang="zh-CN" sz="2400">
                <a:latin typeface="思源黑体 CN" panose="020B0600000000000000" charset="-122"/>
                <a:ea typeface="思源黑体 CN" panose="020B0600000000000000" charset="-122"/>
                <a:cs typeface="思源黑体 CN" panose="020B0600000000000000" charset="-122"/>
              </a:rPr>
              <a:t>PMON</a:t>
            </a:r>
            <a:r>
              <a:rPr lang="zh-CN" altLang="en-US" sz="2400">
                <a:latin typeface="思源黑体 CN" panose="020B0600000000000000" charset="-122"/>
                <a:ea typeface="思源黑体 CN" panose="020B0600000000000000" charset="-122"/>
                <a:cs typeface="思源黑体 CN" panose="020B0600000000000000" charset="-122"/>
              </a:rPr>
              <a:t>和昆仑固件</a:t>
            </a:r>
            <a:endParaRPr lang="zh-CN" altLang="en-US" sz="2400">
              <a:latin typeface="思源黑体 CN" panose="020B0600000000000000" charset="-122"/>
              <a:ea typeface="思源黑体 CN" panose="020B0600000000000000" charset="-122"/>
              <a:cs typeface="思源黑体 CN" panose="020B0600000000000000" charset="-122"/>
            </a:endParaRPr>
          </a:p>
          <a:p>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rPr>
              <a:t>PMON 版本号查看：开机按 “ Delete” 键，即可进入 PMON 命令行，输入 PMON &gt; env Version 或 PMON &gt; vers 即可查看其版本号；昆仑固件，开机按 “ Delete” 键，然后图形化查看；</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sym typeface="+mn-ea"/>
              </a:rPr>
              <a:t>Pmon下盘符问题：部分桌面机型， PMON 识别硬盘为 sata0。用户可在 PMON 中用 devls 命令查看硬盘为sata0，还是 wd0 区分；服务器机型如果配置raid，盘符或变成sd0，具体都要用</a:t>
            </a:r>
            <a:r>
              <a:rPr lang="en-US" altLang="zh-CN" sz="2400">
                <a:latin typeface="思源黑体 CN" panose="020B0600000000000000" charset="-122"/>
                <a:ea typeface="思源黑体 CN" panose="020B0600000000000000" charset="-122"/>
                <a:cs typeface="思源黑体 CN" panose="020B0600000000000000" charset="-122"/>
                <a:sym typeface="+mn-ea"/>
              </a:rPr>
              <a:t>d</a:t>
            </a:r>
            <a:r>
              <a:rPr lang="zh-CN" altLang="en-US" sz="2400">
                <a:latin typeface="思源黑体 CN" panose="020B0600000000000000" charset="-122"/>
                <a:ea typeface="思源黑体 CN" panose="020B0600000000000000" charset="-122"/>
                <a:cs typeface="思源黑体 CN" panose="020B0600000000000000" charset="-122"/>
                <a:sym typeface="+mn-ea"/>
              </a:rPr>
              <a:t>evls查看；</a:t>
            </a:r>
            <a:endParaRPr lang="zh-CN" altLang="en-US" sz="2400">
              <a:latin typeface="思源黑体 CN" panose="020B0600000000000000" charset="-122"/>
              <a:ea typeface="思源黑体 CN" panose="020B0600000000000000" charset="-122"/>
              <a:cs typeface="思源黑体 CN" panose="020B0600000000000000" charset="-122"/>
              <a:sym typeface="+mn-ea"/>
            </a:endParaRPr>
          </a:p>
          <a:p>
            <a:pPr marL="342900" indent="-342900">
              <a:buFont typeface="Arial" panose="020B0604020202020204" pitchFamily="34" charset="0"/>
              <a:buChar char="•"/>
            </a:pPr>
            <a:endParaRPr lang="zh-CN" altLang="en-US"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zh-CN" altLang="en-US" sz="2400">
                <a:latin typeface="思源黑体 CN" panose="020B0600000000000000" charset="-122"/>
                <a:ea typeface="思源黑体 CN" panose="020B0600000000000000" charset="-122"/>
                <a:cs typeface="思源黑体 CN" panose="020B0600000000000000" charset="-122"/>
              </a:rPr>
              <a:t>飞腾固件：</a:t>
            </a:r>
            <a:r>
              <a:rPr lang="en-US" altLang="zh-CN" sz="2400">
                <a:latin typeface="思源黑体 CN" panose="020B0600000000000000" charset="-122"/>
                <a:ea typeface="思源黑体 CN" panose="020B0600000000000000" charset="-122"/>
                <a:cs typeface="思源黑体 CN" panose="020B0600000000000000" charset="-122"/>
              </a:rPr>
              <a:t>uboot</a:t>
            </a:r>
            <a:r>
              <a:rPr lang="zh-CN" altLang="en-US" sz="2400">
                <a:latin typeface="思源黑体 CN" panose="020B0600000000000000" charset="-122"/>
                <a:ea typeface="思源黑体 CN" panose="020B0600000000000000" charset="-122"/>
                <a:cs typeface="思源黑体 CN" panose="020B0600000000000000" charset="-122"/>
              </a:rPr>
              <a:t>和昆仑固件</a:t>
            </a:r>
            <a:endParaRPr lang="zh-CN" altLang="en-US" sz="2400">
              <a:latin typeface="思源黑体 CN" panose="020B0600000000000000" charset="-122"/>
              <a:ea typeface="思源黑体 CN" panose="020B0600000000000000" charset="-122"/>
              <a:cs typeface="思源黑体 CN" panose="020B0600000000000000"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3415030"/>
          </a:xfrm>
          <a:prstGeom prst="rect">
            <a:avLst/>
          </a:prstGeom>
          <a:noFill/>
        </p:spPr>
        <p:txBody>
          <a:bodyPr wrap="square" rtlCol="0">
            <a:spAutoFit/>
          </a:bodyPr>
          <a:lstStyle/>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1</a:t>
            </a:r>
            <a:r>
              <a:rPr lang="zh-CN" altLang="en-US" sz="2400">
                <a:latin typeface="思源黑体 CN" panose="020B0600000000000000" charset="-122"/>
                <a:ea typeface="思源黑体 CN" panose="020B0600000000000000" charset="-122"/>
                <a:cs typeface="思源黑体 CN" panose="020B0600000000000000" charset="-122"/>
              </a:rPr>
              <a:t>、龙芯</a:t>
            </a:r>
            <a:r>
              <a:rPr lang="en-US" altLang="zh-CN" sz="2400">
                <a:latin typeface="思源黑体 CN" panose="020B0600000000000000" charset="-122"/>
                <a:ea typeface="思源黑体 CN" panose="020B0600000000000000" charset="-122"/>
                <a:cs typeface="思源黑体 CN" panose="020B0600000000000000" charset="-122"/>
              </a:rPr>
              <a:t>pmon 命令行方式启动系统</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load  /dev/fs/ext2@wd0/vmlinux   </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g console=tty root=/dev/sda1(追加内核参数）</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2</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通过MKSH 引导</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MKSH&gt;run fs0:\boot\vmlinux console=tty root=/dev/sda1 </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3</a:t>
            </a:r>
            <a:r>
              <a:rPr lang="zh-CN" altLang="en-US" sz="2400">
                <a:latin typeface="思源黑体 CN" panose="020B0600000000000000" charset="-122"/>
                <a:ea typeface="思源黑体 CN" panose="020B0600000000000000" charset="-122"/>
                <a:cs typeface="思源黑体 CN" panose="020B0600000000000000" charset="-122"/>
              </a:rPr>
              <a:t>、</a:t>
            </a:r>
            <a:r>
              <a:rPr lang="en-US" altLang="zh-CN" sz="2400">
                <a:latin typeface="思源黑体 CN" panose="020B0600000000000000" charset="-122"/>
                <a:ea typeface="思源黑体 CN" panose="020B0600000000000000" charset="-122"/>
                <a:cs typeface="思源黑体 CN" panose="020B0600000000000000" charset="-122"/>
              </a:rPr>
              <a:t>通过grub shell引导</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grub&gt; set root(hd0,1）</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grub&gt;linux /boot/vmlinux root=/dev/sda1</a:t>
            </a:r>
            <a:endParaRPr lang="en-US" altLang="zh-CN" sz="2400">
              <a:latin typeface="思源黑体 CN" panose="020B0600000000000000" charset="-122"/>
              <a:ea typeface="思源黑体 CN" panose="020B0600000000000000" charset="-122"/>
              <a:cs typeface="思源黑体 CN" panose="020B0600000000000000" charset="-122"/>
            </a:endParaRPr>
          </a:p>
          <a:p>
            <a:pPr indent="0">
              <a:buFont typeface="Arial" panose="020B0604020202020204" pitchFamily="34" charset="0"/>
              <a:buNone/>
            </a:pPr>
            <a:r>
              <a:rPr lang="en-US" altLang="zh-CN" sz="2400">
                <a:latin typeface="思源黑体 CN" panose="020B0600000000000000" charset="-122"/>
                <a:ea typeface="思源黑体 CN" panose="020B0600000000000000" charset="-122"/>
                <a:cs typeface="思源黑体 CN" panose="020B0600000000000000" charset="-122"/>
              </a:rPr>
              <a:t>     grub&gt;boot</a:t>
            </a:r>
            <a:endParaRPr lang="en-US" altLang="zh-CN"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启动过程中遇到问题</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手动引导</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5262245"/>
          </a:xfrm>
          <a:prstGeom prst="rect">
            <a:avLst/>
          </a:prstGeom>
          <a:noFill/>
        </p:spPr>
        <p:txBody>
          <a:bodyPr wrap="square" rtlCol="0">
            <a:spAutoFit/>
          </a:bodyPr>
          <a:lstStyle/>
          <a:p>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现象 1: 发生意外，返回 pmon或</a:t>
            </a:r>
            <a:r>
              <a:rPr lang="en-US" altLang="zh-CN" sz="2400">
                <a:latin typeface="思源黑体 CN" panose="020B0600000000000000" charset="-122"/>
                <a:ea typeface="思源黑体 CN" panose="020B0600000000000000" charset="-122"/>
                <a:cs typeface="思源黑体 CN" panose="020B0600000000000000" charset="-122"/>
              </a:rPr>
              <a:t>grub</a:t>
            </a:r>
            <a:r>
              <a:rPr lang="zh-CN" altLang="en-US" sz="2400">
                <a:latin typeface="思源黑体 CN" panose="020B0600000000000000" charset="-122"/>
                <a:ea typeface="思源黑体 CN" panose="020B0600000000000000" charset="-122"/>
                <a:cs typeface="思源黑体 CN" panose="020B0600000000000000" charset="-122"/>
              </a:rPr>
              <a:t> 命令行或者重启动。请确认加载的内核无误而且 load 命令成功完成，可以尝试重新加载。 </a:t>
            </a:r>
            <a:endParaRPr lang="zh-CN" altLang="en-US" sz="2400">
              <a:latin typeface="思源黑体 CN" panose="020B0600000000000000" charset="-122"/>
              <a:ea typeface="思源黑体 CN" panose="020B0600000000000000" charset="-122"/>
              <a:cs typeface="思源黑体 CN" panose="020B0600000000000000" charset="-122"/>
            </a:endParaRPr>
          </a:p>
          <a:p>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现象 2:  打出几行字之后再没有反应。这个现象也可以是由于加载内核错误引</a:t>
            </a:r>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起；或者是内核命令行参数没有指定console=tty，导致内核输出到串口设备；或者内核本身有 bug 中途死机。 </a:t>
            </a:r>
            <a:endParaRPr lang="zh-CN" altLang="en-US" sz="2400">
              <a:latin typeface="思源黑体 CN" panose="020B0600000000000000" charset="-122"/>
              <a:ea typeface="思源黑体 CN" panose="020B0600000000000000" charset="-122"/>
              <a:cs typeface="思源黑体 CN" panose="020B0600000000000000" charset="-122"/>
            </a:endParaRPr>
          </a:p>
          <a:p>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现象 3:  内核启动到准备挂载根文件系统时，报root 设备 not found，panic</a:t>
            </a:r>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等问题。请确认内核命令行参数指定的根分区是否正确，硬盘的分区有无损坏。 </a:t>
            </a:r>
            <a:endParaRPr lang="zh-CN" altLang="en-US" sz="2400">
              <a:latin typeface="思源黑体 CN" panose="020B0600000000000000" charset="-122"/>
              <a:ea typeface="思源黑体 CN" panose="020B0600000000000000" charset="-122"/>
              <a:cs typeface="思源黑体 CN" panose="020B0600000000000000" charset="-122"/>
            </a:endParaRPr>
          </a:p>
          <a:p>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现象 4:  init 进程执行之后的各种错误，常见的问题包括 fsck 错误、fstab 的</a:t>
            </a:r>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rPr>
              <a:t>内容不正确导致某些分区不能 mount、时间错误导致反复fsck 等等; 需要根据实际情况分析。</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系统启动过程问题</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89267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加电，</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BIOS程序，</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第一启动设备，</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磁盘第一扇区，</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启动引导程序Grub，</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内核引导和装载，</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内核初始化，</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第一个用户态进程init，</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init的启动脚本rc.sysinit，</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rcX.d，</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rc.local，</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SHELL或者Xwindow（gnome，mate）</a:t>
            </a:r>
            <a:endParaRPr lang="en-US" altLang="zh-CN"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rPr>
              <a:t>用户初始化程序</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sysv</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系统启动过程分析</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true" noChangeAspect="true"/>
          </p:cNvPicPr>
          <p:nvPr>
            <p:ph idx="1"/>
          </p:nvPr>
        </p:nvPicPr>
        <p:blipFill>
          <a:blip r:embed="rId1"/>
          <a:stretch>
            <a:fillRect/>
          </a:stretch>
        </p:blipFill>
        <p:spPr>
          <a:xfrm>
            <a:off x="9825990" y="78105"/>
            <a:ext cx="1653540" cy="890905"/>
          </a:xfrm>
          <a:prstGeom prst="rect">
            <a:avLst/>
          </a:prstGeom>
        </p:spPr>
      </p:pic>
      <p:sp>
        <p:nvSpPr>
          <p:cNvPr id="5" name="文本框 4"/>
          <p:cNvSpPr txBox="true"/>
          <p:nvPr/>
        </p:nvSpPr>
        <p:spPr>
          <a:xfrm>
            <a:off x="521335" y="1174750"/>
            <a:ext cx="10710545" cy="415417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rPr>
              <a:t>/etc/profile 全局用户设置，不管哪个用户登录都会执行</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rPr>
              <a:t>/etc/bashrc   bash的全局设置，启动bash都会执行</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rPr>
              <a:t>~/.bash_profie 个人的用户设置，默认包含.bashrc的执行</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rPr>
              <a:t>~/.bashrc   个人bash设置</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rPr>
              <a:t>getty调用exec(）执行login程序，以核对输入的用户名和口令：</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rPr>
              <a:t>如果验证成功，设置当前工作目录，设置当前终端设备的读写，初始化环境变量包括，USER,</a:t>
            </a:r>
            <a:r>
              <a:rPr lang="en-US" altLang="zh-CN" sz="2400">
                <a:latin typeface="思源黑体 CN" panose="020B0600000000000000" charset="-122"/>
                <a:ea typeface="思源黑体 CN" panose="020B0600000000000000" charset="-122"/>
                <a:cs typeface="思源黑体 CN" panose="020B0600000000000000" charset="-122"/>
              </a:rPr>
              <a:t> </a:t>
            </a:r>
            <a:r>
              <a:rPr lang="zh-CN" altLang="en-US" sz="2400">
                <a:latin typeface="思源黑体 CN" panose="020B0600000000000000" charset="-122"/>
                <a:ea typeface="思源黑体 CN" panose="020B0600000000000000" charset="-122"/>
                <a:cs typeface="思源黑体 CN" panose="020B0600000000000000" charset="-122"/>
              </a:rPr>
              <a:t>HOSTNAME，HISTSIZE，LOGNAME，PATH和profile.d下的脚本</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rPr>
              <a:t>启动</a:t>
            </a:r>
            <a:r>
              <a:rPr lang="en-US" altLang="zh-CN" sz="2400">
                <a:latin typeface="思源黑体 CN" panose="020B0600000000000000" charset="-122"/>
                <a:ea typeface="思源黑体 CN" panose="020B0600000000000000" charset="-122"/>
                <a:cs typeface="思源黑体 CN" panose="020B0600000000000000" charset="-122"/>
              </a:rPr>
              <a:t>gnome-session</a:t>
            </a:r>
            <a:r>
              <a:rPr lang="zh-CN" altLang="en-US" sz="2400">
                <a:latin typeface="思源黑体 CN" panose="020B0600000000000000" charset="-122"/>
                <a:ea typeface="思源黑体 CN" panose="020B0600000000000000" charset="-122"/>
                <a:cs typeface="思源黑体 CN" panose="020B0600000000000000" charset="-122"/>
              </a:rPr>
              <a:t>或者</a:t>
            </a:r>
            <a:r>
              <a:rPr lang="en-US" altLang="zh-CN" sz="2400">
                <a:latin typeface="思源黑体 CN" panose="020B0600000000000000" charset="-122"/>
                <a:ea typeface="思源黑体 CN" panose="020B0600000000000000" charset="-122"/>
                <a:cs typeface="思源黑体 CN" panose="020B0600000000000000" charset="-122"/>
              </a:rPr>
              <a:t>mate-session</a:t>
            </a:r>
            <a:r>
              <a:rPr lang="zh-CN" altLang="en-US" sz="2400">
                <a:latin typeface="思源黑体 CN" panose="020B0600000000000000" charset="-122"/>
                <a:ea typeface="思源黑体 CN" panose="020B0600000000000000" charset="-122"/>
                <a:cs typeface="思源黑体 CN" panose="020B0600000000000000" charset="-122"/>
              </a:rPr>
              <a:t>，包括文件管理器、窗口管理器、任务栏等</a:t>
            </a:r>
            <a:r>
              <a:rPr lang="en-US" altLang="zh-CN" sz="2400">
                <a:latin typeface="思源黑体 CN" panose="020B0600000000000000" charset="-122"/>
                <a:ea typeface="思源黑体 CN" panose="020B0600000000000000" charset="-122"/>
                <a:cs typeface="思源黑体 CN" panose="020B0600000000000000" charset="-122"/>
              </a:rPr>
              <a:t>component</a:t>
            </a:r>
            <a:r>
              <a:rPr lang="zh-CN" altLang="en-US" sz="2400">
                <a:latin typeface="思源黑体 CN" panose="020B0600000000000000" charset="-122"/>
                <a:ea typeface="思源黑体 CN" panose="020B0600000000000000" charset="-122"/>
                <a:cs typeface="思源黑体 CN" panose="020B0600000000000000" charset="-122"/>
              </a:rPr>
              <a:t>组件，同时并行运行</a:t>
            </a:r>
            <a:r>
              <a:rPr lang="en-US" altLang="zh-CN" sz="2400">
                <a:latin typeface="思源黑体 CN" panose="020B0600000000000000" charset="-122"/>
                <a:ea typeface="思源黑体 CN" panose="020B0600000000000000" charset="-122"/>
                <a:cs typeface="思源黑体 CN" panose="020B0600000000000000" charset="-122"/>
              </a:rPr>
              <a:t>/etc/xdg/autostart/</a:t>
            </a:r>
            <a:r>
              <a:rPr lang="zh-CN" altLang="en-US" sz="2400">
                <a:latin typeface="思源黑体 CN" panose="020B0600000000000000" charset="-122"/>
                <a:ea typeface="思源黑体 CN" panose="020B0600000000000000" charset="-122"/>
                <a:cs typeface="思源黑体 CN" panose="020B0600000000000000" charset="-122"/>
              </a:rPr>
              <a:t>目录下的开机自启动程序</a:t>
            </a:r>
            <a:endParaRPr lang="zh-CN" altLang="en-US" sz="2400">
              <a:latin typeface="思源黑体 CN" panose="020B0600000000000000" charset="-122"/>
              <a:ea typeface="思源黑体 CN" panose="020B0600000000000000" charset="-122"/>
              <a:cs typeface="思源黑体 CN" panose="020B0600000000000000" charset="-122"/>
            </a:endParaRPr>
          </a:p>
        </p:txBody>
      </p:sp>
      <p:sp>
        <p:nvSpPr>
          <p:cNvPr id="7173" name="矩形 2"/>
          <p:cNvSpPr>
            <a:spLocks noChangeArrowheads="true"/>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sysv</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系统启动过程分析</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用户初始化</a:t>
            </a: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solidFill>
          <a:schemeClr val="accent1"/>
        </a:solidFill>
        <a:ln w="9525">
          <a:noFill/>
          <a:miter lim="800000"/>
        </a:ln>
      </a:spPr>
      <a:bodyPr anchor="ctr"/>
      <a:lstStyle>
        <a:defPPr algn="ctr" eaLnBrk="1" hangingPunct="1">
          <a:defRPr sz="825" noProof="1">
            <a:solidFill>
              <a:srgbClr val="FFFFFF"/>
            </a:solidFill>
            <a:latin typeface="+mn-l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6327</Words>
  <Application>WPS 演示</Application>
  <PresentationFormat>宽屏</PresentationFormat>
  <Paragraphs>307</Paragraphs>
  <Slides>24</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24</vt:i4>
      </vt:variant>
    </vt:vector>
  </HeadingPairs>
  <TitlesOfParts>
    <vt:vector size="44" baseType="lpstr">
      <vt:lpstr>Arial</vt:lpstr>
      <vt:lpstr>宋体</vt:lpstr>
      <vt:lpstr>Wingdings</vt:lpstr>
      <vt:lpstr>PakType Naskh Basic</vt:lpstr>
      <vt:lpstr>Gubbi</vt:lpstr>
      <vt:lpstr>DejaVu Sans</vt:lpstr>
      <vt:lpstr>思源黑体 CN</vt:lpstr>
      <vt:lpstr>微软雅黑</vt:lpstr>
      <vt:lpstr>思源黑体 CN Bold</vt:lpstr>
      <vt:lpstr>Aharoni</vt:lpstr>
      <vt:lpstr>Standard Symbols PS [URW ]</vt:lpstr>
      <vt:lpstr>思源黑体 CN Regular</vt:lpstr>
      <vt:lpstr>黑体</vt:lpstr>
      <vt:lpstr>Arial Unicode MS</vt:lpstr>
      <vt:lpstr>等线</vt:lpstr>
      <vt:lpstr>华文彩云</vt:lpstr>
      <vt:lpstr>Times New Roman</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ellen</cp:lastModifiedBy>
  <cp:revision>539</cp:revision>
  <dcterms:created xsi:type="dcterms:W3CDTF">2020-12-27T04:11:17Z</dcterms:created>
  <dcterms:modified xsi:type="dcterms:W3CDTF">2020-12-27T04:11:17Z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