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264编码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H264编码</a:t>
            </a:r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参考资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209" name="https://www.cnblogs.com/TaigaCon/p/5229392.html"/>
          <p:cNvSpPr txBox="1"/>
          <p:nvPr/>
        </p:nvSpPr>
        <p:spPr>
          <a:xfrm>
            <a:off x="2417978" y="2880970"/>
            <a:ext cx="76608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https://www.cnblogs.com/TaigaCon/p/5229392.html</a:t>
            </a:r>
          </a:p>
        </p:txBody>
      </p:sp>
      <p:sp>
        <p:nvSpPr>
          <p:cNvPr id="210" name="https://www.jianshu.com/p/9522c4a7818d"/>
          <p:cNvSpPr txBox="1"/>
          <p:nvPr/>
        </p:nvSpPr>
        <p:spPr>
          <a:xfrm>
            <a:off x="3391001" y="3909670"/>
            <a:ext cx="62227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https://www.jianshu.com/p/9522c4a7818d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简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简介</a:t>
            </a:r>
          </a:p>
        </p:txBody>
      </p:sp>
      <p:sp>
        <p:nvSpPr>
          <p:cNvPr id="123" name="为什么要编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为什么要编码</a:t>
            </a:r>
          </a:p>
          <a:p>
            <a:pPr/>
            <a:r>
              <a:t>编码的格式</a:t>
            </a:r>
          </a:p>
          <a:p>
            <a:pPr/>
            <a:r>
              <a:t>android编码的方法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为什么要编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为什么要编码</a:t>
            </a:r>
          </a:p>
        </p:txBody>
      </p:sp>
      <p:pic>
        <p:nvPicPr>
          <p:cNvPr id="12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100" y="2085975"/>
            <a:ext cx="9321800" cy="342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250" y="5721350"/>
            <a:ext cx="10477500" cy="369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编码的格式"/>
          <p:cNvSpPr txBox="1"/>
          <p:nvPr>
            <p:ph type="title"/>
          </p:nvPr>
        </p:nvSpPr>
        <p:spPr>
          <a:xfrm>
            <a:off x="1082674" y="254000"/>
            <a:ext cx="11099801" cy="2159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编码的格式</a:t>
            </a:r>
          </a:p>
        </p:txBody>
      </p:sp>
      <p:sp>
        <p:nvSpPr>
          <p:cNvPr id="130" name="矩形"/>
          <p:cNvSpPr/>
          <p:nvPr/>
        </p:nvSpPr>
        <p:spPr>
          <a:xfrm>
            <a:off x="2892524" y="2603500"/>
            <a:ext cx="7219752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一帧图片"/>
          <p:cNvSpPr txBox="1"/>
          <p:nvPr/>
        </p:nvSpPr>
        <p:spPr>
          <a:xfrm>
            <a:off x="514350" y="29781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一帧图片</a:t>
            </a:r>
          </a:p>
        </p:txBody>
      </p:sp>
      <p:sp>
        <p:nvSpPr>
          <p:cNvPr id="132" name="矩形"/>
          <p:cNvSpPr/>
          <p:nvPr/>
        </p:nvSpPr>
        <p:spPr>
          <a:xfrm>
            <a:off x="3022600" y="2603500"/>
            <a:ext cx="133350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矩形"/>
          <p:cNvSpPr/>
          <p:nvPr/>
        </p:nvSpPr>
        <p:spPr>
          <a:xfrm>
            <a:off x="4470400" y="2603500"/>
            <a:ext cx="133350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矩形"/>
          <p:cNvSpPr/>
          <p:nvPr/>
        </p:nvSpPr>
        <p:spPr>
          <a:xfrm>
            <a:off x="5965825" y="2603500"/>
            <a:ext cx="133350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…….."/>
          <p:cNvSpPr txBox="1"/>
          <p:nvPr/>
        </p:nvSpPr>
        <p:spPr>
          <a:xfrm>
            <a:off x="8163915" y="3007970"/>
            <a:ext cx="8933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……..</a:t>
            </a:r>
          </a:p>
        </p:txBody>
      </p:sp>
      <p:sp>
        <p:nvSpPr>
          <p:cNvPr id="136" name="一个NALU"/>
          <p:cNvSpPr txBox="1"/>
          <p:nvPr/>
        </p:nvSpPr>
        <p:spPr>
          <a:xfrm>
            <a:off x="2779776" y="4064000"/>
            <a:ext cx="15651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一个NALU</a:t>
            </a:r>
          </a:p>
        </p:txBody>
      </p:sp>
      <p:sp>
        <p:nvSpPr>
          <p:cNvPr id="137" name="一个NALU"/>
          <p:cNvSpPr txBox="1"/>
          <p:nvPr/>
        </p:nvSpPr>
        <p:spPr>
          <a:xfrm>
            <a:off x="4354576" y="4064000"/>
            <a:ext cx="15651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一个NALU</a:t>
            </a:r>
          </a:p>
        </p:txBody>
      </p:sp>
      <p:sp>
        <p:nvSpPr>
          <p:cNvPr id="138" name="一个NALU"/>
          <p:cNvSpPr txBox="1"/>
          <p:nvPr/>
        </p:nvSpPr>
        <p:spPr>
          <a:xfrm>
            <a:off x="5850001" y="4064000"/>
            <a:ext cx="15651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一个NALU</a:t>
            </a:r>
          </a:p>
        </p:txBody>
      </p:sp>
      <p:sp>
        <p:nvSpPr>
          <p:cNvPr id="139" name="矩形"/>
          <p:cNvSpPr/>
          <p:nvPr/>
        </p:nvSpPr>
        <p:spPr>
          <a:xfrm>
            <a:off x="2927350" y="4991100"/>
            <a:ext cx="7219752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一个NALU"/>
          <p:cNvSpPr txBox="1"/>
          <p:nvPr/>
        </p:nvSpPr>
        <p:spPr>
          <a:xfrm>
            <a:off x="525526" y="5365750"/>
            <a:ext cx="15651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一个NALU</a:t>
            </a:r>
          </a:p>
        </p:txBody>
      </p:sp>
      <p:sp>
        <p:nvSpPr>
          <p:cNvPr id="141" name="HEAD"/>
          <p:cNvSpPr/>
          <p:nvPr/>
        </p:nvSpPr>
        <p:spPr>
          <a:xfrm>
            <a:off x="2895600" y="4991100"/>
            <a:ext cx="2487811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142" name="RBSP"/>
          <p:cNvSpPr/>
          <p:nvPr/>
        </p:nvSpPr>
        <p:spPr>
          <a:xfrm>
            <a:off x="5410200" y="4991100"/>
            <a:ext cx="4722664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RBSP</a:t>
            </a:r>
          </a:p>
        </p:txBody>
      </p:sp>
      <p:sp>
        <p:nvSpPr>
          <p:cNvPr id="143" name="RBSP的类型有很多…"/>
          <p:cNvSpPr txBox="1"/>
          <p:nvPr/>
        </p:nvSpPr>
        <p:spPr>
          <a:xfrm>
            <a:off x="393953" y="7120279"/>
            <a:ext cx="3631693" cy="178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RBSP的类型有很多</a:t>
            </a:r>
          </a:p>
          <a:p>
            <a:pPr/>
            <a:r>
              <a:t>（箭头中是片的类型，</a:t>
            </a:r>
          </a:p>
          <a:p>
            <a:pPr/>
            <a:r>
              <a:t>片以外的类型还有很多</a:t>
            </a:r>
          </a:p>
          <a:p>
            <a:pPr/>
            <a:r>
              <a:t>例如PPS，SPS和SEI等）</a:t>
            </a:r>
          </a:p>
        </p:txBody>
      </p:sp>
      <p:sp>
        <p:nvSpPr>
          <p:cNvPr id="144" name="矩形"/>
          <p:cNvSpPr/>
          <p:nvPr/>
        </p:nvSpPr>
        <p:spPr>
          <a:xfrm>
            <a:off x="2908300" y="2603500"/>
            <a:ext cx="111125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矩形"/>
          <p:cNvSpPr/>
          <p:nvPr/>
        </p:nvSpPr>
        <p:spPr>
          <a:xfrm>
            <a:off x="5829300" y="2603500"/>
            <a:ext cx="111125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矩形"/>
          <p:cNvSpPr/>
          <p:nvPr/>
        </p:nvSpPr>
        <p:spPr>
          <a:xfrm>
            <a:off x="4333875" y="2603500"/>
            <a:ext cx="111125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一个StartCode"/>
          <p:cNvSpPr txBox="1"/>
          <p:nvPr/>
        </p:nvSpPr>
        <p:spPr>
          <a:xfrm>
            <a:off x="2102027" y="1765300"/>
            <a:ext cx="22030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一个StartCode</a:t>
            </a:r>
          </a:p>
        </p:txBody>
      </p:sp>
      <p:sp>
        <p:nvSpPr>
          <p:cNvPr id="148" name="线条"/>
          <p:cNvSpPr/>
          <p:nvPr/>
        </p:nvSpPr>
        <p:spPr>
          <a:xfrm>
            <a:off x="2908300" y="2136668"/>
            <a:ext cx="0" cy="4610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一个StartCode（0x000001）"/>
          <p:cNvSpPr txBox="1"/>
          <p:nvPr/>
        </p:nvSpPr>
        <p:spPr>
          <a:xfrm>
            <a:off x="5071948" y="1765300"/>
            <a:ext cx="41626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一个StartCode（0x000001）</a:t>
            </a:r>
          </a:p>
        </p:txBody>
      </p:sp>
      <p:sp>
        <p:nvSpPr>
          <p:cNvPr id="150" name="线条"/>
          <p:cNvSpPr/>
          <p:nvPr/>
        </p:nvSpPr>
        <p:spPr>
          <a:xfrm>
            <a:off x="5880100" y="2136668"/>
            <a:ext cx="0" cy="4610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1174" y="6362700"/>
            <a:ext cx="5092314" cy="3422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/>
          <p:nvPr/>
        </p:nvSpPr>
        <p:spPr>
          <a:xfrm>
            <a:off x="3230984" y="2298700"/>
            <a:ext cx="7666634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片"/>
          <p:cNvSpPr txBox="1"/>
          <p:nvPr/>
        </p:nvSpPr>
        <p:spPr>
          <a:xfrm>
            <a:off x="1446634" y="267335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片</a:t>
            </a:r>
          </a:p>
        </p:txBody>
      </p:sp>
      <p:sp>
        <p:nvSpPr>
          <p:cNvPr id="155" name="片头"/>
          <p:cNvSpPr/>
          <p:nvPr/>
        </p:nvSpPr>
        <p:spPr>
          <a:xfrm>
            <a:off x="3192884" y="2298700"/>
            <a:ext cx="2332931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片头</a:t>
            </a:r>
          </a:p>
        </p:txBody>
      </p:sp>
      <p:sp>
        <p:nvSpPr>
          <p:cNvPr id="156" name="片数据"/>
          <p:cNvSpPr/>
          <p:nvPr/>
        </p:nvSpPr>
        <p:spPr>
          <a:xfrm>
            <a:off x="5504284" y="2298700"/>
            <a:ext cx="5393482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片数据</a:t>
            </a:r>
          </a:p>
        </p:txBody>
      </p:sp>
      <p:sp>
        <p:nvSpPr>
          <p:cNvPr id="157" name="为什么需要分片"/>
          <p:cNvSpPr txBox="1"/>
          <p:nvPr/>
        </p:nvSpPr>
        <p:spPr>
          <a:xfrm>
            <a:off x="1301750" y="62230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为什么需要分片</a:t>
            </a:r>
          </a:p>
        </p:txBody>
      </p:sp>
      <p:sp>
        <p:nvSpPr>
          <p:cNvPr id="158" name="片之所以被创造出来，主要目的是为限制误码的扩散和传输。…"/>
          <p:cNvSpPr txBox="1"/>
          <p:nvPr/>
        </p:nvSpPr>
        <p:spPr>
          <a:xfrm>
            <a:off x="1248105" y="1231900"/>
            <a:ext cx="565719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600">
                <a:solidFill>
                  <a:srgbClr val="2F2F2F"/>
                </a:solidFill>
              </a:defRPr>
            </a:pPr>
            <a:r>
              <a:t>片之所以被创造出来，主要目的是为限制误码的扩散和传输。</a:t>
            </a:r>
          </a:p>
          <a:p>
            <a:pPr algn="l" defTabSz="457200">
              <a:defRPr b="0" sz="1600">
                <a:solidFill>
                  <a:srgbClr val="2F2F2F"/>
                </a:solidFill>
              </a:defRPr>
            </a:pPr>
            <a:r>
              <a:t>如何限制误码的扩散和传输？</a:t>
            </a:r>
          </a:p>
        </p:txBody>
      </p:sp>
      <p:sp>
        <p:nvSpPr>
          <p:cNvPr id="159" name="矩形"/>
          <p:cNvSpPr/>
          <p:nvPr/>
        </p:nvSpPr>
        <p:spPr>
          <a:xfrm>
            <a:off x="1315045" y="4824362"/>
            <a:ext cx="4843414" cy="780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片类型"/>
          <p:cNvSpPr/>
          <p:nvPr/>
        </p:nvSpPr>
        <p:spPr>
          <a:xfrm>
            <a:off x="1308100" y="4824362"/>
            <a:ext cx="1158627" cy="780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片类型</a:t>
            </a:r>
          </a:p>
        </p:txBody>
      </p:sp>
      <p:sp>
        <p:nvSpPr>
          <p:cNvPr id="161" name="宏块数量"/>
          <p:cNvSpPr/>
          <p:nvPr/>
        </p:nvSpPr>
        <p:spPr>
          <a:xfrm>
            <a:off x="2654300" y="4824362"/>
            <a:ext cx="1292672" cy="780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宏块数量</a:t>
            </a:r>
          </a:p>
        </p:txBody>
      </p:sp>
      <p:sp>
        <p:nvSpPr>
          <p:cNvPr id="162" name="属于哪一个NALU"/>
          <p:cNvSpPr/>
          <p:nvPr/>
        </p:nvSpPr>
        <p:spPr>
          <a:xfrm>
            <a:off x="4134544" y="4824362"/>
            <a:ext cx="1292673" cy="780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属于哪一个NALU</a:t>
            </a:r>
          </a:p>
        </p:txBody>
      </p:sp>
      <p:sp>
        <p:nvSpPr>
          <p:cNvPr id="163" name="…"/>
          <p:cNvSpPr/>
          <p:nvPr/>
        </p:nvSpPr>
        <p:spPr>
          <a:xfrm>
            <a:off x="5614789" y="4824362"/>
            <a:ext cx="419101" cy="780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64" name="线条"/>
          <p:cNvSpPr/>
          <p:nvPr/>
        </p:nvSpPr>
        <p:spPr>
          <a:xfrm flipV="1">
            <a:off x="1343570" y="3606804"/>
            <a:ext cx="1885703" cy="12491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线条"/>
          <p:cNvSpPr/>
          <p:nvPr/>
        </p:nvSpPr>
        <p:spPr>
          <a:xfrm flipH="1" flipV="1">
            <a:off x="5443190" y="3664121"/>
            <a:ext cx="762298" cy="10648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矩形"/>
          <p:cNvSpPr/>
          <p:nvPr/>
        </p:nvSpPr>
        <p:spPr>
          <a:xfrm>
            <a:off x="6755035" y="4824362"/>
            <a:ext cx="5875587" cy="780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线条"/>
          <p:cNvSpPr/>
          <p:nvPr/>
        </p:nvSpPr>
        <p:spPr>
          <a:xfrm flipH="1" flipV="1">
            <a:off x="10850810" y="3569940"/>
            <a:ext cx="1756124" cy="12531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线条"/>
          <p:cNvSpPr/>
          <p:nvPr/>
        </p:nvSpPr>
        <p:spPr>
          <a:xfrm flipH="1" flipV="1">
            <a:off x="5523408" y="3670089"/>
            <a:ext cx="1140668" cy="11406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宏块"/>
          <p:cNvSpPr/>
          <p:nvPr/>
        </p:nvSpPr>
        <p:spPr>
          <a:xfrm>
            <a:off x="6756400" y="4824362"/>
            <a:ext cx="1270000" cy="780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宏块</a:t>
            </a:r>
          </a:p>
        </p:txBody>
      </p:sp>
      <p:sp>
        <p:nvSpPr>
          <p:cNvPr id="170" name="宏块"/>
          <p:cNvSpPr/>
          <p:nvPr/>
        </p:nvSpPr>
        <p:spPr>
          <a:xfrm>
            <a:off x="10659367" y="4824362"/>
            <a:ext cx="1270001" cy="780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宏块</a:t>
            </a:r>
          </a:p>
        </p:txBody>
      </p:sp>
      <p:sp>
        <p:nvSpPr>
          <p:cNvPr id="171" name="宏块"/>
          <p:cNvSpPr/>
          <p:nvPr/>
        </p:nvSpPr>
        <p:spPr>
          <a:xfrm>
            <a:off x="9355583" y="4824362"/>
            <a:ext cx="1270001" cy="780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宏块</a:t>
            </a:r>
          </a:p>
        </p:txBody>
      </p:sp>
      <p:sp>
        <p:nvSpPr>
          <p:cNvPr id="172" name="宏块"/>
          <p:cNvSpPr/>
          <p:nvPr/>
        </p:nvSpPr>
        <p:spPr>
          <a:xfrm>
            <a:off x="8051800" y="4824362"/>
            <a:ext cx="1270000" cy="780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宏块</a:t>
            </a:r>
          </a:p>
        </p:txBody>
      </p:sp>
      <p:sp>
        <p:nvSpPr>
          <p:cNvPr id="173" name="…"/>
          <p:cNvSpPr/>
          <p:nvPr/>
        </p:nvSpPr>
        <p:spPr>
          <a:xfrm>
            <a:off x="12107167" y="4824362"/>
            <a:ext cx="419101" cy="78001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74" name="片类型："/>
          <p:cNvSpPr txBox="1"/>
          <p:nvPr/>
        </p:nvSpPr>
        <p:spPr>
          <a:xfrm>
            <a:off x="989434" y="59753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片类型：</a:t>
            </a:r>
          </a:p>
        </p:txBody>
      </p:sp>
      <p:sp>
        <p:nvSpPr>
          <p:cNvPr id="175" name="I片：包含一个完整的视频数据的片数据的片，不需要任何其他片就可以形成…"/>
          <p:cNvSpPr txBox="1"/>
          <p:nvPr/>
        </p:nvSpPr>
        <p:spPr>
          <a:xfrm>
            <a:off x="1206908" y="6570446"/>
            <a:ext cx="10347352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I片：包含一个完整的视频数据的片数据的片，不需要任何其他片就可以形成</a:t>
            </a:r>
          </a:p>
          <a:p>
            <a:pPr/>
            <a:r>
              <a:t>一部分画面，I片中只存在I宏块</a:t>
            </a:r>
          </a:p>
        </p:txBody>
      </p:sp>
      <p:sp>
        <p:nvSpPr>
          <p:cNvPr id="176" name="P片：要形成一部分完整画面的话，需要用到之前的I片，结合解码才可以形成…"/>
          <p:cNvSpPr txBox="1"/>
          <p:nvPr/>
        </p:nvSpPr>
        <p:spPr>
          <a:xfrm>
            <a:off x="1105258" y="7501279"/>
            <a:ext cx="10550653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P片：要形成一部分完整画面的话，需要用到之前的I片，结合解码才可以形成</a:t>
            </a:r>
          </a:p>
          <a:p>
            <a:pPr/>
            <a:r>
              <a:t>一部分画面，P片中包含I宏块和P宏块</a:t>
            </a:r>
          </a:p>
        </p:txBody>
      </p:sp>
      <p:sp>
        <p:nvSpPr>
          <p:cNvPr id="177" name="B片：要形成一部分完整画面的话，可以通过之前或者之后的数据，一同预测，…"/>
          <p:cNvSpPr txBox="1"/>
          <p:nvPr/>
        </p:nvSpPr>
        <p:spPr>
          <a:xfrm>
            <a:off x="1113993" y="8485162"/>
            <a:ext cx="10776815" cy="948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B片：要形成一部分完整画面的话，可以通过之前或者之后的数据，一同预测，</a:t>
            </a:r>
          </a:p>
          <a:p>
            <a:pPr/>
            <a:r>
              <a:t>才可以形成一部分画面，B片中包含I宏块和B宏块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：123"/>
          <p:cNvSpPr/>
          <p:nvPr/>
        </p:nvSpPr>
        <p:spPr>
          <a:xfrm>
            <a:off x="3378200" y="1346200"/>
            <a:ext cx="1251397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A：123</a:t>
            </a:r>
          </a:p>
        </p:txBody>
      </p:sp>
      <p:sp>
        <p:nvSpPr>
          <p:cNvPr id="180" name="C:4567"/>
          <p:cNvSpPr/>
          <p:nvPr/>
        </p:nvSpPr>
        <p:spPr>
          <a:xfrm>
            <a:off x="7772400" y="1346200"/>
            <a:ext cx="1251397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C:4567</a:t>
            </a:r>
          </a:p>
        </p:txBody>
      </p:sp>
      <p:sp>
        <p:nvSpPr>
          <p:cNvPr id="181" name="B:1245"/>
          <p:cNvSpPr/>
          <p:nvPr/>
        </p:nvSpPr>
        <p:spPr>
          <a:xfrm>
            <a:off x="5575300" y="1346200"/>
            <a:ext cx="1251397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B:1245</a:t>
            </a:r>
          </a:p>
        </p:txBody>
      </p:sp>
      <p:sp>
        <p:nvSpPr>
          <p:cNvPr id="182" name="源数据"/>
          <p:cNvSpPr txBox="1"/>
          <p:nvPr/>
        </p:nvSpPr>
        <p:spPr>
          <a:xfrm>
            <a:off x="857249" y="18351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源数据</a:t>
            </a:r>
          </a:p>
        </p:txBody>
      </p:sp>
      <p:sp>
        <p:nvSpPr>
          <p:cNvPr id="183" name="A：123"/>
          <p:cNvSpPr/>
          <p:nvPr/>
        </p:nvSpPr>
        <p:spPr>
          <a:xfrm>
            <a:off x="3368898" y="4127500"/>
            <a:ext cx="127000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A：123</a:t>
            </a:r>
          </a:p>
        </p:txBody>
      </p:sp>
      <p:sp>
        <p:nvSpPr>
          <p:cNvPr id="184" name="I片"/>
          <p:cNvSpPr txBox="1"/>
          <p:nvPr/>
        </p:nvSpPr>
        <p:spPr>
          <a:xfrm>
            <a:off x="3749390" y="3111500"/>
            <a:ext cx="5090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I片</a:t>
            </a:r>
          </a:p>
        </p:txBody>
      </p:sp>
      <p:sp>
        <p:nvSpPr>
          <p:cNvPr id="185" name="P片"/>
          <p:cNvSpPr txBox="1"/>
          <p:nvPr/>
        </p:nvSpPr>
        <p:spPr>
          <a:xfrm>
            <a:off x="8086897" y="3111500"/>
            <a:ext cx="622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P片</a:t>
            </a:r>
          </a:p>
        </p:txBody>
      </p:sp>
      <p:sp>
        <p:nvSpPr>
          <p:cNvPr id="186" name="P片"/>
          <p:cNvSpPr txBox="1"/>
          <p:nvPr/>
        </p:nvSpPr>
        <p:spPr>
          <a:xfrm>
            <a:off x="5889797" y="3111500"/>
            <a:ext cx="6224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P片</a:t>
            </a:r>
          </a:p>
        </p:txBody>
      </p:sp>
      <p:sp>
        <p:nvSpPr>
          <p:cNvPr id="187" name="B:-1A’3’"/>
          <p:cNvSpPr/>
          <p:nvPr/>
        </p:nvSpPr>
        <p:spPr>
          <a:xfrm>
            <a:off x="5575300" y="4127500"/>
            <a:ext cx="1251397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B:-1A’3’</a:t>
            </a:r>
          </a:p>
        </p:txBody>
      </p:sp>
      <p:sp>
        <p:nvSpPr>
          <p:cNvPr id="188" name="C:-1B’67’"/>
          <p:cNvSpPr/>
          <p:nvPr/>
        </p:nvSpPr>
        <p:spPr>
          <a:xfrm>
            <a:off x="7772400" y="4127500"/>
            <a:ext cx="1251397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C:-1B’67’</a:t>
            </a:r>
          </a:p>
        </p:txBody>
      </p:sp>
      <p:sp>
        <p:nvSpPr>
          <p:cNvPr id="189" name="I片"/>
          <p:cNvSpPr txBox="1"/>
          <p:nvPr/>
        </p:nvSpPr>
        <p:spPr>
          <a:xfrm>
            <a:off x="3721043" y="5892800"/>
            <a:ext cx="5090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I片</a:t>
            </a:r>
          </a:p>
        </p:txBody>
      </p:sp>
      <p:sp>
        <p:nvSpPr>
          <p:cNvPr id="190" name="I片"/>
          <p:cNvSpPr txBox="1"/>
          <p:nvPr/>
        </p:nvSpPr>
        <p:spPr>
          <a:xfrm>
            <a:off x="8115243" y="5892800"/>
            <a:ext cx="5090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I片</a:t>
            </a:r>
          </a:p>
        </p:txBody>
      </p:sp>
      <p:sp>
        <p:nvSpPr>
          <p:cNvPr id="191" name="B片"/>
          <p:cNvSpPr txBox="1"/>
          <p:nvPr/>
        </p:nvSpPr>
        <p:spPr>
          <a:xfrm>
            <a:off x="5855812" y="5892800"/>
            <a:ext cx="6336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B片</a:t>
            </a:r>
          </a:p>
        </p:txBody>
      </p:sp>
      <p:sp>
        <p:nvSpPr>
          <p:cNvPr id="192" name="A：123"/>
          <p:cNvSpPr/>
          <p:nvPr/>
        </p:nvSpPr>
        <p:spPr>
          <a:xfrm>
            <a:off x="3373549" y="6908800"/>
            <a:ext cx="127000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A：123</a:t>
            </a:r>
          </a:p>
        </p:txBody>
      </p:sp>
      <p:sp>
        <p:nvSpPr>
          <p:cNvPr id="193" name="B:-1A2C"/>
          <p:cNvSpPr/>
          <p:nvPr/>
        </p:nvSpPr>
        <p:spPr>
          <a:xfrm>
            <a:off x="5579950" y="6908800"/>
            <a:ext cx="1251398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B:-1A2C</a:t>
            </a:r>
          </a:p>
        </p:txBody>
      </p:sp>
      <p:sp>
        <p:nvSpPr>
          <p:cNvPr id="194" name="C:4567"/>
          <p:cNvSpPr/>
          <p:nvPr/>
        </p:nvSpPr>
        <p:spPr>
          <a:xfrm>
            <a:off x="7777050" y="6908800"/>
            <a:ext cx="1251398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C:4567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宏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宏块</a:t>
            </a:r>
          </a:p>
        </p:txBody>
      </p:sp>
      <p:pic>
        <p:nvPicPr>
          <p:cNvPr id="1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350" y="2038350"/>
            <a:ext cx="112141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宏块头"/>
          <p:cNvSpPr txBox="1"/>
          <p:nvPr/>
        </p:nvSpPr>
        <p:spPr>
          <a:xfrm>
            <a:off x="3206749" y="72453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宏块头</a:t>
            </a:r>
          </a:p>
        </p:txBody>
      </p:sp>
      <p:sp>
        <p:nvSpPr>
          <p:cNvPr id="199" name="宏块数据"/>
          <p:cNvSpPr txBox="1"/>
          <p:nvPr/>
        </p:nvSpPr>
        <p:spPr>
          <a:xfrm>
            <a:off x="8718550" y="72453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宏块数据</a:t>
            </a:r>
          </a:p>
        </p:txBody>
      </p:sp>
      <p:sp>
        <p:nvSpPr>
          <p:cNvPr id="200" name="线条"/>
          <p:cNvSpPr/>
          <p:nvPr/>
        </p:nvSpPr>
        <p:spPr>
          <a:xfrm flipV="1">
            <a:off x="5867399" y="4241800"/>
            <a:ext cx="1270001" cy="1270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ndroid的编码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Android的编码方法</a:t>
            </a:r>
          </a:p>
        </p:txBody>
      </p:sp>
      <p:sp>
        <p:nvSpPr>
          <p:cNvPr id="203" name="软编码（ffmpeg、X264）软件编码，可配置值更多，更加灵活，支持所有机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软编码（ffmpeg、X264）软件编码，可配置值更多，更加灵活，支持所有机型</a:t>
            </a:r>
          </a:p>
          <a:p>
            <a:pPr/>
            <a:r>
              <a:t>硬编码（MediaCodec）性能高，但是有可能会有机器不支持，配置值少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使用Camera或者Camera2获取NV21视频数据…"/>
          <p:cNvSpPr txBox="1"/>
          <p:nvPr>
            <p:ph type="body" idx="1"/>
          </p:nvPr>
        </p:nvSpPr>
        <p:spPr>
          <a:xfrm>
            <a:off x="952500" y="2736502"/>
            <a:ext cx="11099800" cy="5759798"/>
          </a:xfrm>
          <a:prstGeom prst="rect">
            <a:avLst/>
          </a:prstGeom>
        </p:spPr>
        <p:txBody>
          <a:bodyPr/>
          <a:lstStyle/>
          <a:p>
            <a:pPr/>
            <a:r>
              <a:t>使用Camera或者Camera2获取NV21视频数据</a:t>
            </a:r>
          </a:p>
          <a:p>
            <a:pPr/>
            <a:r>
              <a:t>创建MediaFormat，并且设置参数</a:t>
            </a:r>
          </a:p>
          <a:p>
            <a:pPr/>
            <a:r>
              <a:t>创建MediaCodec对象注册配置参数，并且开启编码器</a:t>
            </a:r>
          </a:p>
          <a:p>
            <a:pPr/>
            <a:r>
              <a:t>将视频数据通过输入流输入到编码器中</a:t>
            </a:r>
          </a:p>
          <a:p>
            <a:pPr/>
            <a:r>
              <a:t>从输出流中取出已编码的数据</a:t>
            </a:r>
          </a:p>
        </p:txBody>
      </p:sp>
      <p:sp>
        <p:nvSpPr>
          <p:cNvPr id="206" name="硬编码"/>
          <p:cNvSpPr txBox="1"/>
          <p:nvPr/>
        </p:nvSpPr>
        <p:spPr>
          <a:xfrm>
            <a:off x="5619750" y="838200"/>
            <a:ext cx="209664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硬编码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