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3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4.xml" ContentType="application/vnd.openxmlformats-officedocument.themeOverride+xml"/>
  <Override PartName="/ppt/tags/tag10.xml" ContentType="application/vnd.openxmlformats-officedocument.presentationml.tags+xml"/>
  <Override PartName="/ppt/theme/themeOverride5.xml" ContentType="application/vnd.openxmlformats-officedocument.themeOverride+xml"/>
  <Override PartName="/ppt/tags/tag11.xml" ContentType="application/vnd.openxmlformats-officedocument.presentationml.tags+xml"/>
  <Override PartName="/ppt/theme/themeOverride6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Override7.xml" ContentType="application/vnd.openxmlformats-officedocument.themeOverr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Override8.xml" ContentType="application/vnd.openxmlformats-officedocument.themeOverr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300" r:id="rId5"/>
    <p:sldId id="299" r:id="rId6"/>
    <p:sldId id="304" r:id="rId7"/>
    <p:sldId id="290" r:id="rId8"/>
    <p:sldId id="269" r:id="rId9"/>
    <p:sldId id="278" r:id="rId10"/>
    <p:sldId id="271" r:id="rId11"/>
    <p:sldId id="289" r:id="rId12"/>
    <p:sldId id="294" r:id="rId13"/>
    <p:sldId id="264" r:id="rId14"/>
    <p:sldId id="297" r:id="rId15"/>
    <p:sldId id="298" r:id="rId16"/>
    <p:sldId id="303" r:id="rId17"/>
    <p:sldId id="296" r:id="rId18"/>
    <p:sldId id="276" r:id="rId19"/>
    <p:sldId id="291" r:id="rId20"/>
    <p:sldId id="292" r:id="rId21"/>
    <p:sldId id="293" r:id="rId22"/>
    <p:sldId id="295" r:id="rId23"/>
    <p:sldId id="306" r:id="rId24"/>
    <p:sldId id="307" r:id="rId25"/>
    <p:sldId id="308" r:id="rId26"/>
    <p:sldId id="309" r:id="rId27"/>
    <p:sldId id="310" r:id="rId28"/>
    <p:sldId id="302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orient="horz" pos="4190" userDrawn="1">
          <p15:clr>
            <a:srgbClr val="A4A3A4"/>
          </p15:clr>
        </p15:guide>
        <p15:guide id="3" pos="230" userDrawn="1">
          <p15:clr>
            <a:srgbClr val="A4A3A4"/>
          </p15:clr>
        </p15:guide>
        <p15:guide id="4" pos="7449" userDrawn="1">
          <p15:clr>
            <a:srgbClr val="A4A3A4"/>
          </p15:clr>
        </p15:guide>
        <p15:guide id="5" orient="horz" pos="561" userDrawn="1">
          <p15:clr>
            <a:srgbClr val="A4A3A4"/>
          </p15:clr>
        </p15:guide>
        <p15:guide id="6" orient="horz" pos="691" userDrawn="1">
          <p15:clr>
            <a:srgbClr val="A4A3A4"/>
          </p15:clr>
        </p15:guide>
        <p15:guide id="7" orient="horz" pos="4017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018"/>
    <a:srgbClr val="E6E6E6"/>
    <a:srgbClr val="FFFFFF"/>
    <a:srgbClr val="FFFFFC"/>
    <a:srgbClr val="F7FCFE"/>
    <a:srgbClr val="F3F3F3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9" autoAdjust="0"/>
    <p:restoredTop sz="94984" autoAdjust="0"/>
  </p:normalViewPr>
  <p:slideViewPr>
    <p:cSldViewPr snapToGrid="0" showGuides="1">
      <p:cViewPr>
        <p:scale>
          <a:sx n="80" d="100"/>
          <a:sy n="80" d="100"/>
        </p:scale>
        <p:origin x="1288" y="712"/>
      </p:cViewPr>
      <p:guideLst>
        <p:guide orient="horz" pos="142"/>
        <p:guide orient="horz" pos="4190"/>
        <p:guide pos="230"/>
        <p:guide pos="7449"/>
        <p:guide orient="horz" pos="561"/>
        <p:guide orient="horz" pos="691"/>
        <p:guide orient="horz" pos="4017"/>
        <p:guide orient="horz"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3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4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68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70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04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>
      <p:transition spd="slow" advClick="0" advTm="5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5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dir="u"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28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6819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2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48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8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21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98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  <p:sldLayoutId id="2147483687" r:id="rId4"/>
    <p:sldLayoutId id="2147483672" r:id="rId5"/>
    <p:sldLayoutId id="2147483683" r:id="rId6"/>
    <p:sldLayoutId id="2147483684" r:id="rId7"/>
    <p:sldLayoutId id="2147483685" r:id="rId8"/>
    <p:sldLayoutId id="2147483686" r:id="rId9"/>
    <p:sldLayoutId id="2147483682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emf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image" Target="../media/image1.emf"/><Relationship Id="rId5" Type="http://schemas.openxmlformats.org/officeDocument/2006/relationships/image" Target="../media/image7.png"/><Relationship Id="rId1" Type="http://schemas.openxmlformats.org/officeDocument/2006/relationships/themeOverride" Target="../theme/themeOverride6.xml"/><Relationship Id="rId2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8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9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3.xml"/><Relationship Id="rId3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5.xml"/><Relationship Id="rId3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5.xml"/><Relationship Id="rId3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5.xml"/><Relationship Id="rId3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image" Target="../media/image1.emf"/><Relationship Id="rId5" Type="http://schemas.openxmlformats.org/officeDocument/2006/relationships/image" Target="../media/image10.png"/><Relationship Id="rId1" Type="http://schemas.openxmlformats.org/officeDocument/2006/relationships/themeOverride" Target="../theme/themeOverride8.xml"/><Relationship Id="rId2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11.png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.emf"/><Relationship Id="rId1" Type="http://schemas.openxmlformats.org/officeDocument/2006/relationships/themeOverride" Target="../theme/themeOverride2.x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12.png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13.png"/><Relationship Id="rId1" Type="http://schemas.openxmlformats.org/officeDocument/2006/relationships/tags" Target="../tags/tag21.xml"/><Relationship Id="rId2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14.png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15.png"/><Relationship Id="rId1" Type="http://schemas.openxmlformats.org/officeDocument/2006/relationships/tags" Target="../tags/tag23.xml"/><Relationship Id="rId2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16.png"/><Relationship Id="rId1" Type="http://schemas.openxmlformats.org/officeDocument/2006/relationships/tags" Target="../tags/tag24.xml"/><Relationship Id="rId2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17.png"/><Relationship Id="rId1" Type="http://schemas.openxmlformats.org/officeDocument/2006/relationships/tags" Target="../tags/tag25.xml"/><Relationship Id="rId2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3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5.xml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5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image" Target="../media/image1.emf"/><Relationship Id="rId5" Type="http://schemas.openxmlformats.org/officeDocument/2006/relationships/image" Target="../media/image5.png"/><Relationship Id="rId1" Type="http://schemas.openxmlformats.org/officeDocument/2006/relationships/themeOverride" Target="../theme/themeOverride4.xml"/><Relationship Id="rId2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image" Target="../media/image1.emf"/><Relationship Id="rId5" Type="http://schemas.openxmlformats.org/officeDocument/2006/relationships/image" Target="../media/image6.png"/><Relationship Id="rId1" Type="http://schemas.openxmlformats.org/officeDocument/2006/relationships/themeOverride" Target="../theme/themeOverride5.xml"/><Relationship Id="rId2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5E8046C-AB43-4CA8-B822-A68A004E845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>
            <a:off x="0" y="3102832"/>
            <a:ext cx="5036457" cy="3755170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939AFE2-B0BF-468D-AD04-62E67275F9F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>
            <a:off x="7881256" y="0"/>
            <a:ext cx="4310743" cy="3214079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E16DC008-AB01-4522-BBC0-4E95024169C9}"/>
              </a:ext>
            </a:extLst>
          </p:cNvPr>
          <p:cNvSpPr/>
          <p:nvPr/>
        </p:nvSpPr>
        <p:spPr>
          <a:xfrm>
            <a:off x="1194024" y="4026162"/>
            <a:ext cx="81121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</a:t>
            </a: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部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大数据技术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演讲者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蒋   涛   涛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CDB6186-B727-4B3C-B4D3-B3CE88ABA9CB}"/>
              </a:ext>
            </a:extLst>
          </p:cNvPr>
          <p:cNvSpPr txBox="1"/>
          <p:nvPr/>
        </p:nvSpPr>
        <p:spPr>
          <a:xfrm>
            <a:off x="956814" y="2637656"/>
            <a:ext cx="10296525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5400" b="1" smtClean="0">
                <a:latin typeface="+mj-ea"/>
                <a:ea typeface="+mj-ea"/>
              </a:rPr>
              <a:t>SQL</a:t>
            </a:r>
            <a:r>
              <a:rPr lang="zh-CN" altLang="en-US" sz="5400" b="1" smtClean="0">
                <a:latin typeface="+mj-ea"/>
                <a:ea typeface="+mj-ea"/>
              </a:rPr>
              <a:t>实时</a:t>
            </a:r>
            <a:r>
              <a:rPr lang="zh-CN" altLang="en-US" sz="5400" b="1" dirty="0" smtClean="0">
                <a:latin typeface="+mj-ea"/>
                <a:ea typeface="+mj-ea"/>
              </a:rPr>
              <a:t>平台功能介绍</a:t>
            </a:r>
            <a:endParaRPr lang="zh-CN" altLang="en-US" sz="5400" b="1" dirty="0">
              <a:latin typeface="+mj-ea"/>
              <a:ea typeface="+mj-ea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7A14EFEA-3113-4BAE-AB42-5B1C3E14229C}"/>
              </a:ext>
            </a:extLst>
          </p:cNvPr>
          <p:cNvSpPr/>
          <p:nvPr/>
        </p:nvSpPr>
        <p:spPr>
          <a:xfrm>
            <a:off x="4437399" y="1569124"/>
            <a:ext cx="854990" cy="854990"/>
          </a:xfrm>
          <a:prstGeom prst="ellipse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2</a:t>
            </a:r>
            <a:endParaRPr lang="zh-CN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312E0BBD-6B5B-4158-ABA6-7CF612D46827}"/>
              </a:ext>
            </a:extLst>
          </p:cNvPr>
          <p:cNvSpPr/>
          <p:nvPr/>
        </p:nvSpPr>
        <p:spPr>
          <a:xfrm>
            <a:off x="5250087" y="1569124"/>
            <a:ext cx="854990" cy="854990"/>
          </a:xfrm>
          <a:prstGeom prst="ellipse">
            <a:avLst/>
          </a:prstGeom>
          <a:gradFill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</a:t>
            </a:r>
            <a:endParaRPr lang="zh-CN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B787B94C-9A66-44EF-9642-7FBD1EE1CF44}"/>
              </a:ext>
            </a:extLst>
          </p:cNvPr>
          <p:cNvSpPr/>
          <p:nvPr/>
        </p:nvSpPr>
        <p:spPr>
          <a:xfrm>
            <a:off x="6062775" y="1569124"/>
            <a:ext cx="854990" cy="854990"/>
          </a:xfrm>
          <a:prstGeom prst="ellipse">
            <a:avLst/>
          </a:prstGeom>
          <a:gradFill>
            <a:gsLst>
              <a:gs pos="0">
                <a:schemeClr val="accent3">
                  <a:lumMod val="70000"/>
                  <a:lumOff val="30000"/>
                </a:schemeClr>
              </a:gs>
              <a:gs pos="100000">
                <a:schemeClr val="accent3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1</a:t>
            </a:r>
            <a:endParaRPr lang="zh-CN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BC248A4F-AD26-42E9-BE6D-AA05F3C2F7FE}"/>
              </a:ext>
            </a:extLst>
          </p:cNvPr>
          <p:cNvSpPr/>
          <p:nvPr/>
        </p:nvSpPr>
        <p:spPr>
          <a:xfrm>
            <a:off x="6875462" y="1569124"/>
            <a:ext cx="854990" cy="854990"/>
          </a:xfrm>
          <a:prstGeom prst="ellipse">
            <a:avLst/>
          </a:prstGeom>
          <a:gradFill>
            <a:gsLst>
              <a:gs pos="0">
                <a:schemeClr val="accent4">
                  <a:lumMod val="70000"/>
                  <a:lumOff val="30000"/>
                </a:schemeClr>
              </a:gs>
              <a:gs pos="100000">
                <a:schemeClr val="accent4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9</a:t>
            </a:r>
            <a:endParaRPr lang="zh-CN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3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 animBg="1"/>
      <p:bldP spid="14" grpId="0" animBg="1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62314" y="189958"/>
            <a:ext cx="630850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err="1" smtClean="0"/>
              <a:t>LocalGlobal</a:t>
            </a:r>
            <a:r>
              <a:rPr lang="zh-CN" altLang="en-US" sz="2800" dirty="0" smtClean="0"/>
              <a:t>（</a:t>
            </a:r>
            <a:r>
              <a:rPr lang="zh-CN" altLang="en-US" sz="2800" dirty="0"/>
              <a:t>解决常见数据热点问题</a:t>
            </a:r>
            <a:r>
              <a:rPr lang="zh-CN" altLang="en-US" sz="2800" dirty="0" smtClean="0"/>
              <a:t>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550" y="1015999"/>
            <a:ext cx="9740900" cy="49516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9389" y="6184050"/>
            <a:ext cx="344905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kumimoji="1" lang="en-US" altLang="zh-CN" dirty="0" smtClean="0"/>
              <a:t>Blink</a:t>
            </a:r>
            <a:r>
              <a:rPr kumimoji="1" lang="zh-CN" altLang="en-US" dirty="0" smtClean="0"/>
              <a:t>可用</a:t>
            </a:r>
          </a:p>
        </p:txBody>
      </p:sp>
    </p:spTree>
    <p:extLst>
      <p:ext uri="{BB962C8B-B14F-4D97-AF65-F5344CB8AC3E}">
        <p14:creationId xmlns:p14="http://schemas.microsoft.com/office/powerpoint/2010/main" val="35759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62314" y="189958"/>
            <a:ext cx="646892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err="1"/>
              <a:t>PartialFinal</a:t>
            </a:r>
            <a:r>
              <a:rPr lang="zh-CN" altLang="en-US" sz="2800" dirty="0"/>
              <a:t>（解决</a:t>
            </a:r>
            <a:r>
              <a:rPr lang="en-US" altLang="zh-CN" sz="2800" dirty="0" err="1"/>
              <a:t>count_distinct</a:t>
            </a:r>
            <a:r>
              <a:rPr lang="zh-CN" altLang="en-US" sz="2800" dirty="0"/>
              <a:t>热点）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50" y="984250"/>
            <a:ext cx="10147300" cy="514383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9389" y="6184050"/>
            <a:ext cx="344905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kumimoji="1" lang="en-US" altLang="zh-CN" smtClean="0"/>
              <a:t>Blink</a:t>
            </a:r>
            <a:r>
              <a:rPr kumimoji="1" lang="zh-CN" altLang="en-US" smtClean="0"/>
              <a:t>可</a:t>
            </a:r>
            <a:r>
              <a:rPr kumimoji="1" lang="zh-CN" altLang="en-US" dirty="0" smtClean="0"/>
              <a:t>用</a:t>
            </a:r>
          </a:p>
        </p:txBody>
      </p:sp>
    </p:spTree>
    <p:extLst>
      <p:ext uri="{BB962C8B-B14F-4D97-AF65-F5344CB8AC3E}">
        <p14:creationId xmlns:p14="http://schemas.microsoft.com/office/powerpoint/2010/main" val="72430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62314" y="189958"/>
            <a:ext cx="646892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/>
              <a:t>异常延迟告警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45" y="1032402"/>
            <a:ext cx="10983829" cy="572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D22EC03-6D45-40A0-861A-D28522A6A30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>
            <a:off x="-2845268" y="-922885"/>
            <a:ext cx="10435771" cy="7780885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C902EDF5-0FCB-4455-B39D-79A55E6E5CF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6B23701-49CC-476C-BE6E-612568B298AF}"/>
              </a:ext>
            </a:extLst>
          </p:cNvPr>
          <p:cNvSpPr txBox="1"/>
          <p:nvPr/>
        </p:nvSpPr>
        <p:spPr>
          <a:xfrm>
            <a:off x="5590253" y="1919601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accent2"/>
                </a:solidFill>
                <a:latin typeface="+mj-lt"/>
              </a:rPr>
              <a:t>02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CED38A3-98EC-4B8C-BA68-806E04468F89}"/>
              </a:ext>
            </a:extLst>
          </p:cNvPr>
          <p:cNvSpPr txBox="1"/>
          <p:nvPr/>
        </p:nvSpPr>
        <p:spPr>
          <a:xfrm>
            <a:off x="4356765" y="3618377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服务拓展</a:t>
            </a:r>
            <a:endParaRPr lang="zh-CN" altLang="en-US" sz="36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9872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8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46271" y="94979"/>
            <a:ext cx="516951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数据流动链路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4142" y="2431884"/>
            <a:ext cx="1130970" cy="721895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zh-CN" smtClean="0"/>
              <a:t>binlog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00174" y="3911767"/>
            <a:ext cx="1540043" cy="640178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zh-CN" dirty="0" smtClean="0"/>
              <a:t>Kafka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00173" y="5173577"/>
            <a:ext cx="1540043" cy="739444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zh-CN" dirty="0" err="1" smtClean="0"/>
              <a:t>RcoketMQ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（业务数据）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04185" y="2431884"/>
            <a:ext cx="1331496" cy="721895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zh-CN" dirty="0" smtClean="0"/>
              <a:t>VSS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MQ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3" idx="3"/>
            <a:endCxn id="10" idx="1"/>
          </p:cNvCxnSpPr>
          <p:nvPr/>
        </p:nvCxnSpPr>
        <p:spPr>
          <a:xfrm>
            <a:off x="1595112" y="2792832"/>
            <a:ext cx="409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197993" y="2431884"/>
            <a:ext cx="1700467" cy="721895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zh-CN" dirty="0" smtClean="0"/>
              <a:t>KAFKA</a:t>
            </a:r>
          </a:p>
          <a:p>
            <a:pPr algn="ctr"/>
            <a:r>
              <a:rPr kumimoji="1" lang="zh-CN" altLang="en-US" dirty="0" smtClean="0"/>
              <a:t>（模板化数据）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stCxn id="10" idx="3"/>
            <a:endCxn id="17" idx="1"/>
          </p:cNvCxnSpPr>
          <p:nvPr/>
        </p:nvCxnSpPr>
        <p:spPr>
          <a:xfrm>
            <a:off x="3335681" y="2792832"/>
            <a:ext cx="862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387388" y="3381382"/>
            <a:ext cx="1540043" cy="640178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实时平台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867488" y="1222212"/>
            <a:ext cx="1798697" cy="640178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/>
            <a:r>
              <a:rPr kumimoji="1" lang="en-US" altLang="zh-CN" dirty="0" smtClean="0"/>
              <a:t>DBUS</a:t>
            </a:r>
          </a:p>
          <a:p>
            <a:pPr algn="ctr"/>
            <a:r>
              <a:rPr kumimoji="1" lang="zh-CN" altLang="en-US" dirty="0" smtClean="0"/>
              <a:t>（数据模板化服务）</a:t>
            </a:r>
            <a:endParaRPr kumimoji="1" lang="zh-CN" altLang="en-US" dirty="0"/>
          </a:p>
        </p:txBody>
      </p:sp>
      <p:cxnSp>
        <p:nvCxnSpPr>
          <p:cNvPr id="29" name="直线箭头连接符 28"/>
          <p:cNvCxnSpPr>
            <a:stCxn id="23" idx="2"/>
          </p:cNvCxnSpPr>
          <p:nvPr/>
        </p:nvCxnSpPr>
        <p:spPr>
          <a:xfrm flipH="1">
            <a:off x="3766836" y="1862390"/>
            <a:ext cx="1" cy="93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547684" y="1862390"/>
            <a:ext cx="1267326" cy="44918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zh-CN" dirty="0" err="1" smtClean="0"/>
              <a:t>KafKa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0547684" y="2576264"/>
            <a:ext cx="1267326" cy="44918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zh-CN" dirty="0" err="1" smtClean="0"/>
              <a:t>RocketMQ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547684" y="3290138"/>
            <a:ext cx="1267326" cy="44918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zh-CN" dirty="0" smtClean="0"/>
              <a:t>ES</a:t>
            </a:r>
            <a:endParaRPr kumimoji="1"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10547684" y="4004012"/>
            <a:ext cx="1267326" cy="44918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zh-CN" dirty="0" err="1" smtClean="0"/>
              <a:t>Hbase</a:t>
            </a:r>
            <a:endParaRPr kumimoji="1"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0547684" y="4717886"/>
            <a:ext cx="1267326" cy="44918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zh-CN" dirty="0" smtClean="0"/>
              <a:t>GDS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547684" y="5431760"/>
            <a:ext cx="1267326" cy="44918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49" name="肘形连接符 48"/>
          <p:cNvCxnSpPr/>
          <p:nvPr/>
        </p:nvCxnSpPr>
        <p:spPr>
          <a:xfrm flipV="1">
            <a:off x="8927431" y="2086980"/>
            <a:ext cx="1620253" cy="1652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/>
        </p:nvCxnSpPr>
        <p:spPr>
          <a:xfrm flipV="1">
            <a:off x="8927431" y="2800854"/>
            <a:ext cx="1620253" cy="9384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/>
          <p:nvPr/>
        </p:nvCxnSpPr>
        <p:spPr>
          <a:xfrm flipV="1">
            <a:off x="8927431" y="3514728"/>
            <a:ext cx="1620253" cy="2245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>
            <a:off x="8927431" y="3739316"/>
            <a:ext cx="1620253" cy="489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/>
          <p:nvPr/>
        </p:nvCxnSpPr>
        <p:spPr>
          <a:xfrm>
            <a:off x="8927431" y="3739316"/>
            <a:ext cx="1620253" cy="1203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/>
          <p:nvPr/>
        </p:nvCxnSpPr>
        <p:spPr>
          <a:xfrm>
            <a:off x="8927431" y="3739316"/>
            <a:ext cx="1620253" cy="1917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7" idx="3"/>
          </p:cNvCxnSpPr>
          <p:nvPr/>
        </p:nvCxnSpPr>
        <p:spPr>
          <a:xfrm flipV="1">
            <a:off x="3540217" y="3739316"/>
            <a:ext cx="3847171" cy="492540"/>
          </a:xfrm>
          <a:prstGeom prst="bentConnector3">
            <a:avLst>
              <a:gd name="adj1" fmla="val 804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9" idx="3"/>
          </p:cNvCxnSpPr>
          <p:nvPr/>
        </p:nvCxnSpPr>
        <p:spPr>
          <a:xfrm flipV="1">
            <a:off x="3540216" y="3739316"/>
            <a:ext cx="3847172" cy="1803983"/>
          </a:xfrm>
          <a:prstGeom prst="bentConnector3">
            <a:avLst>
              <a:gd name="adj1" fmla="val 804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/>
          <p:nvPr/>
        </p:nvCxnSpPr>
        <p:spPr>
          <a:xfrm>
            <a:off x="5898460" y="2792832"/>
            <a:ext cx="1488928" cy="946484"/>
          </a:xfrm>
          <a:prstGeom prst="bentConnector3">
            <a:avLst>
              <a:gd name="adj1" fmla="val 489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8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46271" y="94979"/>
            <a:ext cx="516951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服务打通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81598" y="3007896"/>
            <a:ext cx="1668379" cy="1155032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实时平台</a:t>
            </a:r>
            <a:endParaRPr kumimoji="1"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764629" y="2093496"/>
            <a:ext cx="1644317" cy="91440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zh-CN" altLang="en-US" dirty="0" smtClean="0"/>
              <a:t>元数据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622629" y="1071798"/>
            <a:ext cx="1644317" cy="91440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zh-CN" altLang="en-US" dirty="0" smtClean="0"/>
              <a:t>数据服务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622629" y="2414338"/>
            <a:ext cx="1644317" cy="91440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zh-CN" altLang="en-US" dirty="0" smtClean="0"/>
              <a:t>消息队列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622629" y="3872665"/>
            <a:ext cx="1644317" cy="91440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服务</a:t>
            </a:r>
            <a:endParaRPr kumimoji="1"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622629" y="5330992"/>
            <a:ext cx="1644317" cy="91440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zh-CN" dirty="0" smtClean="0"/>
              <a:t>OLAP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764628" y="3896727"/>
            <a:ext cx="1644317" cy="91440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zh-CN" altLang="en-US" dirty="0" smtClean="0"/>
              <a:t>数据血缘</a:t>
            </a:r>
            <a:endParaRPr kumimoji="1" lang="zh-CN" altLang="en-US" dirty="0"/>
          </a:p>
        </p:txBody>
      </p:sp>
      <p:cxnSp>
        <p:nvCxnSpPr>
          <p:cNvPr id="13" name="肘形连接符 12"/>
          <p:cNvCxnSpPr>
            <a:stCxn id="2" idx="3"/>
            <a:endCxn id="32" idx="1"/>
          </p:cNvCxnSpPr>
          <p:nvPr/>
        </p:nvCxnSpPr>
        <p:spPr>
          <a:xfrm flipV="1">
            <a:off x="6849977" y="2871538"/>
            <a:ext cx="1772652" cy="713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2" idx="3"/>
            <a:endCxn id="31" idx="1"/>
          </p:cNvCxnSpPr>
          <p:nvPr/>
        </p:nvCxnSpPr>
        <p:spPr>
          <a:xfrm flipV="1">
            <a:off x="6849977" y="1528998"/>
            <a:ext cx="1772652" cy="2056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" idx="3"/>
            <a:endCxn id="34" idx="1"/>
          </p:cNvCxnSpPr>
          <p:nvPr/>
        </p:nvCxnSpPr>
        <p:spPr>
          <a:xfrm>
            <a:off x="6849977" y="3585412"/>
            <a:ext cx="1772652" cy="744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" idx="3"/>
            <a:endCxn id="35" idx="1"/>
          </p:cNvCxnSpPr>
          <p:nvPr/>
        </p:nvCxnSpPr>
        <p:spPr>
          <a:xfrm>
            <a:off x="6849977" y="3585412"/>
            <a:ext cx="1772652" cy="2202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" idx="1"/>
            <a:endCxn id="4" idx="3"/>
          </p:cNvCxnSpPr>
          <p:nvPr/>
        </p:nvCxnSpPr>
        <p:spPr>
          <a:xfrm rot="10800000">
            <a:off x="3408946" y="2550696"/>
            <a:ext cx="1772652" cy="10347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" idx="1"/>
            <a:endCxn id="42" idx="3"/>
          </p:cNvCxnSpPr>
          <p:nvPr/>
        </p:nvCxnSpPr>
        <p:spPr>
          <a:xfrm rot="10800000" flipV="1">
            <a:off x="3408946" y="3585411"/>
            <a:ext cx="1772653" cy="768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59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34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327160" y="1481888"/>
            <a:ext cx="3924300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数据预览（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6" name="五边形 35"/>
          <p:cNvSpPr/>
          <p:nvPr/>
        </p:nvSpPr>
        <p:spPr>
          <a:xfrm>
            <a:off x="3517118" y="2981157"/>
            <a:ext cx="2232025" cy="1447800"/>
          </a:xfrm>
          <a:prstGeom prst="homePlate">
            <a:avLst>
              <a:gd name="adj" fmla="val 3808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rgbClr val="FFFFFF"/>
                </a:solidFill>
              </a:rPr>
              <a:t>KAFKA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  <p:sp>
        <p:nvSpPr>
          <p:cNvPr id="38" name="燕尾形 37"/>
          <p:cNvSpPr/>
          <p:nvPr/>
        </p:nvSpPr>
        <p:spPr>
          <a:xfrm>
            <a:off x="7117568" y="2981157"/>
            <a:ext cx="2160587" cy="1447800"/>
          </a:xfrm>
          <a:prstGeom prst="chevron">
            <a:avLst>
              <a:gd name="adj" fmla="val 3808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rgbClr val="FFFFFF"/>
                </a:solidFill>
              </a:rPr>
              <a:t>HBASE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  <p:sp>
        <p:nvSpPr>
          <p:cNvPr id="39" name="燕尾形 38"/>
          <p:cNvSpPr/>
          <p:nvPr/>
        </p:nvSpPr>
        <p:spPr>
          <a:xfrm>
            <a:off x="5353855" y="2981157"/>
            <a:ext cx="2160588" cy="1447800"/>
          </a:xfrm>
          <a:prstGeom prst="chevron">
            <a:avLst>
              <a:gd name="adj" fmla="val 3808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dirty="0" err="1" smtClean="0">
                <a:solidFill>
                  <a:srgbClr val="FFFFFF"/>
                </a:solidFill>
              </a:rPr>
              <a:t>RocketMQ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4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D22EC03-6D45-40A0-861A-D28522A6A30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>
            <a:off x="-2845268" y="-922885"/>
            <a:ext cx="10435771" cy="7780885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C902EDF5-0FCB-4455-B39D-79A55E6E5CF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6B23701-49CC-476C-BE6E-612568B298AF}"/>
              </a:ext>
            </a:extLst>
          </p:cNvPr>
          <p:cNvSpPr txBox="1"/>
          <p:nvPr/>
        </p:nvSpPr>
        <p:spPr>
          <a:xfrm>
            <a:off x="5590253" y="1919601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smtClean="0">
                <a:solidFill>
                  <a:schemeClr val="accent2"/>
                </a:solidFill>
                <a:latin typeface="+mj-lt"/>
              </a:rPr>
              <a:t>03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CED38A3-98EC-4B8C-BA68-806E04468F89}"/>
              </a:ext>
            </a:extLst>
          </p:cNvPr>
          <p:cNvSpPr txBox="1"/>
          <p:nvPr/>
        </p:nvSpPr>
        <p:spPr>
          <a:xfrm>
            <a:off x="4356765" y="3618377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最佳实践</a:t>
            </a:r>
            <a:endParaRPr lang="zh-CN" altLang="en-US" sz="36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8050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8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46271" y="94979"/>
            <a:ext cx="516951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经典案例一：实时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UV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423" y="1459832"/>
            <a:ext cx="9032729" cy="38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1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8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46271" y="94979"/>
            <a:ext cx="516951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经典案例二：最新交易记录获取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31" y="1620252"/>
            <a:ext cx="10958216" cy="38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2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01C5842A-68EF-46AB-B706-D27E52CA188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>
            <a:off x="0" y="3102832"/>
            <a:ext cx="5036457" cy="3755170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DB5AE33-1F83-4A24-963D-D85FE8F9299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>
            <a:off x="7881257" y="118937"/>
            <a:ext cx="4310743" cy="3214079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4" name="PA-文本框 10">
            <a:extLst>
              <a:ext uri="{FF2B5EF4-FFF2-40B4-BE49-F238E27FC236}">
                <a16:creationId xmlns:a16="http://schemas.microsoft.com/office/drawing/2014/main" xmlns="" id="{112E3CD3-4F79-4CCE-B561-598F86AB31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074237" y="2257012"/>
            <a:ext cx="325439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40BD02C-AF19-48F8-AC84-4E59481B0E7B}"/>
              </a:ext>
            </a:extLst>
          </p:cNvPr>
          <p:cNvSpPr/>
          <p:nvPr/>
        </p:nvSpPr>
        <p:spPr>
          <a:xfrm>
            <a:off x="-656772" y="691264"/>
            <a:ext cx="61311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Contents</a:t>
            </a:r>
            <a:endParaRPr lang="zh-CN" altLang="en-US" sz="6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D5696CF6-B230-4708-947F-5B18EA24C102}"/>
              </a:ext>
            </a:extLst>
          </p:cNvPr>
          <p:cNvSpPr/>
          <p:nvPr/>
        </p:nvSpPr>
        <p:spPr>
          <a:xfrm>
            <a:off x="3199710" y="2202115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424D436-8AF3-4CD0-9023-93102937C62A}"/>
              </a:ext>
            </a:extLst>
          </p:cNvPr>
          <p:cNvSpPr txBox="1"/>
          <p:nvPr/>
        </p:nvSpPr>
        <p:spPr>
          <a:xfrm>
            <a:off x="3256824" y="2176749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801E0502-89FE-4881-9B44-0533A08B0731}"/>
              </a:ext>
            </a:extLst>
          </p:cNvPr>
          <p:cNvCxnSpPr>
            <a:cxnSpLocks/>
          </p:cNvCxnSpPr>
          <p:nvPr/>
        </p:nvCxnSpPr>
        <p:spPr>
          <a:xfrm>
            <a:off x="271415" y="1725977"/>
            <a:ext cx="42747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-文本框 10">
            <a:extLst>
              <a:ext uri="{FF2B5EF4-FFF2-40B4-BE49-F238E27FC236}">
                <a16:creationId xmlns:a16="http://schemas.microsoft.com/office/drawing/2014/main" xmlns="" id="{CCD2C9BC-B2C9-4CC2-A44E-F4C6604A724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033170" y="3358383"/>
            <a:ext cx="325439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服务拓展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90573D41-DD9B-446D-AAC4-22AB9D2CD237}"/>
              </a:ext>
            </a:extLst>
          </p:cNvPr>
          <p:cNvSpPr/>
          <p:nvPr/>
        </p:nvSpPr>
        <p:spPr>
          <a:xfrm>
            <a:off x="4227001" y="3358383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0898A6C-A539-4FA3-9403-0E92DB45D45E}"/>
              </a:ext>
            </a:extLst>
          </p:cNvPr>
          <p:cNvSpPr txBox="1"/>
          <p:nvPr/>
        </p:nvSpPr>
        <p:spPr>
          <a:xfrm>
            <a:off x="4284115" y="3333017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4" name="PA-文本框 10">
            <a:extLst>
              <a:ext uri="{FF2B5EF4-FFF2-40B4-BE49-F238E27FC236}">
                <a16:creationId xmlns:a16="http://schemas.microsoft.com/office/drawing/2014/main" xmlns="" id="{BA7F56B8-A5A4-41B6-B476-0E0EE9C5AF8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973364" y="4518971"/>
            <a:ext cx="325439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最佳实践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866576D8-E32A-4BAC-A932-23392FFBEDDD}"/>
              </a:ext>
            </a:extLst>
          </p:cNvPr>
          <p:cNvSpPr/>
          <p:nvPr/>
        </p:nvSpPr>
        <p:spPr>
          <a:xfrm>
            <a:off x="5101392" y="4434281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0D594CED-4658-45B5-9D6C-FE22B12D8A79}"/>
              </a:ext>
            </a:extLst>
          </p:cNvPr>
          <p:cNvSpPr txBox="1"/>
          <p:nvPr/>
        </p:nvSpPr>
        <p:spPr>
          <a:xfrm>
            <a:off x="5158506" y="4408915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PA-文本框 10">
            <a:extLst>
              <a:ext uri="{FF2B5EF4-FFF2-40B4-BE49-F238E27FC236}">
                <a16:creationId xmlns:a16="http://schemas.microsoft.com/office/drawing/2014/main" xmlns="" id="{BA7F56B8-A5A4-41B6-B476-0E0EE9C5AF8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788222" y="5553687"/>
            <a:ext cx="325439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界面操作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866576D8-E32A-4BAC-A932-23392FFBEDDD}"/>
              </a:ext>
            </a:extLst>
          </p:cNvPr>
          <p:cNvSpPr/>
          <p:nvPr/>
        </p:nvSpPr>
        <p:spPr>
          <a:xfrm>
            <a:off x="5916250" y="5468997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0D594CED-4658-45B5-9D6C-FE22B12D8A79}"/>
              </a:ext>
            </a:extLst>
          </p:cNvPr>
          <p:cNvSpPr txBox="1"/>
          <p:nvPr/>
        </p:nvSpPr>
        <p:spPr>
          <a:xfrm>
            <a:off x="5973364" y="5443631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4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4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8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46271" y="94979"/>
            <a:ext cx="516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经典案例三：订单与销量统计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71" y="1411704"/>
            <a:ext cx="10094445" cy="44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7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8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46271" y="94979"/>
            <a:ext cx="516951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经典案例四：直播房故障统计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71" y="1203157"/>
            <a:ext cx="10651121" cy="478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7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8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46271" y="94979"/>
            <a:ext cx="516951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经典案例五：规则匹配报警机制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50" y="1357754"/>
            <a:ext cx="9867900" cy="545698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9934" y="778256"/>
            <a:ext cx="12354664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dirty="0"/>
              <a:t>当相同的</a:t>
            </a:r>
            <a:r>
              <a:rPr lang="en-US" altLang="zh-CN" dirty="0" err="1"/>
              <a:t>card_id</a:t>
            </a:r>
            <a:r>
              <a:rPr lang="zh-CN" altLang="en-US" dirty="0"/>
              <a:t>在十分钟内，从两个不同的</a:t>
            </a:r>
            <a:r>
              <a:rPr lang="en-US" altLang="zh-CN" dirty="0"/>
              <a:t>location</a:t>
            </a:r>
            <a:r>
              <a:rPr lang="zh-CN" altLang="en-US" dirty="0"/>
              <a:t>发生刷卡现象，就会触发报警机制，以便于监测信用卡盗刷等</a:t>
            </a:r>
            <a:r>
              <a:rPr lang="zh-CN" altLang="en-US" dirty="0" smtClean="0"/>
              <a:t>现象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771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D22EC03-6D45-40A0-861A-D28522A6A30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>
            <a:off x="-2845268" y="-922885"/>
            <a:ext cx="10435771" cy="7780885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C902EDF5-0FCB-4455-B39D-79A55E6E5CF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6B23701-49CC-476C-BE6E-612568B298AF}"/>
              </a:ext>
            </a:extLst>
          </p:cNvPr>
          <p:cNvSpPr txBox="1"/>
          <p:nvPr/>
        </p:nvSpPr>
        <p:spPr>
          <a:xfrm>
            <a:off x="5590253" y="1919601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accent2"/>
                </a:solidFill>
                <a:latin typeface="+mj-lt"/>
              </a:rPr>
              <a:t>04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CED38A3-98EC-4B8C-BA68-806E04468F89}"/>
              </a:ext>
            </a:extLst>
          </p:cNvPr>
          <p:cNvSpPr txBox="1"/>
          <p:nvPr/>
        </p:nvSpPr>
        <p:spPr>
          <a:xfrm>
            <a:off x="4356765" y="3618377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界面操作</a:t>
            </a:r>
            <a:endParaRPr lang="zh-CN" altLang="en-US" sz="36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3614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8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46271" y="94979"/>
            <a:ext cx="516951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界面操作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71" y="747465"/>
            <a:ext cx="10047827" cy="611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8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46271" y="94979"/>
            <a:ext cx="516951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任务列表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96" y="842444"/>
            <a:ext cx="11967410" cy="601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7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8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46271" y="94979"/>
            <a:ext cx="516951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00" y="94979"/>
            <a:ext cx="8032921" cy="662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3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19914" y="2741926"/>
            <a:ext cx="5169517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5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操作演示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0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8A07585-2681-420E-8B68-82642C271C7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>
            <a:off x="0" y="3102832"/>
            <a:ext cx="5036457" cy="3755170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3F8B67C-82C1-43B4-B52B-4EEA1A98A22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>
            <a:off x="7881257" y="118540"/>
            <a:ext cx="4310743" cy="3214079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24809D3-C753-4F87-8C40-28F62E710CE2}"/>
              </a:ext>
            </a:extLst>
          </p:cNvPr>
          <p:cNvSpPr txBox="1"/>
          <p:nvPr/>
        </p:nvSpPr>
        <p:spPr>
          <a:xfrm>
            <a:off x="927212" y="3332620"/>
            <a:ext cx="10296525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5400" b="1" dirty="0" smtClean="0">
                <a:latin typeface="+mj-ea"/>
                <a:ea typeface="+mj-ea"/>
              </a:rPr>
              <a:t>THANKS</a:t>
            </a:r>
            <a:endParaRPr lang="zh-CN" altLang="en-US" sz="5400" b="1" dirty="0">
              <a:latin typeface="+mj-ea"/>
              <a:ea typeface="+mj-ea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DF2BBF84-8FFC-42AC-B790-3E0CDB316381}"/>
              </a:ext>
            </a:extLst>
          </p:cNvPr>
          <p:cNvSpPr/>
          <p:nvPr/>
        </p:nvSpPr>
        <p:spPr>
          <a:xfrm>
            <a:off x="4450099" y="2241982"/>
            <a:ext cx="854990" cy="854990"/>
          </a:xfrm>
          <a:prstGeom prst="ellipse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2</a:t>
            </a:r>
            <a:endParaRPr lang="zh-CN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02A5AFFA-FB79-42AD-92F8-E8CDE4126760}"/>
              </a:ext>
            </a:extLst>
          </p:cNvPr>
          <p:cNvSpPr/>
          <p:nvPr/>
        </p:nvSpPr>
        <p:spPr>
          <a:xfrm>
            <a:off x="5262787" y="2241982"/>
            <a:ext cx="854990" cy="854990"/>
          </a:xfrm>
          <a:prstGeom prst="ellipse">
            <a:avLst/>
          </a:prstGeom>
          <a:gradFill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</a:t>
            </a:r>
            <a:endParaRPr lang="zh-CN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06972087-A9FB-47F7-83A2-CED8A34A0668}"/>
              </a:ext>
            </a:extLst>
          </p:cNvPr>
          <p:cNvSpPr/>
          <p:nvPr/>
        </p:nvSpPr>
        <p:spPr>
          <a:xfrm>
            <a:off x="6075475" y="2241982"/>
            <a:ext cx="854990" cy="854990"/>
          </a:xfrm>
          <a:prstGeom prst="ellipse">
            <a:avLst/>
          </a:prstGeom>
          <a:gradFill>
            <a:gsLst>
              <a:gs pos="0">
                <a:schemeClr val="accent3">
                  <a:lumMod val="70000"/>
                  <a:lumOff val="30000"/>
                </a:schemeClr>
              </a:gs>
              <a:gs pos="100000">
                <a:schemeClr val="accent3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1</a:t>
            </a:r>
            <a:endParaRPr lang="zh-CN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0AB6B314-EFD2-4E9F-BEE0-7348ADB38A20}"/>
              </a:ext>
            </a:extLst>
          </p:cNvPr>
          <p:cNvSpPr/>
          <p:nvPr/>
        </p:nvSpPr>
        <p:spPr>
          <a:xfrm>
            <a:off x="6888162" y="2241982"/>
            <a:ext cx="854990" cy="854990"/>
          </a:xfrm>
          <a:prstGeom prst="ellipse">
            <a:avLst/>
          </a:prstGeom>
          <a:gradFill>
            <a:gsLst>
              <a:gs pos="0">
                <a:schemeClr val="accent4">
                  <a:lumMod val="70000"/>
                  <a:lumOff val="30000"/>
                </a:schemeClr>
              </a:gs>
              <a:gs pos="100000">
                <a:schemeClr val="accent4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9</a:t>
            </a:r>
            <a:endParaRPr lang="zh-CN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52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3FDD9C0-BD2E-4567-829D-E7D18FA315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>
            <a:off x="-2845268" y="-922885"/>
            <a:ext cx="10435771" cy="7780885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E818E35A-257A-4815-8990-52D149B5612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D6A7639-A63D-4CC9-AF76-8CD6498CA6CF}"/>
              </a:ext>
            </a:extLst>
          </p:cNvPr>
          <p:cNvSpPr txBox="1"/>
          <p:nvPr/>
        </p:nvSpPr>
        <p:spPr>
          <a:xfrm>
            <a:off x="5590253" y="1784492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accent2"/>
                </a:solidFill>
                <a:latin typeface="+mj-lt"/>
              </a:rPr>
              <a:t>01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5921A7B-DC51-4A49-8438-7A75D4812A97}"/>
              </a:ext>
            </a:extLst>
          </p:cNvPr>
          <p:cNvSpPr txBox="1"/>
          <p:nvPr/>
        </p:nvSpPr>
        <p:spPr>
          <a:xfrm>
            <a:off x="4356765" y="3354152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056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62315" y="189958"/>
            <a:ext cx="325439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35" name="Rectangle 4"/>
          <p:cNvSpPr>
            <a:spLocks noChangeArrowheads="1"/>
          </p:cNvSpPr>
          <p:nvPr/>
        </p:nvSpPr>
        <p:spPr bwMode="gray">
          <a:xfrm rot="3419336">
            <a:off x="1805709" y="4294354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gray">
          <a:xfrm>
            <a:off x="1861272" y="4337216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4</a:t>
            </a:r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gray">
          <a:xfrm>
            <a:off x="2089872" y="2356015"/>
            <a:ext cx="7358929" cy="3487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gray">
          <a:xfrm rot="3419336">
            <a:off x="1805709" y="1779754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gray">
          <a:xfrm>
            <a:off x="2559105" y="1849257"/>
            <a:ext cx="4273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cs typeface="Arial" charset="0"/>
              </a:rPr>
              <a:t>引擎能力（支持</a:t>
            </a:r>
            <a:r>
              <a:rPr lang="en-US" altLang="zh-CN" sz="2400" dirty="0" err="1" smtClean="0">
                <a:cs typeface="Arial" charset="0"/>
              </a:rPr>
              <a:t>Flink</a:t>
            </a:r>
            <a:r>
              <a:rPr lang="zh-CN" altLang="en-US" sz="2400" dirty="0" smtClean="0">
                <a:cs typeface="Arial" charset="0"/>
              </a:rPr>
              <a:t>和</a:t>
            </a:r>
            <a:r>
              <a:rPr lang="en-US" altLang="zh-CN" sz="2400" dirty="0" smtClean="0">
                <a:cs typeface="Arial" charset="0"/>
              </a:rPr>
              <a:t>Blink</a:t>
            </a:r>
            <a:r>
              <a:rPr lang="zh-CN" altLang="en-US" sz="2400" dirty="0" smtClean="0">
                <a:cs typeface="Arial" charset="0"/>
              </a:rPr>
              <a:t>）</a:t>
            </a:r>
            <a:endParaRPr lang="en-US" altLang="zh-CN" sz="2400" dirty="0">
              <a:cs typeface="Arial" charset="0"/>
            </a:endParaRP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gray">
          <a:xfrm>
            <a:off x="1861272" y="1822616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FFFFFF"/>
                </a:solidFill>
                <a:cs typeface="Arial" charset="0"/>
              </a:rPr>
              <a:t>1</a:t>
            </a: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gray">
          <a:xfrm>
            <a:off x="2089871" y="3240977"/>
            <a:ext cx="7358929" cy="2404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gray">
          <a:xfrm rot="3419336">
            <a:off x="1805709" y="2617954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gray">
          <a:xfrm>
            <a:off x="1861272" y="2660816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2</a:t>
            </a: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gray">
          <a:xfrm rot="3419336">
            <a:off x="1805709" y="3456154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gray">
          <a:xfrm>
            <a:off x="1861272" y="3499016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3</a:t>
            </a:r>
          </a:p>
        </p:txBody>
      </p:sp>
      <p:sp>
        <p:nvSpPr>
          <p:cNvPr id="50" name="Text Box 19"/>
          <p:cNvSpPr txBox="1">
            <a:spLocks noChangeArrowheads="1"/>
          </p:cNvSpPr>
          <p:nvPr/>
        </p:nvSpPr>
        <p:spPr bwMode="gray">
          <a:xfrm>
            <a:off x="2559105" y="2744319"/>
            <a:ext cx="6032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cs typeface="Arial" charset="0"/>
              </a:rPr>
              <a:t>平台化（纯</a:t>
            </a:r>
            <a:r>
              <a:rPr lang="en-US" altLang="zh-CN" sz="2400" dirty="0" smtClean="0">
                <a:cs typeface="Arial" charset="0"/>
              </a:rPr>
              <a:t>SQL</a:t>
            </a:r>
            <a:r>
              <a:rPr lang="zh-CN" altLang="en-US" sz="2400" dirty="0" smtClean="0">
                <a:cs typeface="Arial" charset="0"/>
              </a:rPr>
              <a:t>开发，服务全打通，权限）</a:t>
            </a:r>
            <a:endParaRPr lang="en-US" altLang="zh-CN" sz="2400" dirty="0">
              <a:cs typeface="Arial" charset="0"/>
            </a:endParaRPr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gray">
          <a:xfrm>
            <a:off x="2559105" y="3527805"/>
            <a:ext cx="5416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dirty="0">
                <a:cs typeface="Arial" charset="0"/>
              </a:rPr>
              <a:t>多场景应用</a:t>
            </a:r>
            <a:r>
              <a:rPr lang="zh-CN" altLang="en-US" sz="2400" dirty="0" smtClean="0">
                <a:cs typeface="Arial" charset="0"/>
              </a:rPr>
              <a:t>（支持所有实时数据开发）</a:t>
            </a:r>
            <a:endParaRPr lang="en-US" altLang="zh-CN" sz="2400" dirty="0">
              <a:cs typeface="Arial" charset="0"/>
            </a:endParaRP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gray">
          <a:xfrm>
            <a:off x="2559105" y="4442945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dirty="0" smtClean="0">
                <a:cs typeface="Arial" charset="0"/>
              </a:rPr>
              <a:t>高可靠（容灾、运维、报警）</a:t>
            </a:r>
            <a:endParaRPr lang="en-US" altLang="zh-CN" sz="2400" dirty="0">
              <a:cs typeface="Arial" charset="0"/>
            </a:endParaRPr>
          </a:p>
        </p:txBody>
      </p:sp>
      <p:sp>
        <p:nvSpPr>
          <p:cNvPr id="54" name="Line 6"/>
          <p:cNvSpPr>
            <a:spLocks noChangeShapeType="1"/>
          </p:cNvSpPr>
          <p:nvPr/>
        </p:nvSpPr>
        <p:spPr bwMode="gray">
          <a:xfrm>
            <a:off x="2089871" y="4051604"/>
            <a:ext cx="7358929" cy="3487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16"/>
          <p:cNvSpPr>
            <a:spLocks noChangeShapeType="1"/>
          </p:cNvSpPr>
          <p:nvPr/>
        </p:nvSpPr>
        <p:spPr bwMode="gray">
          <a:xfrm flipV="1">
            <a:off x="2089872" y="4894705"/>
            <a:ext cx="7358928" cy="997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71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7218945" y="1620251"/>
            <a:ext cx="3524715" cy="47484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 anchorCtr="0">
            <a:spAutoFit/>
          </a:bodyPr>
          <a:lstStyle/>
          <a:p>
            <a:pPr algn="l"/>
            <a:endParaRPr kumimoji="1"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502568" y="2951745"/>
            <a:ext cx="1267326" cy="44918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zh-CN" dirty="0" err="1" smtClean="0"/>
              <a:t>KafKa</a:t>
            </a:r>
            <a:endParaRPr kumimoji="1"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2502568" y="4483766"/>
            <a:ext cx="1267326" cy="44918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zh-CN" dirty="0" err="1" smtClean="0"/>
              <a:t>RocketMQ</a:t>
            </a:r>
            <a:endParaRPr kumimoji="1"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5213683" y="3585408"/>
            <a:ext cx="1812758" cy="818147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实时平台</a:t>
            </a:r>
            <a:endParaRPr kumimoji="1" lang="zh-CN" altLang="en-US" dirty="0"/>
          </a:p>
        </p:txBody>
      </p:sp>
      <p:sp>
        <p:nvSpPr>
          <p:cNvPr id="169" name="矩形 168"/>
          <p:cNvSpPr/>
          <p:nvPr/>
        </p:nvSpPr>
        <p:spPr>
          <a:xfrm>
            <a:off x="8646694" y="2117556"/>
            <a:ext cx="1267326" cy="44918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zh-CN" dirty="0" err="1" smtClean="0"/>
              <a:t>KafKa</a:t>
            </a:r>
            <a:endParaRPr kumimoji="1" lang="zh-CN" altLang="en-US" dirty="0"/>
          </a:p>
        </p:txBody>
      </p:sp>
      <p:sp>
        <p:nvSpPr>
          <p:cNvPr id="170" name="矩形 169"/>
          <p:cNvSpPr/>
          <p:nvPr/>
        </p:nvSpPr>
        <p:spPr>
          <a:xfrm>
            <a:off x="8646694" y="2831430"/>
            <a:ext cx="1267326" cy="44918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zh-CN" dirty="0" err="1" smtClean="0"/>
              <a:t>RocketMQ</a:t>
            </a:r>
            <a:endParaRPr kumimoji="1"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8646694" y="3545304"/>
            <a:ext cx="1267326" cy="44918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zh-CN" dirty="0" smtClean="0"/>
              <a:t>ES</a:t>
            </a:r>
            <a:endParaRPr kumimoji="1" lang="zh-CN" altLang="en-US" dirty="0"/>
          </a:p>
        </p:txBody>
      </p:sp>
      <p:sp>
        <p:nvSpPr>
          <p:cNvPr id="172" name="矩形 171"/>
          <p:cNvSpPr/>
          <p:nvPr/>
        </p:nvSpPr>
        <p:spPr>
          <a:xfrm>
            <a:off x="8646694" y="4259178"/>
            <a:ext cx="1267326" cy="44918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zh-CN" dirty="0" err="1" smtClean="0"/>
              <a:t>Hbase</a:t>
            </a:r>
            <a:endParaRPr kumimoji="1" lang="zh-CN" altLang="en-US" dirty="0"/>
          </a:p>
        </p:txBody>
      </p:sp>
      <p:sp>
        <p:nvSpPr>
          <p:cNvPr id="173" name="矩形 172"/>
          <p:cNvSpPr/>
          <p:nvPr/>
        </p:nvSpPr>
        <p:spPr>
          <a:xfrm>
            <a:off x="8646694" y="4973052"/>
            <a:ext cx="1267326" cy="44918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zh-CN" dirty="0" smtClean="0"/>
              <a:t>GDS</a:t>
            </a:r>
            <a:endParaRPr kumimoji="1" lang="zh-CN" altLang="en-US" dirty="0"/>
          </a:p>
        </p:txBody>
      </p:sp>
      <p:sp>
        <p:nvSpPr>
          <p:cNvPr id="174" name="矩形 173"/>
          <p:cNvSpPr/>
          <p:nvPr/>
        </p:nvSpPr>
        <p:spPr>
          <a:xfrm>
            <a:off x="8646694" y="5686926"/>
            <a:ext cx="1267326" cy="44918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" name="肘形连接符 4"/>
          <p:cNvCxnSpPr>
            <a:stCxn id="3" idx="3"/>
            <a:endCxn id="168" idx="1"/>
          </p:cNvCxnSpPr>
          <p:nvPr/>
        </p:nvCxnSpPr>
        <p:spPr>
          <a:xfrm>
            <a:off x="3769894" y="3176335"/>
            <a:ext cx="1443789" cy="8181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167" idx="3"/>
            <a:endCxn id="168" idx="1"/>
          </p:cNvCxnSpPr>
          <p:nvPr/>
        </p:nvCxnSpPr>
        <p:spPr>
          <a:xfrm flipV="1">
            <a:off x="3769894" y="3994482"/>
            <a:ext cx="1443789" cy="713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168" idx="3"/>
            <a:endCxn id="169" idx="1"/>
          </p:cNvCxnSpPr>
          <p:nvPr/>
        </p:nvCxnSpPr>
        <p:spPr>
          <a:xfrm flipV="1">
            <a:off x="7026441" y="2342146"/>
            <a:ext cx="1620253" cy="1652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68" idx="3"/>
            <a:endCxn id="170" idx="1"/>
          </p:cNvCxnSpPr>
          <p:nvPr/>
        </p:nvCxnSpPr>
        <p:spPr>
          <a:xfrm flipV="1">
            <a:off x="7026441" y="3056020"/>
            <a:ext cx="1620253" cy="9384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8" idx="3"/>
            <a:endCxn id="171" idx="1"/>
          </p:cNvCxnSpPr>
          <p:nvPr/>
        </p:nvCxnSpPr>
        <p:spPr>
          <a:xfrm flipV="1">
            <a:off x="7026441" y="3769894"/>
            <a:ext cx="1620253" cy="2245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68" idx="3"/>
            <a:endCxn id="172" idx="1"/>
          </p:cNvCxnSpPr>
          <p:nvPr/>
        </p:nvCxnSpPr>
        <p:spPr>
          <a:xfrm>
            <a:off x="7026441" y="3994482"/>
            <a:ext cx="1620253" cy="489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68" idx="3"/>
            <a:endCxn id="173" idx="1"/>
          </p:cNvCxnSpPr>
          <p:nvPr/>
        </p:nvCxnSpPr>
        <p:spPr>
          <a:xfrm>
            <a:off x="7026441" y="3994482"/>
            <a:ext cx="1620253" cy="1203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68" idx="3"/>
            <a:endCxn id="174" idx="1"/>
          </p:cNvCxnSpPr>
          <p:nvPr/>
        </p:nvCxnSpPr>
        <p:spPr>
          <a:xfrm>
            <a:off x="7026441" y="3994482"/>
            <a:ext cx="1620253" cy="1917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/>
          <p:cNvSpPr txBox="1"/>
          <p:nvPr/>
        </p:nvSpPr>
        <p:spPr>
          <a:xfrm>
            <a:off x="1411706" y="1676213"/>
            <a:ext cx="3606002" cy="46925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 anchorCtr="0">
            <a:spAutoFit/>
          </a:bodyPr>
          <a:lstStyle/>
          <a:p>
            <a:pPr algn="l"/>
            <a:endParaRPr kumimoji="1" lang="zh-CN" altLang="en-US" dirty="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2695073" y="1908644"/>
            <a:ext cx="168442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kumimoji="1" lang="en-US" altLang="zh-CN" smtClean="0"/>
              <a:t>Source</a:t>
            </a:r>
            <a:endParaRPr kumimoji="1" lang="zh-CN" altLang="en-US" dirty="0" smtClean="0"/>
          </a:p>
        </p:txBody>
      </p:sp>
      <p:sp>
        <p:nvSpPr>
          <p:cNvPr id="176" name="文本框 175"/>
          <p:cNvSpPr txBox="1"/>
          <p:nvPr/>
        </p:nvSpPr>
        <p:spPr>
          <a:xfrm>
            <a:off x="8882772" y="1692257"/>
            <a:ext cx="168442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kumimoji="1" lang="en-US" altLang="zh-CN" smtClean="0"/>
              <a:t>Sink</a:t>
            </a:r>
            <a:endParaRPr kumimoji="1" lang="zh-CN" altLang="en-US" dirty="0" smtClean="0"/>
          </a:p>
        </p:txBody>
      </p:sp>
      <p:sp>
        <p:nvSpPr>
          <p:cNvPr id="178" name="矩形 177"/>
          <p:cNvSpPr/>
          <p:nvPr/>
        </p:nvSpPr>
        <p:spPr>
          <a:xfrm>
            <a:off x="4957008" y="586930"/>
            <a:ext cx="994613" cy="52939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zh-CN" smtClean="0"/>
              <a:t>Hbase</a:t>
            </a:r>
            <a:endParaRPr kumimoji="1" lang="zh-CN" altLang="en-US" dirty="0"/>
          </a:p>
        </p:txBody>
      </p:sp>
      <p:sp>
        <p:nvSpPr>
          <p:cNvPr id="179" name="矩形 178"/>
          <p:cNvSpPr/>
          <p:nvPr/>
        </p:nvSpPr>
        <p:spPr>
          <a:xfrm>
            <a:off x="6336628" y="586930"/>
            <a:ext cx="994613" cy="52939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sp>
        <p:nvSpPr>
          <p:cNvPr id="180" name="文本框 179"/>
          <p:cNvSpPr txBox="1"/>
          <p:nvPr/>
        </p:nvSpPr>
        <p:spPr>
          <a:xfrm>
            <a:off x="4780548" y="303303"/>
            <a:ext cx="2679028" cy="10457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 anchorCtr="0">
            <a:spAutoFit/>
          </a:bodyPr>
          <a:lstStyle/>
          <a:p>
            <a:pPr algn="l"/>
            <a:endParaRPr kumimoji="1" lang="zh-CN" altLang="en-US" dirty="0" smtClean="0"/>
          </a:p>
        </p:txBody>
      </p:sp>
      <p:cxnSp>
        <p:nvCxnSpPr>
          <p:cNvPr id="42" name="直线箭头连接符 41"/>
          <p:cNvCxnSpPr/>
          <p:nvPr/>
        </p:nvCxnSpPr>
        <p:spPr>
          <a:xfrm flipV="1">
            <a:off x="5662862" y="1349024"/>
            <a:ext cx="1" cy="219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>
            <a:off x="6336628" y="1349024"/>
            <a:ext cx="0" cy="223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图片 180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182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62315" y="189958"/>
            <a:ext cx="325439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拓展功能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54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图片 180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182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62315" y="189958"/>
            <a:ext cx="325439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/>
              <a:t>持续</a:t>
            </a:r>
            <a:r>
              <a:rPr lang="zh-CN" altLang="en-US" sz="2800" b="1" dirty="0" smtClean="0"/>
              <a:t>查询</a:t>
            </a:r>
            <a:endParaRPr lang="zh-CN" altLang="en-US" sz="2800" b="1" dirty="0"/>
          </a:p>
        </p:txBody>
      </p:sp>
      <p:pic>
        <p:nvPicPr>
          <p:cNvPr id="1026" name="Picture 2" descr="ntroducing Apache Spark 2.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08" y="1219200"/>
            <a:ext cx="11539681" cy="522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13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图片 180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31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62315" y="189958"/>
            <a:ext cx="3254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回撤机制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555" y="189958"/>
            <a:ext cx="3213100" cy="1917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244" y="2107658"/>
            <a:ext cx="10110485" cy="417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sp>
        <p:nvSpPr>
          <p:cNvPr id="3" name="AutoShape 2" descr="mage2019-1-28 16:14:4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0695" y="586077"/>
            <a:ext cx="8165432" cy="5722232"/>
          </a:xfrm>
          <a:prstGeom prst="rect">
            <a:avLst/>
          </a:prstGeom>
        </p:spPr>
      </p:pic>
      <p:sp>
        <p:nvSpPr>
          <p:cNvPr id="7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63079" y="189958"/>
            <a:ext cx="325439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双流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79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599" y="842444"/>
            <a:ext cx="8999621" cy="5403087"/>
          </a:xfrm>
          <a:prstGeom prst="rect">
            <a:avLst/>
          </a:prstGeom>
        </p:spPr>
      </p:pic>
      <p:sp>
        <p:nvSpPr>
          <p:cNvPr id="48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63079" y="189958"/>
            <a:ext cx="325439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维表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11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heme/theme1.xml><?xml version="1.0" encoding="utf-8"?>
<a:theme xmlns:a="http://schemas.openxmlformats.org/drawingml/2006/main" name="第一PPT，www.1ppt.com">
  <a:themeElements>
    <a:clrScheme name="islide色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A4F4F"/>
      </a:accent1>
      <a:accent2>
        <a:srgbClr val="F44F54"/>
      </a:accent2>
      <a:accent3>
        <a:srgbClr val="4A4F4F"/>
      </a:accent3>
      <a:accent4>
        <a:srgbClr val="91969B"/>
      </a:accent4>
      <a:accent5>
        <a:srgbClr val="4A4F4F"/>
      </a:accent5>
      <a:accent6>
        <a:srgbClr val="91969B"/>
      </a:accent6>
      <a:hlink>
        <a:srgbClr val="4A4F4F"/>
      </a:hlink>
      <a:folHlink>
        <a:srgbClr val="BFBFBF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 anchorCtr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T.potx" id="{AEBD0564-65FA-4B13-80F3-F483FE40E815}" vid="{53A2CC4D-D4C4-4A17-A467-553F8E91B19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QT</Template>
  <TotalTime>1693</TotalTime>
  <Words>425</Words>
  <Application>Microsoft Macintosh PowerPoint</Application>
  <PresentationFormat>宽屏</PresentationFormat>
  <Paragraphs>101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Bebas Neue</vt:lpstr>
      <vt:lpstr>Calibri</vt:lpstr>
      <vt:lpstr>Impact</vt:lpstr>
      <vt:lpstr>等线</vt:lpstr>
      <vt:lpstr>宋体</vt:lpstr>
      <vt:lpstr>微软雅黑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</dc:title>
  <dc:creator>第一PPT</dc:creator>
  <cp:keywords>www.1ppt.com</cp:keywords>
  <dc:description>www.1ppt.com</dc:description>
  <cp:lastModifiedBy>Microsoft Office 用户</cp:lastModifiedBy>
  <cp:revision>193</cp:revision>
  <dcterms:created xsi:type="dcterms:W3CDTF">2018-05-25T11:19:23Z</dcterms:created>
  <dcterms:modified xsi:type="dcterms:W3CDTF">2019-06-11T02:53:37Z</dcterms:modified>
</cp:coreProperties>
</file>