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329" r:id="rId7"/>
    <p:sldId id="262" r:id="rId8"/>
    <p:sldId id="283" r:id="rId9"/>
    <p:sldId id="286" r:id="rId10"/>
    <p:sldId id="331" r:id="rId11"/>
    <p:sldId id="291" r:id="rId12"/>
    <p:sldId id="264" r:id="rId13"/>
    <p:sldId id="292" r:id="rId14"/>
    <p:sldId id="333" r:id="rId15"/>
    <p:sldId id="334" r:id="rId16"/>
    <p:sldId id="335" r:id="rId17"/>
    <p:sldId id="336" r:id="rId18"/>
    <p:sldId id="337" r:id="rId19"/>
    <p:sldId id="339" r:id="rId20"/>
    <p:sldId id="266" r:id="rId21"/>
    <p:sldId id="267" r:id="rId22"/>
    <p:sldId id="312" r:id="rId23"/>
    <p:sldId id="315" r:id="rId24"/>
    <p:sldId id="313" r:id="rId25"/>
    <p:sldId id="314" r:id="rId26"/>
    <p:sldId id="265" r:id="rId27"/>
    <p:sldId id="317" r:id="rId28"/>
    <p:sldId id="318" r:id="rId29"/>
    <p:sldId id="268" r:id="rId30"/>
    <p:sldId id="319" r:id="rId31"/>
    <p:sldId id="320" r:id="rId32"/>
    <p:sldId id="321" r:id="rId33"/>
    <p:sldId id="323" r:id="rId34"/>
    <p:sldId id="322" r:id="rId35"/>
    <p:sldId id="325" r:id="rId36"/>
    <p:sldId id="326" r:id="rId37"/>
    <p:sldId id="327" r:id="rId38"/>
    <p:sldId id="271" r:id="rId3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73" autoAdjust="0"/>
    <p:restoredTop sz="84169" autoAdjust="0"/>
  </p:normalViewPr>
  <p:slideViewPr>
    <p:cSldViewPr snapToGrid="0" snapToObjects="1">
      <p:cViewPr varScale="1">
        <p:scale>
          <a:sx n="129" d="100"/>
          <a:sy n="129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4EB8-772E-674C-ADC9-26914ED106F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01E75-C915-9E47-BB25-4BBE47FF8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51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01E75-C915-9E47-BB25-4BBE47FF80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38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、内部表：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01E75-C915-9E47-BB25-4BBE47FF80A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40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、内部分区表通过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 方式加载到对应的分区中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zh-CN" altLang="en-US" dirty="0"/>
              <a:t>、外部分区表通过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方式关联到对应的分区中</a:t>
            </a:r>
            <a:endParaRPr kumimoji="1" lang="en-US" altLang="zh-CN" dirty="0"/>
          </a:p>
          <a:p>
            <a:r>
              <a:rPr kumimoji="1" lang="zh-CN" altLang="zh-CN" dirty="0"/>
              <a:t>3</a:t>
            </a:r>
            <a:r>
              <a:rPr kumimoji="1" lang="zh-CN" altLang="en-US" dirty="0"/>
              <a:t>、内部表实际是两个步骤一个是建表，一个是数据拷贝</a:t>
            </a:r>
            <a:endParaRPr kumimoji="1" lang="en-US" altLang="zh-CN" dirty="0"/>
          </a:p>
          <a:p>
            <a:r>
              <a:rPr kumimoji="1" lang="zh-CN" altLang="zh-CN" dirty="0"/>
              <a:t>4</a:t>
            </a:r>
            <a:r>
              <a:rPr kumimoji="1" lang="zh-CN" altLang="en-US" dirty="0"/>
              <a:t>、外部表只有一个操作是建表同时建立数据和表的关联关系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01E75-C915-9E47-BB25-4BBE47FF80A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9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、分区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非分区和内部表外部表没有关系，是相互独立的概念，根据实际使用场景进行组合选择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01E75-C915-9E47-BB25-4BBE47FF80A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84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默认的分隔符是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\001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，属于不可见字符，这个字符在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^A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01E75-C915-9E47-BB25-4BBE47FF80A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85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、该方式建表相当于一种内部表的快捷创建方式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zh-CN" altLang="en-US" dirty="0"/>
              <a:t>、没有指定分区表</a:t>
            </a:r>
            <a:endParaRPr kumimoji="1" lang="en-US" altLang="zh-CN" dirty="0"/>
          </a:p>
          <a:p>
            <a:r>
              <a:rPr kumimoji="1" lang="zh-CN" altLang="zh-CN" dirty="0"/>
              <a:t>3</a:t>
            </a:r>
            <a:r>
              <a:rPr kumimoji="1" lang="zh-CN" altLang="en-US" dirty="0"/>
              <a:t>、内部表方式建表所以不能是外部表</a:t>
            </a:r>
            <a:endParaRPr kumimoji="1" lang="en-US" altLang="zh-CN" dirty="0"/>
          </a:p>
          <a:p>
            <a:r>
              <a:rPr kumimoji="1" lang="zh-CN" altLang="zh-CN" dirty="0"/>
              <a:t>4</a:t>
            </a:r>
            <a:r>
              <a:rPr kumimoji="1" lang="zh-CN" altLang="en-US" dirty="0"/>
              <a:t>、桶表是需要按照指定字段进行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。拆分为多个文件，该种方式不能进行此操作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01E75-C915-9E47-BB25-4BBE47FF80A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1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COALESCE(T v1, T v2, …) </a:t>
            </a:r>
            <a:br>
              <a:rPr lang="en-US" altLang="zh-CN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返回参数中的第一个非空值；如果所有值都为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01E75-C915-9E47-BB25-4BBE47FF80A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86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01E75-C915-9E47-BB25-4BBE47FF80A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69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01E75-C915-9E47-BB25-4BBE47FF80A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25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5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7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0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81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56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4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27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70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21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22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96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ABAE-D380-1249-8F28-41F075E12A8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0884-2A40-0E41-BB59-6D8B0996C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76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HIVE</a:t>
            </a:r>
            <a:r>
              <a:rPr kumimoji="1" lang="zh-CN" altLang="en-US" dirty="0"/>
              <a:t>基础篇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苏立威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en-US" altLang="zh-CN" dirty="0"/>
              <a:t>018-09-15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17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</a:t>
            </a:r>
            <a:r>
              <a:rPr kumimoji="1" lang="zh-CN" altLang="en-US" dirty="0"/>
              <a:t> 使用</a:t>
            </a:r>
            <a:r>
              <a:rPr kumimoji="1" lang="en-US" altLang="zh-CN" dirty="0"/>
              <a:t>-</a:t>
            </a:r>
            <a:r>
              <a:rPr kumimoji="1" lang="en-US" altLang="en-US" dirty="0" err="1">
                <a:latin typeface="+mj-ea"/>
              </a:rPr>
              <a:t>行&amp;列分割符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2400" dirty="0" err="1">
                <a:latin typeface="+mn-ea"/>
              </a:rPr>
              <a:t>如果不指定</a:t>
            </a:r>
            <a:r>
              <a:rPr kumimoji="1" lang="zh-CN" altLang="en-US" sz="2400" dirty="0">
                <a:latin typeface="+mn-ea"/>
              </a:rPr>
              <a:t>列</a:t>
            </a:r>
            <a:r>
              <a:rPr kumimoji="1" lang="en-US" altLang="en-US" sz="2400" dirty="0" err="1">
                <a:latin typeface="+mn-ea"/>
              </a:rPr>
              <a:t>分隔符，系统默认是</a:t>
            </a:r>
            <a:r>
              <a:rPr kumimoji="1" lang="en-US" altLang="en-US" sz="2400" dirty="0">
                <a:latin typeface="+mn-ea"/>
              </a:rPr>
              <a:t>’\001’分割</a:t>
            </a:r>
          </a:p>
          <a:p>
            <a:r>
              <a:rPr kumimoji="1" lang="en-US" altLang="en-US" sz="2400" dirty="0">
                <a:latin typeface="+mn-ea"/>
              </a:rPr>
              <a:t>可以按照指定分隔符对数据进行分割</a:t>
            </a:r>
          </a:p>
          <a:p>
            <a:r>
              <a:rPr kumimoji="1" lang="zh-CN" altLang="en-US" sz="2400" dirty="0">
                <a:latin typeface="+mn-ea"/>
              </a:rPr>
              <a:t>建议不要采用常用字符串作为分隔符，以免和字段值中的字符重复，造成串列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>
                <a:latin typeface="+mn-ea"/>
              </a:rPr>
              <a:t>行分隔符一般采用</a:t>
            </a:r>
            <a:r>
              <a:rPr kumimoji="1" lang="en-US" altLang="zh-CN" sz="2400" dirty="0">
                <a:latin typeface="+mn-ea"/>
              </a:rPr>
              <a:t>’\n’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24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/>
              <a:t>HIVE-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-CTAS(create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6100" y="1661636"/>
            <a:ext cx="71247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400" dirty="0"/>
              <a:t>目标表不能是分区表</a:t>
            </a:r>
            <a:endParaRPr lang="en-US" altLang="zh-CN" sz="2400" dirty="0"/>
          </a:p>
          <a:p>
            <a:pPr marL="342900" indent="-342900">
              <a:buFont typeface="Arial"/>
              <a:buChar char="•"/>
            </a:pPr>
            <a:r>
              <a:rPr lang="zh-CN" altLang="en-US" sz="2400" dirty="0"/>
              <a:t>目标表不能是外部表</a:t>
            </a:r>
            <a:endParaRPr lang="en-US" altLang="zh-CN" sz="2400" dirty="0"/>
          </a:p>
          <a:p>
            <a:pPr marL="342900" indent="-342900">
              <a:buFont typeface="Arial"/>
              <a:buChar char="•"/>
            </a:pPr>
            <a:r>
              <a:rPr lang="zh-CN" altLang="en-US" sz="2400" dirty="0"/>
              <a:t>目标表不能是桶表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6100" y="2900064"/>
            <a:ext cx="509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create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table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tmp_test</a:t>
            </a:r>
            <a:endParaRPr kumimoji="1" lang="en-US" altLang="zh-CN" b="1" dirty="0"/>
          </a:p>
          <a:p>
            <a:r>
              <a:rPr kumimoji="1" lang="en-US" altLang="zh-CN" b="1" dirty="0"/>
              <a:t>as</a:t>
            </a:r>
          </a:p>
          <a:p>
            <a:r>
              <a:rPr kumimoji="1" lang="en-US" altLang="zh-CN" b="1" dirty="0"/>
              <a:t>select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info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from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my_test_01;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3829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、只有等值才能连接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2</a:t>
            </a:r>
            <a:r>
              <a:rPr kumimoji="1" lang="zh-CN" altLang="en-US" dirty="0"/>
              <a:t>、多表连接时，可以连接两个以上的表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执行的顺序都是从左到右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35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关联方式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</a:p>
          <a:p>
            <a:pPr marL="0" indent="0">
              <a:buNone/>
            </a:pPr>
            <a:r>
              <a:rPr kumimoji="1" lang="zh-CN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</a:p>
          <a:p>
            <a:pPr marL="0" indent="0">
              <a:buNone/>
            </a:pPr>
            <a:r>
              <a:rPr kumimoji="1" lang="zh-CN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</a:p>
          <a:p>
            <a:pPr marL="0" indent="0">
              <a:buNone/>
            </a:pPr>
            <a:r>
              <a:rPr kumimoji="1" lang="zh-CN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(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join)</a:t>
            </a:r>
          </a:p>
        </p:txBody>
      </p:sp>
    </p:spTree>
    <p:extLst>
      <p:ext uri="{BB962C8B-B14F-4D97-AF65-F5344CB8AC3E}">
        <p14:creationId xmlns:p14="http://schemas.microsoft.com/office/powerpoint/2010/main" val="113944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</a:p>
          <a:p>
            <a:pPr marL="0" indent="0">
              <a:buNone/>
            </a:pPr>
            <a:r>
              <a:rPr kumimoji="1" lang="zh-CN" altLang="en-US" sz="2400" dirty="0"/>
              <a:t>左表数据全部保留，右表中数据按照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关联上的取出，没有则置为</a:t>
            </a:r>
            <a:r>
              <a:rPr kumimoji="1" lang="en-US" altLang="zh-CN" sz="2400" dirty="0"/>
              <a:t>NULL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85990"/>
              </p:ext>
            </p:extLst>
          </p:nvPr>
        </p:nvGraphicFramePr>
        <p:xfrm>
          <a:off x="457200" y="3453087"/>
          <a:ext cx="40767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 t1.key, t1.value, t2.value from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join_test_a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)t1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left outer join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join_test_b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)t2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 t1.key = t2.key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29" y="3567387"/>
            <a:ext cx="4498709" cy="197041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908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</a:p>
          <a:p>
            <a:pPr marL="0" indent="0">
              <a:buNone/>
            </a:pPr>
            <a:r>
              <a:rPr kumimoji="1" lang="zh-CN" altLang="en-US" sz="2400" dirty="0"/>
              <a:t>关联后，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值在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表存在但在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表不存在的数据输出</a:t>
            </a:r>
            <a:endParaRPr kumimoji="1" lang="en-US" altLang="zh-CN" sz="24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58399"/>
              </p:ext>
            </p:extLst>
          </p:nvPr>
        </p:nvGraphicFramePr>
        <p:xfrm>
          <a:off x="457200" y="3480420"/>
          <a:ext cx="4076700" cy="219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48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 t1.key, t1.value, t2.value from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join_test_a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)t1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left outer join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join_test_b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)t2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 t1.key = t2.key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t2.key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3594720"/>
            <a:ext cx="3683000" cy="8001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6680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</a:p>
          <a:p>
            <a:pPr marL="0" lvl="0" indent="0">
              <a:buNone/>
            </a:pPr>
            <a:r>
              <a:rPr kumimoji="1" lang="zh-CN" altLang="en-US" sz="2400" dirty="0">
                <a:solidFill>
                  <a:prstClr val="black"/>
                </a:solidFill>
              </a:rPr>
              <a:t>右表数据全部保留，左表中数据按照</a:t>
            </a:r>
            <a:r>
              <a:rPr kumimoji="1" lang="en-US" altLang="zh-CN" sz="2400" dirty="0">
                <a:solidFill>
                  <a:prstClr val="black"/>
                </a:solidFill>
              </a:rPr>
              <a:t>key</a:t>
            </a:r>
            <a:r>
              <a:rPr kumimoji="1" lang="zh-CN" altLang="en-US" sz="2400" dirty="0">
                <a:solidFill>
                  <a:prstClr val="black"/>
                </a:solidFill>
              </a:rPr>
              <a:t>关联上的取出，没有则置为</a:t>
            </a:r>
            <a:r>
              <a:rPr kumimoji="1" lang="en-US" altLang="zh-CN" sz="2400" dirty="0">
                <a:solidFill>
                  <a:prstClr val="black"/>
                </a:solidFill>
              </a:rPr>
              <a:t>NULL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38979"/>
              </p:ext>
            </p:extLst>
          </p:nvPr>
        </p:nvGraphicFramePr>
        <p:xfrm>
          <a:off x="469900" y="3695700"/>
          <a:ext cx="40767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 t2.key, t2.value, t1.value from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join_test_a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)t1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right outer join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join_test_b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)t2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 t1.key = t2.key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44" y="3702441"/>
            <a:ext cx="3187700" cy="1841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6965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</a:p>
          <a:p>
            <a:pPr marL="0" lvl="0" indent="0">
              <a:buNone/>
            </a:pPr>
            <a:r>
              <a:rPr kumimoji="1" lang="zh-CN" altLang="en-US" sz="2400" dirty="0">
                <a:solidFill>
                  <a:prstClr val="black"/>
                </a:solidFill>
              </a:rPr>
              <a:t>左表和右表的数据全部保留，左表中没有的数据置为</a:t>
            </a:r>
            <a:r>
              <a:rPr kumimoji="1" lang="en-US" altLang="zh-CN" sz="2400" dirty="0">
                <a:solidFill>
                  <a:prstClr val="black"/>
                </a:solidFill>
              </a:rPr>
              <a:t>NULL</a:t>
            </a:r>
            <a:r>
              <a:rPr kumimoji="1" lang="zh-CN" altLang="en-US" sz="2400" dirty="0">
                <a:solidFill>
                  <a:prstClr val="black"/>
                </a:solidFill>
              </a:rPr>
              <a:t>，右表中没有的数据置为</a:t>
            </a:r>
            <a:r>
              <a:rPr kumimoji="1" lang="en-US" altLang="zh-CN" sz="2400" dirty="0">
                <a:solidFill>
                  <a:prstClr val="black"/>
                </a:solidFill>
              </a:rPr>
              <a:t>NULL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12857"/>
              </p:ext>
            </p:extLst>
          </p:nvPr>
        </p:nvGraphicFramePr>
        <p:xfrm>
          <a:off x="457200" y="3490864"/>
          <a:ext cx="40767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select t1.key, t1.value,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t2.key, t2.value from</a:t>
                      </a:r>
                    </a:p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join_test_a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)t1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full outer join</a:t>
                      </a:r>
                    </a:p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join_test_b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)t2</a:t>
                      </a:r>
                    </a:p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on t1.key = t2.key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49" y="3614593"/>
            <a:ext cx="3365851" cy="195907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5735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</a:p>
          <a:p>
            <a:pPr marL="0" indent="0">
              <a:buNone/>
            </a:pPr>
            <a:r>
              <a:rPr kumimoji="1" lang="zh-CN" altLang="en-US" sz="2400" dirty="0"/>
              <a:t>实现左表、右表数据融合</a:t>
            </a:r>
            <a:endParaRPr kumimoji="1" lang="en-US" altLang="zh-CN" sz="24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64118"/>
              </p:ext>
            </p:extLst>
          </p:nvPr>
        </p:nvGraphicFramePr>
        <p:xfrm>
          <a:off x="457200" y="3328504"/>
          <a:ext cx="40767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select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coalesce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(t1.key,t2.key),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coalesce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(t1.value,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t2.value) from</a:t>
                      </a:r>
                    </a:p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join_test_a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)t1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full outer join</a:t>
                      </a:r>
                    </a:p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join_test_b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)t2</a:t>
                      </a:r>
                    </a:p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on t1.key = t2.key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6" y="3328504"/>
            <a:ext cx="2934674" cy="19849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0734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join</a:t>
            </a:r>
          </a:p>
          <a:p>
            <a:pPr marL="0" indent="0">
              <a:buNone/>
            </a:pPr>
            <a:r>
              <a:rPr kumimoji="1" lang="zh-CN" altLang="en-US" sz="2400" dirty="0"/>
              <a:t>左表、右表中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相同的数据输出</a:t>
            </a:r>
            <a:endParaRPr kumimoji="1" lang="en-US" altLang="zh-CN" sz="24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81252"/>
              </p:ext>
            </p:extLst>
          </p:nvPr>
        </p:nvGraphicFramePr>
        <p:xfrm>
          <a:off x="292100" y="3174468"/>
          <a:ext cx="40767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 t1.key, t1.value,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t2.key, t2.value from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join_test_a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)t1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join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 key, value 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join_test_b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)t2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 t1.key = t2.key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3301468"/>
            <a:ext cx="4356100" cy="157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267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议程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HIVE</a:t>
            </a:r>
            <a:r>
              <a:rPr kumimoji="1" lang="zh-CN" altLang="en-US" dirty="0"/>
              <a:t>是什么</a:t>
            </a:r>
            <a:endParaRPr kumimoji="1" lang="en-US" altLang="zh-CN" dirty="0"/>
          </a:p>
          <a:p>
            <a:r>
              <a:rPr kumimoji="1" lang="en-US" altLang="zh-CN" dirty="0"/>
              <a:t>HIVE</a:t>
            </a:r>
            <a:r>
              <a:rPr kumimoji="1" lang="zh-CN" altLang="en-US" dirty="0"/>
              <a:t>能做什么</a:t>
            </a:r>
            <a:endParaRPr kumimoji="1" lang="en-US" altLang="zh-CN" dirty="0"/>
          </a:p>
          <a:p>
            <a:r>
              <a:rPr kumimoji="1" lang="en-US" altLang="zh-CN" dirty="0"/>
              <a:t>HIVE</a:t>
            </a:r>
            <a:r>
              <a:rPr kumimoji="1" lang="zh-CN" altLang="en-US" dirty="0"/>
              <a:t>原理</a:t>
            </a:r>
            <a:endParaRPr kumimoji="1" lang="en-US" altLang="zh-CN" dirty="0"/>
          </a:p>
          <a:p>
            <a:r>
              <a:rPr kumimoji="1" lang="en-US" altLang="zh-CN" dirty="0"/>
              <a:t>HIVE</a:t>
            </a:r>
            <a:r>
              <a:rPr kumimoji="1" lang="zh-CN" altLang="en-US" dirty="0"/>
              <a:t>使用</a:t>
            </a:r>
            <a:endParaRPr kumimoji="1" lang="en-US" altLang="zh-CN" dirty="0"/>
          </a:p>
          <a:p>
            <a:r>
              <a:rPr kumimoji="1" lang="en-US" altLang="zh-CN" dirty="0"/>
              <a:t>HIVE</a:t>
            </a:r>
            <a:r>
              <a:rPr kumimoji="1" lang="zh-CN" altLang="en-US" dirty="0"/>
              <a:t>优化</a:t>
            </a:r>
            <a:endParaRPr kumimoji="1" lang="en-US" altLang="zh-CN" dirty="0"/>
          </a:p>
          <a:p>
            <a:r>
              <a:rPr kumimoji="1" lang="en-US" altLang="zh-CN" dirty="0"/>
              <a:t>HIVE</a:t>
            </a:r>
            <a:r>
              <a:rPr kumimoji="1" lang="zh-CN" altLang="en-US" dirty="0"/>
              <a:t>注意事项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606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排序方式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97398"/>
              </p:ext>
            </p:extLst>
          </p:nvPr>
        </p:nvGraphicFramePr>
        <p:xfrm>
          <a:off x="1285867" y="1821620"/>
          <a:ext cx="60960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order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cluster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排序方式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局部排序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在一个</a:t>
                      </a:r>
                      <a:r>
                        <a:rPr lang="en-US" altLang="zh-CN" dirty="0"/>
                        <a:t>reduce</a:t>
                      </a:r>
                      <a:r>
                        <a:rPr lang="zh-CN" altLang="en-US" dirty="0"/>
                        <a:t>中排序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多个</a:t>
                      </a:r>
                      <a:r>
                        <a:rPr lang="en-US" altLang="zh-CN" dirty="0"/>
                        <a:t>reduce</a:t>
                      </a:r>
                      <a:r>
                        <a:rPr lang="zh-CN" altLang="en-US" dirty="0"/>
                        <a:t>，单个</a:t>
                      </a:r>
                      <a:r>
                        <a:rPr lang="en-US" altLang="zh-CN" dirty="0"/>
                        <a:t>reduce</a:t>
                      </a:r>
                      <a:r>
                        <a:rPr lang="zh-CN" altLang="en-US" dirty="0"/>
                        <a:t>中有序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常规使用方法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order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distribute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xxx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等价于</a:t>
                      </a:r>
                      <a:r>
                        <a:rPr lang="en-US" altLang="zh-CN" dirty="0"/>
                        <a:t>distribute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xxx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按照某一项或几项进行排序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指定</a:t>
                      </a:r>
                      <a:r>
                        <a:rPr lang="zh-CN" altLang="en-US" dirty="0"/>
                        <a:t>维度下进行排序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只能是倒序排列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用户某天第一次登陆时间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5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</a:t>
            </a:r>
            <a:r>
              <a:rPr kumimoji="1" lang="zh-CN" altLang="en-US" dirty="0"/>
              <a:t> 常用技巧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、一行转多行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、多行转一行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3</a:t>
            </a:r>
            <a:r>
              <a:rPr kumimoji="1" lang="zh-CN" altLang="en-US" dirty="0"/>
              <a:t>、动态分区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2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常用技巧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、一行转多行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19563"/>
            <a:ext cx="3556000" cy="838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78460"/>
              </p:ext>
            </p:extLst>
          </p:nvPr>
        </p:nvGraphicFramePr>
        <p:xfrm>
          <a:off x="457200" y="2372760"/>
          <a:ext cx="50870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21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select key,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sub_value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from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hzl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lateral view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explode(split(value, '\;'))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subView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 AS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sub_value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;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4119563"/>
            <a:ext cx="37211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cxnSp>
        <p:nvCxnSpPr>
          <p:cNvPr id="8" name="直线箭头连接符 7"/>
          <p:cNvCxnSpPr/>
          <p:nvPr/>
        </p:nvCxnSpPr>
        <p:spPr>
          <a:xfrm>
            <a:off x="4059470" y="4552184"/>
            <a:ext cx="918930" cy="0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常用技巧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、多行转一行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35972"/>
              </p:ext>
            </p:extLst>
          </p:nvPr>
        </p:nvGraphicFramePr>
        <p:xfrm>
          <a:off x="696207" y="2383599"/>
          <a:ext cx="6096000" cy="86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76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 key,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concat_ws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('_',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collect_set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(value)) as value 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lzh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group by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key;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7" y="3790184"/>
            <a:ext cx="3632200" cy="1333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437" y="4171184"/>
            <a:ext cx="2286000" cy="571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cxnSp>
        <p:nvCxnSpPr>
          <p:cNvPr id="9" name="直线箭头连接符 8"/>
          <p:cNvCxnSpPr>
            <a:stCxn id="6" idx="3"/>
            <a:endCxn id="7" idx="1"/>
          </p:cNvCxnSpPr>
          <p:nvPr/>
        </p:nvCxnSpPr>
        <p:spPr>
          <a:xfrm>
            <a:off x="4328407" y="4456934"/>
            <a:ext cx="1084030" cy="0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8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常用技巧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、动态分区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dirty="0"/>
              <a:t>A</a:t>
            </a:r>
            <a:r>
              <a:rPr kumimoji="1" lang="zh-CN" altLang="en-US" sz="2400" dirty="0"/>
              <a:t>、动态分区使用时，要求有一列分区字段必须是静态的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B</a:t>
            </a:r>
            <a:r>
              <a:rPr kumimoji="1" lang="zh-CN" altLang="en-US" sz="2400" dirty="0"/>
              <a:t>、动态分区必须出现在静态分区之后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C</a:t>
            </a:r>
            <a:r>
              <a:rPr kumimoji="1" lang="zh-CN" altLang="en-US" sz="2400" dirty="0"/>
              <a:t>、使用动态分区必须对分区字段做好调研，保证字段枚举值数据量合适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D</a:t>
            </a:r>
            <a:r>
              <a:rPr kumimoji="1" lang="zh-CN" altLang="en-US" sz="2400" dirty="0"/>
              <a:t>、需要进行动态分区字段，写在</a:t>
            </a:r>
            <a:r>
              <a:rPr kumimoji="1" lang="en-US" altLang="zh-CN" sz="2400" dirty="0"/>
              <a:t>select</a:t>
            </a:r>
            <a:r>
              <a:rPr kumimoji="1" lang="zh-CN" altLang="en-US" sz="2400" dirty="0"/>
              <a:t>中最后面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492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</a:t>
            </a:r>
            <a:r>
              <a:rPr kumimoji="1" lang="zh-CN" altLang="en-US" dirty="0"/>
              <a:t> 常用技巧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、动态分区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06434"/>
              </p:ext>
            </p:extLst>
          </p:nvPr>
        </p:nvGraphicFramePr>
        <p:xfrm>
          <a:off x="457200" y="2383599"/>
          <a:ext cx="8432800" cy="173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29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hive.exec.dynamic.partition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true;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hvie.exec.dynamic.partition.mode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nostrict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insert overwrite table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test_tmp_dynamic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partition (day = '2016-06-02',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country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 key,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country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test_dynamic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11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HIVE </a:t>
            </a:r>
            <a:r>
              <a:rPr kumimoji="1" lang="en-US" altLang="en-US" dirty="0"/>
              <a:t>NULL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’’</a:t>
            </a:r>
            <a:r>
              <a:rPr kumimoji="1" lang="zh-CN" altLang="en-US" dirty="0"/>
              <a:t> 区别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引发的异常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541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HIVE</a:t>
            </a:r>
            <a:r>
              <a:rPr kumimoji="1" lang="zh-CN" altLang="en-US" dirty="0"/>
              <a:t> </a:t>
            </a:r>
            <a:r>
              <a:rPr kumimoji="1" lang="en-US" altLang="en-US" dirty="0"/>
              <a:t>NULL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’NULL’</a:t>
            </a:r>
            <a:r>
              <a:rPr kumimoji="1" lang="zh-CN" altLang="en-US" dirty="0"/>
              <a:t>，</a:t>
            </a:r>
            <a:r>
              <a:rPr kumimoji="1" lang="en-US" altLang="zh-CN" dirty="0"/>
              <a:t>’null’ </a:t>
            </a:r>
            <a:r>
              <a:rPr kumimoji="1" lang="zh-CN" altLang="en-US" dirty="0"/>
              <a:t>，</a:t>
            </a:r>
            <a:r>
              <a:rPr lang="en-US" altLang="zh-CN" dirty="0"/>
              <a:t>‘’</a:t>
            </a:r>
            <a:r>
              <a:rPr kumimoji="1" lang="zh-CN" altLang="en-US" dirty="0"/>
              <a:t> 区别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63444"/>
              </p:ext>
            </p:extLst>
          </p:nvPr>
        </p:nvGraphicFramePr>
        <p:xfrm>
          <a:off x="601513" y="2557566"/>
          <a:ext cx="725743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‘NULL’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‘null’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如何识别出来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where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where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‘NULL’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where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‘null’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where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‘’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实际存储值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</a:t>
                      </a:r>
                      <a:r>
                        <a:rPr lang="en-US" altLang="zh-CN" dirty="0"/>
                        <a:t>\N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</a:t>
                      </a:r>
                      <a:r>
                        <a:rPr lang="zh-CN" altLang="en-US" dirty="0"/>
                        <a:t> 值和类型不匹配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‘NULL’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‘null’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511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HIVE</a:t>
            </a:r>
            <a:r>
              <a:rPr kumimoji="1" lang="zh-CN" altLang="en-US" dirty="0"/>
              <a:t> </a:t>
            </a:r>
            <a:r>
              <a:rPr kumimoji="1" lang="en-US" altLang="en-US" dirty="0"/>
              <a:t>NULL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引发的异常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dirty="0"/>
              <a:t>A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为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NULL</a:t>
            </a:r>
            <a:r>
              <a:rPr kumimoji="1" lang="zh-CN" altLang="en-US" sz="2400" dirty="0"/>
              <a:t>时，</a:t>
            </a:r>
            <a:r>
              <a:rPr kumimoji="1" lang="en-US" altLang="zh-CN" sz="2400" dirty="0"/>
              <a:t>join</a:t>
            </a:r>
            <a:r>
              <a:rPr kumimoji="1" lang="zh-CN" altLang="en-US" sz="2400" dirty="0"/>
              <a:t>时关联不上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B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为</a:t>
            </a:r>
            <a:r>
              <a:rPr kumimoji="1" lang="en-US" altLang="zh-CN" sz="2400" dirty="0"/>
              <a:t>’NULL’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’null’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join</a:t>
            </a:r>
            <a:r>
              <a:rPr kumimoji="1" lang="zh-CN" altLang="en-US" sz="2400" dirty="0"/>
              <a:t>时需要注意笛卡尔积情况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C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NULL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’NULL’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’null’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’’</a:t>
            </a:r>
            <a:r>
              <a:rPr kumimoji="1" lang="zh-CN" altLang="en-US" sz="2400" dirty="0"/>
              <a:t>在数据分析时需要注意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nl-NL" altLang="zh-CN" sz="2400" dirty="0"/>
          </a:p>
          <a:p>
            <a:pPr marL="0" indent="0">
              <a:buNone/>
            </a:pPr>
            <a:endParaRPr kumimoji="1" lang="nl-NL" altLang="zh-CN" sz="2400" dirty="0"/>
          </a:p>
          <a:p>
            <a:pPr marL="0" indent="0">
              <a:buNone/>
            </a:pPr>
            <a:endParaRPr kumimoji="1" lang="nl-NL" altLang="zh-CN" sz="2400" dirty="0"/>
          </a:p>
          <a:p>
            <a:pPr marL="0" indent="0">
              <a:buNone/>
            </a:pPr>
            <a:endParaRPr kumimoji="1" lang="nl-NL" altLang="zh-CN" sz="2400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23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、多表插入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mapjoin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、分区裁剪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使用单一表同一字段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explain</a:t>
            </a:r>
            <a:r>
              <a:rPr kumimoji="1" lang="zh-CN" altLang="en-US" dirty="0"/>
              <a:t> 执行计划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9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HIVE</a:t>
            </a:r>
            <a:r>
              <a:rPr kumimoji="1" lang="zh-CN" altLang="en-US" sz="2400" dirty="0"/>
              <a:t>是基于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的数据仓库工具，可以用来进行数据提取转化加载（</a:t>
            </a:r>
            <a:r>
              <a:rPr kumimoji="1" lang="en-US" altLang="zh-CN" sz="2400" dirty="0"/>
              <a:t>ETL</a:t>
            </a:r>
            <a:r>
              <a:rPr kumimoji="1" lang="zh-CN" altLang="en-US" sz="2400" dirty="0"/>
              <a:t>）。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2</a:t>
            </a:r>
            <a:r>
              <a:rPr kumimoji="1" lang="zh-CN" altLang="en-US" sz="2400" dirty="0"/>
              <a:t>、将结构化的数据文件映射为一张数据表，用类</a:t>
            </a:r>
            <a:r>
              <a:rPr kumimoji="1" lang="en-US" altLang="zh-CN" sz="2400" dirty="0" err="1"/>
              <a:t>sql</a:t>
            </a:r>
            <a:r>
              <a:rPr kumimoji="1" lang="zh-CN" altLang="en-US" sz="2400" dirty="0"/>
              <a:t>的方式对存储在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的大规模数据进行存储、查询和分析的一种机制。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0806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、多表插入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2400" dirty="0"/>
              <a:t>指的是在同一条语句中，把读取的同一份数据插入到不同表或者目录中，只需要扫描一遍数据即可完成所有表或者目录的插入操作，效率很高。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1900" dirty="0"/>
          </a:p>
          <a:p>
            <a:pPr marL="0" indent="0">
              <a:buNone/>
            </a:pPr>
            <a:r>
              <a:rPr kumimoji="1" lang="en-US" altLang="zh-CN" sz="1900" dirty="0"/>
              <a:t>FROM</a:t>
            </a:r>
            <a:r>
              <a:rPr kumimoji="1" lang="zh-CN" altLang="en-US" sz="1900" dirty="0"/>
              <a:t> 表</a:t>
            </a:r>
            <a:r>
              <a:rPr kumimoji="1" lang="en-US" altLang="zh-CN" sz="1900" dirty="0"/>
              <a:t>a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t</a:t>
            </a:r>
          </a:p>
          <a:p>
            <a:pPr marL="0" indent="0">
              <a:buNone/>
            </a:pPr>
            <a:r>
              <a:rPr kumimoji="1" lang="en-US" altLang="zh-CN" sz="1900" dirty="0"/>
              <a:t>INSERT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OVERWRITE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TABLE</a:t>
            </a:r>
            <a:r>
              <a:rPr kumimoji="1" lang="zh-CN" altLang="en-US" sz="1900" dirty="0"/>
              <a:t> 表</a:t>
            </a:r>
            <a:r>
              <a:rPr kumimoji="1" lang="en-US" altLang="zh-CN" sz="1900" dirty="0"/>
              <a:t>b</a:t>
            </a:r>
          </a:p>
          <a:p>
            <a:pPr marL="0" indent="0">
              <a:buNone/>
            </a:pPr>
            <a:r>
              <a:rPr kumimoji="1" lang="en-US" altLang="zh-CN" sz="1900" dirty="0"/>
              <a:t>SELECT</a:t>
            </a:r>
            <a:r>
              <a:rPr kumimoji="1" lang="zh-CN" altLang="en-US" sz="1900" dirty="0"/>
              <a:t> </a:t>
            </a:r>
            <a:r>
              <a:rPr kumimoji="1" lang="en-US" altLang="zh-CN" sz="1900" dirty="0" err="1"/>
              <a:t>t.id</a:t>
            </a:r>
            <a:endParaRPr kumimoji="1" lang="en-US" altLang="zh-CN" sz="1900" dirty="0"/>
          </a:p>
          <a:p>
            <a:pPr marL="0" indent="0">
              <a:buNone/>
            </a:pPr>
            <a:r>
              <a:rPr kumimoji="1" lang="en-US" altLang="zh-CN" sz="1900" dirty="0"/>
              <a:t>INSERT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OVERWRITE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DIRECTORY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‘/user/www/</a:t>
            </a:r>
            <a:r>
              <a:rPr kumimoji="1" lang="en-US" altLang="zh-CN" sz="1900" dirty="0" err="1"/>
              <a:t>tmp</a:t>
            </a:r>
            <a:r>
              <a:rPr kumimoji="1" lang="en-US" altLang="zh-CN" sz="1900" dirty="0"/>
              <a:t>’</a:t>
            </a:r>
          </a:p>
          <a:p>
            <a:pPr marL="0" indent="0">
              <a:buNone/>
            </a:pPr>
            <a:r>
              <a:rPr kumimoji="1" lang="en-US" altLang="zh-CN" sz="1900" dirty="0"/>
              <a:t>SELECT</a:t>
            </a:r>
            <a:r>
              <a:rPr kumimoji="1" lang="zh-CN" altLang="en-US" sz="1900" dirty="0"/>
              <a:t> </a:t>
            </a:r>
            <a:r>
              <a:rPr kumimoji="1" lang="en-US" altLang="zh-CN" sz="1900" dirty="0" err="1"/>
              <a:t>t.name</a:t>
            </a:r>
            <a:endParaRPr kumimoji="1"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719735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mapjoin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2400" dirty="0"/>
              <a:t>先把小表读到内存中，在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阶段拿另外一个表数据和在内存中小表的数据做匹配，从而减少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端数据量，提高了效率。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161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、分区裁剪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dirty="0"/>
              <a:t>A</a:t>
            </a:r>
            <a:r>
              <a:rPr kumimoji="1" lang="zh-CN" altLang="en-US" sz="2400" dirty="0"/>
              <a:t>、核心思想是减少不必要的输入数据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B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select</a:t>
            </a:r>
            <a:r>
              <a:rPr kumimoji="1" lang="zh-CN" altLang="en-US" sz="2400" dirty="0"/>
              <a:t>时选取必用的字段，不要</a:t>
            </a:r>
            <a:r>
              <a:rPr kumimoji="1" lang="en-US" altLang="zh-CN" sz="2400" dirty="0"/>
              <a:t>select</a:t>
            </a:r>
            <a:r>
              <a:rPr kumimoji="1" lang="zh-CN" altLang="en-US" sz="2400" dirty="0"/>
              <a:t> * 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C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join</a:t>
            </a:r>
            <a:r>
              <a:rPr kumimoji="1" lang="zh-CN" altLang="en-US" sz="2400" dirty="0"/>
              <a:t>时，在子查询中限制日期分区，不要在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后的</a:t>
            </a:r>
            <a:r>
              <a:rPr kumimoji="1" lang="en-US" altLang="zh-CN" sz="2400" dirty="0"/>
              <a:t>where</a:t>
            </a:r>
            <a:r>
              <a:rPr kumimoji="1" lang="zh-CN" altLang="en-US" sz="2400" dirty="0"/>
              <a:t>在限定日期分区</a:t>
            </a:r>
          </a:p>
        </p:txBody>
      </p:sp>
    </p:spTree>
    <p:extLst>
      <p:ext uri="{BB962C8B-B14F-4D97-AF65-F5344CB8AC3E}">
        <p14:creationId xmlns:p14="http://schemas.microsoft.com/office/powerpoint/2010/main" val="50904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使用单一表同一字段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64776"/>
              </p:ext>
            </p:extLst>
          </p:nvPr>
        </p:nvGraphicFramePr>
        <p:xfrm>
          <a:off x="696207" y="2383599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29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a.key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a.value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b.value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c.value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join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a.key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b.key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join</a:t>
                      </a:r>
                      <a:r>
                        <a:rPr lang="zh-CN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a.key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c.key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553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explain</a:t>
            </a:r>
            <a:r>
              <a:rPr kumimoji="1" lang="en-US" altLang="en-US" dirty="0" err="1"/>
              <a:t>查看</a:t>
            </a:r>
            <a:r>
              <a:rPr kumimoji="1" lang="zh-CN" altLang="en-US" dirty="0"/>
              <a:t>执行计划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2400" dirty="0"/>
              <a:t>可以多用</a:t>
            </a:r>
            <a:r>
              <a:rPr kumimoji="1" lang="en-US" altLang="zh-CN" sz="2400" dirty="0"/>
              <a:t>explain</a:t>
            </a:r>
            <a:r>
              <a:rPr kumimoji="1" lang="zh-CN" altLang="en-US" sz="2400" dirty="0"/>
              <a:t>关键字，查看</a:t>
            </a:r>
            <a:r>
              <a:rPr kumimoji="1" lang="en-US" altLang="zh-CN" sz="2400" dirty="0" err="1"/>
              <a:t>sql</a:t>
            </a:r>
            <a:r>
              <a:rPr kumimoji="1" lang="zh-CN" altLang="en-US" sz="2400" dirty="0"/>
              <a:t>的执行计划，思考优化的方法</a:t>
            </a:r>
          </a:p>
        </p:txBody>
      </p:sp>
    </p:spTree>
    <p:extLst>
      <p:ext uri="{BB962C8B-B14F-4D97-AF65-F5344CB8AC3E}">
        <p14:creationId xmlns:p14="http://schemas.microsoft.com/office/powerpoint/2010/main" val="1433075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误用举例</a:t>
            </a:r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35233"/>
              </p:ext>
            </p:extLst>
          </p:nvPr>
        </p:nvGraphicFramePr>
        <p:xfrm>
          <a:off x="457200" y="2266172"/>
          <a:ext cx="6096000" cy="77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key_a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‘a’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key_b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‘b’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key_c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76384"/>
              </p:ext>
            </p:extLst>
          </p:nvPr>
        </p:nvGraphicFramePr>
        <p:xfrm>
          <a:off x="457200" y="3459006"/>
          <a:ext cx="6096000" cy="77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key_a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‘a’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key_b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‘b’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key_c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‘c’)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16188"/>
              </p:ext>
            </p:extLst>
          </p:nvPr>
        </p:nvGraphicFramePr>
        <p:xfrm>
          <a:off x="457200" y="4667511"/>
          <a:ext cx="6096000" cy="77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key_a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‘a’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key_c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‘c’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key_b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7200" y="141763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where</a:t>
            </a:r>
            <a:r>
              <a:rPr kumimoji="1" lang="zh-CN" altLang="en-US" sz="2400" dirty="0"/>
              <a:t>过滤条件中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的用法，注意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的使用是否和本意一致</a:t>
            </a:r>
          </a:p>
        </p:txBody>
      </p:sp>
      <p:sp>
        <p:nvSpPr>
          <p:cNvPr id="5" name="矩形 4"/>
          <p:cNvSpPr/>
          <p:nvPr/>
        </p:nvSpPr>
        <p:spPr>
          <a:xfrm>
            <a:off x="6777789" y="2018635"/>
            <a:ext cx="2085474" cy="414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key_a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key_b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77789" y="2692400"/>
            <a:ext cx="2085474" cy="414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key_c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12525" y="2323076"/>
            <a:ext cx="9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or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77789" y="3278531"/>
            <a:ext cx="2085474" cy="414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key_a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7789" y="3912195"/>
            <a:ext cx="2085474" cy="414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key_b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key_c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57981" y="3582970"/>
            <a:ext cx="9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and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77789" y="4567247"/>
            <a:ext cx="2085474" cy="414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key_a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77789" y="5231063"/>
            <a:ext cx="2085474" cy="414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key_b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key_c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57981" y="4867312"/>
            <a:ext cx="9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or</a:t>
            </a:r>
            <a:endParaRPr kumimoji="1" lang="zh-CN" altLang="en-US" dirty="0"/>
          </a:p>
        </p:txBody>
      </p:sp>
      <p:cxnSp>
        <p:nvCxnSpPr>
          <p:cNvPr id="20" name="直线连接符 19"/>
          <p:cNvCxnSpPr/>
          <p:nvPr/>
        </p:nvCxnSpPr>
        <p:spPr>
          <a:xfrm>
            <a:off x="457200" y="3198323"/>
            <a:ext cx="856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457200" y="4460302"/>
            <a:ext cx="857985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/>
      <p:bldP spid="11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误用举例</a:t>
            </a:r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5011"/>
              </p:ext>
            </p:extLst>
          </p:nvPr>
        </p:nvGraphicFramePr>
        <p:xfrm>
          <a:off x="457200" y="1417638"/>
          <a:ext cx="2692400" cy="157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join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tb.key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ta.value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tb.value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49537"/>
              </p:ext>
            </p:extLst>
          </p:nvPr>
        </p:nvGraphicFramePr>
        <p:xfrm>
          <a:off x="457200" y="3127099"/>
          <a:ext cx="2692400" cy="157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left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outer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join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on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ta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key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tb.key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ta.value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‘a’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tb.value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‘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b’</a:t>
                      </a:r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‘b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32585"/>
              </p:ext>
            </p:extLst>
          </p:nvPr>
        </p:nvGraphicFramePr>
        <p:xfrm>
          <a:off x="457200" y="4863879"/>
          <a:ext cx="2692400" cy="157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full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outer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join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on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ta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key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tb.key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ta.value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‘a’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tb.value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’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b’</a:t>
                      </a:r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’’b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82861"/>
              </p:ext>
            </p:extLst>
          </p:nvPr>
        </p:nvGraphicFramePr>
        <p:xfrm>
          <a:off x="4826000" y="1366034"/>
          <a:ext cx="4102100" cy="157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‘a’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join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</a:t>
                      </a:r>
                      <a:r>
                        <a:rPr lang="zh-CN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‘b’)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tb.key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01873"/>
              </p:ext>
            </p:extLst>
          </p:nvPr>
        </p:nvGraphicFramePr>
        <p:xfrm>
          <a:off x="4902200" y="3122648"/>
          <a:ext cx="4102100" cy="157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‘a’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left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outer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join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</a:t>
                      </a:r>
                      <a:r>
                        <a:rPr lang="zh-CN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‘b’)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tb.key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17392"/>
              </p:ext>
            </p:extLst>
          </p:nvPr>
        </p:nvGraphicFramePr>
        <p:xfrm>
          <a:off x="4876800" y="4858313"/>
          <a:ext cx="4102100" cy="157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‘a’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full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outer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join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</a:t>
                      </a:r>
                      <a:r>
                        <a:rPr lang="zh-CN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‘b’)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tb.key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线连接符 9"/>
          <p:cNvCxnSpPr/>
          <p:nvPr/>
        </p:nvCxnSpPr>
        <p:spPr>
          <a:xfrm>
            <a:off x="457200" y="2988203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57200" y="4849316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2895600" y="2184400"/>
            <a:ext cx="14351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2895600" y="3962400"/>
            <a:ext cx="1435100" cy="0"/>
          </a:xfrm>
          <a:prstGeom prst="straightConnector1">
            <a:avLst/>
          </a:prstGeom>
          <a:ln>
            <a:solidFill>
              <a:srgbClr val="4F81BD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2895600" y="5702300"/>
            <a:ext cx="14351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2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误用举例</a:t>
            </a:r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07109"/>
              </p:ext>
            </p:extLst>
          </p:nvPr>
        </p:nvGraphicFramePr>
        <p:xfrm>
          <a:off x="457200" y="1417638"/>
          <a:ext cx="2552700" cy="138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90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join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ta.value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‘a’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tb.value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‘b’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93121"/>
              </p:ext>
            </p:extLst>
          </p:nvPr>
        </p:nvGraphicFramePr>
        <p:xfrm>
          <a:off x="4813300" y="1343661"/>
          <a:ext cx="2552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90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count(1)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join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on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ta.key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tb.key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where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ta.value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‘a’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tb.value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‘b’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线箭头连接符 5"/>
          <p:cNvCxnSpPr/>
          <p:nvPr/>
        </p:nvCxnSpPr>
        <p:spPr>
          <a:xfrm>
            <a:off x="3175000" y="1943100"/>
            <a:ext cx="12827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课后思考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mars3</a:t>
            </a:r>
            <a:r>
              <a:rPr kumimoji="1" lang="zh-CN" altLang="en-US" dirty="0"/>
              <a:t>平台建一个自己的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分区表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、根据卖家行为自定义一张行为等级表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并说明用途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8393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能做什么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适用场景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、非低延迟应用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zh-CN" sz="2400" dirty="0"/>
              <a:t>2</a:t>
            </a:r>
            <a:r>
              <a:rPr kumimoji="1" lang="zh-CN" altLang="en-US" sz="2400" dirty="0"/>
              <a:t>、大数据集批处理</a:t>
            </a:r>
            <a:endParaRPr kumimoji="1" lang="en-US" altLang="zh-CN" sz="2400" dirty="0"/>
          </a:p>
          <a:p>
            <a:r>
              <a:rPr kumimoji="1" lang="zh-CN" altLang="en-US" dirty="0"/>
              <a:t>能做什么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、数据仓库构建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zh-CN" sz="2400" dirty="0"/>
              <a:t>2</a:t>
            </a:r>
            <a:r>
              <a:rPr kumimoji="1" lang="zh-CN" altLang="en-US" sz="2400" dirty="0"/>
              <a:t>、离线数据分析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15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ea typeface="+mn-ea"/>
              </a:rPr>
              <a:t>HIVE </a:t>
            </a:r>
            <a:r>
              <a:rPr kumimoji="1" lang="zh-CN" altLang="en-US" dirty="0">
                <a:ea typeface="+mn-ea"/>
              </a:rPr>
              <a:t>执行原理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38300"/>
            <a:ext cx="8229600" cy="1473200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编译器将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转为一组操作符（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操作符是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的最小处理单元</a:t>
            </a:r>
            <a:endParaRPr kumimoji="1" lang="en-US" altLang="zh-CN" dirty="0"/>
          </a:p>
          <a:p>
            <a:r>
              <a:rPr kumimoji="1" lang="zh-CN" altLang="en-US" dirty="0"/>
              <a:t>每个操作符处理代表一道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操作或者</a:t>
            </a:r>
            <a:r>
              <a:rPr kumimoji="1" lang="en-US" altLang="zh-CN" dirty="0"/>
              <a:t>MR</a:t>
            </a:r>
            <a:r>
              <a:rPr kumimoji="1" lang="zh-CN" altLang="en-US" dirty="0"/>
              <a:t>作业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276600"/>
            <a:ext cx="5842000" cy="305627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7174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执行原理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7" y="2180750"/>
            <a:ext cx="7463653" cy="37141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55562"/>
              </p:ext>
            </p:extLst>
          </p:nvPr>
        </p:nvGraphicFramePr>
        <p:xfrm>
          <a:off x="778647" y="1417638"/>
          <a:ext cx="617106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例子：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my_test_01 where info != ‘2’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limit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02447" y="6075680"/>
            <a:ext cx="745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TableScan</a:t>
            </a:r>
            <a:r>
              <a:rPr kumimoji="1" lang="en-US" altLang="zh-CN" b="1" dirty="0"/>
              <a:t>-&gt;Filter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Operator-&gt;Select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Operator-&gt;Limit-&gt;Fetch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Operator</a:t>
            </a:r>
            <a:endParaRPr kumimoji="1" lang="zh-CN" altLang="en-US" b="1" dirty="0"/>
          </a:p>
        </p:txBody>
      </p:sp>
      <p:sp>
        <p:nvSpPr>
          <p:cNvPr id="8" name="框架 7"/>
          <p:cNvSpPr/>
          <p:nvPr/>
        </p:nvSpPr>
        <p:spPr>
          <a:xfrm>
            <a:off x="1028700" y="3352800"/>
            <a:ext cx="1899920" cy="212109"/>
          </a:xfrm>
          <a:prstGeom prst="frame">
            <a:avLst>
              <a:gd name="adj1" fmla="val 6187"/>
            </a:avLst>
          </a:prstGeom>
          <a:solidFill>
            <a:srgbClr val="FF6600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1272540" y="3779520"/>
            <a:ext cx="1656080" cy="212109"/>
          </a:xfrm>
          <a:prstGeom prst="frame">
            <a:avLst>
              <a:gd name="adj1" fmla="val 6187"/>
            </a:avLst>
          </a:prstGeom>
          <a:solidFill>
            <a:srgbClr val="FF6600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1424940" y="4226560"/>
            <a:ext cx="1656080" cy="212109"/>
          </a:xfrm>
          <a:prstGeom prst="frame">
            <a:avLst>
              <a:gd name="adj1" fmla="val 6187"/>
            </a:avLst>
          </a:prstGeom>
          <a:solidFill>
            <a:srgbClr val="FF6600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1577340" y="4683760"/>
            <a:ext cx="1656080" cy="212109"/>
          </a:xfrm>
          <a:prstGeom prst="frame">
            <a:avLst>
              <a:gd name="adj1" fmla="val 6187"/>
            </a:avLst>
          </a:prstGeom>
          <a:solidFill>
            <a:srgbClr val="FF6600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1729740" y="5262880"/>
            <a:ext cx="1656080" cy="212109"/>
          </a:xfrm>
          <a:prstGeom prst="frame">
            <a:avLst>
              <a:gd name="adj1" fmla="val 6187"/>
            </a:avLst>
          </a:prstGeom>
          <a:solidFill>
            <a:srgbClr val="FF6600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4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建表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、内部表和外部表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2</a:t>
            </a:r>
            <a:r>
              <a:rPr kumimoji="1" lang="zh-CN" altLang="en-US" dirty="0"/>
              <a:t>、分区表和非分区表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3</a:t>
            </a:r>
            <a:r>
              <a:rPr kumimoji="1" lang="zh-CN" altLang="en-US" dirty="0"/>
              <a:t>、行、列分隔符指定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CTAS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09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</a:t>
            </a:r>
            <a:r>
              <a:rPr kumimoji="1" lang="zh-CN" altLang="en-US" dirty="0"/>
              <a:t> 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内外部</a:t>
            </a:r>
            <a:r>
              <a:rPr kumimoji="1" lang="zh-CN" altLang="en-US" dirty="0">
                <a:latin typeface="+mn-ea"/>
                <a:ea typeface="+mn-ea"/>
              </a:rPr>
              <a:t>表比较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61058"/>
              </p:ext>
            </p:extLst>
          </p:nvPr>
        </p:nvGraphicFramePr>
        <p:xfrm>
          <a:off x="647700" y="1587500"/>
          <a:ext cx="77343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外部表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内部表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建表方式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external…location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数据存储目录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location</a:t>
                      </a:r>
                      <a:r>
                        <a:rPr lang="zh-CN" altLang="en-US" dirty="0"/>
                        <a:t>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配置后按表名默认目录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元数据删除，</a:t>
                      </a:r>
                      <a:r>
                        <a:rPr lang="en-US" altLang="zh-CN" dirty="0" err="1"/>
                        <a:t>hdfs</a:t>
                      </a:r>
                      <a:r>
                        <a:rPr lang="zh-CN" altLang="en-US" dirty="0"/>
                        <a:t>数据不被删除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元数据和</a:t>
                      </a:r>
                      <a:r>
                        <a:rPr lang="en-US" altLang="zh-CN" dirty="0" err="1"/>
                        <a:t>hdfs</a:t>
                      </a:r>
                      <a:r>
                        <a:rPr lang="zh-CN" altLang="en-US" dirty="0"/>
                        <a:t>数据都被删除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、无分区：直接重新建表</a:t>
                      </a:r>
                      <a:endParaRPr lang="en-US" altLang="zh-CN" dirty="0"/>
                    </a:p>
                    <a:p>
                      <a:r>
                        <a:rPr lang="zh-CN" altLang="zh-CN" dirty="0"/>
                        <a:t>2</a:t>
                      </a:r>
                      <a:r>
                        <a:rPr lang="zh-CN" altLang="en-US" dirty="0"/>
                        <a:t>、有分区：建表后，重新加载分区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trash</a:t>
                      </a:r>
                      <a:r>
                        <a:rPr lang="zh-CN" altLang="en-US" dirty="0"/>
                        <a:t>清理前：将删除数据拷贝到该表默认目录</a:t>
                      </a:r>
                      <a:endParaRPr lang="en-US" altLang="zh-CN" dirty="0"/>
                    </a:p>
                    <a:p>
                      <a:r>
                        <a:rPr lang="zh-CN" altLang="zh-CN" dirty="0"/>
                        <a:t>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trash</a:t>
                      </a:r>
                      <a:r>
                        <a:rPr lang="zh-CN" altLang="en-US" dirty="0"/>
                        <a:t>清理后：无法恢复，只能重新计算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重要、例行数据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临时性、非重要数据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12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HIVE</a:t>
            </a:r>
            <a:r>
              <a:rPr kumimoji="1" lang="zh-CN" altLang="en-US" dirty="0"/>
              <a:t> 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分区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非分区</a:t>
            </a:r>
            <a:r>
              <a:rPr kumimoji="1" lang="zh-CN" altLang="en-US" dirty="0">
                <a:latin typeface="+mn-ea"/>
                <a:ea typeface="+mn-ea"/>
              </a:rPr>
              <a:t>表比较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13379"/>
              </p:ext>
            </p:extLst>
          </p:nvPr>
        </p:nvGraphicFramePr>
        <p:xfrm>
          <a:off x="647700" y="1587500"/>
          <a:ext cx="77343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分区</a:t>
                      </a:r>
                      <a:r>
                        <a:rPr lang="zh-CN" altLang="en-US" dirty="0"/>
                        <a:t>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非分区表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建表方式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partitioned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(…)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插入数据方式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insert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….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partition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(…)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insert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…table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hdfs</a:t>
                      </a:r>
                      <a:r>
                        <a:rPr lang="zh-CN" altLang="en-US" dirty="0"/>
                        <a:t>目录结构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…/</a:t>
                      </a:r>
                      <a:r>
                        <a:rPr lang="en-US" altLang="zh-CN" dirty="0" err="1"/>
                        <a:t>table_name</a:t>
                      </a:r>
                      <a:r>
                        <a:rPr lang="en-US" altLang="zh-CN" dirty="0"/>
                        <a:t>/day=</a:t>
                      </a:r>
                      <a:r>
                        <a:rPr lang="en-US" altLang="zh-CN" dirty="0" err="1"/>
                        <a:t>xxxx</a:t>
                      </a:r>
                      <a:r>
                        <a:rPr lang="en-US" altLang="zh-CN" dirty="0"/>
                        <a:t>/xxx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…/</a:t>
                      </a:r>
                      <a:r>
                        <a:rPr lang="en-US" altLang="zh-CN" dirty="0" err="1"/>
                        <a:t>table_name</a:t>
                      </a:r>
                      <a:r>
                        <a:rPr lang="en-US" altLang="zh-CN" dirty="0"/>
                        <a:t>/xxx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增量数据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全量数据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记录历史变化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临时性、全量数据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7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Words>2435</Words>
  <Application>Microsoft Macintosh PowerPoint</Application>
  <PresentationFormat>全屏显示(4:3)</PresentationFormat>
  <Paragraphs>331</Paragraphs>
  <Slides>38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宋体</vt:lpstr>
      <vt:lpstr>Arial</vt:lpstr>
      <vt:lpstr>Calibri</vt:lpstr>
      <vt:lpstr>Office 主题</vt:lpstr>
      <vt:lpstr>HIVE基础篇</vt:lpstr>
      <vt:lpstr>议程</vt:lpstr>
      <vt:lpstr>HIVE 是什么</vt:lpstr>
      <vt:lpstr>HIVE 能做什么</vt:lpstr>
      <vt:lpstr>HIVE 执行原理</vt:lpstr>
      <vt:lpstr>HIVE 执行原理</vt:lpstr>
      <vt:lpstr>HIVE 使用-建表</vt:lpstr>
      <vt:lpstr>HIVE 使用-内外部表比较</vt:lpstr>
      <vt:lpstr>HIVE 使用-分区&amp;非分区表比较</vt:lpstr>
      <vt:lpstr>HIVE 使用-行&amp;列分割符</vt:lpstr>
      <vt:lpstr>HIVE-使用-CTAS(create table as select)</vt:lpstr>
      <vt:lpstr>HIVE 使用-关联</vt:lpstr>
      <vt:lpstr>HIVE 使用-关联方式</vt:lpstr>
      <vt:lpstr>HIVE 使用-关联</vt:lpstr>
      <vt:lpstr>HIVE 使用-关联</vt:lpstr>
      <vt:lpstr>HIVE 使用-关联</vt:lpstr>
      <vt:lpstr>HIVE 使用-关联</vt:lpstr>
      <vt:lpstr>HIVE 使用-关联</vt:lpstr>
      <vt:lpstr>HIVE 使用-关联</vt:lpstr>
      <vt:lpstr>HIVE 使用-排序方式</vt:lpstr>
      <vt:lpstr>HIVE 常用技巧</vt:lpstr>
      <vt:lpstr>HIVE 常用技巧</vt:lpstr>
      <vt:lpstr>HIVE 常用技巧</vt:lpstr>
      <vt:lpstr>HIVE 常用技巧</vt:lpstr>
      <vt:lpstr>HIVE 常用技巧</vt:lpstr>
      <vt:lpstr>HIVE NULL</vt:lpstr>
      <vt:lpstr>HIVE NULL</vt:lpstr>
      <vt:lpstr>HIVE NULL</vt:lpstr>
      <vt:lpstr>HIVE 优化</vt:lpstr>
      <vt:lpstr>HIVE 优化</vt:lpstr>
      <vt:lpstr>HIVE 优化</vt:lpstr>
      <vt:lpstr>HIVE 优化</vt:lpstr>
      <vt:lpstr>HIVE 优化</vt:lpstr>
      <vt:lpstr>HIVE 优化</vt:lpstr>
      <vt:lpstr>HIVE 误用举例-1</vt:lpstr>
      <vt:lpstr>HIVE 误用举例-2</vt:lpstr>
      <vt:lpstr>HIVE 误用举例-3</vt:lpstr>
      <vt:lpstr>HIVE 课后思考</vt:lpstr>
    </vt:vector>
  </TitlesOfParts>
  <Company>koudai@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wanli zhao</dc:creator>
  <cp:lastModifiedBy>Microsoft Office 用户</cp:lastModifiedBy>
  <cp:revision>635</cp:revision>
  <dcterms:created xsi:type="dcterms:W3CDTF">2016-06-01T09:05:40Z</dcterms:created>
  <dcterms:modified xsi:type="dcterms:W3CDTF">2018-10-17T08:00:12Z</dcterms:modified>
</cp:coreProperties>
</file>