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charts/style1.xml" ContentType="application/vnd.ms-office.chartstyle+xml"/>
  <Override PartName="/ppt/charts/colors1.xml" ContentType="application/vnd.ms-office.chartcolorstyl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11/relationships/webextensiontaskpanes" Target="ppt/webextensions/taskpanes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90" r:id="rId4"/>
    <p:sldId id="278" r:id="rId5"/>
    <p:sldId id="298" r:id="rId6"/>
    <p:sldId id="279" r:id="rId7"/>
    <p:sldId id="300" r:id="rId8"/>
    <p:sldId id="292" r:id="rId9"/>
    <p:sldId id="301" r:id="rId10"/>
    <p:sldId id="303" r:id="rId11"/>
    <p:sldId id="280" r:id="rId12"/>
    <p:sldId id="304" r:id="rId13"/>
    <p:sldId id="305" r:id="rId14"/>
    <p:sldId id="307" r:id="rId15"/>
    <p:sldId id="293" r:id="rId16"/>
    <p:sldId id="310" r:id="rId17"/>
    <p:sldId id="283" r:id="rId18"/>
    <p:sldId id="286" r:id="rId19"/>
    <p:sldId id="312" r:id="rId20"/>
    <p:sldId id="313" r:id="rId21"/>
    <p:sldId id="288" r:id="rId22"/>
    <p:sldId id="294" r:id="rId23"/>
    <p:sldId id="281" r:id="rId24"/>
    <p:sldId id="295" r:id="rId25"/>
    <p:sldId id="291" r:id="rId26"/>
    <p:sldId id="289" r:id="rId27"/>
    <p:sldId id="27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AC2"/>
    <a:srgbClr val="1B9F49"/>
    <a:srgbClr val="41A847"/>
    <a:srgbClr val="49A648"/>
    <a:srgbClr val="6DB544"/>
    <a:srgbClr val="04943E"/>
    <a:srgbClr val="6ABD54"/>
    <a:srgbClr val="B8E1D4"/>
    <a:srgbClr val="E0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74979" autoAdjust="0"/>
  </p:normalViewPr>
  <p:slideViewPr>
    <p:cSldViewPr snapToGrid="0">
      <p:cViewPr>
        <p:scale>
          <a:sx n="100" d="100"/>
          <a:sy n="100" d="100"/>
        </p:scale>
        <p:origin x="-80" y="-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2823;&#35745;&#21010;&#27169;&#26495;\PPT&#22270;&#34920;&#20043;&#36947;\PPT&#22270;&#34920;&#20043;&#3694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2823;&#35745;&#21010;&#27169;&#26495;\PPT&#22270;&#34920;&#20043;&#36947;\PPT&#22270;&#34920;&#20043;&#36947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2823;&#35745;&#21010;&#27169;&#26495;\PPT&#22270;&#34920;&#20043;&#36947;\PPT&#22270;&#34920;&#20043;&#3694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Description1</c:v>
                </c:pt>
              </c:strCache>
            </c:strRef>
          </c:tx>
          <c:spPr>
            <a:solidFill>
              <a:srgbClr val="41A84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1B9F49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4943E"/>
              </a:solidFill>
              <a:ln w="12700" cap="flat" cmpd="sng" algn="ctr">
                <a:solidFill>
                  <a:schemeClr val="accent6">
                    <a:shade val="50000"/>
                  </a:schemeClr>
                </a:solidFill>
                <a:prstDash val="solid"/>
                <a:miter lim="800000"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p4</c:v>
                </c:pt>
                <c:pt idx="1">
                  <c:v>p3</c:v>
                </c:pt>
                <c:pt idx="2">
                  <c:v>p2</c:v>
                </c:pt>
                <c:pt idx="3">
                  <c:v>p1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2140860664"/>
        <c:axId val="2118398696"/>
      </c:barChart>
      <c:catAx>
        <c:axId val="-214086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8398696"/>
        <c:crosses val="autoZero"/>
        <c:auto val="1"/>
        <c:lblAlgn val="ctr"/>
        <c:lblOffset val="100"/>
        <c:noMultiLvlLbl val="0"/>
      </c:catAx>
      <c:valAx>
        <c:axId val="2118398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40860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Sheet1!$W$69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Sheet1!$V$70:$V$72</c:f>
              <c:strCache>
                <c:ptCount val="3"/>
                <c:pt idx="0">
                  <c:v>A</c:v>
                </c:pt>
                <c:pt idx="2">
                  <c:v>B</c:v>
                </c:pt>
              </c:strCache>
            </c:strRef>
          </c:cat>
          <c:val>
            <c:numRef>
              <c:f>Sheet1!$W$70:$W$72</c:f>
              <c:numCache>
                <c:formatCode>General</c:formatCode>
                <c:ptCount val="3"/>
                <c:pt idx="0">
                  <c:v>9.0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Sheet1!$N$69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rgbClr val="41A847"/>
            </a:solidFill>
            <a:ln>
              <a:noFill/>
            </a:ln>
          </c:spPr>
          <c:dPt>
            <c:idx val="0"/>
            <c:bubble3D val="0"/>
            <c:spPr>
              <a:solidFill>
                <a:srgbClr val="41A84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1A847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Sheet1!$M$70:$M$72</c:f>
              <c:strCache>
                <c:ptCount val="3"/>
                <c:pt idx="0">
                  <c:v>A</c:v>
                </c:pt>
                <c:pt idx="2">
                  <c:v>B</c:v>
                </c:pt>
              </c:strCache>
            </c:strRef>
          </c:cat>
          <c:val>
            <c:numRef>
              <c:f>Sheet1!$N$70:$N$72</c:f>
              <c:numCache>
                <c:formatCode>General</c:formatCode>
                <c:ptCount val="3"/>
                <c:pt idx="0">
                  <c:v>5.0</c:v>
                </c:pt>
                <c:pt idx="2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Sheet1!$AG$69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rgbClr val="41A847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1A847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41A847"/>
              </a:solidFill>
              <a:ln w="19050">
                <a:noFill/>
              </a:ln>
              <a:effectLst/>
            </c:spPr>
          </c:dPt>
          <c:cat>
            <c:strRef>
              <c:f>Sheet1!$AF$70:$AF$72</c:f>
              <c:strCache>
                <c:ptCount val="3"/>
                <c:pt idx="0">
                  <c:v>A</c:v>
                </c:pt>
                <c:pt idx="2">
                  <c:v>B</c:v>
                </c:pt>
              </c:strCache>
            </c:strRef>
          </c:cat>
          <c:val>
            <c:numRef>
              <c:f>Sheet1!$AG$70:$AG$72</c:f>
              <c:numCache>
                <c:formatCode>General</c:formatCode>
                <c:ptCount val="3"/>
                <c:pt idx="0">
                  <c:v>23.0</c:v>
                </c:pt>
                <c:pt idx="2">
                  <c:v>77.0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932A1-0192-4162-BCD2-0ACC1E7FAD90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75F66-9487-41B1-91F1-DF3C98834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8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1" Type="http://schemas.openxmlformats.org/officeDocument/2006/relationships/hyperlink" Target="http://docs.vdian.net/pages/viewpage.action?pageId=80843966" TargetMode="External"/><Relationship Id="rId12" Type="http://schemas.openxmlformats.org/officeDocument/2006/relationships/hyperlink" Target="http://www.yunweipai.com/archives/28866.html" TargetMode="External"/><Relationship Id="rId13" Type="http://schemas.openxmlformats.org/officeDocument/2006/relationships/hyperlink" Target="http://www.yunweipai.com/archives/28108.html" TargetMode="External"/><Relationship Id="rId14" Type="http://schemas.openxmlformats.org/officeDocument/2006/relationships/hyperlink" Target="http://www.yunweipai.com/archives/25388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docs.vdian.net/pages/viewpage.action?pageId=84184375" TargetMode="External"/><Relationship Id="rId4" Type="http://schemas.openxmlformats.org/officeDocument/2006/relationships/hyperlink" Target="http://docs.vdian.net/pages/viewpage.action?pageId=82103314" TargetMode="External"/><Relationship Id="rId5" Type="http://schemas.openxmlformats.org/officeDocument/2006/relationships/hyperlink" Target="http://docs.vdian.net/pages/viewpage.action?pageId=80055648" TargetMode="External"/><Relationship Id="rId6" Type="http://schemas.openxmlformats.org/officeDocument/2006/relationships/hyperlink" Target="http://docs.vdian.net/pages/viewpage.action?pageId=79825517" TargetMode="External"/><Relationship Id="rId7" Type="http://schemas.openxmlformats.org/officeDocument/2006/relationships/hyperlink" Target="http://docs.vdian.net/pages/viewpage.action?pageId=81123227" TargetMode="External"/><Relationship Id="rId8" Type="http://schemas.openxmlformats.org/officeDocument/2006/relationships/hyperlink" Target="http://docs.vdian.net/pages/viewpage.action?pageId=83888411" TargetMode="External"/><Relationship Id="rId9" Type="http://schemas.openxmlformats.org/officeDocument/2006/relationships/hyperlink" Target="http://docs.vdian.net/pages/viewpage.action?pageId=83917147" TargetMode="External"/><Relationship Id="rId10" Type="http://schemas.openxmlformats.org/officeDocument/2006/relationships/hyperlink" Target="http://guzhang.vdian.net/issues/view?id=473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烦恼：</a:t>
            </a:r>
            <a:endParaRPr kumimoji="1"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第一是 心理压力：线上的问题各种各样，网络问题，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问题，服务器问题，程序问题等等，值班人必须有快速判断和处理的能力；另外，故障是不可预知的，给人一种“楼上的鞋子不知道什么时候掉落”的感觉，需要时刻保持警惕，神经紧绷；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 惰性，如果今天一直都没有报警，没出现问题，值班人可能会放松警惕，认为可以庆祝放松了，突然出现了问题，需要马上收拾心情投入到战斗中去；如果是半夜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点收到了报警电话，也需要赶紧爬起来处理问题。这些都是对值班人的考验。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第三是 一直在线：“电话在线，随时处理” ，在没有事情的时候可以做自己的事情，但得保障自己的活动能够随时被打断，比如值班的部门一起去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，值班的同学可能就得背着电脑去。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班人不是超人，一方面是对值班同学说的，在遇到突发情况，解决问题是第一位的，千万不要“个人英雄主义”，觉得靠自己都能搞定，该汇报汇报，该求助求助。另一方面也是对不值班的同学说，值班的同学不是超人，他不能搞定所有事情，不能说你今天不值班就有一种“不关我事”的心态，要尽力帮助他解决问题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3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敬畏上线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敬畏线上：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多人对于上线的视程度不够，一旦上线出问题，第一反应并不是回滚代码，而是去定位问题，通过下一次上线修复。这个行为在大公司是绝对不允许的，因为当你用户量大了，每一次上线事故的影响面都会很大，如果不及时回滚，对公司也会造成非常大的损失。因此要对上线有敬畏心，保证整个上线过程是自动化而非人工参与（因为人是不靠谱的），上线过程中需要观察监控，一旦有任何数据异常要及时回滚，然后再定位问题重新上线，最好避免高峰期上线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外部重大故障：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2018.06.27 -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阿里云因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禁用内部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导致链路不通，造成大规模故障。影响范围包括阿里云官网控制台，以及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MQ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等产品功能。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事后总结：对于这次故障，没有借口，我们不能也不应该出现这样的失误！我们将认真复盘改进自动化运维技术和发布验证流程，敬畏每一行代码，敬畏每一份托付。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3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深坑，触发条件苛刻：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2019.12.20 -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因构建问题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detail-mjb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发布后核心流量下跌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第三方，应急策略实施减少影响面：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2019.10.29 -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微信支付（本身）故障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外部服务可用性监控不足：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2019.08.21 -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短信套餐余量不足导致告警电话无法外呼 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2019.08.11 -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因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ios push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证书导致的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push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失败故障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review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6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安全无小事：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2019.09.30-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支付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h5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页面因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xss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漏洞被微信封禁导致微信部分无法支付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不遵循已有流程：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2019.12.05 -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前端构建脚手架异常影响线上业务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缺发布计划：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2019.12.18 -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因缺乏发布计划应用发布后引起商品功能异常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设备故障：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http://guzhang.vdian.net/issues/view?id=473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数据库热点问题：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2019.09.06 - 11.11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朱一龙期刊秒杀活动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2019.08.25 - AWS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日本出现大规模故障，影响日本国内服务，除数十款游戏还还包括日本社会平台与购物网站，上百万游戏玩家受到影响。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链接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2019.03.03 -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阿里云华北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区机房部分机器故障，无法重启，怀疑磁盘问题，影响华北多数互联网公司，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、网站全部瘫痪。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链接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2018.06.27 -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阿里云因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禁用内部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导致链路不通，造成大规模故障。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链接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更早些：饿了么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机房故障、新浪微博机房断电、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服务器宕机持续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Gitlab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整个数据删除、微软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云服务故障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7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变更要有回滚方案：需要给变更回滚的可能，在各个步骤出错的请看下，回到初始状态。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交接和休假最容易出故障：经验之谈，在总结故障的情况是，发现在公司部门有变化时，工作交接，故障出现的频率会比正常情况下多出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理性分析下，公司或者部门难免会做出一些调整，变化是世界唯一不变的事情。部门调整或者领导更好都可能导致工作的重点不同，做事的方式和评测标准变了，适应过程中难免会出现一些考虑不周到的地方，出故障也是情理之中了。休假和交接前：做好文档，哪些情况需要做哪些事情，确认各个操作细节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善的监控，及时获得报警出错信息：了解历史、获得趋势，预测未来。做到泰山崩于前而不惊，让故障消失在萌芽之中。报警可以让你及时知道系统出现了什么异常，以便分析故障发生时的各种线下，确认故障的真正原因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6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信息抓手：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基于历史监控数据，通过异常检测、异常标注、挖掘训练、机器学习、故障模拟等方式，进行业务故障的自动化定位，并赋能监控中心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7*24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小时专业监控值班人员，使我司具备第一时间发现业务指标异常，并快速进行应急响应、故障恢复的能力，奖故障对线上业务的影响降到最低。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经验库：完善的经验库，将日常轻微问题标准化，千里之堤毁于蚁穴，需要防微杜渐。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完善故障平台：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年的平台，在功能和数据呈现等方面已跟不上当前需要，待重做。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故障实践：产出更透明、更标准的更容易传播的故障实践，形成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避坑指南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，赋能开发、测试等全体员工。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4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5F66-9487-41B1-91F1-DF3C9883462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8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0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49BE-E7C2-4852-82CF-E1EF8F99E7A3}" type="datetimeFigureOut">
              <a:rPr lang="zh-CN" altLang="en-US" smtClean="0"/>
              <a:t>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02C2-F952-4DB8-A7C2-ED084C59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2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958644"/>
            <a:ext cx="501445" cy="1519083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1" y="958643"/>
            <a:ext cx="11582400" cy="151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34580" y="1373304"/>
            <a:ext cx="810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从故障说说如何避坑</a:t>
            </a:r>
            <a:endParaRPr lang="zh-CN" altLang="en-US" sz="44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6225" y="3291358"/>
            <a:ext cx="4250724" cy="370702"/>
          </a:xfrm>
          <a:prstGeom prst="rect">
            <a:avLst/>
          </a:prstGeom>
          <a:solidFill>
            <a:srgbClr val="FF8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技术支持 华冬进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logo.da10d54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00" y="5943600"/>
            <a:ext cx="1498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4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年度故障数据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198136"/>
            <a:ext cx="11544300" cy="55098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2565"/>
            <a:ext cx="11531600" cy="54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08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年度故障数据分析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42"/>
          <p:cNvSpPr/>
          <p:nvPr/>
        </p:nvSpPr>
        <p:spPr>
          <a:xfrm>
            <a:off x="7967879" y="2526688"/>
            <a:ext cx="2319121" cy="39431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上线的功能代码存在缺陷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Rectangle 42"/>
          <p:cNvSpPr/>
          <p:nvPr/>
        </p:nvSpPr>
        <p:spPr>
          <a:xfrm>
            <a:off x="7618834" y="3915012"/>
            <a:ext cx="4146124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上线的功能代码因架构或算法逻辑未考虑周全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Rectangle 42"/>
          <p:cNvSpPr/>
          <p:nvPr/>
        </p:nvSpPr>
        <p:spPr>
          <a:xfrm>
            <a:off x="8003093" y="5373794"/>
            <a:ext cx="4146124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没有遵循已有的发布测试部署流程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11087" y="2021027"/>
            <a:ext cx="1628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18834" y="3442372"/>
            <a:ext cx="25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设计缺陷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18947" y="4867141"/>
            <a:ext cx="25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未遵循流程</a:t>
            </a:r>
          </a:p>
        </p:txBody>
      </p:sp>
      <p:sp>
        <p:nvSpPr>
          <p:cNvPr id="45" name="右箭头 44"/>
          <p:cNvSpPr/>
          <p:nvPr/>
        </p:nvSpPr>
        <p:spPr>
          <a:xfrm rot="16200000">
            <a:off x="8088055" y="565328"/>
            <a:ext cx="3189689" cy="1654359"/>
          </a:xfrm>
          <a:prstGeom prst="rightArrow">
            <a:avLst>
              <a:gd name="adj1" fmla="val 48319"/>
              <a:gd name="adj2" fmla="val 10885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308099"/>
            <a:ext cx="6248400" cy="539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年度故障数据分析</a:t>
            </a:r>
            <a:r>
              <a:rPr lang="en-US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部门占比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112242"/>
            <a:ext cx="10264016" cy="5745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124887"/>
            <a:ext cx="10248900" cy="57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年度故障数据分析</a:t>
            </a:r>
            <a:r>
              <a:rPr lang="en-US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特征标签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136082"/>
            <a:ext cx="8978900" cy="55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年度故障数据分析</a:t>
            </a:r>
            <a:r>
              <a:rPr lang="en-US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词云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186874"/>
            <a:ext cx="9398000" cy="55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0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06564" y="-1824191"/>
            <a:ext cx="1477296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500" b="1" dirty="0" smtClean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595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7400" y="4450019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A9DA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7200" b="1" dirty="0">
              <a:solidFill>
                <a:srgbClr val="A9DA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09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交付能力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3676" y="18480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2"/>
          <p:cNvSpPr/>
          <p:nvPr/>
        </p:nvSpPr>
        <p:spPr>
          <a:xfrm>
            <a:off x="1414018" y="2823966"/>
            <a:ext cx="6358382" cy="28402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20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如何评估当前负责系统服务的满意度？</a:t>
            </a:r>
            <a:endParaRPr lang="en-US" altLang="zh-CN" sz="20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应用缺陷数量：系统上线后按严重程度（紧急、重大、中等、轻微）进行分类统计；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应用故障：应用不能提供服务的时长 和 原因；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监控完善：网络、服务器的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CPU/IO/MEM/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连接数（句柄数）、应用系统性能、异常日志；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流程优化：流程缺失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OR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未执行到位；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706" y="19691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评估交付能力，明确改进目标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7863958" y="2083984"/>
            <a:ext cx="4124841" cy="3783415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11162165" y="36491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9689614" y="22064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8159517" y="36161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" name="决策 1"/>
          <p:cNvSpPr/>
          <p:nvPr/>
        </p:nvSpPr>
        <p:spPr>
          <a:xfrm>
            <a:off x="9512300" y="3581400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上凸弯带形 7"/>
          <p:cNvSpPr/>
          <p:nvPr/>
        </p:nvSpPr>
        <p:spPr>
          <a:xfrm>
            <a:off x="9334500" y="4572000"/>
            <a:ext cx="1216152" cy="758952"/>
          </a:xfrm>
          <a:prstGeom prst="ellipseRibbon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箭头 8"/>
          <p:cNvSpPr/>
          <p:nvPr/>
        </p:nvSpPr>
        <p:spPr>
          <a:xfrm rot="19366642">
            <a:off x="8750300" y="3124200"/>
            <a:ext cx="978408" cy="48463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下箭头 10"/>
          <p:cNvSpPr/>
          <p:nvPr/>
        </p:nvSpPr>
        <p:spPr>
          <a:xfrm rot="18774713">
            <a:off x="10413999" y="2819400"/>
            <a:ext cx="484632" cy="121615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95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 Study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call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50218" y="1995494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42"/>
          <p:cNvSpPr/>
          <p:nvPr/>
        </p:nvSpPr>
        <p:spPr>
          <a:xfrm>
            <a:off x="1030560" y="2971450"/>
            <a:ext cx="4913039" cy="153705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2019.12.17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因集群资源问题导致数仓产品报表延迟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2019.12.06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数仓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CRM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产品报表因字段值异常导致产出延迟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2019.11.12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因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mars 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平台任务没有起调导致数仓产品报表产出延迟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66248" y="2116602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故障案例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2"/>
          <p:cNvSpPr/>
          <p:nvPr/>
        </p:nvSpPr>
        <p:spPr>
          <a:xfrm>
            <a:off x="1030560" y="3861272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2"/>
          <p:cNvSpPr/>
          <p:nvPr/>
        </p:nvSpPr>
        <p:spPr>
          <a:xfrm>
            <a:off x="1030560" y="4751094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56283" y="1995494"/>
            <a:ext cx="4126466" cy="646331"/>
          </a:xfrm>
          <a:prstGeom prst="rect">
            <a:avLst/>
          </a:prstGeom>
          <a:solidFill>
            <a:srgbClr val="41A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42"/>
          <p:cNvSpPr/>
          <p:nvPr/>
        </p:nvSpPr>
        <p:spPr>
          <a:xfrm>
            <a:off x="6536625" y="2971450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值班人的责任和烦恼：在值班周期内，需要承担全部的问题风险，必须尽快解决一切问题。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72313" y="2116602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建言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42"/>
          <p:cNvSpPr/>
          <p:nvPr/>
        </p:nvSpPr>
        <p:spPr>
          <a:xfrm>
            <a:off x="6536625" y="3861272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心理压力、惰性、一直在线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Rectangle 42"/>
          <p:cNvSpPr/>
          <p:nvPr/>
        </p:nvSpPr>
        <p:spPr>
          <a:xfrm>
            <a:off x="6536625" y="4751094"/>
            <a:ext cx="4913039" cy="11544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保持手机畅通，电脑和 </a:t>
            </a:r>
            <a:r>
              <a:rPr lang="en-US" altLang="zh-CN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VPN</a:t>
            </a: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在身边；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遇到问题尽量自己解决，解决不了尽快求助；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不要有过大的心理压力，遇到问题才能成长；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Rectangle 42"/>
          <p:cNvSpPr/>
          <p:nvPr/>
        </p:nvSpPr>
        <p:spPr>
          <a:xfrm>
            <a:off x="6549325" y="5817072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更多考虑通过制度，流程，工具的优化，让值班更加美好，好的制度就是要规避人性的弱点，提升工作效率。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59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call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40309" y="3480618"/>
            <a:ext cx="8804787" cy="501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两个问题</a:t>
            </a:r>
            <a:endParaRPr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1740309" y="2255392"/>
            <a:ext cx="1228168" cy="1228168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9316928" y="3982063"/>
            <a:ext cx="1228168" cy="1228168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42"/>
          <p:cNvSpPr/>
          <p:nvPr/>
        </p:nvSpPr>
        <p:spPr>
          <a:xfrm>
            <a:off x="3104165" y="2738628"/>
            <a:ext cx="6611335" cy="71577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好处和坏处：一个人责任明确，责无旁贷；值班单点，处理问题的能力、身体状况，心情好坏都可能会影响问题的解决；两人值班，可能会出现推诿，好处是多一份保障，问题处理更高效。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04165" y="2190686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值班是一个人还是主副两个人？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2"/>
          <p:cNvSpPr/>
          <p:nvPr/>
        </p:nvSpPr>
        <p:spPr>
          <a:xfrm>
            <a:off x="2540001" y="4767832"/>
            <a:ext cx="6776928" cy="88366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r"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白天日常值守多是每周轮值；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r"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夜间值守一个人连续好几天身体会吃不消，每天轮值不至于太疲惫；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r"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无论是每天还是每周，都需要维护好日报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周报，定期总结回顾，处理历史包袱。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09882" y="4222607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一天还是一周？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53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 Study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敬畏线上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50218" y="1995494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42"/>
          <p:cNvSpPr/>
          <p:nvPr/>
        </p:nvSpPr>
        <p:spPr>
          <a:xfrm>
            <a:off x="1030560" y="2971450"/>
            <a:ext cx="4913039" cy="153705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2019.12.18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因缺乏发布计划应用发布后引起商品功能异常</a:t>
            </a: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2019.12.05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前端构建脚手架异常影响线上业务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2018.06.27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阿里云因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bug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禁用内部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IP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导致链路不通，造成大规模故障（外部）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66248" y="2116602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故障案例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2"/>
          <p:cNvSpPr/>
          <p:nvPr/>
        </p:nvSpPr>
        <p:spPr>
          <a:xfrm>
            <a:off x="1030560" y="3861272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2"/>
          <p:cNvSpPr/>
          <p:nvPr/>
        </p:nvSpPr>
        <p:spPr>
          <a:xfrm>
            <a:off x="1030560" y="4751094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endParaRPr lang="en-US" sz="1400" kern="0" dirty="0" smtClean="0">
              <a:solidFill>
                <a:srgbClr val="0494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56283" y="1995494"/>
            <a:ext cx="4126466" cy="646331"/>
          </a:xfrm>
          <a:prstGeom prst="rect">
            <a:avLst/>
          </a:prstGeom>
          <a:solidFill>
            <a:srgbClr val="41A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42"/>
          <p:cNvSpPr/>
          <p:nvPr/>
        </p:nvSpPr>
        <p:spPr>
          <a:xfrm>
            <a:off x="6536625" y="2971450"/>
            <a:ext cx="4913039" cy="87665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不够重视：有流程不遵循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侥幸心理：只修改了一行代码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懒、惰性！！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72313" y="2116602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建言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42"/>
          <p:cNvSpPr/>
          <p:nvPr/>
        </p:nvSpPr>
        <p:spPr>
          <a:xfrm>
            <a:off x="6562025" y="4014494"/>
            <a:ext cx="4913039" cy="13703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敬畏上线、敬畏线上；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敬畏每一行代码，敬畏每一份托付；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每一个已有流程都是用血和泪淌出来的，存在即道理；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just">
              <a:buFont typeface="Wingdings" charset="2"/>
              <a:buChar char="u"/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墨菲定律：如果事情有变坏的可能，不管这种可能性有多小，它总会发送。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3572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2" name="矩形 3"/>
          <p:cNvSpPr/>
          <p:nvPr/>
        </p:nvSpPr>
        <p:spPr>
          <a:xfrm>
            <a:off x="0" y="221224"/>
            <a:ext cx="691663" cy="866808"/>
          </a:xfrm>
          <a:custGeom>
            <a:avLst/>
            <a:gdLst>
              <a:gd name="connsiteX0" fmla="*/ 0 w 1872208"/>
              <a:gd name="connsiteY0" fmla="*/ 0 h 2232248"/>
              <a:gd name="connsiteX1" fmla="*/ 1872208 w 1872208"/>
              <a:gd name="connsiteY1" fmla="*/ 0 h 2232248"/>
              <a:gd name="connsiteX2" fmla="*/ 1872208 w 1872208"/>
              <a:gd name="connsiteY2" fmla="*/ 2232248 h 2232248"/>
              <a:gd name="connsiteX3" fmla="*/ 0 w 1872208"/>
              <a:gd name="connsiteY3" fmla="*/ 2232248 h 2232248"/>
              <a:gd name="connsiteX4" fmla="*/ 0 w 1872208"/>
              <a:gd name="connsiteY4" fmla="*/ 0 h 2232248"/>
              <a:gd name="connsiteX0" fmla="*/ 0 w 1887198"/>
              <a:gd name="connsiteY0" fmla="*/ 0 h 2846845"/>
              <a:gd name="connsiteX1" fmla="*/ 1872208 w 1887198"/>
              <a:gd name="connsiteY1" fmla="*/ 0 h 2846845"/>
              <a:gd name="connsiteX2" fmla="*/ 1887198 w 1887198"/>
              <a:gd name="connsiteY2" fmla="*/ 2846845 h 2846845"/>
              <a:gd name="connsiteX3" fmla="*/ 0 w 1887198"/>
              <a:gd name="connsiteY3" fmla="*/ 2232248 h 2846845"/>
              <a:gd name="connsiteX4" fmla="*/ 0 w 1887198"/>
              <a:gd name="connsiteY4" fmla="*/ 0 h 2846845"/>
              <a:gd name="connsiteX0" fmla="*/ 0 w 1887198"/>
              <a:gd name="connsiteY0" fmla="*/ 0 h 2846845"/>
              <a:gd name="connsiteX1" fmla="*/ 1857218 w 1887198"/>
              <a:gd name="connsiteY1" fmla="*/ 629587 h 2846845"/>
              <a:gd name="connsiteX2" fmla="*/ 1887198 w 1887198"/>
              <a:gd name="connsiteY2" fmla="*/ 2846845 h 2846845"/>
              <a:gd name="connsiteX3" fmla="*/ 0 w 1887198"/>
              <a:gd name="connsiteY3" fmla="*/ 2232248 h 2846845"/>
              <a:gd name="connsiteX4" fmla="*/ 0 w 1887198"/>
              <a:gd name="connsiteY4" fmla="*/ 0 h 284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198" h="2846845">
                <a:moveTo>
                  <a:pt x="0" y="0"/>
                </a:moveTo>
                <a:lnTo>
                  <a:pt x="1857218" y="629587"/>
                </a:lnTo>
                <a:cubicBezTo>
                  <a:pt x="1862215" y="1578535"/>
                  <a:pt x="1882201" y="1897897"/>
                  <a:pt x="1887198" y="2846845"/>
                </a:cubicBezTo>
                <a:lnTo>
                  <a:pt x="0" y="2232248"/>
                </a:lnTo>
                <a:lnTo>
                  <a:pt x="0" y="0"/>
                </a:lnTo>
                <a:close/>
              </a:path>
            </a:pathLst>
          </a:cu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724621" y="414836"/>
            <a:ext cx="4430804" cy="673197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3"/>
          <p:cNvSpPr/>
          <p:nvPr/>
        </p:nvSpPr>
        <p:spPr>
          <a:xfrm>
            <a:off x="5188383" y="416301"/>
            <a:ext cx="691663" cy="866808"/>
          </a:xfrm>
          <a:custGeom>
            <a:avLst/>
            <a:gdLst>
              <a:gd name="connsiteX0" fmla="*/ 0 w 1872208"/>
              <a:gd name="connsiteY0" fmla="*/ 0 h 2232248"/>
              <a:gd name="connsiteX1" fmla="*/ 1872208 w 1872208"/>
              <a:gd name="connsiteY1" fmla="*/ 0 h 2232248"/>
              <a:gd name="connsiteX2" fmla="*/ 1872208 w 1872208"/>
              <a:gd name="connsiteY2" fmla="*/ 2232248 h 2232248"/>
              <a:gd name="connsiteX3" fmla="*/ 0 w 1872208"/>
              <a:gd name="connsiteY3" fmla="*/ 2232248 h 2232248"/>
              <a:gd name="connsiteX4" fmla="*/ 0 w 1872208"/>
              <a:gd name="connsiteY4" fmla="*/ 0 h 2232248"/>
              <a:gd name="connsiteX0" fmla="*/ 0 w 1887198"/>
              <a:gd name="connsiteY0" fmla="*/ 0 h 2846845"/>
              <a:gd name="connsiteX1" fmla="*/ 1872208 w 1887198"/>
              <a:gd name="connsiteY1" fmla="*/ 0 h 2846845"/>
              <a:gd name="connsiteX2" fmla="*/ 1887198 w 1887198"/>
              <a:gd name="connsiteY2" fmla="*/ 2846845 h 2846845"/>
              <a:gd name="connsiteX3" fmla="*/ 0 w 1887198"/>
              <a:gd name="connsiteY3" fmla="*/ 2232248 h 2846845"/>
              <a:gd name="connsiteX4" fmla="*/ 0 w 1887198"/>
              <a:gd name="connsiteY4" fmla="*/ 0 h 2846845"/>
              <a:gd name="connsiteX0" fmla="*/ 0 w 1887198"/>
              <a:gd name="connsiteY0" fmla="*/ 0 h 2846845"/>
              <a:gd name="connsiteX1" fmla="*/ 1857218 w 1887198"/>
              <a:gd name="connsiteY1" fmla="*/ 629587 h 2846845"/>
              <a:gd name="connsiteX2" fmla="*/ 1887198 w 1887198"/>
              <a:gd name="connsiteY2" fmla="*/ 2846845 h 2846845"/>
              <a:gd name="connsiteX3" fmla="*/ 0 w 1887198"/>
              <a:gd name="connsiteY3" fmla="*/ 2232248 h 2846845"/>
              <a:gd name="connsiteX4" fmla="*/ 0 w 1887198"/>
              <a:gd name="connsiteY4" fmla="*/ 0 h 284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198" h="2846845">
                <a:moveTo>
                  <a:pt x="0" y="0"/>
                </a:moveTo>
                <a:lnTo>
                  <a:pt x="1857218" y="629587"/>
                </a:lnTo>
                <a:cubicBezTo>
                  <a:pt x="1862215" y="1578535"/>
                  <a:pt x="1882201" y="1897897"/>
                  <a:pt x="1887198" y="2846845"/>
                </a:cubicBezTo>
                <a:lnTo>
                  <a:pt x="0" y="2232248"/>
                </a:lnTo>
                <a:lnTo>
                  <a:pt x="0" y="0"/>
                </a:lnTo>
                <a:close/>
              </a:path>
            </a:pathLst>
          </a:cu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" name="菱形 22"/>
          <p:cNvSpPr/>
          <p:nvPr/>
        </p:nvSpPr>
        <p:spPr>
          <a:xfrm>
            <a:off x="1631128" y="2817782"/>
            <a:ext cx="2315767" cy="2315767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菱形 98"/>
          <p:cNvSpPr/>
          <p:nvPr/>
        </p:nvSpPr>
        <p:spPr>
          <a:xfrm>
            <a:off x="3948516" y="2817782"/>
            <a:ext cx="2315767" cy="2315767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菱形 99"/>
          <p:cNvSpPr/>
          <p:nvPr/>
        </p:nvSpPr>
        <p:spPr>
          <a:xfrm>
            <a:off x="6265904" y="2817782"/>
            <a:ext cx="2315767" cy="2315767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菱形 100"/>
          <p:cNvSpPr/>
          <p:nvPr/>
        </p:nvSpPr>
        <p:spPr>
          <a:xfrm>
            <a:off x="8583292" y="2817782"/>
            <a:ext cx="2315767" cy="2315767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844674" y="3705760"/>
            <a:ext cx="19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制度规范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155691" y="3664968"/>
            <a:ext cx="19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466708" y="3624176"/>
            <a:ext cx="19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8777725" y="3583384"/>
            <a:ext cx="19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管理规划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31128" y="2364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微店故障管理规范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849328" y="5301624"/>
            <a:ext cx="217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2019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故障统计数据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937383" y="2364413"/>
            <a:ext cx="1176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避坑指南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681638" y="5301624"/>
            <a:ext cx="217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2020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故障管理规划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050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Cases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4"/>
          <p:cNvSpPr>
            <a:spLocks/>
          </p:cNvSpPr>
          <p:nvPr/>
        </p:nvSpPr>
        <p:spPr bwMode="auto">
          <a:xfrm>
            <a:off x="6997701" y="2473325"/>
            <a:ext cx="4305300" cy="3038475"/>
          </a:xfrm>
          <a:custGeom>
            <a:avLst/>
            <a:gdLst>
              <a:gd name="T0" fmla="*/ 258 w 2061"/>
              <a:gd name="T1" fmla="*/ 0 h 1914"/>
              <a:gd name="T2" fmla="*/ 3 w 2061"/>
              <a:gd name="T3" fmla="*/ 0 h 1914"/>
              <a:gd name="T4" fmla="*/ 3 w 2061"/>
              <a:gd name="T5" fmla="*/ 144 h 1914"/>
              <a:gd name="T6" fmla="*/ 272 w 2061"/>
              <a:gd name="T7" fmla="*/ 142 h 1914"/>
              <a:gd name="T8" fmla="*/ 277 w 2061"/>
              <a:gd name="T9" fmla="*/ 286 h 1914"/>
              <a:gd name="T10" fmla="*/ 2 w 2061"/>
              <a:gd name="T11" fmla="*/ 284 h 1914"/>
              <a:gd name="T12" fmla="*/ 2 w 2061"/>
              <a:gd name="T13" fmla="*/ 442 h 1914"/>
              <a:gd name="T14" fmla="*/ 277 w 2061"/>
              <a:gd name="T15" fmla="*/ 441 h 1914"/>
              <a:gd name="T16" fmla="*/ 277 w 2061"/>
              <a:gd name="T17" fmla="*/ 584 h 1914"/>
              <a:gd name="T18" fmla="*/ 10 w 2061"/>
              <a:gd name="T19" fmla="*/ 584 h 1914"/>
              <a:gd name="T20" fmla="*/ 4 w 2061"/>
              <a:gd name="T21" fmla="*/ 735 h 1914"/>
              <a:gd name="T22" fmla="*/ 271 w 2061"/>
              <a:gd name="T23" fmla="*/ 737 h 1914"/>
              <a:gd name="T24" fmla="*/ 270 w 2061"/>
              <a:gd name="T25" fmla="*/ 879 h 1914"/>
              <a:gd name="T26" fmla="*/ 1 w 2061"/>
              <a:gd name="T27" fmla="*/ 882 h 1914"/>
              <a:gd name="T28" fmla="*/ 1 w 2061"/>
              <a:gd name="T29" fmla="*/ 1040 h 1914"/>
              <a:gd name="T30" fmla="*/ 277 w 2061"/>
              <a:gd name="T31" fmla="*/ 1040 h 1914"/>
              <a:gd name="T32" fmla="*/ 279 w 2061"/>
              <a:gd name="T33" fmla="*/ 1187 h 1914"/>
              <a:gd name="T34" fmla="*/ 3 w 2061"/>
              <a:gd name="T35" fmla="*/ 1186 h 1914"/>
              <a:gd name="T36" fmla="*/ 3 w 2061"/>
              <a:gd name="T37" fmla="*/ 1334 h 1914"/>
              <a:gd name="T38" fmla="*/ 260 w 2061"/>
              <a:gd name="T39" fmla="*/ 1334 h 1914"/>
              <a:gd name="T40" fmla="*/ 260 w 2061"/>
              <a:gd name="T41" fmla="*/ 1482 h 1914"/>
              <a:gd name="T42" fmla="*/ 3 w 2061"/>
              <a:gd name="T43" fmla="*/ 1482 h 1914"/>
              <a:gd name="T44" fmla="*/ 0 w 2061"/>
              <a:gd name="T45" fmla="*/ 1637 h 1914"/>
              <a:gd name="T46" fmla="*/ 271 w 2061"/>
              <a:gd name="T47" fmla="*/ 1637 h 1914"/>
              <a:gd name="T48" fmla="*/ 277 w 2061"/>
              <a:gd name="T49" fmla="*/ 1781 h 1914"/>
              <a:gd name="T50" fmla="*/ 11 w 2061"/>
              <a:gd name="T51" fmla="*/ 1784 h 1914"/>
              <a:gd name="T52" fmla="*/ 10 w 2061"/>
              <a:gd name="T53" fmla="*/ 1914 h 1914"/>
              <a:gd name="T54" fmla="*/ 2991 w 2061"/>
              <a:gd name="T55" fmla="*/ 1913 h 1914"/>
              <a:gd name="T56" fmla="*/ 2991 w 2061"/>
              <a:gd name="T57" fmla="*/ 0 h 1914"/>
              <a:gd name="T58" fmla="*/ 251 w 2061"/>
              <a:gd name="T59" fmla="*/ 0 h 19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061"/>
              <a:gd name="T91" fmla="*/ 0 h 1914"/>
              <a:gd name="T92" fmla="*/ 2061 w 2061"/>
              <a:gd name="T93" fmla="*/ 1914 h 19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061" h="1914">
                <a:moveTo>
                  <a:pt x="178" y="0"/>
                </a:moveTo>
                <a:lnTo>
                  <a:pt x="3" y="0"/>
                </a:lnTo>
                <a:lnTo>
                  <a:pt x="3" y="144"/>
                </a:lnTo>
                <a:lnTo>
                  <a:pt x="188" y="142"/>
                </a:lnTo>
                <a:lnTo>
                  <a:pt x="190" y="286"/>
                </a:lnTo>
                <a:lnTo>
                  <a:pt x="2" y="284"/>
                </a:lnTo>
                <a:lnTo>
                  <a:pt x="2" y="442"/>
                </a:lnTo>
                <a:lnTo>
                  <a:pt x="190" y="441"/>
                </a:lnTo>
                <a:lnTo>
                  <a:pt x="190" y="584"/>
                </a:lnTo>
                <a:lnTo>
                  <a:pt x="6" y="584"/>
                </a:lnTo>
                <a:lnTo>
                  <a:pt x="4" y="735"/>
                </a:lnTo>
                <a:lnTo>
                  <a:pt x="187" y="737"/>
                </a:lnTo>
                <a:lnTo>
                  <a:pt x="186" y="879"/>
                </a:lnTo>
                <a:lnTo>
                  <a:pt x="1" y="882"/>
                </a:lnTo>
                <a:lnTo>
                  <a:pt x="1" y="1040"/>
                </a:lnTo>
                <a:lnTo>
                  <a:pt x="190" y="1040"/>
                </a:lnTo>
                <a:lnTo>
                  <a:pt x="192" y="1187"/>
                </a:lnTo>
                <a:lnTo>
                  <a:pt x="3" y="1186"/>
                </a:lnTo>
                <a:lnTo>
                  <a:pt x="3" y="1334"/>
                </a:lnTo>
                <a:lnTo>
                  <a:pt x="179" y="1334"/>
                </a:lnTo>
                <a:lnTo>
                  <a:pt x="179" y="1482"/>
                </a:lnTo>
                <a:lnTo>
                  <a:pt x="3" y="1482"/>
                </a:lnTo>
                <a:lnTo>
                  <a:pt x="0" y="1637"/>
                </a:lnTo>
                <a:lnTo>
                  <a:pt x="187" y="1637"/>
                </a:lnTo>
                <a:lnTo>
                  <a:pt x="190" y="1781"/>
                </a:lnTo>
                <a:lnTo>
                  <a:pt x="7" y="1784"/>
                </a:lnTo>
                <a:lnTo>
                  <a:pt x="6" y="1914"/>
                </a:lnTo>
                <a:lnTo>
                  <a:pt x="2061" y="1913"/>
                </a:lnTo>
                <a:lnTo>
                  <a:pt x="2061" y="0"/>
                </a:lnTo>
                <a:lnTo>
                  <a:pt x="173" y="0"/>
                </a:lnTo>
              </a:path>
            </a:pathLst>
          </a:custGeom>
          <a:solidFill>
            <a:srgbClr val="A9DAC2"/>
          </a:solidFill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>
              <a:solidFill>
                <a:prstClr val="white"/>
              </a:solidFill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1104900" y="2471738"/>
            <a:ext cx="4406899" cy="3040062"/>
          </a:xfrm>
          <a:custGeom>
            <a:avLst/>
            <a:gdLst>
              <a:gd name="T0" fmla="*/ 0 w 2578"/>
              <a:gd name="T1" fmla="*/ 0 h 2587"/>
              <a:gd name="T2" fmla="*/ 724 w 2578"/>
              <a:gd name="T3" fmla="*/ 0 h 2587"/>
              <a:gd name="T4" fmla="*/ 724 w 2578"/>
              <a:gd name="T5" fmla="*/ 43 h 2587"/>
              <a:gd name="T6" fmla="*/ 797 w 2578"/>
              <a:gd name="T7" fmla="*/ 43 h 2587"/>
              <a:gd name="T8" fmla="*/ 797 w 2578"/>
              <a:gd name="T9" fmla="*/ 86 h 2587"/>
              <a:gd name="T10" fmla="*/ 724 w 2578"/>
              <a:gd name="T11" fmla="*/ 86 h 2587"/>
              <a:gd name="T12" fmla="*/ 724 w 2578"/>
              <a:gd name="T13" fmla="*/ 133 h 2587"/>
              <a:gd name="T14" fmla="*/ 797 w 2578"/>
              <a:gd name="T15" fmla="*/ 133 h 2587"/>
              <a:gd name="T16" fmla="*/ 797 w 2578"/>
              <a:gd name="T17" fmla="*/ 176 h 2587"/>
              <a:gd name="T18" fmla="*/ 727 w 2578"/>
              <a:gd name="T19" fmla="*/ 176 h 2587"/>
              <a:gd name="T20" fmla="*/ 727 w 2578"/>
              <a:gd name="T21" fmla="*/ 221 h 2587"/>
              <a:gd name="T22" fmla="*/ 797 w 2578"/>
              <a:gd name="T23" fmla="*/ 221 h 2587"/>
              <a:gd name="T24" fmla="*/ 797 w 2578"/>
              <a:gd name="T25" fmla="*/ 266 h 2587"/>
              <a:gd name="T26" fmla="*/ 724 w 2578"/>
              <a:gd name="T27" fmla="*/ 266 h 2587"/>
              <a:gd name="T28" fmla="*/ 724 w 2578"/>
              <a:gd name="T29" fmla="*/ 312 h 2587"/>
              <a:gd name="T30" fmla="*/ 797 w 2578"/>
              <a:gd name="T31" fmla="*/ 312 h 2587"/>
              <a:gd name="T32" fmla="*/ 797 w 2578"/>
              <a:gd name="T33" fmla="*/ 358 h 2587"/>
              <a:gd name="T34" fmla="*/ 727 w 2578"/>
              <a:gd name="T35" fmla="*/ 358 h 2587"/>
              <a:gd name="T36" fmla="*/ 727 w 2578"/>
              <a:gd name="T37" fmla="*/ 400 h 2587"/>
              <a:gd name="T38" fmla="*/ 800 w 2578"/>
              <a:gd name="T39" fmla="*/ 400 h 2587"/>
              <a:gd name="T40" fmla="*/ 800 w 2578"/>
              <a:gd name="T41" fmla="*/ 446 h 2587"/>
              <a:gd name="T42" fmla="*/ 724 w 2578"/>
              <a:gd name="T43" fmla="*/ 446 h 2587"/>
              <a:gd name="T44" fmla="*/ 724 w 2578"/>
              <a:gd name="T45" fmla="*/ 492 h 2587"/>
              <a:gd name="T46" fmla="*/ 797 w 2578"/>
              <a:gd name="T47" fmla="*/ 492 h 2587"/>
              <a:gd name="T48" fmla="*/ 797 w 2578"/>
              <a:gd name="T49" fmla="*/ 537 h 2587"/>
              <a:gd name="T50" fmla="*/ 727 w 2578"/>
              <a:gd name="T51" fmla="*/ 537 h 2587"/>
              <a:gd name="T52" fmla="*/ 727 w 2578"/>
              <a:gd name="T53" fmla="*/ 575 h 2587"/>
              <a:gd name="T54" fmla="*/ 0 w 2578"/>
              <a:gd name="T55" fmla="*/ 575 h 2587"/>
              <a:gd name="T56" fmla="*/ 0 w 2578"/>
              <a:gd name="T57" fmla="*/ 0 h 258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578"/>
              <a:gd name="T88" fmla="*/ 0 h 2587"/>
              <a:gd name="T89" fmla="*/ 2578 w 2578"/>
              <a:gd name="T90" fmla="*/ 2587 h 258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578" h="2587">
                <a:moveTo>
                  <a:pt x="0" y="0"/>
                </a:moveTo>
                <a:lnTo>
                  <a:pt x="2333" y="0"/>
                </a:lnTo>
                <a:lnTo>
                  <a:pt x="2333" y="194"/>
                </a:lnTo>
                <a:lnTo>
                  <a:pt x="2569" y="194"/>
                </a:lnTo>
                <a:lnTo>
                  <a:pt x="2569" y="388"/>
                </a:lnTo>
                <a:lnTo>
                  <a:pt x="2333" y="388"/>
                </a:lnTo>
                <a:lnTo>
                  <a:pt x="2333" y="598"/>
                </a:lnTo>
                <a:lnTo>
                  <a:pt x="2569" y="598"/>
                </a:lnTo>
                <a:lnTo>
                  <a:pt x="2569" y="792"/>
                </a:lnTo>
                <a:lnTo>
                  <a:pt x="2341" y="792"/>
                </a:lnTo>
                <a:lnTo>
                  <a:pt x="2341" y="994"/>
                </a:lnTo>
                <a:lnTo>
                  <a:pt x="2569" y="994"/>
                </a:lnTo>
                <a:lnTo>
                  <a:pt x="2569" y="1196"/>
                </a:lnTo>
                <a:lnTo>
                  <a:pt x="2333" y="1196"/>
                </a:lnTo>
                <a:lnTo>
                  <a:pt x="2333" y="1405"/>
                </a:lnTo>
                <a:lnTo>
                  <a:pt x="2569" y="1405"/>
                </a:lnTo>
                <a:lnTo>
                  <a:pt x="2569" y="1607"/>
                </a:lnTo>
                <a:lnTo>
                  <a:pt x="2341" y="1607"/>
                </a:lnTo>
                <a:lnTo>
                  <a:pt x="2341" y="1801"/>
                </a:lnTo>
                <a:lnTo>
                  <a:pt x="2577" y="1801"/>
                </a:lnTo>
                <a:lnTo>
                  <a:pt x="2577" y="2009"/>
                </a:lnTo>
                <a:lnTo>
                  <a:pt x="2333" y="2009"/>
                </a:lnTo>
                <a:lnTo>
                  <a:pt x="2333" y="2211"/>
                </a:lnTo>
                <a:lnTo>
                  <a:pt x="2569" y="2211"/>
                </a:lnTo>
                <a:lnTo>
                  <a:pt x="2569" y="2413"/>
                </a:lnTo>
                <a:lnTo>
                  <a:pt x="2341" y="2413"/>
                </a:lnTo>
                <a:lnTo>
                  <a:pt x="2341" y="2586"/>
                </a:lnTo>
                <a:lnTo>
                  <a:pt x="0" y="2586"/>
                </a:lnTo>
                <a:lnTo>
                  <a:pt x="0" y="0"/>
                </a:lnTo>
              </a:path>
            </a:pathLst>
          </a:custGeom>
          <a:solidFill>
            <a:srgbClr val="1B9F49"/>
          </a:solidFill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>
              <a:solidFill>
                <a:prstClr val="white"/>
              </a:solidFill>
            </a:endParaRPr>
          </a:p>
        </p:txBody>
      </p:sp>
      <p:sp>
        <p:nvSpPr>
          <p:cNvPr id="68" name="左右箭头 67"/>
          <p:cNvSpPr/>
          <p:nvPr/>
        </p:nvSpPr>
        <p:spPr>
          <a:xfrm>
            <a:off x="5486400" y="3630229"/>
            <a:ext cx="1409700" cy="663651"/>
          </a:xfrm>
          <a:prstGeom prst="leftRightArrow">
            <a:avLst/>
          </a:prstGeom>
          <a:solidFill>
            <a:srgbClr val="A9D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155700" y="2654299"/>
            <a:ext cx="3683000" cy="2614740"/>
            <a:chOff x="5348360" y="4689843"/>
            <a:chExt cx="1495280" cy="2175656"/>
          </a:xfrm>
        </p:grpSpPr>
        <p:sp>
          <p:nvSpPr>
            <p:cNvPr id="70" name="文本框 20"/>
            <p:cNvSpPr txBox="1"/>
            <p:nvPr/>
          </p:nvSpPr>
          <p:spPr>
            <a:xfrm>
              <a:off x="5348360" y="4689843"/>
              <a:ext cx="1495280" cy="25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深坑，触发条件苛刻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20"/>
            <p:cNvSpPr txBox="1"/>
            <p:nvPr/>
          </p:nvSpPr>
          <p:spPr>
            <a:xfrm>
              <a:off x="5348360" y="5037210"/>
              <a:ext cx="1495280" cy="25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第三方，应急策略实施减少影响面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20"/>
            <p:cNvSpPr txBox="1"/>
            <p:nvPr/>
          </p:nvSpPr>
          <p:spPr>
            <a:xfrm>
              <a:off x="5348360" y="5348319"/>
              <a:ext cx="1495280" cy="25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外部服务可用性监控不足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20"/>
            <p:cNvSpPr txBox="1"/>
            <p:nvPr/>
          </p:nvSpPr>
          <p:spPr>
            <a:xfrm>
              <a:off x="5348360" y="5700861"/>
              <a:ext cx="1495280" cy="25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安全无小事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20"/>
            <p:cNvSpPr txBox="1"/>
            <p:nvPr/>
          </p:nvSpPr>
          <p:spPr>
            <a:xfrm>
              <a:off x="5348360" y="6001245"/>
              <a:ext cx="1495280" cy="25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没有遵循已有流程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20"/>
            <p:cNvSpPr txBox="1"/>
            <p:nvPr/>
          </p:nvSpPr>
          <p:spPr>
            <a:xfrm>
              <a:off x="5348360" y="6279617"/>
              <a:ext cx="1495280" cy="25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设备故障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20"/>
            <p:cNvSpPr txBox="1"/>
            <p:nvPr/>
          </p:nvSpPr>
          <p:spPr>
            <a:xfrm>
              <a:off x="5348360" y="6609406"/>
              <a:ext cx="1495280" cy="25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数据库热点问题</a:t>
              </a:r>
              <a:endPara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734302" y="2603499"/>
            <a:ext cx="3556000" cy="2658521"/>
            <a:chOff x="5348360" y="4689843"/>
            <a:chExt cx="1661422" cy="2170887"/>
          </a:xfrm>
        </p:grpSpPr>
        <p:sp>
          <p:nvSpPr>
            <p:cNvPr id="79" name="文本框 20"/>
            <p:cNvSpPr txBox="1"/>
            <p:nvPr/>
          </p:nvSpPr>
          <p:spPr>
            <a:xfrm>
              <a:off x="5348360" y="4689843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AWS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日本出现大规模故障</a:t>
              </a:r>
              <a:endPara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20"/>
            <p:cNvSpPr txBox="1"/>
            <p:nvPr/>
          </p:nvSpPr>
          <p:spPr>
            <a:xfrm>
              <a:off x="5348360" y="5037210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阿里云华北 </a:t>
              </a:r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区机房部分机器故障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20"/>
            <p:cNvSpPr txBox="1"/>
            <p:nvPr/>
          </p:nvSpPr>
          <p:spPr>
            <a:xfrm>
              <a:off x="5348360" y="5348319"/>
              <a:ext cx="1661422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阿里云因 </a:t>
              </a:r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禁用内部 </a:t>
              </a:r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导致链路不通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20"/>
            <p:cNvSpPr txBox="1"/>
            <p:nvPr/>
          </p:nvSpPr>
          <p:spPr>
            <a:xfrm>
              <a:off x="5348360" y="5700861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饿了么 </a:t>
              </a:r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IDC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机房故障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5348360" y="6001245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新浪微博机房断电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20"/>
            <p:cNvSpPr txBox="1"/>
            <p:nvPr/>
          </p:nvSpPr>
          <p:spPr>
            <a:xfrm>
              <a:off x="5348360" y="6279617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Facebook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服务器宕机持续 </a:t>
              </a:r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分钟</a:t>
              </a:r>
              <a:endParaRPr lang="en-US" altLang="zh-CN" sz="1400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20"/>
            <p:cNvSpPr txBox="1"/>
            <p:nvPr/>
          </p:nvSpPr>
          <p:spPr>
            <a:xfrm>
              <a:off x="5348360" y="6609406"/>
              <a:ext cx="1495280" cy="2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Gitlab</a:t>
              </a:r>
              <a:r>
                <a:rPr lang="zh-CN" altLang="en-US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整个数据被删除</a:t>
              </a:r>
              <a:r>
                <a:rPr lang="en-US" altLang="zh-CN" sz="1400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</a:p>
          </p:txBody>
        </p:sp>
      </p:grpSp>
      <p:grpSp>
        <p:nvGrpSpPr>
          <p:cNvPr id="87" name="Group 4"/>
          <p:cNvGrpSpPr>
            <a:grpSpLocks noChangeAspect="1"/>
          </p:cNvGrpSpPr>
          <p:nvPr/>
        </p:nvGrpSpPr>
        <p:grpSpPr bwMode="auto">
          <a:xfrm>
            <a:off x="558572" y="4119962"/>
            <a:ext cx="503238" cy="1417238"/>
            <a:chOff x="-21" y="0"/>
            <a:chExt cx="702" cy="1977"/>
          </a:xfrm>
          <a:solidFill>
            <a:srgbClr val="1B9F49"/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179" y="0"/>
              <a:ext cx="301" cy="29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-21" y="360"/>
              <a:ext cx="702" cy="1617"/>
            </a:xfrm>
            <a:custGeom>
              <a:avLst/>
              <a:gdLst>
                <a:gd name="T0" fmla="*/ 228 w 294"/>
                <a:gd name="T1" fmla="*/ 6 h 682"/>
                <a:gd name="T2" fmla="*/ 200 w 294"/>
                <a:gd name="T3" fmla="*/ 0 h 682"/>
                <a:gd name="T4" fmla="*/ 146 w 294"/>
                <a:gd name="T5" fmla="*/ 242 h 682"/>
                <a:gd name="T6" fmla="*/ 92 w 294"/>
                <a:gd name="T7" fmla="*/ 0 h 682"/>
                <a:gd name="T8" fmla="*/ 65 w 294"/>
                <a:gd name="T9" fmla="*/ 6 h 682"/>
                <a:gd name="T10" fmla="*/ 10 w 294"/>
                <a:gd name="T11" fmla="*/ 122 h 682"/>
                <a:gd name="T12" fmla="*/ 23 w 294"/>
                <a:gd name="T13" fmla="*/ 327 h 682"/>
                <a:gd name="T14" fmla="*/ 65 w 294"/>
                <a:gd name="T15" fmla="*/ 327 h 682"/>
                <a:gd name="T16" fmla="*/ 65 w 294"/>
                <a:gd name="T17" fmla="*/ 682 h 682"/>
                <a:gd name="T18" fmla="*/ 119 w 294"/>
                <a:gd name="T19" fmla="*/ 682 h 682"/>
                <a:gd name="T20" fmla="*/ 147 w 294"/>
                <a:gd name="T21" fmla="*/ 382 h 682"/>
                <a:gd name="T22" fmla="*/ 174 w 294"/>
                <a:gd name="T23" fmla="*/ 682 h 682"/>
                <a:gd name="T24" fmla="*/ 229 w 294"/>
                <a:gd name="T25" fmla="*/ 682 h 682"/>
                <a:gd name="T26" fmla="*/ 229 w 294"/>
                <a:gd name="T27" fmla="*/ 327 h 682"/>
                <a:gd name="T28" fmla="*/ 270 w 294"/>
                <a:gd name="T29" fmla="*/ 327 h 682"/>
                <a:gd name="T30" fmla="*/ 284 w 294"/>
                <a:gd name="T31" fmla="*/ 122 h 682"/>
                <a:gd name="T32" fmla="*/ 228 w 294"/>
                <a:gd name="T33" fmla="*/ 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4" h="682">
                  <a:moveTo>
                    <a:pt x="228" y="6"/>
                  </a:moveTo>
                  <a:cubicBezTo>
                    <a:pt x="220" y="3"/>
                    <a:pt x="211" y="1"/>
                    <a:pt x="200" y="0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2" y="1"/>
                    <a:pt x="73" y="3"/>
                    <a:pt x="65" y="6"/>
                  </a:cubicBezTo>
                  <a:cubicBezTo>
                    <a:pt x="0" y="32"/>
                    <a:pt x="10" y="122"/>
                    <a:pt x="10" y="122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65" y="327"/>
                    <a:pt x="65" y="327"/>
                    <a:pt x="65" y="327"/>
                  </a:cubicBezTo>
                  <a:cubicBezTo>
                    <a:pt x="65" y="682"/>
                    <a:pt x="65" y="682"/>
                    <a:pt x="65" y="682"/>
                  </a:cubicBezTo>
                  <a:cubicBezTo>
                    <a:pt x="119" y="682"/>
                    <a:pt x="119" y="682"/>
                    <a:pt x="119" y="682"/>
                  </a:cubicBezTo>
                  <a:cubicBezTo>
                    <a:pt x="147" y="382"/>
                    <a:pt x="147" y="382"/>
                    <a:pt x="147" y="382"/>
                  </a:cubicBezTo>
                  <a:cubicBezTo>
                    <a:pt x="174" y="682"/>
                    <a:pt x="174" y="682"/>
                    <a:pt x="174" y="682"/>
                  </a:cubicBezTo>
                  <a:cubicBezTo>
                    <a:pt x="229" y="682"/>
                    <a:pt x="229" y="682"/>
                    <a:pt x="229" y="682"/>
                  </a:cubicBezTo>
                  <a:cubicBezTo>
                    <a:pt x="229" y="327"/>
                    <a:pt x="229" y="327"/>
                    <a:pt x="229" y="327"/>
                  </a:cubicBezTo>
                  <a:cubicBezTo>
                    <a:pt x="270" y="327"/>
                    <a:pt x="270" y="327"/>
                    <a:pt x="270" y="327"/>
                  </a:cubicBezTo>
                  <a:cubicBezTo>
                    <a:pt x="284" y="122"/>
                    <a:pt x="284" y="122"/>
                    <a:pt x="284" y="122"/>
                  </a:cubicBezTo>
                  <a:cubicBezTo>
                    <a:pt x="284" y="122"/>
                    <a:pt x="294" y="32"/>
                    <a:pt x="22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251" y="334"/>
              <a:ext cx="153" cy="99"/>
            </a:xfrm>
            <a:custGeom>
              <a:avLst/>
              <a:gdLst>
                <a:gd name="T0" fmla="*/ 153 w 153"/>
                <a:gd name="T1" fmla="*/ 0 h 99"/>
                <a:gd name="T2" fmla="*/ 138 w 153"/>
                <a:gd name="T3" fmla="*/ 7 h 99"/>
                <a:gd name="T4" fmla="*/ 76 w 153"/>
                <a:gd name="T5" fmla="*/ 38 h 99"/>
                <a:gd name="T6" fmla="*/ 0 w 153"/>
                <a:gd name="T7" fmla="*/ 0 h 99"/>
                <a:gd name="T8" fmla="*/ 0 w 153"/>
                <a:gd name="T9" fmla="*/ 19 h 99"/>
                <a:gd name="T10" fmla="*/ 0 w 153"/>
                <a:gd name="T11" fmla="*/ 99 h 99"/>
                <a:gd name="T12" fmla="*/ 76 w 153"/>
                <a:gd name="T13" fmla="*/ 62 h 99"/>
                <a:gd name="T14" fmla="*/ 153 w 153"/>
                <a:gd name="T15" fmla="*/ 99 h 99"/>
                <a:gd name="T16" fmla="*/ 153 w 153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99">
                  <a:moveTo>
                    <a:pt x="153" y="0"/>
                  </a:moveTo>
                  <a:lnTo>
                    <a:pt x="138" y="7"/>
                  </a:lnTo>
                  <a:lnTo>
                    <a:pt x="76" y="38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99"/>
                  </a:lnTo>
                  <a:lnTo>
                    <a:pt x="76" y="62"/>
                  </a:lnTo>
                  <a:lnTo>
                    <a:pt x="153" y="99"/>
                  </a:lnTo>
                  <a:lnTo>
                    <a:pt x="1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10"/>
          <p:cNvGrpSpPr>
            <a:grpSpLocks noChangeAspect="1"/>
          </p:cNvGrpSpPr>
          <p:nvPr/>
        </p:nvGrpSpPr>
        <p:grpSpPr bwMode="auto">
          <a:xfrm>
            <a:off x="11347558" y="4127533"/>
            <a:ext cx="509674" cy="1396967"/>
            <a:chOff x="-19" y="4"/>
            <a:chExt cx="687" cy="1883"/>
          </a:xfrm>
          <a:solidFill>
            <a:srgbClr val="A9DAC2"/>
          </a:solidFill>
        </p:grpSpPr>
        <p:sp>
          <p:nvSpPr>
            <p:cNvPr id="92" name="Freeform 11"/>
            <p:cNvSpPr>
              <a:spLocks noEditPoints="1"/>
            </p:cNvSpPr>
            <p:nvPr/>
          </p:nvSpPr>
          <p:spPr bwMode="auto">
            <a:xfrm>
              <a:off x="-19" y="355"/>
              <a:ext cx="687" cy="759"/>
            </a:xfrm>
            <a:custGeom>
              <a:avLst/>
              <a:gdLst>
                <a:gd name="T0" fmla="*/ 224 w 288"/>
                <a:gd name="T1" fmla="*/ 7 h 320"/>
                <a:gd name="T2" fmla="*/ 185 w 288"/>
                <a:gd name="T3" fmla="*/ 0 h 320"/>
                <a:gd name="T4" fmla="*/ 144 w 288"/>
                <a:gd name="T5" fmla="*/ 0 h 320"/>
                <a:gd name="T6" fmla="*/ 103 w 288"/>
                <a:gd name="T7" fmla="*/ 0 h 320"/>
                <a:gd name="T8" fmla="*/ 64 w 288"/>
                <a:gd name="T9" fmla="*/ 7 h 320"/>
                <a:gd name="T10" fmla="*/ 10 w 288"/>
                <a:gd name="T11" fmla="*/ 120 h 320"/>
                <a:gd name="T12" fmla="*/ 23 w 288"/>
                <a:gd name="T13" fmla="*/ 320 h 320"/>
                <a:gd name="T14" fmla="*/ 56 w 288"/>
                <a:gd name="T15" fmla="*/ 320 h 320"/>
                <a:gd name="T16" fmla="*/ 60 w 288"/>
                <a:gd name="T17" fmla="*/ 269 h 320"/>
                <a:gd name="T18" fmla="*/ 54 w 288"/>
                <a:gd name="T19" fmla="*/ 108 h 320"/>
                <a:gd name="T20" fmla="*/ 53 w 288"/>
                <a:gd name="T21" fmla="*/ 99 h 320"/>
                <a:gd name="T22" fmla="*/ 62 w 288"/>
                <a:gd name="T23" fmla="*/ 99 h 320"/>
                <a:gd name="T24" fmla="*/ 224 w 288"/>
                <a:gd name="T25" fmla="*/ 99 h 320"/>
                <a:gd name="T26" fmla="*/ 233 w 288"/>
                <a:gd name="T27" fmla="*/ 99 h 320"/>
                <a:gd name="T28" fmla="*/ 232 w 288"/>
                <a:gd name="T29" fmla="*/ 108 h 320"/>
                <a:gd name="T30" fmla="*/ 226 w 288"/>
                <a:gd name="T31" fmla="*/ 269 h 320"/>
                <a:gd name="T32" fmla="*/ 230 w 288"/>
                <a:gd name="T33" fmla="*/ 320 h 320"/>
                <a:gd name="T34" fmla="*/ 265 w 288"/>
                <a:gd name="T35" fmla="*/ 320 h 320"/>
                <a:gd name="T36" fmla="*/ 278 w 288"/>
                <a:gd name="T37" fmla="*/ 120 h 320"/>
                <a:gd name="T38" fmla="*/ 224 w 288"/>
                <a:gd name="T39" fmla="*/ 7 h 320"/>
                <a:gd name="T40" fmla="*/ 104 w 288"/>
                <a:gd name="T41" fmla="*/ 27 h 320"/>
                <a:gd name="T42" fmla="*/ 97 w 288"/>
                <a:gd name="T43" fmla="*/ 20 h 320"/>
                <a:gd name="T44" fmla="*/ 104 w 288"/>
                <a:gd name="T45" fmla="*/ 14 h 320"/>
                <a:gd name="T46" fmla="*/ 110 w 288"/>
                <a:gd name="T47" fmla="*/ 20 h 320"/>
                <a:gd name="T48" fmla="*/ 104 w 288"/>
                <a:gd name="T49" fmla="*/ 27 h 320"/>
                <a:gd name="T50" fmla="*/ 122 w 288"/>
                <a:gd name="T51" fmla="*/ 40 h 320"/>
                <a:gd name="T52" fmla="*/ 115 w 288"/>
                <a:gd name="T53" fmla="*/ 34 h 320"/>
                <a:gd name="T54" fmla="*/ 122 w 288"/>
                <a:gd name="T55" fmla="*/ 27 h 320"/>
                <a:gd name="T56" fmla="*/ 128 w 288"/>
                <a:gd name="T57" fmla="*/ 34 h 320"/>
                <a:gd name="T58" fmla="*/ 122 w 288"/>
                <a:gd name="T59" fmla="*/ 40 h 320"/>
                <a:gd name="T60" fmla="*/ 144 w 288"/>
                <a:gd name="T61" fmla="*/ 47 h 320"/>
                <a:gd name="T62" fmla="*/ 138 w 288"/>
                <a:gd name="T63" fmla="*/ 40 h 320"/>
                <a:gd name="T64" fmla="*/ 144 w 288"/>
                <a:gd name="T65" fmla="*/ 34 h 320"/>
                <a:gd name="T66" fmla="*/ 150 w 288"/>
                <a:gd name="T67" fmla="*/ 40 h 320"/>
                <a:gd name="T68" fmla="*/ 144 w 288"/>
                <a:gd name="T69" fmla="*/ 47 h 320"/>
                <a:gd name="T70" fmla="*/ 166 w 288"/>
                <a:gd name="T71" fmla="*/ 40 h 320"/>
                <a:gd name="T72" fmla="*/ 160 w 288"/>
                <a:gd name="T73" fmla="*/ 34 h 320"/>
                <a:gd name="T74" fmla="*/ 166 w 288"/>
                <a:gd name="T75" fmla="*/ 27 h 320"/>
                <a:gd name="T76" fmla="*/ 173 w 288"/>
                <a:gd name="T77" fmla="*/ 34 h 320"/>
                <a:gd name="T78" fmla="*/ 166 w 288"/>
                <a:gd name="T79" fmla="*/ 40 h 320"/>
                <a:gd name="T80" fmla="*/ 184 w 288"/>
                <a:gd name="T81" fmla="*/ 27 h 320"/>
                <a:gd name="T82" fmla="*/ 178 w 288"/>
                <a:gd name="T83" fmla="*/ 20 h 320"/>
                <a:gd name="T84" fmla="*/ 184 w 288"/>
                <a:gd name="T85" fmla="*/ 14 h 320"/>
                <a:gd name="T86" fmla="*/ 190 w 288"/>
                <a:gd name="T87" fmla="*/ 20 h 320"/>
                <a:gd name="T88" fmla="*/ 184 w 288"/>
                <a:gd name="T89" fmla="*/ 2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8" h="320">
                  <a:moveTo>
                    <a:pt x="224" y="7"/>
                  </a:moveTo>
                  <a:cubicBezTo>
                    <a:pt x="213" y="3"/>
                    <a:pt x="200" y="0"/>
                    <a:pt x="18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8" y="0"/>
                    <a:pt x="75" y="3"/>
                    <a:pt x="64" y="7"/>
                  </a:cubicBezTo>
                  <a:cubicBezTo>
                    <a:pt x="0" y="32"/>
                    <a:pt x="10" y="120"/>
                    <a:pt x="10" y="1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56" y="320"/>
                    <a:pt x="56" y="320"/>
                    <a:pt x="56" y="320"/>
                  </a:cubicBezTo>
                  <a:cubicBezTo>
                    <a:pt x="58" y="303"/>
                    <a:pt x="59" y="286"/>
                    <a:pt x="60" y="269"/>
                  </a:cubicBezTo>
                  <a:cubicBezTo>
                    <a:pt x="63" y="185"/>
                    <a:pt x="54" y="108"/>
                    <a:pt x="54" y="108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32" y="108"/>
                    <a:pt x="223" y="185"/>
                    <a:pt x="226" y="269"/>
                  </a:cubicBezTo>
                  <a:cubicBezTo>
                    <a:pt x="226" y="286"/>
                    <a:pt x="228" y="303"/>
                    <a:pt x="230" y="320"/>
                  </a:cubicBezTo>
                  <a:cubicBezTo>
                    <a:pt x="265" y="320"/>
                    <a:pt x="265" y="320"/>
                    <a:pt x="265" y="3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88" y="32"/>
                    <a:pt x="224" y="7"/>
                  </a:cubicBezTo>
                  <a:close/>
                  <a:moveTo>
                    <a:pt x="104" y="27"/>
                  </a:moveTo>
                  <a:cubicBezTo>
                    <a:pt x="100" y="27"/>
                    <a:pt x="97" y="24"/>
                    <a:pt x="97" y="20"/>
                  </a:cubicBezTo>
                  <a:cubicBezTo>
                    <a:pt x="97" y="17"/>
                    <a:pt x="100" y="14"/>
                    <a:pt x="104" y="14"/>
                  </a:cubicBezTo>
                  <a:cubicBezTo>
                    <a:pt x="108" y="14"/>
                    <a:pt x="110" y="17"/>
                    <a:pt x="110" y="20"/>
                  </a:cubicBezTo>
                  <a:cubicBezTo>
                    <a:pt x="110" y="24"/>
                    <a:pt x="108" y="27"/>
                    <a:pt x="104" y="27"/>
                  </a:cubicBezTo>
                  <a:close/>
                  <a:moveTo>
                    <a:pt x="122" y="40"/>
                  </a:moveTo>
                  <a:cubicBezTo>
                    <a:pt x="118" y="40"/>
                    <a:pt x="115" y="37"/>
                    <a:pt x="115" y="34"/>
                  </a:cubicBezTo>
                  <a:cubicBezTo>
                    <a:pt x="115" y="30"/>
                    <a:pt x="118" y="27"/>
                    <a:pt x="122" y="27"/>
                  </a:cubicBezTo>
                  <a:cubicBezTo>
                    <a:pt x="125" y="27"/>
                    <a:pt x="128" y="30"/>
                    <a:pt x="128" y="34"/>
                  </a:cubicBezTo>
                  <a:cubicBezTo>
                    <a:pt x="128" y="37"/>
                    <a:pt x="125" y="40"/>
                    <a:pt x="122" y="40"/>
                  </a:cubicBezTo>
                  <a:close/>
                  <a:moveTo>
                    <a:pt x="144" y="47"/>
                  </a:moveTo>
                  <a:cubicBezTo>
                    <a:pt x="140" y="47"/>
                    <a:pt x="138" y="44"/>
                    <a:pt x="138" y="40"/>
                  </a:cubicBezTo>
                  <a:cubicBezTo>
                    <a:pt x="138" y="37"/>
                    <a:pt x="140" y="34"/>
                    <a:pt x="144" y="34"/>
                  </a:cubicBezTo>
                  <a:cubicBezTo>
                    <a:pt x="148" y="34"/>
                    <a:pt x="150" y="37"/>
                    <a:pt x="150" y="40"/>
                  </a:cubicBezTo>
                  <a:cubicBezTo>
                    <a:pt x="150" y="44"/>
                    <a:pt x="148" y="47"/>
                    <a:pt x="144" y="47"/>
                  </a:cubicBezTo>
                  <a:close/>
                  <a:moveTo>
                    <a:pt x="166" y="40"/>
                  </a:moveTo>
                  <a:cubicBezTo>
                    <a:pt x="163" y="40"/>
                    <a:pt x="160" y="37"/>
                    <a:pt x="160" y="34"/>
                  </a:cubicBezTo>
                  <a:cubicBezTo>
                    <a:pt x="160" y="30"/>
                    <a:pt x="163" y="27"/>
                    <a:pt x="166" y="27"/>
                  </a:cubicBezTo>
                  <a:cubicBezTo>
                    <a:pt x="170" y="27"/>
                    <a:pt x="173" y="30"/>
                    <a:pt x="173" y="34"/>
                  </a:cubicBezTo>
                  <a:cubicBezTo>
                    <a:pt x="173" y="37"/>
                    <a:pt x="170" y="40"/>
                    <a:pt x="166" y="40"/>
                  </a:cubicBezTo>
                  <a:close/>
                  <a:moveTo>
                    <a:pt x="184" y="27"/>
                  </a:moveTo>
                  <a:cubicBezTo>
                    <a:pt x="180" y="27"/>
                    <a:pt x="178" y="24"/>
                    <a:pt x="178" y="20"/>
                  </a:cubicBezTo>
                  <a:cubicBezTo>
                    <a:pt x="178" y="17"/>
                    <a:pt x="180" y="14"/>
                    <a:pt x="184" y="14"/>
                  </a:cubicBezTo>
                  <a:cubicBezTo>
                    <a:pt x="188" y="14"/>
                    <a:pt x="190" y="17"/>
                    <a:pt x="190" y="20"/>
                  </a:cubicBezTo>
                  <a:cubicBezTo>
                    <a:pt x="190" y="24"/>
                    <a:pt x="188" y="27"/>
                    <a:pt x="1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07" y="626"/>
              <a:ext cx="430" cy="1261"/>
            </a:xfrm>
            <a:custGeom>
              <a:avLst/>
              <a:gdLst>
                <a:gd name="T0" fmla="*/ 177 w 180"/>
                <a:gd name="T1" fmla="*/ 327 h 532"/>
                <a:gd name="T2" fmla="*/ 171 w 180"/>
                <a:gd name="T3" fmla="*/ 277 h 532"/>
                <a:gd name="T4" fmla="*/ 158 w 180"/>
                <a:gd name="T5" fmla="*/ 155 h 532"/>
                <a:gd name="T6" fmla="*/ 158 w 180"/>
                <a:gd name="T7" fmla="*/ 120 h 532"/>
                <a:gd name="T8" fmla="*/ 163 w 180"/>
                <a:gd name="T9" fmla="*/ 0 h 532"/>
                <a:gd name="T10" fmla="*/ 17 w 180"/>
                <a:gd name="T11" fmla="*/ 0 h 532"/>
                <a:gd name="T12" fmla="*/ 22 w 180"/>
                <a:gd name="T13" fmla="*/ 120 h 532"/>
                <a:gd name="T14" fmla="*/ 22 w 180"/>
                <a:gd name="T15" fmla="*/ 155 h 532"/>
                <a:gd name="T16" fmla="*/ 9 w 180"/>
                <a:gd name="T17" fmla="*/ 277 h 532"/>
                <a:gd name="T18" fmla="*/ 3 w 180"/>
                <a:gd name="T19" fmla="*/ 327 h 532"/>
                <a:gd name="T20" fmla="*/ 0 w 180"/>
                <a:gd name="T21" fmla="*/ 376 h 532"/>
                <a:gd name="T22" fmla="*/ 27 w 180"/>
                <a:gd name="T23" fmla="*/ 532 h 532"/>
                <a:gd name="T24" fmla="*/ 153 w 180"/>
                <a:gd name="T25" fmla="*/ 532 h 532"/>
                <a:gd name="T26" fmla="*/ 180 w 180"/>
                <a:gd name="T27" fmla="*/ 376 h 532"/>
                <a:gd name="T28" fmla="*/ 177 w 180"/>
                <a:gd name="T29" fmla="*/ 32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532">
                  <a:moveTo>
                    <a:pt x="177" y="327"/>
                  </a:moveTo>
                  <a:cubicBezTo>
                    <a:pt x="175" y="312"/>
                    <a:pt x="173" y="295"/>
                    <a:pt x="171" y="277"/>
                  </a:cubicBezTo>
                  <a:cubicBezTo>
                    <a:pt x="165" y="239"/>
                    <a:pt x="159" y="196"/>
                    <a:pt x="158" y="155"/>
                  </a:cubicBezTo>
                  <a:cubicBezTo>
                    <a:pt x="158" y="143"/>
                    <a:pt x="158" y="132"/>
                    <a:pt x="158" y="120"/>
                  </a:cubicBezTo>
                  <a:cubicBezTo>
                    <a:pt x="158" y="66"/>
                    <a:pt x="161" y="19"/>
                    <a:pt x="163" y="0"/>
                  </a:cubicBezTo>
                  <a:cubicBezTo>
                    <a:pt x="149" y="0"/>
                    <a:pt x="31" y="0"/>
                    <a:pt x="17" y="0"/>
                  </a:cubicBezTo>
                  <a:cubicBezTo>
                    <a:pt x="18" y="19"/>
                    <a:pt x="22" y="66"/>
                    <a:pt x="22" y="120"/>
                  </a:cubicBezTo>
                  <a:cubicBezTo>
                    <a:pt x="22" y="132"/>
                    <a:pt x="22" y="143"/>
                    <a:pt x="22" y="155"/>
                  </a:cubicBezTo>
                  <a:cubicBezTo>
                    <a:pt x="20" y="196"/>
                    <a:pt x="14" y="239"/>
                    <a:pt x="9" y="277"/>
                  </a:cubicBezTo>
                  <a:cubicBezTo>
                    <a:pt x="7" y="295"/>
                    <a:pt x="4" y="312"/>
                    <a:pt x="3" y="327"/>
                  </a:cubicBezTo>
                  <a:cubicBezTo>
                    <a:pt x="1" y="344"/>
                    <a:pt x="0" y="360"/>
                    <a:pt x="0" y="376"/>
                  </a:cubicBezTo>
                  <a:cubicBezTo>
                    <a:pt x="0" y="455"/>
                    <a:pt x="21" y="516"/>
                    <a:pt x="27" y="532"/>
                  </a:cubicBezTo>
                  <a:cubicBezTo>
                    <a:pt x="36" y="532"/>
                    <a:pt x="144" y="532"/>
                    <a:pt x="153" y="532"/>
                  </a:cubicBezTo>
                  <a:cubicBezTo>
                    <a:pt x="159" y="516"/>
                    <a:pt x="180" y="455"/>
                    <a:pt x="180" y="376"/>
                  </a:cubicBezTo>
                  <a:cubicBezTo>
                    <a:pt x="180" y="360"/>
                    <a:pt x="179" y="344"/>
                    <a:pt x="17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Oval 13"/>
            <p:cNvSpPr>
              <a:spLocks noChangeArrowheads="1"/>
            </p:cNvSpPr>
            <p:nvPr/>
          </p:nvSpPr>
          <p:spPr bwMode="auto">
            <a:xfrm>
              <a:off x="179" y="4"/>
              <a:ext cx="291" cy="29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1828312" y="1852883"/>
            <a:ext cx="1876944" cy="400110"/>
          </a:xfrm>
          <a:prstGeom prst="rect">
            <a:avLst/>
          </a:prstGeom>
          <a:solidFill>
            <a:srgbClr val="1B9F4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229112" y="1827483"/>
            <a:ext cx="1876944" cy="400110"/>
          </a:xfrm>
          <a:prstGeom prst="rect">
            <a:avLst/>
          </a:prstGeom>
          <a:solidFill>
            <a:srgbClr val="A9DA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endParaRPr lang="zh-CN" altLang="en-US" sz="20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3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1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 animBg="1"/>
          <p:bldP spid="67" grpId="0" animBg="1"/>
          <p:bldP spid="68" grpId="0" animBg="1"/>
          <p:bldP spid="95" grpId="0" animBg="1"/>
          <p:bldP spid="95" grpId="1" animBg="1"/>
          <p:bldP spid="95" grpId="2" animBg="1"/>
          <p:bldP spid="96" grpId="0" animBg="1"/>
          <p:bldP spid="96" grpId="1" animBg="1"/>
          <p:bldP spid="96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100" fill="hold"/>
                                            <p:tgtEl>
                                              <p:spTgt spid="9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 animBg="1"/>
          <p:bldP spid="67" grpId="0" animBg="1"/>
          <p:bldP spid="68" grpId="0" animBg="1"/>
          <p:bldP spid="95" grpId="0" animBg="1"/>
          <p:bldP spid="95" grpId="1" animBg="1"/>
          <p:bldP spid="95" grpId="2" animBg="1"/>
          <p:bldP spid="96" grpId="0" animBg="1"/>
          <p:bldP spid="96" grpId="1" animBg="1"/>
          <p:bldP spid="96" grpId="2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 - Others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8"/>
          <p:cNvSpPr/>
          <p:nvPr/>
        </p:nvSpPr>
        <p:spPr>
          <a:xfrm>
            <a:off x="4061643" y="3391290"/>
            <a:ext cx="3891241" cy="2250065"/>
          </a:xfrm>
          <a:custGeom>
            <a:avLst/>
            <a:gdLst/>
            <a:ahLst/>
            <a:cxnLst/>
            <a:rect l="l" t="t" r="r" b="b"/>
            <a:pathLst>
              <a:path w="6552728" h="3789040">
                <a:moveTo>
                  <a:pt x="3276364" y="0"/>
                </a:moveTo>
                <a:cubicBezTo>
                  <a:pt x="5085850" y="0"/>
                  <a:pt x="6552728" y="1466878"/>
                  <a:pt x="6552728" y="3276364"/>
                </a:cubicBezTo>
                <a:cubicBezTo>
                  <a:pt x="6552728" y="3450792"/>
                  <a:pt x="6539098" y="3622036"/>
                  <a:pt x="6512527" y="3789040"/>
                </a:cubicBezTo>
                <a:lnTo>
                  <a:pt x="5535623" y="3789040"/>
                </a:lnTo>
                <a:cubicBezTo>
                  <a:pt x="5553690" y="3674839"/>
                  <a:pt x="5562811" y="3557773"/>
                  <a:pt x="5562811" y="3438575"/>
                </a:cubicBezTo>
                <a:cubicBezTo>
                  <a:pt x="5562811" y="2175805"/>
                  <a:pt x="4539134" y="1152128"/>
                  <a:pt x="3276364" y="1152128"/>
                </a:cubicBezTo>
                <a:cubicBezTo>
                  <a:pt x="2013594" y="1152128"/>
                  <a:pt x="989917" y="2175805"/>
                  <a:pt x="989917" y="3438575"/>
                </a:cubicBezTo>
                <a:cubicBezTo>
                  <a:pt x="989917" y="3557773"/>
                  <a:pt x="999038" y="3674839"/>
                  <a:pt x="1017105" y="3789040"/>
                </a:cubicBezTo>
                <a:lnTo>
                  <a:pt x="40201" y="3789040"/>
                </a:lnTo>
                <a:cubicBezTo>
                  <a:pt x="13631" y="3622036"/>
                  <a:pt x="0" y="3450792"/>
                  <a:pt x="0" y="3276364"/>
                </a:cubicBezTo>
                <a:cubicBezTo>
                  <a:pt x="0" y="1466878"/>
                  <a:pt x="1466878" y="0"/>
                  <a:pt x="3276364" y="0"/>
                </a:cubicBezTo>
                <a:close/>
              </a:path>
            </a:pathLst>
          </a:custGeom>
          <a:solidFill>
            <a:srgbClr val="A9DAC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6" name="椭圆 18"/>
          <p:cNvSpPr/>
          <p:nvPr/>
        </p:nvSpPr>
        <p:spPr>
          <a:xfrm>
            <a:off x="4189921" y="3532178"/>
            <a:ext cx="3634676" cy="2101709"/>
          </a:xfrm>
          <a:custGeom>
            <a:avLst/>
            <a:gdLst/>
            <a:ahLst/>
            <a:cxnLst/>
            <a:rect l="l" t="t" r="r" b="b"/>
            <a:pathLst>
              <a:path w="6120680" h="3539213">
                <a:moveTo>
                  <a:pt x="3060340" y="0"/>
                </a:moveTo>
                <a:cubicBezTo>
                  <a:pt x="4750520" y="0"/>
                  <a:pt x="6120680" y="1370161"/>
                  <a:pt x="6120680" y="3060340"/>
                </a:cubicBezTo>
                <a:cubicBezTo>
                  <a:pt x="6120680" y="3223267"/>
                  <a:pt x="6107949" y="3383220"/>
                  <a:pt x="6083130" y="3539213"/>
                </a:cubicBezTo>
                <a:lnTo>
                  <a:pt x="5462282" y="3539213"/>
                </a:lnTo>
                <a:cubicBezTo>
                  <a:pt x="5481168" y="3419369"/>
                  <a:pt x="5490610" y="3296541"/>
                  <a:pt x="5490610" y="3171507"/>
                </a:cubicBezTo>
                <a:cubicBezTo>
                  <a:pt x="5490610" y="1829306"/>
                  <a:pt x="4402541" y="741237"/>
                  <a:pt x="3060340" y="741237"/>
                </a:cubicBezTo>
                <a:cubicBezTo>
                  <a:pt x="1718139" y="741237"/>
                  <a:pt x="630070" y="1829306"/>
                  <a:pt x="630070" y="3171507"/>
                </a:cubicBezTo>
                <a:cubicBezTo>
                  <a:pt x="630070" y="3296541"/>
                  <a:pt x="639513" y="3419369"/>
                  <a:pt x="658398" y="3539213"/>
                </a:cubicBezTo>
                <a:lnTo>
                  <a:pt x="37550" y="3539213"/>
                </a:lnTo>
                <a:cubicBezTo>
                  <a:pt x="12732" y="3383220"/>
                  <a:pt x="0" y="3223267"/>
                  <a:pt x="0" y="3060340"/>
                </a:cubicBezTo>
                <a:cubicBezTo>
                  <a:pt x="0" y="1370161"/>
                  <a:pt x="1370161" y="0"/>
                  <a:pt x="3060340" y="0"/>
                </a:cubicBezTo>
                <a:close/>
              </a:path>
            </a:pathLst>
          </a:custGeom>
          <a:solidFill>
            <a:srgbClr val="1B9F4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22680000">
            <a:off x="6570142" y="2867983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520000">
            <a:off x="5149468" y="2876692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8360000">
            <a:off x="4017536" y="3729162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24840000">
            <a:off x="7710783" y="3711744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7000000">
            <a:off x="8123669" y="5054177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16200000">
            <a:off x="3622068" y="5054177"/>
            <a:ext cx="270008" cy="637236"/>
          </a:xfrm>
          <a:custGeom>
            <a:avLst/>
            <a:gdLst>
              <a:gd name="connsiteX0" fmla="*/ 135004 w 270008"/>
              <a:gd name="connsiteY0" fmla="*/ 0 h 637236"/>
              <a:gd name="connsiteX1" fmla="*/ 270008 w 270008"/>
              <a:gd name="connsiteY1" fmla="*/ 135004 h 637236"/>
              <a:gd name="connsiteX2" fmla="*/ 230467 w 270008"/>
              <a:gd name="connsiteY2" fmla="*/ 230466 h 637236"/>
              <a:gd name="connsiteX3" fmla="*/ 196340 w 270008"/>
              <a:gd name="connsiteY3" fmla="*/ 253475 h 637236"/>
              <a:gd name="connsiteX4" fmla="*/ 196340 w 270008"/>
              <a:gd name="connsiteY4" fmla="*/ 637236 h 637236"/>
              <a:gd name="connsiteX5" fmla="*/ 73669 w 270008"/>
              <a:gd name="connsiteY5" fmla="*/ 637236 h 637236"/>
              <a:gd name="connsiteX6" fmla="*/ 73669 w 270008"/>
              <a:gd name="connsiteY6" fmla="*/ 253476 h 637236"/>
              <a:gd name="connsiteX7" fmla="*/ 39541 w 270008"/>
              <a:gd name="connsiteY7" fmla="*/ 230466 h 637236"/>
              <a:gd name="connsiteX8" fmla="*/ 0 w 270008"/>
              <a:gd name="connsiteY8" fmla="*/ 135004 h 637236"/>
              <a:gd name="connsiteX9" fmla="*/ 135004 w 270008"/>
              <a:gd name="connsiteY9" fmla="*/ 0 h 63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008" h="637236">
                <a:moveTo>
                  <a:pt x="135004" y="0"/>
                </a:moveTo>
                <a:cubicBezTo>
                  <a:pt x="209565" y="0"/>
                  <a:pt x="270008" y="60443"/>
                  <a:pt x="270008" y="135004"/>
                </a:cubicBezTo>
                <a:cubicBezTo>
                  <a:pt x="270008" y="172284"/>
                  <a:pt x="254898" y="206035"/>
                  <a:pt x="230467" y="230466"/>
                </a:cubicBezTo>
                <a:lnTo>
                  <a:pt x="196340" y="253475"/>
                </a:lnTo>
                <a:lnTo>
                  <a:pt x="196340" y="637236"/>
                </a:lnTo>
                <a:lnTo>
                  <a:pt x="73669" y="637236"/>
                </a:lnTo>
                <a:lnTo>
                  <a:pt x="73669" y="253476"/>
                </a:lnTo>
                <a:lnTo>
                  <a:pt x="39541" y="230466"/>
                </a:lnTo>
                <a:cubicBezTo>
                  <a:pt x="15111" y="206035"/>
                  <a:pt x="0" y="172284"/>
                  <a:pt x="0" y="135004"/>
                </a:cubicBezTo>
                <a:cubicBezTo>
                  <a:pt x="0" y="60443"/>
                  <a:pt x="60443" y="0"/>
                  <a:pt x="135004" y="0"/>
                </a:cubicBezTo>
                <a:close/>
              </a:path>
            </a:pathLst>
          </a:custGeom>
          <a:solidFill>
            <a:srgbClr val="A9DA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04677" y="4972685"/>
            <a:ext cx="234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其他借鉴经验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92201" y="4753602"/>
            <a:ext cx="2235199" cy="1158630"/>
            <a:chOff x="1343472" y="4037002"/>
            <a:chExt cx="1761619" cy="892359"/>
          </a:xfrm>
        </p:grpSpPr>
        <p:sp>
          <p:nvSpPr>
            <p:cNvPr id="16" name="文本框 98"/>
            <p:cNvSpPr txBox="1"/>
            <p:nvPr/>
          </p:nvSpPr>
          <p:spPr>
            <a:xfrm>
              <a:off x="1454173" y="4360453"/>
              <a:ext cx="1650918" cy="56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需要给变更回滚的可能，在各个步骤出错的情况下，回到初始状态。</a:t>
              </a:r>
            </a:p>
          </p:txBody>
        </p:sp>
        <p:sp>
          <p:nvSpPr>
            <p:cNvPr id="17" name="文本框 99"/>
            <p:cNvSpPr txBox="1"/>
            <p:nvPr/>
          </p:nvSpPr>
          <p:spPr>
            <a:xfrm>
              <a:off x="1343472" y="4037002"/>
              <a:ext cx="1650918" cy="26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变更要有回滚方案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58900" y="3314789"/>
            <a:ext cx="1761619" cy="1062115"/>
            <a:chOff x="1343472" y="4037002"/>
            <a:chExt cx="1761619" cy="1062115"/>
          </a:xfrm>
        </p:grpSpPr>
        <p:sp>
          <p:nvSpPr>
            <p:cNvPr id="19" name="文本框 98"/>
            <p:cNvSpPr txBox="1"/>
            <p:nvPr/>
          </p:nvSpPr>
          <p:spPr>
            <a:xfrm>
              <a:off x="1454173" y="4360453"/>
              <a:ext cx="1650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不给自己设边界，花时间多了解基础实施</a:t>
              </a:r>
            </a:p>
          </p:txBody>
        </p:sp>
        <p:sp>
          <p:nvSpPr>
            <p:cNvPr id="20" name="文本框 99"/>
            <p:cNvSpPr txBox="1"/>
            <p:nvPr/>
          </p:nvSpPr>
          <p:spPr>
            <a:xfrm>
              <a:off x="1343472" y="4037002"/>
              <a:ext cx="1650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不设边界</a:t>
              </a:r>
              <a:endParaRPr lang="zh-CN" altLang="en-US" sz="16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70636" y="1966426"/>
            <a:ext cx="1698119" cy="1074815"/>
            <a:chOff x="1406972" y="4024302"/>
            <a:chExt cx="1698119" cy="1074815"/>
          </a:xfrm>
        </p:grpSpPr>
        <p:sp>
          <p:nvSpPr>
            <p:cNvPr id="22" name="文本框 98"/>
            <p:cNvSpPr txBox="1"/>
            <p:nvPr/>
          </p:nvSpPr>
          <p:spPr>
            <a:xfrm>
              <a:off x="1454173" y="4360453"/>
              <a:ext cx="1650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花心思把监控和监控阈值调好，做好稳定性抓手</a:t>
              </a:r>
            </a:p>
          </p:txBody>
        </p:sp>
        <p:sp>
          <p:nvSpPr>
            <p:cNvPr id="23" name="文本框 99"/>
            <p:cNvSpPr txBox="1"/>
            <p:nvPr/>
          </p:nvSpPr>
          <p:spPr>
            <a:xfrm>
              <a:off x="1406972" y="4024302"/>
              <a:ext cx="1650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把监控完善起来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87164" y="2094473"/>
            <a:ext cx="1654517" cy="846671"/>
            <a:chOff x="1339873" y="4037002"/>
            <a:chExt cx="1654517" cy="846671"/>
          </a:xfrm>
        </p:grpSpPr>
        <p:sp>
          <p:nvSpPr>
            <p:cNvPr id="25" name="文本框 98"/>
            <p:cNvSpPr txBox="1"/>
            <p:nvPr/>
          </p:nvSpPr>
          <p:spPr>
            <a:xfrm>
              <a:off x="1339873" y="4360453"/>
              <a:ext cx="1650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知道 </a:t>
              </a:r>
              <a:r>
                <a:rPr lang="en-US" altLang="zh-CN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HOW</a:t>
              </a:r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，也要知道 </a:t>
              </a:r>
              <a:r>
                <a:rPr lang="en-US" altLang="zh-CN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endParaRPr lang="zh-CN" altLang="en-US" sz="1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99"/>
            <p:cNvSpPr txBox="1"/>
            <p:nvPr/>
          </p:nvSpPr>
          <p:spPr>
            <a:xfrm>
              <a:off x="1343472" y="4037002"/>
              <a:ext cx="1650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多了解业务背景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60282" y="3352889"/>
            <a:ext cx="1667217" cy="1062115"/>
            <a:chOff x="1327173" y="4037002"/>
            <a:chExt cx="1667217" cy="1062115"/>
          </a:xfrm>
        </p:grpSpPr>
        <p:sp>
          <p:nvSpPr>
            <p:cNvPr id="28" name="文本框 98"/>
            <p:cNvSpPr txBox="1"/>
            <p:nvPr/>
          </p:nvSpPr>
          <p:spPr>
            <a:xfrm>
              <a:off x="1327173" y="4360453"/>
              <a:ext cx="1650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把明确的技术债梳理排期，沟通处理掉</a:t>
              </a:r>
              <a:r>
                <a:rPr lang="zh-CN" altLang="en-US" sz="1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解决历史包袱</a:t>
              </a:r>
            </a:p>
          </p:txBody>
        </p:sp>
        <p:sp>
          <p:nvSpPr>
            <p:cNvPr id="29" name="文本框 99"/>
            <p:cNvSpPr txBox="1"/>
            <p:nvPr/>
          </p:nvSpPr>
          <p:spPr>
            <a:xfrm>
              <a:off x="1343472" y="4037002"/>
              <a:ext cx="1650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定期总结回顾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721072" y="4818660"/>
            <a:ext cx="1698119" cy="1062115"/>
            <a:chOff x="1343472" y="4037002"/>
            <a:chExt cx="1698119" cy="1062115"/>
          </a:xfrm>
        </p:grpSpPr>
        <p:sp>
          <p:nvSpPr>
            <p:cNvPr id="31" name="文本框 98"/>
            <p:cNvSpPr txBox="1"/>
            <p:nvPr/>
          </p:nvSpPr>
          <p:spPr>
            <a:xfrm>
              <a:off x="1390673" y="4360453"/>
              <a:ext cx="1650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工作交接故障出现的频率会比正常情况下多出 </a:t>
              </a:r>
              <a:r>
                <a:rPr lang="en-US" altLang="zh-CN" sz="1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99"/>
            <p:cNvSpPr txBox="1"/>
            <p:nvPr/>
          </p:nvSpPr>
          <p:spPr>
            <a:xfrm>
              <a:off x="1343472" y="4037002"/>
              <a:ext cx="165091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注意交接和休假</a:t>
              </a:r>
              <a:endParaRPr lang="zh-CN" altLang="en-US" sz="16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14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06564" y="-1824191"/>
            <a:ext cx="1477296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500" b="1" dirty="0" smtClean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595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7400" y="4450019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A9DA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7200" b="1" dirty="0">
              <a:solidFill>
                <a:srgbClr val="A9DA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1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故障管理规划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241077" y="2110417"/>
            <a:ext cx="2471234" cy="1638209"/>
          </a:xfrm>
          <a:prstGeom prst="rightArrow">
            <a:avLst>
              <a:gd name="adj1" fmla="val 75000"/>
              <a:gd name="adj2" fmla="val 31986"/>
            </a:avLst>
          </a:prstGeom>
          <a:solidFill>
            <a:srgbClr val="41A847"/>
          </a:solidFill>
          <a:ln>
            <a:noFill/>
          </a:ln>
          <a:extLst/>
        </p:spPr>
        <p:txBody>
          <a:bodyPr wrap="none" lIns="45720" rIns="45720" anchor="ctr" anchorCtr="1"/>
          <a:lstStyle>
            <a:lvl1pPr marL="223838" indent="-96838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766071" y="2250611"/>
            <a:ext cx="2178036" cy="1323366"/>
          </a:xfrm>
          <a:prstGeom prst="rightArrow">
            <a:avLst>
              <a:gd name="adj1" fmla="val 75000"/>
              <a:gd name="adj2" fmla="val 31986"/>
            </a:avLst>
          </a:prstGeom>
          <a:solidFill>
            <a:schemeClr val="accent6"/>
          </a:solidFill>
          <a:ln>
            <a:noFill/>
          </a:ln>
          <a:extLst/>
        </p:spPr>
        <p:txBody>
          <a:bodyPr wrap="none" lIns="45720" rIns="45720" anchor="ctr" anchorCtr="1"/>
          <a:lstStyle>
            <a:lvl1pPr marL="358775" indent="-96838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  <a:buClr>
                <a:schemeClr val="folHlink"/>
              </a:buClr>
            </a:pP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77019" y="2370422"/>
            <a:ext cx="2178036" cy="1073368"/>
          </a:xfrm>
          <a:prstGeom prst="rightArrow">
            <a:avLst>
              <a:gd name="adj1" fmla="val 75000"/>
              <a:gd name="adj2" fmla="val 319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lIns="45720" rIns="45720" anchor="ctr" anchorCtr="1"/>
          <a:lstStyle>
            <a:lvl1pPr marL="223838" indent="-96838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87450" eaLnBrk="0" hangingPunct="0"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87450"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7633" y="3896665"/>
            <a:ext cx="202059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1408" y="3896665"/>
            <a:ext cx="2020595" cy="46166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47092" y="3922065"/>
            <a:ext cx="2392208" cy="461665"/>
          </a:xfrm>
          <a:prstGeom prst="rect">
            <a:avLst/>
          </a:prstGeom>
          <a:solidFill>
            <a:srgbClr val="41A8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故障治理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防范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07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1" animBg="1"/>
      <p:bldP spid="9" grpId="1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故障管理规划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Line 4"/>
          <p:cNvSpPr>
            <a:spLocks noChangeShapeType="1"/>
          </p:cNvSpPr>
          <p:nvPr/>
        </p:nvSpPr>
        <p:spPr bwMode="auto">
          <a:xfrm flipH="1">
            <a:off x="3410096" y="2297635"/>
            <a:ext cx="1034114" cy="1980783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Line 5"/>
          <p:cNvSpPr>
            <a:spLocks noChangeShapeType="1"/>
          </p:cNvSpPr>
          <p:nvPr/>
        </p:nvSpPr>
        <p:spPr bwMode="auto">
          <a:xfrm flipV="1">
            <a:off x="1505724" y="4256570"/>
            <a:ext cx="1892235" cy="47010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Line 6"/>
          <p:cNvSpPr>
            <a:spLocks noChangeShapeType="1"/>
          </p:cNvSpPr>
          <p:nvPr/>
        </p:nvSpPr>
        <p:spPr bwMode="auto">
          <a:xfrm>
            <a:off x="2221101" y="2989474"/>
            <a:ext cx="1135590" cy="1305937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H="1">
            <a:off x="3495059" y="3069551"/>
            <a:ext cx="2955142" cy="1225859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Line 8"/>
          <p:cNvSpPr>
            <a:spLocks noChangeShapeType="1"/>
          </p:cNvSpPr>
          <p:nvPr/>
        </p:nvSpPr>
        <p:spPr bwMode="auto">
          <a:xfrm>
            <a:off x="3397959" y="4256570"/>
            <a:ext cx="3204642" cy="720081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Line 9"/>
          <p:cNvSpPr>
            <a:spLocks noChangeShapeType="1"/>
          </p:cNvSpPr>
          <p:nvPr/>
        </p:nvSpPr>
        <p:spPr bwMode="auto">
          <a:xfrm flipH="1">
            <a:off x="2482791" y="4334250"/>
            <a:ext cx="898175" cy="1259815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>
            <a:off x="3473211" y="4334250"/>
            <a:ext cx="889359" cy="1462837"/>
          </a:xfrm>
          <a:prstGeom prst="line">
            <a:avLst/>
          </a:prstGeom>
          <a:solidFill>
            <a:srgbClr val="231F20"/>
          </a:solidFill>
          <a:ln w="19050">
            <a:solidFill>
              <a:srgbClr val="A9DAC2"/>
            </a:solidFill>
            <a:round/>
            <a:headEnd type="none" w="sm" len="sm"/>
            <a:tailEnd type="none" w="sm" len="sm"/>
          </a:ln>
          <a:extLst/>
        </p:spPr>
        <p:txBody>
          <a:bodyPr wrap="none" lIns="45720" rIns="45720" anchor="ctr" anchorCtr="1"/>
          <a:lstStyle/>
          <a:p>
            <a:endParaRPr lang="zh-CN" altLang="en-US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Oval 11"/>
          <p:cNvSpPr>
            <a:spLocks noChangeArrowheads="1"/>
          </p:cNvSpPr>
          <p:nvPr/>
        </p:nvSpPr>
        <p:spPr bwMode="auto">
          <a:xfrm>
            <a:off x="3969406" y="1530325"/>
            <a:ext cx="1014694" cy="1034114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通报机制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Oval 12"/>
          <p:cNvSpPr>
            <a:spLocks noChangeArrowheads="1"/>
          </p:cNvSpPr>
          <p:nvPr/>
        </p:nvSpPr>
        <p:spPr bwMode="auto">
          <a:xfrm>
            <a:off x="5680151" y="2612264"/>
            <a:ext cx="1014694" cy="1038969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不可用标准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Oval 13"/>
          <p:cNvSpPr>
            <a:spLocks noChangeArrowheads="1"/>
          </p:cNvSpPr>
          <p:nvPr/>
        </p:nvSpPr>
        <p:spPr bwMode="auto">
          <a:xfrm>
            <a:off x="5989855" y="4248401"/>
            <a:ext cx="1409981" cy="1440340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故障红线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Oval 14"/>
          <p:cNvSpPr>
            <a:spLocks noChangeArrowheads="1"/>
          </p:cNvSpPr>
          <p:nvPr/>
        </p:nvSpPr>
        <p:spPr bwMode="auto">
          <a:xfrm>
            <a:off x="678426" y="3773498"/>
            <a:ext cx="1014694" cy="1036542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对标业界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Oval 15"/>
          <p:cNvSpPr>
            <a:spLocks noChangeArrowheads="1"/>
          </p:cNvSpPr>
          <p:nvPr/>
        </p:nvSpPr>
        <p:spPr bwMode="auto">
          <a:xfrm>
            <a:off x="4008122" y="5453299"/>
            <a:ext cx="1017122" cy="1034114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业务等级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Oval 16"/>
          <p:cNvSpPr>
            <a:spLocks noChangeArrowheads="1"/>
          </p:cNvSpPr>
          <p:nvPr/>
        </p:nvSpPr>
        <p:spPr bwMode="auto">
          <a:xfrm>
            <a:off x="1974230" y="5115847"/>
            <a:ext cx="1017122" cy="1034114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基金规范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Oval 17"/>
          <p:cNvSpPr>
            <a:spLocks noChangeArrowheads="1"/>
          </p:cNvSpPr>
          <p:nvPr/>
        </p:nvSpPr>
        <p:spPr bwMode="auto">
          <a:xfrm>
            <a:off x="1505724" y="2099131"/>
            <a:ext cx="1014694" cy="1036542"/>
          </a:xfrm>
          <a:prstGeom prst="ellipse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E7E6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1400" dirty="0">
              <a:solidFill>
                <a:srgbClr val="E7E6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2730397" y="3598719"/>
            <a:ext cx="1356971" cy="1386101"/>
          </a:xfrm>
          <a:prstGeom prst="ellipse">
            <a:avLst/>
          </a:prstGeom>
          <a:solidFill>
            <a:srgbClr val="1B9F49"/>
          </a:solidFill>
          <a:ln w="6350">
            <a:noFill/>
            <a:round/>
            <a:headEnd/>
            <a:tailEnd/>
          </a:ln>
          <a:extLst/>
        </p:spPr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751899" y="3654120"/>
            <a:ext cx="425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目的：清楚、标准、公正、易操作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7659456" y="2697086"/>
            <a:ext cx="39036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1B9F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持续完善制度</a:t>
            </a:r>
            <a:r>
              <a:rPr lang="en-US" altLang="zh-CN" sz="3200" b="1" dirty="0" smtClean="0">
                <a:solidFill>
                  <a:srgbClr val="1B9F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dirty="0" smtClean="0">
                <a:solidFill>
                  <a:srgbClr val="1B9F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zh-CN" altLang="en-US" sz="3200" b="1" dirty="0">
              <a:solidFill>
                <a:srgbClr val="1B9F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22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1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0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1" dur="2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10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6" dur="2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0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10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6" dur="2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0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1" dur="2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3" dur="100" fill="hold"/>
                                        <p:tgtEl>
                                          <p:spTgt spid="10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6" dur="200" fill="hold"/>
                                        <p:tgtEl>
                                          <p:spTgt spid="11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/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故障管理规划 </a:t>
            </a:r>
            <a:r>
              <a:rPr lang="mr-IN" altLang="zh-CN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00286" y="2547748"/>
            <a:ext cx="4714111" cy="381964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空心弧 29"/>
          <p:cNvSpPr/>
          <p:nvPr/>
        </p:nvSpPr>
        <p:spPr>
          <a:xfrm rot="5400000">
            <a:off x="6876502" y="2547748"/>
            <a:ext cx="1624989" cy="1624989"/>
          </a:xfrm>
          <a:prstGeom prst="blockArc">
            <a:avLst>
              <a:gd name="adj1" fmla="val 10800000"/>
              <a:gd name="adj2" fmla="val 21469806"/>
              <a:gd name="adj3" fmla="val 23455"/>
            </a:avLst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54520" y="3790773"/>
            <a:ext cx="2922709" cy="381964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空心弧 31"/>
          <p:cNvSpPr/>
          <p:nvPr/>
        </p:nvSpPr>
        <p:spPr>
          <a:xfrm rot="16200000">
            <a:off x="4130258" y="3790773"/>
            <a:ext cx="1624989" cy="1624989"/>
          </a:xfrm>
          <a:prstGeom prst="blockArc">
            <a:avLst>
              <a:gd name="adj1" fmla="val 10800000"/>
              <a:gd name="adj2" fmla="val 21469806"/>
              <a:gd name="adj3" fmla="val 23455"/>
            </a:avLst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54521" y="5033797"/>
            <a:ext cx="4134620" cy="381964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3332709" y="2183408"/>
            <a:ext cx="348233" cy="555321"/>
          </a:xfrm>
          <a:custGeom>
            <a:avLst/>
            <a:gdLst>
              <a:gd name="T0" fmla="*/ 124 w 124"/>
              <a:gd name="T1" fmla="*/ 61 h 200"/>
              <a:gd name="T2" fmla="*/ 62 w 124"/>
              <a:gd name="T3" fmla="*/ 0 h 200"/>
              <a:gd name="T4" fmla="*/ 0 w 124"/>
              <a:gd name="T5" fmla="*/ 61 h 200"/>
              <a:gd name="T6" fmla="*/ 9 w 124"/>
              <a:gd name="T7" fmla="*/ 92 h 200"/>
              <a:gd name="T8" fmla="*/ 9 w 124"/>
              <a:gd name="T9" fmla="*/ 92 h 200"/>
              <a:gd name="T10" fmla="*/ 62 w 124"/>
              <a:gd name="T11" fmla="*/ 200 h 200"/>
              <a:gd name="T12" fmla="*/ 115 w 124"/>
              <a:gd name="T13" fmla="*/ 92 h 200"/>
              <a:gd name="T14" fmla="*/ 115 w 124"/>
              <a:gd name="T15" fmla="*/ 92 h 200"/>
              <a:gd name="T16" fmla="*/ 124 w 124"/>
              <a:gd name="T17" fmla="*/ 61 h 200"/>
              <a:gd name="T18" fmla="*/ 62 w 124"/>
              <a:gd name="T19" fmla="*/ 80 h 200"/>
              <a:gd name="T20" fmla="*/ 36 w 124"/>
              <a:gd name="T21" fmla="*/ 54 h 200"/>
              <a:gd name="T22" fmla="*/ 62 w 124"/>
              <a:gd name="T23" fmla="*/ 28 h 200"/>
              <a:gd name="T24" fmla="*/ 88 w 124"/>
              <a:gd name="T25" fmla="*/ 54 h 200"/>
              <a:gd name="T26" fmla="*/ 62 w 124"/>
              <a:gd name="T2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00">
                <a:moveTo>
                  <a:pt x="124" y="61"/>
                </a:move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ubicBezTo>
                  <a:pt x="0" y="73"/>
                  <a:pt x="4" y="83"/>
                  <a:pt x="9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62" y="200"/>
                  <a:pt x="62" y="200"/>
                  <a:pt x="62" y="200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20" y="83"/>
                  <a:pt x="124" y="73"/>
                  <a:pt x="124" y="61"/>
                </a:cubicBezTo>
                <a:close/>
                <a:moveTo>
                  <a:pt x="62" y="80"/>
                </a:moveTo>
                <a:cubicBezTo>
                  <a:pt x="48" y="80"/>
                  <a:pt x="36" y="68"/>
                  <a:pt x="36" y="54"/>
                </a:cubicBezTo>
                <a:cubicBezTo>
                  <a:pt x="36" y="40"/>
                  <a:pt x="48" y="28"/>
                  <a:pt x="62" y="28"/>
                </a:cubicBezTo>
                <a:cubicBezTo>
                  <a:pt x="76" y="28"/>
                  <a:pt x="88" y="40"/>
                  <a:pt x="88" y="54"/>
                </a:cubicBezTo>
                <a:cubicBezTo>
                  <a:pt x="88" y="68"/>
                  <a:pt x="76" y="80"/>
                  <a:pt x="62" y="80"/>
                </a:cubicBezTo>
                <a:close/>
              </a:path>
            </a:pathLst>
          </a:custGeom>
          <a:solidFill>
            <a:srgbClr val="1B9F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7065865" y="2183408"/>
            <a:ext cx="348233" cy="555321"/>
          </a:xfrm>
          <a:custGeom>
            <a:avLst/>
            <a:gdLst>
              <a:gd name="T0" fmla="*/ 124 w 124"/>
              <a:gd name="T1" fmla="*/ 61 h 200"/>
              <a:gd name="T2" fmla="*/ 62 w 124"/>
              <a:gd name="T3" fmla="*/ 0 h 200"/>
              <a:gd name="T4" fmla="*/ 0 w 124"/>
              <a:gd name="T5" fmla="*/ 61 h 200"/>
              <a:gd name="T6" fmla="*/ 9 w 124"/>
              <a:gd name="T7" fmla="*/ 92 h 200"/>
              <a:gd name="T8" fmla="*/ 9 w 124"/>
              <a:gd name="T9" fmla="*/ 92 h 200"/>
              <a:gd name="T10" fmla="*/ 62 w 124"/>
              <a:gd name="T11" fmla="*/ 200 h 200"/>
              <a:gd name="T12" fmla="*/ 115 w 124"/>
              <a:gd name="T13" fmla="*/ 92 h 200"/>
              <a:gd name="T14" fmla="*/ 115 w 124"/>
              <a:gd name="T15" fmla="*/ 92 h 200"/>
              <a:gd name="T16" fmla="*/ 124 w 124"/>
              <a:gd name="T17" fmla="*/ 61 h 200"/>
              <a:gd name="T18" fmla="*/ 62 w 124"/>
              <a:gd name="T19" fmla="*/ 80 h 200"/>
              <a:gd name="T20" fmla="*/ 36 w 124"/>
              <a:gd name="T21" fmla="*/ 54 h 200"/>
              <a:gd name="T22" fmla="*/ 62 w 124"/>
              <a:gd name="T23" fmla="*/ 28 h 200"/>
              <a:gd name="T24" fmla="*/ 88 w 124"/>
              <a:gd name="T25" fmla="*/ 54 h 200"/>
              <a:gd name="T26" fmla="*/ 62 w 124"/>
              <a:gd name="T2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00">
                <a:moveTo>
                  <a:pt x="124" y="61"/>
                </a:move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ubicBezTo>
                  <a:pt x="0" y="73"/>
                  <a:pt x="4" y="83"/>
                  <a:pt x="9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62" y="200"/>
                  <a:pt x="62" y="200"/>
                  <a:pt x="62" y="200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20" y="83"/>
                  <a:pt x="124" y="73"/>
                  <a:pt x="124" y="61"/>
                </a:cubicBezTo>
                <a:close/>
                <a:moveTo>
                  <a:pt x="62" y="80"/>
                </a:moveTo>
                <a:cubicBezTo>
                  <a:pt x="48" y="80"/>
                  <a:pt x="36" y="68"/>
                  <a:pt x="36" y="54"/>
                </a:cubicBezTo>
                <a:cubicBezTo>
                  <a:pt x="36" y="40"/>
                  <a:pt x="48" y="28"/>
                  <a:pt x="62" y="28"/>
                </a:cubicBezTo>
                <a:cubicBezTo>
                  <a:pt x="76" y="28"/>
                  <a:pt x="88" y="40"/>
                  <a:pt x="88" y="54"/>
                </a:cubicBezTo>
                <a:cubicBezTo>
                  <a:pt x="88" y="68"/>
                  <a:pt x="76" y="80"/>
                  <a:pt x="62" y="80"/>
                </a:cubicBezTo>
                <a:close/>
              </a:path>
            </a:pathLst>
          </a:custGeom>
          <a:solidFill>
            <a:srgbClr val="1B9F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6410586" y="4669458"/>
            <a:ext cx="348233" cy="555321"/>
          </a:xfrm>
          <a:custGeom>
            <a:avLst/>
            <a:gdLst>
              <a:gd name="T0" fmla="*/ 124 w 124"/>
              <a:gd name="T1" fmla="*/ 61 h 200"/>
              <a:gd name="T2" fmla="*/ 62 w 124"/>
              <a:gd name="T3" fmla="*/ 0 h 200"/>
              <a:gd name="T4" fmla="*/ 0 w 124"/>
              <a:gd name="T5" fmla="*/ 61 h 200"/>
              <a:gd name="T6" fmla="*/ 9 w 124"/>
              <a:gd name="T7" fmla="*/ 92 h 200"/>
              <a:gd name="T8" fmla="*/ 9 w 124"/>
              <a:gd name="T9" fmla="*/ 92 h 200"/>
              <a:gd name="T10" fmla="*/ 62 w 124"/>
              <a:gd name="T11" fmla="*/ 200 h 200"/>
              <a:gd name="T12" fmla="*/ 115 w 124"/>
              <a:gd name="T13" fmla="*/ 92 h 200"/>
              <a:gd name="T14" fmla="*/ 115 w 124"/>
              <a:gd name="T15" fmla="*/ 92 h 200"/>
              <a:gd name="T16" fmla="*/ 124 w 124"/>
              <a:gd name="T17" fmla="*/ 61 h 200"/>
              <a:gd name="T18" fmla="*/ 62 w 124"/>
              <a:gd name="T19" fmla="*/ 80 h 200"/>
              <a:gd name="T20" fmla="*/ 36 w 124"/>
              <a:gd name="T21" fmla="*/ 54 h 200"/>
              <a:gd name="T22" fmla="*/ 62 w 124"/>
              <a:gd name="T23" fmla="*/ 28 h 200"/>
              <a:gd name="T24" fmla="*/ 88 w 124"/>
              <a:gd name="T25" fmla="*/ 54 h 200"/>
              <a:gd name="T26" fmla="*/ 62 w 124"/>
              <a:gd name="T2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00">
                <a:moveTo>
                  <a:pt x="124" y="61"/>
                </a:move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ubicBezTo>
                  <a:pt x="0" y="73"/>
                  <a:pt x="4" y="83"/>
                  <a:pt x="9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62" y="200"/>
                  <a:pt x="62" y="200"/>
                  <a:pt x="62" y="200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20" y="83"/>
                  <a:pt x="124" y="73"/>
                  <a:pt x="124" y="61"/>
                </a:cubicBezTo>
                <a:close/>
                <a:moveTo>
                  <a:pt x="62" y="80"/>
                </a:moveTo>
                <a:cubicBezTo>
                  <a:pt x="48" y="80"/>
                  <a:pt x="36" y="68"/>
                  <a:pt x="36" y="54"/>
                </a:cubicBezTo>
                <a:cubicBezTo>
                  <a:pt x="36" y="40"/>
                  <a:pt x="48" y="28"/>
                  <a:pt x="62" y="28"/>
                </a:cubicBezTo>
                <a:cubicBezTo>
                  <a:pt x="76" y="28"/>
                  <a:pt x="88" y="40"/>
                  <a:pt x="88" y="54"/>
                </a:cubicBezTo>
                <a:cubicBezTo>
                  <a:pt x="88" y="68"/>
                  <a:pt x="76" y="80"/>
                  <a:pt x="62" y="80"/>
                </a:cubicBezTo>
                <a:close/>
              </a:path>
            </a:pathLst>
          </a:custGeom>
          <a:solidFill>
            <a:srgbClr val="1B9F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4717378" y="3426434"/>
            <a:ext cx="348233" cy="555321"/>
          </a:xfrm>
          <a:custGeom>
            <a:avLst/>
            <a:gdLst>
              <a:gd name="T0" fmla="*/ 124 w 124"/>
              <a:gd name="T1" fmla="*/ 61 h 200"/>
              <a:gd name="T2" fmla="*/ 62 w 124"/>
              <a:gd name="T3" fmla="*/ 0 h 200"/>
              <a:gd name="T4" fmla="*/ 0 w 124"/>
              <a:gd name="T5" fmla="*/ 61 h 200"/>
              <a:gd name="T6" fmla="*/ 9 w 124"/>
              <a:gd name="T7" fmla="*/ 92 h 200"/>
              <a:gd name="T8" fmla="*/ 9 w 124"/>
              <a:gd name="T9" fmla="*/ 92 h 200"/>
              <a:gd name="T10" fmla="*/ 62 w 124"/>
              <a:gd name="T11" fmla="*/ 200 h 200"/>
              <a:gd name="T12" fmla="*/ 115 w 124"/>
              <a:gd name="T13" fmla="*/ 92 h 200"/>
              <a:gd name="T14" fmla="*/ 115 w 124"/>
              <a:gd name="T15" fmla="*/ 92 h 200"/>
              <a:gd name="T16" fmla="*/ 124 w 124"/>
              <a:gd name="T17" fmla="*/ 61 h 200"/>
              <a:gd name="T18" fmla="*/ 62 w 124"/>
              <a:gd name="T19" fmla="*/ 80 h 200"/>
              <a:gd name="T20" fmla="*/ 36 w 124"/>
              <a:gd name="T21" fmla="*/ 54 h 200"/>
              <a:gd name="T22" fmla="*/ 62 w 124"/>
              <a:gd name="T23" fmla="*/ 28 h 200"/>
              <a:gd name="T24" fmla="*/ 88 w 124"/>
              <a:gd name="T25" fmla="*/ 54 h 200"/>
              <a:gd name="T26" fmla="*/ 62 w 124"/>
              <a:gd name="T2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00">
                <a:moveTo>
                  <a:pt x="124" y="61"/>
                </a:move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ubicBezTo>
                  <a:pt x="0" y="73"/>
                  <a:pt x="4" y="83"/>
                  <a:pt x="9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62" y="200"/>
                  <a:pt x="62" y="200"/>
                  <a:pt x="62" y="200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20" y="83"/>
                  <a:pt x="124" y="73"/>
                  <a:pt x="124" y="61"/>
                </a:cubicBezTo>
                <a:close/>
                <a:moveTo>
                  <a:pt x="62" y="80"/>
                </a:moveTo>
                <a:cubicBezTo>
                  <a:pt x="48" y="80"/>
                  <a:pt x="36" y="68"/>
                  <a:pt x="36" y="54"/>
                </a:cubicBezTo>
                <a:cubicBezTo>
                  <a:pt x="36" y="40"/>
                  <a:pt x="48" y="28"/>
                  <a:pt x="62" y="28"/>
                </a:cubicBezTo>
                <a:cubicBezTo>
                  <a:pt x="76" y="28"/>
                  <a:pt x="88" y="40"/>
                  <a:pt x="88" y="54"/>
                </a:cubicBezTo>
                <a:cubicBezTo>
                  <a:pt x="88" y="68"/>
                  <a:pt x="76" y="80"/>
                  <a:pt x="62" y="80"/>
                </a:cubicBezTo>
                <a:close/>
              </a:path>
            </a:pathLst>
          </a:custGeom>
          <a:solidFill>
            <a:srgbClr val="1B9F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文本框 28"/>
          <p:cNvSpPr txBox="1"/>
          <p:nvPr/>
        </p:nvSpPr>
        <p:spPr>
          <a:xfrm>
            <a:off x="3540137" y="1913876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信息抓手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30"/>
          <p:cNvSpPr txBox="1"/>
          <p:nvPr/>
        </p:nvSpPr>
        <p:spPr>
          <a:xfrm>
            <a:off x="7460869" y="2018178"/>
            <a:ext cx="94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经验库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文本框 32"/>
          <p:cNvSpPr txBox="1"/>
          <p:nvPr/>
        </p:nvSpPr>
        <p:spPr>
          <a:xfrm>
            <a:off x="3265382" y="35305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故障平台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文本框 34"/>
          <p:cNvSpPr txBox="1"/>
          <p:nvPr/>
        </p:nvSpPr>
        <p:spPr>
          <a:xfrm>
            <a:off x="5949469" y="54446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故障实践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流程图: 准备 1"/>
          <p:cNvSpPr/>
          <p:nvPr/>
        </p:nvSpPr>
        <p:spPr>
          <a:xfrm>
            <a:off x="2036309" y="2586028"/>
            <a:ext cx="663678" cy="343684"/>
          </a:xfrm>
          <a:prstGeom prst="flowChartPreparat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终止 51"/>
          <p:cNvSpPr/>
          <p:nvPr/>
        </p:nvSpPr>
        <p:spPr>
          <a:xfrm>
            <a:off x="9108785" y="5066216"/>
            <a:ext cx="663678" cy="343684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6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38" grpId="0" animBg="1"/>
      <p:bldP spid="39" grpId="0"/>
      <p:bldP spid="41" grpId="0"/>
      <p:bldP spid="43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故障管理规划 </a:t>
            </a:r>
            <a:r>
              <a:rPr lang="mr-IN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治理和防范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0591635">
            <a:off x="2575457" y="3682407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1B9F4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rot="20591635">
            <a:off x="2595732" y="3749750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avi" panose="020B0502040204020203" pitchFamily="34" charset="0"/>
              </a:rPr>
              <a:t>治理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avi" panose="020B0502040204020203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524000" y="2517584"/>
            <a:ext cx="9144000" cy="2801903"/>
          </a:xfrm>
          <a:prstGeom prst="line">
            <a:avLst/>
          </a:prstGeom>
          <a:ln w="25400">
            <a:solidFill>
              <a:srgbClr val="1B9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20591635">
            <a:off x="4324108" y="3146210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1B9F4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20591635">
            <a:off x="4344383" y="3213553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avi" panose="020B0502040204020203" pitchFamily="34" charset="0"/>
              </a:rPr>
              <a:t>治理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avi" panose="020B0502040204020203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 rot="20591635">
            <a:off x="6072759" y="2610012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1B9F4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20591635">
            <a:off x="6093034" y="2677355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avi" panose="020B0502040204020203" pitchFamily="34" charset="0"/>
              </a:rPr>
              <a:t>防范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avi" panose="020B0502040204020203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 rot="20591635">
            <a:off x="7821411" y="2073814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1B9F4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20591635">
            <a:off x="7841686" y="2141157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avi" panose="020B0502040204020203" pitchFamily="34" charset="0"/>
              </a:rPr>
              <a:t>防范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avi" panose="020B0502040204020203" pitchFamily="34" charset="0"/>
            </a:endParaRPr>
          </a:p>
        </p:txBody>
      </p:sp>
      <p:sp>
        <p:nvSpPr>
          <p:cNvPr id="15" name="Rectangle 42"/>
          <p:cNvSpPr/>
          <p:nvPr/>
        </p:nvSpPr>
        <p:spPr>
          <a:xfrm>
            <a:off x="6768575" y="5559214"/>
            <a:ext cx="5022196" cy="103309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任何故障都脱不开人的因素！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应用的强弱依赖还是问题！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事中防止恶化，事后防止二犯！</a:t>
            </a:r>
            <a:endParaRPr lang="en-US" altLang="zh-CN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zh-CN" altLang="en-US" sz="1400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事前如何防范？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8575" y="5159104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从治理到防范是一条上坡路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99"/>
          <p:cNvSpPr txBox="1"/>
          <p:nvPr/>
        </p:nvSpPr>
        <p:spPr>
          <a:xfrm rot="20591046">
            <a:off x="2485643" y="4969981"/>
            <a:ext cx="165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</a:t>
            </a:r>
            <a:r>
              <a:rPr lang="en-US" altLang="zh-CN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流程</a:t>
            </a:r>
          </a:p>
        </p:txBody>
      </p:sp>
      <p:sp>
        <p:nvSpPr>
          <p:cNvPr id="22" name="文本框 99"/>
          <p:cNvSpPr txBox="1"/>
          <p:nvPr/>
        </p:nvSpPr>
        <p:spPr>
          <a:xfrm rot="20591046">
            <a:off x="4229920" y="4440536"/>
            <a:ext cx="165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强弱依赖</a:t>
            </a:r>
          </a:p>
        </p:txBody>
      </p:sp>
      <p:sp>
        <p:nvSpPr>
          <p:cNvPr id="25" name="文本框 99"/>
          <p:cNvSpPr txBox="1"/>
          <p:nvPr/>
        </p:nvSpPr>
        <p:spPr>
          <a:xfrm rot="20591046">
            <a:off x="5974197" y="3955335"/>
            <a:ext cx="165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事中 </a:t>
            </a:r>
            <a:r>
              <a:rPr lang="en-US" altLang="zh-CN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事后</a:t>
            </a:r>
          </a:p>
        </p:txBody>
      </p:sp>
      <p:sp>
        <p:nvSpPr>
          <p:cNvPr id="28" name="文本框 99"/>
          <p:cNvSpPr txBox="1"/>
          <p:nvPr/>
        </p:nvSpPr>
        <p:spPr>
          <a:xfrm rot="20591046">
            <a:off x="7718474" y="3470134"/>
            <a:ext cx="165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</a:t>
            </a:r>
          </a:p>
        </p:txBody>
      </p:sp>
    </p:spTree>
    <p:extLst>
      <p:ext uri="{BB962C8B-B14F-4D97-AF65-F5344CB8AC3E}">
        <p14:creationId xmlns:p14="http://schemas.microsoft.com/office/powerpoint/2010/main" val="188423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9" grpId="0"/>
      <p:bldP spid="22" grpId="0"/>
      <p:bldP spid="25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418734"/>
            <a:ext cx="501445" cy="1519083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1" y="2418733"/>
            <a:ext cx="10997380" cy="151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34580" y="2833394"/>
            <a:ext cx="810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6225" y="4751448"/>
            <a:ext cx="4250724" cy="370702"/>
          </a:xfrm>
          <a:prstGeom prst="rect">
            <a:avLst/>
          </a:prstGeom>
          <a:solidFill>
            <a:srgbClr val="FF8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/>
                <a:ea typeface="微软雅黑"/>
                <a:cs typeface="微软雅黑"/>
              </a:rPr>
              <a:t>2020.01  </a:t>
            </a:r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华冬进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14869" y="2418733"/>
            <a:ext cx="501445" cy="1519083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4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06564" y="-1824191"/>
            <a:ext cx="1477296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500" b="1" dirty="0" smtClean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595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7400" y="4450019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A9DA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7200" b="1" dirty="0">
              <a:solidFill>
                <a:srgbClr val="A9DA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5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微店故障管理规范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3676" y="18480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2"/>
          <p:cNvSpPr/>
          <p:nvPr/>
        </p:nvSpPr>
        <p:spPr>
          <a:xfrm>
            <a:off x="1414018" y="2823966"/>
            <a:ext cx="4913039" cy="16591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故障追溯制度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v2.2》</a:t>
            </a:r>
          </a:p>
          <a:p>
            <a:pPr algn="just">
              <a:defRPr/>
            </a:pPr>
            <a:endParaRPr lang="en-US" altLang="zh-CN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zh-CN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故障应急响应机制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</a:p>
          <a:p>
            <a:pPr algn="just">
              <a:defRPr/>
            </a:pPr>
            <a:endParaRPr lang="en-US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维稳基金规范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</a:p>
          <a:p>
            <a:pPr algn="just">
              <a:defRPr/>
            </a:pPr>
            <a:endParaRPr lang="en-US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大数据故障等级判断标准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706" y="19691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故障相关制度规范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2"/>
          <p:cNvSpPr/>
          <p:nvPr/>
        </p:nvSpPr>
        <p:spPr>
          <a:xfrm>
            <a:off x="1414018" y="4603610"/>
            <a:ext cx="4913039" cy="12891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review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操作手册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</a:p>
          <a:p>
            <a:pPr algn="just">
              <a:defRPr/>
            </a:pPr>
            <a:endParaRPr lang="en-US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故障等级计算公式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</a:p>
          <a:p>
            <a:pPr algn="just">
              <a:defRPr/>
            </a:pPr>
            <a:endParaRPr lang="en-US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defRPr/>
            </a:pP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全网可用性标准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》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7279759" y="2083985"/>
            <a:ext cx="1971822" cy="1971822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8570374" y="2083985"/>
            <a:ext cx="1971822" cy="1971822"/>
          </a:xfrm>
          <a:prstGeom prst="diamond">
            <a:avLst/>
          </a:prstGeom>
          <a:solidFill>
            <a:srgbClr val="A9D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921279" y="2083985"/>
            <a:ext cx="1971822" cy="1971822"/>
          </a:xfrm>
          <a:prstGeom prst="diamond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84400" y="4246978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人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3214" y="424697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制度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41561" y="423427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平台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7910965" y="27220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8940314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9480317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10141453" y="27220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10681456" y="27220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11219107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43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微店故障管理规范</a:t>
            </a:r>
            <a:endParaRPr lang="zh-CN" altLang="en-US" sz="36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3676" y="1848010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2"/>
          <p:cNvSpPr/>
          <p:nvPr/>
        </p:nvSpPr>
        <p:spPr>
          <a:xfrm>
            <a:off x="1414018" y="2823966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第一目的：快速恢复服务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706" y="1969118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故障管理流程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/>
          <p:cNvSpPr/>
          <p:nvPr/>
        </p:nvSpPr>
        <p:spPr>
          <a:xfrm>
            <a:off x="1414018" y="3713788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避免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二犯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制定有效、有负责人、有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deadline</a:t>
            </a: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的改进措施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Rectangle 42"/>
          <p:cNvSpPr/>
          <p:nvPr/>
        </p:nvSpPr>
        <p:spPr>
          <a:xfrm>
            <a:off x="1414018" y="4603610"/>
            <a:ext cx="4913039" cy="594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流程闭环：确保执行到位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7910965" y="2722028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8940314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11219107" y="2689027"/>
            <a:ext cx="492177" cy="683577"/>
            <a:chOff x="76" y="1687"/>
            <a:chExt cx="522" cy="725"/>
          </a:xfrm>
          <a:solidFill>
            <a:schemeClr val="bg1"/>
          </a:solidFill>
        </p:grpSpPr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31" y="1687"/>
              <a:ext cx="204" cy="2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76" y="1931"/>
              <a:ext cx="522" cy="481"/>
            </a:xfrm>
            <a:custGeom>
              <a:avLst/>
              <a:gdLst>
                <a:gd name="T0" fmla="*/ 108 w 128"/>
                <a:gd name="T1" fmla="*/ 5 h 118"/>
                <a:gd name="T2" fmla="*/ 64 w 128"/>
                <a:gd name="T3" fmla="*/ 1 h 118"/>
                <a:gd name="T4" fmla="*/ 20 w 128"/>
                <a:gd name="T5" fmla="*/ 5 h 118"/>
                <a:gd name="T6" fmla="*/ 0 w 128"/>
                <a:gd name="T7" fmla="*/ 37 h 118"/>
                <a:gd name="T8" fmla="*/ 15 w 128"/>
                <a:gd name="T9" fmla="*/ 114 h 118"/>
                <a:gd name="T10" fmla="*/ 20 w 128"/>
                <a:gd name="T11" fmla="*/ 118 h 118"/>
                <a:gd name="T12" fmla="*/ 108 w 128"/>
                <a:gd name="T13" fmla="*/ 118 h 118"/>
                <a:gd name="T14" fmla="*/ 113 w 128"/>
                <a:gd name="T15" fmla="*/ 114 h 118"/>
                <a:gd name="T16" fmla="*/ 128 w 128"/>
                <a:gd name="T17" fmla="*/ 37 h 118"/>
                <a:gd name="T18" fmla="*/ 108 w 128"/>
                <a:gd name="T19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8">
                  <a:moveTo>
                    <a:pt x="108" y="5"/>
                  </a:moveTo>
                  <a:cubicBezTo>
                    <a:pt x="97" y="2"/>
                    <a:pt x="83" y="0"/>
                    <a:pt x="64" y="1"/>
                  </a:cubicBezTo>
                  <a:cubicBezTo>
                    <a:pt x="45" y="0"/>
                    <a:pt x="31" y="2"/>
                    <a:pt x="20" y="5"/>
                  </a:cubicBezTo>
                  <a:cubicBezTo>
                    <a:pt x="7" y="10"/>
                    <a:pt x="0" y="21"/>
                    <a:pt x="0" y="37"/>
                  </a:cubicBezTo>
                  <a:cubicBezTo>
                    <a:pt x="0" y="52"/>
                    <a:pt x="5" y="78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3" y="116"/>
                    <a:pt x="113" y="114"/>
                  </a:cubicBezTo>
                  <a:cubicBezTo>
                    <a:pt x="123" y="78"/>
                    <a:pt x="128" y="52"/>
                    <a:pt x="128" y="37"/>
                  </a:cubicBezTo>
                  <a:cubicBezTo>
                    <a:pt x="128" y="21"/>
                    <a:pt x="121" y="10"/>
                    <a:pt x="1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31" y="1003300"/>
            <a:ext cx="47375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微店故障管理规范</a:t>
            </a:r>
          </a:p>
        </p:txBody>
      </p:sp>
      <p:sp>
        <p:nvSpPr>
          <p:cNvPr id="52" name="矩形 51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510011" y="2024991"/>
            <a:ext cx="4126466" cy="646331"/>
          </a:xfrm>
          <a:prstGeom prst="rect">
            <a:avLst/>
          </a:prstGeom>
          <a:solidFill>
            <a:srgbClr val="B8E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42"/>
          <p:cNvSpPr/>
          <p:nvPr/>
        </p:nvSpPr>
        <p:spPr>
          <a:xfrm>
            <a:off x="7490354" y="3000946"/>
            <a:ext cx="4146124" cy="9106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大型故障：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P1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      中型故障：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P2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            小型故障：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P3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                   轻微故障：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P4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26041" y="2146099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故障等级划分</a:t>
            </a:r>
            <a:endParaRPr lang="zh-CN" altLang="en-US" sz="2000" b="1" dirty="0">
              <a:solidFill>
                <a:srgbClr val="0494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29668" y="4213921"/>
            <a:ext cx="4126466" cy="646331"/>
          </a:xfrm>
          <a:prstGeom prst="rect">
            <a:avLst/>
          </a:prstGeom>
          <a:solidFill>
            <a:srgbClr val="1B9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42"/>
          <p:cNvSpPr/>
          <p:nvPr/>
        </p:nvSpPr>
        <p:spPr>
          <a:xfrm>
            <a:off x="7510011" y="5037476"/>
            <a:ext cx="2002289" cy="9823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业务重要性：  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影响用户比例：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30%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故障所处时段：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持续时长：      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30%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645698" y="4335029"/>
            <a:ext cx="380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标准：权重占比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9" name="图表 58"/>
          <p:cNvGraphicFramePr/>
          <p:nvPr>
            <p:extLst>
              <p:ext uri="{D42A27DB-BD31-4B8C-83A1-F6EECF244321}">
                <p14:modId xmlns:p14="http://schemas.microsoft.com/office/powerpoint/2010/main" val="2060172227"/>
              </p:ext>
            </p:extLst>
          </p:nvPr>
        </p:nvGraphicFramePr>
        <p:xfrm>
          <a:off x="622300" y="1752600"/>
          <a:ext cx="6400799" cy="414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42"/>
          <p:cNvSpPr/>
          <p:nvPr/>
        </p:nvSpPr>
        <p:spPr>
          <a:xfrm>
            <a:off x="9491211" y="5075576"/>
            <a:ext cx="2129289" cy="8934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资损：  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6%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投诉：   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2%</a:t>
            </a:r>
          </a:p>
          <a:p>
            <a:pPr>
              <a:defRPr/>
            </a:pPr>
            <a:r>
              <a:rPr lang="zh-CN" altLang="en-US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脏数据：</a:t>
            </a:r>
            <a:r>
              <a:rPr lang="en-US" altLang="zh-CN" sz="1400" kern="0" dirty="0" smtClean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2%</a:t>
            </a:r>
            <a:endParaRPr lang="en-US" sz="1400" kern="0" dirty="0" smtClean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1216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微店故障管理规范 </a:t>
            </a:r>
            <a:r>
              <a:rPr lang="mr-IN" altLang="zh-CN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发展历程</a:t>
            </a: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153934"/>
            <a:ext cx="9715500" cy="57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0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06564" y="-1824191"/>
            <a:ext cx="1477296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500" b="1" dirty="0" smtClean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595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7400" y="4450019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A9DA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7200" b="1" dirty="0">
              <a:solidFill>
                <a:srgbClr val="A9DA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1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4" y="441997"/>
            <a:ext cx="81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494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年度故障数据分析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-1834" y="441997"/>
            <a:ext cx="680260" cy="646331"/>
          </a:xfrm>
          <a:prstGeom prst="rect">
            <a:avLst/>
          </a:prstGeom>
          <a:solidFill>
            <a:srgbClr val="049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19475" y="2302495"/>
            <a:ext cx="3842156" cy="2305294"/>
            <a:chOff x="3900264" y="2204864"/>
            <a:chExt cx="4572000" cy="2743200"/>
          </a:xfrm>
        </p:grpSpPr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27503882"/>
                </p:ext>
              </p:extLst>
            </p:nvPr>
          </p:nvGraphicFramePr>
          <p:xfrm>
            <a:off x="3900264" y="220486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5366713" y="3069542"/>
              <a:ext cx="1798264" cy="842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>
                      <a:lumMod val="50000"/>
                    </a:schemeClr>
                  </a:solidFill>
                </a:rPr>
                <a:t>99.99</a:t>
              </a: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%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65199" y="2324750"/>
            <a:ext cx="2874341" cy="2305293"/>
            <a:chOff x="695400" y="2132856"/>
            <a:chExt cx="3420342" cy="2743200"/>
          </a:xfrm>
        </p:grpSpPr>
        <p:graphicFrame>
          <p:nvGraphicFramePr>
            <p:cNvPr id="9" name="图表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82121058"/>
                </p:ext>
              </p:extLst>
            </p:nvPr>
          </p:nvGraphicFramePr>
          <p:xfrm>
            <a:off x="695400" y="2132856"/>
            <a:ext cx="34203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1907671" y="2925655"/>
              <a:ext cx="1055053" cy="10987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chemeClr val="bg1">
                      <a:lumMod val="50000"/>
                    </a:schemeClr>
                  </a:solidFill>
                </a:rPr>
                <a:t>78</a:t>
              </a:r>
              <a:endParaRPr lang="zh-CN" altLang="en-US" sz="5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05575" y="2300085"/>
            <a:ext cx="3842156" cy="2305294"/>
            <a:chOff x="7528156" y="2190750"/>
            <a:chExt cx="4572000" cy="2743200"/>
          </a:xfrm>
        </p:grpSpPr>
        <p:graphicFrame>
          <p:nvGraphicFramePr>
            <p:cNvPr id="13" name="图表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910226"/>
                </p:ext>
              </p:extLst>
            </p:nvPr>
          </p:nvGraphicFramePr>
          <p:xfrm>
            <a:off x="7528156" y="21907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9137309" y="2992915"/>
              <a:ext cx="1333488" cy="988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bg1">
                      <a:lumMod val="50000"/>
                    </a:schemeClr>
                  </a:solidFill>
                </a:rPr>
                <a:t>173</a:t>
              </a:r>
              <a:endParaRPr lang="zh-CN" altLang="en-US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42"/>
          <p:cNvSpPr/>
          <p:nvPr/>
        </p:nvSpPr>
        <p:spPr>
          <a:xfrm>
            <a:off x="1992868" y="5303997"/>
            <a:ext cx="2372655" cy="62098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P1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11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个、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P2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故障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个、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P3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故障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26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个、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P4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故障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36</a:t>
            </a: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 个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2868" y="4705234"/>
            <a:ext cx="25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B9F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故障数</a:t>
            </a:r>
          </a:p>
        </p:txBody>
      </p:sp>
      <p:sp>
        <p:nvSpPr>
          <p:cNvPr id="17" name="Rectangle 42"/>
          <p:cNvSpPr/>
          <p:nvPr/>
        </p:nvSpPr>
        <p:spPr>
          <a:xfrm>
            <a:off x="4917965" y="5303997"/>
            <a:ext cx="2372655" cy="62098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订单或支付成功订单数下跌 </a:t>
            </a:r>
            <a:r>
              <a:rPr lang="en-US" altLang="zh-CN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20%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17965" y="4705234"/>
            <a:ext cx="25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B9F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全网可用性</a:t>
            </a:r>
          </a:p>
        </p:txBody>
      </p:sp>
      <p:sp>
        <p:nvSpPr>
          <p:cNvPr id="19" name="Rectangle 42"/>
          <p:cNvSpPr/>
          <p:nvPr/>
        </p:nvSpPr>
        <p:spPr>
          <a:xfrm>
            <a:off x="7843062" y="5303997"/>
            <a:ext cx="2372655" cy="62098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400" kern="0" dirty="0">
                <a:solidFill>
                  <a:srgbClr val="04943E"/>
                </a:solidFill>
                <a:latin typeface="微软雅黑"/>
                <a:ea typeface="微软雅黑"/>
                <a:cs typeface="微软雅黑"/>
              </a:rPr>
              <a:t>避免相同故障再次发生的改进措施</a:t>
            </a:r>
            <a:endParaRPr lang="en-US" altLang="zh-CN" sz="1400" kern="0" dirty="0">
              <a:solidFill>
                <a:srgbClr val="04943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43062" y="4705234"/>
            <a:ext cx="25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B9F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</p:spTree>
    <p:extLst>
      <p:ext uri="{BB962C8B-B14F-4D97-AF65-F5344CB8AC3E}">
        <p14:creationId xmlns:p14="http://schemas.microsoft.com/office/powerpoint/2010/main" val="310859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Relationship Id="rId3" Type="http://schemas.microsoft.com/office/2011/relationships/webextension" Target="webextension3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1">
    <wetp:webextensionref xmlns:r="http://schemas.openxmlformats.org/officeDocument/2006/relationships" r:id="rId1"/>
  </wetp:taskpane>
  <wetp:taskpane dockstate="right" visibility="0" width="437" row="2">
    <wetp:webextensionref xmlns:r="http://schemas.openxmlformats.org/officeDocument/2006/relationships" r:id="rId2"/>
  </wetp:taskpane>
  <wetp:taskpane dockstate="right" visibility="0" width="437" row="1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E855190F-45ED-4EC3-9D14-42FC11BD77FC}">
  <we:reference id="wa104187952" version="1.1.0.0" store="en-us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C35D4D2-5480-42E2-A3AC-3D36206B0771}">
  <we:reference id="wa103795941" version="1.0.0.0" store="en-us" storeType="OMEX"/>
  <we:alternateReferences>
    <we:reference id="WA103795941" version="1.0.0.0" store="WA1037959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17A2AC8-0E3D-4779-8DED-C09E2648C78A}">
  <we:reference id="wa104178141" version="1.0.1.0" store="en-us" storeType="OMEX"/>
  <we:alternateReferences>
    <we:reference id="WA104178141" version="1.0.1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1254</Words>
  <Application>Microsoft Macintosh PowerPoint</Application>
  <PresentationFormat>自定义</PresentationFormat>
  <Paragraphs>234</Paragraphs>
  <Slides>27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koudai</cp:lastModifiedBy>
  <cp:revision>118</cp:revision>
  <dcterms:created xsi:type="dcterms:W3CDTF">2014-06-14T00:41:03Z</dcterms:created>
  <dcterms:modified xsi:type="dcterms:W3CDTF">2020-01-16T08:03:06Z</dcterms:modified>
</cp:coreProperties>
</file>