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34"/>
  </p:notesMasterIdLst>
  <p:sldIdLst>
    <p:sldId id="256" r:id="rId2"/>
    <p:sldId id="257" r:id="rId3"/>
    <p:sldId id="259" r:id="rId4"/>
    <p:sldId id="260" r:id="rId5"/>
    <p:sldId id="287" r:id="rId6"/>
    <p:sldId id="286" r:id="rId7"/>
    <p:sldId id="262" r:id="rId8"/>
    <p:sldId id="263" r:id="rId9"/>
    <p:sldId id="264" r:id="rId10"/>
    <p:sldId id="288" r:id="rId11"/>
    <p:sldId id="265" r:id="rId12"/>
    <p:sldId id="289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6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66727" autoAdjust="0"/>
  </p:normalViewPr>
  <p:slideViewPr>
    <p:cSldViewPr snapToGrid="0" snapToObjects="1">
      <p:cViewPr varScale="1">
        <p:scale>
          <a:sx n="56" d="100"/>
          <a:sy n="56" d="100"/>
        </p:scale>
        <p:origin x="2080" y="176"/>
      </p:cViewPr>
      <p:guideLst>
        <p:guide orient="horz" pos="459"/>
        <p:guide pos="6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8DED4-16F2-FC41-867C-B798D33154BF}" type="datetimeFigureOut">
              <a:rPr kumimoji="1" lang="zh-CN" altLang="en-US" smtClean="0"/>
              <a:t>2019/5/15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AE07F-D424-E14E-B37C-293E8706AA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972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Relationship Id="rId3" Type="http://schemas.openxmlformats.org/officeDocument/2006/relationships/hyperlink" Target="http://docs.vdian.net/pages/viewpage.action?pageId=67831558" TargetMode="Externa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Relationship Id="rId3" Type="http://schemas.openxmlformats.org/officeDocument/2006/relationships/hyperlink" Target="http://docs.vdian.net/pages/viewpage.action?pageId=67847886" TargetMode="Externa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Relationship Id="rId3" Type="http://schemas.openxmlformats.org/officeDocument/2006/relationships/hyperlink" Target="http://docs.vdian.net/pages/viewpage.action?pageId=67847592" TargetMode="Externa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Relationship Id="rId3" Type="http://schemas.openxmlformats.org/officeDocument/2006/relationships/hyperlink" Target="http://docs.vdian.net/pages/viewpage.action?pageId=74243078" TargetMode="Externa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本次分享主要分为两块，前面由我来分享服务监控部分，宇强同学分享限流熔断部分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E07F-D424-E14E-B37C-293E8706AA4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981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为什么不采用秒级聚合？ 数据量太大，分钟每天有</a:t>
            </a:r>
            <a:r>
              <a:rPr kumimoji="1" lang="en-US" altLang="zh-CN" dirty="0" smtClean="0"/>
              <a:t>7600G</a:t>
            </a:r>
            <a:r>
              <a:rPr kumimoji="1" lang="zh-CN" altLang="en-US" dirty="0" smtClean="0"/>
              <a:t>数据量，为了能尽可能还原现场，会采集分钟内的最大</a:t>
            </a:r>
            <a:r>
              <a:rPr kumimoji="1" lang="en-US" altLang="zh-CN" dirty="0" smtClean="0"/>
              <a:t>QPS\</a:t>
            </a:r>
            <a:r>
              <a:rPr kumimoji="1" lang="zh-CN" altLang="en-US" dirty="0" smtClean="0"/>
              <a:t>最小</a:t>
            </a:r>
            <a:r>
              <a:rPr kumimoji="1" lang="en-US" altLang="zh-CN" dirty="0" smtClean="0"/>
              <a:t>QPS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维度：服务端机器、调用端、分区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流量毛刺上报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E07F-D424-E14E-B37C-293E8706AA4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4102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200" dirty="0" err="1" smtClean="0"/>
              <a:t>logMetric</a:t>
            </a:r>
            <a:r>
              <a:rPr lang="zh-CN" altLang="en-US" sz="1200" dirty="0" smtClean="0"/>
              <a:t> ：耗时、成功数、失败数、事件治理数、调用方等</a:t>
            </a:r>
            <a:endParaRPr lang="en-US" altLang="zh-CN" sz="1200" dirty="0" smtClean="0"/>
          </a:p>
          <a:p>
            <a:pPr marL="0" indent="0">
              <a:buNone/>
            </a:pPr>
            <a:r>
              <a:rPr kumimoji="1" lang="zh-CN" altLang="en-US" dirty="0" smtClean="0"/>
              <a:t>异常堆栈延迟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json.toString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曾经踩过的坑：计算的时候加锁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本机开线程压测过没啥影响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，单机</a:t>
            </a:r>
            <a:r>
              <a:rPr kumimoji="1" lang="en-US" altLang="zh-CN" dirty="0" smtClean="0"/>
              <a:t>3000QPS</a:t>
            </a:r>
            <a:r>
              <a:rPr kumimoji="1" lang="zh-CN" altLang="en-US" dirty="0" smtClean="0"/>
              <a:t>下降到</a:t>
            </a:r>
            <a:r>
              <a:rPr kumimoji="1" lang="en-US" altLang="zh-CN" dirty="0" smtClean="0"/>
              <a:t>2000QPS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E07F-D424-E14E-B37C-293E8706AA4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4102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E07F-D424-E14E-B37C-293E8706AA48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4102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err="1" smtClean="0"/>
              <a:t>vguard</a:t>
            </a:r>
            <a:r>
              <a:rPr kumimoji="1" lang="en-US" altLang="zh-CN" dirty="0" smtClean="0"/>
              <a:t>-server </a:t>
            </a:r>
            <a:r>
              <a:rPr kumimoji="1" lang="zh-CN" altLang="en-US" dirty="0" smtClean="0"/>
              <a:t>数据接收节点，主要包括采集数据入库、元信息提取、告警规则判断。收集节点采用队列做缓冲短暂</a:t>
            </a:r>
            <a:r>
              <a:rPr kumimoji="1" lang="en-US" altLang="zh-CN" dirty="0" smtClean="0"/>
              <a:t>hold</a:t>
            </a:r>
            <a:r>
              <a:rPr kumimoji="1" lang="zh-CN" altLang="en-US" dirty="0" smtClean="0"/>
              <a:t>住，批量入库，大幅降低对</a:t>
            </a:r>
            <a:r>
              <a:rPr kumimoji="1" lang="en-US" altLang="zh-CN" dirty="0" smtClean="0"/>
              <a:t>DB</a:t>
            </a:r>
            <a:r>
              <a:rPr kumimoji="1" lang="zh-CN" altLang="en-US" dirty="0" smtClean="0"/>
              <a:t>的压力。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E07F-D424-E14E-B37C-293E8706AA48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4102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关键点：</a:t>
            </a:r>
            <a:r>
              <a:rPr kumimoji="1" lang="en-US" altLang="zh-CN" dirty="0" smtClean="0"/>
              <a:t>hold/</a:t>
            </a:r>
            <a:r>
              <a:rPr kumimoji="1" lang="zh-CN" altLang="en-US" dirty="0" smtClean="0"/>
              <a:t>批量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曾经采坑：来一条数据就入库，导致</a:t>
            </a:r>
            <a:r>
              <a:rPr kumimoji="1" lang="en-US" altLang="zh-CN" dirty="0" smtClean="0"/>
              <a:t>DB</a:t>
            </a:r>
            <a:r>
              <a:rPr kumimoji="1" lang="zh-CN" altLang="en-US" dirty="0" smtClean="0"/>
              <a:t>压力巨大，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100%</a:t>
            </a:r>
            <a:r>
              <a:rPr kumimoji="1" lang="zh-CN" altLang="en-US" dirty="0" smtClean="0"/>
              <a:t>，平台页面几乎打不开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E07F-D424-E14E-B37C-293E8706AA48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4102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唯一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足够短，大量节约存储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利于多维度查询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E07F-D424-E14E-B37C-293E8706AA48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4102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E07F-D424-E14E-B37C-293E8706AA48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4102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接口分成：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Client</a:t>
            </a:r>
          </a:p>
          <a:p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：需要流控</a:t>
            </a:r>
            <a:endParaRPr kumimoji="1" lang="en-US" altLang="zh-CN" dirty="0" smtClean="0"/>
          </a:p>
          <a:p>
            <a:r>
              <a:rPr kumimoji="1" lang="en-US" altLang="zh-CN" dirty="0" smtClean="0"/>
              <a:t>Client</a:t>
            </a:r>
            <a:r>
              <a:rPr kumimoji="1" lang="zh-CN" altLang="en-US" dirty="0" smtClean="0"/>
              <a:t>：需要降级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E07F-D424-E14E-B37C-293E8706AA48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8426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目前业界比较流行的方案主要是</a:t>
            </a:r>
            <a:r>
              <a:rPr kumimoji="1" lang="en-US" altLang="zh-CN" dirty="0" err="1" smtClean="0"/>
              <a:t>Hystrix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Sentinel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提下线程池隔离的性价比</a:t>
            </a:r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RxJava</a:t>
            </a:r>
            <a:endParaRPr kumimoji="1" lang="en-US" altLang="zh-CN" dirty="0" smtClean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 其他的简单提下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参考：</a:t>
            </a:r>
            <a:r>
              <a:rPr lang="en-US" altLang="zh-CN" dirty="0" smtClean="0">
                <a:hlinkClick r:id="rId3"/>
              </a:rPr>
              <a:t>http://docs.vdian.net/pages/viewpage.action?pageId=67831558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E07F-D424-E14E-B37C-293E8706AA48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9828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基于责任链组织治理规则，松耦合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en-US" altLang="zh-CN" dirty="0" smtClean="0"/>
              <a:t>SPI</a:t>
            </a:r>
            <a:r>
              <a:rPr kumimoji="1" lang="zh-CN" altLang="en-US" dirty="0" smtClean="0"/>
              <a:t>扩展点，便于扩展和自定义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层次清晰的接口组织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简单到就是一个数学表达式计算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E07F-D424-E14E-B37C-293E8706AA48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2607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E07F-D424-E14E-B37C-293E8706AA4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41021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流量会通过不同的</a:t>
            </a:r>
            <a:r>
              <a:rPr kumimoji="1" lang="en-US" altLang="zh-CN" dirty="0" smtClean="0"/>
              <a:t>RPC</a:t>
            </a:r>
            <a:r>
              <a:rPr kumimoji="1" lang="zh-CN" altLang="en-US" dirty="0" smtClean="0"/>
              <a:t>框架经过我们的适配器进入，如</a:t>
            </a:r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thor</a:t>
            </a:r>
            <a:r>
              <a:rPr kumimoji="1" lang="zh-CN" altLang="en-US" dirty="0" smtClean="0"/>
              <a:t>等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接下来是一个全局的开关位，基于安全和运维考虑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进入责任链：组织节点树、流量统计、流控降级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内置的节点还会进行统计、事件、异常的上报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接下来就主要讲讲责任链的功能节点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因此，到这里，大家应该知道自己的接口是如何被</a:t>
            </a:r>
            <a:r>
              <a:rPr kumimoji="1" lang="en-US" altLang="zh-CN" dirty="0" err="1" smtClean="0"/>
              <a:t>vguard</a:t>
            </a:r>
            <a:r>
              <a:rPr kumimoji="1" lang="zh-CN" altLang="en-US" dirty="0" smtClean="0"/>
              <a:t>代理，以及在平台配置的规则如何联动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参考：</a:t>
            </a:r>
            <a:r>
              <a:rPr lang="en-US" altLang="zh-CN" dirty="0" smtClean="0">
                <a:hlinkClick r:id="rId3"/>
              </a:rPr>
              <a:t>http://docs.vdian.net/pages/viewpage.action?pageId=67847886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E07F-D424-E14E-B37C-293E8706AA48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64375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基于接口组织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root</a:t>
            </a:r>
            <a:r>
              <a:rPr kumimoji="1" lang="zh-CN" altLang="en-US" dirty="0" smtClean="0"/>
              <a:t>作为根节点，代表整台机器的总统计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en-US" altLang="zh-CN" dirty="0" smtClean="0"/>
              <a:t>root</a:t>
            </a:r>
            <a:r>
              <a:rPr kumimoji="1" lang="zh-CN" altLang="en-US" dirty="0" smtClean="0"/>
              <a:t>下是入口节点，一个抽象概念，一个接口可以通过不同的入口进来，如正常入口和压测入口，目前我们只有一个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接下来是</a:t>
            </a:r>
            <a:r>
              <a:rPr kumimoji="1" lang="en-US" altLang="zh-CN" dirty="0" err="1" smtClean="0"/>
              <a:t>defaultNode</a:t>
            </a:r>
            <a:r>
              <a:rPr kumimoji="1" lang="zh-CN" altLang="en-US" dirty="0" smtClean="0"/>
              <a:t>就是代表一个接口，包括：成功数、失败数、流控数、</a:t>
            </a:r>
            <a:r>
              <a:rPr kumimoji="1" lang="en-US" altLang="zh-CN" dirty="0" err="1" smtClean="0"/>
              <a:t>rt</a:t>
            </a:r>
            <a:r>
              <a:rPr kumimoji="1" lang="zh-CN" altLang="en-US" dirty="0" smtClean="0"/>
              <a:t>、活跃线程数的统计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再下来可能是这个接口内部调用了其他接口，也会组织起来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红色的</a:t>
            </a:r>
            <a:r>
              <a:rPr kumimoji="1" lang="en-US" altLang="zh-CN" dirty="0" err="1" smtClean="0"/>
              <a:t>ClusterNode</a:t>
            </a:r>
            <a:r>
              <a:rPr kumimoji="1" lang="zh-CN" altLang="en-US" dirty="0" smtClean="0"/>
              <a:t>代表同一个接口在所有入口的统计总和，也是后面我们流控降级的参照值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因此，到这里，大家应该知道应用中的众多接口</a:t>
            </a:r>
            <a:r>
              <a:rPr kumimoji="1" lang="en-US" altLang="zh-CN" dirty="0" err="1" smtClean="0"/>
              <a:t>vguard</a:t>
            </a:r>
            <a:r>
              <a:rPr kumimoji="1" lang="zh-CN" altLang="en-US" dirty="0" smtClean="0"/>
              <a:t>是如何组织其关系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参考：</a:t>
            </a:r>
            <a:r>
              <a:rPr lang="en-US" altLang="zh-CN" dirty="0" smtClean="0">
                <a:hlinkClick r:id="rId3"/>
              </a:rPr>
              <a:t>http://docs.vdian.net/pages/viewpage.action?pageId=67847592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E07F-D424-E14E-B37C-293E8706AA48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9819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一个请求执行的状态可分成以下几类：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：被流控降级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en-US" altLang="zh-CN" dirty="0" smtClean="0"/>
              <a:t>Pass</a:t>
            </a:r>
            <a:r>
              <a:rPr kumimoji="1" lang="zh-CN" altLang="en-US" dirty="0" smtClean="0"/>
              <a:t>：为被流控降级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en-US" altLang="zh-CN" dirty="0" smtClean="0"/>
              <a:t>OK</a:t>
            </a:r>
            <a:r>
              <a:rPr kumimoji="1" lang="zh-CN" altLang="en-US" dirty="0" smtClean="0"/>
              <a:t>：成功请求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en-US" altLang="zh-CN" dirty="0" smtClean="0"/>
              <a:t>Throw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exception</a:t>
            </a:r>
            <a:r>
              <a:rPr kumimoji="1" lang="zh-CN" altLang="en-US" dirty="0" smtClean="0"/>
              <a:t>：目前只关心超时、网络异常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责任链异常：代码</a:t>
            </a:r>
            <a:r>
              <a:rPr kumimoji="1" lang="en-US" altLang="zh-CN" dirty="0" smtClean="0"/>
              <a:t>bug</a:t>
            </a:r>
            <a:r>
              <a:rPr kumimoji="1" lang="zh-CN" altLang="en-US" dirty="0" smtClean="0"/>
              <a:t>，忽略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到这里，大家应该知道对于具体的一个接口，</a:t>
            </a:r>
            <a:r>
              <a:rPr kumimoji="1" lang="en-US" altLang="zh-CN" dirty="0" err="1" smtClean="0"/>
              <a:t>vguard</a:t>
            </a:r>
            <a:r>
              <a:rPr kumimoji="1" lang="zh-CN" altLang="en-US" dirty="0" smtClean="0"/>
              <a:t>统计了那些数据，接下来我们深入了解下是怎么统计的呢？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E07F-D424-E14E-B37C-293E8706AA48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38719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kumimoji="1" lang="zh-CN" altLang="en-US" dirty="0" smtClean="0"/>
              <a:t>据图介绍算法数据结构</a:t>
            </a:r>
            <a:endParaRPr kumimoji="1" lang="en-US" altLang="zh-CN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dirty="0" smtClean="0"/>
              <a:t>到这之后就知道滚动算法的，数据结构和工作原理，接下来讲讲流程细节，并发场景下的优化</a:t>
            </a:r>
            <a:endParaRPr kumimoji="1" lang="en-US" altLang="zh-CN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17:00</a:t>
            </a:r>
            <a:r>
              <a:rPr kumimoji="1" lang="en-US" altLang="zh-CN" dirty="0" smtClean="0">
                <a:sym typeface="Wingdings"/>
              </a:rPr>
              <a:t>:00</a:t>
            </a:r>
            <a:r>
              <a:rPr kumimoji="1" lang="zh-CN" altLang="en-US" dirty="0" smtClean="0">
                <a:sym typeface="Wingdings"/>
              </a:rPr>
              <a:t>整开始介绍，</a:t>
            </a:r>
            <a:r>
              <a:rPr kumimoji="1" lang="en-US" altLang="zh-CN" dirty="0" smtClean="0">
                <a:sym typeface="Wingdings"/>
              </a:rPr>
              <a:t>17:00:01</a:t>
            </a:r>
            <a:r>
              <a:rPr kumimoji="1" lang="zh-CN" altLang="en-US" dirty="0" smtClean="0">
                <a:sym typeface="Wingdings"/>
              </a:rPr>
              <a:t>时</a:t>
            </a:r>
            <a:r>
              <a:rPr kumimoji="1" lang="en-US" altLang="zh-CN" dirty="0" smtClean="0">
                <a:sym typeface="Wingdings"/>
              </a:rPr>
              <a:t>bucket</a:t>
            </a:r>
            <a:r>
              <a:rPr kumimoji="1" lang="zh-CN" altLang="en-US" dirty="0" smtClean="0">
                <a:sym typeface="Wingdings"/>
              </a:rPr>
              <a:t>复用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E07F-D424-E14E-B37C-293E8706AA48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6729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zh-CN" altLang="en-US" dirty="0" smtClean="0"/>
              <a:t>首先，通过当前时间戳整秒取余得到</a:t>
            </a:r>
            <a:r>
              <a:rPr kumimoji="1" lang="en-US" altLang="zh-CN" dirty="0" smtClean="0"/>
              <a:t>Bucket</a:t>
            </a:r>
            <a:r>
              <a:rPr kumimoji="1" lang="zh-CN" altLang="en-US" dirty="0" smtClean="0"/>
              <a:t>对应的循环队列数组下标</a:t>
            </a:r>
            <a:endParaRPr kumimoji="1" lang="en-US" altLang="zh-CN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zh-CN" altLang="en-US" dirty="0" smtClean="0"/>
              <a:t>对应的</a:t>
            </a:r>
            <a:r>
              <a:rPr kumimoji="1" lang="en-US" altLang="zh-CN" dirty="0" err="1" smtClean="0"/>
              <a:t>WindowWrap</a:t>
            </a:r>
            <a:r>
              <a:rPr kumimoji="1" lang="zh-CN" altLang="en-US" dirty="0" smtClean="0"/>
              <a:t>不存在，则创建，并原子放入，放入失败则</a:t>
            </a:r>
            <a:r>
              <a:rPr kumimoji="1" lang="en-US" altLang="zh-CN" dirty="0" smtClean="0"/>
              <a:t>yield</a:t>
            </a:r>
            <a:r>
              <a:rPr kumimoji="1" lang="zh-CN" altLang="en-US" dirty="0" smtClean="0"/>
              <a:t>尝试自旋重试，不阻塞线程</a:t>
            </a:r>
            <a:endParaRPr kumimoji="1" lang="en-US" altLang="zh-CN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zh-CN" altLang="en-US" dirty="0" smtClean="0"/>
              <a:t>若当前时间和</a:t>
            </a:r>
            <a:r>
              <a:rPr kumimoji="1" lang="en-US" altLang="zh-CN" dirty="0" err="1" smtClean="0"/>
              <a:t>WindowWrap</a:t>
            </a:r>
            <a:r>
              <a:rPr kumimoji="1" lang="zh-CN" altLang="en-US" dirty="0" smtClean="0"/>
              <a:t>中的时间戳相同，说明是同一秒的请求，直接累加</a:t>
            </a:r>
            <a:endParaRPr kumimoji="1" lang="en-US" altLang="zh-CN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zh-CN" altLang="en-US" dirty="0" smtClean="0"/>
              <a:t>若当前时间</a:t>
            </a:r>
            <a:r>
              <a:rPr kumimoji="1" lang="en-US" altLang="zh-CN" dirty="0" smtClean="0"/>
              <a:t>&gt;</a:t>
            </a:r>
            <a:r>
              <a:rPr kumimoji="1" lang="en-US" altLang="zh-CN" dirty="0" err="1" smtClean="0"/>
              <a:t>WindowWrap</a:t>
            </a:r>
            <a:r>
              <a:rPr kumimoji="1" lang="zh-CN" altLang="en-US" dirty="0" smtClean="0"/>
              <a:t>的时间，表示此时经历新旧交接，原子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reset</a:t>
            </a:r>
            <a:r>
              <a:rPr kumimoji="1" lang="zh-CN" altLang="en-US" dirty="0" smtClean="0"/>
              <a:t>，失败则</a:t>
            </a:r>
            <a:r>
              <a:rPr kumimoji="1" lang="en-US" altLang="zh-CN" dirty="0" smtClean="0"/>
              <a:t>yield</a:t>
            </a:r>
            <a:r>
              <a:rPr kumimoji="1" lang="zh-CN" altLang="en-US" dirty="0" smtClean="0"/>
              <a:t>尝试自旋重试，不阻塞线程</a:t>
            </a:r>
            <a:endParaRPr kumimoji="1" lang="en-US" altLang="zh-CN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zh-CN" altLang="en-US" dirty="0" smtClean="0"/>
              <a:t>最后一种正常来说不可达，忽略</a:t>
            </a:r>
            <a:endParaRPr kumimoji="1" lang="en-US" altLang="zh-CN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zh-CN" altLang="en-US" dirty="0" smtClean="0"/>
              <a:t>并发场景下这边的核心思路是</a:t>
            </a:r>
            <a:r>
              <a:rPr kumimoji="1" lang="en-US" altLang="zh-CN" dirty="0" smtClean="0"/>
              <a:t>yield</a:t>
            </a:r>
            <a:r>
              <a:rPr kumimoji="1" lang="zh-CN" altLang="en-US" dirty="0" smtClean="0"/>
              <a:t>并自旋，避免线程进入阻塞状态</a:t>
            </a:r>
            <a:endParaRPr kumimoji="1" lang="en-US" altLang="zh-CN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zh-CN" altLang="en-US" dirty="0" smtClean="0"/>
              <a:t>到这里，我们就知道，每个接口是如何统计的了，所以现在我们可以确认，内存中已经有系统中所有接口的最新流量统计信息了。</a:t>
            </a:r>
            <a:r>
              <a:rPr kumimoji="1" lang="en-US" altLang="zh-CN" dirty="0" smtClean="0"/>
              <a:t>Sentinel</a:t>
            </a:r>
            <a:r>
              <a:rPr kumimoji="1" lang="zh-CN" altLang="en-US" dirty="0" smtClean="0"/>
              <a:t>内部具体分成最近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秒和最近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分钟两份统计。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E07F-D424-E14E-B37C-293E8706AA48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3457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那我们怎么流控呢，很简单，拿内存中已经统计好的最近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秒</a:t>
            </a:r>
            <a:r>
              <a:rPr kumimoji="1" lang="en-US" altLang="zh-CN" dirty="0" smtClean="0"/>
              <a:t>QPS</a:t>
            </a:r>
            <a:r>
              <a:rPr kumimoji="1" lang="zh-CN" altLang="en-US" dirty="0" smtClean="0"/>
              <a:t> 与 你配置的</a:t>
            </a:r>
            <a:r>
              <a:rPr kumimoji="1" lang="en-US" altLang="zh-CN" dirty="0" smtClean="0"/>
              <a:t>QPS</a:t>
            </a:r>
            <a:r>
              <a:rPr kumimoji="1" lang="zh-CN" altLang="en-US" dirty="0" smtClean="0"/>
              <a:t>阈值大小比较下，解决。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更丰富的流控：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规则支持匹配上游应用名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可以设定阈值和</a:t>
            </a:r>
            <a:r>
              <a:rPr kumimoji="1" lang="en-US" altLang="zh-CN" dirty="0" smtClean="0"/>
              <a:t>QPS</a:t>
            </a:r>
            <a:r>
              <a:rPr kumimoji="1" lang="zh-CN" altLang="en-US" dirty="0" smtClean="0"/>
              <a:t>还是和</a:t>
            </a:r>
            <a:r>
              <a:rPr kumimoji="1" lang="en-US" altLang="zh-CN" dirty="0" smtClean="0"/>
              <a:t>Thread</a:t>
            </a:r>
            <a:r>
              <a:rPr kumimoji="1" lang="zh-CN" altLang="en-US" dirty="0" smtClean="0"/>
              <a:t>配置（当前接口活跃线程数，可以理解为并行处理数，</a:t>
            </a:r>
            <a:r>
              <a:rPr kumimoji="1" lang="en-US" altLang="zh-CN" dirty="0" smtClean="0"/>
              <a:t>QPS</a:t>
            </a:r>
            <a:r>
              <a:rPr kumimoji="1" lang="zh-CN" altLang="en-US" dirty="0" smtClean="0"/>
              <a:t>是并发）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关联流控支持多个接口共享一个流控总阈值，举例场景：</a:t>
            </a:r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thor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预热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en-US" altLang="zh-CN" dirty="0" smtClean="0"/>
              <a:t>QPS</a:t>
            </a:r>
            <a:r>
              <a:rPr kumimoji="1" lang="zh-CN" altLang="en-US" dirty="0" smtClean="0"/>
              <a:t>设置为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，流量整形的区别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参考：</a:t>
            </a:r>
            <a:r>
              <a:rPr lang="en-US" altLang="zh-CN" dirty="0" smtClean="0">
                <a:hlinkClick r:id="rId3"/>
              </a:rPr>
              <a:t>http://docs.vdian.net/pages/viewpage.action?pageId</a:t>
            </a:r>
            <a:r>
              <a:rPr lang="en-US" altLang="zh-CN" smtClean="0">
                <a:hlinkClick r:id="rId3"/>
              </a:rPr>
              <a:t>=74243078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E07F-D424-E14E-B37C-293E8706AA48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7584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同理流控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baseline="0" dirty="0" smtClean="0"/>
              <a:t>也支持多个规则</a:t>
            </a:r>
            <a:endParaRPr kumimoji="1" lang="en-US" altLang="zh-CN" baseline="0" dirty="0" smtClean="0"/>
          </a:p>
          <a:p>
            <a:pPr marL="228600" indent="-228600">
              <a:buAutoNum type="arabicPeriod"/>
            </a:pPr>
            <a:r>
              <a:rPr kumimoji="1" lang="zh-CN" altLang="en-US" baseline="0" dirty="0" smtClean="0"/>
              <a:t>慢请求：设置一个</a:t>
            </a:r>
            <a:r>
              <a:rPr kumimoji="1" lang="en-US" altLang="zh-CN" baseline="0" dirty="0" err="1" smtClean="0"/>
              <a:t>Rt</a:t>
            </a:r>
            <a:r>
              <a:rPr kumimoji="1" lang="zh-CN" altLang="en-US" baseline="0" dirty="0" smtClean="0"/>
              <a:t>阈值，一秒内连续</a:t>
            </a:r>
            <a:r>
              <a:rPr kumimoji="1" lang="en-US" altLang="zh-CN" baseline="0" dirty="0" smtClean="0"/>
              <a:t>5</a:t>
            </a:r>
            <a:r>
              <a:rPr kumimoji="1" lang="zh-CN" altLang="en-US" baseline="0" dirty="0" smtClean="0"/>
              <a:t>次超过该阈值触发，偶尔的抖动是允许的</a:t>
            </a:r>
            <a:endParaRPr kumimoji="1" lang="en-US" altLang="zh-CN" baseline="0" dirty="0" smtClean="0"/>
          </a:p>
          <a:p>
            <a:pPr marL="228600" indent="-228600">
              <a:buAutoNum type="arabicPeriod"/>
            </a:pPr>
            <a:r>
              <a:rPr kumimoji="1" lang="zh-CN" altLang="en-US" baseline="0" dirty="0" smtClean="0"/>
              <a:t>异常比例：异常</a:t>
            </a:r>
            <a:r>
              <a:rPr kumimoji="1" lang="en-US" altLang="zh-CN" baseline="0" dirty="0" smtClean="0"/>
              <a:t>QPS/</a:t>
            </a:r>
            <a:r>
              <a:rPr kumimoji="1" lang="zh-CN" altLang="en-US" baseline="0" dirty="0" smtClean="0"/>
              <a:t>总</a:t>
            </a:r>
            <a:r>
              <a:rPr kumimoji="1" lang="en-US" altLang="zh-CN" baseline="0" dirty="0" smtClean="0"/>
              <a:t>QPS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异常数：比较特殊，一分钟的异常总数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E07F-D424-E14E-B37C-293E8706AA48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99701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很简单，就是上游应用名和配置的名单列表</a:t>
            </a:r>
            <a:r>
              <a:rPr kumimoji="1" lang="en-US" altLang="zh-CN" dirty="0" smtClean="0"/>
              <a:t>equals</a:t>
            </a:r>
            <a:r>
              <a:rPr kumimoji="1" lang="zh-CN" altLang="en-US" dirty="0" smtClean="0"/>
              <a:t>一下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E07F-D424-E14E-B37C-293E8706AA48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95673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我们刚才的统计节点树，</a:t>
            </a:r>
            <a:r>
              <a:rPr kumimoji="1" lang="en-US" altLang="zh-CN" dirty="0" smtClean="0"/>
              <a:t>root</a:t>
            </a:r>
            <a:r>
              <a:rPr kumimoji="1" lang="zh-CN" altLang="en-US" dirty="0" smtClean="0"/>
              <a:t>节点能够获取机器上所有接口的总流量，即基于此进行整个机器的安全水位设置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en-US" altLang="zh-CN" dirty="0" smtClean="0"/>
              <a:t>QPS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平均</a:t>
            </a:r>
            <a:r>
              <a:rPr kumimoji="1" lang="en-US" altLang="zh-CN" dirty="0" err="1" smtClean="0"/>
              <a:t>rt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并行线程数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仿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BBR</a:t>
            </a:r>
            <a:r>
              <a:rPr kumimoji="1" lang="zh-CN" altLang="en-US" dirty="0" smtClean="0"/>
              <a:t>算法，具体可参考</a:t>
            </a:r>
            <a:r>
              <a:rPr kumimoji="1" lang="en-US" altLang="zh-CN" dirty="0" smtClean="0"/>
              <a:t>sentinel</a:t>
            </a:r>
            <a:r>
              <a:rPr kumimoji="1" lang="zh-CN" altLang="en-US" dirty="0" smtClean="0"/>
              <a:t>文档，在此不细讲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E07F-D424-E14E-B37C-293E8706AA48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865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Sentinel</a:t>
            </a:r>
            <a:r>
              <a:rPr kumimoji="1" lang="zh-CN" altLang="en-US" dirty="0" smtClean="0"/>
              <a:t>支持的功能，我们目前还未完全采用，热点参数的统计算法需要评估。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简单介绍下功能：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针对特定参数值流控，如</a:t>
            </a:r>
            <a:r>
              <a:rPr kumimoji="1" lang="en-US" altLang="zh-CN" dirty="0" err="1" smtClean="0"/>
              <a:t>itemId</a:t>
            </a:r>
            <a:r>
              <a:rPr kumimoji="1" lang="en-US" altLang="zh-CN" dirty="0" smtClean="0"/>
              <a:t>=123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QPS</a:t>
            </a:r>
            <a:r>
              <a:rPr kumimoji="1" lang="zh-CN" altLang="en-US" dirty="0" smtClean="0"/>
              <a:t>设置为</a:t>
            </a:r>
            <a:r>
              <a:rPr kumimoji="1" lang="en-US" altLang="zh-CN" dirty="0" smtClean="0"/>
              <a:t>100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针对非特定参数值，如</a:t>
            </a:r>
            <a:r>
              <a:rPr kumimoji="1" lang="en-US" altLang="zh-CN" dirty="0" err="1" smtClean="0"/>
              <a:t>itemId</a:t>
            </a:r>
            <a:r>
              <a:rPr kumimoji="1" lang="en-US" altLang="zh-CN" dirty="0" smtClean="0"/>
              <a:t>=124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QPS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123</a:t>
            </a:r>
            <a:r>
              <a:rPr kumimoji="1" lang="zh-CN" altLang="en-US" dirty="0" smtClean="0"/>
              <a:t>以外的部分）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内部采用</a:t>
            </a:r>
            <a:r>
              <a:rPr kumimoji="1" lang="en-US" altLang="zh-CN" dirty="0" smtClean="0"/>
              <a:t>LRU</a:t>
            </a:r>
            <a:r>
              <a:rPr kumimoji="1" lang="zh-CN" altLang="en-US" dirty="0" smtClean="0"/>
              <a:t>缓存热点参数的实时流量，避免</a:t>
            </a:r>
            <a:r>
              <a:rPr kumimoji="1" lang="en-US" altLang="zh-CN" dirty="0" smtClean="0"/>
              <a:t>OOM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E07F-D424-E14E-B37C-293E8706AA48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2025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度量服务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E07F-D424-E14E-B37C-293E8706AA4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08372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原先支持：在平台上配置动态</a:t>
            </a:r>
            <a:r>
              <a:rPr kumimoji="1" lang="en-US" altLang="zh-CN" dirty="0" smtClean="0"/>
              <a:t>fallback</a:t>
            </a:r>
            <a:r>
              <a:rPr kumimoji="1" lang="zh-CN" altLang="en-US" dirty="0" smtClean="0"/>
              <a:t>、静态</a:t>
            </a:r>
            <a:r>
              <a:rPr kumimoji="1" lang="en-US" altLang="zh-CN" dirty="0" smtClean="0"/>
              <a:t>mock</a:t>
            </a:r>
            <a:r>
              <a:rPr kumimoji="1" lang="zh-CN" altLang="en-US" dirty="0" smtClean="0"/>
              <a:t>、抛异常，但是从实际使用后得出结论：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平台下发的优点（可随时变更）是伪需求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平白多出大量的接入沟通成本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应用、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维度流控降级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一股脑对所有接口设置，未考察流量，有效性未曾可知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老版本不支持流量监控的背景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接口轻重有别，阈值一视同仁等价于无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E07F-D424-E14E-B37C-293E8706AA48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224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自动增加节点、建议减少节点、替换无状态应用虚拟机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E07F-D424-E14E-B37C-293E8706AA4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2037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E07F-D424-E14E-B37C-293E8706AA4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1441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量变产生质变</a:t>
            </a:r>
            <a:endParaRPr kumimoji="1" lang="en-US" altLang="zh-CN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CN" altLang="en-US" dirty="0" smtClean="0"/>
              <a:t>点评的</a:t>
            </a:r>
            <a:r>
              <a:rPr kumimoji="1" lang="en-US" altLang="zh-CN" dirty="0" smtClean="0"/>
              <a:t>cat</a:t>
            </a:r>
            <a:r>
              <a:rPr kumimoji="1" lang="zh-CN" altLang="en-US" dirty="0" smtClean="0"/>
              <a:t>是全量，所以能支持</a:t>
            </a:r>
            <a:r>
              <a:rPr lang="en-US" altLang="zh-TW" sz="1200" b="1" u="none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9</a:t>
            </a:r>
            <a:r>
              <a:rPr lang="en-US" altLang="zh-CN" sz="1200" b="1" u="none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9</a:t>
            </a:r>
            <a:r>
              <a:rPr lang="en-US" altLang="zh-TW" sz="1200" b="1" u="none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/97</a:t>
            </a:r>
            <a:r>
              <a:rPr lang="zh-CN" altLang="en-US" sz="1200" b="1" u="none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线</a:t>
            </a:r>
            <a:r>
              <a:rPr kumimoji="1" lang="zh-CN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，但也是预估值</a:t>
            </a:r>
            <a:endParaRPr kumimoji="1" lang="en-US" altLang="zh-CN" sz="1200" b="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1200" dirty="0" err="1" smtClean="0"/>
              <a:t>Vguard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聚合发送、</a:t>
            </a:r>
            <a:r>
              <a:rPr lang="en-US" altLang="zh-CN" sz="1200" b="1" u="none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EagleEye</a:t>
            </a:r>
            <a:r>
              <a:rPr lang="zh-CN" altLang="en-US" sz="1200" b="1" u="none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聚合</a:t>
            </a:r>
            <a:r>
              <a:rPr lang="en-US" altLang="zh-CN" sz="1200" b="1" u="none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+</a:t>
            </a:r>
            <a:r>
              <a:rPr lang="zh-CN" altLang="en-US" sz="1200" b="1" u="none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采样</a:t>
            </a:r>
            <a:endParaRPr lang="zh-CN" altLang="en-US" sz="120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E07F-D424-E14E-B37C-293E8706AA4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7082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E07F-D424-E14E-B37C-293E8706AA4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4102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技术选型：</a:t>
            </a:r>
            <a:r>
              <a:rPr kumimoji="1" lang="en-US" altLang="zh-CN" dirty="0" err="1" smtClean="0"/>
              <a:t>MongoDB</a:t>
            </a:r>
            <a:r>
              <a:rPr kumimoji="1" lang="zh-CN" altLang="en-US" dirty="0" smtClean="0"/>
              <a:t>、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OpenTSDB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HiTSDB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InfluxDB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E07F-D424-E14E-B37C-293E8706AA4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4102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极端情况：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内存占用， </a:t>
            </a:r>
            <a:r>
              <a:rPr kumimoji="1" lang="en-US" altLang="zh-CN" dirty="0" smtClean="0"/>
              <a:t>50M</a:t>
            </a:r>
            <a:r>
              <a:rPr kumimoji="1" lang="zh-CN" altLang="en-US" dirty="0" smtClean="0"/>
              <a:t>以内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采集 </a:t>
            </a:r>
            <a:r>
              <a:rPr kumimoji="1" lang="en-US" altLang="zh-CN" dirty="0" smtClean="0"/>
              <a:t>2-3</a:t>
            </a:r>
            <a:r>
              <a:rPr kumimoji="1" lang="zh-CN" altLang="en-US" dirty="0" smtClean="0"/>
              <a:t> 微秒，熔断限流 </a:t>
            </a:r>
            <a:r>
              <a:rPr kumimoji="1" lang="en-US" altLang="zh-CN" dirty="0" smtClean="0"/>
              <a:t>10-13</a:t>
            </a:r>
            <a:r>
              <a:rPr kumimoji="1" lang="zh-CN" altLang="en-US" dirty="0" smtClean="0"/>
              <a:t>微秒，总体</a:t>
            </a:r>
            <a:r>
              <a:rPr kumimoji="1" lang="en-US" altLang="zh-CN" dirty="0" smtClean="0"/>
              <a:t>15</a:t>
            </a:r>
            <a:r>
              <a:rPr kumimoji="1" lang="zh-CN" altLang="en-US" dirty="0" smtClean="0"/>
              <a:t>微秒内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2%</a:t>
            </a:r>
            <a:r>
              <a:rPr kumimoji="1" lang="zh-CN" altLang="en-US" dirty="0" smtClean="0"/>
              <a:t> 以内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数据不落地：</a:t>
            </a:r>
            <a:endParaRPr kumimoji="1" lang="en-US" altLang="zh-CN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1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打日志存在高峰期被关闭的风险</a:t>
            </a:r>
            <a:endParaRPr lang="en-US" altLang="zh-CN" sz="12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1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实时性</a:t>
            </a:r>
            <a:endParaRPr lang="en-US" altLang="zh-CN" sz="12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457200" indent="-457200">
              <a:lnSpc>
                <a:spcPct val="200000"/>
              </a:lnSpc>
              <a:buAutoNum type="arabicPeriod" startAt="3"/>
            </a:pPr>
            <a:r>
              <a:rPr lang="zh-CN" altLang="en-US" sz="1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打日志还需要增加日志采集的</a:t>
            </a:r>
            <a:r>
              <a:rPr lang="en-US" altLang="zh-CN" sz="1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agent</a:t>
            </a:r>
            <a:r>
              <a:rPr lang="zh-CN" altLang="en-US" sz="1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，同样需要远程传输和解析处理，多了不少步骤，每个步骤都可能会存在出错风险，实时性也存在问题</a:t>
            </a:r>
            <a:endParaRPr lang="en-US" altLang="zh-CN" sz="12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457200" indent="-457200">
              <a:lnSpc>
                <a:spcPct val="200000"/>
              </a:lnSpc>
              <a:buAutoNum type="arabicPeriod" startAt="3"/>
            </a:pPr>
            <a:r>
              <a:rPr lang="zh-CN" altLang="en-US" sz="1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对于目前分钟级别的监控数据和异常数据体量不是很大，在做好限流降级的情况下，对系统几乎不不造成影响详</a:t>
            </a:r>
            <a:endParaRPr kumimoji="1" lang="zh-CN" altLang="en-US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E07F-D424-E14E-B37C-293E8706AA4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410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D417-2A43-A347-9A23-C24577C3D20B}" type="datetimeFigureOut">
              <a:rPr kumimoji="1" lang="zh-CN" altLang="en-US" smtClean="0"/>
              <a:t>2019/5/15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41AF-4520-B048-99D2-299F176641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D417-2A43-A347-9A23-C24577C3D20B}" type="datetimeFigureOut">
              <a:rPr kumimoji="1" lang="zh-CN" altLang="en-US" smtClean="0"/>
              <a:t>2019/5/15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41AF-4520-B048-99D2-299F176641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D417-2A43-A347-9A23-C24577C3D20B}" type="datetimeFigureOut">
              <a:rPr kumimoji="1" lang="zh-CN" altLang="en-US" smtClean="0"/>
              <a:t>2019/5/15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41AF-4520-B048-99D2-299F176641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D417-2A43-A347-9A23-C24577C3D20B}" type="datetimeFigureOut">
              <a:rPr kumimoji="1" lang="zh-CN" altLang="en-US" smtClean="0"/>
              <a:t>2019/5/15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41AF-4520-B048-99D2-299F176641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D417-2A43-A347-9A23-C24577C3D20B}" type="datetimeFigureOut">
              <a:rPr kumimoji="1" lang="zh-CN" altLang="en-US" smtClean="0"/>
              <a:t>2019/5/15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41AF-4520-B048-99D2-299F176641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D417-2A43-A347-9A23-C24577C3D20B}" type="datetimeFigureOut">
              <a:rPr kumimoji="1" lang="zh-CN" altLang="en-US" smtClean="0"/>
              <a:t>2019/5/15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41AF-4520-B048-99D2-299F176641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D417-2A43-A347-9A23-C24577C3D20B}" type="datetimeFigureOut">
              <a:rPr kumimoji="1" lang="zh-CN" altLang="en-US" smtClean="0"/>
              <a:t>2019/5/15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41AF-4520-B048-99D2-299F176641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D417-2A43-A347-9A23-C24577C3D20B}" type="datetimeFigureOut">
              <a:rPr kumimoji="1" lang="zh-CN" altLang="en-US" smtClean="0"/>
              <a:t>2019/5/15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41AF-4520-B048-99D2-299F176641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D417-2A43-A347-9A23-C24577C3D20B}" type="datetimeFigureOut">
              <a:rPr kumimoji="1" lang="zh-CN" altLang="en-US" smtClean="0"/>
              <a:t>2019/5/15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41AF-4520-B048-99D2-299F176641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D417-2A43-A347-9A23-C24577C3D20B}" type="datetimeFigureOut">
              <a:rPr kumimoji="1" lang="zh-CN" altLang="en-US" smtClean="0"/>
              <a:t>2019/5/15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41AF-4520-B048-99D2-299F176641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D417-2A43-A347-9A23-C24577C3D20B}" type="datetimeFigureOut">
              <a:rPr kumimoji="1" lang="zh-CN" altLang="en-US" smtClean="0"/>
              <a:t>2019/5/15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41AF-4520-B048-99D2-299F176641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5D417-2A43-A347-9A23-C24577C3D20B}" type="datetimeFigureOut">
              <a:rPr kumimoji="1" lang="zh-CN" altLang="en-US" smtClean="0"/>
              <a:t>2019/5/15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741AF-4520-B048-99D2-299F1766417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Picture 2" descr="E:\公司资料\logo-01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108" y="168672"/>
            <a:ext cx="1013637" cy="5379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5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64935" y="1981200"/>
            <a:ext cx="6446308" cy="849085"/>
          </a:xfrm>
          <a:pattFill prst="pct5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>
            <a:normAutofit fontScale="90000"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服务治理实践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11243" y="5387475"/>
            <a:ext cx="136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2019-05-15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727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9339" y="1556657"/>
            <a:ext cx="7977604" cy="849085"/>
          </a:xfrm>
          <a:pattFill prst="pct5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algn="l"/>
            <a:r>
              <a:rPr kumimoji="1" lang="en-US" altLang="en-US" sz="4400" dirty="0" smtClean="0">
                <a:latin typeface="Microsoft YaHei" charset="-122"/>
                <a:ea typeface="Microsoft YaHei" charset="-122"/>
                <a:cs typeface="Microsoft YaHei" charset="-122"/>
              </a:rPr>
              <a:t>Client 数据采集设计</a:t>
            </a:r>
            <a:endParaRPr kumimoji="1" lang="zh-CN" altLang="en-US" sz="4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82ED2A2-A4CA-4ED5-AA36-594DB904E149}"/>
              </a:ext>
            </a:extLst>
          </p:cNvPr>
          <p:cNvSpPr txBox="1">
            <a:spLocks/>
          </p:cNvSpPr>
          <p:nvPr/>
        </p:nvSpPr>
        <p:spPr>
          <a:xfrm>
            <a:off x="2043643" y="2830285"/>
            <a:ext cx="7467600" cy="3195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Font typeface="Wingdings" charset="2"/>
              <a:buAutoNum type="circleNumWdBlackPlain"/>
            </a:pP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采用</a:t>
            </a: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cas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模式、分钟聚合、异步发送</a:t>
            </a:r>
            <a:endParaRPr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457200" indent="-457200">
              <a:lnSpc>
                <a:spcPct val="200000"/>
              </a:lnSpc>
              <a:buFont typeface="Wingdings" charset="2"/>
              <a:buAutoNum type="circleNumWdBlackPlain"/>
            </a:pP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异常和事件实时发送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，毫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秒延时</a:t>
            </a:r>
            <a:endParaRPr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457200" indent="-457200">
              <a:lnSpc>
                <a:spcPct val="200000"/>
              </a:lnSpc>
              <a:buFont typeface="Wingdings" charset="2"/>
              <a:buAutoNum type="circleNumWdBlackPlain"/>
            </a:pP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可提供对</a:t>
            </a:r>
            <a:r>
              <a:rPr lang="en-US" altLang="zh-CN" sz="2000" dirty="0" err="1" smtClean="0">
                <a:solidFill>
                  <a:schemeClr val="accent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dubbo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、</a:t>
            </a:r>
            <a:r>
              <a:rPr lang="en-US" altLang="zh-CN" sz="2000" dirty="0" err="1" smtClean="0">
                <a:solidFill>
                  <a:srgbClr val="4472C4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thor</a:t>
            </a:r>
            <a:r>
              <a:rPr lang="zh-CN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、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servlet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、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cache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、</a:t>
            </a:r>
            <a:r>
              <a:rPr lang="en-US" altLang="zh-CN" sz="20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mysql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、</a:t>
            </a:r>
            <a:r>
              <a:rPr lang="en-US" altLang="zh-CN" sz="20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mq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等适配，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快速接入，也支持自定义接入</a:t>
            </a:r>
            <a:endParaRPr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614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68346" y="1556657"/>
            <a:ext cx="7728597" cy="849085"/>
          </a:xfrm>
          <a:pattFill prst="pct5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algn="l"/>
            <a:r>
              <a:rPr kumimoji="1" lang="en-US" altLang="en-US" sz="4400" dirty="0" smtClean="0">
                <a:latin typeface="Microsoft YaHei" charset="-122"/>
                <a:ea typeface="Microsoft YaHei" charset="-122"/>
                <a:cs typeface="Microsoft YaHei" charset="-122"/>
              </a:rPr>
              <a:t>Client 主要采集接口</a:t>
            </a:r>
            <a:endParaRPr kumimoji="1" lang="zh-CN" altLang="en-US" sz="4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82ED2A2-A4CA-4ED5-AA36-594DB904E149}"/>
              </a:ext>
            </a:extLst>
          </p:cNvPr>
          <p:cNvSpPr txBox="1">
            <a:spLocks/>
          </p:cNvSpPr>
          <p:nvPr/>
        </p:nvSpPr>
        <p:spPr>
          <a:xfrm>
            <a:off x="2043643" y="2830285"/>
            <a:ext cx="7467600" cy="3195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altLang="zh-CN" sz="2000" dirty="0" err="1" smtClean="0"/>
              <a:t>logMetric</a:t>
            </a:r>
            <a:r>
              <a:rPr lang="zh-CN" altLang="en-US" sz="2000" dirty="0"/>
              <a:t> ：记录一段代码的运行的状况</a:t>
            </a:r>
            <a:endParaRPr lang="en-US" altLang="zh-CN" sz="2000" dirty="0"/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logMetricException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：记录一个异常</a:t>
            </a:r>
            <a:endParaRPr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logEvent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： 记录一个事件</a:t>
            </a:r>
            <a:endParaRPr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72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3526" y="905767"/>
            <a:ext cx="7728597" cy="849085"/>
          </a:xfrm>
          <a:pattFill prst="pct5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algn="l"/>
            <a:r>
              <a:rPr kumimoji="1" lang="zh-CN" altLang="en-US" sz="4400" dirty="0" smtClean="0">
                <a:latin typeface="Microsoft YaHei" charset="-122"/>
                <a:ea typeface="Microsoft YaHei" charset="-122"/>
                <a:cs typeface="Microsoft YaHei" charset="-122"/>
              </a:rPr>
              <a:t>自定义简单接入方式</a:t>
            </a:r>
            <a:endParaRPr kumimoji="1" lang="zh-CN" altLang="en-US" sz="4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30" y="1936524"/>
            <a:ext cx="11039915" cy="450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7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9272" y="1556657"/>
            <a:ext cx="8587671" cy="849085"/>
          </a:xfrm>
          <a:pattFill prst="pct5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algn="l"/>
            <a:r>
              <a:rPr kumimoji="1" lang="en-US" altLang="en-US" sz="4400" dirty="0" smtClean="0">
                <a:latin typeface="Microsoft YaHei" charset="-122"/>
                <a:ea typeface="Microsoft YaHei" charset="-122"/>
                <a:cs typeface="Microsoft YaHei" charset="-122"/>
              </a:rPr>
              <a:t>Server 接收节点</a:t>
            </a:r>
            <a:endParaRPr kumimoji="1" lang="zh-CN" altLang="en-US" sz="4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94" y="2773003"/>
            <a:ext cx="11093651" cy="296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0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5900" y="1129043"/>
            <a:ext cx="7911043" cy="849085"/>
          </a:xfrm>
          <a:pattFill prst="pct5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algn="l"/>
            <a:r>
              <a:rPr kumimoji="1" lang="en-US" altLang="en-US" sz="4400" dirty="0" smtClean="0">
                <a:latin typeface="Microsoft YaHei" charset="-122"/>
                <a:ea typeface="Microsoft YaHei" charset="-122"/>
                <a:cs typeface="Microsoft YaHei" charset="-122"/>
              </a:rPr>
              <a:t>缓存队列</a:t>
            </a:r>
            <a:endParaRPr kumimoji="1" lang="zh-CN" altLang="en-US" sz="4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2099189"/>
            <a:ext cx="9202890" cy="440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9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7219" y="1129043"/>
            <a:ext cx="8699724" cy="849085"/>
          </a:xfrm>
          <a:pattFill prst="pct5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algn="l"/>
            <a:r>
              <a:rPr kumimoji="1" lang="en-US" altLang="en-US" sz="4400" dirty="0" smtClean="0">
                <a:latin typeface="Microsoft YaHei" charset="-122"/>
                <a:ea typeface="Microsoft YaHei" charset="-122"/>
                <a:cs typeface="Microsoft YaHei" charset="-122"/>
              </a:rPr>
              <a:t>Row </a:t>
            </a:r>
            <a:r>
              <a:rPr kumimoji="1" lang="en-US" altLang="en-US" sz="4400" dirty="0" err="1" smtClean="0">
                <a:latin typeface="Microsoft YaHei" charset="-122"/>
                <a:ea typeface="Microsoft YaHei" charset="-122"/>
                <a:cs typeface="Microsoft YaHei" charset="-122"/>
              </a:rPr>
              <a:t>key设计</a:t>
            </a:r>
            <a:endParaRPr kumimoji="1" lang="zh-CN" altLang="en-US" sz="4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94" y="2228770"/>
            <a:ext cx="11002932" cy="427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9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50635" y="1556657"/>
            <a:ext cx="6446308" cy="849085"/>
          </a:xfrm>
          <a:pattFill prst="pct5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>
            <a:normAutofit fontScale="90000"/>
          </a:bodyPr>
          <a:lstStyle/>
          <a:p>
            <a:r>
              <a:rPr kumimoji="1" lang="en-US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大纲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82ED2A2-A4CA-4ED5-AA36-594DB904E149}"/>
              </a:ext>
            </a:extLst>
          </p:cNvPr>
          <p:cNvSpPr txBox="1">
            <a:spLocks/>
          </p:cNvSpPr>
          <p:nvPr/>
        </p:nvSpPr>
        <p:spPr>
          <a:xfrm>
            <a:off x="2043643" y="2830285"/>
            <a:ext cx="7467600" cy="3195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charset="2"/>
              <a:buChar char="p"/>
            </a:pP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Vguard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概述</a:t>
            </a:r>
            <a:endParaRPr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200000"/>
              </a:lnSpc>
              <a:buFont typeface="Wingdings" charset="2"/>
              <a:buChar char="p"/>
            </a:pP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服务监控</a:t>
            </a:r>
            <a:endParaRPr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200000"/>
              </a:lnSpc>
              <a:buFont typeface="Wingdings" charset="2"/>
              <a:buChar char="p"/>
            </a:pPr>
            <a:r>
              <a:rPr lang="zh-CN" altLang="en-US" sz="2000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限流熔断</a:t>
            </a:r>
            <a:endParaRPr lang="en-US" altLang="zh-CN" sz="2000" dirty="0" smtClean="0">
              <a:solidFill>
                <a:srgbClr val="FF0000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293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何为流控降级？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85" y="1778124"/>
            <a:ext cx="6539229" cy="4351338"/>
          </a:xfrm>
        </p:spPr>
      </p:pic>
    </p:spTree>
    <p:extLst>
      <p:ext uri="{BB962C8B-B14F-4D97-AF65-F5344CB8AC3E}">
        <p14:creationId xmlns:p14="http://schemas.microsoft.com/office/powerpoint/2010/main" val="84671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0123"/>
            <a:ext cx="10515600" cy="1153536"/>
          </a:xfrm>
        </p:spPr>
        <p:txBody>
          <a:bodyPr/>
          <a:lstStyle/>
          <a:p>
            <a:r>
              <a:rPr kumimoji="1" lang="en-US" altLang="zh-CN" dirty="0"/>
              <a:t>Sentinel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Hystrix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97577" y="1879065"/>
          <a:ext cx="7378722" cy="3297936"/>
        </p:xfrm>
        <a:graphic>
          <a:graphicData uri="http://schemas.openxmlformats.org/drawingml/2006/table">
            <a:tbl>
              <a:tblPr/>
              <a:tblGrid>
                <a:gridCol w="2459574"/>
                <a:gridCol w="2459574"/>
                <a:gridCol w="2459574"/>
              </a:tblGrid>
              <a:tr h="581865">
                <a:tc>
                  <a:txBody>
                    <a:bodyPr/>
                    <a:lstStyle/>
                    <a:p>
                      <a:pPr algn="l"/>
                      <a:r>
                        <a:rPr lang="en-US" sz="1500" b="1" i="0" dirty="0">
                          <a:effectLst/>
                        </a:rPr>
                        <a:t/>
                      </a:r>
                      <a:br>
                        <a:rPr lang="en-US" sz="1500" b="1" i="0" dirty="0">
                          <a:effectLst/>
                        </a:rPr>
                      </a:br>
                      <a:endParaRPr lang="en-US" sz="1500" b="1" i="0" dirty="0">
                        <a:effectLst/>
                      </a:endParaRPr>
                    </a:p>
                  </a:txBody>
                  <a:tcPr marL="137033" marR="137033" marT="63246" marB="63246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1" i="0" dirty="0" smtClean="0">
                          <a:effectLst/>
                        </a:rPr>
                        <a:t>Sentinel</a:t>
                      </a:r>
                    </a:p>
                  </a:txBody>
                  <a:tcPr marL="137033" marR="137033" marT="63246" marB="63246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5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1" i="0" dirty="0" err="1" smtClean="0">
                          <a:effectLst/>
                        </a:rPr>
                        <a:t>Hystrix</a:t>
                      </a:r>
                      <a:endParaRPr lang="zh-CN" altLang="en-US" sz="1500" b="1" dirty="0" smtClean="0"/>
                    </a:p>
                  </a:txBody>
                  <a:tcPr marL="75895" marR="75895" marT="37948" marB="37948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179">
                <a:tc>
                  <a:txBody>
                    <a:bodyPr/>
                    <a:lstStyle/>
                    <a:p>
                      <a:r>
                        <a:rPr lang="zh-CN" altLang="en-US" sz="1500">
                          <a:effectLst/>
                        </a:rPr>
                        <a:t>隔离策略</a:t>
                      </a:r>
                    </a:p>
                  </a:txBody>
                  <a:tcPr marL="137033" marR="137033" marT="63246" marB="63246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effectLst/>
                        </a:rPr>
                        <a:t>基于并发数</a:t>
                      </a:r>
                    </a:p>
                  </a:txBody>
                  <a:tcPr marL="137033" marR="137033" marT="63246" marB="63246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effectLst/>
                        </a:rPr>
                        <a:t>线程池隔离</a:t>
                      </a:r>
                      <a:r>
                        <a:rPr lang="en-US" altLang="zh-CN" sz="1500" dirty="0">
                          <a:effectLst/>
                        </a:rPr>
                        <a:t>/</a:t>
                      </a:r>
                      <a:r>
                        <a:rPr lang="zh-CN" altLang="en-US" sz="1500" dirty="0">
                          <a:effectLst/>
                        </a:rPr>
                        <a:t>信号量隔离</a:t>
                      </a:r>
                    </a:p>
                  </a:txBody>
                  <a:tcPr marL="137033" marR="137033" marT="63246" marB="63246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4179"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effectLst/>
                        </a:rPr>
                        <a:t>熔断降级策略</a:t>
                      </a:r>
                    </a:p>
                  </a:txBody>
                  <a:tcPr marL="137033" marR="137033" marT="63246" marB="63246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effectLst/>
                        </a:rPr>
                        <a:t>基于响应时间或失败比率</a:t>
                      </a:r>
                    </a:p>
                  </a:txBody>
                  <a:tcPr marL="137033" marR="137033" marT="63246" marB="63246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>
                          <a:effectLst/>
                        </a:rPr>
                        <a:t>基于失败比率</a:t>
                      </a:r>
                    </a:p>
                  </a:txBody>
                  <a:tcPr marL="137033" marR="137033" marT="63246" marB="63246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354179"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effectLst/>
                        </a:rPr>
                        <a:t>实时指标实现</a:t>
                      </a:r>
                    </a:p>
                  </a:txBody>
                  <a:tcPr marL="137033" marR="137033" marT="63246" marB="63246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>
                          <a:effectLst/>
                        </a:rPr>
                        <a:t>滑动窗口</a:t>
                      </a:r>
                    </a:p>
                  </a:txBody>
                  <a:tcPr marL="137033" marR="137033" marT="63246" marB="63246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effectLst/>
                        </a:rPr>
                        <a:t>滑动窗口（基于 </a:t>
                      </a:r>
                      <a:r>
                        <a:rPr lang="en-US" altLang="zh-CN" sz="1500" dirty="0" err="1">
                          <a:effectLst/>
                        </a:rPr>
                        <a:t>RxJava</a:t>
                      </a:r>
                      <a:r>
                        <a:rPr lang="zh-CN" altLang="en-US" sz="1500" dirty="0">
                          <a:effectLst/>
                        </a:rPr>
                        <a:t>）</a:t>
                      </a:r>
                    </a:p>
                  </a:txBody>
                  <a:tcPr marL="137033" marR="137033" marT="63246" marB="63246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1865"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effectLst/>
                        </a:rPr>
                        <a:t>限流</a:t>
                      </a:r>
                    </a:p>
                  </a:txBody>
                  <a:tcPr marL="137033" marR="137033" marT="63246" marB="63246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effectLst/>
                        </a:rPr>
                        <a:t>基于 </a:t>
                      </a:r>
                      <a:r>
                        <a:rPr lang="en-US" altLang="zh-CN" sz="1500" dirty="0">
                          <a:effectLst/>
                        </a:rPr>
                        <a:t>QPS / </a:t>
                      </a:r>
                      <a:r>
                        <a:rPr lang="zh-CN" altLang="en-US" sz="1500" dirty="0">
                          <a:effectLst/>
                        </a:rPr>
                        <a:t>并发数，支持基于调用关系的限流</a:t>
                      </a:r>
                    </a:p>
                  </a:txBody>
                  <a:tcPr marL="137033" marR="137033" marT="63246" marB="63246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>
                          <a:effectLst/>
                        </a:rPr>
                        <a:t>不支持</a:t>
                      </a:r>
                    </a:p>
                  </a:txBody>
                  <a:tcPr marL="137033" marR="137033" marT="63246" marB="63246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354179"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effectLst/>
                        </a:rPr>
                        <a:t>流量整形</a:t>
                      </a:r>
                    </a:p>
                  </a:txBody>
                  <a:tcPr marL="137033" marR="137033" marT="63246" marB="63246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effectLst/>
                        </a:rPr>
                        <a:t>支持慢启动、匀速器模式</a:t>
                      </a:r>
                    </a:p>
                  </a:txBody>
                  <a:tcPr marL="137033" marR="137033" marT="63246" marB="63246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>
                          <a:effectLst/>
                        </a:rPr>
                        <a:t>不支持</a:t>
                      </a:r>
                    </a:p>
                  </a:txBody>
                  <a:tcPr marL="137033" marR="137033" marT="63246" marB="63246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4179"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effectLst/>
                        </a:rPr>
                        <a:t>系统负载保护</a:t>
                      </a:r>
                    </a:p>
                  </a:txBody>
                  <a:tcPr marL="137033" marR="137033" marT="63246" marB="63246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effectLst/>
                        </a:rPr>
                        <a:t>支持</a:t>
                      </a:r>
                    </a:p>
                  </a:txBody>
                  <a:tcPr marL="137033" marR="137033" marT="63246" marB="63246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effectLst/>
                        </a:rPr>
                        <a:t>不支持</a:t>
                      </a:r>
                    </a:p>
                  </a:txBody>
                  <a:tcPr marL="137033" marR="137033" marT="63246" marB="63246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354179"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effectLst/>
                        </a:rPr>
                        <a:t>开源活跃度</a:t>
                      </a:r>
                      <a:endParaRPr lang="zh-CN" altLang="en-US" sz="1500" dirty="0">
                        <a:effectLst/>
                      </a:endParaRPr>
                    </a:p>
                  </a:txBody>
                  <a:tcPr marL="137033" marR="137033" marT="63246" marB="63246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effectLst/>
                        </a:rPr>
                        <a:t>持续更新</a:t>
                      </a:r>
                      <a:endParaRPr lang="zh-CN" altLang="en-US" sz="1500" dirty="0">
                        <a:effectLst/>
                      </a:endParaRPr>
                    </a:p>
                  </a:txBody>
                  <a:tcPr marL="137033" marR="137033" marT="63246" marB="63246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effectLst/>
                        </a:rPr>
                        <a:t>停止更新</a:t>
                      </a:r>
                      <a:endParaRPr lang="zh-CN" altLang="en-US" sz="1500" dirty="0">
                        <a:effectLst/>
                      </a:endParaRPr>
                    </a:p>
                  </a:txBody>
                  <a:tcPr marL="137033" marR="137033" marT="63246" marB="63246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87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为何选择</a:t>
            </a:r>
            <a:r>
              <a:rPr kumimoji="1" lang="en-US" altLang="zh-CN" dirty="0" smtClean="0"/>
              <a:t>Sentinel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轻量化：责任链</a:t>
            </a:r>
            <a:endParaRPr kumimoji="1" lang="en-US" altLang="zh-CN" dirty="0" smtClean="0"/>
          </a:p>
          <a:p>
            <a:r>
              <a:rPr kumimoji="1" lang="zh-CN" altLang="en-US" dirty="0" smtClean="0"/>
              <a:t>扩展点和插件化</a:t>
            </a:r>
            <a:endParaRPr kumimoji="1" lang="en-US" altLang="zh-CN" dirty="0" smtClean="0"/>
          </a:p>
          <a:p>
            <a:r>
              <a:rPr kumimoji="1" lang="zh-CN" altLang="en-US" dirty="0" smtClean="0"/>
              <a:t>统计节点树</a:t>
            </a:r>
            <a:endParaRPr kumimoji="1" lang="en-US" altLang="zh-CN" dirty="0" smtClean="0"/>
          </a:p>
          <a:p>
            <a:r>
              <a:rPr kumimoji="1" lang="zh-CN" altLang="en-US" dirty="0" smtClean="0"/>
              <a:t>轻巧的规则校验器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77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50635" y="1556657"/>
            <a:ext cx="6446308" cy="849085"/>
          </a:xfrm>
          <a:pattFill prst="pct5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>
            <a:normAutofit fontScale="90000"/>
          </a:bodyPr>
          <a:lstStyle/>
          <a:p>
            <a:r>
              <a:rPr kumimoji="1" lang="en-US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大纲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82ED2A2-A4CA-4ED5-AA36-594DB904E149}"/>
              </a:ext>
            </a:extLst>
          </p:cNvPr>
          <p:cNvSpPr txBox="1">
            <a:spLocks/>
          </p:cNvSpPr>
          <p:nvPr/>
        </p:nvSpPr>
        <p:spPr>
          <a:xfrm>
            <a:off x="2043643" y="2830285"/>
            <a:ext cx="7467600" cy="3195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charset="2"/>
              <a:buChar char="n"/>
            </a:pPr>
            <a:r>
              <a:rPr lang="en-US" altLang="zh-CN" sz="2000" dirty="0" err="1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Vguard</a:t>
            </a:r>
            <a:r>
              <a:rPr lang="en-US" altLang="zh-CN" sz="2000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概述</a:t>
            </a:r>
            <a:endParaRPr lang="en-US" altLang="zh-CN" sz="2000" dirty="0" smtClean="0">
              <a:solidFill>
                <a:srgbClr val="FF0000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200000"/>
              </a:lnSpc>
              <a:buFont typeface="Wingdings" charset="2"/>
              <a:buChar char="p"/>
            </a:pP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服务监控</a:t>
            </a:r>
            <a:endParaRPr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200000"/>
              </a:lnSpc>
              <a:buFont typeface="Wingdings" charset="2"/>
              <a:buChar char="p"/>
            </a:pP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限流熔断</a:t>
            </a:r>
            <a:endParaRPr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82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技术架构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18" y="1690688"/>
            <a:ext cx="9190753" cy="4351338"/>
          </a:xfrm>
        </p:spPr>
      </p:pic>
    </p:spTree>
    <p:extLst>
      <p:ext uri="{BB962C8B-B14F-4D97-AF65-F5344CB8AC3E}">
        <p14:creationId xmlns:p14="http://schemas.microsoft.com/office/powerpoint/2010/main" val="140425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责任链功能：统计节点树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887" y="1690688"/>
            <a:ext cx="8376704" cy="4351338"/>
          </a:xfrm>
        </p:spPr>
      </p:pic>
    </p:spTree>
    <p:extLst>
      <p:ext uri="{BB962C8B-B14F-4D97-AF65-F5344CB8AC3E}">
        <p14:creationId xmlns:p14="http://schemas.microsoft.com/office/powerpoint/2010/main" val="8547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统计口径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57" y="1825625"/>
            <a:ext cx="6936486" cy="4351338"/>
          </a:xfrm>
        </p:spPr>
      </p:pic>
    </p:spTree>
    <p:extLst>
      <p:ext uri="{BB962C8B-B14F-4D97-AF65-F5344CB8AC3E}">
        <p14:creationId xmlns:p14="http://schemas.microsoft.com/office/powerpoint/2010/main" val="82432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滚动算法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869378" y="1825625"/>
            <a:ext cx="3322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原则：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时间定位</a:t>
            </a:r>
            <a:r>
              <a:rPr kumimoji="1" lang="en-US" altLang="zh-CN" dirty="0" smtClean="0"/>
              <a:t>bucket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Bucket</a:t>
            </a:r>
            <a:r>
              <a:rPr kumimoji="1" lang="zh-CN" altLang="en-US" dirty="0" smtClean="0"/>
              <a:t>复用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性能优先，允许误差</a:t>
            </a:r>
            <a:endParaRPr kumimoji="1"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22" y="1521152"/>
            <a:ext cx="8249081" cy="450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1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4739355" cy="1325563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/>
              <a:t>滚动算法细节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17" y="922946"/>
            <a:ext cx="8213241" cy="593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9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流控规则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多规则共存</a:t>
            </a:r>
            <a:endParaRPr kumimoji="1" lang="en-US" altLang="zh-CN" dirty="0" smtClean="0"/>
          </a:p>
          <a:p>
            <a:r>
              <a:rPr kumimoji="1" lang="zh-CN" altLang="en-US" dirty="0" smtClean="0"/>
              <a:t>来源匹配</a:t>
            </a:r>
            <a:endParaRPr kumimoji="1" lang="en-US" altLang="zh-CN" dirty="0" smtClean="0"/>
          </a:p>
          <a:p>
            <a:r>
              <a:rPr kumimoji="1" lang="en-US" altLang="zh-CN" dirty="0" smtClean="0"/>
              <a:t>QPS/Thread</a:t>
            </a:r>
          </a:p>
          <a:p>
            <a:r>
              <a:rPr kumimoji="1" lang="zh-CN" altLang="en-US" dirty="0" smtClean="0"/>
              <a:t>直接流控、关联流控</a:t>
            </a:r>
            <a:endParaRPr kumimoji="1" lang="en-US" altLang="zh-CN" dirty="0" smtClean="0"/>
          </a:p>
          <a:p>
            <a:r>
              <a:rPr kumimoji="1" lang="zh-CN" altLang="en-US" dirty="0" smtClean="0"/>
              <a:t>预热</a:t>
            </a:r>
            <a:endParaRPr kumimoji="1" lang="en-US" altLang="zh-CN" dirty="0" smtClean="0"/>
          </a:p>
          <a:p>
            <a:r>
              <a:rPr kumimoji="1" lang="zh-CN" altLang="en-US" dirty="0" smtClean="0"/>
              <a:t>流量整形：固定比率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13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降级规则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多规则</a:t>
            </a:r>
            <a:r>
              <a:rPr kumimoji="1" lang="zh-CN" altLang="en-US" dirty="0" smtClean="0"/>
              <a:t>共存</a:t>
            </a:r>
            <a:endParaRPr lang="en-US" altLang="zh-CN" dirty="0" smtClean="0"/>
          </a:p>
          <a:p>
            <a:r>
              <a:rPr lang="zh-CN" altLang="en-US" dirty="0" smtClean="0"/>
              <a:t>慢请求</a:t>
            </a:r>
            <a:endParaRPr lang="en-US" altLang="zh-CN" dirty="0" smtClean="0"/>
          </a:p>
          <a:p>
            <a:r>
              <a:rPr lang="zh-CN" altLang="en-US" dirty="0"/>
              <a:t>异常</a:t>
            </a:r>
            <a:r>
              <a:rPr lang="zh-CN" altLang="en-US" dirty="0" smtClean="0"/>
              <a:t>比例</a:t>
            </a:r>
            <a:endParaRPr lang="en-US" altLang="zh-CN" dirty="0" smtClean="0"/>
          </a:p>
          <a:p>
            <a:r>
              <a:rPr lang="zh-CN" altLang="en-US" dirty="0"/>
              <a:t>异常数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549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授权规则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黑名单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白名单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3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系统规则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Qps</a:t>
            </a:r>
            <a:endParaRPr lang="en-US" altLang="zh-CN" dirty="0" smtClean="0"/>
          </a:p>
          <a:p>
            <a:r>
              <a:rPr lang="zh-CN" altLang="en-US" dirty="0"/>
              <a:t>平均</a:t>
            </a:r>
            <a:r>
              <a:rPr lang="en-US" altLang="zh-CN" dirty="0" err="1" smtClean="0"/>
              <a:t>rt</a:t>
            </a:r>
            <a:endParaRPr lang="en-US" altLang="zh-CN" dirty="0" smtClean="0"/>
          </a:p>
          <a:p>
            <a:r>
              <a:rPr lang="zh-CN" altLang="en-US" dirty="0" smtClean="0"/>
              <a:t>并行线程数</a:t>
            </a:r>
            <a:endParaRPr lang="en-US" altLang="zh-CN" dirty="0" smtClean="0"/>
          </a:p>
          <a:p>
            <a:r>
              <a:rPr lang="en-US" altLang="zh-CN" dirty="0" err="1"/>
              <a:t>BBR.load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78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热点规则（评估中）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特定参数值流控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缺省参数流控</a:t>
            </a:r>
            <a:endParaRPr kumimoji="1" lang="en-US" altLang="zh-CN" dirty="0" smtClean="0"/>
          </a:p>
          <a:p>
            <a:r>
              <a:rPr kumimoji="1" lang="en-US" altLang="zh-CN" dirty="0"/>
              <a:t>LRU</a:t>
            </a:r>
            <a:r>
              <a:rPr kumimoji="1" lang="zh-CN" altLang="en-US" dirty="0"/>
              <a:t>缓存热点</a:t>
            </a:r>
            <a:r>
              <a:rPr kumimoji="1" lang="zh-CN" altLang="en-US" dirty="0" smtClean="0"/>
              <a:t>参数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584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05300" y="1414120"/>
            <a:ext cx="7705943" cy="849085"/>
          </a:xfrm>
          <a:pattFill prst="pct5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algn="l"/>
            <a:r>
              <a:rPr kumimoji="1" lang="zh-CN" altLang="en-US" sz="4400" dirty="0" smtClean="0">
                <a:latin typeface="Microsoft YaHei" charset="-122"/>
                <a:ea typeface="Microsoft YaHei" charset="-122"/>
                <a:cs typeface="Microsoft YaHei" charset="-122"/>
              </a:rPr>
              <a:t>服务治理目的</a:t>
            </a:r>
            <a:endParaRPr kumimoji="1" lang="zh-CN" altLang="en-US" sz="4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64935" y="3615271"/>
            <a:ext cx="351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69900" y="2734130"/>
            <a:ext cx="79703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²"/>
            </a:pPr>
            <a:r>
              <a:rPr kumimoji="1" lang="zh-CN" altLang="en-US" dirty="0"/>
              <a:t>无法预知突发的流量，服务可自我保护，熔断降级，智能负载均衡</a:t>
            </a:r>
            <a:r>
              <a:rPr kumimoji="1" lang="zh-CN" altLang="en-US" dirty="0" smtClean="0"/>
              <a:t>；提升服务可用性</a:t>
            </a:r>
            <a:r>
              <a:rPr kumimoji="1" lang="en-US" altLang="en-US" dirty="0"/>
              <a:t>、</a:t>
            </a:r>
            <a:r>
              <a:rPr kumimoji="1" lang="zh-CN" altLang="en-US" dirty="0" smtClean="0"/>
              <a:t>稳定性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285750" indent="-285750">
              <a:buFont typeface="Wingdings" charset="2"/>
              <a:buChar char="²"/>
            </a:pPr>
            <a:r>
              <a:rPr kumimoji="1" lang="zh-CN" altLang="en-US" dirty="0" smtClean="0"/>
              <a:t> </a:t>
            </a:r>
            <a:r>
              <a:rPr kumimoji="1" lang="zh-CN" altLang="en-US" dirty="0"/>
              <a:t>服务可监控，全方位了解我们的应用和服务的健康状况，帮助业务快速发现和定位问题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285750" indent="-285750">
              <a:buFont typeface="Wingdings" charset="2"/>
              <a:buChar char="²"/>
            </a:pPr>
            <a:r>
              <a:rPr kumimoji="1" lang="zh-CN" altLang="en-US" dirty="0" smtClean="0"/>
              <a:t>通过各维度数据分析为容量规划、全局决策提供数据支撑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9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历史回顾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放弃</a:t>
            </a:r>
            <a:r>
              <a:rPr kumimoji="1" lang="en-US" altLang="zh-CN" dirty="0" smtClean="0"/>
              <a:t>Fallback</a:t>
            </a:r>
            <a:r>
              <a:rPr kumimoji="1" lang="zh-CN" altLang="en-US" dirty="0" smtClean="0"/>
              <a:t>动态下发</a:t>
            </a:r>
            <a:endParaRPr kumimoji="1" lang="en-US" altLang="zh-CN" dirty="0" smtClean="0"/>
          </a:p>
          <a:p>
            <a:r>
              <a:rPr kumimoji="1" lang="zh-CN" altLang="en-US" dirty="0" smtClean="0"/>
              <a:t>放弃应用、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维度流控降级</a:t>
            </a:r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825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8703" y="2769112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FAQ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41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8703" y="2769112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Thanks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6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510" y="181412"/>
            <a:ext cx="8748937" cy="803394"/>
          </a:xfrm>
          <a:pattFill prst="pct5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algn="l"/>
            <a:r>
              <a:rPr kumimoji="1" lang="zh-CN" altLang="en-US" sz="4400" dirty="0" smtClean="0">
                <a:latin typeface="Microsoft YaHei" charset="-122"/>
                <a:ea typeface="Microsoft YaHei" charset="-122"/>
                <a:cs typeface="Microsoft YaHei" charset="-122"/>
              </a:rPr>
              <a:t>服务治理愿景图</a:t>
            </a:r>
            <a:endParaRPr kumimoji="1" lang="zh-CN" altLang="en-US" sz="4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64935" y="3615271"/>
            <a:ext cx="351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11" name="图片 10" descr="服务治理愿景图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273153"/>
            <a:ext cx="120015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30598" y="1414120"/>
            <a:ext cx="8379082" cy="849085"/>
          </a:xfrm>
          <a:pattFill prst="pct5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algn="l"/>
            <a:r>
              <a:rPr kumimoji="1" lang="en-US" altLang="en-US" sz="4400" dirty="0" smtClean="0">
                <a:latin typeface="Microsoft YaHei" charset="-122"/>
                <a:ea typeface="Microsoft YaHei" charset="-122"/>
                <a:cs typeface="Microsoft YaHei" charset="-122"/>
              </a:rPr>
              <a:t>设计原则</a:t>
            </a:r>
            <a:endParaRPr kumimoji="1" lang="zh-CN" altLang="en-US" sz="4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64935" y="3615271"/>
            <a:ext cx="351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69900" y="2734130"/>
            <a:ext cx="79703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zh-CN" altLang="en-US" dirty="0"/>
              <a:t>低侵入、</a:t>
            </a:r>
            <a:r>
              <a:rPr kumimoji="1" lang="zh-CN" altLang="en-US" dirty="0" smtClean="0"/>
              <a:t>易接入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dirty="0" smtClean="0"/>
              <a:t>对应用无影响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dirty="0" smtClean="0"/>
              <a:t>实时性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dirty="0" smtClean="0"/>
              <a:t>理论上保证数据</a:t>
            </a:r>
            <a:r>
              <a:rPr kumimoji="1" lang="en-US" altLang="zh-CN" dirty="0"/>
              <a:t>100%</a:t>
            </a:r>
            <a:r>
              <a:rPr kumimoji="1" lang="zh-CN" altLang="en-US" dirty="0"/>
              <a:t>送达，极端情况可丢弃</a:t>
            </a:r>
          </a:p>
        </p:txBody>
      </p:sp>
    </p:spTree>
    <p:extLst>
      <p:ext uri="{BB962C8B-B14F-4D97-AF65-F5344CB8AC3E}">
        <p14:creationId xmlns:p14="http://schemas.microsoft.com/office/powerpoint/2010/main" val="111409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5630" y="200526"/>
            <a:ext cx="8148244" cy="849085"/>
          </a:xfrm>
          <a:pattFill prst="pct5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algn="l"/>
            <a:r>
              <a:rPr kumimoji="1" lang="en-US" altLang="en-US" sz="4400" dirty="0" smtClean="0">
                <a:latin typeface="Microsoft YaHei" charset="-122"/>
                <a:ea typeface="Microsoft YaHei" charset="-122"/>
                <a:cs typeface="Microsoft YaHei" charset="-122"/>
              </a:rPr>
              <a:t>产品核心指标对比</a:t>
            </a:r>
            <a:endParaRPr kumimoji="1" lang="zh-CN" altLang="en-US" sz="4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64935" y="3615271"/>
            <a:ext cx="351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253633"/>
              </p:ext>
            </p:extLst>
          </p:nvPr>
        </p:nvGraphicFramePr>
        <p:xfrm>
          <a:off x="1296736" y="1123327"/>
          <a:ext cx="9317792" cy="55626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831475"/>
                <a:gridCol w="2827421"/>
                <a:gridCol w="2329448"/>
                <a:gridCol w="232944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u="non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Vgurd</a:t>
                      </a:r>
                      <a:endParaRPr lang="zh-CN" altLang="en-US" dirty="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u="non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Cat/Pigeon</a:t>
                      </a:r>
                      <a:endParaRPr lang="zh-CN" altLang="en-US" dirty="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u="non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EagleEye</a:t>
                      </a:r>
                      <a:r>
                        <a:rPr lang="en-US" altLang="zh-CN" sz="1800" b="1" u="non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/Sentinel</a:t>
                      </a:r>
                      <a:endParaRPr lang="zh-CN" altLang="en-US" dirty="0"/>
                    </a:p>
                  </a:txBody>
                  <a:tcPr marT="21600" marB="108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数据采集</a:t>
                      </a:r>
                      <a:endParaRPr lang="zh-CN" altLang="en-US" sz="1200" dirty="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r>
                        <a:rPr lang="zh-CN" alt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不落地，异步发送</a:t>
                      </a:r>
                      <a:endParaRPr lang="zh-CN" altLang="en-US" sz="1200" dirty="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r>
                        <a:rPr lang="zh-CN" alt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不落地，异步发送</a:t>
                      </a:r>
                      <a:endParaRPr lang="zh-CN" altLang="en-US" sz="1200" dirty="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r>
                        <a:rPr lang="zh-CN" alt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日志落地</a:t>
                      </a:r>
                      <a:endParaRPr lang="zh-CN" altLang="en-US" sz="1200" dirty="0"/>
                    </a:p>
                  </a:txBody>
                  <a:tcPr marT="21600" marB="108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对应用影响</a:t>
                      </a:r>
                      <a:endParaRPr lang="zh-CN" altLang="en-US" sz="1200" dirty="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r>
                        <a:rPr lang="zh-CN" alt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几乎无影响</a:t>
                      </a:r>
                      <a:endParaRPr lang="zh-CN" altLang="en-US" sz="1200" dirty="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r>
                        <a:rPr lang="zh-CN" alt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几乎无影响</a:t>
                      </a:r>
                      <a:endParaRPr lang="zh-CN" altLang="en-US" sz="1200" dirty="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r>
                        <a:rPr lang="zh-CN" alt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影响较小</a:t>
                      </a:r>
                      <a:endParaRPr lang="zh-CN" altLang="en-US" sz="1200" dirty="0"/>
                    </a:p>
                  </a:txBody>
                  <a:tcPr marT="21600" marB="108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实时性</a:t>
                      </a:r>
                      <a:endParaRPr lang="zh-CN" altLang="en-US" sz="1200" dirty="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r>
                        <a:rPr lang="zh-CN" alt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高实时</a:t>
                      </a:r>
                      <a:endParaRPr lang="zh-CN" altLang="en-US" sz="1200" dirty="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r>
                        <a:rPr lang="zh-CN" alt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高实时</a:t>
                      </a:r>
                      <a:endParaRPr lang="zh-CN" altLang="en-US" sz="1200" dirty="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r>
                        <a:rPr lang="zh-CN" alt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高实时</a:t>
                      </a:r>
                      <a:endParaRPr lang="zh-CN" altLang="en-US" sz="1200" dirty="0"/>
                    </a:p>
                  </a:txBody>
                  <a:tcPr marT="21600" marB="108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扩展性</a:t>
                      </a:r>
                      <a:endParaRPr lang="zh-CN" altLang="en-US" sz="1200" dirty="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r>
                        <a:rPr lang="zh-CN" alt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可横向扩展</a:t>
                      </a:r>
                      <a:endParaRPr lang="zh-CN" altLang="en-US" sz="1200" dirty="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r>
                        <a:rPr lang="zh-CN" alt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可横向扩展</a:t>
                      </a:r>
                      <a:endParaRPr lang="zh-CN" altLang="en-US" sz="1200" dirty="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r>
                        <a:rPr lang="zh-CN" alt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可横向扩展</a:t>
                      </a:r>
                      <a:endParaRPr lang="zh-CN" altLang="en-US" sz="1200" dirty="0"/>
                    </a:p>
                  </a:txBody>
                  <a:tcPr marT="21600" marB="108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系统体验</a:t>
                      </a:r>
                      <a:endParaRPr lang="zh-CN" altLang="en-US" sz="1200" dirty="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r>
                        <a:rPr lang="zh-CN" alt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丝般顺滑</a:t>
                      </a:r>
                      <a:endParaRPr lang="zh-CN" altLang="en-US" sz="1200" dirty="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r>
                        <a:rPr lang="zh-CN" alt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丝般顺滑</a:t>
                      </a:r>
                      <a:endParaRPr lang="zh-CN" altLang="en-US" sz="1200" dirty="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r>
                        <a:rPr lang="zh-CN" alt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维度查询较卡</a:t>
                      </a:r>
                      <a:endParaRPr lang="zh-CN" altLang="en-US" sz="1200" dirty="0"/>
                    </a:p>
                  </a:txBody>
                  <a:tcPr marT="21600" marB="108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采集资源维度</a:t>
                      </a:r>
                      <a:endParaRPr lang="zh-CN" altLang="en-US" sz="1200" dirty="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r>
                        <a:rPr lang="zh-CN" alt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方法维度</a:t>
                      </a:r>
                      <a:endParaRPr lang="zh-CN" altLang="en-US" sz="1200" dirty="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r>
                        <a:rPr lang="zh-CN" alt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方法维度</a:t>
                      </a:r>
                      <a:endParaRPr lang="zh-CN" altLang="en-US" sz="1200" dirty="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r>
                        <a:rPr lang="zh-CN" alt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方法维度</a:t>
                      </a:r>
                      <a:endParaRPr lang="zh-CN" altLang="en-US" sz="1200" dirty="0"/>
                    </a:p>
                  </a:txBody>
                  <a:tcPr marT="21600" marB="108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="1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1200" b="1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TW" sz="1200" b="1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/97</a:t>
                      </a:r>
                      <a:r>
                        <a:rPr lang="zh-CN" altLang="en-US" sz="1200" b="1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线</a:t>
                      </a:r>
                      <a:endParaRPr lang="zh-CN" altLang="en-US" sz="1200" dirty="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r>
                        <a:rPr lang="zh-CN" alt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不支持</a:t>
                      </a:r>
                      <a:endParaRPr lang="zh-CN" altLang="en-US" sz="1200" dirty="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r>
                        <a:rPr lang="zh-CN" alt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  <a:endParaRPr lang="zh-CN" altLang="en-US" sz="1200" dirty="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r>
                        <a:rPr lang="zh-CN" alt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不支持</a:t>
                      </a:r>
                      <a:endParaRPr lang="zh-CN" altLang="en-US" sz="1200" dirty="0"/>
                    </a:p>
                  </a:txBody>
                  <a:tcPr marT="21600" marB="108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分钟维度统计</a:t>
                      </a:r>
                      <a:endParaRPr lang="zh-CN" altLang="en-US" sz="1200" dirty="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r>
                        <a:rPr lang="zh-CN" alt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  <a:endParaRPr lang="zh-CN" altLang="en-US" sz="1200" dirty="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r>
                        <a:rPr lang="zh-CN" alt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  <a:endParaRPr lang="zh-CN" altLang="en-US" sz="1200" dirty="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r>
                        <a:rPr lang="zh-CN" alt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  <a:endParaRPr lang="zh-CN" altLang="en-US" sz="1200" dirty="0"/>
                    </a:p>
                  </a:txBody>
                  <a:tcPr marT="21600" marB="108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单机秒级观察</a:t>
                      </a:r>
                      <a:endParaRPr lang="zh-CN" altLang="en-US" sz="1200" dirty="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r>
                        <a:rPr lang="zh-CN" alt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  <a:endParaRPr lang="zh-CN" altLang="en-US" sz="1200" dirty="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r>
                        <a:rPr lang="zh-CN" alt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不支持</a:t>
                      </a:r>
                      <a:endParaRPr lang="zh-CN" altLang="en-US" sz="1200" dirty="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r>
                        <a:rPr lang="zh-CN" alt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不支持</a:t>
                      </a:r>
                      <a:endParaRPr lang="zh-CN" altLang="en-US" sz="1200" dirty="0"/>
                    </a:p>
                  </a:txBody>
                  <a:tcPr marT="21600" marB="108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限流</a:t>
                      </a:r>
                      <a:endParaRPr lang="zh-CN" altLang="en-US" sz="1200" dirty="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r>
                        <a:rPr lang="zh-CN" alt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  <a:endParaRPr lang="zh-CN" altLang="en-US" sz="1200" dirty="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r>
                        <a:rPr lang="zh-CN" alt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有限支持</a:t>
                      </a:r>
                      <a:endParaRPr lang="zh-CN" altLang="en-US" sz="1200" dirty="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r>
                        <a:rPr lang="zh-CN" alt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  <a:endParaRPr lang="zh-CN" altLang="en-US" sz="1200" dirty="0"/>
                    </a:p>
                  </a:txBody>
                  <a:tcPr marT="21600" marB="108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熔断降级</a:t>
                      </a:r>
                      <a:endParaRPr lang="zh-CN" altLang="en-US" sz="1200" dirty="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r>
                        <a:rPr lang="zh-CN" alt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  <a:endParaRPr lang="zh-CN" altLang="en-US" sz="1200" dirty="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r>
                        <a:rPr lang="zh-CN" alt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不支持</a:t>
                      </a:r>
                      <a:endParaRPr lang="zh-CN" altLang="en-US" sz="1200" dirty="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r>
                        <a:rPr lang="zh-CN" alt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不支持</a:t>
                      </a:r>
                      <a:r>
                        <a:rPr lang="en-US" altLang="zh-CN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内部未开放</a:t>
                      </a:r>
                      <a:r>
                        <a:rPr lang="en-US" altLang="zh-CN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dirty="0"/>
                    </a:p>
                  </a:txBody>
                  <a:tcPr marT="21600" marB="108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是否支持来源流量统计</a:t>
                      </a:r>
                      <a:endParaRPr lang="zh-CN" altLang="en-US" sz="1200" dirty="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r>
                        <a:rPr lang="zh-TW" alt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CN" altLang="en-US" sz="1200" dirty="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r>
                        <a:rPr lang="zh-TW" alt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否</a:t>
                      </a:r>
                      <a:endParaRPr lang="zh-CN" altLang="en-US" sz="1200" dirty="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r>
                        <a:rPr lang="zh-TW" alt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CN" altLang="en-US" sz="1200" dirty="0"/>
                    </a:p>
                  </a:txBody>
                  <a:tcPr marT="21600" marB="108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是否支持单机流量统计</a:t>
                      </a:r>
                      <a:endParaRPr lang="zh-CN" altLang="en-US" sz="1200" dirty="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r>
                        <a:rPr lang="zh-TW" alt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CN" altLang="en-US" sz="1200" dirty="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r>
                        <a:rPr lang="zh-TW" alt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CN" altLang="en-US" sz="1200" dirty="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r>
                        <a:rPr lang="zh-TW" altLang="en-US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否</a:t>
                      </a:r>
                      <a:endParaRPr lang="zh-CN" altLang="en-US" sz="1200" dirty="0"/>
                    </a:p>
                  </a:txBody>
                  <a:tcPr marT="21600" marB="10800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T="21600" marB="10800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T="21600" marB="108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02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50635" y="1556657"/>
            <a:ext cx="6446308" cy="849085"/>
          </a:xfrm>
          <a:pattFill prst="pct5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>
            <a:normAutofit fontScale="90000"/>
          </a:bodyPr>
          <a:lstStyle/>
          <a:p>
            <a:r>
              <a:rPr kumimoji="1" lang="en-US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大纲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82ED2A2-A4CA-4ED5-AA36-594DB904E149}"/>
              </a:ext>
            </a:extLst>
          </p:cNvPr>
          <p:cNvSpPr txBox="1">
            <a:spLocks/>
          </p:cNvSpPr>
          <p:nvPr/>
        </p:nvSpPr>
        <p:spPr>
          <a:xfrm>
            <a:off x="2043643" y="2830285"/>
            <a:ext cx="7467600" cy="3195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charset="2"/>
              <a:buChar char="p"/>
            </a:pP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Vguard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概述</a:t>
            </a:r>
            <a:endParaRPr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200000"/>
              </a:lnSpc>
              <a:buFont typeface="Wingdings" charset="2"/>
              <a:buChar char="n"/>
            </a:pPr>
            <a:r>
              <a:rPr lang="zh-CN" altLang="en-US" sz="2000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服务监控</a:t>
            </a:r>
            <a:endParaRPr lang="en-US" altLang="zh-CN" sz="2000" dirty="0" smtClean="0">
              <a:solidFill>
                <a:srgbClr val="FF0000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200000"/>
              </a:lnSpc>
              <a:buFont typeface="Wingdings" charset="2"/>
              <a:buChar char="p"/>
            </a:pP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限流熔断</a:t>
            </a:r>
            <a:endParaRPr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441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1591" y="297689"/>
            <a:ext cx="7915352" cy="849085"/>
          </a:xfrm>
          <a:pattFill prst="pct5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algn="l"/>
            <a:r>
              <a:rPr kumimoji="1" lang="en-US" altLang="en-US" sz="4400" dirty="0" smtClean="0">
                <a:latin typeface="Microsoft YaHei" charset="-122"/>
                <a:ea typeface="Microsoft YaHei" charset="-122"/>
                <a:cs typeface="Microsoft YaHei" charset="-122"/>
              </a:rPr>
              <a:t>整体设计</a:t>
            </a:r>
            <a:endParaRPr kumimoji="1" lang="zh-CN" altLang="en-US" sz="4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82ED2A2-A4CA-4ED5-AA36-594DB904E149}"/>
              </a:ext>
            </a:extLst>
          </p:cNvPr>
          <p:cNvSpPr txBox="1">
            <a:spLocks/>
          </p:cNvSpPr>
          <p:nvPr/>
        </p:nvSpPr>
        <p:spPr>
          <a:xfrm>
            <a:off x="2043643" y="2830285"/>
            <a:ext cx="7467600" cy="3195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endParaRPr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04" y="1380016"/>
            <a:ext cx="7895260" cy="547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7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9339" y="1556657"/>
            <a:ext cx="7977604" cy="849085"/>
          </a:xfrm>
          <a:pattFill prst="pct5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algn="l"/>
            <a:r>
              <a:rPr kumimoji="1" lang="en-US" altLang="en-US" sz="4400" dirty="0" smtClean="0">
                <a:latin typeface="Microsoft YaHei" charset="-122"/>
                <a:ea typeface="Microsoft YaHei" charset="-122"/>
                <a:cs typeface="Microsoft YaHei" charset="-122"/>
              </a:rPr>
              <a:t>客户端重点？</a:t>
            </a:r>
            <a:endParaRPr kumimoji="1" lang="zh-CN" altLang="en-US" sz="4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82ED2A2-A4CA-4ED5-AA36-594DB904E149}"/>
              </a:ext>
            </a:extLst>
          </p:cNvPr>
          <p:cNvSpPr txBox="1">
            <a:spLocks/>
          </p:cNvSpPr>
          <p:nvPr/>
        </p:nvSpPr>
        <p:spPr>
          <a:xfrm>
            <a:off x="2043643" y="2830285"/>
            <a:ext cx="7467600" cy="3195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Font typeface="Arial" pitchFamily="34" charset="0"/>
              <a:buAutoNum type="arabicPeriod"/>
            </a:pP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开销低，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不能影响到业务系统</a:t>
            </a:r>
            <a:endParaRPr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数据不落地</a:t>
            </a:r>
            <a:endParaRPr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实时</a:t>
            </a:r>
            <a:endParaRPr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94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微店" id="{29CAEE4F-94D1-E54C-AF9D-FD5D36C1B354}" vid="{F74755BB-1CE5-AE4E-BD91-51DDD8492A5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微店</Template>
  <TotalTime>3654</TotalTime>
  <Words>1930</Words>
  <Application>Microsoft Macintosh PowerPoint</Application>
  <PresentationFormat>宽屏</PresentationFormat>
  <Paragraphs>312</Paragraphs>
  <Slides>32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Arial</vt:lpstr>
      <vt:lpstr>DengXian</vt:lpstr>
      <vt:lpstr>DengXian Light</vt:lpstr>
      <vt:lpstr>Microsoft YaHei</vt:lpstr>
      <vt:lpstr>Microsoft YaHei Light</vt:lpstr>
      <vt:lpstr>Wingdings</vt:lpstr>
      <vt:lpstr>等线</vt:lpstr>
      <vt:lpstr>新細明體</vt:lpstr>
      <vt:lpstr>微店</vt:lpstr>
      <vt:lpstr>服务治理实践</vt:lpstr>
      <vt:lpstr>大纲</vt:lpstr>
      <vt:lpstr>服务治理目的</vt:lpstr>
      <vt:lpstr>服务治理愿景图</vt:lpstr>
      <vt:lpstr>设计原则</vt:lpstr>
      <vt:lpstr>产品核心指标对比</vt:lpstr>
      <vt:lpstr>大纲</vt:lpstr>
      <vt:lpstr>整体设计</vt:lpstr>
      <vt:lpstr>客户端重点？</vt:lpstr>
      <vt:lpstr>Client 数据采集设计</vt:lpstr>
      <vt:lpstr>Client 主要采集接口</vt:lpstr>
      <vt:lpstr>自定义简单接入方式</vt:lpstr>
      <vt:lpstr>Server 接收节点</vt:lpstr>
      <vt:lpstr>缓存队列</vt:lpstr>
      <vt:lpstr>Row key设计</vt:lpstr>
      <vt:lpstr>大纲</vt:lpstr>
      <vt:lpstr>何为流控降级？</vt:lpstr>
      <vt:lpstr>Sentinel  VS Hystrix</vt:lpstr>
      <vt:lpstr>为何选择Sentinel？</vt:lpstr>
      <vt:lpstr>技术架构</vt:lpstr>
      <vt:lpstr>责任链功能：统计节点树</vt:lpstr>
      <vt:lpstr>统计口径</vt:lpstr>
      <vt:lpstr>滚动算法</vt:lpstr>
      <vt:lpstr>滚动算法细节</vt:lpstr>
      <vt:lpstr>流控规则</vt:lpstr>
      <vt:lpstr>降级规则</vt:lpstr>
      <vt:lpstr>授权规则</vt:lpstr>
      <vt:lpstr>系统规则</vt:lpstr>
      <vt:lpstr>热点规则（评估中）</vt:lpstr>
      <vt:lpstr>历史回顾</vt:lpstr>
      <vt:lpstr>FAQ</vt:lpstr>
      <vt:lpstr>Thanks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张燕玲</dc:creator>
  <cp:lastModifiedBy>张燕玲</cp:lastModifiedBy>
  <cp:revision>94</cp:revision>
  <dcterms:created xsi:type="dcterms:W3CDTF">2018-07-25T06:12:31Z</dcterms:created>
  <dcterms:modified xsi:type="dcterms:W3CDTF">2019-05-16T01:51:48Z</dcterms:modified>
</cp:coreProperties>
</file>