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6.xml" ContentType="application/vnd.openxmlformats-officedocument.presentationml.tags+xml"/>
  <Override PartName="/ppt/theme/themeOverride5.xml" ContentType="application/vnd.openxmlformats-officedocument.themeOverride+xml"/>
  <Override PartName="/ppt/tags/tag7.xml" ContentType="application/vnd.openxmlformats-officedocument.presentationml.tags+xml"/>
  <Override PartName="/ppt/theme/themeOverride6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Override7.xml" ContentType="application/vnd.openxmlformats-officedocument.themeOverride+xml"/>
  <Override PartName="/ppt/tags/tag16.xml" ContentType="application/vnd.openxmlformats-officedocument.presentationml.tags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ags/tag17.xml" ContentType="application/vnd.openxmlformats-officedocument.presentationml.tags+xml"/>
  <Override PartName="/ppt/theme/themeOverride10.xml" ContentType="application/vnd.openxmlformats-officedocument.themeOverride+xml"/>
  <Override PartName="/ppt/tags/tag18.xml" ContentType="application/vnd.openxmlformats-officedocument.presentationml.tags+xml"/>
  <Override PartName="/ppt/theme/themeOverride11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ags/tag27.xml" ContentType="application/vnd.openxmlformats-officedocument.presentationml.tags+xml"/>
  <Override PartName="/ppt/theme/themeOverride16.xml" ContentType="application/vnd.openxmlformats-officedocument.themeOverr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heme/themeOverride1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8" r:id="rId5"/>
    <p:sldId id="269" r:id="rId6"/>
    <p:sldId id="278" r:id="rId7"/>
    <p:sldId id="271" r:id="rId8"/>
    <p:sldId id="264" r:id="rId9"/>
    <p:sldId id="276" r:id="rId10"/>
    <p:sldId id="273" r:id="rId11"/>
    <p:sldId id="274" r:id="rId12"/>
    <p:sldId id="286" r:id="rId13"/>
    <p:sldId id="287" r:id="rId14"/>
    <p:sldId id="265" r:id="rId15"/>
    <p:sldId id="275" r:id="rId16"/>
    <p:sldId id="288" r:id="rId17"/>
    <p:sldId id="266" r:id="rId18"/>
    <p:sldId id="281" r:id="rId19"/>
    <p:sldId id="284" r:id="rId20"/>
    <p:sldId id="261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orient="horz" pos="4190" userDrawn="1">
          <p15:clr>
            <a:srgbClr val="A4A3A4"/>
          </p15:clr>
        </p15:guide>
        <p15:guide id="3" pos="230" userDrawn="1">
          <p15:clr>
            <a:srgbClr val="A4A3A4"/>
          </p15:clr>
        </p15:guide>
        <p15:guide id="4" pos="7449" userDrawn="1">
          <p15:clr>
            <a:srgbClr val="A4A3A4"/>
          </p15:clr>
        </p15:guide>
        <p15:guide id="5" orient="horz" pos="561" userDrawn="1">
          <p15:clr>
            <a:srgbClr val="A4A3A4"/>
          </p15:clr>
        </p15:guide>
        <p15:guide id="6" orient="horz" pos="691" userDrawn="1">
          <p15:clr>
            <a:srgbClr val="A4A3A4"/>
          </p15:clr>
        </p15:guide>
        <p15:guide id="7" orient="horz" pos="4017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018"/>
    <a:srgbClr val="E6E6E6"/>
    <a:srgbClr val="FFFFFF"/>
    <a:srgbClr val="FFFFFC"/>
    <a:srgbClr val="F7FCFE"/>
    <a:srgbClr val="F3F3F3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4" autoAdjust="0"/>
    <p:restoredTop sz="95018" autoAdjust="0"/>
  </p:normalViewPr>
  <p:slideViewPr>
    <p:cSldViewPr snapToGrid="0" showGuides="1">
      <p:cViewPr>
        <p:scale>
          <a:sx n="80" d="100"/>
          <a:sy n="80" d="100"/>
        </p:scale>
        <p:origin x="416" y="344"/>
      </p:cViewPr>
      <p:guideLst>
        <p:guide orient="horz" pos="142"/>
        <p:guide orient="horz" pos="4190"/>
        <p:guide pos="230"/>
        <p:guide pos="7449"/>
        <p:guide orient="horz" pos="561"/>
        <p:guide orient="horz" pos="691"/>
        <p:guide orient="horz" pos="4017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3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3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4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68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70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0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5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dir="u"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28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681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2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48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8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2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98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  <p:sldLayoutId id="2147483687" r:id="rId4"/>
    <p:sldLayoutId id="2147483672" r:id="rId5"/>
    <p:sldLayoutId id="2147483683" r:id="rId6"/>
    <p:sldLayoutId id="2147483684" r:id="rId7"/>
    <p:sldLayoutId id="2147483685" r:id="rId8"/>
    <p:sldLayoutId id="2147483686" r:id="rId9"/>
    <p:sldLayoutId id="2147483682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emf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image" Target="../media/image1.emf"/><Relationship Id="rId5" Type="http://schemas.openxmlformats.org/officeDocument/2006/relationships/image" Target="../media/image7.png"/><Relationship Id="rId1" Type="http://schemas.openxmlformats.org/officeDocument/2006/relationships/themeOverride" Target="../theme/themeOverride10.xml"/><Relationship Id="rId2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image" Target="../media/image1.emf"/><Relationship Id="rId1" Type="http://schemas.openxmlformats.org/officeDocument/2006/relationships/themeOverride" Target="../theme/themeOverride11.xml"/><Relationship Id="rId2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emf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5.xml"/><Relationship Id="rId3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image" Target="../media/image1.emf"/><Relationship Id="rId1" Type="http://schemas.openxmlformats.org/officeDocument/2006/relationships/themeOverride" Target="../theme/themeOverride13.xml"/><Relationship Id="rId2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tags" Target="../tags/tag26.xml"/><Relationship Id="rId2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image" Target="../media/image1.emf"/><Relationship Id="rId1" Type="http://schemas.openxmlformats.org/officeDocument/2006/relationships/themeOverride" Target="../theme/themeOverride15.xml"/><Relationship Id="rId2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tags" Target="../tags/tag30.xml"/><Relationship Id="rId5" Type="http://schemas.openxmlformats.org/officeDocument/2006/relationships/tags" Target="../tags/tag31.xml"/><Relationship Id="rId6" Type="http://schemas.openxmlformats.org/officeDocument/2006/relationships/tags" Target="../tags/tag32.xml"/><Relationship Id="rId7" Type="http://schemas.openxmlformats.org/officeDocument/2006/relationships/slideLayout" Target="../slideLayouts/slideLayout5.xml"/><Relationship Id="rId8" Type="http://schemas.openxmlformats.org/officeDocument/2006/relationships/image" Target="../media/image1.emf"/><Relationship Id="rId1" Type="http://schemas.openxmlformats.org/officeDocument/2006/relationships/themeOverride" Target="../theme/themeOverride16.xml"/><Relationship Id="rId2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.emf"/><Relationship Id="rId1" Type="http://schemas.openxmlformats.org/officeDocument/2006/relationships/themeOverride" Target="../theme/themeOverride2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slideLayout" Target="../slideLayouts/slideLayout10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image" Target="../media/image1.emf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emf"/><Relationship Id="rId1" Type="http://schemas.openxmlformats.org/officeDocument/2006/relationships/themeOverride" Target="../theme/themeOverride4.xml"/><Relationship Id="rId2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image" Target="../media/image1.emf"/><Relationship Id="rId5" Type="http://schemas.openxmlformats.org/officeDocument/2006/relationships/image" Target="../media/image5.png"/><Relationship Id="rId1" Type="http://schemas.openxmlformats.org/officeDocument/2006/relationships/themeOverride" Target="../theme/themeOverride5.xml"/><Relationship Id="rId2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tags" Target="../tags/tag11.xml"/><Relationship Id="rId6" Type="http://schemas.openxmlformats.org/officeDocument/2006/relationships/tags" Target="../tags/tag12.xml"/><Relationship Id="rId7" Type="http://schemas.openxmlformats.org/officeDocument/2006/relationships/tags" Target="../tags/tag13.xml"/><Relationship Id="rId8" Type="http://schemas.openxmlformats.org/officeDocument/2006/relationships/tags" Target="../tags/tag14.xml"/><Relationship Id="rId9" Type="http://schemas.openxmlformats.org/officeDocument/2006/relationships/tags" Target="../tags/tag15.xml"/><Relationship Id="rId10" Type="http://schemas.openxmlformats.org/officeDocument/2006/relationships/slideLayout" Target="../slideLayouts/slideLayout5.xml"/><Relationship Id="rId11" Type="http://schemas.openxmlformats.org/officeDocument/2006/relationships/image" Target="../media/image1.emf"/><Relationship Id="rId1" Type="http://schemas.openxmlformats.org/officeDocument/2006/relationships/themeOverride" Target="../theme/themeOverride6.xml"/><Relationship Id="rId2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image" Target="../media/image1.emf"/><Relationship Id="rId5" Type="http://schemas.openxmlformats.org/officeDocument/2006/relationships/image" Target="../media/image6.png"/><Relationship Id="rId1" Type="http://schemas.openxmlformats.org/officeDocument/2006/relationships/themeOverride" Target="../theme/themeOverride7.xml"/><Relationship Id="rId2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image" Target="../media/image1.emf"/><Relationship Id="rId1" Type="http://schemas.openxmlformats.org/officeDocument/2006/relationships/themeOverride" Target="../theme/themeOverride9.xml"/><Relationship Id="rId2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5E8046C-AB43-4CA8-B822-A68A004E845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>
            <a:off x="0" y="3102832"/>
            <a:ext cx="5036457" cy="3755170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939AFE2-B0BF-468D-AD04-62E67275F9F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>
            <a:off x="7881256" y="0"/>
            <a:ext cx="4310743" cy="3214079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16DC008-AB01-4522-BBC0-4E95024169C9}"/>
              </a:ext>
            </a:extLst>
          </p:cNvPr>
          <p:cNvSpPr/>
          <p:nvPr/>
        </p:nvSpPr>
        <p:spPr>
          <a:xfrm>
            <a:off x="1194024" y="4026162"/>
            <a:ext cx="81121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</a:t>
            </a: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大数据技术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演讲者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蒋   涛   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CDB6186-B727-4B3C-B4D3-B3CE88ABA9CB}"/>
              </a:ext>
            </a:extLst>
          </p:cNvPr>
          <p:cNvSpPr txBox="1"/>
          <p:nvPr/>
        </p:nvSpPr>
        <p:spPr>
          <a:xfrm>
            <a:off x="956814" y="2637656"/>
            <a:ext cx="10296525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5400" b="1" dirty="0" err="1" smtClean="0">
                <a:latin typeface="+mj-ea"/>
                <a:ea typeface="+mj-ea"/>
              </a:rPr>
              <a:t>Flink</a:t>
            </a:r>
            <a:r>
              <a:rPr lang="zh-CN" altLang="en-US" sz="5400" b="1" dirty="0" smtClean="0">
                <a:latin typeface="+mj-ea"/>
                <a:ea typeface="+mj-ea"/>
              </a:rPr>
              <a:t>在微店的实践与应用</a:t>
            </a:r>
            <a:endParaRPr lang="zh-CN" altLang="en-US" sz="5400" b="1" dirty="0">
              <a:latin typeface="+mj-ea"/>
              <a:ea typeface="+mj-ea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7A14EFEA-3113-4BAE-AB42-5B1C3E14229C}"/>
              </a:ext>
            </a:extLst>
          </p:cNvPr>
          <p:cNvSpPr/>
          <p:nvPr/>
        </p:nvSpPr>
        <p:spPr>
          <a:xfrm>
            <a:off x="4437399" y="1569124"/>
            <a:ext cx="854990" cy="854990"/>
          </a:xfrm>
          <a:prstGeom prst="ellipse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2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312E0BBD-6B5B-4158-ABA6-7CF612D46827}"/>
              </a:ext>
            </a:extLst>
          </p:cNvPr>
          <p:cNvSpPr/>
          <p:nvPr/>
        </p:nvSpPr>
        <p:spPr>
          <a:xfrm>
            <a:off x="5250087" y="1569124"/>
            <a:ext cx="854990" cy="854990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B787B94C-9A66-44EF-9642-7FBD1EE1CF44}"/>
              </a:ext>
            </a:extLst>
          </p:cNvPr>
          <p:cNvSpPr/>
          <p:nvPr/>
        </p:nvSpPr>
        <p:spPr>
          <a:xfrm>
            <a:off x="6062775" y="1569124"/>
            <a:ext cx="854990" cy="854990"/>
          </a:xfrm>
          <a:prstGeom prst="ellipse">
            <a:avLst/>
          </a:prstGeom>
          <a:gradFill>
            <a:gsLst>
              <a:gs pos="0">
                <a:schemeClr val="accent3">
                  <a:lumMod val="70000"/>
                  <a:lumOff val="30000"/>
                </a:schemeClr>
              </a:gs>
              <a:gs pos="100000">
                <a:schemeClr val="accent3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1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BC248A4F-AD26-42E9-BE6D-AA05F3C2F7FE}"/>
              </a:ext>
            </a:extLst>
          </p:cNvPr>
          <p:cNvSpPr/>
          <p:nvPr/>
        </p:nvSpPr>
        <p:spPr>
          <a:xfrm>
            <a:off x="6875462" y="1569124"/>
            <a:ext cx="854990" cy="854990"/>
          </a:xfrm>
          <a:prstGeom prst="ellipse">
            <a:avLst/>
          </a:prstGeom>
          <a:gradFill>
            <a:gsLst>
              <a:gs pos="0">
                <a:schemeClr val="accent4">
                  <a:lumMod val="70000"/>
                  <a:lumOff val="30000"/>
                </a:schemeClr>
              </a:gs>
              <a:gs pos="100000">
                <a:schemeClr val="accent4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9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  <p:bldP spid="14" grpId="0" animBg="1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187" y="842444"/>
            <a:ext cx="11550316" cy="5675796"/>
          </a:xfrm>
          <a:prstGeom prst="rect">
            <a:avLst/>
          </a:prstGeom>
        </p:spPr>
      </p:pic>
      <p:sp>
        <p:nvSpPr>
          <p:cNvPr id="34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46272" y="94979"/>
            <a:ext cx="325439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metis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实时流平台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99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62315" y="189958"/>
            <a:ext cx="325439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metis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关注什么？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35" name="Rectangle 4"/>
          <p:cNvSpPr>
            <a:spLocks noChangeArrowheads="1"/>
          </p:cNvSpPr>
          <p:nvPr/>
        </p:nvSpPr>
        <p:spPr bwMode="gray">
          <a:xfrm rot="3419336">
            <a:off x="1773624" y="4117891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gray">
          <a:xfrm>
            <a:off x="1829187" y="416075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4</a:t>
            </a:r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gray">
          <a:xfrm>
            <a:off x="2057787" y="2179552"/>
            <a:ext cx="7358929" cy="3487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gray">
          <a:xfrm rot="3419336">
            <a:off x="1773624" y="160329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gray">
          <a:xfrm>
            <a:off x="2527020" y="1672794"/>
            <a:ext cx="72635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cs typeface="Arial" charset="0"/>
              </a:rPr>
              <a:t>引擎能力（精确计算、低延迟、高吞吐、状态管理）</a:t>
            </a:r>
            <a:endParaRPr lang="en-US" altLang="zh-CN" sz="2400" dirty="0">
              <a:cs typeface="Arial" charset="0"/>
            </a:endParaRP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gray">
          <a:xfrm>
            <a:off x="1829187" y="164615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1</a:t>
            </a: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gray">
          <a:xfrm flipV="1">
            <a:off x="2057786" y="3001016"/>
            <a:ext cx="7358929" cy="635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gray">
          <a:xfrm rot="3419336">
            <a:off x="1773624" y="244149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gray">
          <a:xfrm>
            <a:off x="1829187" y="248435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2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gray">
          <a:xfrm rot="3419336">
            <a:off x="1773624" y="3279691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gray">
          <a:xfrm>
            <a:off x="1829187" y="332255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3</a:t>
            </a:r>
          </a:p>
        </p:txBody>
      </p:sp>
      <p:sp>
        <p:nvSpPr>
          <p:cNvPr id="47" name="Line 16"/>
          <p:cNvSpPr>
            <a:spLocks noChangeShapeType="1"/>
          </p:cNvSpPr>
          <p:nvPr/>
        </p:nvSpPr>
        <p:spPr bwMode="gray">
          <a:xfrm flipV="1">
            <a:off x="2057787" y="5541878"/>
            <a:ext cx="7358928" cy="127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ltGray">
          <a:xfrm rot="3419336">
            <a:off x="1773624" y="4978316"/>
            <a:ext cx="479425" cy="5207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gray">
          <a:xfrm>
            <a:off x="1829187" y="502117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5</a:t>
            </a:r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gray">
          <a:xfrm>
            <a:off x="2527020" y="2567856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cs typeface="Arial" charset="0"/>
              </a:rPr>
              <a:t>平台化（资源、权限）</a:t>
            </a:r>
            <a:endParaRPr lang="en-US" altLang="zh-CN" sz="2400" dirty="0">
              <a:cs typeface="Arial" charset="0"/>
            </a:endParaRP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gray">
          <a:xfrm>
            <a:off x="2527020" y="3351342"/>
            <a:ext cx="5416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cs typeface="Arial" charset="0"/>
              </a:rPr>
              <a:t>效率（开发、调试、问题排查、</a:t>
            </a:r>
            <a:r>
              <a:rPr lang="en-US" altLang="zh-CN" sz="2400" dirty="0" smtClean="0">
                <a:cs typeface="Arial" charset="0"/>
              </a:rPr>
              <a:t>SQL</a:t>
            </a:r>
            <a:r>
              <a:rPr lang="zh-CN" altLang="en-US" sz="2400" dirty="0" smtClean="0">
                <a:cs typeface="Arial" charset="0"/>
              </a:rPr>
              <a:t>）</a:t>
            </a:r>
            <a:endParaRPr lang="en-US" altLang="zh-CN" sz="2400" dirty="0">
              <a:cs typeface="Arial" charset="0"/>
            </a:endParaRP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gray">
          <a:xfrm>
            <a:off x="2527020" y="4266482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cs typeface="Arial" charset="0"/>
              </a:rPr>
              <a:t>高可靠（容灾、运维、报警）</a:t>
            </a:r>
            <a:endParaRPr lang="en-US" altLang="zh-CN" sz="2400" dirty="0">
              <a:cs typeface="Arial" charset="0"/>
            </a:endParaRPr>
          </a:p>
        </p:txBody>
      </p:sp>
      <p:sp>
        <p:nvSpPr>
          <p:cNvPr id="53" name="Text Box 22"/>
          <p:cNvSpPr txBox="1">
            <a:spLocks noChangeArrowheads="1"/>
          </p:cNvSpPr>
          <p:nvPr/>
        </p:nvSpPr>
        <p:spPr bwMode="gray">
          <a:xfrm>
            <a:off x="2576567" y="5084678"/>
            <a:ext cx="5416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cs typeface="Arial" charset="0"/>
              </a:rPr>
              <a:t>多场景应用（数据分析，实时报表等）</a:t>
            </a:r>
            <a:endParaRPr lang="en-US" altLang="zh-CN" sz="2400" dirty="0">
              <a:cs typeface="Arial" charset="0"/>
            </a:endParaRPr>
          </a:p>
        </p:txBody>
      </p:sp>
      <p:sp>
        <p:nvSpPr>
          <p:cNvPr id="54" name="Line 6"/>
          <p:cNvSpPr>
            <a:spLocks noChangeShapeType="1"/>
          </p:cNvSpPr>
          <p:nvPr/>
        </p:nvSpPr>
        <p:spPr bwMode="gray">
          <a:xfrm>
            <a:off x="2057786" y="3875141"/>
            <a:ext cx="7358929" cy="3487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16"/>
          <p:cNvSpPr>
            <a:spLocks noChangeShapeType="1"/>
          </p:cNvSpPr>
          <p:nvPr/>
        </p:nvSpPr>
        <p:spPr bwMode="gray">
          <a:xfrm flipV="1">
            <a:off x="2057787" y="4715516"/>
            <a:ext cx="7358928" cy="127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81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747D141C-A73C-48E0-8267-45405F04AB7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5452" y="1576468"/>
            <a:ext cx="2584642" cy="3741251"/>
            <a:chOff x="947428" y="2715458"/>
            <a:chExt cx="2584642" cy="3741251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xmlns="" id="{EC928F2C-1FDC-4E08-86A8-20F6521EDF26}"/>
                </a:ext>
              </a:extLst>
            </p:cNvPr>
            <p:cNvGrpSpPr/>
            <p:nvPr/>
          </p:nvGrpSpPr>
          <p:grpSpPr>
            <a:xfrm>
              <a:off x="1131570" y="2715458"/>
              <a:ext cx="2381474" cy="1217448"/>
              <a:chOff x="487363" y="2635250"/>
              <a:chExt cx="2689225" cy="1374775"/>
            </a:xfrm>
          </p:grpSpPr>
          <p:grpSp>
            <p:nvGrpSpPr>
              <p:cNvPr id="55" name="Group 39">
                <a:extLst>
                  <a:ext uri="{FF2B5EF4-FFF2-40B4-BE49-F238E27FC236}">
                    <a16:creationId xmlns:a16="http://schemas.microsoft.com/office/drawing/2014/main" xmlns="" id="{C7FF7132-E057-4A46-B36C-174091B166AD}"/>
                  </a:ext>
                </a:extLst>
              </p:cNvPr>
              <p:cNvGrpSpPr/>
              <p:nvPr/>
            </p:nvGrpSpPr>
            <p:grpSpPr>
              <a:xfrm>
                <a:off x="487363" y="2635250"/>
                <a:ext cx="2689225" cy="1374775"/>
                <a:chOff x="487363" y="2635250"/>
                <a:chExt cx="2689225" cy="1374775"/>
              </a:xfrm>
            </p:grpSpPr>
            <p:sp>
              <p:nvSpPr>
                <p:cNvPr id="57" name="Freeform: Shape 41">
                  <a:extLst>
                    <a:ext uri="{FF2B5EF4-FFF2-40B4-BE49-F238E27FC236}">
                      <a16:creationId xmlns:a16="http://schemas.microsoft.com/office/drawing/2014/main" xmlns="" id="{C0AF8D74-64A4-4FBE-BF44-5F17C10F95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5413" y="2635250"/>
                  <a:ext cx="1781175" cy="1374775"/>
                </a:xfrm>
                <a:custGeom>
                  <a:avLst/>
                  <a:gdLst>
                    <a:gd name="T0" fmla="*/ 706 w 1122"/>
                    <a:gd name="T1" fmla="*/ 866 h 866"/>
                    <a:gd name="T2" fmla="*/ 706 w 1122"/>
                    <a:gd name="T3" fmla="*/ 671 h 866"/>
                    <a:gd name="T4" fmla="*/ 0 w 1122"/>
                    <a:gd name="T5" fmla="*/ 671 h 866"/>
                    <a:gd name="T6" fmla="*/ 0 w 1122"/>
                    <a:gd name="T7" fmla="*/ 194 h 866"/>
                    <a:gd name="T8" fmla="*/ 706 w 1122"/>
                    <a:gd name="T9" fmla="*/ 194 h 866"/>
                    <a:gd name="T10" fmla="*/ 706 w 1122"/>
                    <a:gd name="T11" fmla="*/ 0 h 866"/>
                    <a:gd name="T12" fmla="*/ 1122 w 1122"/>
                    <a:gd name="T13" fmla="*/ 433 h 866"/>
                    <a:gd name="T14" fmla="*/ 706 w 1122"/>
                    <a:gd name="T15" fmla="*/ 866 h 866"/>
                    <a:gd name="T16" fmla="*/ 706 w 1122"/>
                    <a:gd name="T17" fmla="*/ 866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22" h="866">
                      <a:moveTo>
                        <a:pt x="706" y="866"/>
                      </a:moveTo>
                      <a:lnTo>
                        <a:pt x="706" y="671"/>
                      </a:lnTo>
                      <a:lnTo>
                        <a:pt x="0" y="671"/>
                      </a:lnTo>
                      <a:lnTo>
                        <a:pt x="0" y="194"/>
                      </a:lnTo>
                      <a:lnTo>
                        <a:pt x="706" y="194"/>
                      </a:lnTo>
                      <a:lnTo>
                        <a:pt x="706" y="0"/>
                      </a:lnTo>
                      <a:lnTo>
                        <a:pt x="1122" y="433"/>
                      </a:lnTo>
                      <a:lnTo>
                        <a:pt x="706" y="866"/>
                      </a:lnTo>
                      <a:lnTo>
                        <a:pt x="706" y="8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Oval 42">
                  <a:extLst>
                    <a:ext uri="{FF2B5EF4-FFF2-40B4-BE49-F238E27FC236}">
                      <a16:creationId xmlns:a16="http://schemas.microsoft.com/office/drawing/2014/main" xmlns="" id="{0B847EA4-F108-4E3F-9400-887141B69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363" y="2654300"/>
                  <a:ext cx="1333500" cy="133667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6" name="Oval 40">
                <a:extLst>
                  <a:ext uri="{FF2B5EF4-FFF2-40B4-BE49-F238E27FC236}">
                    <a16:creationId xmlns:a16="http://schemas.microsoft.com/office/drawing/2014/main" xmlns="" id="{9A3D273B-72BD-426C-9CC7-FEBCBA06A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638" y="2824163"/>
                <a:ext cx="996950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2" name="Group 6">
              <a:extLst>
                <a:ext uri="{FF2B5EF4-FFF2-40B4-BE49-F238E27FC236}">
                  <a16:creationId xmlns:a16="http://schemas.microsoft.com/office/drawing/2014/main" xmlns="" id="{8CE0A43D-2046-4D0C-8524-34CBC12AF0B2}"/>
                </a:ext>
              </a:extLst>
            </p:cNvPr>
            <p:cNvGrpSpPr/>
            <p:nvPr/>
          </p:nvGrpSpPr>
          <p:grpSpPr>
            <a:xfrm>
              <a:off x="1486870" y="3076016"/>
              <a:ext cx="494852" cy="483605"/>
              <a:chOff x="4913313" y="1749426"/>
              <a:chExt cx="558800" cy="546100"/>
            </a:xfrm>
            <a:solidFill>
              <a:schemeClr val="accent1"/>
            </a:solidFill>
          </p:grpSpPr>
          <p:sp>
            <p:nvSpPr>
              <p:cNvPr id="42" name="Freeform: Shape 26">
                <a:extLst>
                  <a:ext uri="{FF2B5EF4-FFF2-40B4-BE49-F238E27FC236}">
                    <a16:creationId xmlns:a16="http://schemas.microsoft.com/office/drawing/2014/main" xmlns="" id="{69B7B887-22FF-4849-934B-27A48B3F2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3313" y="1795463"/>
                <a:ext cx="463550" cy="500063"/>
              </a:xfrm>
              <a:custGeom>
                <a:avLst/>
                <a:gdLst>
                  <a:gd name="T0" fmla="*/ 200 w 208"/>
                  <a:gd name="T1" fmla="*/ 224 h 224"/>
                  <a:gd name="T2" fmla="*/ 8 w 208"/>
                  <a:gd name="T3" fmla="*/ 224 h 224"/>
                  <a:gd name="T4" fmla="*/ 0 w 208"/>
                  <a:gd name="T5" fmla="*/ 216 h 224"/>
                  <a:gd name="T6" fmla="*/ 0 w 208"/>
                  <a:gd name="T7" fmla="*/ 8 h 224"/>
                  <a:gd name="T8" fmla="*/ 8 w 208"/>
                  <a:gd name="T9" fmla="*/ 0 h 224"/>
                  <a:gd name="T10" fmla="*/ 169 w 208"/>
                  <a:gd name="T11" fmla="*/ 0 h 224"/>
                  <a:gd name="T12" fmla="*/ 177 w 208"/>
                  <a:gd name="T13" fmla="*/ 8 h 224"/>
                  <a:gd name="T14" fmla="*/ 169 w 208"/>
                  <a:gd name="T15" fmla="*/ 16 h 224"/>
                  <a:gd name="T16" fmla="*/ 16 w 208"/>
                  <a:gd name="T17" fmla="*/ 16 h 224"/>
                  <a:gd name="T18" fmla="*/ 16 w 208"/>
                  <a:gd name="T19" fmla="*/ 208 h 224"/>
                  <a:gd name="T20" fmla="*/ 192 w 208"/>
                  <a:gd name="T21" fmla="*/ 208 h 224"/>
                  <a:gd name="T22" fmla="*/ 192 w 208"/>
                  <a:gd name="T23" fmla="*/ 90 h 224"/>
                  <a:gd name="T24" fmla="*/ 200 w 208"/>
                  <a:gd name="T25" fmla="*/ 82 h 224"/>
                  <a:gd name="T26" fmla="*/ 208 w 208"/>
                  <a:gd name="T27" fmla="*/ 90 h 224"/>
                  <a:gd name="T28" fmla="*/ 208 w 208"/>
                  <a:gd name="T29" fmla="*/ 216 h 224"/>
                  <a:gd name="T30" fmla="*/ 200 w 208"/>
                  <a:gd name="T31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8" h="224">
                    <a:moveTo>
                      <a:pt x="200" y="224"/>
                    </a:moveTo>
                    <a:cubicBezTo>
                      <a:pt x="8" y="224"/>
                      <a:pt x="8" y="224"/>
                      <a:pt x="8" y="224"/>
                    </a:cubicBezTo>
                    <a:cubicBezTo>
                      <a:pt x="4" y="224"/>
                      <a:pt x="0" y="220"/>
                      <a:pt x="0" y="21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74" y="0"/>
                      <a:pt x="177" y="4"/>
                      <a:pt x="177" y="8"/>
                    </a:cubicBezTo>
                    <a:cubicBezTo>
                      <a:pt x="177" y="12"/>
                      <a:pt x="174" y="16"/>
                      <a:pt x="169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208"/>
                      <a:pt x="16" y="208"/>
                      <a:pt x="16" y="208"/>
                    </a:cubicBezTo>
                    <a:cubicBezTo>
                      <a:pt x="192" y="208"/>
                      <a:pt x="192" y="208"/>
                      <a:pt x="192" y="208"/>
                    </a:cubicBezTo>
                    <a:cubicBezTo>
                      <a:pt x="192" y="90"/>
                      <a:pt x="192" y="90"/>
                      <a:pt x="192" y="90"/>
                    </a:cubicBezTo>
                    <a:cubicBezTo>
                      <a:pt x="192" y="85"/>
                      <a:pt x="196" y="82"/>
                      <a:pt x="200" y="82"/>
                    </a:cubicBezTo>
                    <a:cubicBezTo>
                      <a:pt x="204" y="82"/>
                      <a:pt x="208" y="85"/>
                      <a:pt x="208" y="90"/>
                    </a:cubicBezTo>
                    <a:cubicBezTo>
                      <a:pt x="208" y="216"/>
                      <a:pt x="208" y="216"/>
                      <a:pt x="208" y="216"/>
                    </a:cubicBezTo>
                    <a:cubicBezTo>
                      <a:pt x="208" y="220"/>
                      <a:pt x="204" y="224"/>
                      <a:pt x="200" y="2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Freeform: Shape 27">
                <a:extLst>
                  <a:ext uri="{FF2B5EF4-FFF2-40B4-BE49-F238E27FC236}">
                    <a16:creationId xmlns:a16="http://schemas.microsoft.com/office/drawing/2014/main" xmlns="" id="{425E8B14-5BC1-4C3A-9A26-E1972153D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925" y="1749426"/>
                <a:ext cx="357188" cy="354013"/>
              </a:xfrm>
              <a:custGeom>
                <a:avLst/>
                <a:gdLst>
                  <a:gd name="T0" fmla="*/ 6 w 160"/>
                  <a:gd name="T1" fmla="*/ 159 h 159"/>
                  <a:gd name="T2" fmla="*/ 2 w 160"/>
                  <a:gd name="T3" fmla="*/ 157 h 159"/>
                  <a:gd name="T4" fmla="*/ 1 w 160"/>
                  <a:gd name="T5" fmla="*/ 151 h 159"/>
                  <a:gd name="T6" fmla="*/ 14 w 160"/>
                  <a:gd name="T7" fmla="*/ 118 h 159"/>
                  <a:gd name="T8" fmla="*/ 16 w 160"/>
                  <a:gd name="T9" fmla="*/ 116 h 159"/>
                  <a:gd name="T10" fmla="*/ 127 w 160"/>
                  <a:gd name="T11" fmla="*/ 5 h 159"/>
                  <a:gd name="T12" fmla="*/ 139 w 160"/>
                  <a:gd name="T13" fmla="*/ 0 h 159"/>
                  <a:gd name="T14" fmla="*/ 158 w 160"/>
                  <a:gd name="T15" fmla="*/ 13 h 159"/>
                  <a:gd name="T16" fmla="*/ 154 w 160"/>
                  <a:gd name="T17" fmla="*/ 32 h 159"/>
                  <a:gd name="T18" fmla="*/ 43 w 160"/>
                  <a:gd name="T19" fmla="*/ 143 h 159"/>
                  <a:gd name="T20" fmla="*/ 41 w 160"/>
                  <a:gd name="T21" fmla="*/ 145 h 159"/>
                  <a:gd name="T22" fmla="*/ 8 w 160"/>
                  <a:gd name="T23" fmla="*/ 159 h 159"/>
                  <a:gd name="T24" fmla="*/ 6 w 160"/>
                  <a:gd name="T25" fmla="*/ 159 h 159"/>
                  <a:gd name="T26" fmla="*/ 25 w 160"/>
                  <a:gd name="T27" fmla="*/ 124 h 159"/>
                  <a:gd name="T28" fmla="*/ 18 w 160"/>
                  <a:gd name="T29" fmla="*/ 142 h 159"/>
                  <a:gd name="T30" fmla="*/ 35 w 160"/>
                  <a:gd name="T31" fmla="*/ 134 h 159"/>
                  <a:gd name="T32" fmla="*/ 145 w 160"/>
                  <a:gd name="T33" fmla="*/ 24 h 159"/>
                  <a:gd name="T34" fmla="*/ 146 w 160"/>
                  <a:gd name="T35" fmla="*/ 18 h 159"/>
                  <a:gd name="T36" fmla="*/ 139 w 160"/>
                  <a:gd name="T37" fmla="*/ 12 h 159"/>
                  <a:gd name="T38" fmla="*/ 135 w 160"/>
                  <a:gd name="T39" fmla="*/ 14 h 159"/>
                  <a:gd name="T40" fmla="*/ 25 w 160"/>
                  <a:gd name="T41" fmla="*/ 12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59">
                    <a:moveTo>
                      <a:pt x="6" y="159"/>
                    </a:moveTo>
                    <a:cubicBezTo>
                      <a:pt x="5" y="159"/>
                      <a:pt x="3" y="158"/>
                      <a:pt x="2" y="157"/>
                    </a:cubicBezTo>
                    <a:cubicBezTo>
                      <a:pt x="0" y="156"/>
                      <a:pt x="0" y="153"/>
                      <a:pt x="1" y="151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15" y="118"/>
                      <a:pt x="15" y="117"/>
                      <a:pt x="16" y="116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30" y="2"/>
                      <a:pt x="134" y="0"/>
                      <a:pt x="139" y="0"/>
                    </a:cubicBezTo>
                    <a:cubicBezTo>
                      <a:pt x="147" y="0"/>
                      <a:pt x="154" y="6"/>
                      <a:pt x="158" y="13"/>
                    </a:cubicBezTo>
                    <a:cubicBezTo>
                      <a:pt x="160" y="20"/>
                      <a:pt x="159" y="27"/>
                      <a:pt x="154" y="32"/>
                    </a:cubicBezTo>
                    <a:cubicBezTo>
                      <a:pt x="43" y="143"/>
                      <a:pt x="43" y="143"/>
                      <a:pt x="43" y="143"/>
                    </a:cubicBezTo>
                    <a:cubicBezTo>
                      <a:pt x="42" y="144"/>
                      <a:pt x="42" y="144"/>
                      <a:pt x="41" y="145"/>
                    </a:cubicBezTo>
                    <a:cubicBezTo>
                      <a:pt x="8" y="159"/>
                      <a:pt x="8" y="159"/>
                      <a:pt x="8" y="159"/>
                    </a:cubicBezTo>
                    <a:cubicBezTo>
                      <a:pt x="8" y="159"/>
                      <a:pt x="7" y="159"/>
                      <a:pt x="6" y="159"/>
                    </a:cubicBezTo>
                    <a:close/>
                    <a:moveTo>
                      <a:pt x="25" y="124"/>
                    </a:moveTo>
                    <a:cubicBezTo>
                      <a:pt x="18" y="142"/>
                      <a:pt x="18" y="142"/>
                      <a:pt x="18" y="142"/>
                    </a:cubicBezTo>
                    <a:cubicBezTo>
                      <a:pt x="35" y="134"/>
                      <a:pt x="35" y="134"/>
                      <a:pt x="35" y="134"/>
                    </a:cubicBezTo>
                    <a:cubicBezTo>
                      <a:pt x="145" y="24"/>
                      <a:pt x="145" y="24"/>
                      <a:pt x="145" y="24"/>
                    </a:cubicBezTo>
                    <a:cubicBezTo>
                      <a:pt x="146" y="23"/>
                      <a:pt x="148" y="21"/>
                      <a:pt x="146" y="18"/>
                    </a:cubicBezTo>
                    <a:cubicBezTo>
                      <a:pt x="145" y="15"/>
                      <a:pt x="142" y="12"/>
                      <a:pt x="139" y="12"/>
                    </a:cubicBezTo>
                    <a:cubicBezTo>
                      <a:pt x="138" y="12"/>
                      <a:pt x="136" y="13"/>
                      <a:pt x="135" y="14"/>
                    </a:cubicBezTo>
                    <a:lnTo>
                      <a:pt x="25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28">
                <a:extLst>
                  <a:ext uri="{FF2B5EF4-FFF2-40B4-BE49-F238E27FC236}">
                    <a16:creationId xmlns:a16="http://schemas.microsoft.com/office/drawing/2014/main" xmlns="" id="{3A0B97C9-C2F6-4095-9F72-0123B77CD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1790701"/>
                <a:ext cx="60325" cy="60325"/>
              </a:xfrm>
              <a:custGeom>
                <a:avLst/>
                <a:gdLst>
                  <a:gd name="T0" fmla="*/ 27 w 38"/>
                  <a:gd name="T1" fmla="*/ 38 h 38"/>
                  <a:gd name="T2" fmla="*/ 0 w 38"/>
                  <a:gd name="T3" fmla="*/ 13 h 38"/>
                  <a:gd name="T4" fmla="*/ 12 w 38"/>
                  <a:gd name="T5" fmla="*/ 0 h 38"/>
                  <a:gd name="T6" fmla="*/ 38 w 38"/>
                  <a:gd name="T7" fmla="*/ 27 h 38"/>
                  <a:gd name="T8" fmla="*/ 27 w 38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27" y="38"/>
                    </a:moveTo>
                    <a:lnTo>
                      <a:pt x="0" y="13"/>
                    </a:lnTo>
                    <a:lnTo>
                      <a:pt x="12" y="0"/>
                    </a:lnTo>
                    <a:lnTo>
                      <a:pt x="38" y="27"/>
                    </a:lnTo>
                    <a:lnTo>
                      <a:pt x="27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44">
              <a:extLst>
                <a:ext uri="{FF2B5EF4-FFF2-40B4-BE49-F238E27FC236}">
                  <a16:creationId xmlns:a16="http://schemas.microsoft.com/office/drawing/2014/main" xmlns="" id="{22A37E06-C648-4861-B61C-8087AFB7F4F3}"/>
                </a:ext>
              </a:extLst>
            </p:cNvPr>
            <p:cNvGrpSpPr/>
            <p:nvPr/>
          </p:nvGrpSpPr>
          <p:grpSpPr>
            <a:xfrm>
              <a:off x="947428" y="4109300"/>
              <a:ext cx="2584642" cy="2347409"/>
              <a:chOff x="1732858" y="4781713"/>
              <a:chExt cx="2400643" cy="2347409"/>
            </a:xfrm>
          </p:grpSpPr>
          <p:sp>
            <p:nvSpPr>
              <p:cNvPr id="16" name="TextBox 54">
                <a:extLst>
                  <a:ext uri="{FF2B5EF4-FFF2-40B4-BE49-F238E27FC236}">
                    <a16:creationId xmlns:a16="http://schemas.microsoft.com/office/drawing/2014/main" xmlns="" id="{9E82F814-EFD3-4E2A-B195-F84D430EFBC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4781713"/>
                <a:ext cx="2213143" cy="502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2800" b="1" dirty="0" smtClean="0">
                    <a:solidFill>
                      <a:schemeClr val="accent1"/>
                    </a:solidFill>
                  </a:rPr>
                  <a:t>资源隔离</a:t>
                </a:r>
                <a:endParaRPr lang="zh-CN" altLang="en-US" sz="2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" name="TextBox 55">
                <a:extLst>
                  <a:ext uri="{FF2B5EF4-FFF2-40B4-BE49-F238E27FC236}">
                    <a16:creationId xmlns:a16="http://schemas.microsoft.com/office/drawing/2014/main" xmlns="" id="{7FD9BF94-0A7D-4629-9386-0CD5F4E6E7F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71647" y="5308104"/>
                <a:ext cx="2361854" cy="18210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171450" indent="-171450">
                  <a:lnSpc>
                    <a:spcPct val="120000"/>
                  </a:lnSpc>
                  <a:buFont typeface="Arial" charset="0"/>
                  <a:buChar char="•"/>
                  <a:defRPr/>
                </a:pPr>
                <a:r>
                  <a:rPr lang="zh-CN" altLang="en-US" dirty="0" smtClean="0"/>
                  <a:t>独立的</a:t>
                </a:r>
                <a:r>
                  <a:rPr lang="en-US" altLang="zh-CN" dirty="0" smtClean="0"/>
                  <a:t>YARN</a:t>
                </a:r>
                <a:r>
                  <a:rPr lang="zh-CN" altLang="en-US" dirty="0" smtClean="0"/>
                  <a:t>集群</a:t>
                </a:r>
                <a:endParaRPr lang="en-US" altLang="zh-CN" dirty="0" smtClean="0"/>
              </a:p>
              <a:p>
                <a:pPr marL="171450" indent="-171450">
                  <a:lnSpc>
                    <a:spcPct val="120000"/>
                  </a:lnSpc>
                  <a:buFont typeface="Arial" charset="0"/>
                  <a:buChar char="•"/>
                  <a:defRPr/>
                </a:pPr>
                <a:r>
                  <a:rPr lang="zh-CN" altLang="en-US" dirty="0" smtClean="0"/>
                  <a:t>内存隔离</a:t>
                </a:r>
                <a:endParaRPr lang="en-US" altLang="zh-CN" dirty="0" smtClean="0"/>
              </a:p>
              <a:p>
                <a:pPr marL="171450" indent="-171450">
                  <a:lnSpc>
                    <a:spcPct val="120000"/>
                  </a:lnSpc>
                  <a:buFont typeface="Arial" charset="0"/>
                  <a:buChar char="•"/>
                  <a:defRPr/>
                </a:pPr>
                <a:r>
                  <a:rPr lang="zh-CN" altLang="en-US" dirty="0" smtClean="0"/>
                  <a:t>不同业务划分队列</a:t>
                </a:r>
                <a:endParaRPr lang="en-US" altLang="zh-CN" dirty="0" smtClean="0"/>
              </a:p>
              <a:p>
                <a:pPr marL="171450" indent="-171450">
                  <a:lnSpc>
                    <a:spcPct val="120000"/>
                  </a:lnSpc>
                  <a:buFont typeface="Arial" charset="0"/>
                  <a:buChar char="•"/>
                  <a:defRPr/>
                </a:pPr>
                <a:r>
                  <a:rPr lang="en-US" altLang="zh-CN" dirty="0" smtClean="0"/>
                  <a:t>YARN</a:t>
                </a:r>
                <a:r>
                  <a:rPr lang="zh-CN" altLang="en-US" dirty="0" smtClean="0"/>
                  <a:t>标签隔离 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59" name="PA_库_组合 58">
            <a:extLst>
              <a:ext uri="{FF2B5EF4-FFF2-40B4-BE49-F238E27FC236}">
                <a16:creationId xmlns:a16="http://schemas.microsoft.com/office/drawing/2014/main" xmlns="" id="{FBD2930F-1DEF-4AB7-85C7-A3A3E0EE47F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12377" y="1576468"/>
            <a:ext cx="2560256" cy="3489763"/>
            <a:chOff x="3490308" y="2715458"/>
            <a:chExt cx="2560256" cy="3489763"/>
          </a:xfrm>
        </p:grpSpPr>
        <p:grpSp>
          <p:nvGrpSpPr>
            <p:cNvPr id="19" name="Group 3">
              <a:extLst>
                <a:ext uri="{FF2B5EF4-FFF2-40B4-BE49-F238E27FC236}">
                  <a16:creationId xmlns:a16="http://schemas.microsoft.com/office/drawing/2014/main" xmlns="" id="{6BBD1C69-E328-4D3A-97DF-DB9E5E50A3E0}"/>
                </a:ext>
              </a:extLst>
            </p:cNvPr>
            <p:cNvGrpSpPr/>
            <p:nvPr/>
          </p:nvGrpSpPr>
          <p:grpSpPr>
            <a:xfrm>
              <a:off x="3670496" y="2715458"/>
              <a:ext cx="2380068" cy="1217448"/>
              <a:chOff x="3354388" y="2635250"/>
              <a:chExt cx="2687638" cy="1374775"/>
            </a:xfrm>
          </p:grpSpPr>
          <p:grpSp>
            <p:nvGrpSpPr>
              <p:cNvPr id="51" name="Group 35">
                <a:extLst>
                  <a:ext uri="{FF2B5EF4-FFF2-40B4-BE49-F238E27FC236}">
                    <a16:creationId xmlns:a16="http://schemas.microsoft.com/office/drawing/2014/main" xmlns="" id="{8C2B6CBF-F4D2-4385-A9ED-186BC0947972}"/>
                  </a:ext>
                </a:extLst>
              </p:cNvPr>
              <p:cNvGrpSpPr/>
              <p:nvPr/>
            </p:nvGrpSpPr>
            <p:grpSpPr>
              <a:xfrm>
                <a:off x="3354388" y="2635250"/>
                <a:ext cx="2687638" cy="1374775"/>
                <a:chOff x="3354388" y="2635250"/>
                <a:chExt cx="2687638" cy="1374775"/>
              </a:xfrm>
            </p:grpSpPr>
            <p:sp>
              <p:nvSpPr>
                <p:cNvPr id="53" name="Freeform: Shape 37">
                  <a:extLst>
                    <a:ext uri="{FF2B5EF4-FFF2-40B4-BE49-F238E27FC236}">
                      <a16:creationId xmlns:a16="http://schemas.microsoft.com/office/drawing/2014/main" xmlns="" id="{97DAC104-451B-4F99-BE22-55BFA2C18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2438" y="2635250"/>
                  <a:ext cx="1779588" cy="1374775"/>
                </a:xfrm>
                <a:custGeom>
                  <a:avLst/>
                  <a:gdLst>
                    <a:gd name="T0" fmla="*/ 706 w 1121"/>
                    <a:gd name="T1" fmla="*/ 866 h 866"/>
                    <a:gd name="T2" fmla="*/ 706 w 1121"/>
                    <a:gd name="T3" fmla="*/ 671 h 866"/>
                    <a:gd name="T4" fmla="*/ 0 w 1121"/>
                    <a:gd name="T5" fmla="*/ 671 h 866"/>
                    <a:gd name="T6" fmla="*/ 0 w 1121"/>
                    <a:gd name="T7" fmla="*/ 194 h 866"/>
                    <a:gd name="T8" fmla="*/ 706 w 1121"/>
                    <a:gd name="T9" fmla="*/ 194 h 866"/>
                    <a:gd name="T10" fmla="*/ 706 w 1121"/>
                    <a:gd name="T11" fmla="*/ 0 h 866"/>
                    <a:gd name="T12" fmla="*/ 1121 w 1121"/>
                    <a:gd name="T13" fmla="*/ 433 h 866"/>
                    <a:gd name="T14" fmla="*/ 706 w 1121"/>
                    <a:gd name="T15" fmla="*/ 866 h 866"/>
                    <a:gd name="T16" fmla="*/ 706 w 1121"/>
                    <a:gd name="T17" fmla="*/ 866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21" h="866">
                      <a:moveTo>
                        <a:pt x="706" y="866"/>
                      </a:moveTo>
                      <a:lnTo>
                        <a:pt x="706" y="671"/>
                      </a:lnTo>
                      <a:lnTo>
                        <a:pt x="0" y="671"/>
                      </a:lnTo>
                      <a:lnTo>
                        <a:pt x="0" y="194"/>
                      </a:lnTo>
                      <a:lnTo>
                        <a:pt x="706" y="194"/>
                      </a:lnTo>
                      <a:lnTo>
                        <a:pt x="706" y="0"/>
                      </a:lnTo>
                      <a:lnTo>
                        <a:pt x="1121" y="433"/>
                      </a:lnTo>
                      <a:lnTo>
                        <a:pt x="706" y="866"/>
                      </a:lnTo>
                      <a:lnTo>
                        <a:pt x="706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Oval 38">
                  <a:extLst>
                    <a:ext uri="{FF2B5EF4-FFF2-40B4-BE49-F238E27FC236}">
                      <a16:creationId xmlns:a16="http://schemas.microsoft.com/office/drawing/2014/main" xmlns="" id="{77AD2621-061D-4F14-9D82-F93AA1A213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4388" y="2654300"/>
                  <a:ext cx="1335088" cy="13366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2" name="Oval 36">
                <a:extLst>
                  <a:ext uri="{FF2B5EF4-FFF2-40B4-BE49-F238E27FC236}">
                    <a16:creationId xmlns:a16="http://schemas.microsoft.com/office/drawing/2014/main" xmlns="" id="{41305CF2-ECBC-46A8-813C-C461827DD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24163"/>
                <a:ext cx="996950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3" name="Group 7">
              <a:extLst>
                <a:ext uri="{FF2B5EF4-FFF2-40B4-BE49-F238E27FC236}">
                  <a16:creationId xmlns:a16="http://schemas.microsoft.com/office/drawing/2014/main" xmlns="" id="{70904062-2048-4805-8C3A-A853CCFAFAB3}"/>
                </a:ext>
              </a:extLst>
            </p:cNvPr>
            <p:cNvGrpSpPr/>
            <p:nvPr/>
          </p:nvGrpSpPr>
          <p:grpSpPr>
            <a:xfrm>
              <a:off x="3958273" y="3038315"/>
              <a:ext cx="582009" cy="576413"/>
              <a:chOff x="6389688" y="4192588"/>
              <a:chExt cx="495300" cy="490538"/>
            </a:xfrm>
            <a:solidFill>
              <a:schemeClr val="accent2"/>
            </a:solidFill>
          </p:grpSpPr>
          <p:sp>
            <p:nvSpPr>
              <p:cNvPr id="36" name="Freeform: Shape 20">
                <a:extLst>
                  <a:ext uri="{FF2B5EF4-FFF2-40B4-BE49-F238E27FC236}">
                    <a16:creationId xmlns:a16="http://schemas.microsoft.com/office/drawing/2014/main" xmlns="" id="{37539848-E66F-4B46-B0F8-CF7B5AD40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4238626"/>
                <a:ext cx="452438" cy="444500"/>
              </a:xfrm>
              <a:custGeom>
                <a:avLst/>
                <a:gdLst>
                  <a:gd name="T0" fmla="*/ 84 w 118"/>
                  <a:gd name="T1" fmla="*/ 3 h 116"/>
                  <a:gd name="T2" fmla="*/ 77 w 118"/>
                  <a:gd name="T3" fmla="*/ 0 h 116"/>
                  <a:gd name="T4" fmla="*/ 70 w 118"/>
                  <a:gd name="T5" fmla="*/ 3 h 116"/>
                  <a:gd name="T6" fmla="*/ 64 w 118"/>
                  <a:gd name="T7" fmla="*/ 9 h 116"/>
                  <a:gd name="T8" fmla="*/ 61 w 118"/>
                  <a:gd name="T9" fmla="*/ 16 h 116"/>
                  <a:gd name="T10" fmla="*/ 62 w 118"/>
                  <a:gd name="T11" fmla="*/ 21 h 116"/>
                  <a:gd name="T12" fmla="*/ 8 w 118"/>
                  <a:gd name="T13" fmla="*/ 43 h 116"/>
                  <a:gd name="T14" fmla="*/ 1 w 118"/>
                  <a:gd name="T15" fmla="*/ 51 h 116"/>
                  <a:gd name="T16" fmla="*/ 5 w 118"/>
                  <a:gd name="T17" fmla="*/ 62 h 116"/>
                  <a:gd name="T18" fmla="*/ 55 w 118"/>
                  <a:gd name="T19" fmla="*/ 112 h 116"/>
                  <a:gd name="T20" fmla="*/ 64 w 118"/>
                  <a:gd name="T21" fmla="*/ 116 h 116"/>
                  <a:gd name="T22" fmla="*/ 64 w 118"/>
                  <a:gd name="T23" fmla="*/ 116 h 116"/>
                  <a:gd name="T24" fmla="*/ 66 w 118"/>
                  <a:gd name="T25" fmla="*/ 116 h 116"/>
                  <a:gd name="T26" fmla="*/ 75 w 118"/>
                  <a:gd name="T27" fmla="*/ 108 h 116"/>
                  <a:gd name="T28" fmla="*/ 96 w 118"/>
                  <a:gd name="T29" fmla="*/ 55 h 116"/>
                  <a:gd name="T30" fmla="*/ 102 w 118"/>
                  <a:gd name="T31" fmla="*/ 57 h 116"/>
                  <a:gd name="T32" fmla="*/ 109 w 118"/>
                  <a:gd name="T33" fmla="*/ 54 h 116"/>
                  <a:gd name="T34" fmla="*/ 115 w 118"/>
                  <a:gd name="T35" fmla="*/ 48 h 116"/>
                  <a:gd name="T36" fmla="*/ 118 w 118"/>
                  <a:gd name="T37" fmla="*/ 41 h 116"/>
                  <a:gd name="T38" fmla="*/ 115 w 118"/>
                  <a:gd name="T39" fmla="*/ 34 h 116"/>
                  <a:gd name="T40" fmla="*/ 84 w 118"/>
                  <a:gd name="T41" fmla="*/ 3 h 116"/>
                  <a:gd name="T42" fmla="*/ 68 w 118"/>
                  <a:gd name="T43" fmla="*/ 105 h 116"/>
                  <a:gd name="T44" fmla="*/ 65 w 118"/>
                  <a:gd name="T45" fmla="*/ 108 h 116"/>
                  <a:gd name="T46" fmla="*/ 64 w 118"/>
                  <a:gd name="T47" fmla="*/ 108 h 116"/>
                  <a:gd name="T48" fmla="*/ 61 w 118"/>
                  <a:gd name="T49" fmla="*/ 107 h 116"/>
                  <a:gd name="T50" fmla="*/ 10 w 118"/>
                  <a:gd name="T51" fmla="*/ 56 h 116"/>
                  <a:gd name="T52" fmla="*/ 9 w 118"/>
                  <a:gd name="T53" fmla="*/ 53 h 116"/>
                  <a:gd name="T54" fmla="*/ 11 w 118"/>
                  <a:gd name="T55" fmla="*/ 50 h 116"/>
                  <a:gd name="T56" fmla="*/ 36 w 118"/>
                  <a:gd name="T57" fmla="*/ 40 h 116"/>
                  <a:gd name="T58" fmla="*/ 87 w 118"/>
                  <a:gd name="T59" fmla="*/ 58 h 116"/>
                  <a:gd name="T60" fmla="*/ 68 w 118"/>
                  <a:gd name="T61" fmla="*/ 105 h 116"/>
                  <a:gd name="T62" fmla="*/ 109 w 118"/>
                  <a:gd name="T63" fmla="*/ 42 h 116"/>
                  <a:gd name="T64" fmla="*/ 103 w 118"/>
                  <a:gd name="T65" fmla="*/ 48 h 116"/>
                  <a:gd name="T66" fmla="*/ 100 w 118"/>
                  <a:gd name="T67" fmla="*/ 48 h 116"/>
                  <a:gd name="T68" fmla="*/ 93 w 118"/>
                  <a:gd name="T69" fmla="*/ 41 h 116"/>
                  <a:gd name="T70" fmla="*/ 88 w 118"/>
                  <a:gd name="T71" fmla="*/ 55 h 116"/>
                  <a:gd name="T72" fmla="*/ 88 w 118"/>
                  <a:gd name="T73" fmla="*/ 54 h 116"/>
                  <a:gd name="T74" fmla="*/ 53 w 118"/>
                  <a:gd name="T75" fmla="*/ 39 h 116"/>
                  <a:gd name="T76" fmla="*/ 42 w 118"/>
                  <a:gd name="T77" fmla="*/ 38 h 116"/>
                  <a:gd name="T78" fmla="*/ 76 w 118"/>
                  <a:gd name="T79" fmla="*/ 24 h 116"/>
                  <a:gd name="T80" fmla="*/ 70 w 118"/>
                  <a:gd name="T81" fmla="*/ 17 h 116"/>
                  <a:gd name="T82" fmla="*/ 70 w 118"/>
                  <a:gd name="T83" fmla="*/ 14 h 116"/>
                  <a:gd name="T84" fmla="*/ 75 w 118"/>
                  <a:gd name="T85" fmla="*/ 9 h 116"/>
                  <a:gd name="T86" fmla="*/ 78 w 118"/>
                  <a:gd name="T87" fmla="*/ 9 h 116"/>
                  <a:gd name="T88" fmla="*/ 109 w 118"/>
                  <a:gd name="T89" fmla="*/ 39 h 116"/>
                  <a:gd name="T90" fmla="*/ 109 w 118"/>
                  <a:gd name="T91" fmla="*/ 4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8" h="116">
                    <a:moveTo>
                      <a:pt x="84" y="3"/>
                    </a:moveTo>
                    <a:cubicBezTo>
                      <a:pt x="82" y="1"/>
                      <a:pt x="79" y="0"/>
                      <a:pt x="77" y="0"/>
                    </a:cubicBezTo>
                    <a:cubicBezTo>
                      <a:pt x="74" y="0"/>
                      <a:pt x="71" y="1"/>
                      <a:pt x="70" y="3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2" y="10"/>
                      <a:pt x="61" y="13"/>
                      <a:pt x="61" y="16"/>
                    </a:cubicBezTo>
                    <a:cubicBezTo>
                      <a:pt x="61" y="18"/>
                      <a:pt x="62" y="19"/>
                      <a:pt x="62" y="21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5" y="44"/>
                      <a:pt x="2" y="48"/>
                      <a:pt x="1" y="51"/>
                    </a:cubicBezTo>
                    <a:cubicBezTo>
                      <a:pt x="0" y="55"/>
                      <a:pt x="2" y="59"/>
                      <a:pt x="5" y="62"/>
                    </a:cubicBezTo>
                    <a:cubicBezTo>
                      <a:pt x="55" y="112"/>
                      <a:pt x="55" y="112"/>
                      <a:pt x="55" y="112"/>
                    </a:cubicBezTo>
                    <a:cubicBezTo>
                      <a:pt x="58" y="115"/>
                      <a:pt x="61" y="116"/>
                      <a:pt x="64" y="11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5" y="116"/>
                      <a:pt x="66" y="116"/>
                      <a:pt x="66" y="116"/>
                    </a:cubicBezTo>
                    <a:cubicBezTo>
                      <a:pt x="70" y="115"/>
                      <a:pt x="74" y="112"/>
                      <a:pt x="75" y="108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8" y="56"/>
                      <a:pt x="100" y="57"/>
                      <a:pt x="102" y="57"/>
                    </a:cubicBezTo>
                    <a:cubicBezTo>
                      <a:pt x="105" y="57"/>
                      <a:pt x="107" y="56"/>
                      <a:pt x="109" y="54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117" y="46"/>
                      <a:pt x="118" y="44"/>
                      <a:pt x="118" y="41"/>
                    </a:cubicBezTo>
                    <a:cubicBezTo>
                      <a:pt x="118" y="38"/>
                      <a:pt x="117" y="36"/>
                      <a:pt x="115" y="34"/>
                    </a:cubicBezTo>
                    <a:lnTo>
                      <a:pt x="84" y="3"/>
                    </a:lnTo>
                    <a:close/>
                    <a:moveTo>
                      <a:pt x="68" y="105"/>
                    </a:moveTo>
                    <a:cubicBezTo>
                      <a:pt x="67" y="107"/>
                      <a:pt x="66" y="108"/>
                      <a:pt x="65" y="108"/>
                    </a:cubicBezTo>
                    <a:cubicBezTo>
                      <a:pt x="64" y="108"/>
                      <a:pt x="64" y="108"/>
                      <a:pt x="64" y="108"/>
                    </a:cubicBezTo>
                    <a:cubicBezTo>
                      <a:pt x="63" y="108"/>
                      <a:pt x="62" y="108"/>
                      <a:pt x="61" y="107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9" y="56"/>
                      <a:pt x="9" y="54"/>
                      <a:pt x="9" y="53"/>
                    </a:cubicBezTo>
                    <a:cubicBezTo>
                      <a:pt x="9" y="52"/>
                      <a:pt x="10" y="51"/>
                      <a:pt x="11" y="50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53" y="46"/>
                      <a:pt x="70" y="40"/>
                      <a:pt x="87" y="58"/>
                    </a:cubicBezTo>
                    <a:lnTo>
                      <a:pt x="68" y="105"/>
                    </a:lnTo>
                    <a:close/>
                    <a:moveTo>
                      <a:pt x="109" y="42"/>
                    </a:move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9"/>
                      <a:pt x="101" y="49"/>
                      <a:pt x="100" y="48"/>
                    </a:cubicBezTo>
                    <a:cubicBezTo>
                      <a:pt x="93" y="41"/>
                      <a:pt x="93" y="41"/>
                      <a:pt x="93" y="41"/>
                    </a:cubicBezTo>
                    <a:cubicBezTo>
                      <a:pt x="88" y="55"/>
                      <a:pt x="88" y="55"/>
                      <a:pt x="88" y="55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76" y="42"/>
                      <a:pt x="64" y="41"/>
                      <a:pt x="53" y="39"/>
                    </a:cubicBezTo>
                    <a:cubicBezTo>
                      <a:pt x="49" y="39"/>
                      <a:pt x="46" y="38"/>
                      <a:pt x="42" y="38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69" y="16"/>
                      <a:pt x="69" y="15"/>
                      <a:pt x="70" y="1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8"/>
                      <a:pt x="77" y="8"/>
                      <a:pt x="78" y="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40"/>
                      <a:pt x="110" y="42"/>
                      <a:pt x="10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21">
                <a:extLst>
                  <a:ext uri="{FF2B5EF4-FFF2-40B4-BE49-F238E27FC236}">
                    <a16:creationId xmlns:a16="http://schemas.microsoft.com/office/drawing/2014/main" xmlns="" id="{647B6BB2-4200-4090-9D47-733BC1115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8763" y="4438651"/>
                <a:ext cx="76200" cy="76200"/>
              </a:xfrm>
              <a:custGeom>
                <a:avLst/>
                <a:gdLst>
                  <a:gd name="T0" fmla="*/ 10 w 20"/>
                  <a:gd name="T1" fmla="*/ 20 h 20"/>
                  <a:gd name="T2" fmla="*/ 20 w 20"/>
                  <a:gd name="T3" fmla="*/ 10 h 20"/>
                  <a:gd name="T4" fmla="*/ 10 w 20"/>
                  <a:gd name="T5" fmla="*/ 0 h 20"/>
                  <a:gd name="T6" fmla="*/ 0 w 20"/>
                  <a:gd name="T7" fmla="*/ 10 h 20"/>
                  <a:gd name="T8" fmla="*/ 10 w 20"/>
                  <a:gd name="T9" fmla="*/ 20 h 20"/>
                  <a:gd name="T10" fmla="*/ 10 w 20"/>
                  <a:gd name="T11" fmla="*/ 4 h 20"/>
                  <a:gd name="T12" fmla="*/ 16 w 20"/>
                  <a:gd name="T13" fmla="*/ 10 h 20"/>
                  <a:gd name="T14" fmla="*/ 10 w 20"/>
                  <a:gd name="T15" fmla="*/ 16 h 20"/>
                  <a:gd name="T16" fmla="*/ 4 w 20"/>
                  <a:gd name="T17" fmla="*/ 10 h 20"/>
                  <a:gd name="T18" fmla="*/ 10 w 20"/>
                  <a:gd name="T1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22">
                <a:extLst>
                  <a:ext uri="{FF2B5EF4-FFF2-40B4-BE49-F238E27FC236}">
                    <a16:creationId xmlns:a16="http://schemas.microsoft.com/office/drawing/2014/main" xmlns="" id="{837C0184-139F-4A01-9671-8469CC5B1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788" y="4192588"/>
                <a:ext cx="76200" cy="76200"/>
              </a:xfrm>
              <a:custGeom>
                <a:avLst/>
                <a:gdLst>
                  <a:gd name="T0" fmla="*/ 10 w 20"/>
                  <a:gd name="T1" fmla="*/ 0 h 20"/>
                  <a:gd name="T2" fmla="*/ 0 w 20"/>
                  <a:gd name="T3" fmla="*/ 10 h 20"/>
                  <a:gd name="T4" fmla="*/ 10 w 20"/>
                  <a:gd name="T5" fmla="*/ 20 h 20"/>
                  <a:gd name="T6" fmla="*/ 20 w 20"/>
                  <a:gd name="T7" fmla="*/ 10 h 20"/>
                  <a:gd name="T8" fmla="*/ 10 w 20"/>
                  <a:gd name="T9" fmla="*/ 0 h 20"/>
                  <a:gd name="T10" fmla="*/ 10 w 20"/>
                  <a:gd name="T11" fmla="*/ 16 h 20"/>
                  <a:gd name="T12" fmla="*/ 4 w 20"/>
                  <a:gd name="T13" fmla="*/ 10 h 20"/>
                  <a:gd name="T14" fmla="*/ 10 w 20"/>
                  <a:gd name="T15" fmla="*/ 4 h 20"/>
                  <a:gd name="T16" fmla="*/ 16 w 20"/>
                  <a:gd name="T17" fmla="*/ 10 h 20"/>
                  <a:gd name="T18" fmla="*/ 10 w 20"/>
                  <a:gd name="T1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  <a:moveTo>
                      <a:pt x="10" y="16"/>
                    </a:move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23">
                <a:extLst>
                  <a:ext uri="{FF2B5EF4-FFF2-40B4-BE49-F238E27FC236}">
                    <a16:creationId xmlns:a16="http://schemas.microsoft.com/office/drawing/2014/main" xmlns="" id="{ACD4D40F-A288-4246-BF55-F68812485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6688" y="4422776"/>
                <a:ext cx="61913" cy="61913"/>
              </a:xfrm>
              <a:custGeom>
                <a:avLst/>
                <a:gdLst>
                  <a:gd name="T0" fmla="*/ 0 w 16"/>
                  <a:gd name="T1" fmla="*/ 8 h 16"/>
                  <a:gd name="T2" fmla="*/ 8 w 16"/>
                  <a:gd name="T3" fmla="*/ 16 h 16"/>
                  <a:gd name="T4" fmla="*/ 16 w 16"/>
                  <a:gd name="T5" fmla="*/ 8 h 16"/>
                  <a:gd name="T6" fmla="*/ 8 w 16"/>
                  <a:gd name="T7" fmla="*/ 0 h 16"/>
                  <a:gd name="T8" fmla="*/ 0 w 16"/>
                  <a:gd name="T9" fmla="*/ 8 h 16"/>
                  <a:gd name="T10" fmla="*/ 8 w 16"/>
                  <a:gd name="T11" fmla="*/ 4 h 16"/>
                  <a:gd name="T12" fmla="*/ 12 w 16"/>
                  <a:gd name="T13" fmla="*/ 8 h 16"/>
                  <a:gd name="T14" fmla="*/ 8 w 16"/>
                  <a:gd name="T15" fmla="*/ 12 h 16"/>
                  <a:gd name="T16" fmla="*/ 4 w 16"/>
                  <a:gd name="T17" fmla="*/ 8 h 16"/>
                  <a:gd name="T18" fmla="*/ 8 w 16"/>
                  <a:gd name="T1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6">
                    <a:moveTo>
                      <a:pt x="0" y="8"/>
                    </a:moveTo>
                    <a:cubicBezTo>
                      <a:pt x="0" y="12"/>
                      <a:pt x="4" y="16"/>
                      <a:pt x="8" y="16"/>
                    </a:cubicBezTo>
                    <a:cubicBezTo>
                      <a:pt x="12" y="16"/>
                      <a:pt x="16" y="12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lose/>
                    <a:moveTo>
                      <a:pt x="8" y="4"/>
                    </a:moveTo>
                    <a:cubicBezTo>
                      <a:pt x="10" y="4"/>
                      <a:pt x="12" y="6"/>
                      <a:pt x="12" y="8"/>
                    </a:cubicBezTo>
                    <a:cubicBezTo>
                      <a:pt x="12" y="10"/>
                      <a:pt x="10" y="12"/>
                      <a:pt x="8" y="12"/>
                    </a:cubicBezTo>
                    <a:cubicBezTo>
                      <a:pt x="6" y="12"/>
                      <a:pt x="4" y="10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Oval 24">
                <a:extLst>
                  <a:ext uri="{FF2B5EF4-FFF2-40B4-BE49-F238E27FC236}">
                    <a16:creationId xmlns:a16="http://schemas.microsoft.com/office/drawing/2014/main" xmlns="" id="{8F20644A-6B95-4300-81B3-93ADE23F1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8601" y="4530726"/>
                <a:ext cx="30163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Oval 25">
                <a:extLst>
                  <a:ext uri="{FF2B5EF4-FFF2-40B4-BE49-F238E27FC236}">
                    <a16:creationId xmlns:a16="http://schemas.microsoft.com/office/drawing/2014/main" xmlns="" id="{689177DF-EFC2-4DF8-A515-59CEF5811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076" y="4300538"/>
                <a:ext cx="31750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45">
              <a:extLst>
                <a:ext uri="{FF2B5EF4-FFF2-40B4-BE49-F238E27FC236}">
                  <a16:creationId xmlns:a16="http://schemas.microsoft.com/office/drawing/2014/main" xmlns="" id="{63FDB228-0468-4986-A505-D75459B1EC30}"/>
                </a:ext>
              </a:extLst>
            </p:cNvPr>
            <p:cNvGrpSpPr/>
            <p:nvPr/>
          </p:nvGrpSpPr>
          <p:grpSpPr>
            <a:xfrm>
              <a:off x="3490308" y="4219069"/>
              <a:ext cx="2403451" cy="1986152"/>
              <a:chOff x="1732858" y="4891482"/>
              <a:chExt cx="2232351" cy="1986152"/>
            </a:xfrm>
          </p:grpSpPr>
          <p:sp>
            <p:nvSpPr>
              <p:cNvPr id="14" name="TextBox 52">
                <a:extLst>
                  <a:ext uri="{FF2B5EF4-FFF2-40B4-BE49-F238E27FC236}">
                    <a16:creationId xmlns:a16="http://schemas.microsoft.com/office/drawing/2014/main" xmlns="" id="{7C3FD888-BDBF-4191-AA7D-B71537733DB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4891482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2800" b="1" dirty="0" smtClean="0">
                    <a:solidFill>
                      <a:schemeClr val="accent2"/>
                    </a:solidFill>
                  </a:rPr>
                  <a:t>故障容灾</a:t>
                </a:r>
                <a:endParaRPr lang="zh-CN" altLang="en-US" sz="28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TextBox 53">
                <a:extLst>
                  <a:ext uri="{FF2B5EF4-FFF2-40B4-BE49-F238E27FC236}">
                    <a16:creationId xmlns:a16="http://schemas.microsoft.com/office/drawing/2014/main" xmlns="" id="{D5427F41-38A0-47E8-90FC-80B0777AE6D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52066" y="5559592"/>
                <a:ext cx="2213143" cy="13180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171450" indent="-171450">
                  <a:lnSpc>
                    <a:spcPct val="120000"/>
                  </a:lnSpc>
                  <a:buFont typeface="Arial" charset="0"/>
                  <a:buChar char="•"/>
                  <a:defRPr/>
                </a:pPr>
                <a:r>
                  <a:rPr lang="en-US" altLang="zh-CN" sz="1900" dirty="0" err="1" smtClean="0"/>
                  <a:t>JobManager</a:t>
                </a:r>
                <a:r>
                  <a:rPr lang="zh-CN" altLang="en-US" sz="1900" dirty="0" smtClean="0"/>
                  <a:t> </a:t>
                </a:r>
                <a:r>
                  <a:rPr lang="en-US" altLang="zh-CN" sz="1900" dirty="0" smtClean="0"/>
                  <a:t>HA</a:t>
                </a:r>
              </a:p>
              <a:p>
                <a:pPr marL="171450" indent="-171450">
                  <a:lnSpc>
                    <a:spcPct val="120000"/>
                  </a:lnSpc>
                  <a:buFont typeface="Arial" charset="0"/>
                  <a:buChar char="•"/>
                  <a:defRPr/>
                </a:pPr>
                <a:r>
                  <a:rPr lang="en-US" altLang="zh-CN" sz="1900" dirty="0" err="1"/>
                  <a:t>Flink</a:t>
                </a:r>
                <a:r>
                  <a:rPr lang="en-US" altLang="zh-CN" sz="1900" dirty="0"/>
                  <a:t> Kafka</a:t>
                </a:r>
                <a:r>
                  <a:rPr lang="zh-CN" altLang="en-US" sz="1900" dirty="0"/>
                  <a:t>异常重试 </a:t>
                </a:r>
                <a:endParaRPr lang="en-US" altLang="zh-CN" sz="1900" dirty="0"/>
              </a:p>
              <a:p>
                <a:pPr marL="171450" indent="-171450">
                  <a:lnSpc>
                    <a:spcPct val="120000"/>
                  </a:lnSpc>
                  <a:buFont typeface="Arial" charset="0"/>
                  <a:buChar char="•"/>
                  <a:defRPr/>
                </a:pPr>
                <a:r>
                  <a:rPr lang="en-US" altLang="zh-CN" sz="1900" dirty="0" err="1" smtClean="0"/>
                  <a:t>Flink</a:t>
                </a:r>
                <a:r>
                  <a:rPr lang="zh-CN" altLang="en-US" sz="1900" dirty="0" smtClean="0"/>
                  <a:t> </a:t>
                </a:r>
                <a:r>
                  <a:rPr lang="en-US" altLang="zh-CN" sz="1900" dirty="0" smtClean="0"/>
                  <a:t>Checkpoint</a:t>
                </a:r>
                <a:r>
                  <a:rPr lang="zh-CN" altLang="en-US" sz="1900" dirty="0" smtClean="0"/>
                  <a:t> 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60" name="PA_库_组合 59">
            <a:extLst>
              <a:ext uri="{FF2B5EF4-FFF2-40B4-BE49-F238E27FC236}">
                <a16:creationId xmlns:a16="http://schemas.microsoft.com/office/drawing/2014/main" xmlns="" id="{F63789AF-8B40-4AEE-9DF1-B959795A534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626376" y="1594107"/>
            <a:ext cx="2526780" cy="3020969"/>
            <a:chOff x="6033188" y="2739358"/>
            <a:chExt cx="2526780" cy="3020969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xmlns="" id="{615415F7-60EC-4126-80E8-90E876F38A00}"/>
                </a:ext>
              </a:extLst>
            </p:cNvPr>
            <p:cNvGrpSpPr/>
            <p:nvPr/>
          </p:nvGrpSpPr>
          <p:grpSpPr>
            <a:xfrm>
              <a:off x="6179900" y="2739358"/>
              <a:ext cx="2380068" cy="1217448"/>
              <a:chOff x="6188075" y="2662238"/>
              <a:chExt cx="2687638" cy="1374775"/>
            </a:xfrm>
          </p:grpSpPr>
          <p:sp>
            <p:nvSpPr>
              <p:cNvPr id="48" name="Freeform: Shape 32">
                <a:extLst>
                  <a:ext uri="{FF2B5EF4-FFF2-40B4-BE49-F238E27FC236}">
                    <a16:creationId xmlns:a16="http://schemas.microsoft.com/office/drawing/2014/main" xmlns="" id="{1E88FDFA-2BEA-46E7-B1A6-78E6203A6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6125" y="2662238"/>
                <a:ext cx="1779588" cy="1374775"/>
              </a:xfrm>
              <a:custGeom>
                <a:avLst/>
                <a:gdLst>
                  <a:gd name="T0" fmla="*/ 707 w 1121"/>
                  <a:gd name="T1" fmla="*/ 866 h 866"/>
                  <a:gd name="T2" fmla="*/ 707 w 1121"/>
                  <a:gd name="T3" fmla="*/ 672 h 866"/>
                  <a:gd name="T4" fmla="*/ 0 w 1121"/>
                  <a:gd name="T5" fmla="*/ 672 h 866"/>
                  <a:gd name="T6" fmla="*/ 0 w 1121"/>
                  <a:gd name="T7" fmla="*/ 194 h 866"/>
                  <a:gd name="T8" fmla="*/ 707 w 1121"/>
                  <a:gd name="T9" fmla="*/ 194 h 866"/>
                  <a:gd name="T10" fmla="*/ 707 w 1121"/>
                  <a:gd name="T11" fmla="*/ 0 h 866"/>
                  <a:gd name="T12" fmla="*/ 1121 w 1121"/>
                  <a:gd name="T13" fmla="*/ 432 h 866"/>
                  <a:gd name="T14" fmla="*/ 707 w 1121"/>
                  <a:gd name="T15" fmla="*/ 866 h 866"/>
                  <a:gd name="T16" fmla="*/ 707 w 1121"/>
                  <a:gd name="T1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1" h="866">
                    <a:moveTo>
                      <a:pt x="707" y="866"/>
                    </a:moveTo>
                    <a:lnTo>
                      <a:pt x="707" y="672"/>
                    </a:lnTo>
                    <a:lnTo>
                      <a:pt x="0" y="672"/>
                    </a:lnTo>
                    <a:lnTo>
                      <a:pt x="0" y="194"/>
                    </a:lnTo>
                    <a:lnTo>
                      <a:pt x="707" y="194"/>
                    </a:lnTo>
                    <a:lnTo>
                      <a:pt x="707" y="0"/>
                    </a:lnTo>
                    <a:lnTo>
                      <a:pt x="1121" y="432"/>
                    </a:lnTo>
                    <a:lnTo>
                      <a:pt x="707" y="866"/>
                    </a:lnTo>
                    <a:lnTo>
                      <a:pt x="707" y="86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Oval 33">
                <a:extLst>
                  <a:ext uri="{FF2B5EF4-FFF2-40B4-BE49-F238E27FC236}">
                    <a16:creationId xmlns:a16="http://schemas.microsoft.com/office/drawing/2014/main" xmlns="" id="{342C874D-B333-4BA0-980C-962B7698A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8075" y="2681288"/>
                <a:ext cx="1335088" cy="13366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Oval 34">
                <a:extLst>
                  <a:ext uri="{FF2B5EF4-FFF2-40B4-BE49-F238E27FC236}">
                    <a16:creationId xmlns:a16="http://schemas.microsoft.com/office/drawing/2014/main" xmlns="" id="{46B6B41E-4068-40D9-BB71-1A17778CE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6350" y="2849563"/>
                <a:ext cx="996950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4" name="Group 8">
              <a:extLst>
                <a:ext uri="{FF2B5EF4-FFF2-40B4-BE49-F238E27FC236}">
                  <a16:creationId xmlns:a16="http://schemas.microsoft.com/office/drawing/2014/main" xmlns="" id="{C2C857D1-8679-4E8E-8F4D-A6CE9ED1BA89}"/>
                </a:ext>
              </a:extLst>
            </p:cNvPr>
            <p:cNvGrpSpPr/>
            <p:nvPr/>
          </p:nvGrpSpPr>
          <p:grpSpPr>
            <a:xfrm rot="21036247">
              <a:off x="6433884" y="3111550"/>
              <a:ext cx="684451" cy="433935"/>
              <a:chOff x="7726363" y="1603045"/>
              <a:chExt cx="876914" cy="555955"/>
            </a:xfrm>
            <a:solidFill>
              <a:schemeClr val="accent3"/>
            </a:solidFill>
          </p:grpSpPr>
          <p:grpSp>
            <p:nvGrpSpPr>
              <p:cNvPr id="28" name="Group 12">
                <a:extLst>
                  <a:ext uri="{FF2B5EF4-FFF2-40B4-BE49-F238E27FC236}">
                    <a16:creationId xmlns:a16="http://schemas.microsoft.com/office/drawing/2014/main" xmlns="" id="{44FE3BAA-9440-4AF6-9B0B-7870EF07E264}"/>
                  </a:ext>
                </a:extLst>
              </p:cNvPr>
              <p:cNvGrpSpPr/>
              <p:nvPr/>
            </p:nvGrpSpPr>
            <p:grpSpPr>
              <a:xfrm>
                <a:off x="7726363" y="1666875"/>
                <a:ext cx="492125" cy="492125"/>
                <a:chOff x="7726363" y="1666875"/>
                <a:chExt cx="492125" cy="492125"/>
              </a:xfrm>
              <a:grpFill/>
            </p:grpSpPr>
            <p:sp>
              <p:nvSpPr>
                <p:cNvPr id="33" name="Freeform: Shape 17">
                  <a:extLst>
                    <a:ext uri="{FF2B5EF4-FFF2-40B4-BE49-F238E27FC236}">
                      <a16:creationId xmlns:a16="http://schemas.microsoft.com/office/drawing/2014/main" xmlns="" id="{EEF9AE1E-595F-4A36-85F0-79866BB1C8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6363" y="1666875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Freeform: Shape 18">
                  <a:extLst>
                    <a:ext uri="{FF2B5EF4-FFF2-40B4-BE49-F238E27FC236}">
                      <a16:creationId xmlns:a16="http://schemas.microsoft.com/office/drawing/2014/main" xmlns="" id="{34A74D0C-990A-447A-B793-12A12D1A52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6063" y="1806575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Freeform: Shape 19">
                  <a:extLst>
                    <a:ext uri="{FF2B5EF4-FFF2-40B4-BE49-F238E27FC236}">
                      <a16:creationId xmlns:a16="http://schemas.microsoft.com/office/drawing/2014/main" xmlns="" id="{D14AED1C-5227-4BF5-B0C7-FF0D1488BE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12101" y="1852613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Group 13">
                <a:extLst>
                  <a:ext uri="{FF2B5EF4-FFF2-40B4-BE49-F238E27FC236}">
                    <a16:creationId xmlns:a16="http://schemas.microsoft.com/office/drawing/2014/main" xmlns="" id="{DA581AD2-8EBB-4C88-824D-1E034D5E472F}"/>
                  </a:ext>
                </a:extLst>
              </p:cNvPr>
              <p:cNvGrpSpPr/>
              <p:nvPr/>
            </p:nvGrpSpPr>
            <p:grpSpPr>
              <a:xfrm>
                <a:off x="8191089" y="1603045"/>
                <a:ext cx="412188" cy="412188"/>
                <a:chOff x="7726363" y="1666875"/>
                <a:chExt cx="492125" cy="492125"/>
              </a:xfrm>
              <a:grpFill/>
            </p:grpSpPr>
            <p:sp>
              <p:nvSpPr>
                <p:cNvPr id="30" name="Freeform: Shape 14">
                  <a:extLst>
                    <a:ext uri="{FF2B5EF4-FFF2-40B4-BE49-F238E27FC236}">
                      <a16:creationId xmlns:a16="http://schemas.microsoft.com/office/drawing/2014/main" xmlns="" id="{0AAD1BAE-361F-4770-8883-D1A064FE6C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6363" y="1666875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Freeform: Shape 15">
                  <a:extLst>
                    <a:ext uri="{FF2B5EF4-FFF2-40B4-BE49-F238E27FC236}">
                      <a16:creationId xmlns:a16="http://schemas.microsoft.com/office/drawing/2014/main" xmlns="" id="{82A68FF1-6FC9-41F7-8EFC-4D44C843F3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6063" y="1806575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Freeform: Shape 16">
                  <a:extLst>
                    <a:ext uri="{FF2B5EF4-FFF2-40B4-BE49-F238E27FC236}">
                      <a16:creationId xmlns:a16="http://schemas.microsoft.com/office/drawing/2014/main" xmlns="" id="{2FA8A24D-D0B0-43E9-B097-1745EB80BF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12101" y="1852613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8" name="Group 46">
              <a:extLst>
                <a:ext uri="{FF2B5EF4-FFF2-40B4-BE49-F238E27FC236}">
                  <a16:creationId xmlns:a16="http://schemas.microsoft.com/office/drawing/2014/main" xmlns="" id="{93379E72-3B4E-4FCD-A076-89204C630449}"/>
                </a:ext>
              </a:extLst>
            </p:cNvPr>
            <p:cNvGrpSpPr/>
            <p:nvPr/>
          </p:nvGrpSpPr>
          <p:grpSpPr>
            <a:xfrm>
              <a:off x="6033188" y="4105824"/>
              <a:ext cx="2462825" cy="1654503"/>
              <a:chOff x="1732858" y="4778237"/>
              <a:chExt cx="2287498" cy="1654503"/>
            </a:xfrm>
          </p:grpSpPr>
          <p:sp>
            <p:nvSpPr>
              <p:cNvPr id="12" name="TextBox 50">
                <a:extLst>
                  <a:ext uri="{FF2B5EF4-FFF2-40B4-BE49-F238E27FC236}">
                    <a16:creationId xmlns:a16="http://schemas.microsoft.com/office/drawing/2014/main" xmlns="" id="{96D921CB-14A9-41DD-B042-358B6ABB31E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4778237"/>
                <a:ext cx="2213143" cy="506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2800" b="1" dirty="0" smtClean="0">
                    <a:solidFill>
                      <a:schemeClr val="accent3"/>
                    </a:solidFill>
                  </a:rPr>
                  <a:t>监控报警</a:t>
                </a:r>
                <a:endParaRPr lang="zh-CN" altLang="en-US" sz="28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TextBox 51">
                <a:extLst>
                  <a:ext uri="{FF2B5EF4-FFF2-40B4-BE49-F238E27FC236}">
                    <a16:creationId xmlns:a16="http://schemas.microsoft.com/office/drawing/2014/main" xmlns="" id="{FC47E880-10E1-4FB9-94BA-CF9E3712AA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07213" y="585851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228600" indent="-228600">
                  <a:lnSpc>
                    <a:spcPct val="120000"/>
                  </a:lnSpc>
                  <a:buFont typeface="Arial" charset="0"/>
                  <a:buChar char="•"/>
                  <a:defRPr/>
                </a:pPr>
                <a:r>
                  <a:rPr lang="zh-CN" altLang="en-US" dirty="0" smtClean="0"/>
                  <a:t>作业延迟报警</a:t>
                </a:r>
                <a:endParaRPr lang="en-US" altLang="zh-CN" dirty="0" smtClean="0"/>
              </a:p>
              <a:p>
                <a:pPr marL="228600" indent="-228600">
                  <a:lnSpc>
                    <a:spcPct val="120000"/>
                  </a:lnSpc>
                  <a:buFont typeface="Arial" charset="0"/>
                  <a:buChar char="•"/>
                  <a:defRPr/>
                </a:pPr>
                <a:r>
                  <a:rPr lang="zh-CN" altLang="en-US" dirty="0" smtClean="0"/>
                  <a:t>自定义</a:t>
                </a:r>
                <a:r>
                  <a:rPr lang="en-US" altLang="zh-CN" dirty="0" smtClean="0"/>
                  <a:t>metrics</a:t>
                </a:r>
                <a:r>
                  <a:rPr lang="zh-CN" altLang="en-US" dirty="0" smtClean="0"/>
                  <a:t>报警</a:t>
                </a:r>
                <a:endParaRPr lang="en-US" altLang="zh-CN" dirty="0" smtClean="0"/>
              </a:p>
              <a:p>
                <a:pPr marL="228600" indent="-228600" algn="ctr">
                  <a:lnSpc>
                    <a:spcPct val="120000"/>
                  </a:lnSpc>
                  <a:buFont typeface="Arial" charset="0"/>
                  <a:buChar char="•"/>
                  <a:defRPr/>
                </a:pPr>
                <a:endParaRPr lang="zh-CN" altLang="en-US" sz="1000" dirty="0"/>
              </a:p>
            </p:txBody>
          </p:sp>
        </p:grpSp>
      </p:grpSp>
      <p:pic>
        <p:nvPicPr>
          <p:cNvPr id="64" name="图片 63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65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62315" y="189958"/>
            <a:ext cx="325439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稳定性建设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23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65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62315" y="189958"/>
            <a:ext cx="325439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化管理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gray">
          <a:xfrm rot="3419336">
            <a:off x="2720108" y="4101849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16" name="Text Box 5"/>
          <p:cNvSpPr txBox="1">
            <a:spLocks noChangeArrowheads="1"/>
          </p:cNvSpPr>
          <p:nvPr/>
        </p:nvSpPr>
        <p:spPr bwMode="gray">
          <a:xfrm>
            <a:off x="2775671" y="4144711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4</a:t>
            </a:r>
          </a:p>
        </p:txBody>
      </p:sp>
      <p:sp>
        <p:nvSpPr>
          <p:cNvPr id="117" name="Line 6"/>
          <p:cNvSpPr>
            <a:spLocks noChangeShapeType="1"/>
          </p:cNvSpPr>
          <p:nvPr/>
        </p:nvSpPr>
        <p:spPr bwMode="gray">
          <a:xfrm>
            <a:off x="3004272" y="2163509"/>
            <a:ext cx="3579379" cy="471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Rectangle 7"/>
          <p:cNvSpPr>
            <a:spLocks noChangeArrowheads="1"/>
          </p:cNvSpPr>
          <p:nvPr/>
        </p:nvSpPr>
        <p:spPr bwMode="gray">
          <a:xfrm rot="3419336">
            <a:off x="2720108" y="1587249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19" name="Text Box 8"/>
          <p:cNvSpPr txBox="1">
            <a:spLocks noChangeArrowheads="1"/>
          </p:cNvSpPr>
          <p:nvPr/>
        </p:nvSpPr>
        <p:spPr bwMode="gray">
          <a:xfrm>
            <a:off x="3473504" y="1723947"/>
            <a:ext cx="3161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cs typeface="Arial" charset="0"/>
              </a:rPr>
              <a:t>流</a:t>
            </a:r>
            <a:r>
              <a:rPr lang="en-US" altLang="zh-CN" sz="2400" dirty="0">
                <a:cs typeface="Arial" charset="0"/>
              </a:rPr>
              <a:t>S</a:t>
            </a:r>
            <a:r>
              <a:rPr lang="en-US" altLang="zh-CN" sz="2400" dirty="0" smtClean="0">
                <a:cs typeface="Arial" charset="0"/>
              </a:rPr>
              <a:t>chema</a:t>
            </a:r>
            <a:r>
              <a:rPr lang="zh-CN" altLang="en-US" sz="2400" dirty="0" smtClean="0">
                <a:cs typeface="Arial" charset="0"/>
              </a:rPr>
              <a:t>化和表管理</a:t>
            </a:r>
            <a:endParaRPr lang="en-US" altLang="zh-CN" sz="2400" dirty="0">
              <a:cs typeface="Arial" charset="0"/>
            </a:endParaRPr>
          </a:p>
        </p:txBody>
      </p:sp>
      <p:sp>
        <p:nvSpPr>
          <p:cNvPr id="120" name="Text Box 9"/>
          <p:cNvSpPr txBox="1">
            <a:spLocks noChangeArrowheads="1"/>
          </p:cNvSpPr>
          <p:nvPr/>
        </p:nvSpPr>
        <p:spPr bwMode="gray">
          <a:xfrm>
            <a:off x="2775671" y="1630111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FF"/>
                </a:solidFill>
                <a:cs typeface="Arial" charset="0"/>
              </a:rPr>
              <a:t>1</a:t>
            </a:r>
          </a:p>
        </p:txBody>
      </p:sp>
      <p:sp>
        <p:nvSpPr>
          <p:cNvPr id="121" name="Line 10"/>
          <p:cNvSpPr>
            <a:spLocks noChangeShapeType="1"/>
          </p:cNvSpPr>
          <p:nvPr/>
        </p:nvSpPr>
        <p:spPr bwMode="gray">
          <a:xfrm flipV="1">
            <a:off x="3004270" y="3013478"/>
            <a:ext cx="3579381" cy="3499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Rectangle 11"/>
          <p:cNvSpPr>
            <a:spLocks noChangeArrowheads="1"/>
          </p:cNvSpPr>
          <p:nvPr/>
        </p:nvSpPr>
        <p:spPr bwMode="gray">
          <a:xfrm rot="3419336">
            <a:off x="2720108" y="2425449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3" name="Text Box 12"/>
          <p:cNvSpPr txBox="1">
            <a:spLocks noChangeArrowheads="1"/>
          </p:cNvSpPr>
          <p:nvPr/>
        </p:nvSpPr>
        <p:spPr bwMode="gray">
          <a:xfrm>
            <a:off x="2775671" y="2468311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2</a:t>
            </a:r>
          </a:p>
        </p:txBody>
      </p:sp>
      <p:sp>
        <p:nvSpPr>
          <p:cNvPr id="124" name="Rectangle 14"/>
          <p:cNvSpPr>
            <a:spLocks noChangeArrowheads="1"/>
          </p:cNvSpPr>
          <p:nvPr/>
        </p:nvSpPr>
        <p:spPr bwMode="gray">
          <a:xfrm rot="3419336">
            <a:off x="2720108" y="3263649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5" name="Text Box 15"/>
          <p:cNvSpPr txBox="1">
            <a:spLocks noChangeArrowheads="1"/>
          </p:cNvSpPr>
          <p:nvPr/>
        </p:nvSpPr>
        <p:spPr bwMode="gray">
          <a:xfrm>
            <a:off x="2775671" y="3306511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3</a:t>
            </a:r>
          </a:p>
        </p:txBody>
      </p:sp>
      <p:sp>
        <p:nvSpPr>
          <p:cNvPr id="126" name="Line 16"/>
          <p:cNvSpPr>
            <a:spLocks noChangeShapeType="1"/>
          </p:cNvSpPr>
          <p:nvPr/>
        </p:nvSpPr>
        <p:spPr bwMode="gray">
          <a:xfrm flipV="1">
            <a:off x="3004271" y="5530301"/>
            <a:ext cx="3579380" cy="823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Rectangle 17"/>
          <p:cNvSpPr>
            <a:spLocks noChangeArrowheads="1"/>
          </p:cNvSpPr>
          <p:nvPr/>
        </p:nvSpPr>
        <p:spPr bwMode="ltGray">
          <a:xfrm rot="3419336">
            <a:off x="2720108" y="4962274"/>
            <a:ext cx="479425" cy="5207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8" name="Text Box 18"/>
          <p:cNvSpPr txBox="1">
            <a:spLocks noChangeArrowheads="1"/>
          </p:cNvSpPr>
          <p:nvPr/>
        </p:nvSpPr>
        <p:spPr bwMode="gray">
          <a:xfrm>
            <a:off x="2775671" y="5005136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5</a:t>
            </a:r>
          </a:p>
        </p:txBody>
      </p:sp>
      <p:sp>
        <p:nvSpPr>
          <p:cNvPr id="129" name="Text Box 19"/>
          <p:cNvSpPr txBox="1">
            <a:spLocks noChangeArrowheads="1"/>
          </p:cNvSpPr>
          <p:nvPr/>
        </p:nvSpPr>
        <p:spPr bwMode="gray">
          <a:xfrm>
            <a:off x="3473504" y="2551814"/>
            <a:ext cx="2661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dirty="0" smtClean="0">
                <a:cs typeface="Arial" charset="0"/>
              </a:rPr>
              <a:t>SQL</a:t>
            </a:r>
            <a:r>
              <a:rPr lang="zh-CN" altLang="en-US" sz="2400" dirty="0" smtClean="0">
                <a:cs typeface="Arial" charset="0"/>
              </a:rPr>
              <a:t>语法的丰富度</a:t>
            </a:r>
            <a:endParaRPr lang="en-US" altLang="zh-CN" sz="2400" dirty="0">
              <a:cs typeface="Arial" charset="0"/>
            </a:endParaRPr>
          </a:p>
        </p:txBody>
      </p:sp>
      <p:sp>
        <p:nvSpPr>
          <p:cNvPr id="130" name="Text Box 20"/>
          <p:cNvSpPr txBox="1">
            <a:spLocks noChangeArrowheads="1"/>
          </p:cNvSpPr>
          <p:nvPr/>
        </p:nvSpPr>
        <p:spPr bwMode="gray">
          <a:xfrm>
            <a:off x="3473504" y="3335300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cs typeface="Arial" charset="0"/>
              </a:rPr>
              <a:t>与元数据共通</a:t>
            </a:r>
            <a:endParaRPr lang="en-US" altLang="zh-CN" sz="2400" dirty="0">
              <a:cs typeface="Arial" charset="0"/>
            </a:endParaRPr>
          </a:p>
        </p:txBody>
      </p:sp>
      <p:sp>
        <p:nvSpPr>
          <p:cNvPr id="131" name="Text Box 21"/>
          <p:cNvSpPr txBox="1">
            <a:spLocks noChangeArrowheads="1"/>
          </p:cNvSpPr>
          <p:nvPr/>
        </p:nvSpPr>
        <p:spPr bwMode="gray">
          <a:xfrm>
            <a:off x="3473504" y="4250440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dirty="0" smtClean="0">
                <a:cs typeface="Arial" charset="0"/>
              </a:rPr>
              <a:t>SQL</a:t>
            </a:r>
            <a:r>
              <a:rPr lang="zh-CN" altLang="en-US" sz="2400" dirty="0" smtClean="0">
                <a:cs typeface="Arial" charset="0"/>
              </a:rPr>
              <a:t>模板</a:t>
            </a:r>
            <a:endParaRPr lang="en-US" altLang="zh-CN" sz="2400" dirty="0">
              <a:cs typeface="Arial" charset="0"/>
            </a:endParaRPr>
          </a:p>
        </p:txBody>
      </p:sp>
      <p:sp>
        <p:nvSpPr>
          <p:cNvPr id="132" name="Text Box 22"/>
          <p:cNvSpPr txBox="1">
            <a:spLocks noChangeArrowheads="1"/>
          </p:cNvSpPr>
          <p:nvPr/>
        </p:nvSpPr>
        <p:spPr bwMode="gray">
          <a:xfrm>
            <a:off x="3523051" y="5068636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cs typeface="Arial" charset="0"/>
              </a:rPr>
              <a:t>构建公共表、中间表</a:t>
            </a:r>
            <a:endParaRPr lang="en-US" altLang="zh-CN" sz="2400" dirty="0">
              <a:cs typeface="Arial" charset="0"/>
            </a:endParaRPr>
          </a:p>
        </p:txBody>
      </p:sp>
      <p:sp>
        <p:nvSpPr>
          <p:cNvPr id="133" name="Line 6"/>
          <p:cNvSpPr>
            <a:spLocks noChangeShapeType="1"/>
          </p:cNvSpPr>
          <p:nvPr/>
        </p:nvSpPr>
        <p:spPr bwMode="gray">
          <a:xfrm flipV="1">
            <a:off x="3004270" y="3836504"/>
            <a:ext cx="3579381" cy="2259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Line 16"/>
          <p:cNvSpPr>
            <a:spLocks noChangeShapeType="1"/>
          </p:cNvSpPr>
          <p:nvPr/>
        </p:nvSpPr>
        <p:spPr bwMode="gray">
          <a:xfrm flipV="1">
            <a:off x="3004271" y="4705052"/>
            <a:ext cx="3579380" cy="7121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4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1A7B6E8-0C2C-425C-93C7-B4517F42571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>
            <a:off x="-2845268" y="-922885"/>
            <a:ext cx="10435771" cy="7780885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B92ED6C0-EAFE-4A17-8C9E-84927ED4C991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F8B9CEE-79BF-4DE1-A034-9B1F63626D8C}"/>
              </a:ext>
            </a:extLst>
          </p:cNvPr>
          <p:cNvSpPr txBox="1"/>
          <p:nvPr/>
        </p:nvSpPr>
        <p:spPr>
          <a:xfrm>
            <a:off x="5571203" y="2039335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accent2"/>
                </a:solidFill>
                <a:latin typeface="+mj-lt"/>
              </a:rPr>
              <a:t>03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1D10FEC-8416-4C1E-8199-5A61625AD84C}"/>
              </a:ext>
            </a:extLst>
          </p:cNvPr>
          <p:cNvSpPr txBox="1"/>
          <p:nvPr/>
        </p:nvSpPr>
        <p:spPr>
          <a:xfrm>
            <a:off x="4356765" y="36089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n-ea"/>
              </a:rPr>
              <a:t>生产实践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5503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66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43589" y="189958"/>
            <a:ext cx="325439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现有业务场景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Group 3"/>
          <p:cNvGrpSpPr>
            <a:grpSpLocks/>
          </p:cNvGrpSpPr>
          <p:nvPr/>
        </p:nvGrpSpPr>
        <p:grpSpPr bwMode="auto">
          <a:xfrm>
            <a:off x="2117559" y="1449498"/>
            <a:ext cx="5410202" cy="665162"/>
            <a:chOff x="1152" y="1275"/>
            <a:chExt cx="3408" cy="419"/>
          </a:xfrm>
        </p:grpSpPr>
        <p:grpSp>
          <p:nvGrpSpPr>
            <p:cNvPr id="63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69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0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99C018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5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1903" y="1300"/>
              <a:ext cx="26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b="1" dirty="0" smtClean="0"/>
                <a:t>经营分析（访客统计、成交）</a:t>
              </a:r>
              <a:endParaRPr lang="en-US" altLang="zh-CN" sz="2400" b="1" dirty="0"/>
            </a:p>
          </p:txBody>
        </p:sp>
        <p:sp>
          <p:nvSpPr>
            <p:cNvPr id="68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72" name="Group 11"/>
          <p:cNvGrpSpPr>
            <a:grpSpLocks/>
          </p:cNvGrpSpPr>
          <p:nvPr/>
        </p:nvGrpSpPr>
        <p:grpSpPr bwMode="auto">
          <a:xfrm>
            <a:off x="2117559" y="2363898"/>
            <a:ext cx="5410200" cy="665162"/>
            <a:chOff x="1152" y="1851"/>
            <a:chExt cx="3408" cy="419"/>
          </a:xfrm>
        </p:grpSpPr>
        <p:grpSp>
          <p:nvGrpSpPr>
            <p:cNvPr id="73" name="Group 1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77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8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9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4" name="Line 1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17"/>
            <p:cNvSpPr txBox="1">
              <a:spLocks noChangeArrowheads="1"/>
            </p:cNvSpPr>
            <p:nvPr/>
          </p:nvSpPr>
          <p:spPr bwMode="auto">
            <a:xfrm>
              <a:off x="2065" y="1916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en-US" altLang="zh-CN" sz="2400" dirty="0">
                <a:solidFill>
                  <a:schemeClr val="tx2"/>
                </a:solidFill>
              </a:endParaRPr>
            </a:p>
          </p:txBody>
        </p:sp>
        <p:sp>
          <p:nvSpPr>
            <p:cNvPr id="76" name="Text Box 1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0" name="Group 19"/>
          <p:cNvGrpSpPr>
            <a:grpSpLocks/>
          </p:cNvGrpSpPr>
          <p:nvPr/>
        </p:nvGrpSpPr>
        <p:grpSpPr bwMode="auto">
          <a:xfrm>
            <a:off x="2117559" y="3256073"/>
            <a:ext cx="5410200" cy="665162"/>
            <a:chOff x="1152" y="2413"/>
            <a:chExt cx="3408" cy="419"/>
          </a:xfrm>
        </p:grpSpPr>
        <p:grpSp>
          <p:nvGrpSpPr>
            <p:cNvPr id="81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85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7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82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Text Box 25"/>
            <p:cNvSpPr txBox="1">
              <a:spLocks noChangeArrowheads="1"/>
            </p:cNvSpPr>
            <p:nvPr/>
          </p:nvSpPr>
          <p:spPr bwMode="auto">
            <a:xfrm>
              <a:off x="1903" y="2451"/>
              <a:ext cx="26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/>
                <a:t>广告业务（曝光量，点击量）</a:t>
              </a:r>
              <a:endParaRPr lang="en-US" altLang="zh-CN" sz="2400" dirty="0"/>
            </a:p>
          </p:txBody>
        </p:sp>
        <p:sp>
          <p:nvSpPr>
            <p:cNvPr id="84" name="Text Box 26"/>
            <p:cNvSpPr txBox="1">
              <a:spLocks noChangeArrowheads="1"/>
            </p:cNvSpPr>
            <p:nvPr/>
          </p:nvSpPr>
          <p:spPr bwMode="gray">
            <a:xfrm>
              <a:off x="1276" y="247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8" name="Group 27"/>
          <p:cNvGrpSpPr>
            <a:grpSpLocks/>
          </p:cNvGrpSpPr>
          <p:nvPr/>
        </p:nvGrpSpPr>
        <p:grpSpPr bwMode="auto">
          <a:xfrm>
            <a:off x="2117559" y="4170473"/>
            <a:ext cx="5410200" cy="665162"/>
            <a:chOff x="1152" y="2989"/>
            <a:chExt cx="3408" cy="419"/>
          </a:xfrm>
        </p:grpSpPr>
        <p:grpSp>
          <p:nvGrpSpPr>
            <p:cNvPr id="89" name="Group 28"/>
            <p:cNvGrpSpPr>
              <a:grpSpLocks/>
            </p:cNvGrpSpPr>
            <p:nvPr/>
          </p:nvGrpSpPr>
          <p:grpSpPr bwMode="auto">
            <a:xfrm>
              <a:off x="1152" y="2989"/>
              <a:ext cx="480" cy="419"/>
              <a:chOff x="3174" y="2656"/>
              <a:chExt cx="1549" cy="1351"/>
            </a:xfrm>
          </p:grpSpPr>
          <p:sp>
            <p:nvSpPr>
              <p:cNvPr id="93" name="AutoShape 2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4" name="AutoShape 3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5" name="AutoShape 3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90" name="Line 32"/>
            <p:cNvSpPr>
              <a:spLocks noChangeShapeType="1"/>
            </p:cNvSpPr>
            <p:nvPr/>
          </p:nvSpPr>
          <p:spPr bwMode="auto">
            <a:xfrm>
              <a:off x="1536" y="3373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Text Box 33"/>
            <p:cNvSpPr txBox="1">
              <a:spLocks noChangeArrowheads="1"/>
            </p:cNvSpPr>
            <p:nvPr/>
          </p:nvSpPr>
          <p:spPr bwMode="auto">
            <a:xfrm>
              <a:off x="1903" y="3027"/>
              <a:ext cx="25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/>
                <a:t>用户运营（实时降价</a:t>
              </a:r>
              <a:r>
                <a:rPr lang="en-US" altLang="zh-CN" sz="2400" dirty="0" smtClean="0"/>
                <a:t>PUSH</a:t>
              </a:r>
              <a:r>
                <a:rPr lang="zh-CN" altLang="en-US" sz="2400" dirty="0" smtClean="0"/>
                <a:t>）</a:t>
              </a:r>
              <a:endParaRPr lang="en-US" altLang="zh-CN" sz="2400" dirty="0"/>
            </a:p>
          </p:txBody>
        </p:sp>
        <p:sp>
          <p:nvSpPr>
            <p:cNvPr id="92" name="Text Box 34"/>
            <p:cNvSpPr txBox="1">
              <a:spLocks noChangeArrowheads="1"/>
            </p:cNvSpPr>
            <p:nvPr/>
          </p:nvSpPr>
          <p:spPr bwMode="gray">
            <a:xfrm>
              <a:off x="1276" y="305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96" name="Group 27"/>
          <p:cNvGrpSpPr>
            <a:grpSpLocks/>
          </p:cNvGrpSpPr>
          <p:nvPr/>
        </p:nvGrpSpPr>
        <p:grpSpPr bwMode="auto">
          <a:xfrm>
            <a:off x="2117559" y="5150047"/>
            <a:ext cx="5410200" cy="665162"/>
            <a:chOff x="1152" y="2989"/>
            <a:chExt cx="3408" cy="419"/>
          </a:xfrm>
        </p:grpSpPr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1152" y="2989"/>
              <a:ext cx="480" cy="419"/>
              <a:chOff x="3174" y="2656"/>
              <a:chExt cx="1549" cy="1351"/>
            </a:xfrm>
          </p:grpSpPr>
          <p:sp>
            <p:nvSpPr>
              <p:cNvPr id="101" name="AutoShape 2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" name="AutoShape 3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" name="AutoShape 3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98" name="Line 32"/>
            <p:cNvSpPr>
              <a:spLocks noChangeShapeType="1"/>
            </p:cNvSpPr>
            <p:nvPr/>
          </p:nvSpPr>
          <p:spPr bwMode="auto">
            <a:xfrm>
              <a:off x="1536" y="3373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Text Box 33"/>
            <p:cNvSpPr txBox="1">
              <a:spLocks noChangeArrowheads="1"/>
            </p:cNvSpPr>
            <p:nvPr/>
          </p:nvSpPr>
          <p:spPr bwMode="auto">
            <a:xfrm>
              <a:off x="1894" y="3060"/>
              <a:ext cx="21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/>
                <a:t>客户关系（潜在客户）</a:t>
              </a:r>
              <a:endParaRPr lang="en-US" altLang="zh-CN" sz="2400" dirty="0"/>
            </a:p>
          </p:txBody>
        </p:sp>
        <p:sp>
          <p:nvSpPr>
            <p:cNvPr id="100" name="Text Box 34"/>
            <p:cNvSpPr txBox="1">
              <a:spLocks noChangeArrowheads="1"/>
            </p:cNvSpPr>
            <p:nvPr/>
          </p:nvSpPr>
          <p:spPr bwMode="gray">
            <a:xfrm>
              <a:off x="1275" y="305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5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5" name="Text Box 9"/>
          <p:cNvSpPr txBox="1">
            <a:spLocks noChangeArrowheads="1"/>
          </p:cNvSpPr>
          <p:nvPr/>
        </p:nvSpPr>
        <p:spPr bwMode="auto">
          <a:xfrm>
            <a:off x="3295152" y="2313484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dirty="0" smtClean="0"/>
              <a:t>商品分析（成交金额、购买次数）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3241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66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43589" y="189958"/>
            <a:ext cx="325439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生产实践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55" y="2190416"/>
            <a:ext cx="5466888" cy="3632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11798" y="1596007"/>
            <a:ext cx="184484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kumimoji="1" lang="zh-CN" altLang="en-US" dirty="0" smtClean="0"/>
              <a:t>广告</a:t>
            </a:r>
            <a:r>
              <a:rPr kumimoji="1" lang="en-US" altLang="zh-CN" dirty="0" smtClean="0"/>
              <a:t>CPM</a:t>
            </a:r>
            <a:endParaRPr kumimoji="1" lang="zh-CN" altLang="en-US" dirty="0" smtClean="0"/>
          </a:p>
        </p:txBody>
      </p:sp>
      <p:sp>
        <p:nvSpPr>
          <p:cNvPr id="47" name="文本框 46"/>
          <p:cNvSpPr txBox="1"/>
          <p:nvPr/>
        </p:nvSpPr>
        <p:spPr>
          <a:xfrm>
            <a:off x="8061157" y="529696"/>
            <a:ext cx="184484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kumimoji="1" lang="zh-CN" altLang="en-US" smtClean="0"/>
              <a:t>经营分析</a:t>
            </a:r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642" y="1219199"/>
            <a:ext cx="5751871" cy="512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78B84CF-2BCC-467F-B89C-C46ACB28D1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>
            <a:off x="-2845268" y="-922885"/>
            <a:ext cx="10435771" cy="7780885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BAE2B00D-F3F9-4049-980E-358234B3C957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9308992-A567-4E17-ADFB-289923F400F4}"/>
              </a:ext>
            </a:extLst>
          </p:cNvPr>
          <p:cNvSpPr txBox="1"/>
          <p:nvPr/>
        </p:nvSpPr>
        <p:spPr>
          <a:xfrm>
            <a:off x="5571203" y="205919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accent2"/>
                </a:solidFill>
                <a:latin typeface="+mj-lt"/>
              </a:rPr>
              <a:t>04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76282CB-E979-47AC-8534-877BA68226C2}"/>
              </a:ext>
            </a:extLst>
          </p:cNvPr>
          <p:cNvSpPr txBox="1"/>
          <p:nvPr/>
        </p:nvSpPr>
        <p:spPr>
          <a:xfrm>
            <a:off x="4356765" y="36089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664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46272" y="194085"/>
            <a:ext cx="325439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是否已经够好了？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42" name="Rectangle 4"/>
          <p:cNvSpPr>
            <a:spLocks noChangeArrowheads="1"/>
          </p:cNvSpPr>
          <p:nvPr/>
        </p:nvSpPr>
        <p:spPr bwMode="gray">
          <a:xfrm rot="3419336">
            <a:off x="2720108" y="4101849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gray">
          <a:xfrm>
            <a:off x="2775671" y="4144711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4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gray">
          <a:xfrm>
            <a:off x="3004272" y="2163509"/>
            <a:ext cx="6091602" cy="4016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gray">
          <a:xfrm rot="3419336">
            <a:off x="2720108" y="1587249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gray">
          <a:xfrm>
            <a:off x="3473504" y="1723947"/>
            <a:ext cx="5724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cs typeface="Arial" charset="0"/>
              </a:rPr>
              <a:t>引擎能力和</a:t>
            </a:r>
            <a:r>
              <a:rPr lang="en-US" altLang="zh-CN" sz="2400" dirty="0" smtClean="0">
                <a:cs typeface="Arial" charset="0"/>
              </a:rPr>
              <a:t>SQL</a:t>
            </a:r>
            <a:r>
              <a:rPr lang="zh-CN" altLang="en-US" sz="2400" dirty="0" smtClean="0">
                <a:cs typeface="Arial" charset="0"/>
              </a:rPr>
              <a:t>语法不足以支撑全部业务</a:t>
            </a:r>
            <a:endParaRPr lang="en-US" altLang="zh-CN" sz="2400" dirty="0">
              <a:cs typeface="Arial" charset="0"/>
            </a:endParaRP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gray">
          <a:xfrm>
            <a:off x="2775671" y="1630111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FF"/>
                </a:solidFill>
                <a:cs typeface="Arial" charset="0"/>
              </a:rPr>
              <a:t>1</a:t>
            </a:r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gray">
          <a:xfrm flipV="1">
            <a:off x="3004270" y="3028651"/>
            <a:ext cx="6091604" cy="1981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gray">
          <a:xfrm rot="3419336">
            <a:off x="2720108" y="2425449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gray">
          <a:xfrm>
            <a:off x="2775671" y="2468311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2</a:t>
            </a: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gray">
          <a:xfrm rot="3419336">
            <a:off x="2720108" y="3263649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gray">
          <a:xfrm>
            <a:off x="2775671" y="3306511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3</a:t>
            </a:r>
          </a:p>
        </p:txBody>
      </p:sp>
      <p:sp>
        <p:nvSpPr>
          <p:cNvPr id="53" name="Line 16"/>
          <p:cNvSpPr>
            <a:spLocks noChangeShapeType="1"/>
          </p:cNvSpPr>
          <p:nvPr/>
        </p:nvSpPr>
        <p:spPr bwMode="gray">
          <a:xfrm flipV="1">
            <a:off x="3004271" y="5530300"/>
            <a:ext cx="6091602" cy="823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ltGray">
          <a:xfrm rot="3419336">
            <a:off x="2720108" y="4962274"/>
            <a:ext cx="479425" cy="5207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2775671" y="5005136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5</a:t>
            </a: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gray">
          <a:xfrm>
            <a:off x="3473504" y="2551814"/>
            <a:ext cx="5416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cs typeface="Arial" charset="0"/>
              </a:rPr>
              <a:t>平台易用性（权限、调试、问题追踪）</a:t>
            </a:r>
            <a:endParaRPr lang="en-US" altLang="zh-CN" sz="2400" dirty="0">
              <a:cs typeface="Arial" charset="0"/>
            </a:endParaRPr>
          </a:p>
        </p:txBody>
      </p:sp>
      <p:sp>
        <p:nvSpPr>
          <p:cNvPr id="57" name="Text Box 20"/>
          <p:cNvSpPr txBox="1">
            <a:spLocks noChangeArrowheads="1"/>
          </p:cNvSpPr>
          <p:nvPr/>
        </p:nvSpPr>
        <p:spPr bwMode="gray">
          <a:xfrm>
            <a:off x="3473504" y="3335300"/>
            <a:ext cx="24593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cs typeface="Arial" charset="0"/>
              </a:rPr>
              <a:t>测试</a:t>
            </a:r>
            <a:r>
              <a:rPr lang="en-US" altLang="zh-CN" sz="2400" dirty="0" smtClean="0">
                <a:cs typeface="Arial" charset="0"/>
              </a:rPr>
              <a:t>mock</a:t>
            </a:r>
            <a:r>
              <a:rPr lang="zh-CN" altLang="en-US" sz="2400" dirty="0" smtClean="0">
                <a:cs typeface="Arial" charset="0"/>
              </a:rPr>
              <a:t>数据难</a:t>
            </a:r>
            <a:endParaRPr lang="en-US" altLang="zh-CN" sz="2400" dirty="0">
              <a:cs typeface="Arial" charset="0"/>
            </a:endParaRPr>
          </a:p>
        </p:txBody>
      </p:sp>
      <p:sp>
        <p:nvSpPr>
          <p:cNvPr id="58" name="Text Box 21"/>
          <p:cNvSpPr txBox="1">
            <a:spLocks noChangeArrowheads="1"/>
          </p:cNvSpPr>
          <p:nvPr/>
        </p:nvSpPr>
        <p:spPr bwMode="gray">
          <a:xfrm>
            <a:off x="3473504" y="4250440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cs typeface="Arial" charset="0"/>
              </a:rPr>
              <a:t>线上线下数据难打通</a:t>
            </a:r>
            <a:endParaRPr lang="en-US" altLang="zh-CN" sz="2400" dirty="0">
              <a:cs typeface="Arial" charset="0"/>
            </a:endParaRPr>
          </a:p>
        </p:txBody>
      </p:sp>
      <p:sp>
        <p:nvSpPr>
          <p:cNvPr id="59" name="Text Box 22"/>
          <p:cNvSpPr txBox="1">
            <a:spLocks noChangeArrowheads="1"/>
          </p:cNvSpPr>
          <p:nvPr/>
        </p:nvSpPr>
        <p:spPr bwMode="gray">
          <a:xfrm>
            <a:off x="3523051" y="5068636"/>
            <a:ext cx="306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cs typeface="Arial" charset="0"/>
              </a:rPr>
              <a:t>构建公共表、中间表</a:t>
            </a:r>
            <a:endParaRPr lang="en-US" altLang="zh-CN" sz="2400" dirty="0">
              <a:cs typeface="Arial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gray">
          <a:xfrm flipV="1">
            <a:off x="3004270" y="3851676"/>
            <a:ext cx="6091604" cy="742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gray">
          <a:xfrm>
            <a:off x="3004270" y="4712171"/>
            <a:ext cx="6091603" cy="7501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91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PA_库_组合 40">
            <a:extLst>
              <a:ext uri="{FF2B5EF4-FFF2-40B4-BE49-F238E27FC236}">
                <a16:creationId xmlns:a16="http://schemas.microsoft.com/office/drawing/2014/main" xmlns="" id="{9C201019-F073-4E62-A2C3-6C7B859F9AD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32747" y="4393770"/>
            <a:ext cx="7053918" cy="1049395"/>
            <a:chOff x="4556281" y="4377728"/>
            <a:chExt cx="7053918" cy="1049395"/>
          </a:xfrm>
        </p:grpSpPr>
        <p:grpSp>
          <p:nvGrpSpPr>
            <p:cNvPr id="4" name="Group 22">
              <a:extLst>
                <a:ext uri="{FF2B5EF4-FFF2-40B4-BE49-F238E27FC236}">
                  <a16:creationId xmlns:a16="http://schemas.microsoft.com/office/drawing/2014/main" xmlns="" id="{5AD8E07E-D2BF-493A-B27A-E808C029E7E6}"/>
                </a:ext>
              </a:extLst>
            </p:cNvPr>
            <p:cNvGrpSpPr/>
            <p:nvPr/>
          </p:nvGrpSpPr>
          <p:grpSpPr>
            <a:xfrm>
              <a:off x="4556281" y="4377728"/>
              <a:ext cx="3062075" cy="1049395"/>
              <a:chOff x="4079828" y="2000384"/>
              <a:chExt cx="2578215" cy="704147"/>
            </a:xfrm>
            <a:effectLst/>
          </p:grpSpPr>
          <p:sp>
            <p:nvSpPr>
              <p:cNvPr id="35" name="Freeform: Shape 23">
                <a:extLst>
                  <a:ext uri="{FF2B5EF4-FFF2-40B4-BE49-F238E27FC236}">
                    <a16:creationId xmlns:a16="http://schemas.microsoft.com/office/drawing/2014/main" xmlns="" id="{F667EDE0-36F2-43C7-AB6F-B9981AD4D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Freeform: Shape 24">
                <a:extLst>
                  <a:ext uri="{FF2B5EF4-FFF2-40B4-BE49-F238E27FC236}">
                    <a16:creationId xmlns:a16="http://schemas.microsoft.com/office/drawing/2014/main" xmlns="" id="{63B23DC2-3626-49B8-88BE-31CF6B475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Rectangle 25">
                <a:extLst>
                  <a:ext uri="{FF2B5EF4-FFF2-40B4-BE49-F238E27FC236}">
                    <a16:creationId xmlns:a16="http://schemas.microsoft.com/office/drawing/2014/main" xmlns="" id="{B02A8F9A-AB35-4DC1-A471-2A1750BEB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26">
                <a:extLst>
                  <a:ext uri="{FF2B5EF4-FFF2-40B4-BE49-F238E27FC236}">
                    <a16:creationId xmlns:a16="http://schemas.microsoft.com/office/drawing/2014/main" xmlns="" id="{0C466752-71ED-4E45-8A25-0CF2DF7F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583" y="2005267"/>
                <a:ext cx="2027661" cy="386551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  <a:gd name="connsiteX0" fmla="*/ 2391 w 9339"/>
                  <a:gd name="connsiteY0" fmla="*/ 10000 h 10000"/>
                  <a:gd name="connsiteX1" fmla="*/ 9339 w 9339"/>
                  <a:gd name="connsiteY1" fmla="*/ 7313 h 10000"/>
                  <a:gd name="connsiteX2" fmla="*/ 7609 w 9339"/>
                  <a:gd name="connsiteY2" fmla="*/ 0 h 10000"/>
                  <a:gd name="connsiteX3" fmla="*/ 0 w 9339"/>
                  <a:gd name="connsiteY3" fmla="*/ 0 h 10000"/>
                  <a:gd name="connsiteX4" fmla="*/ 2391 w 9339"/>
                  <a:gd name="connsiteY4" fmla="*/ 10000 h 10000"/>
                  <a:gd name="connsiteX0" fmla="*/ 1892 w 10000"/>
                  <a:gd name="connsiteY0" fmla="*/ 7435 h 7435"/>
                  <a:gd name="connsiteX1" fmla="*/ 10000 w 10000"/>
                  <a:gd name="connsiteY1" fmla="*/ 7313 h 7435"/>
                  <a:gd name="connsiteX2" fmla="*/ 8148 w 10000"/>
                  <a:gd name="connsiteY2" fmla="*/ 0 h 7435"/>
                  <a:gd name="connsiteX3" fmla="*/ 0 w 10000"/>
                  <a:gd name="connsiteY3" fmla="*/ 0 h 7435"/>
                  <a:gd name="connsiteX4" fmla="*/ 1892 w 10000"/>
                  <a:gd name="connsiteY4" fmla="*/ 7435 h 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7435">
                    <a:moveTo>
                      <a:pt x="1892" y="7435"/>
                    </a:moveTo>
                    <a:lnTo>
                      <a:pt x="10000" y="7313"/>
                    </a:lnTo>
                    <a:lnTo>
                      <a:pt x="8148" y="0"/>
                    </a:lnTo>
                    <a:lnTo>
                      <a:pt x="0" y="0"/>
                    </a:lnTo>
                    <a:lnTo>
                      <a:pt x="1892" y="7435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1" name="Connector: Elbow 50">
              <a:extLst>
                <a:ext uri="{FF2B5EF4-FFF2-40B4-BE49-F238E27FC236}">
                  <a16:creationId xmlns:a16="http://schemas.microsoft.com/office/drawing/2014/main" xmlns="" id="{45BA04D5-BE3C-4D8A-80EF-D726C2270DF1}"/>
                </a:ext>
              </a:extLst>
            </p:cNvPr>
            <p:cNvCxnSpPr>
              <a:endCxn id="16" idx="1"/>
            </p:cNvCxnSpPr>
            <p:nvPr/>
          </p:nvCxnSpPr>
          <p:spPr>
            <a:xfrm flipV="1">
              <a:off x="7319867" y="4769356"/>
              <a:ext cx="1944485" cy="197912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1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57">
              <a:extLst>
                <a:ext uri="{FF2B5EF4-FFF2-40B4-BE49-F238E27FC236}">
                  <a16:creationId xmlns:a16="http://schemas.microsoft.com/office/drawing/2014/main" xmlns="" id="{EDAFB06D-7E48-48B0-9F32-74C81C7E3C64}"/>
                </a:ext>
              </a:extLst>
            </p:cNvPr>
            <p:cNvSpPr/>
            <p:nvPr/>
          </p:nvSpPr>
          <p:spPr>
            <a:xfrm>
              <a:off x="9264352" y="4646245"/>
              <a:ext cx="2345847" cy="246221"/>
            </a:xfrm>
            <a:prstGeom prst="rect">
              <a:avLst/>
            </a:prstGeom>
          </p:spPr>
          <p:txBody>
            <a:bodyPr wrap="none" lIns="144000" tIns="0" rIns="0" bIns="0">
              <a:noAutofit/>
            </a:bodyPr>
            <a:lstStyle/>
            <a:p>
              <a:r>
                <a:rPr lang="zh-CN" altLang="en-US" sz="2000" b="1" dirty="0" smtClean="0"/>
                <a:t>平台权限管理</a:t>
              </a:r>
              <a:endParaRPr lang="zh-CN" altLang="en-US" sz="2000" b="1" dirty="0"/>
            </a:p>
          </p:txBody>
        </p:sp>
      </p:grpSp>
      <p:grpSp>
        <p:nvGrpSpPr>
          <p:cNvPr id="40" name="PA_库_组合 39">
            <a:extLst>
              <a:ext uri="{FF2B5EF4-FFF2-40B4-BE49-F238E27FC236}">
                <a16:creationId xmlns:a16="http://schemas.microsoft.com/office/drawing/2014/main" xmlns="" id="{2755FC9D-7A02-4CF8-BCC7-ED10E6D8925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02282" y="3571090"/>
            <a:ext cx="6892540" cy="1049395"/>
            <a:chOff x="725816" y="3555048"/>
            <a:chExt cx="6892540" cy="1049395"/>
          </a:xfrm>
        </p:grpSpPr>
        <p:grpSp>
          <p:nvGrpSpPr>
            <p:cNvPr id="5" name="Group 27">
              <a:extLst>
                <a:ext uri="{FF2B5EF4-FFF2-40B4-BE49-F238E27FC236}">
                  <a16:creationId xmlns:a16="http://schemas.microsoft.com/office/drawing/2014/main" xmlns="" id="{21BCB821-2C3E-45A6-AEB3-D015B290E8C6}"/>
                </a:ext>
              </a:extLst>
            </p:cNvPr>
            <p:cNvGrpSpPr/>
            <p:nvPr/>
          </p:nvGrpSpPr>
          <p:grpSpPr>
            <a:xfrm>
              <a:off x="4556281" y="3555048"/>
              <a:ext cx="3062075" cy="1049395"/>
              <a:chOff x="4079828" y="2000384"/>
              <a:chExt cx="2578215" cy="704147"/>
            </a:xfrm>
          </p:grpSpPr>
          <p:sp>
            <p:nvSpPr>
              <p:cNvPr id="31" name="Freeform: Shape 28">
                <a:extLst>
                  <a:ext uri="{FF2B5EF4-FFF2-40B4-BE49-F238E27FC236}">
                    <a16:creationId xmlns:a16="http://schemas.microsoft.com/office/drawing/2014/main" xmlns="" id="{83C74CFE-738D-4C2D-9A69-1A26949F2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29">
                <a:extLst>
                  <a:ext uri="{FF2B5EF4-FFF2-40B4-BE49-F238E27FC236}">
                    <a16:creationId xmlns:a16="http://schemas.microsoft.com/office/drawing/2014/main" xmlns="" id="{5EC57FD7-BB82-4E57-8DFA-4E0C3093E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Rectangle 30">
                <a:extLst>
                  <a:ext uri="{FF2B5EF4-FFF2-40B4-BE49-F238E27FC236}">
                    <a16:creationId xmlns:a16="http://schemas.microsoft.com/office/drawing/2014/main" xmlns="" id="{D3040106-E943-4A91-8B25-B1C1F4B07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31">
                <a:extLst>
                  <a:ext uri="{FF2B5EF4-FFF2-40B4-BE49-F238E27FC236}">
                    <a16:creationId xmlns:a16="http://schemas.microsoft.com/office/drawing/2014/main" xmlns="" id="{7C1F28AD-74EA-4411-A66C-C2CB32733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583" y="2005267"/>
                <a:ext cx="2027661" cy="386551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  <a:gd name="connsiteX0" fmla="*/ 2391 w 9339"/>
                  <a:gd name="connsiteY0" fmla="*/ 10000 h 10000"/>
                  <a:gd name="connsiteX1" fmla="*/ 9339 w 9339"/>
                  <a:gd name="connsiteY1" fmla="*/ 7313 h 10000"/>
                  <a:gd name="connsiteX2" fmla="*/ 7609 w 9339"/>
                  <a:gd name="connsiteY2" fmla="*/ 0 h 10000"/>
                  <a:gd name="connsiteX3" fmla="*/ 0 w 9339"/>
                  <a:gd name="connsiteY3" fmla="*/ 0 h 10000"/>
                  <a:gd name="connsiteX4" fmla="*/ 2391 w 9339"/>
                  <a:gd name="connsiteY4" fmla="*/ 10000 h 10000"/>
                  <a:gd name="connsiteX0" fmla="*/ 1892 w 10000"/>
                  <a:gd name="connsiteY0" fmla="*/ 7435 h 7435"/>
                  <a:gd name="connsiteX1" fmla="*/ 10000 w 10000"/>
                  <a:gd name="connsiteY1" fmla="*/ 7313 h 7435"/>
                  <a:gd name="connsiteX2" fmla="*/ 8148 w 10000"/>
                  <a:gd name="connsiteY2" fmla="*/ 0 h 7435"/>
                  <a:gd name="connsiteX3" fmla="*/ 0 w 10000"/>
                  <a:gd name="connsiteY3" fmla="*/ 0 h 7435"/>
                  <a:gd name="connsiteX4" fmla="*/ 1892 w 10000"/>
                  <a:gd name="connsiteY4" fmla="*/ 7435 h 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7435">
                    <a:moveTo>
                      <a:pt x="1892" y="7435"/>
                    </a:moveTo>
                    <a:lnTo>
                      <a:pt x="10000" y="7313"/>
                    </a:lnTo>
                    <a:lnTo>
                      <a:pt x="8148" y="0"/>
                    </a:lnTo>
                    <a:lnTo>
                      <a:pt x="0" y="0"/>
                    </a:lnTo>
                    <a:lnTo>
                      <a:pt x="1892" y="7435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9" name="Connector: Elbow 48">
              <a:extLst>
                <a:ext uri="{FF2B5EF4-FFF2-40B4-BE49-F238E27FC236}">
                  <a16:creationId xmlns:a16="http://schemas.microsoft.com/office/drawing/2014/main" xmlns="" id="{3C5B3507-39FF-4712-B3C3-188D09EB3BB0}"/>
                </a:ext>
              </a:extLst>
            </p:cNvPr>
            <p:cNvCxnSpPr>
              <a:endCxn id="20" idx="3"/>
            </p:cNvCxnSpPr>
            <p:nvPr/>
          </p:nvCxnSpPr>
          <p:spPr>
            <a:xfrm rot="10800000">
              <a:off x="3071663" y="4112091"/>
              <a:ext cx="1568894" cy="376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2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51">
              <a:extLst>
                <a:ext uri="{FF2B5EF4-FFF2-40B4-BE49-F238E27FC236}">
                  <a16:creationId xmlns:a16="http://schemas.microsoft.com/office/drawing/2014/main" xmlns="" id="{F6DE730E-ECF7-489F-9D9F-94179B0681F3}"/>
                </a:ext>
              </a:extLst>
            </p:cNvPr>
            <p:cNvSpPr/>
            <p:nvPr/>
          </p:nvSpPr>
          <p:spPr>
            <a:xfrm>
              <a:off x="725816" y="3988979"/>
              <a:ext cx="2345847" cy="246221"/>
            </a:xfrm>
            <a:prstGeom prst="rect">
              <a:avLst/>
            </a:prstGeom>
          </p:spPr>
          <p:txBody>
            <a:bodyPr wrap="none" lIns="0" tIns="0" rIns="144000" bIns="0">
              <a:noAutofit/>
            </a:bodyPr>
            <a:lstStyle/>
            <a:p>
              <a:pPr algn="r"/>
              <a:r>
                <a:rPr lang="zh-CN" altLang="en-US" sz="2000" b="1" dirty="0" smtClean="0">
                  <a:solidFill>
                    <a:schemeClr val="accent2"/>
                  </a:solidFill>
                </a:rPr>
                <a:t>增加数据可调性</a:t>
              </a: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9" name="PA_库_组合 38">
            <a:extLst>
              <a:ext uri="{FF2B5EF4-FFF2-40B4-BE49-F238E27FC236}">
                <a16:creationId xmlns:a16="http://schemas.microsoft.com/office/drawing/2014/main" xmlns="" id="{52154ABE-6A89-4E5A-8028-5BDF2A73BDC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132747" y="2748410"/>
            <a:ext cx="7053918" cy="1049395"/>
            <a:chOff x="4556281" y="2732368"/>
            <a:chExt cx="7053918" cy="1049395"/>
          </a:xfrm>
        </p:grpSpPr>
        <p:grpSp>
          <p:nvGrpSpPr>
            <p:cNvPr id="6" name="Group 32">
              <a:extLst>
                <a:ext uri="{FF2B5EF4-FFF2-40B4-BE49-F238E27FC236}">
                  <a16:creationId xmlns:a16="http://schemas.microsoft.com/office/drawing/2014/main" xmlns="" id="{8ECA01F3-020E-46F4-AB0D-DF3716FDF052}"/>
                </a:ext>
              </a:extLst>
            </p:cNvPr>
            <p:cNvGrpSpPr/>
            <p:nvPr/>
          </p:nvGrpSpPr>
          <p:grpSpPr>
            <a:xfrm>
              <a:off x="4556281" y="2732368"/>
              <a:ext cx="3062075" cy="1049395"/>
              <a:chOff x="4079828" y="2000384"/>
              <a:chExt cx="2578215" cy="704147"/>
            </a:xfrm>
          </p:grpSpPr>
          <p:sp>
            <p:nvSpPr>
              <p:cNvPr id="27" name="Freeform: Shape 33">
                <a:extLst>
                  <a:ext uri="{FF2B5EF4-FFF2-40B4-BE49-F238E27FC236}">
                    <a16:creationId xmlns:a16="http://schemas.microsoft.com/office/drawing/2014/main" xmlns="" id="{24193186-1954-4421-BCF4-8B4639215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3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34">
                <a:extLst>
                  <a:ext uri="{FF2B5EF4-FFF2-40B4-BE49-F238E27FC236}">
                    <a16:creationId xmlns:a16="http://schemas.microsoft.com/office/drawing/2014/main" xmlns="" id="{A2627901-91E8-41D1-9DCE-B16295F0E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Rectangle 35">
                <a:extLst>
                  <a:ext uri="{FF2B5EF4-FFF2-40B4-BE49-F238E27FC236}">
                    <a16:creationId xmlns:a16="http://schemas.microsoft.com/office/drawing/2014/main" xmlns="" id="{9415231F-76F5-447B-BC5F-F47E0A7A0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36">
                <a:extLst>
                  <a:ext uri="{FF2B5EF4-FFF2-40B4-BE49-F238E27FC236}">
                    <a16:creationId xmlns:a16="http://schemas.microsoft.com/office/drawing/2014/main" xmlns="" id="{9685F3CD-3A91-4189-BC4E-4A670BC72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583" y="2005267"/>
                <a:ext cx="2027661" cy="386551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  <a:gd name="connsiteX0" fmla="*/ 2391 w 9339"/>
                  <a:gd name="connsiteY0" fmla="*/ 10000 h 10000"/>
                  <a:gd name="connsiteX1" fmla="*/ 9339 w 9339"/>
                  <a:gd name="connsiteY1" fmla="*/ 7313 h 10000"/>
                  <a:gd name="connsiteX2" fmla="*/ 7609 w 9339"/>
                  <a:gd name="connsiteY2" fmla="*/ 0 h 10000"/>
                  <a:gd name="connsiteX3" fmla="*/ 0 w 9339"/>
                  <a:gd name="connsiteY3" fmla="*/ 0 h 10000"/>
                  <a:gd name="connsiteX4" fmla="*/ 2391 w 9339"/>
                  <a:gd name="connsiteY4" fmla="*/ 10000 h 10000"/>
                  <a:gd name="connsiteX0" fmla="*/ 1892 w 10000"/>
                  <a:gd name="connsiteY0" fmla="*/ 7435 h 7435"/>
                  <a:gd name="connsiteX1" fmla="*/ 10000 w 10000"/>
                  <a:gd name="connsiteY1" fmla="*/ 7313 h 7435"/>
                  <a:gd name="connsiteX2" fmla="*/ 8148 w 10000"/>
                  <a:gd name="connsiteY2" fmla="*/ 0 h 7435"/>
                  <a:gd name="connsiteX3" fmla="*/ 0 w 10000"/>
                  <a:gd name="connsiteY3" fmla="*/ 0 h 7435"/>
                  <a:gd name="connsiteX4" fmla="*/ 1892 w 10000"/>
                  <a:gd name="connsiteY4" fmla="*/ 7435 h 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7435">
                    <a:moveTo>
                      <a:pt x="1892" y="7435"/>
                    </a:moveTo>
                    <a:lnTo>
                      <a:pt x="10000" y="7313"/>
                    </a:lnTo>
                    <a:lnTo>
                      <a:pt x="8148" y="0"/>
                    </a:lnTo>
                    <a:lnTo>
                      <a:pt x="0" y="0"/>
                    </a:lnTo>
                    <a:lnTo>
                      <a:pt x="1892" y="7435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0" name="Connector: Elbow 49">
              <a:extLst>
                <a:ext uri="{FF2B5EF4-FFF2-40B4-BE49-F238E27FC236}">
                  <a16:creationId xmlns:a16="http://schemas.microsoft.com/office/drawing/2014/main" xmlns="" id="{BDC18C38-6F5E-4658-ACB9-13912731AC65}"/>
                </a:ext>
              </a:extLst>
            </p:cNvPr>
            <p:cNvCxnSpPr>
              <a:endCxn id="18" idx="1"/>
            </p:cNvCxnSpPr>
            <p:nvPr/>
          </p:nvCxnSpPr>
          <p:spPr>
            <a:xfrm flipV="1">
              <a:off x="7319867" y="2862759"/>
              <a:ext cx="1944485" cy="42131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3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54">
              <a:extLst>
                <a:ext uri="{FF2B5EF4-FFF2-40B4-BE49-F238E27FC236}">
                  <a16:creationId xmlns:a16="http://schemas.microsoft.com/office/drawing/2014/main" xmlns="" id="{23673C6F-908E-4E5C-ACC6-35B45C9FEF6A}"/>
                </a:ext>
              </a:extLst>
            </p:cNvPr>
            <p:cNvSpPr/>
            <p:nvPr/>
          </p:nvSpPr>
          <p:spPr>
            <a:xfrm>
              <a:off x="9264352" y="2739648"/>
              <a:ext cx="2345847" cy="246221"/>
            </a:xfrm>
            <a:prstGeom prst="rect">
              <a:avLst/>
            </a:prstGeom>
          </p:spPr>
          <p:txBody>
            <a:bodyPr wrap="none" lIns="144000" tIns="0" rIns="0" bIns="0">
              <a:normAutofit fontScale="92500" lnSpcReduction="10000"/>
            </a:bodyPr>
            <a:lstStyle/>
            <a:p>
              <a:endParaRPr lang="zh-CN" altLang="en-US" b="1" dirty="0">
                <a:solidFill>
                  <a:srgbClr val="886EBA"/>
                </a:solidFill>
              </a:endParaRPr>
            </a:p>
          </p:txBody>
        </p:sp>
      </p:grpSp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A0F1B510-D50E-43D3-A539-3D6AEFE682D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02282" y="1925730"/>
            <a:ext cx="6892540" cy="1049395"/>
            <a:chOff x="725816" y="1909688"/>
            <a:chExt cx="6892540" cy="1049395"/>
          </a:xfrm>
        </p:grpSpPr>
        <p:grpSp>
          <p:nvGrpSpPr>
            <p:cNvPr id="7" name="Group 37">
              <a:extLst>
                <a:ext uri="{FF2B5EF4-FFF2-40B4-BE49-F238E27FC236}">
                  <a16:creationId xmlns:a16="http://schemas.microsoft.com/office/drawing/2014/main" xmlns="" id="{CFAD3DC8-FE5A-462F-88EE-ECB2026D09E8}"/>
                </a:ext>
              </a:extLst>
            </p:cNvPr>
            <p:cNvGrpSpPr/>
            <p:nvPr/>
          </p:nvGrpSpPr>
          <p:grpSpPr>
            <a:xfrm>
              <a:off x="4556281" y="1909688"/>
              <a:ext cx="3062075" cy="1049395"/>
              <a:chOff x="4079828" y="2000384"/>
              <a:chExt cx="2578215" cy="704147"/>
            </a:xfrm>
          </p:grpSpPr>
          <p:sp>
            <p:nvSpPr>
              <p:cNvPr id="24" name="Freeform: Shape 40">
                <a:extLst>
                  <a:ext uri="{FF2B5EF4-FFF2-40B4-BE49-F238E27FC236}">
                    <a16:creationId xmlns:a16="http://schemas.microsoft.com/office/drawing/2014/main" xmlns="" id="{D30749CC-1452-4AC4-A7D1-4AAC58DB0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4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41">
                <a:extLst>
                  <a:ext uri="{FF2B5EF4-FFF2-40B4-BE49-F238E27FC236}">
                    <a16:creationId xmlns:a16="http://schemas.microsoft.com/office/drawing/2014/main" xmlns="" id="{9DDC3B5A-966D-44BC-930C-2A455A37F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Rectangle 42">
                <a:extLst>
                  <a:ext uri="{FF2B5EF4-FFF2-40B4-BE49-F238E27FC236}">
                    <a16:creationId xmlns:a16="http://schemas.microsoft.com/office/drawing/2014/main" xmlns="" id="{DE8F5C9B-818F-4391-851E-20B1107BA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8" name="Connector: Elbow 47">
              <a:extLst>
                <a:ext uri="{FF2B5EF4-FFF2-40B4-BE49-F238E27FC236}">
                  <a16:creationId xmlns:a16="http://schemas.microsoft.com/office/drawing/2014/main" xmlns="" id="{055A49B2-2EEC-4DF8-8B44-072BF9F032BC}"/>
                </a:ext>
              </a:extLst>
            </p:cNvPr>
            <p:cNvCxnSpPr>
              <a:endCxn id="22" idx="3"/>
            </p:cNvCxnSpPr>
            <p:nvPr/>
          </p:nvCxnSpPr>
          <p:spPr>
            <a:xfrm rot="10800000">
              <a:off x="3071663" y="2205494"/>
              <a:ext cx="1719516" cy="392209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4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43">
              <a:extLst>
                <a:ext uri="{FF2B5EF4-FFF2-40B4-BE49-F238E27FC236}">
                  <a16:creationId xmlns:a16="http://schemas.microsoft.com/office/drawing/2014/main" xmlns="" id="{805B578C-B3D9-4528-965C-44B5EAF5EB81}"/>
                </a:ext>
              </a:extLst>
            </p:cNvPr>
            <p:cNvSpPr/>
            <p:nvPr/>
          </p:nvSpPr>
          <p:spPr>
            <a:xfrm>
              <a:off x="725816" y="2082382"/>
              <a:ext cx="2345847" cy="246221"/>
            </a:xfrm>
            <a:prstGeom prst="rect">
              <a:avLst/>
            </a:prstGeom>
          </p:spPr>
          <p:txBody>
            <a:bodyPr wrap="none" lIns="0" tIns="0" rIns="144000" bIns="0">
              <a:noAutofit/>
            </a:bodyPr>
            <a:lstStyle/>
            <a:p>
              <a:pPr algn="r"/>
              <a:r>
                <a:rPr lang="zh-CN" altLang="en-US" sz="2000" b="1" dirty="0" smtClean="0">
                  <a:solidFill>
                    <a:srgbClr val="886EBA"/>
                  </a:solidFill>
                </a:rPr>
                <a:t>更多业务需求洗礼</a:t>
              </a:r>
              <a:endParaRPr lang="zh-CN" altLang="en-US" sz="2000" b="1" dirty="0">
                <a:solidFill>
                  <a:srgbClr val="886EBA"/>
                </a:solidFill>
              </a:endParaRPr>
            </a:p>
          </p:txBody>
        </p:sp>
      </p:grpSp>
      <p:sp>
        <p:nvSpPr>
          <p:cNvPr id="42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78357" y="195006"/>
            <a:ext cx="325439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后期规划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46" name="Rectangle 51">
            <a:extLst>
              <a:ext uri="{FF2B5EF4-FFF2-40B4-BE49-F238E27FC236}">
                <a16:creationId xmlns:a16="http://schemas.microsoft.com/office/drawing/2014/main" xmlns="" id="{F6DE730E-ECF7-489F-9D9F-94179B0681F3}"/>
              </a:ext>
            </a:extLst>
          </p:cNvPr>
          <p:cNvSpPr/>
          <p:nvPr/>
        </p:nvSpPr>
        <p:spPr>
          <a:xfrm>
            <a:off x="9846153" y="2557777"/>
            <a:ext cx="2345847" cy="246221"/>
          </a:xfrm>
          <a:prstGeom prst="rect">
            <a:avLst/>
          </a:prstGeom>
        </p:spPr>
        <p:txBody>
          <a:bodyPr wrap="none" lIns="0" tIns="0" rIns="144000" bIns="0">
            <a:no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</a:rPr>
              <a:t>接入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Blink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引擎，增强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SQL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表达能力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9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01C5842A-68EF-46AB-B706-D27E52CA188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>
            <a:off x="0" y="3102832"/>
            <a:ext cx="5036457" cy="3755170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DB5AE33-1F83-4A24-963D-D85FE8F9299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>
            <a:off x="7881257" y="118937"/>
            <a:ext cx="4310743" cy="3214079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4" name="PA-文本框 10">
            <a:extLst>
              <a:ext uri="{FF2B5EF4-FFF2-40B4-BE49-F238E27FC236}">
                <a16:creationId xmlns:a16="http://schemas.microsoft.com/office/drawing/2014/main" xmlns="" id="{112E3CD3-4F79-4CCE-B561-598F86AB31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167006" y="2195476"/>
            <a:ext cx="325439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背景及现状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40BD02C-AF19-48F8-AC84-4E59481B0E7B}"/>
              </a:ext>
            </a:extLst>
          </p:cNvPr>
          <p:cNvSpPr/>
          <p:nvPr/>
        </p:nvSpPr>
        <p:spPr>
          <a:xfrm>
            <a:off x="-656772" y="691264"/>
            <a:ext cx="61311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Contents</a:t>
            </a:r>
            <a:endParaRPr lang="zh-CN" altLang="en-US" sz="6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D5696CF6-B230-4708-947F-5B18EA24C102}"/>
              </a:ext>
            </a:extLst>
          </p:cNvPr>
          <p:cNvSpPr/>
          <p:nvPr/>
        </p:nvSpPr>
        <p:spPr>
          <a:xfrm>
            <a:off x="3292479" y="2140579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424D436-8AF3-4CD0-9023-93102937C62A}"/>
              </a:ext>
            </a:extLst>
          </p:cNvPr>
          <p:cNvSpPr txBox="1"/>
          <p:nvPr/>
        </p:nvSpPr>
        <p:spPr>
          <a:xfrm>
            <a:off x="3349593" y="2115213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801E0502-89FE-4881-9B44-0533A08B0731}"/>
              </a:ext>
            </a:extLst>
          </p:cNvPr>
          <p:cNvCxnSpPr>
            <a:cxnSpLocks/>
          </p:cNvCxnSpPr>
          <p:nvPr/>
        </p:nvCxnSpPr>
        <p:spPr>
          <a:xfrm>
            <a:off x="271415" y="1725977"/>
            <a:ext cx="42747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-文本框 10">
            <a:extLst>
              <a:ext uri="{FF2B5EF4-FFF2-40B4-BE49-F238E27FC236}">
                <a16:creationId xmlns:a16="http://schemas.microsoft.com/office/drawing/2014/main" xmlns="" id="{CCD2C9BC-B2C9-4CC2-A44E-F4C6604A724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125939" y="3296847"/>
            <a:ext cx="325439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流处理平台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90573D41-DD9B-446D-AAC4-22AB9D2CD237}"/>
              </a:ext>
            </a:extLst>
          </p:cNvPr>
          <p:cNvSpPr/>
          <p:nvPr/>
        </p:nvSpPr>
        <p:spPr>
          <a:xfrm>
            <a:off x="4319770" y="3296847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0898A6C-A539-4FA3-9403-0E92DB45D45E}"/>
              </a:ext>
            </a:extLst>
          </p:cNvPr>
          <p:cNvSpPr txBox="1"/>
          <p:nvPr/>
        </p:nvSpPr>
        <p:spPr>
          <a:xfrm>
            <a:off x="4376884" y="3271481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4" name="PA-文本框 10">
            <a:extLst>
              <a:ext uri="{FF2B5EF4-FFF2-40B4-BE49-F238E27FC236}">
                <a16:creationId xmlns:a16="http://schemas.microsoft.com/office/drawing/2014/main" xmlns="" id="{BA7F56B8-A5A4-41B6-B476-0E0EE9C5AF8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066133" y="4305768"/>
            <a:ext cx="325439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生产实践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866576D8-E32A-4BAC-A932-23392FFBEDDD}"/>
              </a:ext>
            </a:extLst>
          </p:cNvPr>
          <p:cNvSpPr/>
          <p:nvPr/>
        </p:nvSpPr>
        <p:spPr>
          <a:xfrm>
            <a:off x="5194161" y="4240050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0D594CED-4658-45B5-9D6C-FE22B12D8A79}"/>
              </a:ext>
            </a:extLst>
          </p:cNvPr>
          <p:cNvSpPr txBox="1"/>
          <p:nvPr/>
        </p:nvSpPr>
        <p:spPr>
          <a:xfrm>
            <a:off x="5251275" y="4214684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8" name="PA-文本框 10">
            <a:extLst>
              <a:ext uri="{FF2B5EF4-FFF2-40B4-BE49-F238E27FC236}">
                <a16:creationId xmlns:a16="http://schemas.microsoft.com/office/drawing/2014/main" xmlns="" id="{6DE84961-7E9E-430B-A13F-53817974B98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013970" y="5491309"/>
            <a:ext cx="325439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2C40854A-2D1D-428F-8757-825C26DE2D05}"/>
              </a:ext>
            </a:extLst>
          </p:cNvPr>
          <p:cNvSpPr/>
          <p:nvPr/>
        </p:nvSpPr>
        <p:spPr>
          <a:xfrm>
            <a:off x="6139308" y="5388948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38DD5DA-CEC4-4C96-8505-5A82D33939FD}"/>
              </a:ext>
            </a:extLst>
          </p:cNvPr>
          <p:cNvSpPr txBox="1"/>
          <p:nvPr/>
        </p:nvSpPr>
        <p:spPr>
          <a:xfrm>
            <a:off x="6196422" y="5363582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4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4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8A07585-2681-420E-8B68-82642C271C7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>
            <a:off x="0" y="3102832"/>
            <a:ext cx="5036457" cy="3755170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3F8B67C-82C1-43B4-B52B-4EEA1A98A2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>
            <a:off x="7881257" y="118540"/>
            <a:ext cx="4310743" cy="3214079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24809D3-C753-4F87-8C40-28F62E710CE2}"/>
              </a:ext>
            </a:extLst>
          </p:cNvPr>
          <p:cNvSpPr txBox="1"/>
          <p:nvPr/>
        </p:nvSpPr>
        <p:spPr>
          <a:xfrm>
            <a:off x="927212" y="3332620"/>
            <a:ext cx="10296525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5400" b="1" dirty="0" smtClean="0">
                <a:latin typeface="+mj-ea"/>
                <a:ea typeface="+mj-ea"/>
              </a:rPr>
              <a:t>THANKS</a:t>
            </a:r>
            <a:endParaRPr lang="zh-CN" altLang="en-US" sz="5400" b="1" dirty="0">
              <a:latin typeface="+mj-ea"/>
              <a:ea typeface="+mj-ea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DF2BBF84-8FFC-42AC-B790-3E0CDB316381}"/>
              </a:ext>
            </a:extLst>
          </p:cNvPr>
          <p:cNvSpPr/>
          <p:nvPr/>
        </p:nvSpPr>
        <p:spPr>
          <a:xfrm>
            <a:off x="4450099" y="2241982"/>
            <a:ext cx="854990" cy="854990"/>
          </a:xfrm>
          <a:prstGeom prst="ellipse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2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02A5AFFA-FB79-42AD-92F8-E8CDE4126760}"/>
              </a:ext>
            </a:extLst>
          </p:cNvPr>
          <p:cNvSpPr/>
          <p:nvPr/>
        </p:nvSpPr>
        <p:spPr>
          <a:xfrm>
            <a:off x="5262787" y="2241982"/>
            <a:ext cx="854990" cy="854990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06972087-A9FB-47F7-83A2-CED8A34A0668}"/>
              </a:ext>
            </a:extLst>
          </p:cNvPr>
          <p:cNvSpPr/>
          <p:nvPr/>
        </p:nvSpPr>
        <p:spPr>
          <a:xfrm>
            <a:off x="6075475" y="2241982"/>
            <a:ext cx="854990" cy="854990"/>
          </a:xfrm>
          <a:prstGeom prst="ellipse">
            <a:avLst/>
          </a:prstGeom>
          <a:gradFill>
            <a:gsLst>
              <a:gs pos="0">
                <a:schemeClr val="accent3">
                  <a:lumMod val="70000"/>
                  <a:lumOff val="30000"/>
                </a:schemeClr>
              </a:gs>
              <a:gs pos="100000">
                <a:schemeClr val="accent3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1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0AB6B314-EFD2-4E9F-BEE0-7348ADB38A20}"/>
              </a:ext>
            </a:extLst>
          </p:cNvPr>
          <p:cNvSpPr/>
          <p:nvPr/>
        </p:nvSpPr>
        <p:spPr>
          <a:xfrm>
            <a:off x="6888162" y="2241982"/>
            <a:ext cx="854990" cy="854990"/>
          </a:xfrm>
          <a:prstGeom prst="ellipse">
            <a:avLst/>
          </a:prstGeom>
          <a:gradFill>
            <a:gsLst>
              <a:gs pos="0">
                <a:schemeClr val="accent4">
                  <a:lumMod val="70000"/>
                  <a:lumOff val="30000"/>
                </a:schemeClr>
              </a:gs>
              <a:gs pos="100000">
                <a:schemeClr val="accent4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9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0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3FDD9C0-BD2E-4567-829D-E7D18FA315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>
            <a:off x="-2845268" y="-922885"/>
            <a:ext cx="10435771" cy="7780885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E818E35A-257A-4815-8990-52D149B5612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D6A7639-A63D-4CC9-AF76-8CD6498CA6CF}"/>
              </a:ext>
            </a:extLst>
          </p:cNvPr>
          <p:cNvSpPr txBox="1"/>
          <p:nvPr/>
        </p:nvSpPr>
        <p:spPr>
          <a:xfrm>
            <a:off x="5590253" y="1784492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accent2"/>
                </a:solidFill>
                <a:latin typeface="+mj-lt"/>
              </a:rPr>
              <a:t>01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5921A7B-DC51-4A49-8438-7A75D4812A97}"/>
              </a:ext>
            </a:extLst>
          </p:cNvPr>
          <p:cNvSpPr txBox="1"/>
          <p:nvPr/>
        </p:nvSpPr>
        <p:spPr>
          <a:xfrm>
            <a:off x="4837778" y="3354152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n-ea"/>
              </a:rPr>
              <a:t>背景和现状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9056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27524" y="248715"/>
            <a:ext cx="325439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流处理技术演进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1082709" y="1091159"/>
            <a:ext cx="4242210" cy="147732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kumimoji="1" lang="zh-CN" altLang="en-US" dirty="0" smtClean="0"/>
              <a:t>第一阶段：业务方自建小集群</a:t>
            </a:r>
            <a:endParaRPr kumimoji="1" lang="en-US" altLang="zh-CN" dirty="0" smtClean="0"/>
          </a:p>
          <a:p>
            <a:pPr algn="l"/>
            <a:endParaRPr kumimoji="1" lang="en-US" altLang="zh-CN" dirty="0" smtClean="0"/>
          </a:p>
          <a:p>
            <a:pPr marL="285750" indent="-285750" algn="l">
              <a:buFont typeface="Arial" charset="0"/>
              <a:buChar char="•"/>
            </a:pPr>
            <a:r>
              <a:rPr kumimoji="1" lang="zh-CN" altLang="en-US" dirty="0" smtClean="0"/>
              <a:t>第二阶段：集中式大集群</a:t>
            </a:r>
            <a:endParaRPr kumimoji="1" lang="en-US" altLang="zh-CN" dirty="0" smtClean="0"/>
          </a:p>
          <a:p>
            <a:pPr algn="l"/>
            <a:endParaRPr kumimoji="1" lang="en-US" altLang="zh-CN" dirty="0" smtClean="0"/>
          </a:p>
          <a:p>
            <a:pPr marL="285750" indent="-285750" algn="l">
              <a:buFont typeface="Arial" charset="0"/>
              <a:buChar char="•"/>
            </a:pPr>
            <a:r>
              <a:rPr kumimoji="1" lang="zh-CN" altLang="en-US" dirty="0" smtClean="0"/>
              <a:t>第三阶段：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化流处理开发</a:t>
            </a:r>
          </a:p>
        </p:txBody>
      </p:sp>
      <p:grpSp>
        <p:nvGrpSpPr>
          <p:cNvPr id="81" name="Group 94"/>
          <p:cNvGrpSpPr>
            <a:grpSpLocks/>
          </p:cNvGrpSpPr>
          <p:nvPr/>
        </p:nvGrpSpPr>
        <p:grpSpPr bwMode="auto">
          <a:xfrm>
            <a:off x="1379621" y="3870348"/>
            <a:ext cx="9545053" cy="1536700"/>
            <a:chOff x="0" y="2015"/>
            <a:chExt cx="5760" cy="968"/>
          </a:xfrm>
        </p:grpSpPr>
        <p:sp>
          <p:nvSpPr>
            <p:cNvPr id="82" name="Rectangle 95"/>
            <p:cNvSpPr>
              <a:spLocks noChangeArrowheads="1"/>
            </p:cNvSpPr>
            <p:nvPr/>
          </p:nvSpPr>
          <p:spPr bwMode="ltGray">
            <a:xfrm>
              <a:off x="0" y="2475"/>
              <a:ext cx="624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Rectangle 96"/>
            <p:cNvSpPr>
              <a:spLocks noChangeArrowheads="1"/>
            </p:cNvSpPr>
            <p:nvPr/>
          </p:nvSpPr>
          <p:spPr bwMode="ltGray">
            <a:xfrm>
              <a:off x="5088" y="2471"/>
              <a:ext cx="672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Rectangle 97"/>
            <p:cNvSpPr>
              <a:spLocks noChangeArrowheads="1"/>
            </p:cNvSpPr>
            <p:nvPr/>
          </p:nvSpPr>
          <p:spPr bwMode="ltGray">
            <a:xfrm>
              <a:off x="1383" y="2475"/>
              <a:ext cx="501" cy="47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Rectangle 98"/>
            <p:cNvSpPr>
              <a:spLocks noChangeArrowheads="1"/>
            </p:cNvSpPr>
            <p:nvPr/>
          </p:nvSpPr>
          <p:spPr bwMode="ltGray">
            <a:xfrm>
              <a:off x="2639" y="2475"/>
              <a:ext cx="457" cy="47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Rectangle 99"/>
            <p:cNvSpPr>
              <a:spLocks noChangeArrowheads="1"/>
            </p:cNvSpPr>
            <p:nvPr/>
          </p:nvSpPr>
          <p:spPr bwMode="ltGray">
            <a:xfrm>
              <a:off x="3861" y="2475"/>
              <a:ext cx="476" cy="47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AutoShape 100"/>
            <p:cNvSpPr>
              <a:spLocks noChangeArrowheads="1"/>
            </p:cNvSpPr>
            <p:nvPr/>
          </p:nvSpPr>
          <p:spPr bwMode="ltGray">
            <a:xfrm>
              <a:off x="1839" y="2072"/>
              <a:ext cx="831" cy="911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1 h 21600"/>
                <a:gd name="T4" fmla="*/ 1 w 21600"/>
                <a:gd name="T5" fmla="*/ 0 h 21600"/>
                <a:gd name="T6" fmla="*/ 1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16 w 21600"/>
                <a:gd name="T13" fmla="*/ 0 h 21600"/>
                <a:gd name="T14" fmla="*/ 21184 w 21600"/>
                <a:gd name="T15" fmla="*/ 133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lnTo>
                    <a:pt x="1213" y="1067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AutoShape 101"/>
            <p:cNvSpPr>
              <a:spLocks noChangeArrowheads="1"/>
            </p:cNvSpPr>
            <p:nvPr/>
          </p:nvSpPr>
          <p:spPr bwMode="ltGray">
            <a:xfrm>
              <a:off x="4297" y="2072"/>
              <a:ext cx="831" cy="911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1 h 21600"/>
                <a:gd name="T4" fmla="*/ 1 w 21600"/>
                <a:gd name="T5" fmla="*/ 0 h 21600"/>
                <a:gd name="T6" fmla="*/ 1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16 w 21600"/>
                <a:gd name="T13" fmla="*/ 0 h 21600"/>
                <a:gd name="T14" fmla="*/ 21184 w 21600"/>
                <a:gd name="T15" fmla="*/ 133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lnTo>
                    <a:pt x="1213" y="1067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AutoShape 102"/>
            <p:cNvSpPr>
              <a:spLocks noChangeArrowheads="1"/>
            </p:cNvSpPr>
            <p:nvPr/>
          </p:nvSpPr>
          <p:spPr bwMode="ltGray">
            <a:xfrm flipV="1">
              <a:off x="603" y="2015"/>
              <a:ext cx="831" cy="911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1 h 21600"/>
                <a:gd name="T4" fmla="*/ 1 w 21600"/>
                <a:gd name="T5" fmla="*/ 0 h 21600"/>
                <a:gd name="T6" fmla="*/ 1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16 w 21600"/>
                <a:gd name="T13" fmla="*/ 0 h 21600"/>
                <a:gd name="T14" fmla="*/ 21184 w 21600"/>
                <a:gd name="T15" fmla="*/ 133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lnTo>
                    <a:pt x="1213" y="1067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AutoShape 103"/>
            <p:cNvSpPr>
              <a:spLocks noChangeArrowheads="1"/>
            </p:cNvSpPr>
            <p:nvPr/>
          </p:nvSpPr>
          <p:spPr bwMode="ltGray">
            <a:xfrm flipV="1">
              <a:off x="3063" y="2015"/>
              <a:ext cx="831" cy="911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1 h 21600"/>
                <a:gd name="T4" fmla="*/ 1 w 21600"/>
                <a:gd name="T5" fmla="*/ 0 h 21600"/>
                <a:gd name="T6" fmla="*/ 1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16 w 21600"/>
                <a:gd name="T13" fmla="*/ 0 h 21600"/>
                <a:gd name="T14" fmla="*/ 21184 w 21600"/>
                <a:gd name="T15" fmla="*/ 133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lnTo>
                    <a:pt x="1213" y="1067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1" name="Group 18"/>
          <p:cNvGrpSpPr>
            <a:grpSpLocks/>
          </p:cNvGrpSpPr>
          <p:nvPr/>
        </p:nvGrpSpPr>
        <p:grpSpPr bwMode="auto">
          <a:xfrm>
            <a:off x="2539820" y="4104418"/>
            <a:ext cx="1041400" cy="1052513"/>
            <a:chOff x="691" y="2077"/>
            <a:chExt cx="656" cy="663"/>
          </a:xfrm>
        </p:grpSpPr>
        <p:pic>
          <p:nvPicPr>
            <p:cNvPr id="92" name="Picture 19" descr="circuler_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91" y="2077"/>
              <a:ext cx="656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Oval 20"/>
            <p:cNvSpPr>
              <a:spLocks noChangeArrowheads="1"/>
            </p:cNvSpPr>
            <p:nvPr/>
          </p:nvSpPr>
          <p:spPr bwMode="gray">
            <a:xfrm>
              <a:off x="691" y="2077"/>
              <a:ext cx="652" cy="663"/>
            </a:xfrm>
            <a:prstGeom prst="ellipse">
              <a:avLst/>
            </a:prstGeom>
            <a:gradFill rotWithShape="1">
              <a:gsLst>
                <a:gs pos="0">
                  <a:srgbClr val="FF8119"/>
                </a:gs>
                <a:gs pos="50000">
                  <a:srgbClr val="FF8119">
                    <a:gamma/>
                    <a:tint val="22353"/>
                    <a:invGamma/>
                  </a:srgbClr>
                </a:gs>
                <a:gs pos="100000">
                  <a:srgbClr val="FF8119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4" name="Group 21"/>
            <p:cNvGrpSpPr>
              <a:grpSpLocks/>
            </p:cNvGrpSpPr>
            <p:nvPr/>
          </p:nvGrpSpPr>
          <p:grpSpPr bwMode="auto">
            <a:xfrm>
              <a:off x="726" y="2607"/>
              <a:ext cx="570" cy="110"/>
              <a:chOff x="3706" y="1872"/>
              <a:chExt cx="825" cy="156"/>
            </a:xfrm>
          </p:grpSpPr>
          <p:grpSp>
            <p:nvGrpSpPr>
              <p:cNvPr id="95" name="Group 22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101" name="AutoShape 2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2" name="AutoShape 2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3" name="AutoShape 2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AutoShape 2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96" name="Group 27"/>
              <p:cNvGrpSpPr>
                <a:grpSpLocks/>
              </p:cNvGrpSpPr>
              <p:nvPr/>
            </p:nvGrpSpPr>
            <p:grpSpPr bwMode="auto">
              <a:xfrm rot="56115" flipH="1" flipV="1">
                <a:off x="3706" y="1878"/>
                <a:ext cx="681" cy="150"/>
                <a:chOff x="1565" y="2568"/>
                <a:chExt cx="1118" cy="279"/>
              </a:xfrm>
            </p:grpSpPr>
            <p:sp>
              <p:nvSpPr>
                <p:cNvPr id="97" name="AutoShape 2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8" name="AutoShape 2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9" name="AutoShape 3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0" name="AutoShape 3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105" name="Group 32"/>
          <p:cNvGrpSpPr>
            <a:grpSpLocks/>
          </p:cNvGrpSpPr>
          <p:nvPr/>
        </p:nvGrpSpPr>
        <p:grpSpPr bwMode="auto">
          <a:xfrm>
            <a:off x="4583138" y="4085008"/>
            <a:ext cx="1041400" cy="1052512"/>
            <a:chOff x="1928" y="2072"/>
            <a:chExt cx="656" cy="663"/>
          </a:xfrm>
        </p:grpSpPr>
        <p:pic>
          <p:nvPicPr>
            <p:cNvPr id="106" name="Picture 33" descr="circuler_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28" y="2072"/>
              <a:ext cx="656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Oval 34"/>
            <p:cNvSpPr>
              <a:spLocks noChangeArrowheads="1"/>
            </p:cNvSpPr>
            <p:nvPr/>
          </p:nvSpPr>
          <p:spPr bwMode="gray">
            <a:xfrm>
              <a:off x="1928" y="2072"/>
              <a:ext cx="652" cy="663"/>
            </a:xfrm>
            <a:prstGeom prst="ellipse">
              <a:avLst/>
            </a:prstGeom>
            <a:gradFill rotWithShape="1">
              <a:gsLst>
                <a:gs pos="0">
                  <a:srgbClr val="DA1F28"/>
                </a:gs>
                <a:gs pos="50000">
                  <a:srgbClr val="DA1F28">
                    <a:gamma/>
                    <a:tint val="22353"/>
                    <a:invGamma/>
                  </a:srgbClr>
                </a:gs>
                <a:gs pos="100000">
                  <a:srgbClr val="DA1F28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8" name="Group 35"/>
            <p:cNvGrpSpPr>
              <a:grpSpLocks/>
            </p:cNvGrpSpPr>
            <p:nvPr/>
          </p:nvGrpSpPr>
          <p:grpSpPr bwMode="auto">
            <a:xfrm>
              <a:off x="1963" y="2602"/>
              <a:ext cx="570" cy="110"/>
              <a:chOff x="3706" y="1872"/>
              <a:chExt cx="825" cy="156"/>
            </a:xfrm>
          </p:grpSpPr>
          <p:grpSp>
            <p:nvGrpSpPr>
              <p:cNvPr id="109" name="Group 36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115" name="AutoShape 3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AutoShape 3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AutoShape 3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AutoShape 4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0" name="Group 41"/>
              <p:cNvGrpSpPr>
                <a:grpSpLocks/>
              </p:cNvGrpSpPr>
              <p:nvPr/>
            </p:nvGrpSpPr>
            <p:grpSpPr bwMode="auto">
              <a:xfrm rot="56115" flipH="1" flipV="1">
                <a:off x="3706" y="1878"/>
                <a:ext cx="681" cy="150"/>
                <a:chOff x="1565" y="2568"/>
                <a:chExt cx="1118" cy="279"/>
              </a:xfrm>
            </p:grpSpPr>
            <p:sp>
              <p:nvSpPr>
                <p:cNvPr id="111" name="AutoShape 4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2" name="AutoShape 4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3" name="AutoShape 4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4" name="AutoShape 4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119" name="Group 46"/>
          <p:cNvGrpSpPr>
            <a:grpSpLocks/>
          </p:cNvGrpSpPr>
          <p:nvPr/>
        </p:nvGrpSpPr>
        <p:grpSpPr bwMode="auto">
          <a:xfrm>
            <a:off x="6604286" y="4139466"/>
            <a:ext cx="1041400" cy="1050925"/>
            <a:chOff x="3149" y="2079"/>
            <a:chExt cx="656" cy="662"/>
          </a:xfrm>
        </p:grpSpPr>
        <p:pic>
          <p:nvPicPr>
            <p:cNvPr id="120" name="Picture 47" descr="circuler_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149" y="2079"/>
              <a:ext cx="656" cy="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Oval 48"/>
            <p:cNvSpPr>
              <a:spLocks noChangeArrowheads="1"/>
            </p:cNvSpPr>
            <p:nvPr/>
          </p:nvSpPr>
          <p:spPr bwMode="gray">
            <a:xfrm>
              <a:off x="3149" y="2079"/>
              <a:ext cx="652" cy="662"/>
            </a:xfrm>
            <a:prstGeom prst="ellipse">
              <a:avLst/>
            </a:prstGeom>
            <a:gradFill rotWithShape="1">
              <a:gsLst>
                <a:gs pos="0">
                  <a:srgbClr val="44B9E8"/>
                </a:gs>
                <a:gs pos="50000">
                  <a:srgbClr val="44B9E8">
                    <a:gamma/>
                    <a:tint val="22353"/>
                    <a:invGamma/>
                  </a:srgbClr>
                </a:gs>
                <a:gs pos="100000">
                  <a:srgbClr val="44B9E8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2" name="Group 49"/>
            <p:cNvGrpSpPr>
              <a:grpSpLocks/>
            </p:cNvGrpSpPr>
            <p:nvPr/>
          </p:nvGrpSpPr>
          <p:grpSpPr bwMode="auto">
            <a:xfrm>
              <a:off x="3184" y="2596"/>
              <a:ext cx="570" cy="110"/>
              <a:chOff x="3706" y="1872"/>
              <a:chExt cx="825" cy="156"/>
            </a:xfrm>
          </p:grpSpPr>
          <p:grpSp>
            <p:nvGrpSpPr>
              <p:cNvPr id="123" name="Group 50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129" name="AutoShape 5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0" name="AutoShape 5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1" name="AutoShape 5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AutoShape 5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24" name="Group 55"/>
              <p:cNvGrpSpPr>
                <a:grpSpLocks/>
              </p:cNvGrpSpPr>
              <p:nvPr/>
            </p:nvGrpSpPr>
            <p:grpSpPr bwMode="auto">
              <a:xfrm rot="56115" flipH="1" flipV="1">
                <a:off x="3706" y="1878"/>
                <a:ext cx="681" cy="150"/>
                <a:chOff x="1565" y="2568"/>
                <a:chExt cx="1118" cy="279"/>
              </a:xfrm>
            </p:grpSpPr>
            <p:sp>
              <p:nvSpPr>
                <p:cNvPr id="125" name="AutoShape 5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6" name="AutoShape 5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7" name="AutoShape 5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AutoShape 5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133" name="Group 60"/>
          <p:cNvGrpSpPr>
            <a:grpSpLocks/>
          </p:cNvGrpSpPr>
          <p:nvPr/>
        </p:nvGrpSpPr>
        <p:grpSpPr bwMode="auto">
          <a:xfrm>
            <a:off x="8679836" y="4115531"/>
            <a:ext cx="1041400" cy="1050925"/>
            <a:chOff x="4385" y="2074"/>
            <a:chExt cx="656" cy="662"/>
          </a:xfrm>
        </p:grpSpPr>
        <p:pic>
          <p:nvPicPr>
            <p:cNvPr id="134" name="Picture 61" descr="circuler_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385" y="2074"/>
              <a:ext cx="656" cy="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" name="Oval 62"/>
            <p:cNvSpPr>
              <a:spLocks noChangeArrowheads="1"/>
            </p:cNvSpPr>
            <p:nvPr/>
          </p:nvSpPr>
          <p:spPr bwMode="gray">
            <a:xfrm>
              <a:off x="4385" y="2074"/>
              <a:ext cx="652" cy="662"/>
            </a:xfrm>
            <a:prstGeom prst="ellipse">
              <a:avLst/>
            </a:prstGeom>
            <a:gradFill rotWithShape="1">
              <a:gsLst>
                <a:gs pos="0">
                  <a:srgbClr val="2DA2BF"/>
                </a:gs>
                <a:gs pos="50000">
                  <a:srgbClr val="2DA2BF">
                    <a:gamma/>
                    <a:tint val="22353"/>
                    <a:invGamma/>
                  </a:srgbClr>
                </a:gs>
                <a:gs pos="100000">
                  <a:srgbClr val="2DA2B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6" name="Group 63"/>
            <p:cNvGrpSpPr>
              <a:grpSpLocks/>
            </p:cNvGrpSpPr>
            <p:nvPr/>
          </p:nvGrpSpPr>
          <p:grpSpPr bwMode="auto">
            <a:xfrm>
              <a:off x="4420" y="2591"/>
              <a:ext cx="570" cy="110"/>
              <a:chOff x="3706" y="1872"/>
              <a:chExt cx="825" cy="156"/>
            </a:xfrm>
          </p:grpSpPr>
          <p:grpSp>
            <p:nvGrpSpPr>
              <p:cNvPr id="137" name="Group 64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143" name="AutoShape 6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4" name="AutoShape 6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5" name="AutoShape 6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6" name="AutoShape 6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38" name="Group 69"/>
              <p:cNvGrpSpPr>
                <a:grpSpLocks/>
              </p:cNvGrpSpPr>
              <p:nvPr/>
            </p:nvGrpSpPr>
            <p:grpSpPr bwMode="auto">
              <a:xfrm rot="56115" flipH="1" flipV="1">
                <a:off x="3706" y="1878"/>
                <a:ext cx="681" cy="150"/>
                <a:chOff x="1565" y="2568"/>
                <a:chExt cx="1118" cy="279"/>
              </a:xfrm>
            </p:grpSpPr>
            <p:sp>
              <p:nvSpPr>
                <p:cNvPr id="139" name="AutoShape 7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AutoShape 7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1" name="AutoShape 7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AutoShape 7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sp>
        <p:nvSpPr>
          <p:cNvPr id="147" name="Line 74"/>
          <p:cNvSpPr>
            <a:spLocks noChangeShapeType="1"/>
          </p:cNvSpPr>
          <p:nvPr/>
        </p:nvSpPr>
        <p:spPr bwMode="gray">
          <a:xfrm>
            <a:off x="3055757" y="5252181"/>
            <a:ext cx="0" cy="334962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8" name="Line 75"/>
          <p:cNvSpPr>
            <a:spLocks noChangeShapeType="1"/>
          </p:cNvSpPr>
          <p:nvPr/>
        </p:nvSpPr>
        <p:spPr bwMode="gray">
          <a:xfrm flipH="1">
            <a:off x="2300107" y="5596668"/>
            <a:ext cx="1495425" cy="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9" name="Text Box 76"/>
          <p:cNvSpPr txBox="1">
            <a:spLocks noChangeArrowheads="1"/>
          </p:cNvSpPr>
          <p:nvPr/>
        </p:nvSpPr>
        <p:spPr bwMode="gray">
          <a:xfrm>
            <a:off x="2187395" y="5650643"/>
            <a:ext cx="170180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11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</a:t>
            </a:r>
            <a:r>
              <a:rPr lang="en-US" altLang="zh-CN" sz="1400" b="1" kern="0" dirty="0" smtClean="0">
                <a:solidFill>
                  <a:sysClr val="windowText" lastClr="000000"/>
                </a:solidFill>
              </a:rPr>
              <a:t>j</a:t>
            </a:r>
            <a:r>
              <a:rPr kumimoji="0" lang="en-US" altLang="zh-CN" sz="1400" b="1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strom</a:t>
            </a:r>
            <a:r>
              <a:rPr kumimoji="0" lang="en-US" altLang="zh-CN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  <a:r>
              <a:rPr kumimoji="0" lang="en-US" altLang="zh-CN" sz="1400" b="1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strom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119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zh-CN" altLang="en-US" sz="1400" b="1" kern="0" dirty="0" smtClean="0">
                <a:solidFill>
                  <a:sysClr val="windowText" lastClr="000000"/>
                </a:solidFill>
              </a:rPr>
              <a:t> 用户自建小集群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0" name="Text Box 77"/>
          <p:cNvSpPr txBox="1">
            <a:spLocks noChangeArrowheads="1"/>
          </p:cNvSpPr>
          <p:nvPr/>
        </p:nvSpPr>
        <p:spPr bwMode="gray">
          <a:xfrm>
            <a:off x="2531624" y="4493356"/>
            <a:ext cx="11600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20650" marR="0" lvl="0" indent="-1206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rgbClr val="1C1C1C"/>
                </a:solidFill>
              </a:rPr>
              <a:t>2018</a:t>
            </a:r>
            <a:r>
              <a:rPr lang="zh-CN" altLang="en-US" b="1" kern="0" dirty="0" smtClean="0">
                <a:solidFill>
                  <a:srgbClr val="1C1C1C"/>
                </a:solidFill>
              </a:rPr>
              <a:t>前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51" name="Text Box 78"/>
          <p:cNvSpPr txBox="1">
            <a:spLocks noChangeArrowheads="1"/>
          </p:cNvSpPr>
          <p:nvPr/>
        </p:nvSpPr>
        <p:spPr bwMode="gray">
          <a:xfrm>
            <a:off x="4649096" y="4389107"/>
            <a:ext cx="1232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20650" marR="0" lvl="0" indent="-1206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rgbClr val="1C1C1C"/>
                </a:solidFill>
              </a:rPr>
              <a:t>2018.5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52" name="Text Box 79"/>
          <p:cNvSpPr txBox="1">
            <a:spLocks noChangeArrowheads="1"/>
          </p:cNvSpPr>
          <p:nvPr/>
        </p:nvSpPr>
        <p:spPr bwMode="gray">
          <a:xfrm>
            <a:off x="6695625" y="4499276"/>
            <a:ext cx="1044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20650" marR="0" lvl="0" indent="-1206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rgbClr val="1C1C1C"/>
                </a:solidFill>
              </a:rPr>
              <a:t>2018.8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53" name="Text Box 80"/>
          <p:cNvSpPr txBox="1">
            <a:spLocks noChangeArrowheads="1"/>
          </p:cNvSpPr>
          <p:nvPr/>
        </p:nvSpPr>
        <p:spPr bwMode="gray">
          <a:xfrm>
            <a:off x="8707720" y="4403643"/>
            <a:ext cx="1044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20650" marR="0" lvl="0" indent="-1206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charset="0"/>
                <a:ea typeface="宋体" charset="-122"/>
              </a:rPr>
              <a:t>2018</a:t>
            </a:r>
            <a:r>
              <a:rPr lang="en-US" altLang="zh-CN" b="1" kern="0" dirty="0" smtClean="0">
                <a:solidFill>
                  <a:srgbClr val="1C1C1C"/>
                </a:solidFill>
              </a:rPr>
              <a:t>.11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54" name="Line 81"/>
          <p:cNvSpPr>
            <a:spLocks noChangeShapeType="1"/>
          </p:cNvSpPr>
          <p:nvPr/>
        </p:nvSpPr>
        <p:spPr bwMode="gray">
          <a:xfrm>
            <a:off x="9171371" y="3677381"/>
            <a:ext cx="0" cy="334962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5" name="Line 82"/>
          <p:cNvSpPr>
            <a:spLocks noChangeShapeType="1"/>
          </p:cNvSpPr>
          <p:nvPr/>
        </p:nvSpPr>
        <p:spPr bwMode="gray">
          <a:xfrm flipH="1">
            <a:off x="8307771" y="3675793"/>
            <a:ext cx="1631950" cy="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6" name="Text Box 83"/>
          <p:cNvSpPr txBox="1">
            <a:spLocks noChangeArrowheads="1"/>
          </p:cNvSpPr>
          <p:nvPr/>
        </p:nvSpPr>
        <p:spPr bwMode="gray">
          <a:xfrm>
            <a:off x="8138072" y="3256989"/>
            <a:ext cx="2058771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SQL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流处理平台</a:t>
            </a:r>
            <a:r>
              <a:rPr lang="zh-CN" altLang="en-US" sz="1400" b="1" kern="0" dirty="0" smtClean="0">
                <a:solidFill>
                  <a:sysClr val="windowText" lastClr="000000"/>
                </a:solidFill>
              </a:rPr>
              <a:t>上线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7" name="Line 84"/>
          <p:cNvSpPr>
            <a:spLocks noChangeShapeType="1"/>
          </p:cNvSpPr>
          <p:nvPr/>
        </p:nvSpPr>
        <p:spPr bwMode="gray">
          <a:xfrm>
            <a:off x="5103838" y="3665908"/>
            <a:ext cx="0" cy="334962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8" name="Line 85"/>
          <p:cNvSpPr>
            <a:spLocks noChangeShapeType="1"/>
          </p:cNvSpPr>
          <p:nvPr/>
        </p:nvSpPr>
        <p:spPr bwMode="gray">
          <a:xfrm flipH="1">
            <a:off x="4179913" y="3664320"/>
            <a:ext cx="1771650" cy="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9" name="Text Box 86"/>
          <p:cNvSpPr txBox="1">
            <a:spLocks noChangeArrowheads="1"/>
          </p:cNvSpPr>
          <p:nvPr/>
        </p:nvSpPr>
        <p:spPr bwMode="gray">
          <a:xfrm>
            <a:off x="4124093" y="2920021"/>
            <a:ext cx="254945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DA1F28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sz="1400" b="1" kern="0" dirty="0" err="1" smtClean="0">
                <a:solidFill>
                  <a:sysClr val="windowText" lastClr="000000"/>
                </a:solidFill>
              </a:rPr>
              <a:t>Flink</a:t>
            </a:r>
            <a:r>
              <a:rPr lang="zh-CN" altLang="en-US" sz="1400" b="1" kern="0" dirty="0" smtClean="0">
                <a:solidFill>
                  <a:sysClr val="windowText" lastClr="000000"/>
                </a:solidFill>
              </a:rPr>
              <a:t>投入应用</a:t>
            </a:r>
            <a:endParaRPr lang="en-US" altLang="zh-CN" sz="1400" b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DA1F28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zh-CN" altLang="en-US" sz="1400" b="1" kern="0" dirty="0" smtClean="0">
                <a:solidFill>
                  <a:sysClr val="windowText" lastClr="000000"/>
                </a:solidFill>
              </a:rPr>
              <a:t>集中式</a:t>
            </a:r>
            <a:r>
              <a:rPr lang="en-US" altLang="zh-CN" sz="1400" b="1" kern="0" dirty="0" err="1" smtClean="0">
                <a:solidFill>
                  <a:sysClr val="windowText" lastClr="000000"/>
                </a:solidFill>
              </a:rPr>
              <a:t>Flink</a:t>
            </a:r>
            <a:r>
              <a:rPr lang="zh-CN" altLang="en-US" sz="14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sz="1400" b="1" kern="0" dirty="0" err="1" smtClean="0">
                <a:solidFill>
                  <a:sysClr val="windowText" lastClr="000000"/>
                </a:solidFill>
              </a:rPr>
              <a:t>Standlone</a:t>
            </a:r>
            <a:r>
              <a:rPr lang="zh-CN" altLang="en-US" sz="1400" b="1" kern="0" dirty="0" smtClean="0">
                <a:solidFill>
                  <a:sysClr val="windowText" lastClr="000000"/>
                </a:solidFill>
              </a:rPr>
              <a:t>集群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Line 87"/>
          <p:cNvSpPr>
            <a:spLocks noChangeShapeType="1"/>
          </p:cNvSpPr>
          <p:nvPr/>
        </p:nvSpPr>
        <p:spPr bwMode="gray">
          <a:xfrm>
            <a:off x="7132235" y="5284811"/>
            <a:ext cx="0" cy="334962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1" name="Line 88"/>
          <p:cNvSpPr>
            <a:spLocks noChangeShapeType="1"/>
          </p:cNvSpPr>
          <p:nvPr/>
        </p:nvSpPr>
        <p:spPr bwMode="gray">
          <a:xfrm flipH="1">
            <a:off x="6321023" y="5619773"/>
            <a:ext cx="1587500" cy="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2" name="Text Box 89"/>
          <p:cNvSpPr txBox="1">
            <a:spLocks noChangeArrowheads="1"/>
          </p:cNvSpPr>
          <p:nvPr/>
        </p:nvSpPr>
        <p:spPr bwMode="gray">
          <a:xfrm>
            <a:off x="6050873" y="5650643"/>
            <a:ext cx="2334077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4B9E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</a:t>
            </a: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Flink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on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YARN</a:t>
            </a:r>
            <a:r>
              <a:rPr kumimoji="0" lang="en-US" altLang="zh-CN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</a:t>
            </a:r>
            <a:r>
              <a:rPr kumimoji="0" lang="zh-CN" altLang="en-US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统一集群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</a:t>
            </a:r>
          </a:p>
        </p:txBody>
      </p:sp>
      <p:pic>
        <p:nvPicPr>
          <p:cNvPr id="163" name="Picture 90" descr="Picture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770" y="4115531"/>
            <a:ext cx="8255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Picture 91" descr="Picture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071" y="4237282"/>
            <a:ext cx="8255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Picture 92" descr="Picture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599" y="4237282"/>
            <a:ext cx="8255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Picture 93" descr="Picture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146" y="4115531"/>
            <a:ext cx="8255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41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94399" y="272716"/>
            <a:ext cx="325439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3" name="AutoShape 2" descr="mage2019-1-28 16:14: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14" y="1122946"/>
            <a:ext cx="11062110" cy="55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9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E05FE920-B8E5-4C73-863B-A122D754B14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350205" y="1864192"/>
            <a:ext cx="3425937" cy="3164462"/>
            <a:chOff x="4350205" y="1864192"/>
            <a:chExt cx="3425937" cy="3164462"/>
          </a:xfrm>
        </p:grpSpPr>
        <p:grpSp>
          <p:nvGrpSpPr>
            <p:cNvPr id="4" name="Group 1">
              <a:extLst>
                <a:ext uri="{FF2B5EF4-FFF2-40B4-BE49-F238E27FC236}">
                  <a16:creationId xmlns:a16="http://schemas.microsoft.com/office/drawing/2014/main" xmlns="" id="{6CCD7130-621A-4588-A612-792E5935665F}"/>
                </a:ext>
              </a:extLst>
            </p:cNvPr>
            <p:cNvGrpSpPr/>
            <p:nvPr/>
          </p:nvGrpSpPr>
          <p:grpSpPr>
            <a:xfrm>
              <a:off x="4980126" y="1864192"/>
              <a:ext cx="1081562" cy="1582231"/>
              <a:chOff x="4936038" y="1742890"/>
              <a:chExt cx="1155700" cy="1690688"/>
            </a:xfrm>
          </p:grpSpPr>
          <p:sp>
            <p:nvSpPr>
              <p:cNvPr id="38" name="Freeform: Shape 2">
                <a:extLst>
                  <a:ext uri="{FF2B5EF4-FFF2-40B4-BE49-F238E27FC236}">
                    <a16:creationId xmlns:a16="http://schemas.microsoft.com/office/drawing/2014/main" xmlns="" id="{2A27B4EF-68C7-4F2B-8833-DFCCACEB2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038" y="1742890"/>
                <a:ext cx="1155700" cy="1690688"/>
              </a:xfrm>
              <a:custGeom>
                <a:avLst/>
                <a:gdLst>
                  <a:gd name="T0" fmla="*/ 64 w 307"/>
                  <a:gd name="T1" fmla="*/ 28 h 449"/>
                  <a:gd name="T2" fmla="*/ 201 w 307"/>
                  <a:gd name="T3" fmla="*/ 65 h 449"/>
                  <a:gd name="T4" fmla="*/ 307 w 307"/>
                  <a:gd name="T5" fmla="*/ 249 h 449"/>
                  <a:gd name="T6" fmla="*/ 307 w 307"/>
                  <a:gd name="T7" fmla="*/ 449 h 449"/>
                  <a:gd name="T8" fmla="*/ 134 w 307"/>
                  <a:gd name="T9" fmla="*/ 349 h 449"/>
                  <a:gd name="T10" fmla="*/ 28 w 307"/>
                  <a:gd name="T11" fmla="*/ 165 h 449"/>
                  <a:gd name="T12" fmla="*/ 64 w 307"/>
                  <a:gd name="T13" fmla="*/ 28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" h="449">
                    <a:moveTo>
                      <a:pt x="64" y="28"/>
                    </a:moveTo>
                    <a:cubicBezTo>
                      <a:pt x="112" y="0"/>
                      <a:pt x="173" y="17"/>
                      <a:pt x="201" y="65"/>
                    </a:cubicBezTo>
                    <a:cubicBezTo>
                      <a:pt x="307" y="249"/>
                      <a:pt x="307" y="249"/>
                      <a:pt x="307" y="249"/>
                    </a:cubicBezTo>
                    <a:cubicBezTo>
                      <a:pt x="307" y="449"/>
                      <a:pt x="307" y="449"/>
                      <a:pt x="307" y="449"/>
                    </a:cubicBezTo>
                    <a:cubicBezTo>
                      <a:pt x="134" y="349"/>
                      <a:pt x="134" y="349"/>
                      <a:pt x="134" y="349"/>
                    </a:cubicBezTo>
                    <a:cubicBezTo>
                      <a:pt x="28" y="165"/>
                      <a:pt x="28" y="165"/>
                      <a:pt x="28" y="165"/>
                    </a:cubicBezTo>
                    <a:cubicBezTo>
                      <a:pt x="0" y="117"/>
                      <a:pt x="16" y="56"/>
                      <a:pt x="64" y="2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Oval 3">
                <a:extLst>
                  <a:ext uri="{FF2B5EF4-FFF2-40B4-BE49-F238E27FC236}">
                    <a16:creationId xmlns:a16="http://schemas.microsoft.com/office/drawing/2014/main" xmlns="" id="{BB18FAE4-A1CC-4E0B-946C-947024EFEC29}"/>
                  </a:ext>
                </a:extLst>
              </p:cNvPr>
              <p:cNvSpPr/>
              <p:nvPr/>
            </p:nvSpPr>
            <p:spPr>
              <a:xfrm>
                <a:off x="5113100" y="1919528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2D5B7BDC-5C52-4AD3-87CB-D05091052647}"/>
                </a:ext>
              </a:extLst>
            </p:cNvPr>
            <p:cNvGrpSpPr/>
            <p:nvPr/>
          </p:nvGrpSpPr>
          <p:grpSpPr>
            <a:xfrm>
              <a:off x="6061688" y="1864192"/>
              <a:ext cx="1084533" cy="1582231"/>
              <a:chOff x="6091738" y="1742890"/>
              <a:chExt cx="1158875" cy="1690688"/>
            </a:xfrm>
          </p:grpSpPr>
          <p:sp>
            <p:nvSpPr>
              <p:cNvPr id="36" name="Freeform: Shape 5">
                <a:extLst>
                  <a:ext uri="{FF2B5EF4-FFF2-40B4-BE49-F238E27FC236}">
                    <a16:creationId xmlns:a16="http://schemas.microsoft.com/office/drawing/2014/main" xmlns="" id="{2B4C11FD-E791-4548-8815-47A0FCA56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738" y="1742890"/>
                <a:ext cx="1158875" cy="1690688"/>
              </a:xfrm>
              <a:custGeom>
                <a:avLst/>
                <a:gdLst>
                  <a:gd name="T0" fmla="*/ 243 w 308"/>
                  <a:gd name="T1" fmla="*/ 28 h 449"/>
                  <a:gd name="T2" fmla="*/ 280 w 308"/>
                  <a:gd name="T3" fmla="*/ 165 h 449"/>
                  <a:gd name="T4" fmla="*/ 174 w 308"/>
                  <a:gd name="T5" fmla="*/ 349 h 449"/>
                  <a:gd name="T6" fmla="*/ 0 w 308"/>
                  <a:gd name="T7" fmla="*/ 449 h 449"/>
                  <a:gd name="T8" fmla="*/ 0 w 308"/>
                  <a:gd name="T9" fmla="*/ 249 h 449"/>
                  <a:gd name="T10" fmla="*/ 107 w 308"/>
                  <a:gd name="T11" fmla="*/ 65 h 449"/>
                  <a:gd name="T12" fmla="*/ 243 w 308"/>
                  <a:gd name="T13" fmla="*/ 28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449">
                    <a:moveTo>
                      <a:pt x="243" y="28"/>
                    </a:moveTo>
                    <a:cubicBezTo>
                      <a:pt x="291" y="56"/>
                      <a:pt x="308" y="117"/>
                      <a:pt x="280" y="165"/>
                    </a:cubicBezTo>
                    <a:cubicBezTo>
                      <a:pt x="174" y="349"/>
                      <a:pt x="174" y="349"/>
                      <a:pt x="174" y="349"/>
                    </a:cubicBezTo>
                    <a:cubicBezTo>
                      <a:pt x="0" y="449"/>
                      <a:pt x="0" y="449"/>
                      <a:pt x="0" y="449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34" y="17"/>
                      <a:pt x="196" y="0"/>
                      <a:pt x="243" y="2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Oval 6">
                <a:extLst>
                  <a:ext uri="{FF2B5EF4-FFF2-40B4-BE49-F238E27FC236}">
                    <a16:creationId xmlns:a16="http://schemas.microsoft.com/office/drawing/2014/main" xmlns="" id="{98E3CCF2-2094-4CF7-8F29-227E3B2BA343}"/>
                  </a:ext>
                </a:extLst>
              </p:cNvPr>
              <p:cNvSpPr/>
              <p:nvPr/>
            </p:nvSpPr>
            <p:spPr>
              <a:xfrm>
                <a:off x="6559330" y="1919528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06</a:t>
                </a:r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xmlns="" id="{2322173E-C4DB-4E5A-9307-BD1265D06FE6}"/>
                </a:ext>
              </a:extLst>
            </p:cNvPr>
            <p:cNvGrpSpPr/>
            <p:nvPr/>
          </p:nvGrpSpPr>
          <p:grpSpPr>
            <a:xfrm>
              <a:off x="4980126" y="3446423"/>
              <a:ext cx="1081562" cy="1582231"/>
              <a:chOff x="4936038" y="3433578"/>
              <a:chExt cx="1155700" cy="1690688"/>
            </a:xfrm>
          </p:grpSpPr>
          <p:sp>
            <p:nvSpPr>
              <p:cNvPr id="34" name="Freeform: Shape 8">
                <a:extLst>
                  <a:ext uri="{FF2B5EF4-FFF2-40B4-BE49-F238E27FC236}">
                    <a16:creationId xmlns:a16="http://schemas.microsoft.com/office/drawing/2014/main" xmlns="" id="{D9EA92F0-2E9C-47F3-9FA5-3DDE0965C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038" y="3433578"/>
                <a:ext cx="1155700" cy="1690688"/>
              </a:xfrm>
              <a:custGeom>
                <a:avLst/>
                <a:gdLst>
                  <a:gd name="T0" fmla="*/ 64 w 307"/>
                  <a:gd name="T1" fmla="*/ 421 h 449"/>
                  <a:gd name="T2" fmla="*/ 201 w 307"/>
                  <a:gd name="T3" fmla="*/ 384 h 449"/>
                  <a:gd name="T4" fmla="*/ 307 w 307"/>
                  <a:gd name="T5" fmla="*/ 200 h 449"/>
                  <a:gd name="T6" fmla="*/ 307 w 307"/>
                  <a:gd name="T7" fmla="*/ 0 h 449"/>
                  <a:gd name="T8" fmla="*/ 134 w 307"/>
                  <a:gd name="T9" fmla="*/ 100 h 449"/>
                  <a:gd name="T10" fmla="*/ 28 w 307"/>
                  <a:gd name="T11" fmla="*/ 284 h 449"/>
                  <a:gd name="T12" fmla="*/ 64 w 307"/>
                  <a:gd name="T13" fmla="*/ 42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" h="449">
                    <a:moveTo>
                      <a:pt x="64" y="421"/>
                    </a:moveTo>
                    <a:cubicBezTo>
                      <a:pt x="112" y="449"/>
                      <a:pt x="173" y="432"/>
                      <a:pt x="201" y="384"/>
                    </a:cubicBezTo>
                    <a:cubicBezTo>
                      <a:pt x="307" y="200"/>
                      <a:pt x="307" y="200"/>
                      <a:pt x="307" y="200"/>
                    </a:cubicBezTo>
                    <a:cubicBezTo>
                      <a:pt x="307" y="0"/>
                      <a:pt x="307" y="0"/>
                      <a:pt x="307" y="0"/>
                    </a:cubicBezTo>
                    <a:cubicBezTo>
                      <a:pt x="134" y="100"/>
                      <a:pt x="134" y="100"/>
                      <a:pt x="134" y="100"/>
                    </a:cubicBezTo>
                    <a:cubicBezTo>
                      <a:pt x="28" y="284"/>
                      <a:pt x="28" y="284"/>
                      <a:pt x="28" y="284"/>
                    </a:cubicBezTo>
                    <a:cubicBezTo>
                      <a:pt x="0" y="332"/>
                      <a:pt x="16" y="393"/>
                      <a:pt x="64" y="42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Oval 9">
                <a:extLst>
                  <a:ext uri="{FF2B5EF4-FFF2-40B4-BE49-F238E27FC236}">
                    <a16:creationId xmlns:a16="http://schemas.microsoft.com/office/drawing/2014/main" xmlns="" id="{74505A7E-13FC-4DF9-88FC-E1A11CC44D04}"/>
                  </a:ext>
                </a:extLst>
              </p:cNvPr>
              <p:cNvSpPr/>
              <p:nvPr/>
            </p:nvSpPr>
            <p:spPr>
              <a:xfrm>
                <a:off x="5113100" y="4427705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</p:grpSp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xmlns="" id="{5531B3E3-443B-422A-9840-E872A72CAFD9}"/>
                </a:ext>
              </a:extLst>
            </p:cNvPr>
            <p:cNvGrpSpPr/>
            <p:nvPr/>
          </p:nvGrpSpPr>
          <p:grpSpPr>
            <a:xfrm>
              <a:off x="6061688" y="3446423"/>
              <a:ext cx="1084533" cy="1582231"/>
              <a:chOff x="6091738" y="3433578"/>
              <a:chExt cx="1158875" cy="1690688"/>
            </a:xfrm>
          </p:grpSpPr>
          <p:sp>
            <p:nvSpPr>
              <p:cNvPr id="32" name="Freeform: Shape 11">
                <a:extLst>
                  <a:ext uri="{FF2B5EF4-FFF2-40B4-BE49-F238E27FC236}">
                    <a16:creationId xmlns:a16="http://schemas.microsoft.com/office/drawing/2014/main" xmlns="" id="{BDFF17E6-7463-4329-A7C1-E4766158C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738" y="3433578"/>
                <a:ext cx="1158875" cy="1690688"/>
              </a:xfrm>
              <a:custGeom>
                <a:avLst/>
                <a:gdLst>
                  <a:gd name="T0" fmla="*/ 243 w 308"/>
                  <a:gd name="T1" fmla="*/ 421 h 449"/>
                  <a:gd name="T2" fmla="*/ 280 w 308"/>
                  <a:gd name="T3" fmla="*/ 284 h 449"/>
                  <a:gd name="T4" fmla="*/ 174 w 308"/>
                  <a:gd name="T5" fmla="*/ 100 h 449"/>
                  <a:gd name="T6" fmla="*/ 0 w 308"/>
                  <a:gd name="T7" fmla="*/ 0 h 449"/>
                  <a:gd name="T8" fmla="*/ 0 w 308"/>
                  <a:gd name="T9" fmla="*/ 200 h 449"/>
                  <a:gd name="T10" fmla="*/ 107 w 308"/>
                  <a:gd name="T11" fmla="*/ 384 h 449"/>
                  <a:gd name="T12" fmla="*/ 243 w 308"/>
                  <a:gd name="T13" fmla="*/ 42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449">
                    <a:moveTo>
                      <a:pt x="243" y="421"/>
                    </a:moveTo>
                    <a:cubicBezTo>
                      <a:pt x="291" y="393"/>
                      <a:pt x="308" y="332"/>
                      <a:pt x="280" y="284"/>
                    </a:cubicBezTo>
                    <a:cubicBezTo>
                      <a:pt x="174" y="100"/>
                      <a:pt x="174" y="100"/>
                      <a:pt x="174" y="1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107" y="384"/>
                      <a:pt x="107" y="384"/>
                      <a:pt x="107" y="384"/>
                    </a:cubicBezTo>
                    <a:cubicBezTo>
                      <a:pt x="134" y="432"/>
                      <a:pt x="196" y="449"/>
                      <a:pt x="243" y="4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Oval 12">
                <a:extLst>
                  <a:ext uri="{FF2B5EF4-FFF2-40B4-BE49-F238E27FC236}">
                    <a16:creationId xmlns:a16="http://schemas.microsoft.com/office/drawing/2014/main" xmlns="" id="{63C08C6C-DFBA-45F0-BD74-57786E1D85E1}"/>
                  </a:ext>
                </a:extLst>
              </p:cNvPr>
              <p:cNvSpPr/>
              <p:nvPr/>
            </p:nvSpPr>
            <p:spPr>
              <a:xfrm>
                <a:off x="6559330" y="4427705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lvl="0"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04</a:t>
                </a:r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xmlns="" id="{8FF357EE-8060-4BFE-9669-C5BE22444A80}"/>
                </a:ext>
              </a:extLst>
            </p:cNvPr>
            <p:cNvGrpSpPr/>
            <p:nvPr/>
          </p:nvGrpSpPr>
          <p:grpSpPr>
            <a:xfrm>
              <a:off x="6061688" y="3094321"/>
              <a:ext cx="1714454" cy="704204"/>
              <a:chOff x="6091738" y="3057340"/>
              <a:chExt cx="1831975" cy="752475"/>
            </a:xfrm>
          </p:grpSpPr>
          <p:sp>
            <p:nvSpPr>
              <p:cNvPr id="30" name="Freeform: Shape 14">
                <a:extLst>
                  <a:ext uri="{FF2B5EF4-FFF2-40B4-BE49-F238E27FC236}">
                    <a16:creationId xmlns:a16="http://schemas.microsoft.com/office/drawing/2014/main" xmlns="" id="{ABE865E3-861E-445F-B39E-73907CFB9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738" y="3057340"/>
                <a:ext cx="1831975" cy="752475"/>
              </a:xfrm>
              <a:custGeom>
                <a:avLst/>
                <a:gdLst>
                  <a:gd name="T0" fmla="*/ 487 w 487"/>
                  <a:gd name="T1" fmla="*/ 100 h 200"/>
                  <a:gd name="T2" fmla="*/ 387 w 487"/>
                  <a:gd name="T3" fmla="*/ 200 h 200"/>
                  <a:gd name="T4" fmla="*/ 174 w 487"/>
                  <a:gd name="T5" fmla="*/ 200 h 200"/>
                  <a:gd name="T6" fmla="*/ 0 w 487"/>
                  <a:gd name="T7" fmla="*/ 100 h 200"/>
                  <a:gd name="T8" fmla="*/ 174 w 487"/>
                  <a:gd name="T9" fmla="*/ 0 h 200"/>
                  <a:gd name="T10" fmla="*/ 387 w 487"/>
                  <a:gd name="T11" fmla="*/ 0 h 200"/>
                  <a:gd name="T12" fmla="*/ 487 w 487"/>
                  <a:gd name="T13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7" h="200">
                    <a:moveTo>
                      <a:pt x="487" y="100"/>
                    </a:moveTo>
                    <a:cubicBezTo>
                      <a:pt x="487" y="155"/>
                      <a:pt x="442" y="200"/>
                      <a:pt x="387" y="200"/>
                    </a:cubicBezTo>
                    <a:cubicBezTo>
                      <a:pt x="174" y="200"/>
                      <a:pt x="174" y="200"/>
                      <a:pt x="174" y="200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442" y="0"/>
                      <a:pt x="486" y="45"/>
                      <a:pt x="487" y="1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Oval 15">
                <a:extLst>
                  <a:ext uri="{FF2B5EF4-FFF2-40B4-BE49-F238E27FC236}">
                    <a16:creationId xmlns:a16="http://schemas.microsoft.com/office/drawing/2014/main" xmlns="" id="{C282D9F4-FE18-4087-9786-7A59D8E2051E}"/>
                  </a:ext>
                </a:extLst>
              </p:cNvPr>
              <p:cNvSpPr/>
              <p:nvPr/>
            </p:nvSpPr>
            <p:spPr>
              <a:xfrm>
                <a:off x="7275294" y="3176861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05</a:t>
                </a:r>
              </a:p>
            </p:txBody>
          </p:sp>
        </p:grp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xmlns="" id="{8E49EFE1-D7E2-463E-BCB8-612BCA805E0B}"/>
                </a:ext>
              </a:extLst>
            </p:cNvPr>
            <p:cNvGrpSpPr/>
            <p:nvPr/>
          </p:nvGrpSpPr>
          <p:grpSpPr>
            <a:xfrm>
              <a:off x="4350205" y="3094321"/>
              <a:ext cx="1711483" cy="704204"/>
              <a:chOff x="4262938" y="3057340"/>
              <a:chExt cx="1828800" cy="752475"/>
            </a:xfrm>
          </p:grpSpPr>
          <p:sp>
            <p:nvSpPr>
              <p:cNvPr id="28" name="Freeform: Shape 17">
                <a:extLst>
                  <a:ext uri="{FF2B5EF4-FFF2-40B4-BE49-F238E27FC236}">
                    <a16:creationId xmlns:a16="http://schemas.microsoft.com/office/drawing/2014/main" xmlns="" id="{B5F60D27-B074-4265-A9AC-6DBADFD94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938" y="3057340"/>
                <a:ext cx="1828800" cy="752475"/>
              </a:xfrm>
              <a:custGeom>
                <a:avLst/>
                <a:gdLst>
                  <a:gd name="T0" fmla="*/ 0 w 486"/>
                  <a:gd name="T1" fmla="*/ 100 h 200"/>
                  <a:gd name="T2" fmla="*/ 100 w 486"/>
                  <a:gd name="T3" fmla="*/ 200 h 200"/>
                  <a:gd name="T4" fmla="*/ 313 w 486"/>
                  <a:gd name="T5" fmla="*/ 200 h 200"/>
                  <a:gd name="T6" fmla="*/ 486 w 486"/>
                  <a:gd name="T7" fmla="*/ 100 h 200"/>
                  <a:gd name="T8" fmla="*/ 313 w 486"/>
                  <a:gd name="T9" fmla="*/ 0 h 200"/>
                  <a:gd name="T10" fmla="*/ 100 w 486"/>
                  <a:gd name="T11" fmla="*/ 0 h 200"/>
                  <a:gd name="T12" fmla="*/ 0 w 486"/>
                  <a:gd name="T13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200">
                    <a:moveTo>
                      <a:pt x="0" y="100"/>
                    </a:moveTo>
                    <a:cubicBezTo>
                      <a:pt x="0" y="155"/>
                      <a:pt x="45" y="200"/>
                      <a:pt x="100" y="200"/>
                    </a:cubicBezTo>
                    <a:cubicBezTo>
                      <a:pt x="313" y="200"/>
                      <a:pt x="313" y="200"/>
                      <a:pt x="313" y="200"/>
                    </a:cubicBezTo>
                    <a:cubicBezTo>
                      <a:pt x="486" y="100"/>
                      <a:pt x="486" y="100"/>
                      <a:pt x="486" y="10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45" y="0"/>
                      <a:pt x="0" y="45"/>
                      <a:pt x="0" y="1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Oval 18">
                <a:extLst>
                  <a:ext uri="{FF2B5EF4-FFF2-40B4-BE49-F238E27FC236}">
                    <a16:creationId xmlns:a16="http://schemas.microsoft.com/office/drawing/2014/main" xmlns="" id="{B9072298-0233-4748-81FF-46B42AB0F4AE}"/>
                  </a:ext>
                </a:extLst>
              </p:cNvPr>
              <p:cNvSpPr/>
              <p:nvPr/>
            </p:nvSpPr>
            <p:spPr>
              <a:xfrm>
                <a:off x="4400125" y="3176861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AU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</p:grpSp>
      <p:grpSp>
        <p:nvGrpSpPr>
          <p:cNvPr id="46" name="PA_库_组合 45">
            <a:extLst>
              <a:ext uri="{FF2B5EF4-FFF2-40B4-BE49-F238E27FC236}">
                <a16:creationId xmlns:a16="http://schemas.microsoft.com/office/drawing/2014/main" xmlns="" id="{7ECBE4A9-34F7-4A5D-BEBA-05A4260059D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564887" y="1896398"/>
            <a:ext cx="1839336" cy="565904"/>
            <a:chOff x="8564887" y="1896398"/>
            <a:chExt cx="1839336" cy="565904"/>
          </a:xfrm>
        </p:grpSpPr>
        <p:sp>
          <p:nvSpPr>
            <p:cNvPr id="10" name="TextBox 20">
              <a:extLst>
                <a:ext uri="{FF2B5EF4-FFF2-40B4-BE49-F238E27FC236}">
                  <a16:creationId xmlns:a16="http://schemas.microsoft.com/office/drawing/2014/main" xmlns="" id="{8C2E7E1C-F416-4669-BCE6-1AEF2BB95111}"/>
                </a:ext>
              </a:extLst>
            </p:cNvPr>
            <p:cNvSpPr txBox="1"/>
            <p:nvPr/>
          </p:nvSpPr>
          <p:spPr>
            <a:xfrm>
              <a:off x="9327005" y="2038715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Autofit/>
            </a:bodyPr>
            <a:lstStyle/>
            <a:p>
              <a:r>
                <a:rPr lang="zh-CN" altLang="en-US" b="1" dirty="0" smtClean="0"/>
                <a:t>业务线</a:t>
              </a:r>
              <a:r>
                <a:rPr lang="en-US" altLang="zh-CN" b="1" dirty="0" smtClean="0"/>
                <a:t>5+</a:t>
              </a:r>
              <a:endParaRPr lang="zh-CN" altLang="en-US" b="1" dirty="0"/>
            </a:p>
          </p:txBody>
        </p:sp>
        <p:sp>
          <p:nvSpPr>
            <p:cNvPr id="16" name="Rectangle: Rounded Corners 28">
              <a:extLst>
                <a:ext uri="{FF2B5EF4-FFF2-40B4-BE49-F238E27FC236}">
                  <a16:creationId xmlns:a16="http://schemas.microsoft.com/office/drawing/2014/main" xmlns="" id="{19B53740-B5E8-4776-935D-5B0485753ADA}"/>
                </a:ext>
              </a:extLst>
            </p:cNvPr>
            <p:cNvSpPr/>
            <p:nvPr/>
          </p:nvSpPr>
          <p:spPr>
            <a:xfrm>
              <a:off x="8564887" y="1896398"/>
              <a:ext cx="585634" cy="565904"/>
            </a:xfrm>
            <a:prstGeom prst="roundRect">
              <a:avLst>
                <a:gd name="adj" fmla="val 165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</p:grpSp>
      <p:grpSp>
        <p:nvGrpSpPr>
          <p:cNvPr id="45" name="PA_库_组合 44">
            <a:extLst>
              <a:ext uri="{FF2B5EF4-FFF2-40B4-BE49-F238E27FC236}">
                <a16:creationId xmlns:a16="http://schemas.microsoft.com/office/drawing/2014/main" xmlns="" id="{EB446E13-9524-40B9-8DFD-57D598A2057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564887" y="3159240"/>
            <a:ext cx="1839336" cy="565904"/>
            <a:chOff x="8564887" y="3159240"/>
            <a:chExt cx="1839336" cy="565904"/>
          </a:xfrm>
        </p:grpSpPr>
        <p:sp>
          <p:nvSpPr>
            <p:cNvPr id="12" name="TextBox 23">
              <a:extLst>
                <a:ext uri="{FF2B5EF4-FFF2-40B4-BE49-F238E27FC236}">
                  <a16:creationId xmlns:a16="http://schemas.microsoft.com/office/drawing/2014/main" xmlns="" id="{9E0B1CE2-7D9E-4F78-9290-99B819156D1D}"/>
                </a:ext>
              </a:extLst>
            </p:cNvPr>
            <p:cNvSpPr txBox="1"/>
            <p:nvPr/>
          </p:nvSpPr>
          <p:spPr>
            <a:xfrm>
              <a:off x="9327005" y="3316623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Autofit/>
            </a:bodyPr>
            <a:lstStyle/>
            <a:p>
              <a:r>
                <a:rPr lang="zh-CN" altLang="en-US" b="1" dirty="0" smtClean="0"/>
                <a:t>处理数据量级  </a:t>
              </a:r>
              <a:r>
                <a:rPr lang="en-US" altLang="zh-CN" b="1" dirty="0" smtClean="0"/>
                <a:t>billion</a:t>
              </a:r>
              <a:r>
                <a:rPr lang="zh-CN" altLang="en-US" b="1" dirty="0" smtClean="0"/>
                <a:t> </a:t>
              </a:r>
              <a:endParaRPr lang="zh-CN" altLang="en-US" b="1" dirty="0"/>
            </a:p>
          </p:txBody>
        </p:sp>
        <p:sp>
          <p:nvSpPr>
            <p:cNvPr id="17" name="Rectangle: Rounded Corners 29">
              <a:extLst>
                <a:ext uri="{FF2B5EF4-FFF2-40B4-BE49-F238E27FC236}">
                  <a16:creationId xmlns:a16="http://schemas.microsoft.com/office/drawing/2014/main" xmlns="" id="{63A2A8D1-77AE-4A9A-A195-B92AB0C10FDE}"/>
                </a:ext>
              </a:extLst>
            </p:cNvPr>
            <p:cNvSpPr/>
            <p:nvPr/>
          </p:nvSpPr>
          <p:spPr>
            <a:xfrm>
              <a:off x="8564887" y="3159240"/>
              <a:ext cx="585634" cy="565904"/>
            </a:xfrm>
            <a:prstGeom prst="roundRect">
              <a:avLst>
                <a:gd name="adj" fmla="val 165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</p:grpSp>
      <p:grpSp>
        <p:nvGrpSpPr>
          <p:cNvPr id="44" name="PA_库_组合 43">
            <a:extLst>
              <a:ext uri="{FF2B5EF4-FFF2-40B4-BE49-F238E27FC236}">
                <a16:creationId xmlns:a16="http://schemas.microsoft.com/office/drawing/2014/main" xmlns="" id="{DD0A884F-4440-4378-A3EF-0D3DB08DC60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564887" y="4422083"/>
            <a:ext cx="2661188" cy="1018067"/>
            <a:chOff x="8564887" y="4422083"/>
            <a:chExt cx="2661188" cy="1018067"/>
          </a:xfrm>
        </p:grpSpPr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xmlns="" id="{6A6AD276-9884-41E4-A973-59F3800032E4}"/>
                </a:ext>
              </a:extLst>
            </p:cNvPr>
            <p:cNvSpPr txBox="1"/>
            <p:nvPr/>
          </p:nvSpPr>
          <p:spPr>
            <a:xfrm>
              <a:off x="9327005" y="4620061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Autofit/>
            </a:bodyPr>
            <a:lstStyle/>
            <a:p>
              <a:r>
                <a:rPr lang="zh-CN" altLang="en-US" b="1" dirty="0" smtClean="0"/>
                <a:t>处理峰值 </a:t>
              </a:r>
              <a:r>
                <a:rPr lang="en-US" altLang="zh-CN" b="1" dirty="0"/>
                <a:t>5</a:t>
              </a:r>
              <a:r>
                <a:rPr lang="en-US" altLang="zh-CN" b="1" dirty="0" smtClean="0"/>
                <a:t> million/s</a:t>
              </a:r>
              <a:endParaRPr lang="en-US" altLang="zh-CN" b="1" dirty="0"/>
            </a:p>
          </p:txBody>
        </p: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xmlns="" id="{C76780B6-7413-46BB-BC15-448954EF1B69}"/>
                </a:ext>
              </a:extLst>
            </p:cNvPr>
            <p:cNvSpPr txBox="1">
              <a:spLocks/>
            </p:cNvSpPr>
            <p:nvPr/>
          </p:nvSpPr>
          <p:spPr>
            <a:xfrm>
              <a:off x="9327005" y="4698971"/>
              <a:ext cx="1899070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endParaRPr lang="zh-CN" altLang="en-US" sz="900" dirty="0">
                <a:solidFill>
                  <a:srgbClr val="656D78"/>
                </a:solidFill>
              </a:endParaRPr>
            </a:p>
          </p:txBody>
        </p:sp>
        <p:sp>
          <p:nvSpPr>
            <p:cNvPr id="18" name="Rectangle: Rounded Corners 30">
              <a:extLst>
                <a:ext uri="{FF2B5EF4-FFF2-40B4-BE49-F238E27FC236}">
                  <a16:creationId xmlns:a16="http://schemas.microsoft.com/office/drawing/2014/main" xmlns="" id="{8E11E361-C598-4628-B947-E9F8560E9F63}"/>
                </a:ext>
              </a:extLst>
            </p:cNvPr>
            <p:cNvSpPr/>
            <p:nvPr/>
          </p:nvSpPr>
          <p:spPr>
            <a:xfrm>
              <a:off x="8564887" y="4422083"/>
              <a:ext cx="585634" cy="565904"/>
            </a:xfrm>
            <a:prstGeom prst="roundRect">
              <a:avLst>
                <a:gd name="adj" fmla="val 165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lvl="0"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  <p:grpSp>
        <p:nvGrpSpPr>
          <p:cNvPr id="40" name="PA_库_组合 39">
            <a:extLst>
              <a:ext uri="{FF2B5EF4-FFF2-40B4-BE49-F238E27FC236}">
                <a16:creationId xmlns:a16="http://schemas.microsoft.com/office/drawing/2014/main" xmlns="" id="{D3B979A9-F7A9-49C2-A819-B81DF938868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479967" y="1900630"/>
            <a:ext cx="2072410" cy="565904"/>
            <a:chOff x="1479967" y="1900630"/>
            <a:chExt cx="2072410" cy="565904"/>
          </a:xfrm>
        </p:grpSpPr>
        <p:sp>
          <p:nvSpPr>
            <p:cNvPr id="19" name="TextBox 32">
              <a:extLst>
                <a:ext uri="{FF2B5EF4-FFF2-40B4-BE49-F238E27FC236}">
                  <a16:creationId xmlns:a16="http://schemas.microsoft.com/office/drawing/2014/main" xmlns="" id="{4F6C208B-755D-48A8-8703-73C48FBA75E9}"/>
                </a:ext>
              </a:extLst>
            </p:cNvPr>
            <p:cNvSpPr txBox="1"/>
            <p:nvPr/>
          </p:nvSpPr>
          <p:spPr>
            <a:xfrm flipH="1">
              <a:off x="1479967" y="2111045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Autofit/>
            </a:bodyPr>
            <a:lstStyle/>
            <a:p>
              <a:pPr algn="r"/>
              <a:r>
                <a:rPr lang="en-US" altLang="zh-CN" b="1" dirty="0" smtClean="0"/>
                <a:t>YARN</a:t>
              </a:r>
              <a:r>
                <a:rPr lang="zh-CN" altLang="en-US" b="1" dirty="0" smtClean="0"/>
                <a:t>集群规模 </a:t>
              </a:r>
              <a:r>
                <a:rPr lang="en-US" altLang="zh-CN" b="1" dirty="0" smtClean="0"/>
                <a:t>20+</a:t>
              </a:r>
              <a:endParaRPr lang="zh-CN" altLang="en-US" b="1" dirty="0"/>
            </a:p>
          </p:txBody>
        </p:sp>
        <p:sp>
          <p:nvSpPr>
            <p:cNvPr id="25" name="Rectangle: Rounded Corners 40">
              <a:extLst>
                <a:ext uri="{FF2B5EF4-FFF2-40B4-BE49-F238E27FC236}">
                  <a16:creationId xmlns:a16="http://schemas.microsoft.com/office/drawing/2014/main" xmlns="" id="{033E9ED7-6998-4ED1-8E32-5A5841FC9175}"/>
                </a:ext>
              </a:extLst>
            </p:cNvPr>
            <p:cNvSpPr/>
            <p:nvPr/>
          </p:nvSpPr>
          <p:spPr>
            <a:xfrm flipH="1">
              <a:off x="2986473" y="1900630"/>
              <a:ext cx="565904" cy="565904"/>
            </a:xfrm>
            <a:prstGeom prst="roundRect">
              <a:avLst>
                <a:gd name="adj" fmla="val 165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</p:grpSp>
      <p:grpSp>
        <p:nvGrpSpPr>
          <p:cNvPr id="42" name="PA_库_组合 41">
            <a:extLst>
              <a:ext uri="{FF2B5EF4-FFF2-40B4-BE49-F238E27FC236}">
                <a16:creationId xmlns:a16="http://schemas.microsoft.com/office/drawing/2014/main" xmlns="" id="{0184F9BE-E81C-4DF1-B347-57BF5A1EFE0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567807" y="3163472"/>
            <a:ext cx="1984570" cy="565904"/>
            <a:chOff x="1567807" y="3163472"/>
            <a:chExt cx="1984570" cy="565904"/>
          </a:xfrm>
        </p:grpSpPr>
        <p:sp>
          <p:nvSpPr>
            <p:cNvPr id="21" name="TextBox 35">
              <a:extLst>
                <a:ext uri="{FF2B5EF4-FFF2-40B4-BE49-F238E27FC236}">
                  <a16:creationId xmlns:a16="http://schemas.microsoft.com/office/drawing/2014/main" xmlns="" id="{EFE6BE15-7FB8-43A7-AC76-A5736A64A795}"/>
                </a:ext>
              </a:extLst>
            </p:cNvPr>
            <p:cNvSpPr txBox="1"/>
            <p:nvPr/>
          </p:nvSpPr>
          <p:spPr>
            <a:xfrm flipH="1">
              <a:off x="1567807" y="3334470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Autofit/>
            </a:bodyPr>
            <a:lstStyle/>
            <a:p>
              <a:pPr algn="r"/>
              <a:r>
                <a:rPr lang="en-US" altLang="zh-CN" b="1" dirty="0" smtClean="0"/>
                <a:t>FLINK</a:t>
              </a:r>
              <a:r>
                <a:rPr lang="zh-CN" altLang="en-US" b="1" dirty="0" smtClean="0"/>
                <a:t>作业数 </a:t>
              </a:r>
              <a:r>
                <a:rPr lang="en-US" altLang="zh-CN" b="1" dirty="0" smtClean="0"/>
                <a:t>90+</a:t>
              </a:r>
              <a:endParaRPr lang="zh-CN" altLang="en-US" b="1" dirty="0"/>
            </a:p>
          </p:txBody>
        </p:sp>
        <p:sp>
          <p:nvSpPr>
            <p:cNvPr id="26" name="Rectangle: Rounded Corners 41">
              <a:extLst>
                <a:ext uri="{FF2B5EF4-FFF2-40B4-BE49-F238E27FC236}">
                  <a16:creationId xmlns:a16="http://schemas.microsoft.com/office/drawing/2014/main" xmlns="" id="{D5EE0710-1229-42AD-9113-60692E381A0A}"/>
                </a:ext>
              </a:extLst>
            </p:cNvPr>
            <p:cNvSpPr/>
            <p:nvPr/>
          </p:nvSpPr>
          <p:spPr>
            <a:xfrm flipH="1">
              <a:off x="2986473" y="3163472"/>
              <a:ext cx="565904" cy="565904"/>
            </a:xfrm>
            <a:prstGeom prst="roundRect">
              <a:avLst>
                <a:gd name="adj" fmla="val 165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AU" sz="16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</p:grpSp>
      <p:grpSp>
        <p:nvGrpSpPr>
          <p:cNvPr id="43" name="PA_库_组合 42">
            <a:extLst>
              <a:ext uri="{FF2B5EF4-FFF2-40B4-BE49-F238E27FC236}">
                <a16:creationId xmlns:a16="http://schemas.microsoft.com/office/drawing/2014/main" xmlns="" id="{BDD2C813-4449-4F83-882E-C59310312E0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363331" y="4426315"/>
            <a:ext cx="2189046" cy="565904"/>
            <a:chOff x="1363331" y="4426315"/>
            <a:chExt cx="2189046" cy="565904"/>
          </a:xfrm>
        </p:grpSpPr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xmlns="" id="{00404E22-2855-4A35-9C54-A3A7776DE8B0}"/>
                </a:ext>
              </a:extLst>
            </p:cNvPr>
            <p:cNvSpPr txBox="1"/>
            <p:nvPr/>
          </p:nvSpPr>
          <p:spPr>
            <a:xfrm flipH="1">
              <a:off x="1363331" y="4591249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Autofit/>
            </a:bodyPr>
            <a:lstStyle/>
            <a:p>
              <a:pPr algn="r"/>
              <a:r>
                <a:rPr lang="zh-CN" altLang="en-US" b="1" dirty="0" smtClean="0"/>
                <a:t>用户数</a:t>
              </a:r>
              <a:r>
                <a:rPr lang="en-US" altLang="zh-CN" b="1" dirty="0" smtClean="0"/>
                <a:t>20+</a:t>
              </a:r>
              <a:endParaRPr lang="zh-CN" altLang="en-US" b="1" dirty="0"/>
            </a:p>
          </p:txBody>
        </p:sp>
        <p:sp>
          <p:nvSpPr>
            <p:cNvPr id="27" name="Rectangle: Rounded Corners 42">
              <a:extLst>
                <a:ext uri="{FF2B5EF4-FFF2-40B4-BE49-F238E27FC236}">
                  <a16:creationId xmlns:a16="http://schemas.microsoft.com/office/drawing/2014/main" xmlns="" id="{6CD91CE4-855C-4B72-867C-AE3B6C326DE6}"/>
                </a:ext>
              </a:extLst>
            </p:cNvPr>
            <p:cNvSpPr/>
            <p:nvPr/>
          </p:nvSpPr>
          <p:spPr>
            <a:xfrm flipH="1">
              <a:off x="2986473" y="4426315"/>
              <a:ext cx="565904" cy="565904"/>
            </a:xfrm>
            <a:prstGeom prst="roundRect">
              <a:avLst>
                <a:gd name="adj" fmla="val 165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</p:grpSp>
      <p:sp>
        <p:nvSpPr>
          <p:cNvPr id="47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32482" y="240984"/>
            <a:ext cx="3254390" cy="101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平台现状</a:t>
            </a:r>
          </a:p>
          <a:p>
            <a:pPr>
              <a:lnSpc>
                <a:spcPct val="130000"/>
              </a:lnSpc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111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62315" y="189958"/>
            <a:ext cx="325439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grpSp>
        <p:nvGrpSpPr>
          <p:cNvPr id="39" name="Group 3"/>
          <p:cNvGrpSpPr>
            <a:grpSpLocks/>
          </p:cNvGrpSpPr>
          <p:nvPr/>
        </p:nvGrpSpPr>
        <p:grpSpPr bwMode="auto">
          <a:xfrm>
            <a:off x="4355599" y="1812758"/>
            <a:ext cx="4749800" cy="3276600"/>
            <a:chOff x="2198" y="1344"/>
            <a:chExt cx="2992" cy="2064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2208" y="1344"/>
              <a:ext cx="2982" cy="288"/>
              <a:chOff x="1632" y="1368"/>
              <a:chExt cx="2982" cy="288"/>
            </a:xfrm>
          </p:grpSpPr>
          <p:sp>
            <p:nvSpPr>
              <p:cNvPr id="57" name="AutoShape 5"/>
              <p:cNvSpPr>
                <a:spLocks noChangeArrowheads="1"/>
              </p:cNvSpPr>
              <p:nvPr/>
            </p:nvSpPr>
            <p:spPr bwMode="auto">
              <a:xfrm>
                <a:off x="1686" y="1368"/>
                <a:ext cx="2928" cy="288"/>
              </a:xfrm>
              <a:prstGeom prst="roundRect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1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8" name="Rectangle 6"/>
              <p:cNvSpPr>
                <a:spLocks noChangeArrowheads="1"/>
              </p:cNvSpPr>
              <p:nvPr/>
            </p:nvSpPr>
            <p:spPr bwMode="auto">
              <a:xfrm>
                <a:off x="2400" y="1392"/>
                <a:ext cx="65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dirty="0" smtClean="0"/>
                  <a:t>VIO</a:t>
                </a:r>
                <a:r>
                  <a:rPr lang="zh-CN" altLang="en-US" dirty="0" smtClean="0"/>
                  <a:t>报表</a:t>
                </a:r>
                <a:endParaRPr lang="en-US" altLang="zh-CN" dirty="0"/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auto">
              <a:xfrm>
                <a:off x="1632" y="1434"/>
                <a:ext cx="144" cy="144"/>
              </a:xfrm>
              <a:prstGeom prst="ellipse">
                <a:avLst/>
              </a:prstGeom>
              <a:gradFill rotWithShape="1">
                <a:gsLst>
                  <a:gs pos="0">
                    <a:srgbClr val="E96E29"/>
                  </a:gs>
                  <a:gs pos="100000">
                    <a:srgbClr val="9B491B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63500" dir="2212194" algn="ctr" rotWithShape="0">
                  <a:schemeClr val="bg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1" name="Group 8"/>
            <p:cNvGrpSpPr>
              <a:grpSpLocks/>
            </p:cNvGrpSpPr>
            <p:nvPr/>
          </p:nvGrpSpPr>
          <p:grpSpPr bwMode="auto">
            <a:xfrm>
              <a:off x="2208" y="1800"/>
              <a:ext cx="2982" cy="288"/>
              <a:chOff x="1632" y="1800"/>
              <a:chExt cx="2982" cy="288"/>
            </a:xfrm>
          </p:grpSpPr>
          <p:sp>
            <p:nvSpPr>
              <p:cNvPr id="54" name="AutoShape 9"/>
              <p:cNvSpPr>
                <a:spLocks noChangeArrowheads="1"/>
              </p:cNvSpPr>
              <p:nvPr/>
            </p:nvSpPr>
            <p:spPr bwMode="auto">
              <a:xfrm>
                <a:off x="1686" y="1800"/>
                <a:ext cx="2928" cy="288"/>
              </a:xfrm>
              <a:prstGeom prst="roundRect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1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5" name="Rectangle 10"/>
              <p:cNvSpPr>
                <a:spLocks noChangeArrowheads="1"/>
              </p:cNvSpPr>
              <p:nvPr/>
            </p:nvSpPr>
            <p:spPr bwMode="auto">
              <a:xfrm>
                <a:off x="2400" y="1830"/>
                <a:ext cx="81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zh-CN" altLang="en-US" dirty="0" smtClean="0"/>
                  <a:t>实时</a:t>
                </a:r>
                <a:r>
                  <a:rPr lang="en-US" altLang="zh-CN" dirty="0" smtClean="0"/>
                  <a:t>PUSH</a:t>
                </a:r>
                <a:endParaRPr lang="en-US" altLang="zh-CN" dirty="0"/>
              </a:p>
            </p:txBody>
          </p:sp>
          <p:sp>
            <p:nvSpPr>
              <p:cNvPr id="56" name="Oval 11"/>
              <p:cNvSpPr>
                <a:spLocks noChangeArrowheads="1"/>
              </p:cNvSpPr>
              <p:nvPr/>
            </p:nvSpPr>
            <p:spPr bwMode="auto">
              <a:xfrm>
                <a:off x="1632" y="1860"/>
                <a:ext cx="144" cy="144"/>
              </a:xfrm>
              <a:prstGeom prst="ellipse">
                <a:avLst/>
              </a:prstGeom>
              <a:gradFill rotWithShape="1">
                <a:gsLst>
                  <a:gs pos="0">
                    <a:srgbClr val="DCDC48"/>
                  </a:gs>
                  <a:gs pos="100000">
                    <a:srgbClr val="93933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63500" dir="2212194" algn="ctr" rotWithShape="0">
                  <a:schemeClr val="bg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2" name="Group 12"/>
            <p:cNvGrpSpPr>
              <a:grpSpLocks/>
            </p:cNvGrpSpPr>
            <p:nvPr/>
          </p:nvGrpSpPr>
          <p:grpSpPr bwMode="auto">
            <a:xfrm>
              <a:off x="2208" y="2238"/>
              <a:ext cx="2982" cy="288"/>
              <a:chOff x="1632" y="2238"/>
              <a:chExt cx="2982" cy="288"/>
            </a:xfrm>
          </p:grpSpPr>
          <p:sp>
            <p:nvSpPr>
              <p:cNvPr id="51" name="AutoShape 13"/>
              <p:cNvSpPr>
                <a:spLocks noChangeArrowheads="1"/>
              </p:cNvSpPr>
              <p:nvPr/>
            </p:nvSpPr>
            <p:spPr bwMode="auto">
              <a:xfrm>
                <a:off x="1686" y="2238"/>
                <a:ext cx="2928" cy="288"/>
              </a:xfrm>
              <a:prstGeom prst="roundRect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1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2400" y="2271"/>
                <a:ext cx="69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zh-CN" altLang="en-US" dirty="0" smtClean="0"/>
                  <a:t>运营分析</a:t>
                </a:r>
                <a:endParaRPr lang="en-US" altLang="zh-CN" dirty="0"/>
              </a:p>
            </p:txBody>
          </p:sp>
          <p:sp>
            <p:nvSpPr>
              <p:cNvPr id="53" name="Oval 15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144" cy="144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63500" dir="2212194" algn="ctr" rotWithShape="0">
                  <a:schemeClr val="bg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43" name="Group 16"/>
            <p:cNvGrpSpPr>
              <a:grpSpLocks/>
            </p:cNvGrpSpPr>
            <p:nvPr/>
          </p:nvGrpSpPr>
          <p:grpSpPr bwMode="auto">
            <a:xfrm>
              <a:off x="2208" y="2682"/>
              <a:ext cx="2982" cy="288"/>
              <a:chOff x="1632" y="2682"/>
              <a:chExt cx="2982" cy="288"/>
            </a:xfrm>
          </p:grpSpPr>
          <p:sp>
            <p:nvSpPr>
              <p:cNvPr id="48" name="AutoShape 17"/>
              <p:cNvSpPr>
                <a:spLocks noChangeArrowheads="1"/>
              </p:cNvSpPr>
              <p:nvPr/>
            </p:nvSpPr>
            <p:spPr bwMode="auto">
              <a:xfrm>
                <a:off x="1686" y="2682"/>
                <a:ext cx="2928" cy="288"/>
              </a:xfrm>
              <a:prstGeom prst="roundRect">
                <a:avLst>
                  <a:gd name="adj" fmla="val 50000"/>
                </a:avLst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1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" name="Rectangle 18"/>
              <p:cNvSpPr>
                <a:spLocks noChangeArrowheads="1"/>
              </p:cNvSpPr>
              <p:nvPr/>
            </p:nvSpPr>
            <p:spPr bwMode="auto">
              <a:xfrm>
                <a:off x="2400" y="2736"/>
                <a:ext cx="69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zh-CN" altLang="en-US" dirty="0" smtClean="0"/>
                  <a:t>实时数仓</a:t>
                </a:r>
                <a:endParaRPr lang="en-US" altLang="zh-CN" dirty="0"/>
              </a:p>
            </p:txBody>
          </p:sp>
          <p:sp>
            <p:nvSpPr>
              <p:cNvPr id="50" name="Oval 19"/>
              <p:cNvSpPr>
                <a:spLocks noChangeArrowheads="1"/>
              </p:cNvSpPr>
              <p:nvPr/>
            </p:nvSpPr>
            <p:spPr bwMode="auto">
              <a:xfrm>
                <a:off x="1632" y="2751"/>
                <a:ext cx="144" cy="144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63500" dir="2212194" algn="ctr" rotWithShape="0">
                  <a:schemeClr val="bg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44" name="Group 20"/>
            <p:cNvGrpSpPr>
              <a:grpSpLocks/>
            </p:cNvGrpSpPr>
            <p:nvPr/>
          </p:nvGrpSpPr>
          <p:grpSpPr bwMode="auto">
            <a:xfrm>
              <a:off x="2198" y="3120"/>
              <a:ext cx="2992" cy="288"/>
              <a:chOff x="1622" y="3120"/>
              <a:chExt cx="2992" cy="288"/>
            </a:xfrm>
          </p:grpSpPr>
          <p:sp>
            <p:nvSpPr>
              <p:cNvPr id="45" name="AutoShape 21"/>
              <p:cNvSpPr>
                <a:spLocks noChangeArrowheads="1"/>
              </p:cNvSpPr>
              <p:nvPr/>
            </p:nvSpPr>
            <p:spPr bwMode="auto">
              <a:xfrm>
                <a:off x="1686" y="3120"/>
                <a:ext cx="2928" cy="288"/>
              </a:xfrm>
              <a:prstGeom prst="roundRect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1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dirty="0" smtClean="0"/>
                  <a:t>                 实时大盘</a:t>
                </a:r>
                <a:endParaRPr lang="zh-CN" altLang="en-US" dirty="0"/>
              </a:p>
            </p:txBody>
          </p:sp>
          <p:sp>
            <p:nvSpPr>
              <p:cNvPr id="46" name="Rectangle 22"/>
              <p:cNvSpPr>
                <a:spLocks noChangeArrowheads="1"/>
              </p:cNvSpPr>
              <p:nvPr/>
            </p:nvSpPr>
            <p:spPr bwMode="auto">
              <a:xfrm>
                <a:off x="2400" y="3129"/>
                <a:ext cx="11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en-US" altLang="zh-CN" dirty="0"/>
              </a:p>
            </p:txBody>
          </p:sp>
          <p:sp>
            <p:nvSpPr>
              <p:cNvPr id="47" name="Oval 23"/>
              <p:cNvSpPr>
                <a:spLocks noChangeArrowheads="1"/>
              </p:cNvSpPr>
              <p:nvPr/>
            </p:nvSpPr>
            <p:spPr bwMode="auto">
              <a:xfrm>
                <a:off x="1622" y="3183"/>
                <a:ext cx="144" cy="14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63500" dir="2212194" algn="ctr" rotWithShape="0">
                  <a:schemeClr val="bg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pic>
        <p:nvPicPr>
          <p:cNvPr id="60" name="Picture 24" descr="m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74" y="2269958"/>
            <a:ext cx="23622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Line 25"/>
          <p:cNvSpPr>
            <a:spLocks noChangeShapeType="1"/>
          </p:cNvSpPr>
          <p:nvPr/>
        </p:nvSpPr>
        <p:spPr bwMode="auto">
          <a:xfrm flipV="1">
            <a:off x="3380874" y="2041358"/>
            <a:ext cx="381000" cy="381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3304674" y="4555958"/>
            <a:ext cx="45720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3" name="Group 27"/>
          <p:cNvGrpSpPr>
            <a:grpSpLocks/>
          </p:cNvGrpSpPr>
          <p:nvPr/>
        </p:nvGrpSpPr>
        <p:grpSpPr bwMode="auto">
          <a:xfrm>
            <a:off x="3761874" y="2041358"/>
            <a:ext cx="609600" cy="2819400"/>
            <a:chOff x="1824" y="1488"/>
            <a:chExt cx="240" cy="1776"/>
          </a:xfrm>
        </p:grpSpPr>
        <p:sp>
          <p:nvSpPr>
            <p:cNvPr id="64" name="Line 28"/>
            <p:cNvSpPr>
              <a:spLocks noChangeShapeType="1"/>
            </p:cNvSpPr>
            <p:nvPr/>
          </p:nvSpPr>
          <p:spPr bwMode="auto">
            <a:xfrm>
              <a:off x="1824" y="1488"/>
              <a:ext cx="24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9"/>
            <p:cNvSpPr>
              <a:spLocks noChangeShapeType="1"/>
            </p:cNvSpPr>
            <p:nvPr/>
          </p:nvSpPr>
          <p:spPr bwMode="auto">
            <a:xfrm>
              <a:off x="1824" y="3264"/>
              <a:ext cx="24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Line 30"/>
          <p:cNvSpPr>
            <a:spLocks noChangeShapeType="1"/>
          </p:cNvSpPr>
          <p:nvPr/>
        </p:nvSpPr>
        <p:spPr bwMode="auto">
          <a:xfrm flipV="1">
            <a:off x="3685674" y="2727158"/>
            <a:ext cx="685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>
            <a:off x="3761874" y="3433596"/>
            <a:ext cx="6096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2"/>
          <p:cNvSpPr>
            <a:spLocks noChangeShapeType="1"/>
          </p:cNvSpPr>
          <p:nvPr/>
        </p:nvSpPr>
        <p:spPr bwMode="auto">
          <a:xfrm flipV="1">
            <a:off x="3685674" y="4174958"/>
            <a:ext cx="685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D22EC03-6D45-40A0-861A-D28522A6A30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>
            <a:off x="-2845268" y="-922885"/>
            <a:ext cx="10435771" cy="7780885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C902EDF5-0FCB-4455-B39D-79A55E6E5CF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6B23701-49CC-476C-BE6E-612568B298AF}"/>
              </a:ext>
            </a:extLst>
          </p:cNvPr>
          <p:cNvSpPr txBox="1"/>
          <p:nvPr/>
        </p:nvSpPr>
        <p:spPr>
          <a:xfrm>
            <a:off x="5590253" y="1919601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accent2"/>
                </a:solidFill>
                <a:latin typeface="+mj-lt"/>
              </a:rPr>
              <a:t>02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CED38A3-98EC-4B8C-BA68-806E04468F89}"/>
              </a:ext>
            </a:extLst>
          </p:cNvPr>
          <p:cNvSpPr txBox="1"/>
          <p:nvPr/>
        </p:nvSpPr>
        <p:spPr>
          <a:xfrm>
            <a:off x="4837778" y="36089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流处理平台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9872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34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343202" y="1690435"/>
            <a:ext cx="325439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流处理建设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五边形 35"/>
          <p:cNvSpPr/>
          <p:nvPr/>
        </p:nvSpPr>
        <p:spPr>
          <a:xfrm>
            <a:off x="2506465" y="3077410"/>
            <a:ext cx="2232025" cy="1447800"/>
          </a:xfrm>
          <a:prstGeom prst="homePlate">
            <a:avLst>
              <a:gd name="adj" fmla="val 3808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rgbClr val="FFFFFF"/>
                </a:solidFill>
              </a:rPr>
              <a:t>拓展</a:t>
            </a:r>
            <a:r>
              <a:rPr lang="en-US" altLang="zh-CN" sz="2400" dirty="0" smtClean="0">
                <a:solidFill>
                  <a:srgbClr val="FFFFFF"/>
                </a:solidFill>
              </a:rPr>
              <a:t>DDL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  <p:sp>
        <p:nvSpPr>
          <p:cNvPr id="37" name="燕尾形 36"/>
          <p:cNvSpPr/>
          <p:nvPr/>
        </p:nvSpPr>
        <p:spPr>
          <a:xfrm>
            <a:off x="7872215" y="3077410"/>
            <a:ext cx="2159000" cy="1447800"/>
          </a:xfrm>
          <a:prstGeom prst="chevron">
            <a:avLst>
              <a:gd name="adj" fmla="val 380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rgbClr val="FFFFFF"/>
                </a:solidFill>
              </a:rPr>
              <a:t>多流</a:t>
            </a:r>
            <a:r>
              <a:rPr lang="en-US" altLang="zh-CN" sz="2400" dirty="0" smtClean="0">
                <a:solidFill>
                  <a:srgbClr val="FFFFFF"/>
                </a:solidFill>
              </a:rPr>
              <a:t>JOIN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  <p:sp>
        <p:nvSpPr>
          <p:cNvPr id="38" name="燕尾形 37"/>
          <p:cNvSpPr/>
          <p:nvPr/>
        </p:nvSpPr>
        <p:spPr>
          <a:xfrm>
            <a:off x="6106915" y="3077410"/>
            <a:ext cx="2160587" cy="1447800"/>
          </a:xfrm>
          <a:prstGeom prst="chevron">
            <a:avLst>
              <a:gd name="adj" fmla="val 3808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rgbClr val="FFFFFF"/>
                </a:solidFill>
              </a:rPr>
              <a:t>维表</a:t>
            </a:r>
            <a:r>
              <a:rPr lang="en-US" altLang="zh-CN" sz="2400" dirty="0" smtClean="0">
                <a:solidFill>
                  <a:srgbClr val="FFFFFF"/>
                </a:solidFill>
              </a:rPr>
              <a:t>JOIN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4343202" y="3077410"/>
            <a:ext cx="2160588" cy="1447800"/>
          </a:xfrm>
          <a:prstGeom prst="chevron">
            <a:avLst>
              <a:gd name="adj" fmla="val 3808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rgbClr val="FFFFFF"/>
                </a:solidFill>
              </a:rPr>
              <a:t>丰富</a:t>
            </a:r>
            <a:r>
              <a:rPr lang="en-US" altLang="zh-CN" sz="2400" dirty="0" smtClean="0">
                <a:solidFill>
                  <a:srgbClr val="FFFFFF"/>
                </a:solidFill>
              </a:rPr>
              <a:t>UDF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41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islide色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A4F4F"/>
      </a:accent1>
      <a:accent2>
        <a:srgbClr val="F44F54"/>
      </a:accent2>
      <a:accent3>
        <a:srgbClr val="4A4F4F"/>
      </a:accent3>
      <a:accent4>
        <a:srgbClr val="91969B"/>
      </a:accent4>
      <a:accent5>
        <a:srgbClr val="4A4F4F"/>
      </a:accent5>
      <a:accent6>
        <a:srgbClr val="91969B"/>
      </a:accent6>
      <a:hlink>
        <a:srgbClr val="4A4F4F"/>
      </a:hlink>
      <a:folHlink>
        <a:srgbClr val="BFBFBF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 anchorCtr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T.potx" id="{AEBD0564-65FA-4B13-80F3-F483FE40E815}" vid="{53A2CC4D-D4C4-4A17-A467-553F8E91B19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QT</Template>
  <TotalTime>876</TotalTime>
  <Words>662</Words>
  <Application>Microsoft Macintosh PowerPoint</Application>
  <PresentationFormat>宽屏</PresentationFormat>
  <Paragraphs>143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Bebas Neue</vt:lpstr>
      <vt:lpstr>Calibri</vt:lpstr>
      <vt:lpstr>Impact</vt:lpstr>
      <vt:lpstr>Wingdings</vt:lpstr>
      <vt:lpstr>等线</vt:lpstr>
      <vt:lpstr>宋体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</dc:title>
  <dc:creator>第一PPT</dc:creator>
  <cp:keywords>www.1ppt.com</cp:keywords>
  <dc:description>www.1ppt.com</dc:description>
  <cp:lastModifiedBy>Microsoft Office 用户</cp:lastModifiedBy>
  <cp:revision>93</cp:revision>
  <dcterms:created xsi:type="dcterms:W3CDTF">2018-05-25T11:19:23Z</dcterms:created>
  <dcterms:modified xsi:type="dcterms:W3CDTF">2019-03-15T09:45:30Z</dcterms:modified>
</cp:coreProperties>
</file>