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charts/style1.xml" ContentType="application/vnd.ms-office.chartstyle+xml"/>
  <Override PartName="/ppt/charts/colors1.xml" ContentType="application/vnd.ms-office.chartcolorstyl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microsoft.com/office/2011/relationships/webextensiontaskpanes" Target="ppt/webextensions/taskpanes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21" r:id="rId3"/>
    <p:sldId id="264" r:id="rId4"/>
    <p:sldId id="290" r:id="rId5"/>
    <p:sldId id="278" r:id="rId6"/>
    <p:sldId id="279" r:id="rId7"/>
    <p:sldId id="319" r:id="rId8"/>
    <p:sldId id="323" r:id="rId9"/>
    <p:sldId id="324" r:id="rId10"/>
    <p:sldId id="291" r:id="rId11"/>
    <p:sldId id="292" r:id="rId12"/>
    <p:sldId id="315" r:id="rId13"/>
    <p:sldId id="313" r:id="rId14"/>
    <p:sldId id="293" r:id="rId15"/>
    <p:sldId id="314" r:id="rId16"/>
    <p:sldId id="317" r:id="rId17"/>
    <p:sldId id="294" r:id="rId18"/>
    <p:sldId id="310" r:id="rId19"/>
    <p:sldId id="312" r:id="rId20"/>
    <p:sldId id="305" r:id="rId21"/>
    <p:sldId id="288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AC2"/>
    <a:srgbClr val="1B9F49"/>
    <a:srgbClr val="41A847"/>
    <a:srgbClr val="49A648"/>
    <a:srgbClr val="6DB544"/>
    <a:srgbClr val="04943E"/>
    <a:srgbClr val="6ABD54"/>
    <a:srgbClr val="B8E1D4"/>
    <a:srgbClr val="E0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1" autoAdjust="0"/>
    <p:restoredTop sz="97974" autoAdjust="0"/>
  </p:normalViewPr>
  <p:slideViewPr>
    <p:cSldViewPr snapToGrid="0">
      <p:cViewPr>
        <p:scale>
          <a:sx n="100" d="100"/>
          <a:sy n="100" d="100"/>
        </p:scale>
        <p:origin x="-26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Description1</c:v>
                </c:pt>
              </c:strCache>
            </c:strRef>
          </c:tx>
          <c:spPr>
            <a:solidFill>
              <a:srgbClr val="41A84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accent6"/>
                </a:solidFill>
                <a:prstDash val="solid"/>
                <a:miter lim="800000"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 w="19050" cap="flat" cmpd="sng" algn="ctr">
                <a:solidFill>
                  <a:schemeClr val="lt1"/>
                </a:solidFill>
                <a:prstDash val="solid"/>
                <a:miter lim="800000"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1B9F49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04943E"/>
              </a:solidFill>
              <a:ln w="12700" cap="flat" cmpd="sng" algn="ctr">
                <a:solidFill>
                  <a:schemeClr val="accent6">
                    <a:shade val="50000"/>
                  </a:schemeClr>
                </a:solidFill>
                <a:prstDash val="solid"/>
                <a:miter lim="800000"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p4</c:v>
                </c:pt>
                <c:pt idx="1">
                  <c:v>p3</c:v>
                </c:pt>
                <c:pt idx="2">
                  <c:v>p2</c:v>
                </c:pt>
                <c:pt idx="3">
                  <c:v>p1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34.0</c:v>
                </c:pt>
                <c:pt idx="1">
                  <c:v>45.0</c:v>
                </c:pt>
                <c:pt idx="2">
                  <c:v>55.0</c:v>
                </c:pt>
                <c:pt idx="3">
                  <c:v>65.0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71095464"/>
        <c:axId val="2071099000"/>
      </c:barChart>
      <c:catAx>
        <c:axId val="2071095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1099000"/>
        <c:crosses val="autoZero"/>
        <c:auto val="1"/>
        <c:lblAlgn val="ctr"/>
        <c:lblOffset val="100"/>
        <c:noMultiLvlLbl val="0"/>
      </c:catAx>
      <c:valAx>
        <c:axId val="2071099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71095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932A1-0192-4162-BCD2-0ACC1E7FAD90}" type="datetimeFigureOut">
              <a:rPr lang="zh-CN" altLang="en-US" smtClean="0"/>
              <a:t>20/4/1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75F66-9487-41B1-91F1-DF3C98834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88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5F66-9487-41B1-91F1-DF3C988346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01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5F66-9487-41B1-91F1-DF3C9883462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855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变更要有回滚方案：需要给变更回滚的可能，在各个步骤出错的请看下，回到初始状态。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交接和休假最容易出故障：经验之谈，在总结故障的情况是，发现在公司部门有变化时，工作交接，故障出现的频率会比正常情况下多出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理性分析下，公司或者部门难免会做出一些调整，变化是世界唯一不变的事情。部门调整或者领导更好都可能导致工作的重点不同，做事的方式和评测标准变了，适应过程中难免会出现一些考虑不周到的地方，出故障也是情理之中了。休假和交接前：做好文档，哪些情况需要做哪些事情，确认各个操作细节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完善的监控，及时获得报警出错信息：了解历史、获得趋势，预测未来。做到泰山崩于前而不惊，让故障消失在萌芽之中。报警可以让你及时知道系统出现了什么异常，以便分析故障发生时的各种线下，确认故障的真正原因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5F66-9487-41B1-91F1-DF3C9883462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167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5F66-9487-41B1-91F1-DF3C9883462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9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1.Bug</a:t>
            </a:r>
            <a:r>
              <a:rPr kumimoji="1" lang="zh-CN" altLang="en-US" dirty="0" smtClean="0"/>
              <a:t>是不是就是故障：不是的。</a:t>
            </a:r>
            <a:r>
              <a:rPr kumimoji="1" lang="en-US" altLang="zh-CN" dirty="0" smtClean="0"/>
              <a:t>Bug </a:t>
            </a:r>
            <a:r>
              <a:rPr kumimoji="1" lang="zh-CN" altLang="en-US" dirty="0" smtClean="0"/>
              <a:t>可针对日常预发，也可针对线上，如果一个线上</a:t>
            </a:r>
            <a:r>
              <a:rPr kumimoji="1" lang="en-US" altLang="zh-CN" dirty="0" smtClean="0"/>
              <a:t> bug</a:t>
            </a:r>
            <a:r>
              <a:rPr kumimoji="1" lang="zh-CN" altLang="en-US" dirty="0" smtClean="0"/>
              <a:t>对用户体验，交易等核心流程都没有影响，如：仅仅是一个文字描述和</a:t>
            </a:r>
            <a:r>
              <a:rPr kumimoji="1" lang="en-US" altLang="zh-CN" dirty="0" smtClean="0"/>
              <a:t> PRD </a:t>
            </a:r>
            <a:r>
              <a:rPr kumimoji="1" lang="zh-CN" altLang="en-US" dirty="0" smtClean="0"/>
              <a:t>不一致，我们可以说这是一个</a:t>
            </a:r>
            <a:r>
              <a:rPr kumimoji="1" lang="en-US" altLang="zh-CN" dirty="0" smtClean="0"/>
              <a:t> bug,</a:t>
            </a:r>
            <a:r>
              <a:rPr kumimoji="1" lang="zh-CN" altLang="en-US" dirty="0" smtClean="0"/>
              <a:t>但不是一个故障。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故障是不是就是</a:t>
            </a:r>
            <a:r>
              <a:rPr kumimoji="1" lang="en-US" altLang="zh-CN" dirty="0" smtClean="0"/>
              <a:t> BUG</a:t>
            </a:r>
            <a:r>
              <a:rPr kumimoji="1" lang="zh-CN" altLang="en-US" dirty="0" smtClean="0"/>
              <a:t>：不一定，举正反两个例子：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  2.1 </a:t>
            </a:r>
            <a:r>
              <a:rPr kumimoji="1" lang="zh-CN" altLang="en-US" dirty="0" smtClean="0"/>
              <a:t>商品详情依赖的评论的接口，接口提供获取商品评论，在接口时延较长且商品热门访问的情况下，无法加载评论，但因为是强依赖，即需要等待接口返回才能加载商品详情，这个时候影响了用户体验和交易流程，虽然各个模块都没有 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，但因为设计不合理或性能欠缺，没有区分强弱依赖，导致了故障。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2.2</a:t>
            </a:r>
            <a:r>
              <a:rPr kumimoji="1" lang="zh-CN" altLang="en-US" dirty="0" smtClean="0"/>
              <a:t> 同 </a:t>
            </a:r>
            <a:r>
              <a:rPr kumimoji="1" lang="en-US" altLang="zh-CN" dirty="0" smtClean="0"/>
              <a:t>2.1</a:t>
            </a:r>
            <a:r>
              <a:rPr kumimoji="1" lang="zh-CN" altLang="en-US" dirty="0" smtClean="0"/>
              <a:t> 区分了链路上的强弱依赖，但评论接口返回的促销价格因为代码逻辑问题，返回的评论乱码或不是该商品评论，我们说这是一个代码逻辑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导致的故障。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这里涉及 </a:t>
            </a:r>
            <a:r>
              <a:rPr kumimoji="1" lang="en-US" altLang="zh-CN" dirty="0" smtClean="0"/>
              <a:t>SLI</a:t>
            </a:r>
            <a:r>
              <a:rPr kumimoji="1" lang="zh-CN" altLang="en-US" dirty="0" smtClean="0"/>
              <a:t> 和 </a:t>
            </a:r>
            <a:r>
              <a:rPr kumimoji="1" lang="en-US" altLang="zh-CN" dirty="0" smtClean="0"/>
              <a:t>SLO</a:t>
            </a:r>
            <a:r>
              <a:rPr kumimoji="1" lang="zh-CN" altLang="en-US" dirty="0" smtClean="0"/>
              <a:t> 的确定：</a:t>
            </a:r>
            <a:endParaRPr kumimoji="1" lang="en-US" altLang="zh-CN" dirty="0" smtClean="0"/>
          </a:p>
          <a:p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 </a:t>
            </a:r>
            <a:r>
              <a:rPr lang="en-US" altLang="zh-TW" dirty="0" smtClean="0"/>
              <a:t>SLI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Service Level Indicator </a:t>
            </a:r>
            <a:r>
              <a:rPr lang="zh-TW" altLang="en-US" dirty="0" smtClean="0"/>
              <a:t>服务等级指标，指的是我们选择那些指标来衡量我们的稳定性。</a:t>
            </a:r>
            <a:endParaRPr lang="en-US" altLang="zh-TW" dirty="0" smtClean="0"/>
          </a:p>
          <a:p>
            <a:r>
              <a:rPr lang="zh-TW" altLang="zh-TW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SLO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Service Level Objective </a:t>
            </a:r>
            <a:r>
              <a:rPr lang="zh-TW" altLang="en-US" dirty="0" smtClean="0"/>
              <a:t>服务等级目标，指的是我们设定的稳定性目标，比如，几个 </a:t>
            </a:r>
            <a:r>
              <a:rPr lang="en-US" altLang="zh-TW" dirty="0" smtClean="0"/>
              <a:t>9. </a:t>
            </a:r>
          </a:p>
          <a:p>
            <a:r>
              <a:rPr lang="zh-CN" altLang="zh-TW" dirty="0" smtClean="0"/>
              <a:t> </a:t>
            </a:r>
            <a:r>
              <a:rPr lang="zh-CN" altLang="en-US" dirty="0" smtClean="0"/>
              <a:t>  </a:t>
            </a:r>
            <a:endParaRPr lang="en-US" altLang="zh-TW" dirty="0" smtClean="0"/>
          </a:p>
          <a:p>
            <a:r>
              <a:rPr kumimoji="1" lang="zh-TW" altLang="zh-TW" dirty="0" smtClean="0"/>
              <a:t> </a:t>
            </a:r>
            <a:r>
              <a:rPr kumimoji="1" lang="zh-TW" altLang="en-US" dirty="0" smtClean="0"/>
              <a:t>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5F66-9487-41B1-91F1-DF3C988346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9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5F66-9487-41B1-91F1-DF3C988346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79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这里涉及 </a:t>
            </a:r>
            <a:r>
              <a:rPr kumimoji="1" lang="en-US" altLang="zh-CN" dirty="0" smtClean="0"/>
              <a:t>SLI</a:t>
            </a:r>
            <a:r>
              <a:rPr kumimoji="1" lang="zh-CN" altLang="en-US" dirty="0" smtClean="0"/>
              <a:t> 和 </a:t>
            </a:r>
            <a:r>
              <a:rPr kumimoji="1" lang="en-US" altLang="zh-CN" dirty="0" smtClean="0"/>
              <a:t>SLO</a:t>
            </a:r>
            <a:r>
              <a:rPr kumimoji="1" lang="zh-CN" altLang="en-US" dirty="0" smtClean="0"/>
              <a:t> 的确定：</a:t>
            </a:r>
            <a:endParaRPr kumimoji="1" lang="en-US" altLang="zh-CN" dirty="0" smtClean="0"/>
          </a:p>
          <a:p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 </a:t>
            </a:r>
            <a:r>
              <a:rPr lang="en-US" altLang="zh-TW" dirty="0" smtClean="0"/>
              <a:t>SLI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Service Level Indicator </a:t>
            </a:r>
            <a:r>
              <a:rPr lang="zh-TW" altLang="en-US" dirty="0" smtClean="0"/>
              <a:t>服务等级指标，指的是我们选择那些指标来衡量我们的稳定性。</a:t>
            </a:r>
            <a:endParaRPr lang="en-US" altLang="zh-TW" dirty="0" smtClean="0"/>
          </a:p>
          <a:p>
            <a:r>
              <a:rPr lang="zh-TW" altLang="zh-TW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SLO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Service Level Objective </a:t>
            </a:r>
            <a:r>
              <a:rPr lang="zh-TW" altLang="en-US" dirty="0" smtClean="0"/>
              <a:t>服务等级目标，指的是我们设定的稳定性目标，比如，几个 </a:t>
            </a:r>
            <a:r>
              <a:rPr lang="en-US" altLang="zh-TW" dirty="0" smtClean="0"/>
              <a:t>9. </a:t>
            </a:r>
          </a:p>
          <a:p>
            <a:r>
              <a:rPr lang="zh-CN" altLang="en-US" dirty="0" smtClean="0"/>
              <a:t>系统可用性的定义：</a:t>
            </a:r>
            <a:endParaRPr lang="en-US" altLang="zh-CN" dirty="0" smtClean="0"/>
          </a:p>
          <a:p>
            <a:r>
              <a:rPr lang="zh-CN" altLang="en-US" dirty="0" smtClean="0">
                <a:effectLst/>
              </a:rPr>
              <a:t>第一种方式： </a:t>
            </a:r>
          </a:p>
          <a:p>
            <a:r>
              <a:rPr lang="en-US" altLang="zh-CN" dirty="0" smtClean="0"/>
              <a:t>Availability = Successful request / Total request </a:t>
            </a:r>
          </a:p>
          <a:p>
            <a:r>
              <a:rPr lang="en-US" altLang="zh-CN" dirty="0" smtClean="0"/>
              <a:t>successful = (</a:t>
            </a:r>
            <a:r>
              <a:rPr lang="zh-CN" altLang="en-US" dirty="0" smtClean="0"/>
              <a:t>状态码非 </a:t>
            </a:r>
            <a:r>
              <a:rPr lang="en-US" altLang="zh-CN" dirty="0" smtClean="0"/>
              <a:t>5xx) &amp;&amp; (</a:t>
            </a:r>
            <a:r>
              <a:rPr lang="zh-CN" altLang="en-US" dirty="0" smtClean="0"/>
              <a:t>时延</a:t>
            </a:r>
            <a:r>
              <a:rPr lang="en-US" altLang="zh-CN" dirty="0" smtClean="0"/>
              <a:t>&lt;=80ms)  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这种计算方式的问题点：对单次请求的成功与否的判定泰国死板，容易误判。比如：</a:t>
            </a:r>
            <a:r>
              <a:rPr lang="en-US" altLang="zh-CN" dirty="0" smtClean="0"/>
              <a:t>90%</a:t>
            </a:r>
            <a:r>
              <a:rPr lang="zh-CN" altLang="en-US" dirty="0" smtClean="0"/>
              <a:t>时延小于等于 </a:t>
            </a:r>
            <a:r>
              <a:rPr lang="en-US" altLang="zh-CN" dirty="0" smtClean="0"/>
              <a:t>200ms </a:t>
            </a:r>
            <a:r>
              <a:rPr lang="zh-CN" altLang="en-US" dirty="0" smtClean="0"/>
              <a:t>的场景，用这种方式就很难体现出来。</a:t>
            </a:r>
            <a:endParaRPr lang="en-US" altLang="zh-CN" dirty="0" smtClean="0"/>
          </a:p>
          <a:p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第二种方式</a:t>
            </a:r>
            <a:r>
              <a:rPr lang="en-US" altLang="zh-TW" dirty="0" smtClean="0">
                <a:effectLst/>
              </a:rPr>
              <a:t>: </a:t>
            </a:r>
          </a:p>
          <a:p>
            <a:r>
              <a:rPr lang="en-US" altLang="zh-TW" dirty="0" smtClean="0"/>
              <a:t>Availability = SLO1 &amp;&amp; SLO2 &amp;&amp; SLO3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SLO1 :99.95%</a:t>
            </a:r>
            <a:r>
              <a:rPr lang="zh-TW" altLang="en-US" dirty="0" smtClean="0"/>
              <a:t>状态码成功率 </a:t>
            </a:r>
          </a:p>
          <a:p>
            <a:r>
              <a:rPr lang="en-US" altLang="zh-TW" dirty="0" smtClean="0"/>
              <a:t>SLO2</a:t>
            </a:r>
            <a:r>
              <a:rPr lang="zh-TW" altLang="en-US" dirty="0" smtClean="0"/>
              <a:t>：</a:t>
            </a:r>
            <a:r>
              <a:rPr lang="en-US" altLang="zh-TW" dirty="0" smtClean="0"/>
              <a:t>90% </a:t>
            </a:r>
            <a:r>
              <a:rPr lang="zh-TW" altLang="en-US" dirty="0" smtClean="0"/>
              <a:t>时延</a:t>
            </a:r>
            <a:r>
              <a:rPr lang="en-US" altLang="zh-TW" dirty="0" smtClean="0"/>
              <a:t>&lt;=80ms; </a:t>
            </a:r>
          </a:p>
          <a:p>
            <a:r>
              <a:rPr lang="en-US" altLang="zh-TW" dirty="0" smtClean="0"/>
              <a:t>SLO3: 99% </a:t>
            </a:r>
            <a:r>
              <a:rPr lang="zh-TW" altLang="en-US" dirty="0" smtClean="0"/>
              <a:t>时延</a:t>
            </a:r>
            <a:r>
              <a:rPr lang="en-US" altLang="zh-TW" dirty="0" smtClean="0"/>
              <a:t>&lt;= 200ms 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只有当三个 </a:t>
            </a:r>
            <a:r>
              <a:rPr lang="en-US" altLang="zh-TW" dirty="0" smtClean="0"/>
              <a:t>SLO </a:t>
            </a:r>
            <a:r>
              <a:rPr lang="zh-TW" altLang="en-US" dirty="0" smtClean="0"/>
              <a:t>同时达标，整个系统稳定性才算达标；这样就可以很好滴将 </a:t>
            </a:r>
            <a:r>
              <a:rPr lang="en-US" altLang="zh-TW" dirty="0" smtClean="0"/>
              <a:t>SLO </a:t>
            </a:r>
            <a:r>
              <a:rPr lang="zh-TW" altLang="en-US" dirty="0" smtClean="0"/>
              <a:t>设定的合理性与最终可用性结合起来。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TW" dirty="0" smtClean="0"/>
          </a:p>
          <a:p>
            <a:r>
              <a:rPr lang="zh-CN" altLang="zh-TW" dirty="0" smtClean="0"/>
              <a:t> </a:t>
            </a:r>
            <a:r>
              <a:rPr lang="zh-CN" altLang="en-US" dirty="0" smtClean="0"/>
              <a:t>  </a:t>
            </a:r>
            <a:endParaRPr lang="en-US" altLang="zh-TW" dirty="0" smtClean="0"/>
          </a:p>
          <a:p>
            <a:r>
              <a:rPr kumimoji="1" lang="zh-TW" altLang="zh-TW" dirty="0" smtClean="0"/>
              <a:t> </a:t>
            </a:r>
            <a:r>
              <a:rPr kumimoji="1" lang="zh-TW" altLang="en-US" dirty="0" smtClean="0"/>
              <a:t>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5F66-9487-41B1-91F1-DF3C988346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91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2020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不可用标准：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docs.vdian.net</a:t>
            </a:r>
            <a:r>
              <a:rPr kumimoji="1" lang="en-US" altLang="zh-CN" dirty="0" smtClean="0"/>
              <a:t>/pages/</a:t>
            </a:r>
            <a:r>
              <a:rPr kumimoji="1" lang="en-US" altLang="zh-CN" dirty="0" err="1" smtClean="0"/>
              <a:t>viewpage.action?pageId</a:t>
            </a:r>
            <a:r>
              <a:rPr kumimoji="1" lang="en-US" altLang="zh-CN" dirty="0" smtClean="0"/>
              <a:t>=84212201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5F66-9487-41B1-91F1-DF3C988346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087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全网可用性：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docs.vdian.net</a:t>
            </a:r>
            <a:r>
              <a:rPr kumimoji="1" lang="en-US" altLang="zh-CN" dirty="0" smtClean="0"/>
              <a:t>/pages/</a:t>
            </a:r>
            <a:r>
              <a:rPr kumimoji="1" lang="en-US" altLang="zh-CN" dirty="0" err="1" smtClean="0"/>
              <a:t>viewpage.action?pageId</a:t>
            </a:r>
            <a:r>
              <a:rPr kumimoji="1" lang="en-US" altLang="zh-CN" dirty="0" smtClean="0"/>
              <a:t>=80084758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5F66-9487-41B1-91F1-DF3C988346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087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、不可用标准：按不可用标准，触发即为：</a:t>
            </a:r>
            <a:r>
              <a:rPr kumimoji="1" lang="en-US" altLang="zh-CN" dirty="0" smtClean="0"/>
              <a:t>P1 </a:t>
            </a:r>
            <a:r>
              <a:rPr kumimoji="1" lang="zh-CN" altLang="en-US" dirty="0" smtClean="0"/>
              <a:t>故障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计入全网不可用时间；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、业务故障红线：按业务约定故障红线标准，触发即为：</a:t>
            </a:r>
            <a:r>
              <a:rPr kumimoji="1" lang="en-US" altLang="zh-CN" dirty="0" smtClean="0"/>
              <a:t>P1 </a:t>
            </a:r>
            <a:r>
              <a:rPr kumimoji="1" lang="zh-CN" altLang="en-US" dirty="0" smtClean="0"/>
              <a:t>故障；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、故障等级计算公式：从多维度（业务等级、故障发生时间段、故障持续时间、受影响用户占比、资损、投诉和脏数据）和各自占比，计算故障等级：从</a:t>
            </a:r>
            <a:r>
              <a:rPr kumimoji="1" lang="en-US" altLang="zh-CN" dirty="0" smtClean="0"/>
              <a:t>P1-P4</a:t>
            </a:r>
            <a:r>
              <a:rPr kumimoji="1" lang="zh-CN" altLang="en-US" dirty="0" smtClean="0"/>
              <a:t>和故障经验库；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5F66-9487-41B1-91F1-DF3C988346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4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、故障重现过程，按格式补充未收集到遗漏关键节点：</a:t>
            </a:r>
          </a:p>
          <a:p>
            <a:r>
              <a:rPr kumimoji="1" lang="zh-CN" altLang="en-US" dirty="0" smtClean="0"/>
              <a:t>故障表象一句话描述（时间 </a:t>
            </a:r>
            <a:r>
              <a:rPr kumimoji="1" lang="en-US" altLang="zh-CN" dirty="0" smtClean="0"/>
              <a:t>+ </a:t>
            </a:r>
            <a:r>
              <a:rPr kumimoji="1" lang="zh-CN" altLang="en-US" dirty="0" smtClean="0"/>
              <a:t>原因 </a:t>
            </a:r>
            <a:r>
              <a:rPr kumimoji="1" lang="en-US" altLang="zh-CN" dirty="0" smtClean="0"/>
              <a:t>+ </a:t>
            </a:r>
            <a:r>
              <a:rPr kumimoji="1" lang="zh-CN" altLang="en-US" dirty="0" smtClean="0"/>
              <a:t>后果）：</a:t>
            </a:r>
          </a:p>
          <a:p>
            <a:r>
              <a:rPr kumimoji="1" lang="zh-CN" altLang="en-US" dirty="0" smtClean="0"/>
              <a:t>故障过程（根据关键时间点回放：谁 在什么时间点 在哪里，发现什么，如何触发，做了什么处理，产生什么作用，什么时候解决 ）：</a:t>
            </a:r>
          </a:p>
          <a:p>
            <a:r>
              <a:rPr kumimoji="1" lang="zh-CN" altLang="en-US" dirty="0" smtClean="0"/>
              <a:t> 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、确认影响范围，用户占比，交易占比，数据占比，请求量等详细数据；</a:t>
            </a:r>
          </a:p>
          <a:p>
            <a:r>
              <a:rPr kumimoji="1" lang="zh-CN" altLang="en-US" dirty="0" smtClean="0"/>
              <a:t>持续时间：</a:t>
            </a:r>
          </a:p>
          <a:p>
            <a:r>
              <a:rPr kumimoji="1" lang="zh-CN" altLang="en-US" dirty="0" smtClean="0"/>
              <a:t>技术层面影响的功能：</a:t>
            </a:r>
          </a:p>
          <a:p>
            <a:r>
              <a:rPr kumimoji="1" lang="zh-CN" altLang="en-US" dirty="0" smtClean="0"/>
              <a:t>业务层面影响的功能和具体业务数据（同步、环比）：</a:t>
            </a:r>
          </a:p>
          <a:p>
            <a:r>
              <a:rPr kumimoji="1" lang="zh-CN" altLang="en-US" dirty="0" smtClean="0"/>
              <a:t> 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、原因分析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解决方案：触发原因，根本原因</a:t>
            </a:r>
            <a:r>
              <a:rPr kumimoji="1" lang="en-US" altLang="zh-CN" dirty="0" smtClean="0"/>
              <a:t>; </a:t>
            </a:r>
            <a:r>
              <a:rPr kumimoji="1" lang="zh-CN" altLang="en-US" dirty="0" smtClean="0"/>
              <a:t>对应的解决方案；</a:t>
            </a:r>
          </a:p>
          <a:p>
            <a:r>
              <a:rPr kumimoji="1" lang="zh-CN" altLang="en-US" dirty="0" smtClean="0"/>
              <a:t>触发原因：</a:t>
            </a:r>
          </a:p>
          <a:p>
            <a:r>
              <a:rPr kumimoji="1" lang="zh-CN" altLang="en-US" dirty="0" smtClean="0"/>
              <a:t>根本原因：</a:t>
            </a:r>
          </a:p>
          <a:p>
            <a:r>
              <a:rPr kumimoji="1" lang="zh-CN" altLang="en-US" dirty="0" smtClean="0"/>
              <a:t>解决方案：</a:t>
            </a:r>
          </a:p>
          <a:p>
            <a:r>
              <a:rPr kumimoji="1" lang="zh-CN" altLang="en-US" dirty="0" smtClean="0"/>
              <a:t> 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、问题 </a:t>
            </a:r>
            <a:r>
              <a:rPr kumimoji="1" lang="en-US" altLang="zh-CN" dirty="0" smtClean="0"/>
              <a:t>review &amp; </a:t>
            </a:r>
            <a:r>
              <a:rPr kumimoji="1" lang="zh-CN" altLang="en-US" dirty="0" smtClean="0"/>
              <a:t>预防措施：确保产出可执行 </a:t>
            </a:r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，包含责任人，完成时间。</a:t>
            </a:r>
            <a:r>
              <a:rPr kumimoji="1" lang="en-US" altLang="zh-CN" dirty="0" smtClean="0"/>
              <a:t>Action </a:t>
            </a:r>
            <a:r>
              <a:rPr kumimoji="1" lang="zh-CN" altLang="en-US" dirty="0" smtClean="0"/>
              <a:t>思考建议：系统级、制度和流程；</a:t>
            </a:r>
          </a:p>
          <a:p>
            <a:r>
              <a:rPr kumimoji="1" lang="zh-CN" altLang="en-US" dirty="0" smtClean="0"/>
              <a:t>问题 </a:t>
            </a:r>
            <a:r>
              <a:rPr kumimoji="1" lang="en-US" altLang="zh-CN" dirty="0" smtClean="0"/>
              <a:t>review</a:t>
            </a:r>
            <a:r>
              <a:rPr kumimoji="1" lang="zh-CN" altLang="en-US" dirty="0" smtClean="0"/>
              <a:t>（故障本身</a:t>
            </a:r>
            <a:r>
              <a:rPr kumimoji="1" lang="en-US" altLang="zh-CN" dirty="0" smtClean="0"/>
              <a:t>[when/where/why]</a:t>
            </a:r>
            <a:r>
              <a:rPr kumimoji="1" lang="zh-CN" altLang="en-US" dirty="0" smtClean="0"/>
              <a:t>、响应处理流程是否及时，能否更好）</a:t>
            </a:r>
          </a:p>
          <a:p>
            <a:r>
              <a:rPr kumimoji="1" lang="zh-CN" altLang="en-US" dirty="0" smtClean="0"/>
              <a:t>改进措施（</a:t>
            </a:r>
            <a:r>
              <a:rPr kumimoji="1" lang="en-US" altLang="zh-CN" dirty="0" smtClean="0"/>
              <a:t>Action - deadline - owner</a:t>
            </a:r>
            <a:r>
              <a:rPr kumimoji="1" lang="zh-CN" altLang="en-US" dirty="0" smtClean="0"/>
              <a:t>）</a:t>
            </a:r>
          </a:p>
          <a:p>
            <a:r>
              <a:rPr kumimoji="1" lang="zh-CN" altLang="en-US" dirty="0" smtClean="0"/>
              <a:t> </a:t>
            </a:r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、故障定级：优先查看红线，按照</a:t>
            </a:r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故障等级优化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大数据故障等级判断标准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等制度，和与会人员达成一致，无异议。</a:t>
            </a:r>
          </a:p>
          <a:p>
            <a:r>
              <a:rPr kumimoji="1" lang="zh-CN" altLang="en-US" dirty="0" smtClean="0"/>
              <a:t>定级标准：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docs.vdian.net</a:t>
            </a:r>
            <a:r>
              <a:rPr kumimoji="1" lang="en-US" altLang="zh-CN" dirty="0" smtClean="0"/>
              <a:t>/pages/</a:t>
            </a:r>
            <a:r>
              <a:rPr kumimoji="1" lang="en-US" altLang="zh-CN" dirty="0" err="1" smtClean="0"/>
              <a:t>viewpage.action?pageId</a:t>
            </a:r>
            <a:r>
              <a:rPr kumimoji="1" lang="en-US" altLang="zh-CN" dirty="0" smtClean="0"/>
              <a:t>=60202242</a:t>
            </a:r>
          </a:p>
          <a:p>
            <a:r>
              <a:rPr kumimoji="1" lang="zh-CN" altLang="en-US" dirty="0" smtClean="0"/>
              <a:t>每次非不可用故障，需要把具体故障评分表格，截图附上；落入经验库的故障请说明原因。</a:t>
            </a:r>
          </a:p>
          <a:p>
            <a:r>
              <a:rPr kumimoji="1" lang="zh-CN" altLang="en-US" dirty="0" smtClean="0"/>
              <a:t>故障等级：</a:t>
            </a:r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、定责：触发故障系统的负责人必须担责，整个过程中工作存在缺失需要担责，故障处理过程中存在缺失需要担责，主要责任按故障中责任占比进行评估。 </a:t>
            </a:r>
          </a:p>
          <a:p>
            <a:r>
              <a:rPr kumimoji="1" lang="en-US" altLang="zh-CN" dirty="0" smtClean="0"/>
              <a:t>P1/P2</a:t>
            </a:r>
            <a:r>
              <a:rPr kumimoji="1" lang="zh-CN" altLang="en-US" dirty="0" smtClean="0"/>
              <a:t>故障需要指定主要责任人和次要责任人和管理责任人，并进行故障通报；</a:t>
            </a:r>
          </a:p>
          <a:p>
            <a:r>
              <a:rPr kumimoji="1" lang="en-US" altLang="zh-CN" dirty="0" smtClean="0"/>
              <a:t>p3/p4</a:t>
            </a:r>
            <a:r>
              <a:rPr kumimoji="1" lang="zh-CN" altLang="en-US" dirty="0" smtClean="0"/>
              <a:t>故障可以只指定主要责任人即可；</a:t>
            </a:r>
          </a:p>
          <a:p>
            <a:r>
              <a:rPr kumimoji="1" lang="zh-CN" altLang="en-US" dirty="0" smtClean="0"/>
              <a:t>主要责任人：    管理责任人：</a:t>
            </a:r>
          </a:p>
          <a:p>
            <a:r>
              <a:rPr kumimoji="1" lang="zh-CN" altLang="en-US" dirty="0" smtClean="0"/>
              <a:t>次要责任人：    管理责任人：</a:t>
            </a:r>
          </a:p>
          <a:p>
            <a:r>
              <a:rPr kumimoji="1" lang="zh-CN" altLang="en-US" dirty="0" smtClean="0"/>
              <a:t>  </a:t>
            </a:r>
          </a:p>
          <a:p>
            <a:r>
              <a:rPr kumimoji="1" lang="zh-CN" altLang="en-US" dirty="0" smtClean="0"/>
              <a:t>定责说明：描述此次故障因为哪些原因导致，哪些是根本原因，哪些是次要原因，从而明确故障主次责任人，确保公正和无异议。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5F66-9487-41B1-91F1-DF3C988346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878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敬畏上线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敬畏线上：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很多人对于上线的视程度不够，一旦上线出问题，第一反应并不是回滚代码，而是去定位问题，通过下一次上线修复。这个行为在大公司是绝对不允许的，因为当你用户量大了，每一次上线事故的影响面都会很大，如果不及时回滚，对公司也会造成非常大的损失。因此要对上线有敬畏心，保证整个上线过程是自动化而非人工参与（因为人是不靠谱的），上线过程中需要观察监控，一旦有任何数据异常要及时回滚，然后再定位问题重新上线，最好避免高峰期上线。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外部重大故障：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2018.06.27 -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阿里云因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禁用内部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导致链路不通，造成大规模故障。影响范围包括阿里云官网控制台，以及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MQ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等产品功能。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事后总结：对于这次故障，没有借口，我们不能也不应该出现这样的失误！我们将认真复盘改进自动化运维技术和发布验证流程，敬畏每一行代码，敬畏每一份托付。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5F66-9487-41B1-91F1-DF3C9883462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3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49BE-E7C2-4852-82CF-E1EF8F99E7A3}" type="datetimeFigureOut">
              <a:rPr lang="zh-CN" altLang="en-US" smtClean="0"/>
              <a:t>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02C2-F952-4DB8-A7C2-ED084C59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9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49BE-E7C2-4852-82CF-E1EF8F99E7A3}" type="datetimeFigureOut">
              <a:rPr lang="zh-CN" altLang="en-US" smtClean="0"/>
              <a:t>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02C2-F952-4DB8-A7C2-ED084C59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49BE-E7C2-4852-82CF-E1EF8F99E7A3}" type="datetimeFigureOut">
              <a:rPr lang="zh-CN" altLang="en-US" smtClean="0"/>
              <a:t>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02C2-F952-4DB8-A7C2-ED084C59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3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49BE-E7C2-4852-82CF-E1EF8F99E7A3}" type="datetimeFigureOut">
              <a:rPr lang="zh-CN" altLang="en-US" smtClean="0"/>
              <a:t>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02C2-F952-4DB8-A7C2-ED084C59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2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49BE-E7C2-4852-82CF-E1EF8F99E7A3}" type="datetimeFigureOut">
              <a:rPr lang="zh-CN" altLang="en-US" smtClean="0"/>
              <a:t>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02C2-F952-4DB8-A7C2-ED084C59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48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49BE-E7C2-4852-82CF-E1EF8F99E7A3}" type="datetimeFigureOut">
              <a:rPr lang="zh-CN" altLang="en-US" smtClean="0"/>
              <a:t>20/4/1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02C2-F952-4DB8-A7C2-ED084C59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7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49BE-E7C2-4852-82CF-E1EF8F99E7A3}" type="datetimeFigureOut">
              <a:rPr lang="zh-CN" altLang="en-US" smtClean="0"/>
              <a:t>20/4/1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02C2-F952-4DB8-A7C2-ED084C59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2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49BE-E7C2-4852-82CF-E1EF8F99E7A3}" type="datetimeFigureOut">
              <a:rPr lang="zh-CN" altLang="en-US" smtClean="0"/>
              <a:t>20/4/1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02C2-F952-4DB8-A7C2-ED084C59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49BE-E7C2-4852-82CF-E1EF8F99E7A3}" type="datetimeFigureOut">
              <a:rPr lang="zh-CN" altLang="en-US" smtClean="0"/>
              <a:t>20/4/1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02C2-F952-4DB8-A7C2-ED084C59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70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49BE-E7C2-4852-82CF-E1EF8F99E7A3}" type="datetimeFigureOut">
              <a:rPr lang="zh-CN" altLang="en-US" smtClean="0"/>
              <a:t>20/4/1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02C2-F952-4DB8-A7C2-ED084C59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45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49BE-E7C2-4852-82CF-E1EF8F99E7A3}" type="datetimeFigureOut">
              <a:rPr lang="zh-CN" altLang="en-US" smtClean="0"/>
              <a:t>20/4/1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02C2-F952-4DB8-A7C2-ED084C59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10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349BE-E7C2-4852-82CF-E1EF8F99E7A3}" type="datetimeFigureOut">
              <a:rPr lang="zh-CN" altLang="en-US" smtClean="0"/>
              <a:t>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002C2-F952-4DB8-A7C2-ED084C59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2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958644"/>
            <a:ext cx="501445" cy="1519083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1" y="958643"/>
            <a:ext cx="11582400" cy="151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34580" y="1373304"/>
            <a:ext cx="8106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故障管理实践</a:t>
            </a:r>
            <a:r>
              <a:rPr lang="en-US" altLang="zh-CN" sz="44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en-US" sz="44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r>
              <a:rPr lang="zh-CN" altLang="en-US" sz="44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zh-CN" altLang="en-US" sz="44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36225" y="3291358"/>
            <a:ext cx="4250724" cy="370702"/>
          </a:xfrm>
          <a:prstGeom prst="rect">
            <a:avLst/>
          </a:prstGeom>
          <a:solidFill>
            <a:srgbClr val="FF8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/>
                <a:ea typeface="微软雅黑"/>
                <a:cs typeface="微软雅黑"/>
              </a:rPr>
              <a:t>研发支撑 华冬进</a:t>
            </a:r>
            <a:endParaRPr lang="zh-CN" altLang="en-US" b="1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 descr="logo.da10d54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800" y="5943600"/>
            <a:ext cx="14986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40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15" y="441997"/>
            <a:ext cx="695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等级评定依据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000286" y="2547748"/>
            <a:ext cx="4714111" cy="381964"/>
          </a:xfrm>
          <a:prstGeom prst="rect">
            <a:avLst/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空心弧 29"/>
          <p:cNvSpPr/>
          <p:nvPr/>
        </p:nvSpPr>
        <p:spPr>
          <a:xfrm rot="5400000">
            <a:off x="6876502" y="2547748"/>
            <a:ext cx="1624989" cy="1624989"/>
          </a:xfrm>
          <a:prstGeom prst="blockArc">
            <a:avLst>
              <a:gd name="adj1" fmla="val 10800000"/>
              <a:gd name="adj2" fmla="val 21469806"/>
              <a:gd name="adj3" fmla="val 23455"/>
            </a:avLst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854520" y="3790773"/>
            <a:ext cx="2922709" cy="381964"/>
          </a:xfrm>
          <a:prstGeom prst="rect">
            <a:avLst/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空心弧 31"/>
          <p:cNvSpPr/>
          <p:nvPr/>
        </p:nvSpPr>
        <p:spPr>
          <a:xfrm rot="16200000">
            <a:off x="4130258" y="3790773"/>
            <a:ext cx="1624989" cy="1624989"/>
          </a:xfrm>
          <a:prstGeom prst="blockArc">
            <a:avLst>
              <a:gd name="adj1" fmla="val 10800000"/>
              <a:gd name="adj2" fmla="val 21469806"/>
              <a:gd name="adj3" fmla="val 23455"/>
            </a:avLst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54521" y="5033797"/>
            <a:ext cx="4134620" cy="381964"/>
          </a:xfrm>
          <a:prstGeom prst="rect">
            <a:avLst/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5148809" y="2119908"/>
            <a:ext cx="348233" cy="555321"/>
          </a:xfrm>
          <a:custGeom>
            <a:avLst/>
            <a:gdLst>
              <a:gd name="T0" fmla="*/ 124 w 124"/>
              <a:gd name="T1" fmla="*/ 61 h 200"/>
              <a:gd name="T2" fmla="*/ 62 w 124"/>
              <a:gd name="T3" fmla="*/ 0 h 200"/>
              <a:gd name="T4" fmla="*/ 0 w 124"/>
              <a:gd name="T5" fmla="*/ 61 h 200"/>
              <a:gd name="T6" fmla="*/ 9 w 124"/>
              <a:gd name="T7" fmla="*/ 92 h 200"/>
              <a:gd name="T8" fmla="*/ 9 w 124"/>
              <a:gd name="T9" fmla="*/ 92 h 200"/>
              <a:gd name="T10" fmla="*/ 62 w 124"/>
              <a:gd name="T11" fmla="*/ 200 h 200"/>
              <a:gd name="T12" fmla="*/ 115 w 124"/>
              <a:gd name="T13" fmla="*/ 92 h 200"/>
              <a:gd name="T14" fmla="*/ 115 w 124"/>
              <a:gd name="T15" fmla="*/ 92 h 200"/>
              <a:gd name="T16" fmla="*/ 124 w 124"/>
              <a:gd name="T17" fmla="*/ 61 h 200"/>
              <a:gd name="T18" fmla="*/ 62 w 124"/>
              <a:gd name="T19" fmla="*/ 80 h 200"/>
              <a:gd name="T20" fmla="*/ 36 w 124"/>
              <a:gd name="T21" fmla="*/ 54 h 200"/>
              <a:gd name="T22" fmla="*/ 62 w 124"/>
              <a:gd name="T23" fmla="*/ 28 h 200"/>
              <a:gd name="T24" fmla="*/ 88 w 124"/>
              <a:gd name="T25" fmla="*/ 54 h 200"/>
              <a:gd name="T26" fmla="*/ 62 w 124"/>
              <a:gd name="T27" fmla="*/ 8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00">
                <a:moveTo>
                  <a:pt x="124" y="61"/>
                </a:moveTo>
                <a:cubicBezTo>
                  <a:pt x="124" y="27"/>
                  <a:pt x="96" y="0"/>
                  <a:pt x="62" y="0"/>
                </a:cubicBezTo>
                <a:cubicBezTo>
                  <a:pt x="28" y="0"/>
                  <a:pt x="0" y="27"/>
                  <a:pt x="0" y="61"/>
                </a:cubicBezTo>
                <a:cubicBezTo>
                  <a:pt x="0" y="73"/>
                  <a:pt x="4" y="83"/>
                  <a:pt x="9" y="92"/>
                </a:cubicBezTo>
                <a:cubicBezTo>
                  <a:pt x="9" y="92"/>
                  <a:pt x="9" y="92"/>
                  <a:pt x="9" y="92"/>
                </a:cubicBezTo>
                <a:cubicBezTo>
                  <a:pt x="62" y="200"/>
                  <a:pt x="62" y="200"/>
                  <a:pt x="62" y="200"/>
                </a:cubicBezTo>
                <a:cubicBezTo>
                  <a:pt x="115" y="92"/>
                  <a:pt x="115" y="92"/>
                  <a:pt x="115" y="92"/>
                </a:cubicBezTo>
                <a:cubicBezTo>
                  <a:pt x="115" y="92"/>
                  <a:pt x="115" y="92"/>
                  <a:pt x="115" y="92"/>
                </a:cubicBezTo>
                <a:cubicBezTo>
                  <a:pt x="120" y="83"/>
                  <a:pt x="124" y="73"/>
                  <a:pt x="124" y="61"/>
                </a:cubicBezTo>
                <a:close/>
                <a:moveTo>
                  <a:pt x="62" y="80"/>
                </a:moveTo>
                <a:cubicBezTo>
                  <a:pt x="48" y="80"/>
                  <a:pt x="36" y="68"/>
                  <a:pt x="36" y="54"/>
                </a:cubicBezTo>
                <a:cubicBezTo>
                  <a:pt x="36" y="40"/>
                  <a:pt x="48" y="28"/>
                  <a:pt x="62" y="28"/>
                </a:cubicBezTo>
                <a:cubicBezTo>
                  <a:pt x="76" y="28"/>
                  <a:pt x="88" y="40"/>
                  <a:pt x="88" y="54"/>
                </a:cubicBezTo>
                <a:cubicBezTo>
                  <a:pt x="88" y="68"/>
                  <a:pt x="76" y="80"/>
                  <a:pt x="62" y="80"/>
                </a:cubicBezTo>
                <a:close/>
              </a:path>
            </a:pathLst>
          </a:custGeom>
          <a:solidFill>
            <a:srgbClr val="1B9F4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" name="Freeform 5"/>
          <p:cNvSpPr>
            <a:spLocks noEditPoints="1"/>
          </p:cNvSpPr>
          <p:nvPr/>
        </p:nvSpPr>
        <p:spPr bwMode="auto">
          <a:xfrm>
            <a:off x="7426586" y="4656758"/>
            <a:ext cx="348233" cy="555321"/>
          </a:xfrm>
          <a:custGeom>
            <a:avLst/>
            <a:gdLst>
              <a:gd name="T0" fmla="*/ 124 w 124"/>
              <a:gd name="T1" fmla="*/ 61 h 200"/>
              <a:gd name="T2" fmla="*/ 62 w 124"/>
              <a:gd name="T3" fmla="*/ 0 h 200"/>
              <a:gd name="T4" fmla="*/ 0 w 124"/>
              <a:gd name="T5" fmla="*/ 61 h 200"/>
              <a:gd name="T6" fmla="*/ 9 w 124"/>
              <a:gd name="T7" fmla="*/ 92 h 200"/>
              <a:gd name="T8" fmla="*/ 9 w 124"/>
              <a:gd name="T9" fmla="*/ 92 h 200"/>
              <a:gd name="T10" fmla="*/ 62 w 124"/>
              <a:gd name="T11" fmla="*/ 200 h 200"/>
              <a:gd name="T12" fmla="*/ 115 w 124"/>
              <a:gd name="T13" fmla="*/ 92 h 200"/>
              <a:gd name="T14" fmla="*/ 115 w 124"/>
              <a:gd name="T15" fmla="*/ 92 h 200"/>
              <a:gd name="T16" fmla="*/ 124 w 124"/>
              <a:gd name="T17" fmla="*/ 61 h 200"/>
              <a:gd name="T18" fmla="*/ 62 w 124"/>
              <a:gd name="T19" fmla="*/ 80 h 200"/>
              <a:gd name="T20" fmla="*/ 36 w 124"/>
              <a:gd name="T21" fmla="*/ 54 h 200"/>
              <a:gd name="T22" fmla="*/ 62 w 124"/>
              <a:gd name="T23" fmla="*/ 28 h 200"/>
              <a:gd name="T24" fmla="*/ 88 w 124"/>
              <a:gd name="T25" fmla="*/ 54 h 200"/>
              <a:gd name="T26" fmla="*/ 62 w 124"/>
              <a:gd name="T27" fmla="*/ 8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00">
                <a:moveTo>
                  <a:pt x="124" y="61"/>
                </a:moveTo>
                <a:cubicBezTo>
                  <a:pt x="124" y="27"/>
                  <a:pt x="96" y="0"/>
                  <a:pt x="62" y="0"/>
                </a:cubicBezTo>
                <a:cubicBezTo>
                  <a:pt x="28" y="0"/>
                  <a:pt x="0" y="27"/>
                  <a:pt x="0" y="61"/>
                </a:cubicBezTo>
                <a:cubicBezTo>
                  <a:pt x="0" y="73"/>
                  <a:pt x="4" y="83"/>
                  <a:pt x="9" y="92"/>
                </a:cubicBezTo>
                <a:cubicBezTo>
                  <a:pt x="9" y="92"/>
                  <a:pt x="9" y="92"/>
                  <a:pt x="9" y="92"/>
                </a:cubicBezTo>
                <a:cubicBezTo>
                  <a:pt x="62" y="200"/>
                  <a:pt x="62" y="200"/>
                  <a:pt x="62" y="200"/>
                </a:cubicBezTo>
                <a:cubicBezTo>
                  <a:pt x="115" y="92"/>
                  <a:pt x="115" y="92"/>
                  <a:pt x="115" y="92"/>
                </a:cubicBezTo>
                <a:cubicBezTo>
                  <a:pt x="115" y="92"/>
                  <a:pt x="115" y="92"/>
                  <a:pt x="115" y="92"/>
                </a:cubicBezTo>
                <a:cubicBezTo>
                  <a:pt x="120" y="83"/>
                  <a:pt x="124" y="73"/>
                  <a:pt x="124" y="61"/>
                </a:cubicBezTo>
                <a:close/>
                <a:moveTo>
                  <a:pt x="62" y="80"/>
                </a:moveTo>
                <a:cubicBezTo>
                  <a:pt x="48" y="80"/>
                  <a:pt x="36" y="68"/>
                  <a:pt x="36" y="54"/>
                </a:cubicBezTo>
                <a:cubicBezTo>
                  <a:pt x="36" y="40"/>
                  <a:pt x="48" y="28"/>
                  <a:pt x="62" y="28"/>
                </a:cubicBezTo>
                <a:cubicBezTo>
                  <a:pt x="76" y="28"/>
                  <a:pt x="88" y="40"/>
                  <a:pt x="88" y="54"/>
                </a:cubicBezTo>
                <a:cubicBezTo>
                  <a:pt x="88" y="68"/>
                  <a:pt x="76" y="80"/>
                  <a:pt x="62" y="80"/>
                </a:cubicBezTo>
                <a:close/>
              </a:path>
            </a:pathLst>
          </a:custGeom>
          <a:solidFill>
            <a:srgbClr val="1B9F4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Freeform 5"/>
          <p:cNvSpPr>
            <a:spLocks noEditPoints="1"/>
          </p:cNvSpPr>
          <p:nvPr/>
        </p:nvSpPr>
        <p:spPr bwMode="auto">
          <a:xfrm>
            <a:off x="6038178" y="3388334"/>
            <a:ext cx="348233" cy="555321"/>
          </a:xfrm>
          <a:custGeom>
            <a:avLst/>
            <a:gdLst>
              <a:gd name="T0" fmla="*/ 124 w 124"/>
              <a:gd name="T1" fmla="*/ 61 h 200"/>
              <a:gd name="T2" fmla="*/ 62 w 124"/>
              <a:gd name="T3" fmla="*/ 0 h 200"/>
              <a:gd name="T4" fmla="*/ 0 w 124"/>
              <a:gd name="T5" fmla="*/ 61 h 200"/>
              <a:gd name="T6" fmla="*/ 9 w 124"/>
              <a:gd name="T7" fmla="*/ 92 h 200"/>
              <a:gd name="T8" fmla="*/ 9 w 124"/>
              <a:gd name="T9" fmla="*/ 92 h 200"/>
              <a:gd name="T10" fmla="*/ 62 w 124"/>
              <a:gd name="T11" fmla="*/ 200 h 200"/>
              <a:gd name="T12" fmla="*/ 115 w 124"/>
              <a:gd name="T13" fmla="*/ 92 h 200"/>
              <a:gd name="T14" fmla="*/ 115 w 124"/>
              <a:gd name="T15" fmla="*/ 92 h 200"/>
              <a:gd name="T16" fmla="*/ 124 w 124"/>
              <a:gd name="T17" fmla="*/ 61 h 200"/>
              <a:gd name="T18" fmla="*/ 62 w 124"/>
              <a:gd name="T19" fmla="*/ 80 h 200"/>
              <a:gd name="T20" fmla="*/ 36 w 124"/>
              <a:gd name="T21" fmla="*/ 54 h 200"/>
              <a:gd name="T22" fmla="*/ 62 w 124"/>
              <a:gd name="T23" fmla="*/ 28 h 200"/>
              <a:gd name="T24" fmla="*/ 88 w 124"/>
              <a:gd name="T25" fmla="*/ 54 h 200"/>
              <a:gd name="T26" fmla="*/ 62 w 124"/>
              <a:gd name="T27" fmla="*/ 8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00">
                <a:moveTo>
                  <a:pt x="124" y="61"/>
                </a:moveTo>
                <a:cubicBezTo>
                  <a:pt x="124" y="27"/>
                  <a:pt x="96" y="0"/>
                  <a:pt x="62" y="0"/>
                </a:cubicBezTo>
                <a:cubicBezTo>
                  <a:pt x="28" y="0"/>
                  <a:pt x="0" y="27"/>
                  <a:pt x="0" y="61"/>
                </a:cubicBezTo>
                <a:cubicBezTo>
                  <a:pt x="0" y="73"/>
                  <a:pt x="4" y="83"/>
                  <a:pt x="9" y="92"/>
                </a:cubicBezTo>
                <a:cubicBezTo>
                  <a:pt x="9" y="92"/>
                  <a:pt x="9" y="92"/>
                  <a:pt x="9" y="92"/>
                </a:cubicBezTo>
                <a:cubicBezTo>
                  <a:pt x="62" y="200"/>
                  <a:pt x="62" y="200"/>
                  <a:pt x="62" y="200"/>
                </a:cubicBezTo>
                <a:cubicBezTo>
                  <a:pt x="115" y="92"/>
                  <a:pt x="115" y="92"/>
                  <a:pt x="115" y="92"/>
                </a:cubicBezTo>
                <a:cubicBezTo>
                  <a:pt x="115" y="92"/>
                  <a:pt x="115" y="92"/>
                  <a:pt x="115" y="92"/>
                </a:cubicBezTo>
                <a:cubicBezTo>
                  <a:pt x="120" y="83"/>
                  <a:pt x="124" y="73"/>
                  <a:pt x="124" y="61"/>
                </a:cubicBezTo>
                <a:close/>
                <a:moveTo>
                  <a:pt x="62" y="80"/>
                </a:moveTo>
                <a:cubicBezTo>
                  <a:pt x="48" y="80"/>
                  <a:pt x="36" y="68"/>
                  <a:pt x="36" y="54"/>
                </a:cubicBezTo>
                <a:cubicBezTo>
                  <a:pt x="36" y="40"/>
                  <a:pt x="48" y="28"/>
                  <a:pt x="62" y="28"/>
                </a:cubicBezTo>
                <a:cubicBezTo>
                  <a:pt x="76" y="28"/>
                  <a:pt x="88" y="40"/>
                  <a:pt x="88" y="54"/>
                </a:cubicBezTo>
                <a:cubicBezTo>
                  <a:pt x="88" y="68"/>
                  <a:pt x="76" y="80"/>
                  <a:pt x="62" y="80"/>
                </a:cubicBezTo>
                <a:close/>
              </a:path>
            </a:pathLst>
          </a:custGeom>
          <a:solidFill>
            <a:srgbClr val="1B9F4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9" name="文本框 28"/>
          <p:cNvSpPr txBox="1"/>
          <p:nvPr/>
        </p:nvSpPr>
        <p:spPr>
          <a:xfrm>
            <a:off x="3558012" y="205357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不可用标准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文本框 30"/>
          <p:cNvSpPr txBox="1"/>
          <p:nvPr/>
        </p:nvSpPr>
        <p:spPr>
          <a:xfrm>
            <a:off x="4178259" y="330087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业务故障红线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文本框 34"/>
          <p:cNvSpPr txBox="1"/>
          <p:nvPr/>
        </p:nvSpPr>
        <p:spPr>
          <a:xfrm>
            <a:off x="5029200" y="4581014"/>
            <a:ext cx="232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故障等级计算公式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9118600" y="4978400"/>
            <a:ext cx="711200" cy="484632"/>
          </a:xfrm>
          <a:prstGeom prst="rightArrow">
            <a:avLst/>
          </a:prstGeom>
          <a:solidFill>
            <a:srgbClr val="1B9F4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虚尾箭头 5"/>
          <p:cNvSpPr/>
          <p:nvPr/>
        </p:nvSpPr>
        <p:spPr>
          <a:xfrm>
            <a:off x="2159000" y="2514600"/>
            <a:ext cx="686308" cy="484632"/>
          </a:xfrm>
          <a:prstGeom prst="stripedRightArrow">
            <a:avLst/>
          </a:prstGeom>
          <a:solidFill>
            <a:srgbClr val="1B9F4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036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06564" y="-1824191"/>
            <a:ext cx="1477296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500" b="1" dirty="0" smtClean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595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67400" y="4450019"/>
            <a:ext cx="822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rgbClr val="A9DA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7200" b="1" dirty="0">
              <a:solidFill>
                <a:srgbClr val="A9DA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18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1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915" y="441997"/>
            <a:ext cx="6527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复盘</a:t>
            </a:r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故障管理流程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33676" y="1848010"/>
            <a:ext cx="4126466" cy="646331"/>
          </a:xfrm>
          <a:prstGeom prst="rect">
            <a:avLst/>
          </a:prstGeom>
          <a:solidFill>
            <a:srgbClr val="B8E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42"/>
          <p:cNvSpPr/>
          <p:nvPr/>
        </p:nvSpPr>
        <p:spPr>
          <a:xfrm>
            <a:off x="1414018" y="2823966"/>
            <a:ext cx="4913039" cy="594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zh-CN" altLang="en-US" sz="16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第一目的：快速恢复服务</a:t>
            </a:r>
            <a:endParaRPr lang="en-US" sz="16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9706" y="1969118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故障管理流程</a:t>
            </a:r>
            <a:endParaRPr lang="zh-CN" altLang="en-US" sz="20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42"/>
          <p:cNvSpPr/>
          <p:nvPr/>
        </p:nvSpPr>
        <p:spPr>
          <a:xfrm>
            <a:off x="1414018" y="3713788"/>
            <a:ext cx="4913039" cy="594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zh-CN" altLang="en-US" sz="16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避免二犯：制定有效、有负责人、有 </a:t>
            </a:r>
            <a:r>
              <a:rPr lang="en-US" altLang="zh-CN" sz="16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deadline</a:t>
            </a:r>
            <a:r>
              <a:rPr lang="zh-CN" altLang="en-US" sz="16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的改进措施</a:t>
            </a:r>
            <a:endParaRPr lang="en-US" sz="16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Rectangle 42"/>
          <p:cNvSpPr/>
          <p:nvPr/>
        </p:nvSpPr>
        <p:spPr>
          <a:xfrm>
            <a:off x="1414018" y="4603610"/>
            <a:ext cx="4913039" cy="594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zh-CN" altLang="en-US" sz="16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流程闭环：确保执行到位</a:t>
            </a:r>
            <a:endParaRPr lang="en-US" sz="16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3" name="Group 4"/>
          <p:cNvGrpSpPr>
            <a:grpSpLocks noChangeAspect="1"/>
          </p:cNvGrpSpPr>
          <p:nvPr/>
        </p:nvGrpSpPr>
        <p:grpSpPr bwMode="auto">
          <a:xfrm>
            <a:off x="7910965" y="2722028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8940314" y="2689027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8" name="Group 4"/>
          <p:cNvGrpSpPr>
            <a:grpSpLocks noChangeAspect="1"/>
          </p:cNvGrpSpPr>
          <p:nvPr/>
        </p:nvGrpSpPr>
        <p:grpSpPr bwMode="auto">
          <a:xfrm>
            <a:off x="11219107" y="2689027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931" y="1003300"/>
            <a:ext cx="47375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0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15" y="441997"/>
            <a:ext cx="595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复盘</a:t>
            </a:r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操作流程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4"/>
          <p:cNvSpPr>
            <a:spLocks/>
          </p:cNvSpPr>
          <p:nvPr/>
        </p:nvSpPr>
        <p:spPr bwMode="auto">
          <a:xfrm>
            <a:off x="6997701" y="2473325"/>
            <a:ext cx="4305300" cy="3038475"/>
          </a:xfrm>
          <a:custGeom>
            <a:avLst/>
            <a:gdLst>
              <a:gd name="T0" fmla="*/ 258 w 2061"/>
              <a:gd name="T1" fmla="*/ 0 h 1914"/>
              <a:gd name="T2" fmla="*/ 3 w 2061"/>
              <a:gd name="T3" fmla="*/ 0 h 1914"/>
              <a:gd name="T4" fmla="*/ 3 w 2061"/>
              <a:gd name="T5" fmla="*/ 144 h 1914"/>
              <a:gd name="T6" fmla="*/ 272 w 2061"/>
              <a:gd name="T7" fmla="*/ 142 h 1914"/>
              <a:gd name="T8" fmla="*/ 277 w 2061"/>
              <a:gd name="T9" fmla="*/ 286 h 1914"/>
              <a:gd name="T10" fmla="*/ 2 w 2061"/>
              <a:gd name="T11" fmla="*/ 284 h 1914"/>
              <a:gd name="T12" fmla="*/ 2 w 2061"/>
              <a:gd name="T13" fmla="*/ 442 h 1914"/>
              <a:gd name="T14" fmla="*/ 277 w 2061"/>
              <a:gd name="T15" fmla="*/ 441 h 1914"/>
              <a:gd name="T16" fmla="*/ 277 w 2061"/>
              <a:gd name="T17" fmla="*/ 584 h 1914"/>
              <a:gd name="T18" fmla="*/ 10 w 2061"/>
              <a:gd name="T19" fmla="*/ 584 h 1914"/>
              <a:gd name="T20" fmla="*/ 4 w 2061"/>
              <a:gd name="T21" fmla="*/ 735 h 1914"/>
              <a:gd name="T22" fmla="*/ 271 w 2061"/>
              <a:gd name="T23" fmla="*/ 737 h 1914"/>
              <a:gd name="T24" fmla="*/ 270 w 2061"/>
              <a:gd name="T25" fmla="*/ 879 h 1914"/>
              <a:gd name="T26" fmla="*/ 1 w 2061"/>
              <a:gd name="T27" fmla="*/ 882 h 1914"/>
              <a:gd name="T28" fmla="*/ 1 w 2061"/>
              <a:gd name="T29" fmla="*/ 1040 h 1914"/>
              <a:gd name="T30" fmla="*/ 277 w 2061"/>
              <a:gd name="T31" fmla="*/ 1040 h 1914"/>
              <a:gd name="T32" fmla="*/ 279 w 2061"/>
              <a:gd name="T33" fmla="*/ 1187 h 1914"/>
              <a:gd name="T34" fmla="*/ 3 w 2061"/>
              <a:gd name="T35" fmla="*/ 1186 h 1914"/>
              <a:gd name="T36" fmla="*/ 3 w 2061"/>
              <a:gd name="T37" fmla="*/ 1334 h 1914"/>
              <a:gd name="T38" fmla="*/ 260 w 2061"/>
              <a:gd name="T39" fmla="*/ 1334 h 1914"/>
              <a:gd name="T40" fmla="*/ 260 w 2061"/>
              <a:gd name="T41" fmla="*/ 1482 h 1914"/>
              <a:gd name="T42" fmla="*/ 3 w 2061"/>
              <a:gd name="T43" fmla="*/ 1482 h 1914"/>
              <a:gd name="T44" fmla="*/ 0 w 2061"/>
              <a:gd name="T45" fmla="*/ 1637 h 1914"/>
              <a:gd name="T46" fmla="*/ 271 w 2061"/>
              <a:gd name="T47" fmla="*/ 1637 h 1914"/>
              <a:gd name="T48" fmla="*/ 277 w 2061"/>
              <a:gd name="T49" fmla="*/ 1781 h 1914"/>
              <a:gd name="T50" fmla="*/ 11 w 2061"/>
              <a:gd name="T51" fmla="*/ 1784 h 1914"/>
              <a:gd name="T52" fmla="*/ 10 w 2061"/>
              <a:gd name="T53" fmla="*/ 1914 h 1914"/>
              <a:gd name="T54" fmla="*/ 2991 w 2061"/>
              <a:gd name="T55" fmla="*/ 1913 h 1914"/>
              <a:gd name="T56" fmla="*/ 2991 w 2061"/>
              <a:gd name="T57" fmla="*/ 0 h 1914"/>
              <a:gd name="T58" fmla="*/ 251 w 2061"/>
              <a:gd name="T59" fmla="*/ 0 h 191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2061"/>
              <a:gd name="T91" fmla="*/ 0 h 1914"/>
              <a:gd name="T92" fmla="*/ 2061 w 2061"/>
              <a:gd name="T93" fmla="*/ 1914 h 191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2061" h="1914">
                <a:moveTo>
                  <a:pt x="178" y="0"/>
                </a:moveTo>
                <a:lnTo>
                  <a:pt x="3" y="0"/>
                </a:lnTo>
                <a:lnTo>
                  <a:pt x="3" y="144"/>
                </a:lnTo>
                <a:lnTo>
                  <a:pt x="188" y="142"/>
                </a:lnTo>
                <a:lnTo>
                  <a:pt x="190" y="286"/>
                </a:lnTo>
                <a:lnTo>
                  <a:pt x="2" y="284"/>
                </a:lnTo>
                <a:lnTo>
                  <a:pt x="2" y="442"/>
                </a:lnTo>
                <a:lnTo>
                  <a:pt x="190" y="441"/>
                </a:lnTo>
                <a:lnTo>
                  <a:pt x="190" y="584"/>
                </a:lnTo>
                <a:lnTo>
                  <a:pt x="6" y="584"/>
                </a:lnTo>
                <a:lnTo>
                  <a:pt x="4" y="735"/>
                </a:lnTo>
                <a:lnTo>
                  <a:pt x="187" y="737"/>
                </a:lnTo>
                <a:lnTo>
                  <a:pt x="186" y="879"/>
                </a:lnTo>
                <a:lnTo>
                  <a:pt x="1" y="882"/>
                </a:lnTo>
                <a:lnTo>
                  <a:pt x="1" y="1040"/>
                </a:lnTo>
                <a:lnTo>
                  <a:pt x="190" y="1040"/>
                </a:lnTo>
                <a:lnTo>
                  <a:pt x="192" y="1187"/>
                </a:lnTo>
                <a:lnTo>
                  <a:pt x="3" y="1186"/>
                </a:lnTo>
                <a:lnTo>
                  <a:pt x="3" y="1334"/>
                </a:lnTo>
                <a:lnTo>
                  <a:pt x="179" y="1334"/>
                </a:lnTo>
                <a:lnTo>
                  <a:pt x="179" y="1482"/>
                </a:lnTo>
                <a:lnTo>
                  <a:pt x="3" y="1482"/>
                </a:lnTo>
                <a:lnTo>
                  <a:pt x="0" y="1637"/>
                </a:lnTo>
                <a:lnTo>
                  <a:pt x="187" y="1637"/>
                </a:lnTo>
                <a:lnTo>
                  <a:pt x="190" y="1781"/>
                </a:lnTo>
                <a:lnTo>
                  <a:pt x="7" y="1784"/>
                </a:lnTo>
                <a:lnTo>
                  <a:pt x="6" y="1914"/>
                </a:lnTo>
                <a:lnTo>
                  <a:pt x="2061" y="1913"/>
                </a:lnTo>
                <a:lnTo>
                  <a:pt x="2061" y="0"/>
                </a:lnTo>
                <a:lnTo>
                  <a:pt x="173" y="0"/>
                </a:lnTo>
              </a:path>
            </a:pathLst>
          </a:custGeom>
          <a:solidFill>
            <a:srgbClr val="A9DAC2"/>
          </a:solidFill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>
              <a:solidFill>
                <a:prstClr val="white"/>
              </a:solidFill>
            </a:endParaRPr>
          </a:p>
        </p:txBody>
      </p:sp>
      <p:sp>
        <p:nvSpPr>
          <p:cNvPr id="67" name="Freeform 5"/>
          <p:cNvSpPr>
            <a:spLocks/>
          </p:cNvSpPr>
          <p:nvPr/>
        </p:nvSpPr>
        <p:spPr bwMode="auto">
          <a:xfrm>
            <a:off x="1003300" y="2306638"/>
            <a:ext cx="4406899" cy="3357562"/>
          </a:xfrm>
          <a:custGeom>
            <a:avLst/>
            <a:gdLst>
              <a:gd name="T0" fmla="*/ 0 w 2578"/>
              <a:gd name="T1" fmla="*/ 0 h 2587"/>
              <a:gd name="T2" fmla="*/ 724 w 2578"/>
              <a:gd name="T3" fmla="*/ 0 h 2587"/>
              <a:gd name="T4" fmla="*/ 724 w 2578"/>
              <a:gd name="T5" fmla="*/ 43 h 2587"/>
              <a:gd name="T6" fmla="*/ 797 w 2578"/>
              <a:gd name="T7" fmla="*/ 43 h 2587"/>
              <a:gd name="T8" fmla="*/ 797 w 2578"/>
              <a:gd name="T9" fmla="*/ 86 h 2587"/>
              <a:gd name="T10" fmla="*/ 724 w 2578"/>
              <a:gd name="T11" fmla="*/ 86 h 2587"/>
              <a:gd name="T12" fmla="*/ 724 w 2578"/>
              <a:gd name="T13" fmla="*/ 133 h 2587"/>
              <a:gd name="T14" fmla="*/ 797 w 2578"/>
              <a:gd name="T15" fmla="*/ 133 h 2587"/>
              <a:gd name="T16" fmla="*/ 797 w 2578"/>
              <a:gd name="T17" fmla="*/ 176 h 2587"/>
              <a:gd name="T18" fmla="*/ 727 w 2578"/>
              <a:gd name="T19" fmla="*/ 176 h 2587"/>
              <a:gd name="T20" fmla="*/ 727 w 2578"/>
              <a:gd name="T21" fmla="*/ 221 h 2587"/>
              <a:gd name="T22" fmla="*/ 797 w 2578"/>
              <a:gd name="T23" fmla="*/ 221 h 2587"/>
              <a:gd name="T24" fmla="*/ 797 w 2578"/>
              <a:gd name="T25" fmla="*/ 266 h 2587"/>
              <a:gd name="T26" fmla="*/ 724 w 2578"/>
              <a:gd name="T27" fmla="*/ 266 h 2587"/>
              <a:gd name="T28" fmla="*/ 724 w 2578"/>
              <a:gd name="T29" fmla="*/ 312 h 2587"/>
              <a:gd name="T30" fmla="*/ 797 w 2578"/>
              <a:gd name="T31" fmla="*/ 312 h 2587"/>
              <a:gd name="T32" fmla="*/ 797 w 2578"/>
              <a:gd name="T33" fmla="*/ 358 h 2587"/>
              <a:gd name="T34" fmla="*/ 727 w 2578"/>
              <a:gd name="T35" fmla="*/ 358 h 2587"/>
              <a:gd name="T36" fmla="*/ 727 w 2578"/>
              <a:gd name="T37" fmla="*/ 400 h 2587"/>
              <a:gd name="T38" fmla="*/ 800 w 2578"/>
              <a:gd name="T39" fmla="*/ 400 h 2587"/>
              <a:gd name="T40" fmla="*/ 800 w 2578"/>
              <a:gd name="T41" fmla="*/ 446 h 2587"/>
              <a:gd name="T42" fmla="*/ 724 w 2578"/>
              <a:gd name="T43" fmla="*/ 446 h 2587"/>
              <a:gd name="T44" fmla="*/ 724 w 2578"/>
              <a:gd name="T45" fmla="*/ 492 h 2587"/>
              <a:gd name="T46" fmla="*/ 797 w 2578"/>
              <a:gd name="T47" fmla="*/ 492 h 2587"/>
              <a:gd name="T48" fmla="*/ 797 w 2578"/>
              <a:gd name="T49" fmla="*/ 537 h 2587"/>
              <a:gd name="T50" fmla="*/ 727 w 2578"/>
              <a:gd name="T51" fmla="*/ 537 h 2587"/>
              <a:gd name="T52" fmla="*/ 727 w 2578"/>
              <a:gd name="T53" fmla="*/ 575 h 2587"/>
              <a:gd name="T54" fmla="*/ 0 w 2578"/>
              <a:gd name="T55" fmla="*/ 575 h 2587"/>
              <a:gd name="T56" fmla="*/ 0 w 2578"/>
              <a:gd name="T57" fmla="*/ 0 h 258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578"/>
              <a:gd name="T88" fmla="*/ 0 h 2587"/>
              <a:gd name="T89" fmla="*/ 2578 w 2578"/>
              <a:gd name="T90" fmla="*/ 2587 h 2587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578" h="2587">
                <a:moveTo>
                  <a:pt x="0" y="0"/>
                </a:moveTo>
                <a:lnTo>
                  <a:pt x="2333" y="0"/>
                </a:lnTo>
                <a:lnTo>
                  <a:pt x="2333" y="194"/>
                </a:lnTo>
                <a:lnTo>
                  <a:pt x="2569" y="194"/>
                </a:lnTo>
                <a:lnTo>
                  <a:pt x="2569" y="388"/>
                </a:lnTo>
                <a:lnTo>
                  <a:pt x="2333" y="388"/>
                </a:lnTo>
                <a:lnTo>
                  <a:pt x="2333" y="598"/>
                </a:lnTo>
                <a:lnTo>
                  <a:pt x="2569" y="598"/>
                </a:lnTo>
                <a:lnTo>
                  <a:pt x="2569" y="792"/>
                </a:lnTo>
                <a:lnTo>
                  <a:pt x="2341" y="792"/>
                </a:lnTo>
                <a:lnTo>
                  <a:pt x="2341" y="994"/>
                </a:lnTo>
                <a:lnTo>
                  <a:pt x="2569" y="994"/>
                </a:lnTo>
                <a:lnTo>
                  <a:pt x="2569" y="1196"/>
                </a:lnTo>
                <a:lnTo>
                  <a:pt x="2333" y="1196"/>
                </a:lnTo>
                <a:lnTo>
                  <a:pt x="2333" y="1405"/>
                </a:lnTo>
                <a:lnTo>
                  <a:pt x="2569" y="1405"/>
                </a:lnTo>
                <a:lnTo>
                  <a:pt x="2569" y="1607"/>
                </a:lnTo>
                <a:lnTo>
                  <a:pt x="2341" y="1607"/>
                </a:lnTo>
                <a:lnTo>
                  <a:pt x="2341" y="1801"/>
                </a:lnTo>
                <a:lnTo>
                  <a:pt x="2577" y="1801"/>
                </a:lnTo>
                <a:lnTo>
                  <a:pt x="2577" y="2009"/>
                </a:lnTo>
                <a:lnTo>
                  <a:pt x="2333" y="2009"/>
                </a:lnTo>
                <a:lnTo>
                  <a:pt x="2333" y="2211"/>
                </a:lnTo>
                <a:lnTo>
                  <a:pt x="2569" y="2211"/>
                </a:lnTo>
                <a:lnTo>
                  <a:pt x="2569" y="2413"/>
                </a:lnTo>
                <a:lnTo>
                  <a:pt x="2341" y="2413"/>
                </a:lnTo>
                <a:lnTo>
                  <a:pt x="2341" y="2586"/>
                </a:lnTo>
                <a:lnTo>
                  <a:pt x="0" y="2586"/>
                </a:lnTo>
                <a:lnTo>
                  <a:pt x="0" y="0"/>
                </a:lnTo>
              </a:path>
            </a:pathLst>
          </a:custGeom>
          <a:solidFill>
            <a:srgbClr val="1B9F49"/>
          </a:solidFill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>
              <a:solidFill>
                <a:prstClr val="white"/>
              </a:solidFill>
            </a:endParaRPr>
          </a:p>
        </p:txBody>
      </p:sp>
      <p:sp>
        <p:nvSpPr>
          <p:cNvPr id="68" name="左右箭头 67"/>
          <p:cNvSpPr/>
          <p:nvPr/>
        </p:nvSpPr>
        <p:spPr>
          <a:xfrm>
            <a:off x="5486400" y="3630229"/>
            <a:ext cx="1409700" cy="663651"/>
          </a:xfrm>
          <a:prstGeom prst="leftRightArrow">
            <a:avLst/>
          </a:prstGeom>
          <a:solidFill>
            <a:srgbClr val="A9D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155700" y="2654301"/>
            <a:ext cx="3784599" cy="2743199"/>
            <a:chOff x="5348360" y="4689843"/>
            <a:chExt cx="1500436" cy="1993429"/>
          </a:xfrm>
        </p:grpSpPr>
        <p:sp>
          <p:nvSpPr>
            <p:cNvPr id="70" name="文本框 20"/>
            <p:cNvSpPr txBox="1"/>
            <p:nvPr/>
          </p:nvSpPr>
          <p:spPr>
            <a:xfrm>
              <a:off x="5348360" y="4689843"/>
              <a:ext cx="1495280" cy="256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确保故障已经有人在跟进</a:t>
              </a:r>
              <a:endPara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20"/>
            <p:cNvSpPr txBox="1"/>
            <p:nvPr/>
          </p:nvSpPr>
          <p:spPr>
            <a:xfrm>
              <a:off x="5348360" y="5037210"/>
              <a:ext cx="1495280" cy="256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推动故障处理，协调人员介入</a:t>
              </a:r>
              <a:endPara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20"/>
            <p:cNvSpPr txBox="1"/>
            <p:nvPr/>
          </p:nvSpPr>
          <p:spPr>
            <a:xfrm>
              <a:off x="5348360" y="5348319"/>
              <a:ext cx="1495280" cy="435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掌握故障基本信息：受影响业务、相关应用、负责人</a:t>
              </a:r>
              <a:endPara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20"/>
            <p:cNvSpPr txBox="1"/>
            <p:nvPr/>
          </p:nvSpPr>
          <p:spPr>
            <a:xfrm>
              <a:off x="5353516" y="5821601"/>
              <a:ext cx="1495280" cy="435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是否有单独的群沟通处理故障，让修复问题更加专注和有效，拉群组织</a:t>
              </a:r>
              <a:endPara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20"/>
            <p:cNvSpPr txBox="1"/>
            <p:nvPr/>
          </p:nvSpPr>
          <p:spPr>
            <a:xfrm>
              <a:off x="5348360" y="6247914"/>
              <a:ext cx="1495280" cy="435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进一步掌握故障信息，发生的时间点，修复进度，及时向相关群同步进展</a:t>
              </a:r>
              <a:endPara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734302" y="2603499"/>
            <a:ext cx="3556000" cy="2658521"/>
            <a:chOff x="5348360" y="4689843"/>
            <a:chExt cx="1661422" cy="2170887"/>
          </a:xfrm>
        </p:grpSpPr>
        <p:sp>
          <p:nvSpPr>
            <p:cNvPr id="79" name="文本框 20"/>
            <p:cNvSpPr txBox="1"/>
            <p:nvPr/>
          </p:nvSpPr>
          <p:spPr>
            <a:xfrm>
              <a:off x="5348360" y="4689843"/>
              <a:ext cx="1495280" cy="25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按照已知信息编写复盘 </a:t>
              </a:r>
              <a:r>
                <a:rPr lang="en-US" altLang="zh-CN" sz="1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wiki</a:t>
              </a:r>
            </a:p>
          </p:txBody>
        </p:sp>
        <p:sp>
          <p:nvSpPr>
            <p:cNvPr id="81" name="文本框 20"/>
            <p:cNvSpPr txBox="1"/>
            <p:nvPr/>
          </p:nvSpPr>
          <p:spPr>
            <a:xfrm>
              <a:off x="5348360" y="5037210"/>
              <a:ext cx="1495280" cy="25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复盘 </a:t>
              </a:r>
              <a:r>
                <a:rPr lang="en-US" altLang="zh-CN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wiki</a:t>
              </a:r>
              <a:r>
                <a:rPr lang="zh-CN" altLang="en-US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按照手册编写</a:t>
              </a:r>
              <a:endParaRPr lang="en-US" altLang="zh-CN" sz="1400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20"/>
            <p:cNvSpPr txBox="1"/>
            <p:nvPr/>
          </p:nvSpPr>
          <p:spPr>
            <a:xfrm>
              <a:off x="5348360" y="5348319"/>
              <a:ext cx="1661422" cy="25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预定会议时间</a:t>
              </a:r>
              <a:endParaRPr lang="en-US" altLang="zh-CN" sz="1400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文本框 20"/>
            <p:cNvSpPr txBox="1"/>
            <p:nvPr/>
          </p:nvSpPr>
          <p:spPr>
            <a:xfrm>
              <a:off x="5348360" y="5700861"/>
              <a:ext cx="1495280" cy="25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公告复盘时间、地点和 </a:t>
              </a:r>
              <a:r>
                <a:rPr lang="en-US" altLang="zh-CN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wiki</a:t>
              </a: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5348360" y="6001245"/>
              <a:ext cx="1495280" cy="25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复盘故障</a:t>
              </a:r>
              <a:endParaRPr lang="en-US" altLang="zh-CN" sz="1400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文本框 20"/>
            <p:cNvSpPr txBox="1"/>
            <p:nvPr/>
          </p:nvSpPr>
          <p:spPr>
            <a:xfrm>
              <a:off x="5348360" y="6279617"/>
              <a:ext cx="1495280" cy="25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</a:t>
              </a:r>
              <a:r>
                <a:rPr lang="zh-CN" altLang="en-US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上报故障</a:t>
              </a:r>
              <a:endParaRPr lang="en-US" altLang="zh-CN" sz="1400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文本框 20"/>
            <p:cNvSpPr txBox="1"/>
            <p:nvPr/>
          </p:nvSpPr>
          <p:spPr>
            <a:xfrm>
              <a:off x="5348360" y="6609406"/>
              <a:ext cx="1495280" cy="25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</a:t>
              </a:r>
              <a:r>
                <a:rPr lang="zh-CN" altLang="en-US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故障通告</a:t>
              </a:r>
              <a:endParaRPr lang="en-US" altLang="zh-CN" sz="1400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1828312" y="1852883"/>
            <a:ext cx="1876944" cy="400110"/>
          </a:xfrm>
          <a:prstGeom prst="rect">
            <a:avLst/>
          </a:prstGeom>
          <a:solidFill>
            <a:srgbClr val="1B9F4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故障修复前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229112" y="1827483"/>
            <a:ext cx="1876944" cy="400110"/>
          </a:xfrm>
          <a:prstGeom prst="rect">
            <a:avLst/>
          </a:prstGeom>
          <a:solidFill>
            <a:srgbClr val="A9DAC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故障修复后</a:t>
            </a:r>
            <a:endParaRPr lang="zh-CN" altLang="en-US" sz="2000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39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1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1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" fill="hold"/>
                                            <p:tgtEl>
                                              <p:spTgt spid="95"/>
                                            </p:tgtEl>
                                          </p:cBhvr>
                                          <p:by x="125000" y="12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100" fill="hold"/>
                                            <p:tgtEl>
                                              <p:spTgt spid="9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8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1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96"/>
                                            </p:tgtEl>
                                          </p:cBhvr>
                                          <p:by x="125000" y="12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100" fill="hold"/>
                                            <p:tgtEl>
                                              <p:spTgt spid="9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6" grpId="0" animBg="1"/>
          <p:bldP spid="67" grpId="0" animBg="1"/>
          <p:bldP spid="68" grpId="0" animBg="1"/>
          <p:bldP spid="95" grpId="0" animBg="1"/>
          <p:bldP spid="95" grpId="1" animBg="1"/>
          <p:bldP spid="95" grpId="2" animBg="1"/>
          <p:bldP spid="96" grpId="0" animBg="1"/>
          <p:bldP spid="96" grpId="1" animBg="1"/>
          <p:bldP spid="96" grpId="2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1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1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" fill="hold"/>
                                            <p:tgtEl>
                                              <p:spTgt spid="95"/>
                                            </p:tgtEl>
                                          </p:cBhvr>
                                          <p:by x="125000" y="12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100" fill="hold"/>
                                            <p:tgtEl>
                                              <p:spTgt spid="9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1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96"/>
                                            </p:tgtEl>
                                          </p:cBhvr>
                                          <p:by x="125000" y="12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100" fill="hold"/>
                                            <p:tgtEl>
                                              <p:spTgt spid="9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6" grpId="0" animBg="1"/>
          <p:bldP spid="67" grpId="0" animBg="1"/>
          <p:bldP spid="68" grpId="0" animBg="1"/>
          <p:bldP spid="95" grpId="0" animBg="1"/>
          <p:bldP spid="95" grpId="1" animBg="1"/>
          <p:bldP spid="95" grpId="2" animBg="1"/>
          <p:bldP spid="96" grpId="0" animBg="1"/>
          <p:bldP spid="96" grpId="1" animBg="1"/>
          <p:bldP spid="96" grpId="2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06564" y="-1824191"/>
            <a:ext cx="1477296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500" b="1" dirty="0" smtClean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595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67400" y="4450019"/>
            <a:ext cx="822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rgbClr val="A9DA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7200" b="1" dirty="0">
              <a:solidFill>
                <a:srgbClr val="A9DA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09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微店故障管理规范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33676" y="1848010"/>
            <a:ext cx="4126466" cy="646331"/>
          </a:xfrm>
          <a:prstGeom prst="rect">
            <a:avLst/>
          </a:prstGeom>
          <a:solidFill>
            <a:srgbClr val="B8E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42"/>
          <p:cNvSpPr/>
          <p:nvPr/>
        </p:nvSpPr>
        <p:spPr>
          <a:xfrm>
            <a:off x="1414018" y="2823966"/>
            <a:ext cx="4913039" cy="165913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《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故障追溯制度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v2.2》</a:t>
            </a:r>
          </a:p>
          <a:p>
            <a:pPr algn="just">
              <a:defRPr/>
            </a:pP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r>
              <a:rPr lang="zh-CN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《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故障应急响应机制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》</a:t>
            </a:r>
          </a:p>
          <a:p>
            <a:pPr algn="just">
              <a:defRPr/>
            </a:pPr>
            <a:endParaRPr lang="en-US" sz="1400" kern="0" dirty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《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维稳基金规范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》</a:t>
            </a:r>
          </a:p>
          <a:p>
            <a:pPr algn="just">
              <a:defRPr/>
            </a:pPr>
            <a:endParaRPr lang="en-US" sz="1400" kern="0" dirty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《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大数据故障等级判断标准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》</a:t>
            </a:r>
            <a:endParaRPr lang="en-US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9706" y="1969118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故障相关制度规范</a:t>
            </a:r>
            <a:endParaRPr lang="zh-CN" altLang="en-US" sz="20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42"/>
          <p:cNvSpPr/>
          <p:nvPr/>
        </p:nvSpPr>
        <p:spPr>
          <a:xfrm>
            <a:off x="1414018" y="4603610"/>
            <a:ext cx="4913039" cy="12891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《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故障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review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操作手册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》</a:t>
            </a:r>
          </a:p>
          <a:p>
            <a:pPr algn="just">
              <a:defRPr/>
            </a:pPr>
            <a:endParaRPr lang="en-US" sz="1400" kern="0" dirty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《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故障等级计算公式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》</a:t>
            </a:r>
          </a:p>
          <a:p>
            <a:pPr algn="just">
              <a:defRPr/>
            </a:pPr>
            <a:endParaRPr lang="en-US" sz="1400" kern="0" dirty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《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全网可用性标准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》</a:t>
            </a:r>
            <a:endParaRPr lang="en-US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" name="菱形 26"/>
          <p:cNvSpPr/>
          <p:nvPr/>
        </p:nvSpPr>
        <p:spPr>
          <a:xfrm>
            <a:off x="7279759" y="2083985"/>
            <a:ext cx="1971822" cy="1971822"/>
          </a:xfrm>
          <a:prstGeom prst="diamond">
            <a:avLst/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/>
        </p:nvSpPr>
        <p:spPr>
          <a:xfrm>
            <a:off x="8570374" y="2083985"/>
            <a:ext cx="1971822" cy="1971822"/>
          </a:xfrm>
          <a:prstGeom prst="diamond">
            <a:avLst/>
          </a:prstGeom>
          <a:solidFill>
            <a:srgbClr val="A9D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菱形 28"/>
          <p:cNvSpPr/>
          <p:nvPr/>
        </p:nvSpPr>
        <p:spPr>
          <a:xfrm>
            <a:off x="9921279" y="2083985"/>
            <a:ext cx="1971822" cy="1971822"/>
          </a:xfrm>
          <a:prstGeom prst="diamond">
            <a:avLst/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084400" y="4246978"/>
            <a:ext cx="377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人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83214" y="4246978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制度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641561" y="4234278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平台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3" name="Group 4"/>
          <p:cNvGrpSpPr>
            <a:grpSpLocks noChangeAspect="1"/>
          </p:cNvGrpSpPr>
          <p:nvPr/>
        </p:nvGrpSpPr>
        <p:grpSpPr bwMode="auto">
          <a:xfrm>
            <a:off x="7910965" y="2722028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8940314" y="2689027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9" name="Group 4"/>
          <p:cNvGrpSpPr>
            <a:grpSpLocks noChangeAspect="1"/>
          </p:cNvGrpSpPr>
          <p:nvPr/>
        </p:nvGrpSpPr>
        <p:grpSpPr bwMode="auto">
          <a:xfrm>
            <a:off x="9480317" y="2689027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2" name="Group 4"/>
          <p:cNvGrpSpPr>
            <a:grpSpLocks noChangeAspect="1"/>
          </p:cNvGrpSpPr>
          <p:nvPr/>
        </p:nvGrpSpPr>
        <p:grpSpPr bwMode="auto">
          <a:xfrm>
            <a:off x="10141453" y="2722028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43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5" name="Group 4"/>
          <p:cNvGrpSpPr>
            <a:grpSpLocks noChangeAspect="1"/>
          </p:cNvGrpSpPr>
          <p:nvPr/>
        </p:nvGrpSpPr>
        <p:grpSpPr bwMode="auto">
          <a:xfrm>
            <a:off x="10681456" y="2722028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8" name="Group 4"/>
          <p:cNvGrpSpPr>
            <a:grpSpLocks noChangeAspect="1"/>
          </p:cNvGrpSpPr>
          <p:nvPr/>
        </p:nvGrpSpPr>
        <p:grpSpPr bwMode="auto">
          <a:xfrm>
            <a:off x="11219107" y="2689027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127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微店故障管理规范 </a:t>
            </a:r>
            <a:r>
              <a:rPr lang="mr-IN" altLang="zh-CN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发展历程</a:t>
            </a:r>
          </a:p>
        </p:txBody>
      </p:sp>
      <p:sp>
        <p:nvSpPr>
          <p:cNvPr id="4" name="矩形 3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153934"/>
            <a:ext cx="9715500" cy="570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5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06564" y="-1824191"/>
            <a:ext cx="1477296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500" b="1" dirty="0" smtClean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595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67400" y="4450019"/>
            <a:ext cx="822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rgbClr val="A9DA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  <a:endParaRPr lang="zh-CN" altLang="en-US" sz="7200" b="1" dirty="0">
              <a:solidFill>
                <a:srgbClr val="A9DA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11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1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914" y="441997"/>
            <a:ext cx="8292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最佳实践 </a:t>
            </a:r>
            <a:r>
              <a:rPr lang="mr-IN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了解系统的交付能力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33676" y="1848010"/>
            <a:ext cx="4126466" cy="646331"/>
          </a:xfrm>
          <a:prstGeom prst="rect">
            <a:avLst/>
          </a:prstGeom>
          <a:solidFill>
            <a:srgbClr val="B8E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42"/>
          <p:cNvSpPr/>
          <p:nvPr/>
        </p:nvSpPr>
        <p:spPr>
          <a:xfrm>
            <a:off x="1414018" y="2823966"/>
            <a:ext cx="6358382" cy="284023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zh-CN" altLang="en-US" sz="20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如何评估当前负责系统服务的满意度？</a:t>
            </a:r>
            <a:endParaRPr lang="en-US" altLang="zh-CN" sz="20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just">
              <a:buFont typeface="Wingdings" charset="2"/>
              <a:buChar char="u"/>
              <a:defRPr/>
            </a:pPr>
            <a:endParaRPr lang="en-US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just">
              <a:buFont typeface="Wingdings" charset="2"/>
              <a:buChar char="u"/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应用缺陷数量：系统上线后按严重程度（紧急、重大、中等、轻微）进行分类统计；</a:t>
            </a: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just">
              <a:buFont typeface="Wingdings" charset="2"/>
              <a:buChar char="u"/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应用故障：应用不能提供服务的时长 和 原因；</a:t>
            </a: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just">
              <a:buFont typeface="Wingdings" charset="2"/>
              <a:buChar char="u"/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监控完善：网络、服务器的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CPU/IO/MEM/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连接数（句柄数）、应用系统性能、异常日志；</a:t>
            </a: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just">
              <a:buFont typeface="Wingdings" charset="2"/>
              <a:buChar char="u"/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流程优化：流程缺失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OR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未执行到位；</a:t>
            </a:r>
            <a:endParaRPr lang="en-US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9706" y="1969118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评估交付能力，明确改进目标</a:t>
            </a:r>
            <a:endParaRPr lang="zh-CN" altLang="en-US" sz="20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菱形 26"/>
          <p:cNvSpPr/>
          <p:nvPr/>
        </p:nvSpPr>
        <p:spPr>
          <a:xfrm>
            <a:off x="7863958" y="2083984"/>
            <a:ext cx="4124841" cy="3783415"/>
          </a:xfrm>
          <a:prstGeom prst="diamond">
            <a:avLst/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Group 4"/>
          <p:cNvGrpSpPr>
            <a:grpSpLocks noChangeAspect="1"/>
          </p:cNvGrpSpPr>
          <p:nvPr/>
        </p:nvGrpSpPr>
        <p:grpSpPr bwMode="auto">
          <a:xfrm>
            <a:off x="11162165" y="3649128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9689614" y="2206427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9" name="Group 4"/>
          <p:cNvGrpSpPr>
            <a:grpSpLocks noChangeAspect="1"/>
          </p:cNvGrpSpPr>
          <p:nvPr/>
        </p:nvGrpSpPr>
        <p:grpSpPr bwMode="auto">
          <a:xfrm>
            <a:off x="8159517" y="3616127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" name="决策 1"/>
          <p:cNvSpPr/>
          <p:nvPr/>
        </p:nvSpPr>
        <p:spPr>
          <a:xfrm>
            <a:off x="9512300" y="3581400"/>
            <a:ext cx="914400" cy="6126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上凸弯带形 7"/>
          <p:cNvSpPr/>
          <p:nvPr/>
        </p:nvSpPr>
        <p:spPr>
          <a:xfrm>
            <a:off x="9334500" y="4572000"/>
            <a:ext cx="1216152" cy="758952"/>
          </a:xfrm>
          <a:prstGeom prst="ellipseRibbon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左箭头 8"/>
          <p:cNvSpPr/>
          <p:nvPr/>
        </p:nvSpPr>
        <p:spPr>
          <a:xfrm rot="19366642">
            <a:off x="8750300" y="3124200"/>
            <a:ext cx="978408" cy="484632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上下箭头 10"/>
          <p:cNvSpPr/>
          <p:nvPr/>
        </p:nvSpPr>
        <p:spPr>
          <a:xfrm rot="18774713">
            <a:off x="10413999" y="2819400"/>
            <a:ext cx="484632" cy="1216152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95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914" y="441997"/>
            <a:ext cx="690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最佳实践 </a:t>
            </a:r>
            <a:r>
              <a:rPr lang="mr-IN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敬畏线上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50218" y="1995494"/>
            <a:ext cx="4126466" cy="646331"/>
          </a:xfrm>
          <a:prstGeom prst="rect">
            <a:avLst/>
          </a:prstGeom>
          <a:solidFill>
            <a:srgbClr val="B8E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42"/>
          <p:cNvSpPr/>
          <p:nvPr/>
        </p:nvSpPr>
        <p:spPr>
          <a:xfrm>
            <a:off x="1030560" y="2971450"/>
            <a:ext cx="4913039" cy="153705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2019.12.18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mr-IN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–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因缺乏发布计划应用发布后引起商品功能异常</a:t>
            </a: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2019.12.05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mr-IN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–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前端构建脚手架异常影响线上业务</a:t>
            </a:r>
            <a:endParaRPr lang="en-US" altLang="zh-CN" sz="1400" kern="0" dirty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endParaRPr lang="en-US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2018.06.27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阿里云因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bug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禁用内部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IP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导致链路不通，造成大规模故障（外部）</a:t>
            </a:r>
            <a:endParaRPr lang="en-US" altLang="zh-CN" sz="1400" kern="0" dirty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endParaRPr lang="en-US" sz="1400" kern="0" dirty="0" smtClean="0">
              <a:solidFill>
                <a:srgbClr val="04943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66248" y="2116602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故障案例</a:t>
            </a:r>
            <a:endParaRPr lang="zh-CN" altLang="en-US" sz="20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42"/>
          <p:cNvSpPr/>
          <p:nvPr/>
        </p:nvSpPr>
        <p:spPr>
          <a:xfrm>
            <a:off x="1030560" y="3861272"/>
            <a:ext cx="4913039" cy="594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endParaRPr lang="en-US" sz="1400" kern="0" dirty="0" smtClean="0">
              <a:solidFill>
                <a:srgbClr val="04943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42"/>
          <p:cNvSpPr/>
          <p:nvPr/>
        </p:nvSpPr>
        <p:spPr>
          <a:xfrm>
            <a:off x="1030560" y="4751094"/>
            <a:ext cx="4913039" cy="594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endParaRPr lang="en-US" sz="1400" kern="0" dirty="0" smtClean="0">
              <a:solidFill>
                <a:srgbClr val="04943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56283" y="1995494"/>
            <a:ext cx="4126466" cy="646331"/>
          </a:xfrm>
          <a:prstGeom prst="rect">
            <a:avLst/>
          </a:prstGeom>
          <a:solidFill>
            <a:srgbClr val="41A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42"/>
          <p:cNvSpPr/>
          <p:nvPr/>
        </p:nvSpPr>
        <p:spPr>
          <a:xfrm>
            <a:off x="6536625" y="2971450"/>
            <a:ext cx="4913039" cy="87665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不够重视：有流程不遵循</a:t>
            </a:r>
            <a:endParaRPr lang="en-US" altLang="zh-CN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侥幸心理：只修改了一行代码</a:t>
            </a:r>
            <a:endParaRPr lang="en-US" altLang="zh-CN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懒、惰性！！</a:t>
            </a:r>
            <a:endParaRPr lang="en-US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72313" y="2116602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建言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42"/>
          <p:cNvSpPr/>
          <p:nvPr/>
        </p:nvSpPr>
        <p:spPr>
          <a:xfrm>
            <a:off x="6562025" y="4014494"/>
            <a:ext cx="4913039" cy="137030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marL="285750" indent="-285750" algn="just">
              <a:buFont typeface="Wingdings" charset="2"/>
              <a:buChar char="u"/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敬畏上线、敬畏线上；</a:t>
            </a:r>
            <a:endParaRPr lang="en-US" altLang="zh-CN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just">
              <a:buFont typeface="Wingdings" charset="2"/>
              <a:buChar char="u"/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敬畏每一行代码，敬畏每一份托付；</a:t>
            </a:r>
            <a:endParaRPr lang="en-US" altLang="zh-CN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just">
              <a:buFont typeface="Wingdings" charset="2"/>
              <a:buChar char="u"/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每一个已有流程都是用血和泪淌出来的，存在即道理；</a:t>
            </a:r>
            <a:endParaRPr lang="en-US" altLang="zh-CN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just">
              <a:buFont typeface="Wingdings" charset="2"/>
              <a:buChar char="u"/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墨菲定律：如果事情有变坏的可能，不管这种可能性有多小，</a:t>
            </a: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它总会发</a:t>
            </a: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生</a:t>
            </a: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en-US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3572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此次分享能够学习了解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到的：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Line 4"/>
          <p:cNvSpPr>
            <a:spLocks noChangeShapeType="1"/>
          </p:cNvSpPr>
          <p:nvPr/>
        </p:nvSpPr>
        <p:spPr bwMode="auto">
          <a:xfrm flipH="1">
            <a:off x="3410096" y="2297635"/>
            <a:ext cx="1034114" cy="1980783"/>
          </a:xfrm>
          <a:prstGeom prst="line">
            <a:avLst/>
          </a:prstGeom>
          <a:solidFill>
            <a:srgbClr val="231F20"/>
          </a:solidFill>
          <a:ln w="19050">
            <a:solidFill>
              <a:srgbClr val="A9DAC2"/>
            </a:solidFill>
            <a:round/>
            <a:headEnd type="none" w="sm" len="sm"/>
            <a:tailEnd type="none" w="sm" len="sm"/>
          </a:ln>
          <a:extLst/>
        </p:spPr>
        <p:txBody>
          <a:bodyPr wrap="none" lIns="45720" rIns="45720" anchor="ctr" anchorCtr="1"/>
          <a:lstStyle/>
          <a:p>
            <a:endParaRPr lang="zh-CN" altLang="en-US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Line 5"/>
          <p:cNvSpPr>
            <a:spLocks noChangeShapeType="1"/>
          </p:cNvSpPr>
          <p:nvPr/>
        </p:nvSpPr>
        <p:spPr bwMode="auto">
          <a:xfrm flipV="1">
            <a:off x="1505724" y="4256570"/>
            <a:ext cx="1892235" cy="47010"/>
          </a:xfrm>
          <a:prstGeom prst="line">
            <a:avLst/>
          </a:prstGeom>
          <a:solidFill>
            <a:srgbClr val="231F20"/>
          </a:solidFill>
          <a:ln w="19050">
            <a:solidFill>
              <a:srgbClr val="A9DAC2"/>
            </a:solidFill>
            <a:round/>
            <a:headEnd type="none" w="sm" len="sm"/>
            <a:tailEnd type="none" w="sm" len="sm"/>
          </a:ln>
          <a:extLst/>
        </p:spPr>
        <p:txBody>
          <a:bodyPr wrap="none" lIns="45720" rIns="45720" anchor="ctr" anchorCtr="1"/>
          <a:lstStyle/>
          <a:p>
            <a:endParaRPr lang="zh-CN" altLang="en-US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Line 6"/>
          <p:cNvSpPr>
            <a:spLocks noChangeShapeType="1"/>
          </p:cNvSpPr>
          <p:nvPr/>
        </p:nvSpPr>
        <p:spPr bwMode="auto">
          <a:xfrm>
            <a:off x="2221101" y="2989474"/>
            <a:ext cx="1135590" cy="1305937"/>
          </a:xfrm>
          <a:prstGeom prst="line">
            <a:avLst/>
          </a:prstGeom>
          <a:solidFill>
            <a:srgbClr val="231F20"/>
          </a:solidFill>
          <a:ln w="19050">
            <a:solidFill>
              <a:srgbClr val="A9DAC2"/>
            </a:solidFill>
            <a:round/>
            <a:headEnd type="none" w="sm" len="sm"/>
            <a:tailEnd type="none" w="sm" len="sm"/>
          </a:ln>
          <a:extLst/>
        </p:spPr>
        <p:txBody>
          <a:bodyPr wrap="none" lIns="45720" rIns="45720" anchor="ctr" anchorCtr="1"/>
          <a:lstStyle/>
          <a:p>
            <a:endParaRPr lang="zh-CN" altLang="en-US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Line 7"/>
          <p:cNvSpPr>
            <a:spLocks noChangeShapeType="1"/>
          </p:cNvSpPr>
          <p:nvPr/>
        </p:nvSpPr>
        <p:spPr bwMode="auto">
          <a:xfrm flipH="1">
            <a:off x="3495059" y="3069551"/>
            <a:ext cx="2955142" cy="1225859"/>
          </a:xfrm>
          <a:prstGeom prst="line">
            <a:avLst/>
          </a:prstGeom>
          <a:solidFill>
            <a:srgbClr val="231F20"/>
          </a:solidFill>
          <a:ln w="19050">
            <a:solidFill>
              <a:srgbClr val="A9DAC2"/>
            </a:solidFill>
            <a:round/>
            <a:headEnd type="none" w="sm" len="sm"/>
            <a:tailEnd type="none" w="sm" len="sm"/>
          </a:ln>
          <a:extLst/>
        </p:spPr>
        <p:txBody>
          <a:bodyPr wrap="none" lIns="45720" rIns="45720" anchor="ctr" anchorCtr="1"/>
          <a:lstStyle/>
          <a:p>
            <a:endParaRPr lang="zh-CN" altLang="en-US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Line 8"/>
          <p:cNvSpPr>
            <a:spLocks noChangeShapeType="1"/>
          </p:cNvSpPr>
          <p:nvPr/>
        </p:nvSpPr>
        <p:spPr bwMode="auto">
          <a:xfrm>
            <a:off x="3397959" y="4256570"/>
            <a:ext cx="3204642" cy="720081"/>
          </a:xfrm>
          <a:prstGeom prst="line">
            <a:avLst/>
          </a:prstGeom>
          <a:solidFill>
            <a:srgbClr val="231F20"/>
          </a:solidFill>
          <a:ln w="19050">
            <a:solidFill>
              <a:srgbClr val="A9DAC2"/>
            </a:solidFill>
            <a:round/>
            <a:headEnd type="none" w="sm" len="sm"/>
            <a:tailEnd type="none" w="sm" len="sm"/>
          </a:ln>
          <a:extLst/>
        </p:spPr>
        <p:txBody>
          <a:bodyPr wrap="none" lIns="45720" rIns="45720" anchor="ctr" anchorCtr="1"/>
          <a:lstStyle/>
          <a:p>
            <a:endParaRPr lang="zh-CN" altLang="en-US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Line 9"/>
          <p:cNvSpPr>
            <a:spLocks noChangeShapeType="1"/>
          </p:cNvSpPr>
          <p:nvPr/>
        </p:nvSpPr>
        <p:spPr bwMode="auto">
          <a:xfrm flipH="1">
            <a:off x="2482791" y="4334250"/>
            <a:ext cx="898175" cy="1259815"/>
          </a:xfrm>
          <a:prstGeom prst="line">
            <a:avLst/>
          </a:prstGeom>
          <a:solidFill>
            <a:srgbClr val="231F20"/>
          </a:solidFill>
          <a:ln w="19050">
            <a:solidFill>
              <a:srgbClr val="A9DAC2"/>
            </a:solidFill>
            <a:round/>
            <a:headEnd type="none" w="sm" len="sm"/>
            <a:tailEnd type="none" w="sm" len="sm"/>
          </a:ln>
          <a:extLst/>
        </p:spPr>
        <p:txBody>
          <a:bodyPr wrap="none" lIns="45720" rIns="45720" anchor="ctr" anchorCtr="1"/>
          <a:lstStyle/>
          <a:p>
            <a:endParaRPr lang="zh-CN" altLang="en-US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Line 10"/>
          <p:cNvSpPr>
            <a:spLocks noChangeShapeType="1"/>
          </p:cNvSpPr>
          <p:nvPr/>
        </p:nvSpPr>
        <p:spPr bwMode="auto">
          <a:xfrm>
            <a:off x="3473211" y="4334250"/>
            <a:ext cx="889359" cy="1462837"/>
          </a:xfrm>
          <a:prstGeom prst="line">
            <a:avLst/>
          </a:prstGeom>
          <a:solidFill>
            <a:srgbClr val="231F20"/>
          </a:solidFill>
          <a:ln w="19050">
            <a:solidFill>
              <a:srgbClr val="A9DAC2"/>
            </a:solidFill>
            <a:round/>
            <a:headEnd type="none" w="sm" len="sm"/>
            <a:tailEnd type="none" w="sm" len="sm"/>
          </a:ln>
          <a:extLst/>
        </p:spPr>
        <p:txBody>
          <a:bodyPr wrap="none" lIns="45720" rIns="45720" anchor="ctr" anchorCtr="1"/>
          <a:lstStyle/>
          <a:p>
            <a:endParaRPr lang="zh-CN" altLang="en-US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Oval 11"/>
          <p:cNvSpPr>
            <a:spLocks noChangeArrowheads="1"/>
          </p:cNvSpPr>
          <p:nvPr/>
        </p:nvSpPr>
        <p:spPr bwMode="auto">
          <a:xfrm>
            <a:off x="3969406" y="1530325"/>
            <a:ext cx="1014694" cy="1034114"/>
          </a:xfrm>
          <a:prstGeom prst="ellipse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45720" rIns="45720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E7E6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等级划分</a:t>
            </a:r>
            <a:endParaRPr lang="en-US" altLang="zh-CN" sz="1400" dirty="0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Oval 12"/>
          <p:cNvSpPr>
            <a:spLocks noChangeArrowheads="1"/>
          </p:cNvSpPr>
          <p:nvPr/>
        </p:nvSpPr>
        <p:spPr bwMode="auto">
          <a:xfrm>
            <a:off x="5680151" y="2612264"/>
            <a:ext cx="1014694" cy="1038969"/>
          </a:xfrm>
          <a:prstGeom prst="ellipse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45720" rIns="45720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E7E6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等级评定</a:t>
            </a:r>
            <a:endParaRPr lang="en-US" altLang="zh-CN" sz="1400" dirty="0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Oval 13"/>
          <p:cNvSpPr>
            <a:spLocks noChangeArrowheads="1"/>
          </p:cNvSpPr>
          <p:nvPr/>
        </p:nvSpPr>
        <p:spPr bwMode="auto">
          <a:xfrm>
            <a:off x="5989855" y="4248401"/>
            <a:ext cx="1223745" cy="1225299"/>
          </a:xfrm>
          <a:prstGeom prst="ellipse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45720" rIns="45720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E7E6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可用性</a:t>
            </a:r>
            <a:endParaRPr lang="en-US" altLang="zh-CN" sz="1400" dirty="0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Oval 14"/>
          <p:cNvSpPr>
            <a:spLocks noChangeArrowheads="1"/>
          </p:cNvSpPr>
          <p:nvPr/>
        </p:nvSpPr>
        <p:spPr bwMode="auto">
          <a:xfrm>
            <a:off x="678426" y="3773498"/>
            <a:ext cx="1014694" cy="1036542"/>
          </a:xfrm>
          <a:prstGeom prst="ellipse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45720" rIns="45720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E7E6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制度规范</a:t>
            </a:r>
            <a:endParaRPr lang="en-US" altLang="zh-CN" sz="1400" dirty="0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Oval 15"/>
          <p:cNvSpPr>
            <a:spLocks noChangeArrowheads="1"/>
          </p:cNvSpPr>
          <p:nvPr/>
        </p:nvSpPr>
        <p:spPr bwMode="auto">
          <a:xfrm>
            <a:off x="4008122" y="5453298"/>
            <a:ext cx="1414778" cy="1404701"/>
          </a:xfrm>
          <a:prstGeom prst="ellipse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45720" rIns="45720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E7E6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不可用标准</a:t>
            </a:r>
            <a:endParaRPr lang="en-US" altLang="zh-CN" sz="1400" dirty="0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Oval 16"/>
          <p:cNvSpPr>
            <a:spLocks noChangeArrowheads="1"/>
          </p:cNvSpPr>
          <p:nvPr/>
        </p:nvSpPr>
        <p:spPr bwMode="auto">
          <a:xfrm>
            <a:off x="1974230" y="5115847"/>
            <a:ext cx="1017122" cy="1034114"/>
          </a:xfrm>
          <a:prstGeom prst="ellipse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45720" rIns="45720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E7E6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1400" dirty="0" smtClean="0">
                <a:solidFill>
                  <a:srgbClr val="E7E6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复盘</a:t>
            </a:r>
            <a:endParaRPr lang="en-US" altLang="zh-CN" sz="1400" dirty="0" smtClean="0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Oval 17"/>
          <p:cNvSpPr>
            <a:spLocks noChangeArrowheads="1"/>
          </p:cNvSpPr>
          <p:nvPr/>
        </p:nvSpPr>
        <p:spPr bwMode="auto">
          <a:xfrm>
            <a:off x="1505724" y="2099131"/>
            <a:ext cx="1014694" cy="1036542"/>
          </a:xfrm>
          <a:prstGeom prst="ellipse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45720" rIns="45720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 sz="1400" dirty="0" smtClean="0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E7E6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最佳实践</a:t>
            </a:r>
            <a:endParaRPr lang="en-US" altLang="zh-CN" sz="1400" dirty="0" smtClean="0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endParaRPr lang="en-US" altLang="zh-CN" sz="1400" dirty="0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2730397" y="3598719"/>
            <a:ext cx="1356971" cy="1386101"/>
          </a:xfrm>
          <a:prstGeom prst="ellipse">
            <a:avLst/>
          </a:prstGeom>
          <a:solidFill>
            <a:srgbClr val="1B9F49"/>
          </a:solidFill>
          <a:ln w="6350">
            <a:noFill/>
            <a:round/>
            <a:headEnd/>
            <a:tailEnd/>
          </a:ln>
          <a:extLst/>
        </p:spPr>
        <p:txBody>
          <a:bodyPr wrap="none" lIns="45720" rIns="45720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7751899" y="3654120"/>
            <a:ext cx="4251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初步了解微店的故障管理体系</a:t>
            </a:r>
            <a:endParaRPr lang="en-US" altLang="zh-CN" sz="1600" dirty="0" smtClean="0">
              <a:solidFill>
                <a:srgbClr val="231F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避免故障的最佳实践</a:t>
            </a:r>
            <a:r>
              <a:rPr lang="zh-CN" altLang="zh-CN" sz="1600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</a:t>
            </a:r>
            <a:r>
              <a:rPr lang="en-US" altLang="zh-CN" sz="1600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RD</a:t>
            </a:r>
            <a:r>
              <a:rPr lang="zh-CN" altLang="en-US" sz="1600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endParaRPr lang="zh-CN" altLang="en-US" sz="1600" dirty="0" smtClean="0">
              <a:solidFill>
                <a:srgbClr val="231F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659456" y="2697086"/>
            <a:ext cx="26468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1B9F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故障管理理论</a:t>
            </a:r>
            <a:endParaRPr lang="zh-CN" altLang="en-US" sz="3200" b="1" dirty="0">
              <a:solidFill>
                <a:srgbClr val="1B9F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59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200" fill="hold"/>
                                        <p:tgtEl>
                                          <p:spTgt spid="11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100" fill="hold"/>
                                        <p:tgtEl>
                                          <p:spTgt spid="11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200" fill="hold"/>
                                        <p:tgtEl>
                                          <p:spTgt spid="10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0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1" dur="200" fill="hold"/>
                                        <p:tgtEl>
                                          <p:spTgt spid="10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10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6" dur="200" fill="hold"/>
                                        <p:tgtEl>
                                          <p:spTgt spid="10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0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1" dur="200" fill="hold"/>
                                        <p:tgtEl>
                                          <p:spTgt spid="10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3" dur="100" fill="hold"/>
                                        <p:tgtEl>
                                          <p:spTgt spid="10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86" dur="200" fill="hold"/>
                                        <p:tgtEl>
                                          <p:spTgt spid="109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0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01" dur="200" fill="hold"/>
                                        <p:tgtEl>
                                          <p:spTgt spid="10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3" dur="100" fill="hold"/>
                                        <p:tgtEl>
                                          <p:spTgt spid="10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6" dur="200" fill="hold"/>
                                        <p:tgtEl>
                                          <p:spTgt spid="110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8" dur="100" fill="hold"/>
                                        <p:tgtEl>
                                          <p:spTgt spid="11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4" grpId="1" animBg="1"/>
      <p:bldP spid="104" grpId="2" animBg="1"/>
      <p:bldP spid="105" grpId="0" animBg="1"/>
      <p:bldP spid="105" grpId="1" animBg="1"/>
      <p:bldP spid="105" grpId="2" animBg="1"/>
      <p:bldP spid="106" grpId="0" animBg="1"/>
      <p:bldP spid="106" grpId="1" animBg="1"/>
      <p:bldP spid="106" grpId="2" animBg="1"/>
      <p:bldP spid="107" grpId="0" animBg="1"/>
      <p:bldP spid="107" grpId="1" animBg="1"/>
      <p:bldP spid="107" grpId="2" animBg="1"/>
      <p:bldP spid="108" grpId="0" animBg="1"/>
      <p:bldP spid="108" grpId="1" animBg="1"/>
      <p:bldP spid="108" grpId="2" animBg="1"/>
      <p:bldP spid="109" grpId="0" animBg="1"/>
      <p:bldP spid="109" grpId="1" animBg="1"/>
      <p:bldP spid="109" grpId="2" animBg="1"/>
      <p:bldP spid="110" grpId="0" animBg="1"/>
      <p:bldP spid="110" grpId="1" animBg="1"/>
      <p:bldP spid="110" grpId="2" animBg="1"/>
      <p:bldP spid="111" grpId="0" animBg="1"/>
      <p:bldP spid="111" grpId="1" animBg="1"/>
      <p:bldP spid="111" grpId="2" animBg="1"/>
      <p:bldP spid="112" grpId="0"/>
      <p:bldP spid="1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最佳实践</a:t>
            </a:r>
            <a:r>
              <a:rPr lang="mr-IN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历史故障分层标签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00" y="1227037"/>
            <a:ext cx="8064500" cy="549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2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15" y="441997"/>
            <a:ext cx="7099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最佳实践 </a:t>
            </a:r>
            <a:r>
              <a:rPr lang="mr-IN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经验借鉴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8"/>
          <p:cNvSpPr/>
          <p:nvPr/>
        </p:nvSpPr>
        <p:spPr>
          <a:xfrm>
            <a:off x="4061643" y="3391290"/>
            <a:ext cx="3891241" cy="2250065"/>
          </a:xfrm>
          <a:custGeom>
            <a:avLst/>
            <a:gdLst/>
            <a:ahLst/>
            <a:cxnLst/>
            <a:rect l="l" t="t" r="r" b="b"/>
            <a:pathLst>
              <a:path w="6552728" h="3789040">
                <a:moveTo>
                  <a:pt x="3276364" y="0"/>
                </a:moveTo>
                <a:cubicBezTo>
                  <a:pt x="5085850" y="0"/>
                  <a:pt x="6552728" y="1466878"/>
                  <a:pt x="6552728" y="3276364"/>
                </a:cubicBezTo>
                <a:cubicBezTo>
                  <a:pt x="6552728" y="3450792"/>
                  <a:pt x="6539098" y="3622036"/>
                  <a:pt x="6512527" y="3789040"/>
                </a:cubicBezTo>
                <a:lnTo>
                  <a:pt x="5535623" y="3789040"/>
                </a:lnTo>
                <a:cubicBezTo>
                  <a:pt x="5553690" y="3674839"/>
                  <a:pt x="5562811" y="3557773"/>
                  <a:pt x="5562811" y="3438575"/>
                </a:cubicBezTo>
                <a:cubicBezTo>
                  <a:pt x="5562811" y="2175805"/>
                  <a:pt x="4539134" y="1152128"/>
                  <a:pt x="3276364" y="1152128"/>
                </a:cubicBezTo>
                <a:cubicBezTo>
                  <a:pt x="2013594" y="1152128"/>
                  <a:pt x="989917" y="2175805"/>
                  <a:pt x="989917" y="3438575"/>
                </a:cubicBezTo>
                <a:cubicBezTo>
                  <a:pt x="989917" y="3557773"/>
                  <a:pt x="999038" y="3674839"/>
                  <a:pt x="1017105" y="3789040"/>
                </a:cubicBezTo>
                <a:lnTo>
                  <a:pt x="40201" y="3789040"/>
                </a:lnTo>
                <a:cubicBezTo>
                  <a:pt x="13631" y="3622036"/>
                  <a:pt x="0" y="3450792"/>
                  <a:pt x="0" y="3276364"/>
                </a:cubicBezTo>
                <a:cubicBezTo>
                  <a:pt x="0" y="1466878"/>
                  <a:pt x="1466878" y="0"/>
                  <a:pt x="3276364" y="0"/>
                </a:cubicBezTo>
                <a:close/>
              </a:path>
            </a:pathLst>
          </a:custGeom>
          <a:solidFill>
            <a:srgbClr val="A9DAC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6" name="椭圆 18"/>
          <p:cNvSpPr/>
          <p:nvPr/>
        </p:nvSpPr>
        <p:spPr>
          <a:xfrm>
            <a:off x="4189921" y="3532178"/>
            <a:ext cx="3634676" cy="2101709"/>
          </a:xfrm>
          <a:custGeom>
            <a:avLst/>
            <a:gdLst/>
            <a:ahLst/>
            <a:cxnLst/>
            <a:rect l="l" t="t" r="r" b="b"/>
            <a:pathLst>
              <a:path w="6120680" h="3539213">
                <a:moveTo>
                  <a:pt x="3060340" y="0"/>
                </a:moveTo>
                <a:cubicBezTo>
                  <a:pt x="4750520" y="0"/>
                  <a:pt x="6120680" y="1370161"/>
                  <a:pt x="6120680" y="3060340"/>
                </a:cubicBezTo>
                <a:cubicBezTo>
                  <a:pt x="6120680" y="3223267"/>
                  <a:pt x="6107949" y="3383220"/>
                  <a:pt x="6083130" y="3539213"/>
                </a:cubicBezTo>
                <a:lnTo>
                  <a:pt x="5462282" y="3539213"/>
                </a:lnTo>
                <a:cubicBezTo>
                  <a:pt x="5481168" y="3419369"/>
                  <a:pt x="5490610" y="3296541"/>
                  <a:pt x="5490610" y="3171507"/>
                </a:cubicBezTo>
                <a:cubicBezTo>
                  <a:pt x="5490610" y="1829306"/>
                  <a:pt x="4402541" y="741237"/>
                  <a:pt x="3060340" y="741237"/>
                </a:cubicBezTo>
                <a:cubicBezTo>
                  <a:pt x="1718139" y="741237"/>
                  <a:pt x="630070" y="1829306"/>
                  <a:pt x="630070" y="3171507"/>
                </a:cubicBezTo>
                <a:cubicBezTo>
                  <a:pt x="630070" y="3296541"/>
                  <a:pt x="639513" y="3419369"/>
                  <a:pt x="658398" y="3539213"/>
                </a:cubicBezTo>
                <a:lnTo>
                  <a:pt x="37550" y="3539213"/>
                </a:lnTo>
                <a:cubicBezTo>
                  <a:pt x="12732" y="3383220"/>
                  <a:pt x="0" y="3223267"/>
                  <a:pt x="0" y="3060340"/>
                </a:cubicBezTo>
                <a:cubicBezTo>
                  <a:pt x="0" y="1370161"/>
                  <a:pt x="1370161" y="0"/>
                  <a:pt x="3060340" y="0"/>
                </a:cubicBezTo>
                <a:close/>
              </a:path>
            </a:pathLst>
          </a:custGeom>
          <a:solidFill>
            <a:srgbClr val="1B9F4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22680000">
            <a:off x="6570142" y="2867983"/>
            <a:ext cx="270008" cy="637236"/>
          </a:xfrm>
          <a:custGeom>
            <a:avLst/>
            <a:gdLst>
              <a:gd name="connsiteX0" fmla="*/ 135004 w 270008"/>
              <a:gd name="connsiteY0" fmla="*/ 0 h 637236"/>
              <a:gd name="connsiteX1" fmla="*/ 270008 w 270008"/>
              <a:gd name="connsiteY1" fmla="*/ 135004 h 637236"/>
              <a:gd name="connsiteX2" fmla="*/ 230467 w 270008"/>
              <a:gd name="connsiteY2" fmla="*/ 230466 h 637236"/>
              <a:gd name="connsiteX3" fmla="*/ 196340 w 270008"/>
              <a:gd name="connsiteY3" fmla="*/ 253475 h 637236"/>
              <a:gd name="connsiteX4" fmla="*/ 196340 w 270008"/>
              <a:gd name="connsiteY4" fmla="*/ 637236 h 637236"/>
              <a:gd name="connsiteX5" fmla="*/ 73669 w 270008"/>
              <a:gd name="connsiteY5" fmla="*/ 637236 h 637236"/>
              <a:gd name="connsiteX6" fmla="*/ 73669 w 270008"/>
              <a:gd name="connsiteY6" fmla="*/ 253476 h 637236"/>
              <a:gd name="connsiteX7" fmla="*/ 39541 w 270008"/>
              <a:gd name="connsiteY7" fmla="*/ 230466 h 637236"/>
              <a:gd name="connsiteX8" fmla="*/ 0 w 270008"/>
              <a:gd name="connsiteY8" fmla="*/ 135004 h 637236"/>
              <a:gd name="connsiteX9" fmla="*/ 135004 w 270008"/>
              <a:gd name="connsiteY9" fmla="*/ 0 h 63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0008" h="637236">
                <a:moveTo>
                  <a:pt x="135004" y="0"/>
                </a:moveTo>
                <a:cubicBezTo>
                  <a:pt x="209565" y="0"/>
                  <a:pt x="270008" y="60443"/>
                  <a:pt x="270008" y="135004"/>
                </a:cubicBezTo>
                <a:cubicBezTo>
                  <a:pt x="270008" y="172284"/>
                  <a:pt x="254898" y="206035"/>
                  <a:pt x="230467" y="230466"/>
                </a:cubicBezTo>
                <a:lnTo>
                  <a:pt x="196340" y="253475"/>
                </a:lnTo>
                <a:lnTo>
                  <a:pt x="196340" y="637236"/>
                </a:lnTo>
                <a:lnTo>
                  <a:pt x="73669" y="637236"/>
                </a:lnTo>
                <a:lnTo>
                  <a:pt x="73669" y="253476"/>
                </a:lnTo>
                <a:lnTo>
                  <a:pt x="39541" y="230466"/>
                </a:lnTo>
                <a:cubicBezTo>
                  <a:pt x="15111" y="206035"/>
                  <a:pt x="0" y="172284"/>
                  <a:pt x="0" y="135004"/>
                </a:cubicBezTo>
                <a:cubicBezTo>
                  <a:pt x="0" y="60443"/>
                  <a:pt x="60443" y="0"/>
                  <a:pt x="135004" y="0"/>
                </a:cubicBezTo>
                <a:close/>
              </a:path>
            </a:pathLst>
          </a:custGeom>
          <a:solidFill>
            <a:srgbClr val="A9DAC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20520000">
            <a:off x="5149468" y="2876692"/>
            <a:ext cx="270008" cy="637236"/>
          </a:xfrm>
          <a:custGeom>
            <a:avLst/>
            <a:gdLst>
              <a:gd name="connsiteX0" fmla="*/ 135004 w 270008"/>
              <a:gd name="connsiteY0" fmla="*/ 0 h 637236"/>
              <a:gd name="connsiteX1" fmla="*/ 270008 w 270008"/>
              <a:gd name="connsiteY1" fmla="*/ 135004 h 637236"/>
              <a:gd name="connsiteX2" fmla="*/ 230467 w 270008"/>
              <a:gd name="connsiteY2" fmla="*/ 230466 h 637236"/>
              <a:gd name="connsiteX3" fmla="*/ 196340 w 270008"/>
              <a:gd name="connsiteY3" fmla="*/ 253475 h 637236"/>
              <a:gd name="connsiteX4" fmla="*/ 196340 w 270008"/>
              <a:gd name="connsiteY4" fmla="*/ 637236 h 637236"/>
              <a:gd name="connsiteX5" fmla="*/ 73669 w 270008"/>
              <a:gd name="connsiteY5" fmla="*/ 637236 h 637236"/>
              <a:gd name="connsiteX6" fmla="*/ 73669 w 270008"/>
              <a:gd name="connsiteY6" fmla="*/ 253476 h 637236"/>
              <a:gd name="connsiteX7" fmla="*/ 39541 w 270008"/>
              <a:gd name="connsiteY7" fmla="*/ 230466 h 637236"/>
              <a:gd name="connsiteX8" fmla="*/ 0 w 270008"/>
              <a:gd name="connsiteY8" fmla="*/ 135004 h 637236"/>
              <a:gd name="connsiteX9" fmla="*/ 135004 w 270008"/>
              <a:gd name="connsiteY9" fmla="*/ 0 h 63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0008" h="637236">
                <a:moveTo>
                  <a:pt x="135004" y="0"/>
                </a:moveTo>
                <a:cubicBezTo>
                  <a:pt x="209565" y="0"/>
                  <a:pt x="270008" y="60443"/>
                  <a:pt x="270008" y="135004"/>
                </a:cubicBezTo>
                <a:cubicBezTo>
                  <a:pt x="270008" y="172284"/>
                  <a:pt x="254898" y="206035"/>
                  <a:pt x="230467" y="230466"/>
                </a:cubicBezTo>
                <a:lnTo>
                  <a:pt x="196340" y="253475"/>
                </a:lnTo>
                <a:lnTo>
                  <a:pt x="196340" y="637236"/>
                </a:lnTo>
                <a:lnTo>
                  <a:pt x="73669" y="637236"/>
                </a:lnTo>
                <a:lnTo>
                  <a:pt x="73669" y="253476"/>
                </a:lnTo>
                <a:lnTo>
                  <a:pt x="39541" y="230466"/>
                </a:lnTo>
                <a:cubicBezTo>
                  <a:pt x="15111" y="206035"/>
                  <a:pt x="0" y="172284"/>
                  <a:pt x="0" y="135004"/>
                </a:cubicBezTo>
                <a:cubicBezTo>
                  <a:pt x="0" y="60443"/>
                  <a:pt x="60443" y="0"/>
                  <a:pt x="135004" y="0"/>
                </a:cubicBezTo>
                <a:close/>
              </a:path>
            </a:pathLst>
          </a:custGeom>
          <a:solidFill>
            <a:srgbClr val="A9DAC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rot="18360000">
            <a:off x="4017536" y="3729162"/>
            <a:ext cx="270008" cy="637236"/>
          </a:xfrm>
          <a:custGeom>
            <a:avLst/>
            <a:gdLst>
              <a:gd name="connsiteX0" fmla="*/ 135004 w 270008"/>
              <a:gd name="connsiteY0" fmla="*/ 0 h 637236"/>
              <a:gd name="connsiteX1" fmla="*/ 270008 w 270008"/>
              <a:gd name="connsiteY1" fmla="*/ 135004 h 637236"/>
              <a:gd name="connsiteX2" fmla="*/ 230467 w 270008"/>
              <a:gd name="connsiteY2" fmla="*/ 230466 h 637236"/>
              <a:gd name="connsiteX3" fmla="*/ 196340 w 270008"/>
              <a:gd name="connsiteY3" fmla="*/ 253475 h 637236"/>
              <a:gd name="connsiteX4" fmla="*/ 196340 w 270008"/>
              <a:gd name="connsiteY4" fmla="*/ 637236 h 637236"/>
              <a:gd name="connsiteX5" fmla="*/ 73669 w 270008"/>
              <a:gd name="connsiteY5" fmla="*/ 637236 h 637236"/>
              <a:gd name="connsiteX6" fmla="*/ 73669 w 270008"/>
              <a:gd name="connsiteY6" fmla="*/ 253476 h 637236"/>
              <a:gd name="connsiteX7" fmla="*/ 39541 w 270008"/>
              <a:gd name="connsiteY7" fmla="*/ 230466 h 637236"/>
              <a:gd name="connsiteX8" fmla="*/ 0 w 270008"/>
              <a:gd name="connsiteY8" fmla="*/ 135004 h 637236"/>
              <a:gd name="connsiteX9" fmla="*/ 135004 w 270008"/>
              <a:gd name="connsiteY9" fmla="*/ 0 h 63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0008" h="637236">
                <a:moveTo>
                  <a:pt x="135004" y="0"/>
                </a:moveTo>
                <a:cubicBezTo>
                  <a:pt x="209565" y="0"/>
                  <a:pt x="270008" y="60443"/>
                  <a:pt x="270008" y="135004"/>
                </a:cubicBezTo>
                <a:cubicBezTo>
                  <a:pt x="270008" y="172284"/>
                  <a:pt x="254898" y="206035"/>
                  <a:pt x="230467" y="230466"/>
                </a:cubicBezTo>
                <a:lnTo>
                  <a:pt x="196340" y="253475"/>
                </a:lnTo>
                <a:lnTo>
                  <a:pt x="196340" y="637236"/>
                </a:lnTo>
                <a:lnTo>
                  <a:pt x="73669" y="637236"/>
                </a:lnTo>
                <a:lnTo>
                  <a:pt x="73669" y="253476"/>
                </a:lnTo>
                <a:lnTo>
                  <a:pt x="39541" y="230466"/>
                </a:lnTo>
                <a:cubicBezTo>
                  <a:pt x="15111" y="206035"/>
                  <a:pt x="0" y="172284"/>
                  <a:pt x="0" y="135004"/>
                </a:cubicBezTo>
                <a:cubicBezTo>
                  <a:pt x="0" y="60443"/>
                  <a:pt x="60443" y="0"/>
                  <a:pt x="135004" y="0"/>
                </a:cubicBezTo>
                <a:close/>
              </a:path>
            </a:pathLst>
          </a:custGeom>
          <a:solidFill>
            <a:srgbClr val="A9DAC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24840000">
            <a:off x="7710783" y="3711744"/>
            <a:ext cx="270008" cy="637236"/>
          </a:xfrm>
          <a:custGeom>
            <a:avLst/>
            <a:gdLst>
              <a:gd name="connsiteX0" fmla="*/ 135004 w 270008"/>
              <a:gd name="connsiteY0" fmla="*/ 0 h 637236"/>
              <a:gd name="connsiteX1" fmla="*/ 270008 w 270008"/>
              <a:gd name="connsiteY1" fmla="*/ 135004 h 637236"/>
              <a:gd name="connsiteX2" fmla="*/ 230467 w 270008"/>
              <a:gd name="connsiteY2" fmla="*/ 230466 h 637236"/>
              <a:gd name="connsiteX3" fmla="*/ 196340 w 270008"/>
              <a:gd name="connsiteY3" fmla="*/ 253475 h 637236"/>
              <a:gd name="connsiteX4" fmla="*/ 196340 w 270008"/>
              <a:gd name="connsiteY4" fmla="*/ 637236 h 637236"/>
              <a:gd name="connsiteX5" fmla="*/ 73669 w 270008"/>
              <a:gd name="connsiteY5" fmla="*/ 637236 h 637236"/>
              <a:gd name="connsiteX6" fmla="*/ 73669 w 270008"/>
              <a:gd name="connsiteY6" fmla="*/ 253476 h 637236"/>
              <a:gd name="connsiteX7" fmla="*/ 39541 w 270008"/>
              <a:gd name="connsiteY7" fmla="*/ 230466 h 637236"/>
              <a:gd name="connsiteX8" fmla="*/ 0 w 270008"/>
              <a:gd name="connsiteY8" fmla="*/ 135004 h 637236"/>
              <a:gd name="connsiteX9" fmla="*/ 135004 w 270008"/>
              <a:gd name="connsiteY9" fmla="*/ 0 h 63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0008" h="637236">
                <a:moveTo>
                  <a:pt x="135004" y="0"/>
                </a:moveTo>
                <a:cubicBezTo>
                  <a:pt x="209565" y="0"/>
                  <a:pt x="270008" y="60443"/>
                  <a:pt x="270008" y="135004"/>
                </a:cubicBezTo>
                <a:cubicBezTo>
                  <a:pt x="270008" y="172284"/>
                  <a:pt x="254898" y="206035"/>
                  <a:pt x="230467" y="230466"/>
                </a:cubicBezTo>
                <a:lnTo>
                  <a:pt x="196340" y="253475"/>
                </a:lnTo>
                <a:lnTo>
                  <a:pt x="196340" y="637236"/>
                </a:lnTo>
                <a:lnTo>
                  <a:pt x="73669" y="637236"/>
                </a:lnTo>
                <a:lnTo>
                  <a:pt x="73669" y="253476"/>
                </a:lnTo>
                <a:lnTo>
                  <a:pt x="39541" y="230466"/>
                </a:lnTo>
                <a:cubicBezTo>
                  <a:pt x="15111" y="206035"/>
                  <a:pt x="0" y="172284"/>
                  <a:pt x="0" y="135004"/>
                </a:cubicBezTo>
                <a:cubicBezTo>
                  <a:pt x="0" y="60443"/>
                  <a:pt x="60443" y="0"/>
                  <a:pt x="135004" y="0"/>
                </a:cubicBezTo>
                <a:close/>
              </a:path>
            </a:pathLst>
          </a:custGeom>
          <a:solidFill>
            <a:srgbClr val="A9DAC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rot="27000000">
            <a:off x="8123669" y="5054177"/>
            <a:ext cx="270008" cy="637236"/>
          </a:xfrm>
          <a:custGeom>
            <a:avLst/>
            <a:gdLst>
              <a:gd name="connsiteX0" fmla="*/ 135004 w 270008"/>
              <a:gd name="connsiteY0" fmla="*/ 0 h 637236"/>
              <a:gd name="connsiteX1" fmla="*/ 270008 w 270008"/>
              <a:gd name="connsiteY1" fmla="*/ 135004 h 637236"/>
              <a:gd name="connsiteX2" fmla="*/ 230467 w 270008"/>
              <a:gd name="connsiteY2" fmla="*/ 230466 h 637236"/>
              <a:gd name="connsiteX3" fmla="*/ 196340 w 270008"/>
              <a:gd name="connsiteY3" fmla="*/ 253475 h 637236"/>
              <a:gd name="connsiteX4" fmla="*/ 196340 w 270008"/>
              <a:gd name="connsiteY4" fmla="*/ 637236 h 637236"/>
              <a:gd name="connsiteX5" fmla="*/ 73669 w 270008"/>
              <a:gd name="connsiteY5" fmla="*/ 637236 h 637236"/>
              <a:gd name="connsiteX6" fmla="*/ 73669 w 270008"/>
              <a:gd name="connsiteY6" fmla="*/ 253476 h 637236"/>
              <a:gd name="connsiteX7" fmla="*/ 39541 w 270008"/>
              <a:gd name="connsiteY7" fmla="*/ 230466 h 637236"/>
              <a:gd name="connsiteX8" fmla="*/ 0 w 270008"/>
              <a:gd name="connsiteY8" fmla="*/ 135004 h 637236"/>
              <a:gd name="connsiteX9" fmla="*/ 135004 w 270008"/>
              <a:gd name="connsiteY9" fmla="*/ 0 h 63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0008" h="637236">
                <a:moveTo>
                  <a:pt x="135004" y="0"/>
                </a:moveTo>
                <a:cubicBezTo>
                  <a:pt x="209565" y="0"/>
                  <a:pt x="270008" y="60443"/>
                  <a:pt x="270008" y="135004"/>
                </a:cubicBezTo>
                <a:cubicBezTo>
                  <a:pt x="270008" y="172284"/>
                  <a:pt x="254898" y="206035"/>
                  <a:pt x="230467" y="230466"/>
                </a:cubicBezTo>
                <a:lnTo>
                  <a:pt x="196340" y="253475"/>
                </a:lnTo>
                <a:lnTo>
                  <a:pt x="196340" y="637236"/>
                </a:lnTo>
                <a:lnTo>
                  <a:pt x="73669" y="637236"/>
                </a:lnTo>
                <a:lnTo>
                  <a:pt x="73669" y="253476"/>
                </a:lnTo>
                <a:lnTo>
                  <a:pt x="39541" y="230466"/>
                </a:lnTo>
                <a:cubicBezTo>
                  <a:pt x="15111" y="206035"/>
                  <a:pt x="0" y="172284"/>
                  <a:pt x="0" y="135004"/>
                </a:cubicBezTo>
                <a:cubicBezTo>
                  <a:pt x="0" y="60443"/>
                  <a:pt x="60443" y="0"/>
                  <a:pt x="135004" y="0"/>
                </a:cubicBezTo>
                <a:close/>
              </a:path>
            </a:pathLst>
          </a:custGeom>
          <a:solidFill>
            <a:srgbClr val="A9DAC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 rot="16200000">
            <a:off x="3622068" y="5054177"/>
            <a:ext cx="270008" cy="637236"/>
          </a:xfrm>
          <a:custGeom>
            <a:avLst/>
            <a:gdLst>
              <a:gd name="connsiteX0" fmla="*/ 135004 w 270008"/>
              <a:gd name="connsiteY0" fmla="*/ 0 h 637236"/>
              <a:gd name="connsiteX1" fmla="*/ 270008 w 270008"/>
              <a:gd name="connsiteY1" fmla="*/ 135004 h 637236"/>
              <a:gd name="connsiteX2" fmla="*/ 230467 w 270008"/>
              <a:gd name="connsiteY2" fmla="*/ 230466 h 637236"/>
              <a:gd name="connsiteX3" fmla="*/ 196340 w 270008"/>
              <a:gd name="connsiteY3" fmla="*/ 253475 h 637236"/>
              <a:gd name="connsiteX4" fmla="*/ 196340 w 270008"/>
              <a:gd name="connsiteY4" fmla="*/ 637236 h 637236"/>
              <a:gd name="connsiteX5" fmla="*/ 73669 w 270008"/>
              <a:gd name="connsiteY5" fmla="*/ 637236 h 637236"/>
              <a:gd name="connsiteX6" fmla="*/ 73669 w 270008"/>
              <a:gd name="connsiteY6" fmla="*/ 253476 h 637236"/>
              <a:gd name="connsiteX7" fmla="*/ 39541 w 270008"/>
              <a:gd name="connsiteY7" fmla="*/ 230466 h 637236"/>
              <a:gd name="connsiteX8" fmla="*/ 0 w 270008"/>
              <a:gd name="connsiteY8" fmla="*/ 135004 h 637236"/>
              <a:gd name="connsiteX9" fmla="*/ 135004 w 270008"/>
              <a:gd name="connsiteY9" fmla="*/ 0 h 63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0008" h="637236">
                <a:moveTo>
                  <a:pt x="135004" y="0"/>
                </a:moveTo>
                <a:cubicBezTo>
                  <a:pt x="209565" y="0"/>
                  <a:pt x="270008" y="60443"/>
                  <a:pt x="270008" y="135004"/>
                </a:cubicBezTo>
                <a:cubicBezTo>
                  <a:pt x="270008" y="172284"/>
                  <a:pt x="254898" y="206035"/>
                  <a:pt x="230467" y="230466"/>
                </a:cubicBezTo>
                <a:lnTo>
                  <a:pt x="196340" y="253475"/>
                </a:lnTo>
                <a:lnTo>
                  <a:pt x="196340" y="637236"/>
                </a:lnTo>
                <a:lnTo>
                  <a:pt x="73669" y="637236"/>
                </a:lnTo>
                <a:lnTo>
                  <a:pt x="73669" y="253476"/>
                </a:lnTo>
                <a:lnTo>
                  <a:pt x="39541" y="230466"/>
                </a:lnTo>
                <a:cubicBezTo>
                  <a:pt x="15111" y="206035"/>
                  <a:pt x="0" y="172284"/>
                  <a:pt x="0" y="135004"/>
                </a:cubicBezTo>
                <a:cubicBezTo>
                  <a:pt x="0" y="60443"/>
                  <a:pt x="60443" y="0"/>
                  <a:pt x="135004" y="0"/>
                </a:cubicBezTo>
                <a:close/>
              </a:path>
            </a:pathLst>
          </a:custGeom>
          <a:solidFill>
            <a:srgbClr val="A9DAC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04677" y="4972685"/>
            <a:ext cx="2345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其他借鉴经验</a:t>
            </a:r>
            <a:endParaRPr lang="zh-CN" altLang="en-US" sz="20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92201" y="4753602"/>
            <a:ext cx="2235199" cy="1158630"/>
            <a:chOff x="1343472" y="4037002"/>
            <a:chExt cx="1761619" cy="892359"/>
          </a:xfrm>
        </p:grpSpPr>
        <p:sp>
          <p:nvSpPr>
            <p:cNvPr id="16" name="文本框 98"/>
            <p:cNvSpPr txBox="1"/>
            <p:nvPr/>
          </p:nvSpPr>
          <p:spPr>
            <a:xfrm>
              <a:off x="1454173" y="4360453"/>
              <a:ext cx="1650918" cy="56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需要给变更回滚的可能，在各个步骤出错的情况下，回到初始状态。</a:t>
              </a:r>
            </a:p>
          </p:txBody>
        </p:sp>
        <p:sp>
          <p:nvSpPr>
            <p:cNvPr id="17" name="文本框 99"/>
            <p:cNvSpPr txBox="1"/>
            <p:nvPr/>
          </p:nvSpPr>
          <p:spPr>
            <a:xfrm>
              <a:off x="1343472" y="4037002"/>
              <a:ext cx="1650918" cy="26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变更要有回滚方案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158900" y="3314789"/>
            <a:ext cx="1761619" cy="1062115"/>
            <a:chOff x="1343472" y="4037002"/>
            <a:chExt cx="1761619" cy="1062115"/>
          </a:xfrm>
        </p:grpSpPr>
        <p:sp>
          <p:nvSpPr>
            <p:cNvPr id="19" name="文本框 98"/>
            <p:cNvSpPr txBox="1"/>
            <p:nvPr/>
          </p:nvSpPr>
          <p:spPr>
            <a:xfrm>
              <a:off x="1454173" y="4360453"/>
              <a:ext cx="16509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不给自己设边界，花时间多了解基础实施</a:t>
              </a:r>
            </a:p>
          </p:txBody>
        </p:sp>
        <p:sp>
          <p:nvSpPr>
            <p:cNvPr id="20" name="文本框 99"/>
            <p:cNvSpPr txBox="1"/>
            <p:nvPr/>
          </p:nvSpPr>
          <p:spPr>
            <a:xfrm>
              <a:off x="1343472" y="4037002"/>
              <a:ext cx="1650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不设边界</a:t>
              </a:r>
              <a:endParaRPr lang="zh-CN" altLang="en-US" sz="16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70636" y="1966426"/>
            <a:ext cx="1698119" cy="1074815"/>
            <a:chOff x="1406972" y="4024302"/>
            <a:chExt cx="1698119" cy="1074815"/>
          </a:xfrm>
        </p:grpSpPr>
        <p:sp>
          <p:nvSpPr>
            <p:cNvPr id="22" name="文本框 98"/>
            <p:cNvSpPr txBox="1"/>
            <p:nvPr/>
          </p:nvSpPr>
          <p:spPr>
            <a:xfrm>
              <a:off x="1454173" y="4360453"/>
              <a:ext cx="16509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花心思把监控和监控阈值调好，做好稳定性抓手</a:t>
              </a:r>
            </a:p>
          </p:txBody>
        </p:sp>
        <p:sp>
          <p:nvSpPr>
            <p:cNvPr id="23" name="文本框 99"/>
            <p:cNvSpPr txBox="1"/>
            <p:nvPr/>
          </p:nvSpPr>
          <p:spPr>
            <a:xfrm>
              <a:off x="1406972" y="4024302"/>
              <a:ext cx="1650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把监控完善起来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787164" y="2094473"/>
            <a:ext cx="1654517" cy="846671"/>
            <a:chOff x="1339873" y="4037002"/>
            <a:chExt cx="1654517" cy="846671"/>
          </a:xfrm>
        </p:grpSpPr>
        <p:sp>
          <p:nvSpPr>
            <p:cNvPr id="25" name="文本框 98"/>
            <p:cNvSpPr txBox="1"/>
            <p:nvPr/>
          </p:nvSpPr>
          <p:spPr>
            <a:xfrm>
              <a:off x="1339873" y="4360453"/>
              <a:ext cx="16509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知道 </a:t>
              </a:r>
              <a:r>
                <a:rPr lang="en-US" altLang="zh-CN" sz="1400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HOW</a:t>
              </a:r>
              <a:r>
                <a:rPr lang="zh-CN" altLang="en-US" sz="1400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，也要知道 </a:t>
              </a:r>
              <a:r>
                <a:rPr lang="en-US" altLang="zh-CN" sz="1400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WHY</a:t>
              </a:r>
              <a:endParaRPr lang="zh-CN" altLang="en-US" sz="1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99"/>
            <p:cNvSpPr txBox="1"/>
            <p:nvPr/>
          </p:nvSpPr>
          <p:spPr>
            <a:xfrm>
              <a:off x="1343472" y="4037002"/>
              <a:ext cx="1650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多了解业务背景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260282" y="3352889"/>
            <a:ext cx="1667217" cy="1062115"/>
            <a:chOff x="1327173" y="4037002"/>
            <a:chExt cx="1667217" cy="1062115"/>
          </a:xfrm>
        </p:grpSpPr>
        <p:sp>
          <p:nvSpPr>
            <p:cNvPr id="28" name="文本框 98"/>
            <p:cNvSpPr txBox="1"/>
            <p:nvPr/>
          </p:nvSpPr>
          <p:spPr>
            <a:xfrm>
              <a:off x="1327173" y="4360453"/>
              <a:ext cx="16509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把明确的技术债梳理排期，沟通处理掉</a:t>
              </a:r>
              <a:r>
                <a:rPr lang="zh-CN" altLang="en-US" sz="1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解决历史包袱</a:t>
              </a:r>
            </a:p>
          </p:txBody>
        </p:sp>
        <p:sp>
          <p:nvSpPr>
            <p:cNvPr id="29" name="文本框 99"/>
            <p:cNvSpPr txBox="1"/>
            <p:nvPr/>
          </p:nvSpPr>
          <p:spPr>
            <a:xfrm>
              <a:off x="1343472" y="4037002"/>
              <a:ext cx="1650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定期总结回顾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721072" y="4818660"/>
            <a:ext cx="1698119" cy="1062115"/>
            <a:chOff x="1343472" y="4037002"/>
            <a:chExt cx="1698119" cy="1062115"/>
          </a:xfrm>
        </p:grpSpPr>
        <p:sp>
          <p:nvSpPr>
            <p:cNvPr id="31" name="文本框 98"/>
            <p:cNvSpPr txBox="1"/>
            <p:nvPr/>
          </p:nvSpPr>
          <p:spPr>
            <a:xfrm>
              <a:off x="1390673" y="4360453"/>
              <a:ext cx="16509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工作交接故障出现的频率会比正常情况下多出 </a:t>
              </a:r>
              <a:r>
                <a:rPr lang="en-US" altLang="zh-CN" sz="1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zh-CN" altLang="en-US" sz="1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99"/>
            <p:cNvSpPr txBox="1"/>
            <p:nvPr/>
          </p:nvSpPr>
          <p:spPr>
            <a:xfrm>
              <a:off x="1343472" y="4037002"/>
              <a:ext cx="165091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注意交接和休假</a:t>
              </a:r>
              <a:endParaRPr lang="zh-CN" altLang="en-US" sz="16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6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8145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418734"/>
            <a:ext cx="501445" cy="1519083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1" y="2418733"/>
            <a:ext cx="10997380" cy="151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34580" y="2833394"/>
            <a:ext cx="8106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4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36225" y="4751448"/>
            <a:ext cx="4250724" cy="370702"/>
          </a:xfrm>
          <a:prstGeom prst="rect">
            <a:avLst/>
          </a:prstGeom>
          <a:solidFill>
            <a:srgbClr val="FF8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/>
                <a:ea typeface="微软雅黑"/>
                <a:cs typeface="微软雅黑"/>
              </a:rPr>
              <a:t>2020.04  </a:t>
            </a:r>
            <a:r>
              <a:rPr lang="zh-CN" altLang="en-US" b="1" dirty="0" smtClean="0">
                <a:latin typeface="微软雅黑"/>
                <a:ea typeface="微软雅黑"/>
                <a:cs typeface="微软雅黑"/>
              </a:rPr>
              <a:t>华冬进</a:t>
            </a:r>
            <a:endParaRPr lang="zh-CN" altLang="en-US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714869" y="2418733"/>
            <a:ext cx="501445" cy="1519083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447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304800" y="-44450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2" name="矩形 3"/>
          <p:cNvSpPr/>
          <p:nvPr/>
        </p:nvSpPr>
        <p:spPr>
          <a:xfrm>
            <a:off x="0" y="221224"/>
            <a:ext cx="691663" cy="866808"/>
          </a:xfrm>
          <a:custGeom>
            <a:avLst/>
            <a:gdLst>
              <a:gd name="connsiteX0" fmla="*/ 0 w 1872208"/>
              <a:gd name="connsiteY0" fmla="*/ 0 h 2232248"/>
              <a:gd name="connsiteX1" fmla="*/ 1872208 w 1872208"/>
              <a:gd name="connsiteY1" fmla="*/ 0 h 2232248"/>
              <a:gd name="connsiteX2" fmla="*/ 1872208 w 1872208"/>
              <a:gd name="connsiteY2" fmla="*/ 2232248 h 2232248"/>
              <a:gd name="connsiteX3" fmla="*/ 0 w 1872208"/>
              <a:gd name="connsiteY3" fmla="*/ 2232248 h 2232248"/>
              <a:gd name="connsiteX4" fmla="*/ 0 w 1872208"/>
              <a:gd name="connsiteY4" fmla="*/ 0 h 2232248"/>
              <a:gd name="connsiteX0" fmla="*/ 0 w 1887198"/>
              <a:gd name="connsiteY0" fmla="*/ 0 h 2846845"/>
              <a:gd name="connsiteX1" fmla="*/ 1872208 w 1887198"/>
              <a:gd name="connsiteY1" fmla="*/ 0 h 2846845"/>
              <a:gd name="connsiteX2" fmla="*/ 1887198 w 1887198"/>
              <a:gd name="connsiteY2" fmla="*/ 2846845 h 2846845"/>
              <a:gd name="connsiteX3" fmla="*/ 0 w 1887198"/>
              <a:gd name="connsiteY3" fmla="*/ 2232248 h 2846845"/>
              <a:gd name="connsiteX4" fmla="*/ 0 w 1887198"/>
              <a:gd name="connsiteY4" fmla="*/ 0 h 2846845"/>
              <a:gd name="connsiteX0" fmla="*/ 0 w 1887198"/>
              <a:gd name="connsiteY0" fmla="*/ 0 h 2846845"/>
              <a:gd name="connsiteX1" fmla="*/ 1857218 w 1887198"/>
              <a:gd name="connsiteY1" fmla="*/ 629587 h 2846845"/>
              <a:gd name="connsiteX2" fmla="*/ 1887198 w 1887198"/>
              <a:gd name="connsiteY2" fmla="*/ 2846845 h 2846845"/>
              <a:gd name="connsiteX3" fmla="*/ 0 w 1887198"/>
              <a:gd name="connsiteY3" fmla="*/ 2232248 h 2846845"/>
              <a:gd name="connsiteX4" fmla="*/ 0 w 1887198"/>
              <a:gd name="connsiteY4" fmla="*/ 0 h 284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7198" h="2846845">
                <a:moveTo>
                  <a:pt x="0" y="0"/>
                </a:moveTo>
                <a:lnTo>
                  <a:pt x="1857218" y="629587"/>
                </a:lnTo>
                <a:cubicBezTo>
                  <a:pt x="1862215" y="1578535"/>
                  <a:pt x="1882201" y="1897897"/>
                  <a:pt x="1887198" y="2846845"/>
                </a:cubicBezTo>
                <a:lnTo>
                  <a:pt x="0" y="2232248"/>
                </a:lnTo>
                <a:lnTo>
                  <a:pt x="0" y="0"/>
                </a:lnTo>
                <a:close/>
              </a:path>
            </a:pathLst>
          </a:cu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724621" y="414836"/>
            <a:ext cx="4430804" cy="673197"/>
          </a:xfrm>
          <a:prstGeom prst="rect">
            <a:avLst/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矩形 3"/>
          <p:cNvSpPr/>
          <p:nvPr/>
        </p:nvSpPr>
        <p:spPr>
          <a:xfrm>
            <a:off x="5188383" y="416301"/>
            <a:ext cx="691663" cy="866808"/>
          </a:xfrm>
          <a:custGeom>
            <a:avLst/>
            <a:gdLst>
              <a:gd name="connsiteX0" fmla="*/ 0 w 1872208"/>
              <a:gd name="connsiteY0" fmla="*/ 0 h 2232248"/>
              <a:gd name="connsiteX1" fmla="*/ 1872208 w 1872208"/>
              <a:gd name="connsiteY1" fmla="*/ 0 h 2232248"/>
              <a:gd name="connsiteX2" fmla="*/ 1872208 w 1872208"/>
              <a:gd name="connsiteY2" fmla="*/ 2232248 h 2232248"/>
              <a:gd name="connsiteX3" fmla="*/ 0 w 1872208"/>
              <a:gd name="connsiteY3" fmla="*/ 2232248 h 2232248"/>
              <a:gd name="connsiteX4" fmla="*/ 0 w 1872208"/>
              <a:gd name="connsiteY4" fmla="*/ 0 h 2232248"/>
              <a:gd name="connsiteX0" fmla="*/ 0 w 1887198"/>
              <a:gd name="connsiteY0" fmla="*/ 0 h 2846845"/>
              <a:gd name="connsiteX1" fmla="*/ 1872208 w 1887198"/>
              <a:gd name="connsiteY1" fmla="*/ 0 h 2846845"/>
              <a:gd name="connsiteX2" fmla="*/ 1887198 w 1887198"/>
              <a:gd name="connsiteY2" fmla="*/ 2846845 h 2846845"/>
              <a:gd name="connsiteX3" fmla="*/ 0 w 1887198"/>
              <a:gd name="connsiteY3" fmla="*/ 2232248 h 2846845"/>
              <a:gd name="connsiteX4" fmla="*/ 0 w 1887198"/>
              <a:gd name="connsiteY4" fmla="*/ 0 h 2846845"/>
              <a:gd name="connsiteX0" fmla="*/ 0 w 1887198"/>
              <a:gd name="connsiteY0" fmla="*/ 0 h 2846845"/>
              <a:gd name="connsiteX1" fmla="*/ 1857218 w 1887198"/>
              <a:gd name="connsiteY1" fmla="*/ 629587 h 2846845"/>
              <a:gd name="connsiteX2" fmla="*/ 1887198 w 1887198"/>
              <a:gd name="connsiteY2" fmla="*/ 2846845 h 2846845"/>
              <a:gd name="connsiteX3" fmla="*/ 0 w 1887198"/>
              <a:gd name="connsiteY3" fmla="*/ 2232248 h 2846845"/>
              <a:gd name="connsiteX4" fmla="*/ 0 w 1887198"/>
              <a:gd name="connsiteY4" fmla="*/ 0 h 284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7198" h="2846845">
                <a:moveTo>
                  <a:pt x="0" y="0"/>
                </a:moveTo>
                <a:lnTo>
                  <a:pt x="1857218" y="629587"/>
                </a:lnTo>
                <a:cubicBezTo>
                  <a:pt x="1862215" y="1578535"/>
                  <a:pt x="1882201" y="1897897"/>
                  <a:pt x="1887198" y="2846845"/>
                </a:cubicBezTo>
                <a:lnTo>
                  <a:pt x="0" y="2232248"/>
                </a:lnTo>
                <a:lnTo>
                  <a:pt x="0" y="0"/>
                </a:lnTo>
                <a:close/>
              </a:path>
            </a:pathLst>
          </a:cu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3" name="菱形 22"/>
          <p:cNvSpPr/>
          <p:nvPr/>
        </p:nvSpPr>
        <p:spPr>
          <a:xfrm>
            <a:off x="1631128" y="2817782"/>
            <a:ext cx="2315767" cy="2315767"/>
          </a:xfrm>
          <a:prstGeom prst="diamond">
            <a:avLst/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菱形 98"/>
          <p:cNvSpPr/>
          <p:nvPr/>
        </p:nvSpPr>
        <p:spPr>
          <a:xfrm>
            <a:off x="3948516" y="2817782"/>
            <a:ext cx="2315767" cy="2315767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菱形 99"/>
          <p:cNvSpPr/>
          <p:nvPr/>
        </p:nvSpPr>
        <p:spPr>
          <a:xfrm>
            <a:off x="6265904" y="2817782"/>
            <a:ext cx="2315767" cy="2315767"/>
          </a:xfrm>
          <a:prstGeom prst="diamond">
            <a:avLst/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菱形 100"/>
          <p:cNvSpPr/>
          <p:nvPr/>
        </p:nvSpPr>
        <p:spPr>
          <a:xfrm>
            <a:off x="8583292" y="2817782"/>
            <a:ext cx="2315767" cy="2315767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844674" y="3705760"/>
            <a:ext cx="190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155691" y="3664968"/>
            <a:ext cx="190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故障复盘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466708" y="3624176"/>
            <a:ext cx="190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制度规范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8777725" y="3583384"/>
            <a:ext cx="190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最佳实践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02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06564" y="-1824191"/>
            <a:ext cx="1477296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500" b="1" dirty="0" smtClean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595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67400" y="4450019"/>
            <a:ext cx="822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rgbClr val="A9DA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7200" b="1" dirty="0">
              <a:solidFill>
                <a:srgbClr val="A9DA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59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故障概念会涉及的问题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33676" y="1848010"/>
            <a:ext cx="4126466" cy="646331"/>
          </a:xfrm>
          <a:prstGeom prst="rect">
            <a:avLst/>
          </a:prstGeom>
          <a:solidFill>
            <a:srgbClr val="B8E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869276" y="1822610"/>
            <a:ext cx="4126466" cy="646331"/>
          </a:xfrm>
          <a:prstGeom prst="rect">
            <a:avLst/>
          </a:prstGeom>
          <a:solidFill>
            <a:srgbClr val="B8E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549706" y="1969118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是不是就是故障？</a:t>
            </a:r>
            <a:endParaRPr lang="zh-CN" altLang="en-US" sz="20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96406" y="1956418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故障是不是就是</a:t>
            </a:r>
            <a:r>
              <a:rPr lang="en-US" altLang="zh-CN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0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370176" y="4197510"/>
            <a:ext cx="4126466" cy="646331"/>
          </a:xfrm>
          <a:prstGeom prst="rect">
            <a:avLst/>
          </a:prstGeom>
          <a:solidFill>
            <a:srgbClr val="B8E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524306" y="4318618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</a:t>
            </a:r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分多少个等级</a:t>
            </a:r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0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382876" y="2940210"/>
            <a:ext cx="4126466" cy="646331"/>
          </a:xfrm>
          <a:prstGeom prst="rect">
            <a:avLst/>
          </a:prstGeom>
          <a:solidFill>
            <a:srgbClr val="B8E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587806" y="3023218"/>
            <a:ext cx="3568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什么是不可用？</a:t>
            </a:r>
            <a:endParaRPr lang="zh-CN" altLang="en-US" sz="20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05776" y="4159410"/>
            <a:ext cx="4126466" cy="646331"/>
          </a:xfrm>
          <a:prstGeom prst="rect">
            <a:avLst/>
          </a:prstGeom>
          <a:solidFill>
            <a:srgbClr val="B8E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6947206" y="4293218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故障等级是如何计算的？</a:t>
            </a:r>
            <a:endParaRPr lang="zh-CN" altLang="en-US" sz="20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831176" y="2940210"/>
            <a:ext cx="4126466" cy="646331"/>
          </a:xfrm>
          <a:prstGeom prst="rect">
            <a:avLst/>
          </a:prstGeom>
          <a:solidFill>
            <a:srgbClr val="B8E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010706" y="3061318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不可用标准有哪些？</a:t>
            </a:r>
            <a:endParaRPr lang="zh-CN" altLang="en-US" sz="20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43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1" grpId="0" animBg="1"/>
      <p:bldP spid="52" grpId="0"/>
      <p:bldP spid="22" grpId="0"/>
      <p:bldP spid="54" grpId="0" animBg="1"/>
      <p:bldP spid="53" grpId="0"/>
      <p:bldP spid="55" grpId="0" animBg="1"/>
      <p:bldP spid="56" grpId="0"/>
      <p:bldP spid="57" grpId="0" animBg="1"/>
      <p:bldP spid="58" grpId="0"/>
      <p:bldP spid="59" grpId="0" animBg="1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2915" y="441997"/>
            <a:ext cx="619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故障等级划分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510011" y="2024991"/>
            <a:ext cx="4126466" cy="646331"/>
          </a:xfrm>
          <a:prstGeom prst="rect">
            <a:avLst/>
          </a:prstGeom>
          <a:solidFill>
            <a:srgbClr val="B8E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Rectangle 42"/>
          <p:cNvSpPr/>
          <p:nvPr/>
        </p:nvSpPr>
        <p:spPr>
          <a:xfrm>
            <a:off x="7543800" y="2781300"/>
            <a:ext cx="4102100" cy="13462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>
              <a:defRPr/>
            </a:pP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P1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&amp;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不可用</a:t>
            </a:r>
            <a:endParaRPr lang="en-US" altLang="zh-CN" sz="1400" kern="0" dirty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  大型故障：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P1</a:t>
            </a:r>
          </a:p>
          <a:p>
            <a:pPr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      中型故障：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P2</a:t>
            </a:r>
          </a:p>
          <a:p>
            <a:pPr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            小型故障：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P3</a:t>
            </a:r>
          </a:p>
          <a:p>
            <a:pPr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                   轻微故障：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P4</a:t>
            </a:r>
          </a:p>
          <a:p>
            <a:pPr>
              <a:defRPr/>
            </a:pPr>
            <a:r>
              <a:rPr lang="zh-CN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                           落入经验库</a:t>
            </a:r>
            <a:endParaRPr lang="en-US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626041" y="2146099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故障等级划分</a:t>
            </a:r>
            <a:endParaRPr lang="zh-CN" altLang="en-US" sz="20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529668" y="4213921"/>
            <a:ext cx="4126466" cy="646331"/>
          </a:xfrm>
          <a:prstGeom prst="rect">
            <a:avLst/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Rectangle 42"/>
          <p:cNvSpPr/>
          <p:nvPr/>
        </p:nvSpPr>
        <p:spPr>
          <a:xfrm>
            <a:off x="7510011" y="5037476"/>
            <a:ext cx="2002289" cy="98232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业务重要性：  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20%</a:t>
            </a:r>
          </a:p>
          <a:p>
            <a:pPr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影响用户比例：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30%</a:t>
            </a:r>
          </a:p>
          <a:p>
            <a:pPr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故障所处时段：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20%</a:t>
            </a:r>
          </a:p>
          <a:p>
            <a:pPr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持续时长：      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30%</a:t>
            </a:r>
            <a:endParaRPr lang="en-US" altLang="zh-CN" sz="1400" kern="0" dirty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645698" y="4335029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标准：权重占比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9" name="图表 58"/>
          <p:cNvGraphicFramePr/>
          <p:nvPr>
            <p:extLst>
              <p:ext uri="{D42A27DB-BD31-4B8C-83A1-F6EECF244321}">
                <p14:modId xmlns:p14="http://schemas.microsoft.com/office/powerpoint/2010/main" val="2060172227"/>
              </p:ext>
            </p:extLst>
          </p:nvPr>
        </p:nvGraphicFramePr>
        <p:xfrm>
          <a:off x="622300" y="1752600"/>
          <a:ext cx="6400799" cy="414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42"/>
          <p:cNvSpPr/>
          <p:nvPr/>
        </p:nvSpPr>
        <p:spPr>
          <a:xfrm>
            <a:off x="9491211" y="5075576"/>
            <a:ext cx="2129289" cy="89342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资损：  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6%</a:t>
            </a:r>
          </a:p>
          <a:p>
            <a:pPr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投诉：  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2%</a:t>
            </a:r>
          </a:p>
          <a:p>
            <a:pPr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脏数据：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2%</a:t>
            </a:r>
            <a:endParaRPr lang="en-US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12168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914" y="441997"/>
            <a:ext cx="764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系统可用性计算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52676" y="1619410"/>
            <a:ext cx="8662824" cy="2025490"/>
          </a:xfrm>
          <a:prstGeom prst="rect">
            <a:avLst/>
          </a:prstGeom>
          <a:solidFill>
            <a:srgbClr val="B8E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54100" y="4089400"/>
            <a:ext cx="8686800" cy="2336800"/>
          </a:xfrm>
          <a:prstGeom prst="rect">
            <a:avLst/>
          </a:prstGeom>
          <a:solidFill>
            <a:srgbClr val="B8E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33500" y="1892300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/>
                <a:ea typeface="微软雅黑"/>
                <a:cs typeface="微软雅黑"/>
              </a:rPr>
              <a:t>公</a:t>
            </a:r>
            <a:r>
              <a:rPr lang="zh-CN" altLang="en-US" dirty="0" smtClean="0">
                <a:solidFill>
                  <a:schemeClr val="accent2"/>
                </a:solidFill>
                <a:latin typeface="微软雅黑"/>
                <a:ea typeface="微软雅黑"/>
                <a:cs typeface="微软雅黑"/>
              </a:rPr>
              <a:t>式一</a:t>
            </a:r>
            <a:r>
              <a:rPr lang="zh-CN" altLang="en-US" dirty="0" smtClean="0">
                <a:solidFill>
                  <a:schemeClr val="accent2"/>
                </a:solidFill>
                <a:latin typeface="微软雅黑"/>
                <a:ea typeface="微软雅黑"/>
                <a:cs typeface="微软雅黑"/>
              </a:rPr>
              <a:t>：</a:t>
            </a:r>
            <a:endParaRPr lang="en-US" altLang="zh-CN" dirty="0" smtClean="0">
              <a:solidFill>
                <a:schemeClr val="accent2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Availability </a:t>
            </a:r>
            <a:r>
              <a:rPr lang="en-US" altLang="zh-CN" dirty="0">
                <a:solidFill>
                  <a:srgbClr val="008000"/>
                </a:solidFill>
              </a:rPr>
              <a:t>= Successful request / Total request </a:t>
            </a:r>
          </a:p>
          <a:p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successful </a:t>
            </a:r>
            <a:r>
              <a:rPr lang="en-US" altLang="zh-CN" dirty="0">
                <a:solidFill>
                  <a:srgbClr val="008000"/>
                </a:solidFill>
              </a:rPr>
              <a:t>= (</a:t>
            </a:r>
            <a:r>
              <a:rPr lang="zh-CN" altLang="en-US" dirty="0">
                <a:solidFill>
                  <a:srgbClr val="008000"/>
                </a:solidFill>
              </a:rPr>
              <a:t>状态码非 </a:t>
            </a:r>
            <a:r>
              <a:rPr lang="en-US" altLang="zh-CN" dirty="0">
                <a:solidFill>
                  <a:srgbClr val="008000"/>
                </a:solidFill>
              </a:rPr>
              <a:t>5xx) &amp;&amp; (</a:t>
            </a:r>
            <a:r>
              <a:rPr lang="zh-CN" altLang="en-US" dirty="0">
                <a:solidFill>
                  <a:srgbClr val="008000"/>
                </a:solidFill>
              </a:rPr>
              <a:t>时延</a:t>
            </a:r>
            <a:r>
              <a:rPr lang="en-US" altLang="zh-CN" dirty="0">
                <a:solidFill>
                  <a:srgbClr val="008000"/>
                </a:solidFill>
              </a:rPr>
              <a:t>&lt;=</a:t>
            </a:r>
            <a:r>
              <a:rPr lang="en-US" altLang="zh-CN" dirty="0" smtClean="0">
                <a:solidFill>
                  <a:srgbClr val="008000"/>
                </a:solidFill>
              </a:rPr>
              <a:t>80ms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6200" y="4305300"/>
            <a:ext cx="80899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ED7D31"/>
                </a:solidFill>
                <a:latin typeface="微软雅黑"/>
                <a:ea typeface="微软雅黑"/>
                <a:cs typeface="微软雅黑"/>
              </a:rPr>
              <a:t>公式</a:t>
            </a:r>
            <a:r>
              <a:rPr lang="zh-CN" altLang="en-US" dirty="0" smtClean="0">
                <a:solidFill>
                  <a:srgbClr val="ED7D31"/>
                </a:solidFill>
                <a:latin typeface="微软雅黑"/>
                <a:ea typeface="微软雅黑"/>
                <a:cs typeface="微软雅黑"/>
              </a:rPr>
              <a:t>二</a:t>
            </a:r>
            <a:r>
              <a:rPr lang="zh-CN" altLang="en-US" dirty="0" smtClean="0">
                <a:solidFill>
                  <a:srgbClr val="ED7D31"/>
                </a:solidFill>
                <a:latin typeface="微软雅黑"/>
                <a:ea typeface="微软雅黑"/>
                <a:cs typeface="微软雅黑"/>
              </a:rPr>
              <a:t>：</a:t>
            </a:r>
            <a:endParaRPr lang="en-US" altLang="zh-TW" dirty="0" smtClean="0">
              <a:solidFill>
                <a:srgbClr val="ED7D3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TW" dirty="0" smtClean="0">
                <a:solidFill>
                  <a:srgbClr val="008000"/>
                </a:solidFill>
              </a:rPr>
              <a:t>Availability </a:t>
            </a:r>
            <a:r>
              <a:rPr lang="en-US" altLang="zh-TW" dirty="0">
                <a:solidFill>
                  <a:srgbClr val="008000"/>
                </a:solidFill>
              </a:rPr>
              <a:t>= SLO1 &amp;&amp; SLO2 &amp;&amp; SLO3 </a:t>
            </a:r>
          </a:p>
          <a:p>
            <a:endParaRPr lang="en-US" altLang="zh-TW" dirty="0">
              <a:solidFill>
                <a:srgbClr val="008000"/>
              </a:solidFill>
            </a:endParaRPr>
          </a:p>
          <a:p>
            <a:r>
              <a:rPr lang="en-US" altLang="zh-TW" dirty="0" smtClean="0">
                <a:solidFill>
                  <a:srgbClr val="008000"/>
                </a:solidFill>
              </a:rPr>
              <a:t>SLO1</a:t>
            </a:r>
            <a:r>
              <a:rPr lang="zh-CN" altLang="en-US" dirty="0" smtClean="0">
                <a:solidFill>
                  <a:srgbClr val="008000"/>
                </a:solidFill>
              </a:rPr>
              <a:t>：</a:t>
            </a:r>
            <a:r>
              <a:rPr lang="en-US" altLang="zh-TW" dirty="0" smtClean="0">
                <a:solidFill>
                  <a:srgbClr val="008000"/>
                </a:solidFill>
              </a:rPr>
              <a:t>99.95%</a:t>
            </a:r>
            <a:r>
              <a:rPr lang="zh-TW" altLang="en-US" dirty="0">
                <a:solidFill>
                  <a:srgbClr val="008000"/>
                </a:solidFill>
              </a:rPr>
              <a:t>状态码成功率 </a:t>
            </a:r>
          </a:p>
          <a:p>
            <a:r>
              <a:rPr lang="en-US" altLang="zh-TW" dirty="0" smtClean="0">
                <a:solidFill>
                  <a:srgbClr val="008000"/>
                </a:solidFill>
              </a:rPr>
              <a:t>SLO2</a:t>
            </a:r>
            <a:r>
              <a:rPr lang="zh-CN" altLang="en-US" dirty="0" smtClean="0">
                <a:solidFill>
                  <a:srgbClr val="008000"/>
                </a:solidFill>
              </a:rPr>
              <a:t>：</a:t>
            </a:r>
            <a:r>
              <a:rPr lang="en-US" altLang="zh-TW" dirty="0" smtClean="0">
                <a:solidFill>
                  <a:srgbClr val="008000"/>
                </a:solidFill>
              </a:rPr>
              <a:t>90</a:t>
            </a:r>
            <a:r>
              <a:rPr lang="en-US" altLang="zh-TW" dirty="0">
                <a:solidFill>
                  <a:srgbClr val="008000"/>
                </a:solidFill>
              </a:rPr>
              <a:t>% </a:t>
            </a:r>
            <a:r>
              <a:rPr lang="zh-TW" altLang="en-US" dirty="0">
                <a:solidFill>
                  <a:srgbClr val="008000"/>
                </a:solidFill>
              </a:rPr>
              <a:t>时延</a:t>
            </a:r>
            <a:r>
              <a:rPr lang="en-US" altLang="zh-TW" dirty="0">
                <a:solidFill>
                  <a:srgbClr val="008000"/>
                </a:solidFill>
              </a:rPr>
              <a:t>&lt;=</a:t>
            </a:r>
            <a:r>
              <a:rPr lang="en-US" altLang="zh-TW" dirty="0" smtClean="0">
                <a:solidFill>
                  <a:srgbClr val="008000"/>
                </a:solidFill>
              </a:rPr>
              <a:t>80ms</a:t>
            </a:r>
            <a:endParaRPr lang="en-US" altLang="zh-TW" dirty="0">
              <a:solidFill>
                <a:srgbClr val="008000"/>
              </a:solidFill>
            </a:endParaRPr>
          </a:p>
          <a:p>
            <a:r>
              <a:rPr lang="en-US" altLang="zh-TW" dirty="0" smtClean="0">
                <a:solidFill>
                  <a:srgbClr val="008000"/>
                </a:solidFill>
              </a:rPr>
              <a:t>SLO3</a:t>
            </a:r>
            <a:r>
              <a:rPr lang="zh-CN" altLang="en-US" dirty="0" smtClean="0">
                <a:solidFill>
                  <a:srgbClr val="008000"/>
                </a:solidFill>
              </a:rPr>
              <a:t>：</a:t>
            </a:r>
            <a:r>
              <a:rPr lang="en-US" altLang="zh-TW" dirty="0" smtClean="0">
                <a:solidFill>
                  <a:srgbClr val="008000"/>
                </a:solidFill>
              </a:rPr>
              <a:t>99</a:t>
            </a:r>
            <a:r>
              <a:rPr lang="en-US" altLang="zh-TW" dirty="0">
                <a:solidFill>
                  <a:srgbClr val="008000"/>
                </a:solidFill>
              </a:rPr>
              <a:t>% </a:t>
            </a:r>
            <a:r>
              <a:rPr lang="zh-TW" altLang="en-US" dirty="0">
                <a:solidFill>
                  <a:srgbClr val="008000"/>
                </a:solidFill>
              </a:rPr>
              <a:t>时延</a:t>
            </a:r>
            <a:r>
              <a:rPr lang="en-US" altLang="zh-TW" dirty="0">
                <a:solidFill>
                  <a:srgbClr val="008000"/>
                </a:solidFill>
              </a:rPr>
              <a:t>&lt;= 200ms </a:t>
            </a:r>
          </a:p>
        </p:txBody>
      </p:sp>
    </p:spTree>
    <p:extLst>
      <p:ext uri="{BB962C8B-B14F-4D97-AF65-F5344CB8AC3E}">
        <p14:creationId xmlns:p14="http://schemas.microsoft.com/office/powerpoint/2010/main" val="60452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915" y="441997"/>
            <a:ext cx="7035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我们的不可用标准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33676" y="1848010"/>
            <a:ext cx="4126466" cy="646331"/>
          </a:xfrm>
          <a:prstGeom prst="rect">
            <a:avLst/>
          </a:prstGeom>
          <a:solidFill>
            <a:srgbClr val="B8E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42"/>
          <p:cNvSpPr/>
          <p:nvPr/>
        </p:nvSpPr>
        <p:spPr>
          <a:xfrm>
            <a:off x="1414018" y="2823966"/>
            <a:ext cx="6358382" cy="284023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endParaRPr lang="en-US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just">
              <a:buFont typeface="Wingdings" charset="2"/>
              <a:buChar char="u"/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指标：日环比下，故障时段大于等于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5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分钟且影响比例下跌大于等于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20%</a:t>
            </a:r>
          </a:p>
          <a:p>
            <a:pPr algn="just">
              <a:defRPr/>
            </a:pP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just">
              <a:buFont typeface="Wingdings" charset="2"/>
              <a:buChar char="u"/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覆盖业务：订单、支付、首页、店详、商详、搜索、推荐、店长版、买家版、微店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park</a:t>
            </a:r>
          </a:p>
          <a:p>
            <a:pPr algn="just">
              <a:defRPr/>
            </a:pP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just">
              <a:buFont typeface="Wingdings" charset="2"/>
              <a:buChar char="u"/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覆盖时段：除凌晨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1-7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点流量低谷期，计入全站不可用时长延长为大于等于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30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分钟</a:t>
            </a: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just">
              <a:buFont typeface="Wingdings" charset="2"/>
              <a:buChar char="u"/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计算口径：受影响比例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=</a:t>
            </a:r>
            <a:r>
              <a:rPr lang="zh-CN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[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受影响时段数（</a:t>
            </a:r>
            <a:r>
              <a:rPr lang="en-US" altLang="zh-CN" sz="1400" kern="0" dirty="0" err="1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uv</a:t>
            </a:r>
            <a:r>
              <a:rPr lang="en-US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sz="1400" kern="0" dirty="0" err="1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pv</a:t>
            </a:r>
            <a:r>
              <a:rPr lang="en-US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下单</a:t>
            </a:r>
            <a:r>
              <a:rPr lang="en-US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支付） </a:t>
            </a:r>
            <a:r>
              <a:rPr lang="en-US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/ 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前一天时段数（</a:t>
            </a:r>
            <a:r>
              <a:rPr lang="en-US" altLang="zh-CN" sz="1400" kern="0" dirty="0" err="1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uv</a:t>
            </a:r>
            <a:r>
              <a:rPr lang="en-US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sz="1400" kern="0" dirty="0" err="1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pv</a:t>
            </a:r>
            <a:r>
              <a:rPr lang="en-US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下单</a:t>
            </a:r>
            <a:r>
              <a:rPr lang="en-US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支付）</a:t>
            </a:r>
            <a:r>
              <a:rPr lang="en-US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- 1 ] * 100%   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（无法获取故障时段数据的做同比，活动数据摘除）</a:t>
            </a:r>
            <a:endParaRPr lang="en-US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9706" y="1969118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确保核心业务可用性的关键指标</a:t>
            </a:r>
            <a:endParaRPr lang="zh-CN" altLang="en-US" sz="20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菱形 26"/>
          <p:cNvSpPr/>
          <p:nvPr/>
        </p:nvSpPr>
        <p:spPr>
          <a:xfrm>
            <a:off x="7863958" y="2083984"/>
            <a:ext cx="4124841" cy="3783415"/>
          </a:xfrm>
          <a:prstGeom prst="diamond">
            <a:avLst/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Group 4"/>
          <p:cNvGrpSpPr>
            <a:grpSpLocks noChangeAspect="1"/>
          </p:cNvGrpSpPr>
          <p:nvPr/>
        </p:nvGrpSpPr>
        <p:grpSpPr bwMode="auto">
          <a:xfrm>
            <a:off x="11162165" y="3649128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9689614" y="2206427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9" name="Group 4"/>
          <p:cNvGrpSpPr>
            <a:grpSpLocks noChangeAspect="1"/>
          </p:cNvGrpSpPr>
          <p:nvPr/>
        </p:nvGrpSpPr>
        <p:grpSpPr bwMode="auto">
          <a:xfrm>
            <a:off x="8159517" y="3616127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" name="决策 1"/>
          <p:cNvSpPr/>
          <p:nvPr/>
        </p:nvSpPr>
        <p:spPr>
          <a:xfrm>
            <a:off x="9512300" y="3581400"/>
            <a:ext cx="914400" cy="6126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上凸弯带形 7"/>
          <p:cNvSpPr/>
          <p:nvPr/>
        </p:nvSpPr>
        <p:spPr>
          <a:xfrm>
            <a:off x="9334500" y="4572000"/>
            <a:ext cx="1216152" cy="758952"/>
          </a:xfrm>
          <a:prstGeom prst="ellipseRibbon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左箭头 8"/>
          <p:cNvSpPr/>
          <p:nvPr/>
        </p:nvSpPr>
        <p:spPr>
          <a:xfrm rot="19366642">
            <a:off x="8750300" y="3124200"/>
            <a:ext cx="978408" cy="484632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上下箭头 10"/>
          <p:cNvSpPr/>
          <p:nvPr/>
        </p:nvSpPr>
        <p:spPr>
          <a:xfrm rot="18774713">
            <a:off x="10413999" y="2819400"/>
            <a:ext cx="484632" cy="1216152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564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915" y="441997"/>
            <a:ext cx="637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可用性时间窗口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42"/>
          <p:cNvSpPr/>
          <p:nvPr/>
        </p:nvSpPr>
        <p:spPr>
          <a:xfrm>
            <a:off x="1524000" y="5880100"/>
            <a:ext cx="7645400" cy="7747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endParaRPr lang="en-US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just">
              <a:buFont typeface="Wingdings" charset="2"/>
              <a:buChar char="u"/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我们 的可用性公式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：可用性 </a:t>
            </a:r>
            <a:r>
              <a:rPr lang="en-US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= 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系统正常运行时间 </a:t>
            </a:r>
            <a:r>
              <a:rPr lang="en-US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/ 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（系统正常运行时间 </a:t>
            </a:r>
            <a:r>
              <a:rPr lang="en-US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+ 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停机时间）</a:t>
            </a:r>
            <a:endParaRPr lang="en-US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9" name="Group 4"/>
          <p:cNvGrpSpPr>
            <a:grpSpLocks noChangeAspect="1"/>
          </p:cNvGrpSpPr>
          <p:nvPr/>
        </p:nvGrpSpPr>
        <p:grpSpPr bwMode="auto">
          <a:xfrm>
            <a:off x="8159517" y="3616127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300" y="1355206"/>
            <a:ext cx="8813800" cy="444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8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Relationship Id="rId2" Type="http://schemas.microsoft.com/office/2011/relationships/webextension" Target="webextension2.xml"/><Relationship Id="rId3" Type="http://schemas.microsoft.com/office/2011/relationships/webextension" Target="webextension3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1">
    <wetp:webextensionref xmlns:r="http://schemas.openxmlformats.org/officeDocument/2006/relationships" r:id="rId1"/>
  </wetp:taskpane>
  <wetp:taskpane dockstate="right" visibility="0" width="437" row="2">
    <wetp:webextensionref xmlns:r="http://schemas.openxmlformats.org/officeDocument/2006/relationships" r:id="rId2"/>
  </wetp:taskpane>
  <wetp:taskpane dockstate="right" visibility="0" width="437" row="1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E855190F-45ED-4EC3-9D14-42FC11BD77FC}">
  <we:reference id="wa104187952" version="1.1.0.0" store="en-us" storeType="OMEX"/>
  <we:alternateReferences>
    <we:reference id="WA104187952" version="1.1.0.0" store="WA10418795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C35D4D2-5480-42E2-A3AC-3D36206B0771}">
  <we:reference id="wa103795941" version="1.0.0.0" store="en-us" storeType="OMEX"/>
  <we:alternateReferences>
    <we:reference id="WA103795941" version="1.0.0.0" store="WA1037959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17A2AC8-0E3D-4779-8DED-C09E2648C78A}">
  <we:reference id="wa104178141" version="1.0.1.0" store="en-us" storeType="OMEX"/>
  <we:alternateReferences>
    <we:reference id="WA104178141" version="1.0.1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4234</TotalTime>
  <Words>1470</Words>
  <Application>Microsoft Macintosh PowerPoint</Application>
  <PresentationFormat>自定义</PresentationFormat>
  <Paragraphs>244</Paragraphs>
  <Slides>22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koudai</cp:lastModifiedBy>
  <cp:revision>175</cp:revision>
  <dcterms:created xsi:type="dcterms:W3CDTF">2014-06-14T00:41:03Z</dcterms:created>
  <dcterms:modified xsi:type="dcterms:W3CDTF">2020-04-01T08:36:08Z</dcterms:modified>
</cp:coreProperties>
</file>