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3" r:id="rId3"/>
    <p:sldId id="349" r:id="rId4"/>
    <p:sldId id="342" r:id="rId5"/>
    <p:sldId id="345" r:id="rId6"/>
    <p:sldId id="348" r:id="rId7"/>
    <p:sldId id="337" r:id="rId8"/>
    <p:sldId id="351" r:id="rId9"/>
    <p:sldId id="347" r:id="rId10"/>
    <p:sldId id="352" r:id="rId11"/>
    <p:sldId id="340" r:id="rId12"/>
    <p:sldId id="339" r:id="rId13"/>
    <p:sldId id="341" r:id="rId14"/>
    <p:sldId id="344" r:id="rId15"/>
    <p:sldId id="336" r:id="rId16"/>
    <p:sldId id="350"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5195D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8" autoAdjust="0"/>
    <p:restoredTop sz="77983" autoAdjust="0"/>
  </p:normalViewPr>
  <p:slideViewPr>
    <p:cSldViewPr>
      <p:cViewPr>
        <p:scale>
          <a:sx n="118" d="100"/>
          <a:sy n="118" d="100"/>
        </p:scale>
        <p:origin x="-232"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86189-D491-468D-8A14-51DD794AF8F5}" type="datetimeFigureOut">
              <a:rPr lang="zh-CN" altLang="en-US" smtClean="0"/>
              <a:pPr/>
              <a:t>18/10/22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981C2-7ECF-47D2-B733-6AB569F9E7F7}" type="slidenum">
              <a:rPr lang="zh-CN" altLang="en-US" smtClean="0"/>
              <a:pPr/>
              <a:t>‹#›</a:t>
            </a:fld>
            <a:endParaRPr lang="zh-CN" altLang="en-US"/>
          </a:p>
        </p:txBody>
      </p:sp>
    </p:spTree>
    <p:extLst>
      <p:ext uri="{BB962C8B-B14F-4D97-AF65-F5344CB8AC3E}">
        <p14:creationId xmlns:p14="http://schemas.microsoft.com/office/powerpoint/2010/main" val="112298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baike.baidu.com/item/%E5%88%86%E5%B8%83%E5%BC%8F%E5%AD%98%E5%82%A8%E7%B3%BB%E7%BB%9F/660887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zh-CN" altLang="en-US"/>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a:t>
            </a:fld>
            <a:endParaRPr lang="zh-CN" altLang="en-US"/>
          </a:p>
        </p:txBody>
      </p:sp>
    </p:spTree>
    <p:extLst>
      <p:ext uri="{BB962C8B-B14F-4D97-AF65-F5344CB8AC3E}">
        <p14:creationId xmlns:p14="http://schemas.microsoft.com/office/powerpoint/2010/main" val="13467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分布式：不同的业务模块部署在不同的服务器上或者同一个业务模块分拆多个子业务，部署在不同的服务器上，解决高并发的问题</a:t>
            </a:r>
          </a:p>
          <a:p>
            <a:r>
              <a:rPr lang="zh-CN" altLang="en-US" sz="1200" kern="1200" dirty="0" smtClean="0">
                <a:solidFill>
                  <a:schemeClr val="tx1"/>
                </a:solidFill>
                <a:latin typeface="+mn-lt"/>
                <a:ea typeface="+mn-ea"/>
                <a:cs typeface="+mn-cs"/>
              </a:rPr>
              <a:t>集群：同一个业务部署在多台机器上，提高系统可用性</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小饭店原来只有一个厨师，切菜洗菜备料炒菜全干。后来客人多了，厨房一个厨师忙不过来，又请了个厨师，两个厨师都能炒一样的菜，这两个厨师的关系是集群。为了让厨师专心炒菜，把菜做到极致，又请了个配菜师负责切菜，备菜，备料，厨师和配菜师的关系是分布式，一个配菜师也忙不过来了，又请了个配菜师，两个配菜师关系是集群。</a:t>
            </a: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3</a:t>
            </a:fld>
            <a:endParaRPr lang="zh-CN" altLang="en-US"/>
          </a:p>
        </p:txBody>
      </p:sp>
    </p:spTree>
    <p:extLst>
      <p:ext uri="{BB962C8B-B14F-4D97-AF65-F5344CB8AC3E}">
        <p14:creationId xmlns:p14="http://schemas.microsoft.com/office/powerpoint/2010/main" val="109563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Spark-----</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算法实现的分布式计算</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Apache Spark </a:t>
            </a:r>
            <a:r>
              <a:rPr lang="zh-CN" altLang="en-US" sz="1200" kern="1200" dirty="0" smtClean="0">
                <a:solidFill>
                  <a:schemeClr val="tx1"/>
                </a:solidFill>
                <a:latin typeface="+mn-lt"/>
                <a:ea typeface="+mn-ea"/>
                <a:cs typeface="+mn-cs"/>
              </a:rPr>
              <a:t>是专为大规模数据处理而设计的快速通用的计算引擎。</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是</a:t>
            </a:r>
            <a:r>
              <a:rPr lang="en-US" altLang="zh-CN" sz="1200" kern="1200" dirty="0" smtClean="0">
                <a:solidFill>
                  <a:schemeClr val="tx1"/>
                </a:solidFill>
                <a:latin typeface="+mn-lt"/>
                <a:ea typeface="+mn-ea"/>
                <a:cs typeface="+mn-cs"/>
              </a:rPr>
              <a:t>UC Berkeley AMP lab (</a:t>
            </a:r>
            <a:r>
              <a:rPr lang="zh-CN" altLang="en-US" sz="1200" kern="1200" dirty="0" smtClean="0">
                <a:solidFill>
                  <a:schemeClr val="tx1"/>
                </a:solidFill>
                <a:latin typeface="+mn-lt"/>
                <a:ea typeface="+mn-ea"/>
                <a:cs typeface="+mn-cs"/>
              </a:rPr>
              <a:t>加州大学伯克利分校的</a:t>
            </a:r>
            <a:r>
              <a:rPr lang="en-US" altLang="zh-CN"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实验室</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所开源的类</a:t>
            </a:r>
            <a:r>
              <a:rPr lang="en-US" altLang="zh-CN" sz="1200" kern="1200" dirty="0" smtClean="0">
                <a:solidFill>
                  <a:schemeClr val="tx1"/>
                </a:solidFill>
                <a:latin typeface="+mn-lt"/>
                <a:ea typeface="+mn-ea"/>
                <a:cs typeface="+mn-cs"/>
              </a:rPr>
              <a:t>Hadoop </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的通用并行框架，</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，拥有</a:t>
            </a:r>
            <a:r>
              <a:rPr lang="en-US" altLang="zh-CN" sz="1200" kern="1200" dirty="0" smtClean="0">
                <a:solidFill>
                  <a:schemeClr val="tx1"/>
                </a:solidFill>
                <a:latin typeface="+mn-lt"/>
                <a:ea typeface="+mn-ea"/>
                <a:cs typeface="+mn-cs"/>
              </a:rPr>
              <a:t>Hadoop </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所具有的优点；但不同于</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的是</a:t>
            </a:r>
            <a:r>
              <a:rPr lang="en-US" altLang="zh-CN" sz="1200" kern="1200" dirty="0" smtClean="0">
                <a:solidFill>
                  <a:schemeClr val="tx1"/>
                </a:solidFill>
                <a:latin typeface="+mn-lt"/>
                <a:ea typeface="+mn-ea"/>
                <a:cs typeface="+mn-cs"/>
              </a:rPr>
              <a:t>——Job</a:t>
            </a:r>
            <a:r>
              <a:rPr lang="zh-CN" altLang="en-US" sz="1200" kern="1200" dirty="0" smtClean="0">
                <a:solidFill>
                  <a:schemeClr val="tx1"/>
                </a:solidFill>
                <a:latin typeface="+mn-lt"/>
                <a:ea typeface="+mn-ea"/>
                <a:cs typeface="+mn-cs"/>
              </a:rPr>
              <a:t>中间输出结果可以保存在内存中，从而不再需要读写</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，因此</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能更好地适用于数据挖掘与机器学习等需要迭代的</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的算法。</a:t>
            </a:r>
          </a:p>
          <a:p>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是一种与 </a:t>
            </a:r>
            <a:r>
              <a:rPr lang="en-US" altLang="zh-CN" sz="1200" kern="1200" dirty="0" smtClean="0">
                <a:solidFill>
                  <a:schemeClr val="tx1"/>
                </a:solidFill>
                <a:latin typeface="+mn-lt"/>
                <a:ea typeface="+mn-ea"/>
                <a:cs typeface="+mn-cs"/>
              </a:rPr>
              <a:t>Hadoop </a:t>
            </a:r>
            <a:r>
              <a:rPr lang="zh-CN" altLang="en-US" sz="1200" kern="1200" dirty="0" smtClean="0">
                <a:solidFill>
                  <a:schemeClr val="tx1"/>
                </a:solidFill>
                <a:latin typeface="+mn-lt"/>
                <a:ea typeface="+mn-ea"/>
                <a:cs typeface="+mn-cs"/>
              </a:rPr>
              <a:t>相似的开源集群计算环境，但是两者之间还存在一些不同之处，这些有用的不同之处使 </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在某些工作负载方面表现得更加优越，换句话说，</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启用了内存分布数据集，除了能够提供交互式查询外，它还可以优化迭代工作负载。</a:t>
            </a:r>
          </a:p>
          <a:p>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是在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语言中实现的，它将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用作其应用程序框架。与 </a:t>
            </a:r>
            <a:r>
              <a:rPr lang="en-US" altLang="zh-CN" sz="1200" kern="1200" dirty="0" smtClean="0">
                <a:solidFill>
                  <a:schemeClr val="tx1"/>
                </a:solidFill>
                <a:latin typeface="+mn-lt"/>
                <a:ea typeface="+mn-ea"/>
                <a:cs typeface="+mn-cs"/>
              </a:rPr>
              <a:t>Hadoop </a:t>
            </a:r>
            <a:r>
              <a:rPr lang="zh-CN" altLang="en-US" sz="1200" kern="1200" dirty="0" smtClean="0">
                <a:solidFill>
                  <a:schemeClr val="tx1"/>
                </a:solidFill>
                <a:latin typeface="+mn-lt"/>
                <a:ea typeface="+mn-ea"/>
                <a:cs typeface="+mn-cs"/>
              </a:rPr>
              <a:t>不同，</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和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能够紧密集成，其中的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可以像操作本地集合对象一样轻松地操作分布式数据集。</a:t>
            </a:r>
            <a:endParaRPr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a:p>
            <a:r>
              <a:rPr lang="en-US" altLang="zh-CN" sz="1200" u="none" kern="1200" dirty="0" smtClean="0">
                <a:solidFill>
                  <a:schemeClr val="tx1"/>
                </a:solidFill>
                <a:latin typeface="+mn-lt"/>
                <a:ea typeface="+mn-ea"/>
                <a:cs typeface="+mn-cs"/>
              </a:rPr>
              <a:t>HBase</a:t>
            </a:r>
            <a:r>
              <a:rPr lang="zh-CN" altLang="en-US" sz="1200" u="none" kern="1200" dirty="0" smtClean="0">
                <a:solidFill>
                  <a:schemeClr val="tx1"/>
                </a:solidFill>
                <a:latin typeface="+mn-lt"/>
                <a:ea typeface="+mn-ea"/>
                <a:cs typeface="+mn-cs"/>
              </a:rPr>
              <a:t>是一个分布式的、面向列的开源数据库，该技术来源于 </a:t>
            </a:r>
            <a:r>
              <a:rPr lang="en-US" altLang="zh-CN" sz="1200" u="none" kern="1200" dirty="0" smtClean="0">
                <a:solidFill>
                  <a:schemeClr val="tx1"/>
                </a:solidFill>
                <a:latin typeface="+mn-lt"/>
                <a:ea typeface="+mn-ea"/>
                <a:cs typeface="+mn-cs"/>
              </a:rPr>
              <a:t>Fay Chang </a:t>
            </a:r>
            <a:r>
              <a:rPr lang="zh-CN" altLang="en-US" sz="1200" u="none" kern="1200" dirty="0" smtClean="0">
                <a:solidFill>
                  <a:schemeClr val="tx1"/>
                </a:solidFill>
                <a:latin typeface="+mn-lt"/>
                <a:ea typeface="+mn-ea"/>
                <a:cs typeface="+mn-cs"/>
              </a:rPr>
              <a:t>所撰写的</a:t>
            </a:r>
            <a:r>
              <a:rPr lang="en-US" altLang="zh-CN" sz="1200" u="none" kern="1200" dirty="0" smtClean="0">
                <a:solidFill>
                  <a:schemeClr val="tx1"/>
                </a:solidFill>
                <a:latin typeface="+mn-lt"/>
                <a:ea typeface="+mn-ea"/>
                <a:cs typeface="+mn-cs"/>
              </a:rPr>
              <a:t>Google</a:t>
            </a:r>
            <a:r>
              <a:rPr lang="zh-CN" altLang="en-US" sz="1200" u="none" kern="1200" dirty="0" smtClean="0">
                <a:solidFill>
                  <a:schemeClr val="tx1"/>
                </a:solidFill>
                <a:latin typeface="+mn-lt"/>
                <a:ea typeface="+mn-ea"/>
                <a:cs typeface="+mn-cs"/>
              </a:rPr>
              <a:t>论文“</a:t>
            </a:r>
            <a:r>
              <a:rPr lang="en-US" altLang="zh-CN" sz="1200" u="none" kern="1200" dirty="0" err="1" smtClean="0">
                <a:solidFill>
                  <a:schemeClr val="tx1"/>
                </a:solidFill>
                <a:latin typeface="+mn-lt"/>
                <a:ea typeface="+mn-ea"/>
                <a:cs typeface="+mn-cs"/>
              </a:rPr>
              <a:t>Bigtable</a:t>
            </a:r>
            <a:r>
              <a:rPr lang="zh-CN" altLang="en-US" sz="1200" u="none" kern="1200" dirty="0" smtClean="0">
                <a:solidFill>
                  <a:schemeClr val="tx1"/>
                </a:solidFill>
                <a:latin typeface="+mn-lt"/>
                <a:ea typeface="+mn-ea"/>
                <a:cs typeface="+mn-cs"/>
              </a:rPr>
              <a:t>：一个结构化数据的</a:t>
            </a:r>
            <a:r>
              <a:rPr lang="zh-CN" altLang="en-US" sz="1200" u="none" kern="1200" dirty="0" smtClean="0">
                <a:solidFill>
                  <a:schemeClr val="tx1"/>
                </a:solidFill>
                <a:latin typeface="+mn-lt"/>
                <a:ea typeface="+mn-ea"/>
                <a:cs typeface="+mn-cs"/>
                <a:hlinkClick r:id="rId3"/>
              </a:rPr>
              <a:t>分布式存储系统”。就像</a:t>
            </a:r>
            <a:r>
              <a:rPr lang="en-US" altLang="zh-CN" sz="1200" u="none" kern="1200" dirty="0" smtClean="0">
                <a:solidFill>
                  <a:schemeClr val="tx1"/>
                </a:solidFill>
                <a:latin typeface="+mn-lt"/>
                <a:ea typeface="+mn-ea"/>
                <a:cs typeface="+mn-cs"/>
                <a:hlinkClick r:id="rId3"/>
              </a:rPr>
              <a:t>Bigtable</a:t>
            </a:r>
            <a:r>
              <a:rPr lang="zh-CN" altLang="en-US" sz="1200" u="none" kern="1200" dirty="0" smtClean="0">
                <a:solidFill>
                  <a:schemeClr val="tx1"/>
                </a:solidFill>
                <a:latin typeface="+mn-lt"/>
                <a:ea typeface="+mn-ea"/>
                <a:cs typeface="+mn-cs"/>
                <a:hlinkClick r:id="rId3"/>
              </a:rPr>
              <a:t>利用了</a:t>
            </a:r>
            <a:r>
              <a:rPr lang="en-US" altLang="zh-CN" sz="1200" u="none" kern="1200" dirty="0" smtClean="0">
                <a:solidFill>
                  <a:schemeClr val="tx1"/>
                </a:solidFill>
                <a:latin typeface="+mn-lt"/>
                <a:ea typeface="+mn-ea"/>
                <a:cs typeface="+mn-cs"/>
                <a:hlinkClick r:id="rId3"/>
              </a:rPr>
              <a:t>Google</a:t>
            </a:r>
            <a:r>
              <a:rPr lang="zh-CN" altLang="en-US" sz="1200" u="none" kern="1200" dirty="0" smtClean="0">
                <a:solidFill>
                  <a:schemeClr val="tx1"/>
                </a:solidFill>
                <a:latin typeface="+mn-lt"/>
                <a:ea typeface="+mn-ea"/>
                <a:cs typeface="+mn-cs"/>
                <a:hlinkClick r:id="rId3"/>
              </a:rPr>
              <a:t>文件系统（</a:t>
            </a:r>
            <a:r>
              <a:rPr lang="en-US" altLang="zh-CN" sz="1200" u="none" kern="1200" dirty="0" smtClean="0">
                <a:solidFill>
                  <a:schemeClr val="tx1"/>
                </a:solidFill>
                <a:latin typeface="+mn-lt"/>
                <a:ea typeface="+mn-ea"/>
                <a:cs typeface="+mn-cs"/>
                <a:hlinkClick r:id="rId3"/>
              </a:rPr>
              <a:t>File System</a:t>
            </a:r>
            <a:r>
              <a:rPr lang="zh-CN" altLang="en-US" sz="1200" u="none" kern="1200" dirty="0" smtClean="0">
                <a:solidFill>
                  <a:schemeClr val="tx1"/>
                </a:solidFill>
                <a:latin typeface="+mn-lt"/>
                <a:ea typeface="+mn-ea"/>
                <a:cs typeface="+mn-cs"/>
                <a:hlinkClick r:id="rId3"/>
              </a:rPr>
              <a:t>）所提供的分布式数据存储一样，</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在</a:t>
            </a:r>
            <a:r>
              <a:rPr lang="en-US" altLang="zh-CN" sz="1200" u="none" kern="1200" dirty="0" smtClean="0">
                <a:solidFill>
                  <a:schemeClr val="tx1"/>
                </a:solidFill>
                <a:latin typeface="+mn-lt"/>
                <a:ea typeface="+mn-ea"/>
                <a:cs typeface="+mn-cs"/>
                <a:hlinkClick r:id="rId3"/>
              </a:rPr>
              <a:t>Hadoop</a:t>
            </a:r>
            <a:r>
              <a:rPr lang="zh-CN" altLang="en-US" sz="1200" u="none" kern="1200" dirty="0" smtClean="0">
                <a:solidFill>
                  <a:schemeClr val="tx1"/>
                </a:solidFill>
                <a:latin typeface="+mn-lt"/>
                <a:ea typeface="+mn-ea"/>
                <a:cs typeface="+mn-cs"/>
                <a:hlinkClick r:id="rId3"/>
              </a:rPr>
              <a:t>之上提供了类似于</a:t>
            </a:r>
            <a:r>
              <a:rPr lang="en-US" altLang="zh-CN" sz="1200" u="none" kern="1200" dirty="0" smtClean="0">
                <a:solidFill>
                  <a:schemeClr val="tx1"/>
                </a:solidFill>
                <a:latin typeface="+mn-lt"/>
                <a:ea typeface="+mn-ea"/>
                <a:cs typeface="+mn-cs"/>
                <a:hlinkClick r:id="rId3"/>
              </a:rPr>
              <a:t>Bigtable</a:t>
            </a:r>
            <a:r>
              <a:rPr lang="zh-CN" altLang="en-US" sz="1200" u="none" kern="1200" dirty="0" smtClean="0">
                <a:solidFill>
                  <a:schemeClr val="tx1"/>
                </a:solidFill>
                <a:latin typeface="+mn-lt"/>
                <a:ea typeface="+mn-ea"/>
                <a:cs typeface="+mn-cs"/>
                <a:hlinkClick r:id="rId3"/>
              </a:rPr>
              <a:t>的能力。</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是</a:t>
            </a:r>
            <a:r>
              <a:rPr lang="en-US" altLang="zh-CN" sz="1200" u="none" kern="1200" dirty="0" smtClean="0">
                <a:solidFill>
                  <a:schemeClr val="tx1"/>
                </a:solidFill>
                <a:latin typeface="+mn-lt"/>
                <a:ea typeface="+mn-ea"/>
                <a:cs typeface="+mn-cs"/>
                <a:hlinkClick r:id="rId3"/>
              </a:rPr>
              <a:t>Apache</a:t>
            </a:r>
            <a:r>
              <a:rPr lang="zh-CN" altLang="en-US" sz="1200" u="none" kern="1200" dirty="0" smtClean="0">
                <a:solidFill>
                  <a:schemeClr val="tx1"/>
                </a:solidFill>
                <a:latin typeface="+mn-lt"/>
                <a:ea typeface="+mn-ea"/>
                <a:cs typeface="+mn-cs"/>
                <a:hlinkClick r:id="rId3"/>
              </a:rPr>
              <a:t>的</a:t>
            </a:r>
            <a:r>
              <a:rPr lang="en-US" altLang="zh-CN" sz="1200" u="none" kern="1200" dirty="0" smtClean="0">
                <a:solidFill>
                  <a:schemeClr val="tx1"/>
                </a:solidFill>
                <a:latin typeface="+mn-lt"/>
                <a:ea typeface="+mn-ea"/>
                <a:cs typeface="+mn-cs"/>
                <a:hlinkClick r:id="rId3"/>
              </a:rPr>
              <a:t>Hadoop</a:t>
            </a:r>
            <a:r>
              <a:rPr lang="zh-CN" altLang="en-US" sz="1200" u="none" kern="1200" dirty="0" smtClean="0">
                <a:solidFill>
                  <a:schemeClr val="tx1"/>
                </a:solidFill>
                <a:latin typeface="+mn-lt"/>
                <a:ea typeface="+mn-ea"/>
                <a:cs typeface="+mn-cs"/>
                <a:hlinkClick r:id="rId3"/>
              </a:rPr>
              <a:t>项目的子项目。</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不同于一般的关系数据库，它是一个适合于非结构化数据存储的数据库。另一个不同的是</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基于列的而不是基于行的模式。</a:t>
            </a:r>
            <a:endParaRPr kumimoji="1" lang="en-US" altLang="zh-CN" sz="1200" u="none" kern="120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4</a:t>
            </a:fld>
            <a:endParaRPr lang="zh-CN" altLang="en-US"/>
          </a:p>
        </p:txBody>
      </p:sp>
    </p:spTree>
    <p:extLst>
      <p:ext uri="{BB962C8B-B14F-4D97-AF65-F5344CB8AC3E}">
        <p14:creationId xmlns:p14="http://schemas.microsoft.com/office/powerpoint/2010/main" val="24746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采用</a:t>
            </a:r>
            <a:r>
              <a:rPr lang="en-US" altLang="zh-CN" sz="1200" kern="1200" dirty="0" smtClean="0">
                <a:solidFill>
                  <a:schemeClr val="tx1"/>
                </a:solidFill>
                <a:latin typeface="+mn-lt"/>
                <a:ea typeface="+mn-ea"/>
                <a:cs typeface="+mn-cs"/>
              </a:rPr>
              <a:t>master/slave</a:t>
            </a:r>
            <a:r>
              <a:rPr lang="zh-CN" altLang="en-US" sz="1200" kern="1200" dirty="0" smtClean="0">
                <a:solidFill>
                  <a:schemeClr val="tx1"/>
                </a:solidFill>
                <a:latin typeface="+mn-lt"/>
                <a:ea typeface="+mn-ea"/>
                <a:cs typeface="+mn-cs"/>
              </a:rPr>
              <a:t>架构。一个</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集群是由一个</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和一定数目的</a:t>
            </a:r>
            <a:r>
              <a:rPr lang="en-US" altLang="zh-CN" sz="1200" kern="1200" dirty="0" err="1" smtClean="0">
                <a:solidFill>
                  <a:schemeClr val="tx1"/>
                </a:solidFill>
                <a:latin typeface="+mn-lt"/>
                <a:ea typeface="+mn-ea"/>
                <a:cs typeface="+mn-cs"/>
              </a:rPr>
              <a:t>Datanodes</a:t>
            </a:r>
            <a:r>
              <a:rPr lang="zh-CN" altLang="en-US" sz="1200" kern="1200" dirty="0" smtClean="0">
                <a:solidFill>
                  <a:schemeClr val="tx1"/>
                </a:solidFill>
                <a:latin typeface="+mn-lt"/>
                <a:ea typeface="+mn-ea"/>
                <a:cs typeface="+mn-cs"/>
              </a:rPr>
              <a:t>组成。</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是一个中心服务器，负责管理文件系统的名字空间</a:t>
            </a:r>
            <a:r>
              <a:rPr lang="en-US" altLang="zh-CN" sz="1200" kern="1200" dirty="0" smtClean="0">
                <a:solidFill>
                  <a:schemeClr val="tx1"/>
                </a:solidFill>
                <a:latin typeface="+mn-lt"/>
                <a:ea typeface="+mn-ea"/>
                <a:cs typeface="+mn-cs"/>
              </a:rPr>
              <a:t>(namespace)</a:t>
            </a:r>
            <a:r>
              <a:rPr lang="zh-CN" altLang="en-US" sz="1200" kern="1200" dirty="0" smtClean="0">
                <a:solidFill>
                  <a:schemeClr val="tx1"/>
                </a:solidFill>
                <a:latin typeface="+mn-lt"/>
                <a:ea typeface="+mn-ea"/>
                <a:cs typeface="+mn-cs"/>
              </a:rPr>
              <a:t>以及客户端对文件的访问。集群中的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一般是一个节点一个，负责管理它所在节点上的存储。</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暴露了文件系统的名字空间，用户能够以文件的形式在上面存储数据。从内部看，一个文件其实被分成一个或多个数据块，这些块存储在一组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上。</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执行文件系统的名字空间操作，比如打开、关闭、重命名文件或目录。它也负责确定数据块到具体</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节点的映射。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负责处理文件系统客户端的读写请求。在</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的统一调度下进行数据块的创建、删除和复制。</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名字节点和数据节点</a:t>
            </a:r>
          </a:p>
          <a:p>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是一个主从结构，一个</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集群是由一个名字节点，它是一个管理文件命名空间和调节客户端访问文件的主服务器，当然还有一些数据节点，通常是一个节点一个机器，它来管理对应节点的存储。</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对外开放文件命名空间并允许用户数据以文件形式存储。</a:t>
            </a:r>
          </a:p>
          <a:p>
            <a:r>
              <a:rPr lang="zh-CN" altLang="en-US" sz="1200" kern="1200" dirty="0" smtClean="0">
                <a:solidFill>
                  <a:schemeClr val="tx1"/>
                </a:solidFill>
                <a:latin typeface="+mn-lt"/>
                <a:ea typeface="+mn-ea"/>
                <a:cs typeface="+mn-cs"/>
              </a:rPr>
              <a:t>内部机制是将一个文件分割成一个或多个块，这些块被存储在一组数据节点中。名字节点用来操作文件命名空间的文件或目录操作，如打开，关闭，重命名等等。它同时确定块与数据节点的映射。数据节点负责来自文件系统客户的读写请求。数据节点同时还要执行块的创建，删除，和来自名字节点的块复制指令。</a:t>
            </a: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6</a:t>
            </a:fld>
            <a:endParaRPr lang="zh-CN" altLang="en-US"/>
          </a:p>
        </p:txBody>
      </p:sp>
    </p:spTree>
    <p:extLst>
      <p:ext uri="{BB962C8B-B14F-4D97-AF65-F5344CB8AC3E}">
        <p14:creationId xmlns:p14="http://schemas.microsoft.com/office/powerpoint/2010/main" val="273046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我们知道</a:t>
            </a:r>
            <a:r>
              <a:rPr kumimoji="1" lang="en-US" altLang="zh-CN" dirty="0" err="1" smtClean="0"/>
              <a:t>MapReduce</a:t>
            </a:r>
            <a:r>
              <a:rPr kumimoji="1" lang="zh-CN" altLang="en-US" dirty="0" smtClean="0"/>
              <a:t>计算模型主要由三个阶段构成：</a:t>
            </a:r>
            <a:r>
              <a:rPr kumimoji="1" lang="en-US" altLang="zh-CN" dirty="0" smtClean="0"/>
              <a:t>Map</a:t>
            </a:r>
            <a:r>
              <a:rPr kumimoji="1" lang="zh-CN" altLang="en-US" dirty="0" smtClean="0"/>
              <a:t>、</a:t>
            </a:r>
            <a:r>
              <a:rPr kumimoji="1" lang="en-US" altLang="zh-CN" dirty="0" smtClean="0"/>
              <a:t>shuffle</a:t>
            </a:r>
            <a:r>
              <a:rPr kumimoji="1" lang="zh-CN" altLang="en-US" dirty="0" smtClean="0"/>
              <a:t>、</a:t>
            </a:r>
            <a:r>
              <a:rPr kumimoji="1" lang="en-US" altLang="zh-CN" dirty="0" smtClean="0"/>
              <a:t>Reduce</a:t>
            </a:r>
            <a:r>
              <a:rPr kumimoji="1" lang="zh-CN" altLang="en-US" dirty="0" smtClean="0"/>
              <a:t>。</a:t>
            </a:r>
          </a:p>
          <a:p>
            <a:endParaRPr kumimoji="1" lang="zh-CN" altLang="en-US" dirty="0" smtClean="0"/>
          </a:p>
          <a:p>
            <a:r>
              <a:rPr kumimoji="1" lang="en-US" altLang="zh-CN" dirty="0" smtClean="0"/>
              <a:t>Map</a:t>
            </a:r>
            <a:r>
              <a:rPr kumimoji="1" lang="zh-CN" altLang="en-US" dirty="0" smtClean="0"/>
              <a:t>是映射，负责数据的过滤分法，将原始数据转化为键值对；</a:t>
            </a:r>
            <a:r>
              <a:rPr kumimoji="1" lang="en-US" altLang="zh-CN" dirty="0" smtClean="0"/>
              <a:t>Reduce</a:t>
            </a:r>
            <a:r>
              <a:rPr kumimoji="1" lang="zh-CN" altLang="en-US" dirty="0" smtClean="0"/>
              <a:t>是合并，将具有相同</a:t>
            </a:r>
            <a:r>
              <a:rPr kumimoji="1" lang="en-US" altLang="zh-CN" dirty="0" smtClean="0"/>
              <a:t>key</a:t>
            </a:r>
            <a:r>
              <a:rPr kumimoji="1" lang="zh-CN" altLang="en-US" dirty="0" smtClean="0"/>
              <a:t>值的</a:t>
            </a:r>
            <a:r>
              <a:rPr kumimoji="1" lang="en-US" altLang="zh-CN" dirty="0" smtClean="0"/>
              <a:t>value</a:t>
            </a:r>
            <a:r>
              <a:rPr kumimoji="1" lang="zh-CN" altLang="en-US" dirty="0" smtClean="0"/>
              <a:t>进行处理后再输出新的键值对作为最终结果。为了让</a:t>
            </a:r>
            <a:r>
              <a:rPr kumimoji="1" lang="en-US" altLang="zh-CN" dirty="0" smtClean="0"/>
              <a:t>Reduce</a:t>
            </a:r>
            <a:r>
              <a:rPr kumimoji="1" lang="zh-CN" altLang="en-US" dirty="0" smtClean="0"/>
              <a:t>可以并行处理</a:t>
            </a:r>
            <a:r>
              <a:rPr kumimoji="1" lang="en-US" altLang="zh-CN" dirty="0" smtClean="0"/>
              <a:t>Map</a:t>
            </a:r>
            <a:r>
              <a:rPr kumimoji="1" lang="zh-CN" altLang="en-US" dirty="0" smtClean="0"/>
              <a:t>的结果，必须对</a:t>
            </a:r>
            <a:r>
              <a:rPr kumimoji="1" lang="en-US" altLang="zh-CN" dirty="0" smtClean="0"/>
              <a:t>Map</a:t>
            </a:r>
            <a:r>
              <a:rPr kumimoji="1" lang="zh-CN" altLang="en-US" dirty="0" smtClean="0"/>
              <a:t>的输出进行一定的排序与分割，然后再交给对应的</a:t>
            </a:r>
            <a:r>
              <a:rPr kumimoji="1" lang="en-US" altLang="zh-CN" dirty="0" smtClean="0"/>
              <a:t>Reduce</a:t>
            </a:r>
            <a:r>
              <a:rPr kumimoji="1" lang="zh-CN" altLang="en-US" dirty="0" smtClean="0"/>
              <a:t>，而这个将</a:t>
            </a:r>
            <a:r>
              <a:rPr kumimoji="1" lang="en-US" altLang="zh-CN" dirty="0" smtClean="0"/>
              <a:t>Map</a:t>
            </a:r>
            <a:r>
              <a:rPr kumimoji="1" lang="zh-CN" altLang="en-US" dirty="0" smtClean="0"/>
              <a:t>输出进行进一步整理并交给</a:t>
            </a:r>
            <a:r>
              <a:rPr kumimoji="1" lang="en-US" altLang="zh-CN" dirty="0" smtClean="0"/>
              <a:t>Reduce</a:t>
            </a:r>
            <a:r>
              <a:rPr kumimoji="1" lang="zh-CN" altLang="en-US" dirty="0" smtClean="0"/>
              <a:t>的过程就是</a:t>
            </a:r>
            <a:r>
              <a:rPr kumimoji="1" lang="en-US" altLang="zh-CN" dirty="0" smtClean="0"/>
              <a:t>Shuffle</a:t>
            </a:r>
            <a:r>
              <a:rPr kumimoji="1" lang="zh-CN" altLang="en-US" dirty="0" smtClean="0"/>
              <a:t>。</a:t>
            </a:r>
            <a:endParaRPr kumimoji="1" lang="en-US" altLang="zh-CN" dirty="0" smtClean="0"/>
          </a:p>
          <a:p>
            <a:endParaRPr kumimoji="1" lang="en-US" altLang="zh-CN" dirty="0" smtClean="0"/>
          </a:p>
          <a:p>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操作需要我们自己定义相应</a:t>
            </a:r>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类和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类，以完成我们所需要的化简、合并操作，而</a:t>
            </a:r>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则是系统自动帮我们实现的，了解</a:t>
            </a:r>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的具体流程能帮助我们编写出更加高效的</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程序。</a:t>
            </a:r>
          </a:p>
          <a:p>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过程包含在</a:t>
            </a:r>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两端，即</a:t>
            </a:r>
            <a:r>
              <a:rPr lang="en-US" altLang="zh-CN" sz="1200" kern="1200" dirty="0" smtClean="0">
                <a:solidFill>
                  <a:schemeClr val="tx1"/>
                </a:solidFill>
                <a:latin typeface="+mn-lt"/>
                <a:ea typeface="+mn-ea"/>
                <a:cs typeface="+mn-cs"/>
              </a:rPr>
              <a:t>Map shuffle</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 shuffle</a:t>
            </a:r>
          </a:p>
          <a:p>
            <a:endParaRPr kumimoji="1" lang="en-US" altLang="zh-CN" sz="1200" kern="1200" dirty="0" smtClean="0">
              <a:solidFill>
                <a:schemeClr val="tx1"/>
              </a:solidFill>
              <a:latin typeface="+mn-lt"/>
              <a:ea typeface="+mn-ea"/>
              <a:cs typeface="+mn-cs"/>
            </a:endParaRPr>
          </a:p>
          <a:p>
            <a:endParaRPr kumimoji="1" lang="en-US" altLang="zh-CN" dirty="0" smtClean="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7</a:t>
            </a:fld>
            <a:endParaRPr lang="zh-CN" altLang="en-US"/>
          </a:p>
        </p:txBody>
      </p:sp>
    </p:spTree>
    <p:extLst>
      <p:ext uri="{BB962C8B-B14F-4D97-AF65-F5344CB8AC3E}">
        <p14:creationId xmlns:p14="http://schemas.microsoft.com/office/powerpoint/2010/main" val="62115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8</a:t>
            </a:fld>
            <a:endParaRPr lang="zh-CN" altLang="en-US"/>
          </a:p>
        </p:txBody>
      </p:sp>
    </p:spTree>
    <p:extLst>
      <p:ext uri="{BB962C8B-B14F-4D97-AF65-F5344CB8AC3E}">
        <p14:creationId xmlns:p14="http://schemas.microsoft.com/office/powerpoint/2010/main" val="62115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10</a:t>
            </a:fld>
            <a:endParaRPr lang="zh-CN" altLang="en-US"/>
          </a:p>
        </p:txBody>
      </p:sp>
    </p:spTree>
    <p:extLst>
      <p:ext uri="{BB962C8B-B14F-4D97-AF65-F5344CB8AC3E}">
        <p14:creationId xmlns:p14="http://schemas.microsoft.com/office/powerpoint/2010/main" val="91592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15</a:t>
            </a:fld>
            <a:endParaRPr lang="zh-CN" altLang="en-US"/>
          </a:p>
        </p:txBody>
      </p:sp>
    </p:spTree>
    <p:extLst>
      <p:ext uri="{BB962C8B-B14F-4D97-AF65-F5344CB8AC3E}">
        <p14:creationId xmlns:p14="http://schemas.microsoft.com/office/powerpoint/2010/main" val="130919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94347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47518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424981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2139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74337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87161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65647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172895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76209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08205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850597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101600" ty="0" sx="90000" sy="9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C0AC9-9EC2-4BCB-A782-C38282B33B2E}" type="datetimeFigureOut">
              <a:rPr lang="zh-CN" altLang="en-US" smtClean="0"/>
              <a:pPr/>
              <a:t>18/10/22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62675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file://localhost/private/etc/hosts" TargetMode="External"/><Relationship Id="rId4" Type="http://schemas.openxmlformats.org/officeDocument/2006/relationships/hyperlink" Target="http://hadoop.apache.org/" TargetMode="External"/><Relationship Id="rId5" Type="http://schemas.openxmlformats.org/officeDocument/2006/relationships/hyperlink" Target="https://hadoop.apache.org/docs/current/hadoop-project-dist/hadoop-common/FileSystemShell.htm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blogs.com/MOBIN/p/561874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vdian.net/pages/viewpage.action?pageId=973336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dc05-shunyi-bigdata-0118.host.idcvdian.com:8088/cluster" TargetMode="Externa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doop.apache.org/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627" y="1060106"/>
            <a:ext cx="2670288" cy="1417050"/>
          </a:xfrm>
          <a:prstGeom prst="rect">
            <a:avLst/>
          </a:prstGeom>
        </p:spPr>
      </p:pic>
      <p:sp>
        <p:nvSpPr>
          <p:cNvPr id="4" name="矩形 3"/>
          <p:cNvSpPr/>
          <p:nvPr/>
        </p:nvSpPr>
        <p:spPr>
          <a:xfrm>
            <a:off x="2207568" y="2852936"/>
            <a:ext cx="7459133" cy="923330"/>
          </a:xfrm>
          <a:prstGeom prst="rect">
            <a:avLst/>
          </a:prstGeom>
        </p:spPr>
        <p:txBody>
          <a:bodyPr wrap="square">
            <a:spAutoFit/>
          </a:bodyPr>
          <a:lstStyle/>
          <a:p>
            <a:pPr algn="ctr"/>
            <a:r>
              <a:rPr lang="en-US" altLang="zh-CN" sz="5400" dirty="0" smtClean="0">
                <a:latin typeface="微软雅黑"/>
                <a:ea typeface="微软雅黑"/>
                <a:cs typeface="微软雅黑"/>
              </a:rPr>
              <a:t>Hadoop</a:t>
            </a:r>
            <a:r>
              <a:rPr lang="zh-CN" altLang="en-US" sz="5400" dirty="0" smtClean="0">
                <a:latin typeface="微软雅黑"/>
                <a:ea typeface="微软雅黑"/>
                <a:cs typeface="微软雅黑"/>
              </a:rPr>
              <a:t>基础</a:t>
            </a:r>
            <a:endParaRPr lang="en-US" altLang="zh-CN" sz="5400" dirty="0" smtClean="0">
              <a:latin typeface="微软雅黑"/>
              <a:ea typeface="微软雅黑"/>
              <a:cs typeface="微软雅黑"/>
            </a:endParaRPr>
          </a:p>
        </p:txBody>
      </p:sp>
      <p:sp>
        <p:nvSpPr>
          <p:cNvPr id="5" name="矩形 4"/>
          <p:cNvSpPr/>
          <p:nvPr/>
        </p:nvSpPr>
        <p:spPr>
          <a:xfrm>
            <a:off x="8904312" y="4437112"/>
            <a:ext cx="1944216" cy="707886"/>
          </a:xfrm>
          <a:prstGeom prst="rect">
            <a:avLst/>
          </a:prstGeom>
        </p:spPr>
        <p:txBody>
          <a:bodyPr wrap="square">
            <a:spAutoFit/>
          </a:bodyPr>
          <a:lstStyle/>
          <a:p>
            <a:pPr algn="ctr"/>
            <a:r>
              <a:rPr lang="zh-CN" altLang="en-US" sz="2000" dirty="0" smtClean="0">
                <a:latin typeface="微软雅黑"/>
                <a:ea typeface="微软雅黑"/>
                <a:cs typeface="微软雅黑"/>
              </a:rPr>
              <a:t>王颖 </a:t>
            </a:r>
            <a:endParaRPr lang="en-US" altLang="zh-CN" sz="2000" dirty="0" smtClean="0">
              <a:latin typeface="微软雅黑"/>
              <a:ea typeface="微软雅黑"/>
              <a:cs typeface="微软雅黑"/>
            </a:endParaRPr>
          </a:p>
          <a:p>
            <a:pPr algn="ctr"/>
            <a:r>
              <a:rPr lang="zh-CN" altLang="zh-CN" sz="2000" dirty="0" smtClean="0">
                <a:latin typeface="微软雅黑"/>
                <a:ea typeface="微软雅黑"/>
                <a:cs typeface="微软雅黑"/>
              </a:rPr>
              <a:t>2</a:t>
            </a:r>
            <a:r>
              <a:rPr lang="en-US" altLang="zh-CN" sz="2000" dirty="0" smtClean="0">
                <a:latin typeface="微软雅黑"/>
                <a:ea typeface="微软雅黑"/>
                <a:cs typeface="微软雅黑"/>
              </a:rPr>
              <a:t>018/</a:t>
            </a:r>
            <a:r>
              <a:rPr lang="zh-CN" altLang="zh-CN" sz="2000" dirty="0" smtClean="0">
                <a:latin typeface="微软雅黑"/>
                <a:ea typeface="微软雅黑"/>
                <a:cs typeface="微软雅黑"/>
              </a:rPr>
              <a:t>1</a:t>
            </a:r>
            <a:r>
              <a:rPr lang="en-US" altLang="zh-CN" sz="2000" dirty="0" smtClean="0">
                <a:latin typeface="微软雅黑"/>
                <a:ea typeface="微软雅黑"/>
                <a:cs typeface="微软雅黑"/>
              </a:rPr>
              <a:t>0/24</a:t>
            </a:r>
          </a:p>
        </p:txBody>
      </p:sp>
    </p:spTree>
    <p:extLst>
      <p:ext uri="{BB962C8B-B14F-4D97-AF65-F5344CB8AC3E}">
        <p14:creationId xmlns:p14="http://schemas.microsoft.com/office/powerpoint/2010/main" val="42031595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nl-NL" altLang="zh-CN" sz="3200" dirty="0" err="1" smtClean="0"/>
              <a:t>-hdfs</a:t>
            </a:r>
            <a:r>
              <a:rPr lang="nl-NL" altLang="zh-CN" sz="3200" dirty="0" smtClean="0"/>
              <a:t> shell</a:t>
            </a:r>
            <a:r>
              <a:rPr lang="zh-CN" altLang="nl-NL" sz="3200" dirty="0" smtClean="0"/>
              <a:t>常用</a:t>
            </a:r>
            <a:r>
              <a:rPr lang="zh-CN" altLang="nl-NL" sz="3200" dirty="0" smtClean="0"/>
              <a:t>命令</a:t>
            </a:r>
            <a:endParaRPr kumimoji="1" lang="zh-CN" altLang="en-US" sz="3200" dirty="0">
              <a:latin typeface="微软雅黑"/>
              <a:ea typeface="微软雅黑"/>
              <a:cs typeface="微软雅黑"/>
            </a:endParaRPr>
          </a:p>
        </p:txBody>
      </p:sp>
      <p:sp>
        <p:nvSpPr>
          <p:cNvPr id="3" name="矩形 2"/>
          <p:cNvSpPr/>
          <p:nvPr/>
        </p:nvSpPr>
        <p:spPr>
          <a:xfrm>
            <a:off x="623392" y="1196752"/>
            <a:ext cx="10225136" cy="3970318"/>
          </a:xfrm>
          <a:prstGeom prst="rect">
            <a:avLst/>
          </a:prstGeom>
        </p:spPr>
        <p:txBody>
          <a:bodyPr wrap="square">
            <a:spAutoFit/>
          </a:bodyPr>
          <a:lstStyle/>
          <a:p>
            <a:r>
              <a:rPr lang="zh-CN" altLang="en-US" dirty="0"/>
              <a:t> </a:t>
            </a:r>
            <a:r>
              <a:rPr lang="zh-CN" altLang="en-US" dirty="0" smtClean="0"/>
              <a:t>  文件系统</a:t>
            </a:r>
            <a:r>
              <a:rPr lang="zh-CN" altLang="en-US" dirty="0"/>
              <a:t>（</a:t>
            </a:r>
            <a:r>
              <a:rPr lang="en-US" altLang="zh-CN" dirty="0"/>
              <a:t>FS</a:t>
            </a:r>
            <a:r>
              <a:rPr lang="zh-CN" altLang="en-US" dirty="0"/>
              <a:t>）</a:t>
            </a:r>
            <a:r>
              <a:rPr lang="en-US" altLang="zh-CN" dirty="0"/>
              <a:t>shell</a:t>
            </a:r>
            <a:r>
              <a:rPr lang="zh-CN" altLang="en-US" dirty="0"/>
              <a:t>包含各种类似</a:t>
            </a:r>
            <a:r>
              <a:rPr lang="en-US" altLang="zh-CN" dirty="0"/>
              <a:t>shell</a:t>
            </a:r>
            <a:r>
              <a:rPr lang="zh-CN" altLang="en-US" dirty="0"/>
              <a:t>的命令，可直接与</a:t>
            </a:r>
            <a:r>
              <a:rPr lang="en-US" altLang="zh-CN" dirty="0"/>
              <a:t>Hadoop</a:t>
            </a:r>
            <a:r>
              <a:rPr lang="zh-CN" altLang="en-US" dirty="0"/>
              <a:t>分布式文件系统（</a:t>
            </a:r>
            <a:r>
              <a:rPr lang="en-US" altLang="zh-CN" dirty="0"/>
              <a:t>HDFS</a:t>
            </a:r>
            <a:r>
              <a:rPr lang="zh-CN" altLang="en-US" dirty="0"/>
              <a:t>）以及</a:t>
            </a:r>
            <a:r>
              <a:rPr lang="en-US" altLang="zh-CN" dirty="0"/>
              <a:t>Hadoop</a:t>
            </a:r>
            <a:r>
              <a:rPr lang="zh-CN" altLang="en-US" dirty="0"/>
              <a:t>支持的其他文件系统（如</a:t>
            </a:r>
            <a:r>
              <a:rPr lang="en-US" altLang="zh-CN" dirty="0"/>
              <a:t>Local FS</a:t>
            </a:r>
            <a:r>
              <a:rPr lang="zh-CN" altLang="en-US" dirty="0"/>
              <a:t>，</a:t>
            </a:r>
            <a:r>
              <a:rPr lang="en-US" altLang="zh-CN" dirty="0"/>
              <a:t>HFTP FS</a:t>
            </a:r>
            <a:r>
              <a:rPr lang="zh-CN" altLang="en-US" dirty="0"/>
              <a:t>，</a:t>
            </a:r>
            <a:r>
              <a:rPr lang="en-US" altLang="zh-CN" dirty="0"/>
              <a:t>S3 FS</a:t>
            </a:r>
            <a:r>
              <a:rPr lang="zh-CN" altLang="en-US" dirty="0"/>
              <a:t>等）交互。</a:t>
            </a:r>
            <a:r>
              <a:rPr lang="en-US" altLang="zh-CN" dirty="0"/>
              <a:t>FS</a:t>
            </a:r>
            <a:r>
              <a:rPr lang="zh-CN" altLang="en-US" dirty="0"/>
              <a:t>外壳的调用方式如下：</a:t>
            </a:r>
          </a:p>
          <a:p>
            <a:r>
              <a:rPr lang="en-US" altLang="zh-CN" dirty="0"/>
              <a:t> </a:t>
            </a:r>
            <a:r>
              <a:rPr lang="en-US" altLang="zh-CN" dirty="0" err="1"/>
              <a:t>hadoop</a:t>
            </a:r>
            <a:r>
              <a:rPr lang="en-US" altLang="zh-CN" dirty="0"/>
              <a:t> </a:t>
            </a:r>
            <a:r>
              <a:rPr lang="en-US" altLang="zh-CN" dirty="0" err="1"/>
              <a:t>fs</a:t>
            </a:r>
            <a:r>
              <a:rPr lang="en-US" altLang="zh-CN" dirty="0"/>
              <a:t> &lt;</a:t>
            </a:r>
            <a:r>
              <a:rPr lang="en-US" altLang="zh-CN" dirty="0" err="1"/>
              <a:t>args</a:t>
            </a:r>
            <a:r>
              <a:rPr lang="en-US" altLang="zh-CN" dirty="0" smtClean="0"/>
              <a:t>&gt;</a:t>
            </a:r>
          </a:p>
          <a:p>
            <a:endParaRPr lang="en-US" altLang="zh-CN" dirty="0" smtClean="0"/>
          </a:p>
          <a:p>
            <a:r>
              <a:rPr lang="zh-CN" altLang="en-US" dirty="0" smtClean="0"/>
              <a:t>举几个常用例子：</a:t>
            </a:r>
            <a:endParaRPr lang="en-US" altLang="zh-CN" dirty="0" smtClean="0"/>
          </a:p>
          <a:p>
            <a:r>
              <a:rPr lang="en-US" altLang="zh-CN" dirty="0" smtClean="0"/>
              <a:t>1</a:t>
            </a:r>
            <a:r>
              <a:rPr lang="zh-CN" altLang="en-US" dirty="0" smtClean="0"/>
              <a:t>）校验</a:t>
            </a:r>
            <a:r>
              <a:rPr lang="en-US" altLang="zh-CN" dirty="0" err="1" smtClean="0"/>
              <a:t>hdfs</a:t>
            </a:r>
            <a:r>
              <a:rPr lang="zh-CN" altLang="en-US" dirty="0" smtClean="0"/>
              <a:t>文件</a:t>
            </a:r>
            <a:r>
              <a:rPr lang="en-US" altLang="zh-CN" dirty="0" smtClean="0"/>
              <a:t>/</a:t>
            </a:r>
            <a:r>
              <a:rPr lang="zh-CN" altLang="en-US" dirty="0" smtClean="0"/>
              <a:t>文件夹的</a:t>
            </a:r>
            <a:r>
              <a:rPr lang="en-US" altLang="zh-CN" dirty="0" smtClean="0"/>
              <a:t>md5</a:t>
            </a:r>
          </a:p>
          <a:p>
            <a:r>
              <a:rPr lang="en-US" altLang="zh-CN" dirty="0" err="1" smtClean="0"/>
              <a:t>hadoop</a:t>
            </a:r>
            <a:r>
              <a:rPr lang="en-US" altLang="zh-CN" dirty="0" smtClean="0"/>
              <a:t> </a:t>
            </a:r>
            <a:r>
              <a:rPr lang="en-US" altLang="zh-CN" dirty="0" err="1"/>
              <a:t>fs</a:t>
            </a:r>
            <a:r>
              <a:rPr lang="en-US" altLang="zh-CN" dirty="0"/>
              <a:t> -checksum </a:t>
            </a:r>
            <a:r>
              <a:rPr lang="en-US" altLang="zh-CN" dirty="0" err="1"/>
              <a:t>hdfs</a:t>
            </a:r>
            <a:r>
              <a:rPr lang="en-US" altLang="zh-CN" dirty="0"/>
              <a:t>://nn1.example.com/file1</a:t>
            </a:r>
          </a:p>
          <a:p>
            <a:r>
              <a:rPr lang="en-US" altLang="zh-CN" dirty="0" err="1"/>
              <a:t>hadoop</a:t>
            </a:r>
            <a:r>
              <a:rPr lang="en-US" altLang="zh-CN" dirty="0"/>
              <a:t> </a:t>
            </a:r>
            <a:r>
              <a:rPr lang="en-US" altLang="zh-CN" dirty="0" err="1"/>
              <a:t>fs</a:t>
            </a:r>
            <a:r>
              <a:rPr lang="en-US" altLang="zh-CN" dirty="0"/>
              <a:t> -checksum </a:t>
            </a:r>
            <a:r>
              <a:rPr lang="en-US" altLang="zh-CN" dirty="0">
                <a:hlinkClick r:id="rId3" action="ppaction://hlinkfile"/>
              </a:rPr>
              <a:t>file:///etc/hosts</a:t>
            </a:r>
            <a:endParaRPr lang="en-US" altLang="zh-CN" dirty="0"/>
          </a:p>
          <a:p>
            <a:r>
              <a:rPr lang="en-US" altLang="zh-CN" dirty="0" smtClean="0"/>
              <a:t>2</a:t>
            </a:r>
            <a:r>
              <a:rPr lang="zh-CN" altLang="en-US" dirty="0" smtClean="0"/>
              <a:t>）查看</a:t>
            </a:r>
            <a:r>
              <a:rPr lang="en-US" altLang="zh-CN" dirty="0" err="1" smtClean="0"/>
              <a:t>hdfs</a:t>
            </a:r>
            <a:r>
              <a:rPr lang="zh-CN" altLang="en-US" dirty="0" smtClean="0"/>
              <a:t>文件</a:t>
            </a:r>
            <a:r>
              <a:rPr lang="en-US" altLang="zh-CN" dirty="0" smtClean="0"/>
              <a:t>/</a:t>
            </a:r>
            <a:r>
              <a:rPr lang="zh-CN" altLang="en-US" dirty="0" smtClean="0"/>
              <a:t>文件夹的大小</a:t>
            </a:r>
            <a:endParaRPr lang="en-US" altLang="zh-CN" dirty="0" smtClean="0"/>
          </a:p>
          <a:p>
            <a:r>
              <a:rPr lang="en-US" altLang="zh-CN" dirty="0" err="1" smtClean="0"/>
              <a:t>hadoop</a:t>
            </a:r>
            <a:r>
              <a:rPr lang="en-US" altLang="zh-CN" dirty="0" smtClean="0"/>
              <a:t> </a:t>
            </a:r>
            <a:r>
              <a:rPr lang="en-US" altLang="zh-CN" dirty="0" err="1"/>
              <a:t>fs</a:t>
            </a:r>
            <a:r>
              <a:rPr lang="en-US" altLang="zh-CN" dirty="0"/>
              <a:t> -du /user/</a:t>
            </a:r>
            <a:r>
              <a:rPr lang="en-US" altLang="zh-CN" dirty="0" err="1"/>
              <a:t>hadoop</a:t>
            </a:r>
            <a:r>
              <a:rPr lang="en-US" altLang="zh-CN" dirty="0"/>
              <a:t>/dir1 /user/</a:t>
            </a:r>
            <a:r>
              <a:rPr lang="en-US" altLang="zh-CN" dirty="0" err="1"/>
              <a:t>hadoop</a:t>
            </a:r>
            <a:r>
              <a:rPr lang="en-US" altLang="zh-CN" dirty="0"/>
              <a:t>/file1 </a:t>
            </a:r>
            <a:r>
              <a:rPr lang="en-US" altLang="zh-CN" dirty="0" err="1"/>
              <a:t>hdfs</a:t>
            </a:r>
            <a:r>
              <a:rPr lang="en-US" altLang="zh-CN" dirty="0"/>
              <a:t>://</a:t>
            </a:r>
            <a:r>
              <a:rPr lang="en-US" altLang="zh-CN" dirty="0" err="1"/>
              <a:t>nn.example.com</a:t>
            </a:r>
            <a:r>
              <a:rPr lang="en-US" altLang="zh-CN" dirty="0"/>
              <a:t>/user/</a:t>
            </a:r>
            <a:r>
              <a:rPr lang="en-US" altLang="zh-CN" dirty="0" err="1"/>
              <a:t>hadoop</a:t>
            </a:r>
            <a:r>
              <a:rPr lang="en-US" altLang="zh-CN" dirty="0"/>
              <a:t>/</a:t>
            </a:r>
            <a:r>
              <a:rPr lang="en-US" altLang="zh-CN" dirty="0" smtClean="0"/>
              <a:t>dir1</a:t>
            </a:r>
            <a:endParaRPr lang="en-US" altLang="zh-CN" dirty="0"/>
          </a:p>
          <a:p>
            <a:r>
              <a:rPr lang="en-US" altLang="zh-CN" dirty="0" smtClean="0"/>
              <a:t>3</a:t>
            </a:r>
            <a:r>
              <a:rPr lang="zh-CN" altLang="en-US" dirty="0" smtClean="0"/>
              <a:t>）查看</a:t>
            </a:r>
            <a:r>
              <a:rPr lang="en-US" altLang="zh-CN" dirty="0" err="1" smtClean="0"/>
              <a:t>hdfs</a:t>
            </a:r>
            <a:r>
              <a:rPr lang="zh-CN" altLang="en-US" dirty="0" smtClean="0"/>
              <a:t>文件夹下的所有文件</a:t>
            </a:r>
            <a:endParaRPr lang="nl-NL" altLang="zh-CN" dirty="0" smtClean="0"/>
          </a:p>
          <a:p>
            <a:r>
              <a:rPr lang="nl-NL" altLang="zh-CN" dirty="0" err="1" smtClean="0"/>
              <a:t>hadoop</a:t>
            </a:r>
            <a:r>
              <a:rPr lang="nl-NL" altLang="zh-CN" dirty="0" smtClean="0"/>
              <a:t> </a:t>
            </a:r>
            <a:r>
              <a:rPr lang="nl-NL" altLang="zh-CN" dirty="0" err="1"/>
              <a:t>fs</a:t>
            </a:r>
            <a:r>
              <a:rPr lang="nl-NL" altLang="zh-CN" dirty="0"/>
              <a:t> -</a:t>
            </a:r>
            <a:r>
              <a:rPr lang="nl-NL" altLang="zh-CN" dirty="0" err="1"/>
              <a:t>ls</a:t>
            </a:r>
            <a:r>
              <a:rPr lang="nl-NL" altLang="zh-CN" dirty="0"/>
              <a:t> /user/</a:t>
            </a:r>
            <a:r>
              <a:rPr lang="nl-NL" altLang="zh-CN" dirty="0" err="1"/>
              <a:t>hadoop</a:t>
            </a:r>
            <a:r>
              <a:rPr lang="nl-NL" altLang="zh-CN" dirty="0"/>
              <a:t>/file1</a:t>
            </a:r>
            <a:endParaRPr lang="en-US" altLang="zh-CN" dirty="0" smtClean="0"/>
          </a:p>
          <a:p>
            <a:endParaRPr lang="en-US" altLang="zh-CN" dirty="0" smtClean="0"/>
          </a:p>
          <a:p>
            <a:endParaRPr lang="zh-CN" altLang="en-US" dirty="0"/>
          </a:p>
        </p:txBody>
      </p:sp>
      <p:sp>
        <p:nvSpPr>
          <p:cNvPr id="5" name="文本框 4"/>
          <p:cNvSpPr txBox="1"/>
          <p:nvPr/>
        </p:nvSpPr>
        <p:spPr>
          <a:xfrm>
            <a:off x="695400" y="5013176"/>
            <a:ext cx="10297144" cy="900246"/>
          </a:xfrm>
          <a:prstGeom prst="rect">
            <a:avLst/>
          </a:prstGeom>
          <a:solidFill>
            <a:schemeClr val="bg1">
              <a:lumMod val="95000"/>
            </a:schemeClr>
          </a:solidFill>
          <a:effectLst>
            <a:outerShdw blurRad="76200" dir="18900000" sy="23000" kx="-1200000" algn="bl" rotWithShape="0">
              <a:prstClr val="black">
                <a:alpha val="20000"/>
              </a:prstClr>
            </a:outerShdw>
          </a:effectLst>
        </p:spPr>
        <p:txBody>
          <a:bodyPr wrap="square" rtlCol="0">
            <a:spAutoFit/>
          </a:bodyPr>
          <a:lstStyle/>
          <a:p>
            <a:pPr>
              <a:lnSpc>
                <a:spcPct val="150000"/>
              </a:lnSpc>
              <a:buFont typeface="Wingdings" pitchFamily="2" charset="2"/>
              <a:buChar char="u"/>
            </a:pPr>
            <a:r>
              <a:rPr kumimoji="1" lang="en-US" altLang="zh-CN" b="1" dirty="0" smtClean="0">
                <a:latin typeface="微软雅黑" pitchFamily="34" charset="-122"/>
                <a:ea typeface="微软雅黑" pitchFamily="34" charset="-122"/>
              </a:rPr>
              <a:t>Hadoop</a:t>
            </a:r>
            <a:r>
              <a:rPr kumimoji="1" lang="zh-CN" altLang="en-US" b="1" dirty="0" smtClean="0">
                <a:latin typeface="微软雅黑" pitchFamily="34" charset="-122"/>
                <a:ea typeface="微软雅黑" pitchFamily="34" charset="-122"/>
                <a:hlinkClick r:id="rId4"/>
              </a:rPr>
              <a:t>官网请戳</a:t>
            </a:r>
            <a:endParaRPr kumimoji="1" lang="en-US" altLang="zh-CN" b="1" dirty="0" smtClean="0">
              <a:latin typeface="微软雅黑" pitchFamily="34" charset="-122"/>
              <a:ea typeface="微软雅黑" pitchFamily="34" charset="-122"/>
            </a:endParaRPr>
          </a:p>
          <a:p>
            <a:pPr>
              <a:lnSpc>
                <a:spcPct val="150000"/>
              </a:lnSpc>
              <a:buFont typeface="Wingdings" pitchFamily="2" charset="2"/>
              <a:buChar char="u"/>
            </a:pPr>
            <a:r>
              <a:rPr kumimoji="1" lang="en-US" altLang="zh-CN" b="1" dirty="0" smtClean="0">
                <a:latin typeface="微软雅黑" pitchFamily="34" charset="-122"/>
                <a:ea typeface="微软雅黑" pitchFamily="34" charset="-122"/>
              </a:rPr>
              <a:t>Hadoop</a:t>
            </a:r>
            <a:r>
              <a:rPr kumimoji="1" lang="zh-CN" altLang="en-US" b="1" dirty="0" smtClean="0">
                <a:latin typeface="微软雅黑" pitchFamily="34" charset="-122"/>
                <a:ea typeface="微软雅黑" pitchFamily="34" charset="-122"/>
              </a:rPr>
              <a:t>命令 </a:t>
            </a:r>
            <a:r>
              <a:rPr kumimoji="1" lang="zh-CN" altLang="en-US" b="1" dirty="0" smtClean="0">
                <a:latin typeface="微软雅黑" pitchFamily="34" charset="-122"/>
                <a:ea typeface="微软雅黑" pitchFamily="34" charset="-122"/>
                <a:hlinkClick r:id="rId5"/>
              </a:rPr>
              <a:t>官网请戳</a:t>
            </a:r>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29110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CN" sz="3200" dirty="0" smtClean="0"/>
              <a:t>Hadoop</a:t>
            </a:r>
            <a:r>
              <a:rPr lang="zh-CN" altLang="en-US" sz="3200" dirty="0" smtClean="0"/>
              <a:t>与</a:t>
            </a:r>
            <a:r>
              <a:rPr lang="en-US" altLang="zh-CN" sz="3200" dirty="0" smtClean="0"/>
              <a:t>hive</a:t>
            </a:r>
            <a:r>
              <a:rPr lang="zh-CN" altLang="en-US" sz="3200" dirty="0" smtClean="0"/>
              <a:t>的关系</a:t>
            </a:r>
            <a:endParaRPr kumimoji="1" lang="zh-CN" altLang="en-US" sz="3200" dirty="0">
              <a:latin typeface="微软雅黑"/>
              <a:ea typeface="微软雅黑"/>
              <a:cs typeface="微软雅黑"/>
            </a:endParaRPr>
          </a:p>
        </p:txBody>
      </p:sp>
      <p:sp>
        <p:nvSpPr>
          <p:cNvPr id="2" name="矩形 1"/>
          <p:cNvSpPr/>
          <p:nvPr/>
        </p:nvSpPr>
        <p:spPr>
          <a:xfrm>
            <a:off x="479376" y="1419741"/>
            <a:ext cx="10369152" cy="3808735"/>
          </a:xfrm>
          <a:prstGeom prst="rect">
            <a:avLst/>
          </a:prstGeom>
        </p:spPr>
        <p:txBody>
          <a:bodyPr wrap="square">
            <a:spAutoFit/>
          </a:bodyPr>
          <a:lstStyle/>
          <a:p>
            <a:pPr>
              <a:lnSpc>
                <a:spcPct val="150000"/>
              </a:lnSpc>
            </a:pPr>
            <a:r>
              <a:rPr lang="en-US" altLang="zh-CN" dirty="0">
                <a:latin typeface="微软雅黑"/>
                <a:ea typeface="微软雅黑"/>
                <a:cs typeface="微软雅黑"/>
              </a:rPr>
              <a:t>hive</a:t>
            </a:r>
            <a:r>
              <a:rPr lang="zh-CN" altLang="en-US" dirty="0">
                <a:latin typeface="微软雅黑"/>
                <a:ea typeface="微软雅黑"/>
                <a:cs typeface="微软雅黑"/>
              </a:rPr>
              <a:t>是基于</a:t>
            </a:r>
            <a:r>
              <a:rPr lang="en-US" altLang="zh-CN" dirty="0">
                <a:latin typeface="微软雅黑"/>
                <a:ea typeface="微软雅黑"/>
                <a:cs typeface="微软雅黑"/>
              </a:rPr>
              <a:t>Hadoop</a:t>
            </a:r>
            <a:r>
              <a:rPr lang="zh-CN" altLang="en-US" dirty="0">
                <a:latin typeface="微软雅黑"/>
                <a:ea typeface="微软雅黑"/>
                <a:cs typeface="微软雅黑"/>
              </a:rPr>
              <a:t>的一个数据仓库工具，可以将结构化的数据文件映射为一张数据库表，并提供简单的</a:t>
            </a:r>
            <a:r>
              <a:rPr lang="en-US" altLang="zh-CN" dirty="0" err="1">
                <a:latin typeface="微软雅黑"/>
                <a:ea typeface="微软雅黑"/>
                <a:cs typeface="微软雅黑"/>
              </a:rPr>
              <a:t>sql</a:t>
            </a:r>
            <a:r>
              <a:rPr lang="zh-CN" altLang="en-US" dirty="0">
                <a:latin typeface="微软雅黑"/>
                <a:ea typeface="微软雅黑"/>
                <a:cs typeface="微软雅黑"/>
              </a:rPr>
              <a:t>查询功能，可以将</a:t>
            </a:r>
            <a:r>
              <a:rPr lang="en-US" altLang="zh-CN" dirty="0" err="1">
                <a:latin typeface="微软雅黑"/>
                <a:ea typeface="微软雅黑"/>
                <a:cs typeface="微软雅黑"/>
              </a:rPr>
              <a:t>sql</a:t>
            </a:r>
            <a:r>
              <a:rPr lang="zh-CN" altLang="en-US" dirty="0">
                <a:latin typeface="微软雅黑"/>
                <a:ea typeface="微软雅黑"/>
                <a:cs typeface="微软雅黑"/>
              </a:rPr>
              <a:t>语句转换为</a:t>
            </a:r>
            <a:r>
              <a:rPr lang="en-US" altLang="zh-CN" dirty="0" err="1">
                <a:latin typeface="微软雅黑"/>
                <a:ea typeface="微软雅黑"/>
                <a:cs typeface="微软雅黑"/>
              </a:rPr>
              <a:t>MapReduce</a:t>
            </a:r>
            <a:r>
              <a:rPr lang="zh-CN" altLang="en-US" dirty="0">
                <a:latin typeface="微软雅黑"/>
                <a:ea typeface="微软雅黑"/>
                <a:cs typeface="微软雅黑"/>
              </a:rPr>
              <a:t>任务进行运行。 其优点是学习成本低，可以通过类</a:t>
            </a:r>
            <a:r>
              <a:rPr lang="en-US" altLang="zh-CN" dirty="0">
                <a:latin typeface="微软雅黑"/>
                <a:ea typeface="微软雅黑"/>
                <a:cs typeface="微软雅黑"/>
              </a:rPr>
              <a:t>SQL</a:t>
            </a:r>
            <a:r>
              <a:rPr lang="zh-CN" altLang="en-US" dirty="0">
                <a:latin typeface="微软雅黑"/>
                <a:ea typeface="微软雅黑"/>
                <a:cs typeface="微软雅黑"/>
              </a:rPr>
              <a:t>语句快速实现简单的</a:t>
            </a:r>
            <a:r>
              <a:rPr lang="en-US" altLang="zh-CN" dirty="0" err="1">
                <a:latin typeface="微软雅黑"/>
                <a:ea typeface="微软雅黑"/>
                <a:cs typeface="微软雅黑"/>
              </a:rPr>
              <a:t>MapReduce</a:t>
            </a:r>
            <a:r>
              <a:rPr lang="zh-CN" altLang="en-US" dirty="0">
                <a:latin typeface="微软雅黑"/>
                <a:ea typeface="微软雅黑"/>
                <a:cs typeface="微软雅黑"/>
              </a:rPr>
              <a:t>统计，不必开发专门的</a:t>
            </a:r>
            <a:r>
              <a:rPr lang="en-US" altLang="zh-CN" dirty="0" err="1">
                <a:latin typeface="微软雅黑"/>
                <a:ea typeface="微软雅黑"/>
                <a:cs typeface="微软雅黑"/>
              </a:rPr>
              <a:t>MapReduce</a:t>
            </a:r>
            <a:r>
              <a:rPr lang="zh-CN" altLang="en-US" dirty="0">
                <a:latin typeface="微软雅黑"/>
                <a:ea typeface="微软雅黑"/>
                <a:cs typeface="微软雅黑"/>
              </a:rPr>
              <a:t>应用，十分适合数据仓库的统计分析。</a:t>
            </a:r>
          </a:p>
          <a:p>
            <a:pPr>
              <a:lnSpc>
                <a:spcPct val="150000"/>
              </a:lnSpc>
            </a:pPr>
            <a:r>
              <a:rPr lang="en-US" altLang="zh-CN" dirty="0">
                <a:latin typeface="微软雅黑"/>
                <a:ea typeface="微软雅黑"/>
                <a:cs typeface="微软雅黑"/>
              </a:rPr>
              <a:t>Hive</a:t>
            </a:r>
            <a:r>
              <a:rPr lang="zh-CN" altLang="en-US" dirty="0">
                <a:latin typeface="微软雅黑"/>
                <a:ea typeface="微软雅黑"/>
                <a:cs typeface="微软雅黑"/>
              </a:rPr>
              <a:t>是建立在 </a:t>
            </a:r>
            <a:r>
              <a:rPr lang="en-US" altLang="zh-CN" dirty="0">
                <a:latin typeface="微软雅黑"/>
                <a:ea typeface="微软雅黑"/>
                <a:cs typeface="微软雅黑"/>
              </a:rPr>
              <a:t>Hadoop </a:t>
            </a:r>
            <a:r>
              <a:rPr lang="zh-CN" altLang="en-US" dirty="0">
                <a:latin typeface="微软雅黑"/>
                <a:ea typeface="微软雅黑"/>
                <a:cs typeface="微软雅黑"/>
              </a:rPr>
              <a:t>上的数据仓库基础构架。它提供了一系列的工具，可以用来进行数据提取转化加载（</a:t>
            </a:r>
            <a:r>
              <a:rPr lang="en-US" altLang="zh-CN" dirty="0">
                <a:latin typeface="微软雅黑"/>
                <a:ea typeface="微软雅黑"/>
                <a:cs typeface="微软雅黑"/>
              </a:rPr>
              <a:t>ETL</a:t>
            </a:r>
            <a:r>
              <a:rPr lang="zh-CN" altLang="en-US" dirty="0">
                <a:latin typeface="微软雅黑"/>
                <a:ea typeface="微软雅黑"/>
                <a:cs typeface="微软雅黑"/>
              </a:rPr>
              <a:t>），这是一种可以存储、查询和分析存储在 </a:t>
            </a:r>
            <a:r>
              <a:rPr lang="en-US" altLang="zh-CN" dirty="0">
                <a:latin typeface="微软雅黑"/>
                <a:ea typeface="微软雅黑"/>
                <a:cs typeface="微软雅黑"/>
              </a:rPr>
              <a:t>Hadoop </a:t>
            </a:r>
            <a:r>
              <a:rPr lang="zh-CN" altLang="en-US" dirty="0">
                <a:latin typeface="微软雅黑"/>
                <a:ea typeface="微软雅黑"/>
                <a:cs typeface="微软雅黑"/>
              </a:rPr>
              <a:t>中的大规模数据的机制。</a:t>
            </a:r>
            <a:r>
              <a:rPr lang="en-US" altLang="zh-CN" dirty="0">
                <a:latin typeface="微软雅黑"/>
                <a:ea typeface="微软雅黑"/>
                <a:cs typeface="微软雅黑"/>
              </a:rPr>
              <a:t>Hive </a:t>
            </a:r>
            <a:r>
              <a:rPr lang="zh-CN" altLang="en-US" dirty="0">
                <a:latin typeface="微软雅黑"/>
                <a:ea typeface="微软雅黑"/>
                <a:cs typeface="微软雅黑"/>
              </a:rPr>
              <a:t>定义了简单的类 </a:t>
            </a:r>
            <a:r>
              <a:rPr lang="en-US" altLang="zh-CN" dirty="0">
                <a:latin typeface="微软雅黑"/>
                <a:ea typeface="微软雅黑"/>
                <a:cs typeface="微软雅黑"/>
              </a:rPr>
              <a:t>SQL </a:t>
            </a:r>
            <a:r>
              <a:rPr lang="zh-CN" altLang="en-US" dirty="0">
                <a:latin typeface="微软雅黑"/>
                <a:ea typeface="微软雅黑"/>
                <a:cs typeface="微软雅黑"/>
              </a:rPr>
              <a:t>查询语言，称为 </a:t>
            </a:r>
            <a:r>
              <a:rPr lang="en-US" altLang="zh-CN" dirty="0">
                <a:latin typeface="微软雅黑"/>
                <a:ea typeface="微软雅黑"/>
                <a:cs typeface="微软雅黑"/>
              </a:rPr>
              <a:t>HQL</a:t>
            </a:r>
            <a:r>
              <a:rPr lang="zh-CN" altLang="en-US" dirty="0">
                <a:latin typeface="微软雅黑"/>
                <a:ea typeface="微软雅黑"/>
                <a:cs typeface="微软雅黑"/>
              </a:rPr>
              <a:t>，它允许熟悉 </a:t>
            </a:r>
            <a:r>
              <a:rPr lang="en-US" altLang="zh-CN" dirty="0">
                <a:latin typeface="微软雅黑"/>
                <a:ea typeface="微软雅黑"/>
                <a:cs typeface="微软雅黑"/>
              </a:rPr>
              <a:t>SQL </a:t>
            </a:r>
            <a:r>
              <a:rPr lang="zh-CN" altLang="en-US" dirty="0">
                <a:latin typeface="微软雅黑"/>
                <a:ea typeface="微软雅黑"/>
                <a:cs typeface="微软雅黑"/>
              </a:rPr>
              <a:t>的用户查询数据。同时，这个语言也允许熟悉 </a:t>
            </a:r>
            <a:r>
              <a:rPr lang="en-US" altLang="zh-CN" dirty="0" err="1">
                <a:latin typeface="微软雅黑"/>
                <a:ea typeface="微软雅黑"/>
                <a:cs typeface="微软雅黑"/>
              </a:rPr>
              <a:t>MapReduce</a:t>
            </a:r>
            <a:r>
              <a:rPr lang="en-US" altLang="zh-CN" dirty="0">
                <a:latin typeface="微软雅黑"/>
                <a:ea typeface="微软雅黑"/>
                <a:cs typeface="微软雅黑"/>
              </a:rPr>
              <a:t> </a:t>
            </a:r>
            <a:r>
              <a:rPr lang="zh-CN" altLang="en-US" dirty="0">
                <a:latin typeface="微软雅黑"/>
                <a:ea typeface="微软雅黑"/>
                <a:cs typeface="微软雅黑"/>
              </a:rPr>
              <a:t>开发者的开发自定义的 </a:t>
            </a:r>
            <a:r>
              <a:rPr lang="en-US" altLang="zh-CN" dirty="0">
                <a:latin typeface="微软雅黑"/>
                <a:ea typeface="微软雅黑"/>
                <a:cs typeface="微软雅黑"/>
              </a:rPr>
              <a:t>mapper </a:t>
            </a:r>
            <a:r>
              <a:rPr lang="zh-CN" altLang="en-US" dirty="0">
                <a:latin typeface="微软雅黑"/>
                <a:ea typeface="微软雅黑"/>
                <a:cs typeface="微软雅黑"/>
              </a:rPr>
              <a:t>和 </a:t>
            </a:r>
            <a:r>
              <a:rPr lang="en-US" altLang="zh-CN" dirty="0">
                <a:latin typeface="微软雅黑"/>
                <a:ea typeface="微软雅黑"/>
                <a:cs typeface="微软雅黑"/>
              </a:rPr>
              <a:t>reducer </a:t>
            </a:r>
            <a:r>
              <a:rPr lang="zh-CN" altLang="en-US" dirty="0">
                <a:latin typeface="微软雅黑"/>
                <a:ea typeface="微软雅黑"/>
                <a:cs typeface="微软雅黑"/>
              </a:rPr>
              <a:t>来处理内建的 </a:t>
            </a:r>
            <a:r>
              <a:rPr lang="en-US" altLang="zh-CN" dirty="0">
                <a:latin typeface="微软雅黑"/>
                <a:ea typeface="微软雅黑"/>
                <a:cs typeface="微软雅黑"/>
              </a:rPr>
              <a:t>mapper </a:t>
            </a:r>
            <a:r>
              <a:rPr lang="zh-CN" altLang="en-US" dirty="0">
                <a:latin typeface="微软雅黑"/>
                <a:ea typeface="微软雅黑"/>
                <a:cs typeface="微软雅黑"/>
              </a:rPr>
              <a:t>和 </a:t>
            </a:r>
            <a:r>
              <a:rPr lang="en-US" altLang="zh-CN" dirty="0">
                <a:latin typeface="微软雅黑"/>
                <a:ea typeface="微软雅黑"/>
                <a:cs typeface="微软雅黑"/>
              </a:rPr>
              <a:t>reducer </a:t>
            </a:r>
            <a:r>
              <a:rPr lang="zh-CN" altLang="en-US" dirty="0">
                <a:latin typeface="微软雅黑"/>
                <a:ea typeface="微软雅黑"/>
                <a:cs typeface="微软雅黑"/>
              </a:rPr>
              <a:t>无法完成的复杂的分析工作。</a:t>
            </a:r>
          </a:p>
        </p:txBody>
      </p:sp>
    </p:spTree>
    <p:extLst>
      <p:ext uri="{BB962C8B-B14F-4D97-AF65-F5344CB8AC3E}">
        <p14:creationId xmlns:p14="http://schemas.microsoft.com/office/powerpoint/2010/main" val="33928640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a:t>hive</a:t>
            </a:r>
            <a:r>
              <a:rPr lang="zh-TW" altLang="en-US" sz="3200" dirty="0" smtClean="0"/>
              <a:t>常用的</a:t>
            </a:r>
            <a:r>
              <a:rPr lang="zh-CN" altLang="en-US" sz="3200" dirty="0" smtClean="0"/>
              <a:t>内置</a:t>
            </a:r>
            <a:r>
              <a:rPr lang="zh-TW" altLang="en-US" sz="3200" dirty="0" smtClean="0"/>
              <a:t>函数</a:t>
            </a:r>
            <a:endParaRPr kumimoji="1" lang="zh-CN" altLang="en-US" sz="3200" dirty="0">
              <a:latin typeface="微软雅黑"/>
              <a:ea typeface="微软雅黑"/>
              <a:cs typeface="微软雅黑"/>
            </a:endParaRPr>
          </a:p>
        </p:txBody>
      </p:sp>
      <p:sp>
        <p:nvSpPr>
          <p:cNvPr id="2" name="矩形 1"/>
          <p:cNvSpPr/>
          <p:nvPr/>
        </p:nvSpPr>
        <p:spPr>
          <a:xfrm>
            <a:off x="623392" y="1196752"/>
            <a:ext cx="6096000" cy="4801315"/>
          </a:xfrm>
          <a:prstGeom prst="rect">
            <a:avLst/>
          </a:prstGeom>
        </p:spPr>
        <p:txBody>
          <a:bodyPr>
            <a:spAutoFit/>
          </a:bodyPr>
          <a:lstStyle/>
          <a:p>
            <a:pPr marL="285750" indent="-285750">
              <a:buFont typeface="Arial"/>
              <a:buChar char="•"/>
            </a:pPr>
            <a:r>
              <a:rPr lang="zh-CN" altLang="en-US" dirty="0" smtClean="0"/>
              <a:t>基本计算</a:t>
            </a:r>
            <a:r>
              <a:rPr lang="en-US" altLang="zh-CN" dirty="0" smtClean="0"/>
              <a:t>count</a:t>
            </a:r>
            <a:r>
              <a:rPr lang="zh-CN" altLang="en-US" dirty="0" smtClean="0"/>
              <a:t>  </a:t>
            </a:r>
            <a:r>
              <a:rPr lang="en-US" altLang="zh-CN" dirty="0" smtClean="0"/>
              <a:t>sum</a:t>
            </a:r>
            <a:r>
              <a:rPr lang="zh-CN" altLang="en-US" dirty="0" smtClean="0"/>
              <a:t>  </a:t>
            </a:r>
            <a:r>
              <a:rPr lang="en-US" altLang="zh-CN" dirty="0" err="1" smtClean="0"/>
              <a:t>avg</a:t>
            </a:r>
            <a:r>
              <a:rPr lang="zh-CN" altLang="en-US" dirty="0" smtClean="0"/>
              <a:t>  </a:t>
            </a:r>
            <a:r>
              <a:rPr lang="en-US" altLang="zh-CN" dirty="0" smtClean="0"/>
              <a:t>min</a:t>
            </a:r>
            <a:r>
              <a:rPr lang="zh-CN" altLang="en-US" dirty="0" smtClean="0"/>
              <a:t>  </a:t>
            </a:r>
            <a:r>
              <a:rPr lang="en-US" altLang="zh-CN" dirty="0" smtClean="0"/>
              <a:t>max</a:t>
            </a:r>
          </a:p>
          <a:p>
            <a:pPr marL="285750" indent="-285750">
              <a:buFont typeface="Arial"/>
              <a:buChar char="•"/>
            </a:pPr>
            <a:r>
              <a:rPr lang="zh-CN" altLang="en-US" dirty="0" smtClean="0"/>
              <a:t>取</a:t>
            </a:r>
            <a:r>
              <a:rPr lang="zh-CN" altLang="en-US" dirty="0"/>
              <a:t>整函数</a:t>
            </a:r>
            <a:r>
              <a:rPr lang="en-US" altLang="zh-CN" dirty="0"/>
              <a:t>: round</a:t>
            </a:r>
          </a:p>
          <a:p>
            <a:pPr marL="285750" indent="-285750">
              <a:buFont typeface="Arial"/>
              <a:buChar char="•"/>
            </a:pPr>
            <a:r>
              <a:rPr lang="zh-CN" altLang="en-US" dirty="0" smtClean="0"/>
              <a:t>指定</a:t>
            </a:r>
            <a:r>
              <a:rPr lang="zh-CN" altLang="en-US" dirty="0"/>
              <a:t>精度取整函数</a:t>
            </a:r>
            <a:r>
              <a:rPr lang="en-US" altLang="zh-CN" dirty="0"/>
              <a:t>: </a:t>
            </a:r>
            <a:r>
              <a:rPr lang="en-US" altLang="zh-CN" dirty="0" smtClean="0"/>
              <a:t>round</a:t>
            </a:r>
          </a:p>
          <a:p>
            <a:pPr marL="285750" indent="-285750">
              <a:buFont typeface="Arial"/>
              <a:buChar char="•"/>
            </a:pPr>
            <a:r>
              <a:rPr lang="zh-CN" altLang="en-US" dirty="0" smtClean="0"/>
              <a:t>基础类型之间强制转换</a:t>
            </a:r>
            <a:r>
              <a:rPr lang="zh-CN" altLang="en-US" dirty="0"/>
              <a:t>：</a:t>
            </a:r>
            <a:r>
              <a:rPr lang="en-US" altLang="zh-CN" dirty="0"/>
              <a:t>cast</a:t>
            </a:r>
            <a:endParaRPr lang="zh-CN" altLang="en-US" dirty="0"/>
          </a:p>
          <a:p>
            <a:pPr marL="285750" indent="-285750">
              <a:buFont typeface="Arial"/>
              <a:buChar char="•"/>
            </a:pPr>
            <a:r>
              <a:rPr lang="zh-CN" altLang="en-US" dirty="0" smtClean="0"/>
              <a:t>字符串连接</a:t>
            </a:r>
            <a:r>
              <a:rPr lang="zh-CN" altLang="en-US" dirty="0"/>
              <a:t>函数：</a:t>
            </a:r>
            <a:r>
              <a:rPr lang="en-US" altLang="zh-CN" dirty="0" err="1" smtClean="0"/>
              <a:t>concat</a:t>
            </a:r>
            <a:endParaRPr lang="en-US" altLang="zh-CN" dirty="0" smtClean="0"/>
          </a:p>
          <a:p>
            <a:pPr marL="285750" indent="-285750">
              <a:buFont typeface="Arial"/>
              <a:buChar char="•"/>
            </a:pPr>
            <a:r>
              <a:rPr lang="zh-CN" altLang="en-US" dirty="0"/>
              <a:t>返回字符</a:t>
            </a:r>
            <a:r>
              <a:rPr lang="zh-CN" altLang="en-US" dirty="0" smtClean="0"/>
              <a:t>串的长度</a:t>
            </a:r>
            <a:r>
              <a:rPr lang="en-US" altLang="zh-CN" dirty="0" smtClean="0"/>
              <a:t>:length</a:t>
            </a:r>
            <a:endParaRPr lang="en-US" altLang="zh-CN" dirty="0"/>
          </a:p>
          <a:p>
            <a:pPr marL="285750" indent="-285750">
              <a:buFont typeface="Arial"/>
              <a:buChar char="•"/>
            </a:pPr>
            <a:r>
              <a:rPr lang="zh-CN" altLang="en-US" dirty="0" smtClean="0"/>
              <a:t>带分隔符字符串连接</a:t>
            </a:r>
            <a:r>
              <a:rPr lang="zh-CN" altLang="en-US" dirty="0"/>
              <a:t>函数：</a:t>
            </a:r>
            <a:r>
              <a:rPr lang="en-US" altLang="zh-CN" dirty="0" err="1"/>
              <a:t>concat_ws</a:t>
            </a:r>
            <a:endParaRPr lang="en-US" altLang="zh-CN" dirty="0"/>
          </a:p>
          <a:p>
            <a:pPr marL="285750" indent="-285750">
              <a:buFont typeface="Arial"/>
              <a:buChar char="•"/>
            </a:pPr>
            <a:r>
              <a:rPr lang="zh-CN" altLang="en-US" dirty="0" smtClean="0"/>
              <a:t>数组转换</a:t>
            </a:r>
            <a:r>
              <a:rPr lang="zh-CN" altLang="en-US" dirty="0"/>
              <a:t>成字符串的函数：</a:t>
            </a:r>
            <a:r>
              <a:rPr lang="en-US" altLang="zh-CN" dirty="0" err="1" smtClean="0"/>
              <a:t>concat_ws</a:t>
            </a:r>
            <a:endParaRPr lang="en-US" altLang="zh-CN" dirty="0" smtClean="0"/>
          </a:p>
          <a:p>
            <a:pPr marL="285750" indent="-285750">
              <a:buFont typeface="Arial"/>
              <a:buChar char="•"/>
            </a:pPr>
            <a:r>
              <a:rPr lang="zh-CN" altLang="it-IT" dirty="0"/>
              <a:t>非空查找函数</a:t>
            </a:r>
            <a:r>
              <a:rPr lang="it-IT" altLang="zh-CN" dirty="0"/>
              <a:t>: </a:t>
            </a:r>
            <a:r>
              <a:rPr lang="it-IT" altLang="zh-CN" dirty="0" smtClean="0"/>
              <a:t>COALESCE</a:t>
            </a:r>
          </a:p>
          <a:p>
            <a:pPr marL="285750" indent="-285750">
              <a:buFont typeface="Arial"/>
              <a:buChar char="•"/>
            </a:pPr>
            <a:r>
              <a:rPr lang="zh-CN" altLang="en-US" dirty="0"/>
              <a:t>分割字符串函数</a:t>
            </a:r>
            <a:r>
              <a:rPr lang="en-US" altLang="zh-CN" dirty="0"/>
              <a:t>: </a:t>
            </a:r>
            <a:r>
              <a:rPr lang="en-US" altLang="zh-CN" dirty="0" smtClean="0"/>
              <a:t>split</a:t>
            </a:r>
          </a:p>
          <a:p>
            <a:pPr marL="285750" indent="-285750">
              <a:buFont typeface="Arial"/>
              <a:buChar char="•"/>
            </a:pPr>
            <a:r>
              <a:rPr lang="zh-CN" altLang="cs-CZ" dirty="0" smtClean="0"/>
              <a:t>正则表达式替换</a:t>
            </a:r>
            <a:r>
              <a:rPr lang="zh-CN" altLang="cs-CZ" dirty="0"/>
              <a:t>函数：</a:t>
            </a:r>
            <a:r>
              <a:rPr lang="cs-CZ" altLang="zh-CN" dirty="0" err="1"/>
              <a:t>regexp_replace</a:t>
            </a:r>
            <a:endParaRPr lang="cs-CZ" altLang="zh-CN" dirty="0"/>
          </a:p>
          <a:p>
            <a:pPr marL="285750" indent="-285750">
              <a:buFont typeface="Arial"/>
              <a:buChar char="•"/>
            </a:pPr>
            <a:r>
              <a:rPr lang="zh-CN" altLang="cs-CZ" dirty="0" smtClean="0"/>
              <a:t>正则表达式</a:t>
            </a:r>
            <a:r>
              <a:rPr lang="zh-CN" altLang="cs-CZ" dirty="0"/>
              <a:t>解析函数：</a:t>
            </a:r>
            <a:r>
              <a:rPr lang="cs-CZ" altLang="zh-CN" dirty="0" err="1"/>
              <a:t>regexp_extract</a:t>
            </a:r>
            <a:endParaRPr lang="cs-CZ" altLang="zh-CN" dirty="0"/>
          </a:p>
          <a:p>
            <a:pPr marL="285750" indent="-285750">
              <a:buFont typeface="Arial"/>
              <a:buChar char="•"/>
            </a:pPr>
            <a:r>
              <a:rPr lang="cs-CZ" altLang="zh-CN" dirty="0" smtClean="0"/>
              <a:t>URL</a:t>
            </a:r>
            <a:r>
              <a:rPr lang="zh-CN" altLang="cs-CZ" dirty="0"/>
              <a:t>解析函数：</a:t>
            </a:r>
            <a:r>
              <a:rPr lang="cs-CZ" altLang="zh-CN" dirty="0" err="1"/>
              <a:t>parse_url</a:t>
            </a:r>
            <a:endParaRPr lang="cs-CZ" altLang="zh-CN" dirty="0"/>
          </a:p>
          <a:p>
            <a:pPr marL="285750" indent="-285750">
              <a:buFont typeface="Arial"/>
              <a:buChar char="•"/>
            </a:pPr>
            <a:r>
              <a:rPr lang="cs-CZ" altLang="zh-CN" dirty="0" err="1" smtClean="0"/>
              <a:t>json</a:t>
            </a:r>
            <a:r>
              <a:rPr lang="zh-CN" altLang="cs-CZ" dirty="0"/>
              <a:t>解析函数：</a:t>
            </a:r>
            <a:r>
              <a:rPr lang="cs-CZ" altLang="zh-CN" dirty="0" err="1" smtClean="0"/>
              <a:t>get_json_object</a:t>
            </a:r>
            <a:endParaRPr lang="cs-CZ" altLang="zh-CN" dirty="0" smtClean="0"/>
          </a:p>
          <a:p>
            <a:pPr marL="285750" indent="-285750">
              <a:buFont typeface="Arial"/>
              <a:buChar char="•"/>
            </a:pPr>
            <a:endParaRPr lang="cs-CZ" altLang="zh-CN" dirty="0"/>
          </a:p>
          <a:p>
            <a:endParaRPr lang="cs-CZ" altLang="zh-CN" dirty="0" smtClean="0"/>
          </a:p>
          <a:p>
            <a:r>
              <a:rPr lang="en-US" altLang="zh-CN" dirty="0" smtClean="0"/>
              <a:t>hive</a:t>
            </a:r>
            <a:r>
              <a:rPr lang="zh-CN" altLang="en-US" dirty="0" smtClean="0"/>
              <a:t>函数大全 </a:t>
            </a:r>
            <a:r>
              <a:rPr lang="zh-CN" altLang="en-US" dirty="0" smtClean="0">
                <a:hlinkClick r:id="rId2"/>
              </a:rPr>
              <a:t>请戳这里</a:t>
            </a:r>
            <a:endParaRPr lang="zh-CN" altLang="en-US" dirty="0"/>
          </a:p>
        </p:txBody>
      </p:sp>
    </p:spTree>
    <p:extLst>
      <p:ext uri="{BB962C8B-B14F-4D97-AF65-F5344CB8AC3E}">
        <p14:creationId xmlns:p14="http://schemas.microsoft.com/office/powerpoint/2010/main" val="9190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smtClean="0"/>
              <a:t>Hive</a:t>
            </a:r>
            <a:r>
              <a:rPr lang="zh-CN" altLang="en-US" sz="3200" dirty="0" smtClean="0"/>
              <a:t>自定义</a:t>
            </a:r>
            <a:r>
              <a:rPr lang="zh-TW" altLang="en-US" sz="3200" dirty="0" smtClean="0"/>
              <a:t>函数</a:t>
            </a:r>
            <a:endParaRPr kumimoji="1" lang="zh-CN" altLang="en-US" sz="3200" dirty="0">
              <a:latin typeface="微软雅黑"/>
              <a:ea typeface="微软雅黑"/>
              <a:cs typeface="微软雅黑"/>
            </a:endParaRPr>
          </a:p>
        </p:txBody>
      </p:sp>
      <p:sp>
        <p:nvSpPr>
          <p:cNvPr id="2" name="矩形 1"/>
          <p:cNvSpPr/>
          <p:nvPr/>
        </p:nvSpPr>
        <p:spPr>
          <a:xfrm>
            <a:off x="551384" y="1340768"/>
            <a:ext cx="10225136" cy="3785652"/>
          </a:xfrm>
          <a:prstGeom prst="rect">
            <a:avLst/>
          </a:prstGeom>
        </p:spPr>
        <p:txBody>
          <a:bodyPr wrap="square">
            <a:spAutoFit/>
          </a:bodyPr>
          <a:lstStyle/>
          <a:p>
            <a:r>
              <a:rPr lang="zh-CN" altLang="en-US" sz="2000" dirty="0" smtClean="0">
                <a:latin typeface="微软雅黑"/>
                <a:ea typeface="微软雅黑"/>
                <a:cs typeface="微软雅黑"/>
              </a:rPr>
              <a:t>在</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中</a:t>
            </a:r>
            <a:r>
              <a:rPr lang="zh-CN" altLang="en-US" sz="2000" dirty="0">
                <a:latin typeface="微软雅黑"/>
                <a:ea typeface="微软雅黑"/>
                <a:cs typeface="微软雅黑"/>
              </a:rPr>
              <a:t>，有时候一些内置的函数，和普通的查询操作已经满足不了我们要查询的要求，这时候可以自己写一些自定义函数来处理。自定义函数（</a:t>
            </a:r>
            <a:r>
              <a:rPr lang="en-US" altLang="zh-CN" sz="2000" dirty="0">
                <a:latin typeface="微软雅黑"/>
                <a:ea typeface="微软雅黑"/>
                <a:cs typeface="微软雅黑"/>
              </a:rPr>
              <a:t>user defined function =UDF</a:t>
            </a:r>
            <a:r>
              <a:rPr lang="zh-CN" altLang="en-US" sz="2000" dirty="0">
                <a:latin typeface="微软雅黑"/>
                <a:ea typeface="微软雅黑"/>
                <a:cs typeface="微软雅黑"/>
              </a:rPr>
              <a:t>）</a:t>
            </a:r>
          </a:p>
          <a:p>
            <a:endParaRPr lang="zh-CN" altLang="en-US" sz="2000" dirty="0">
              <a:latin typeface="微软雅黑"/>
              <a:ea typeface="微软雅黑"/>
              <a:cs typeface="微软雅黑"/>
            </a:endParaRPr>
          </a:p>
          <a:p>
            <a:r>
              <a:rPr lang="zh-CN" altLang="en-US" sz="2000" dirty="0">
                <a:latin typeface="微软雅黑"/>
                <a:ea typeface="微软雅黑"/>
                <a:cs typeface="微软雅黑"/>
              </a:rPr>
              <a:t>由于</a:t>
            </a:r>
            <a:r>
              <a:rPr lang="en-US" altLang="zh-CN" sz="2000" dirty="0">
                <a:latin typeface="微软雅黑"/>
                <a:ea typeface="微软雅黑"/>
                <a:cs typeface="微软雅黑"/>
              </a:rPr>
              <a:t>hive</a:t>
            </a:r>
            <a:r>
              <a:rPr lang="zh-CN" altLang="en-US" sz="2000" dirty="0">
                <a:latin typeface="微软雅黑"/>
                <a:ea typeface="微软雅黑"/>
                <a:cs typeface="微软雅黑"/>
              </a:rPr>
              <a:t>本身是用</a:t>
            </a:r>
            <a:r>
              <a:rPr lang="en-US" altLang="zh-CN" sz="2000" dirty="0">
                <a:latin typeface="微软雅黑"/>
                <a:ea typeface="微软雅黑"/>
                <a:cs typeface="微软雅黑"/>
              </a:rPr>
              <a:t>java</a:t>
            </a:r>
            <a:r>
              <a:rPr lang="zh-CN" altLang="en-US" sz="2000" dirty="0">
                <a:latin typeface="微软雅黑"/>
                <a:ea typeface="微软雅黑"/>
                <a:cs typeface="微软雅黑"/>
              </a:rPr>
              <a:t>语言开发，所以</a:t>
            </a:r>
            <a:r>
              <a:rPr lang="en-US" altLang="zh-CN" sz="2000" dirty="0" err="1">
                <a:latin typeface="微软雅黑"/>
                <a:ea typeface="微软雅黑"/>
                <a:cs typeface="微软雅黑"/>
              </a:rPr>
              <a:t>udf</a:t>
            </a:r>
            <a:r>
              <a:rPr lang="zh-CN" altLang="en-US" sz="2000" dirty="0">
                <a:latin typeface="微软雅黑"/>
                <a:ea typeface="微软雅黑"/>
                <a:cs typeface="微软雅黑"/>
              </a:rPr>
              <a:t>必须用</a:t>
            </a:r>
            <a:r>
              <a:rPr lang="en-US" altLang="zh-CN" sz="2000" dirty="0">
                <a:latin typeface="微软雅黑"/>
                <a:ea typeface="微软雅黑"/>
                <a:cs typeface="微软雅黑"/>
              </a:rPr>
              <a:t>java</a:t>
            </a:r>
            <a:r>
              <a:rPr lang="zh-CN" altLang="en-US" sz="2000" dirty="0">
                <a:latin typeface="微软雅黑"/>
                <a:ea typeface="微软雅黑"/>
                <a:cs typeface="微软雅黑"/>
              </a:rPr>
              <a:t>来写才可以。</a:t>
            </a:r>
          </a:p>
          <a:p>
            <a:endParaRPr lang="en-US" altLang="zh-CN" sz="2000" dirty="0">
              <a:latin typeface="微软雅黑"/>
              <a:ea typeface="微软雅黑"/>
              <a:cs typeface="微软雅黑"/>
            </a:endParaRPr>
          </a:p>
          <a:p>
            <a:r>
              <a:rPr lang="en-US" altLang="zh-CN" sz="2000" dirty="0">
                <a:latin typeface="微软雅黑"/>
                <a:ea typeface="微软雅黑"/>
                <a:cs typeface="微软雅黑"/>
              </a:rPr>
              <a:t>1.      </a:t>
            </a:r>
            <a:r>
              <a:rPr lang="zh-CN" altLang="en-US" sz="2000" dirty="0">
                <a:latin typeface="微软雅黑"/>
                <a:ea typeface="微软雅黑"/>
                <a:cs typeface="微软雅黑"/>
              </a:rPr>
              <a:t>普通</a:t>
            </a:r>
            <a:r>
              <a:rPr lang="en-US" altLang="zh-CN" sz="2000" dirty="0" err="1">
                <a:latin typeface="微软雅黑"/>
                <a:ea typeface="微软雅黑"/>
                <a:cs typeface="微软雅黑"/>
              </a:rPr>
              <a:t>udf</a:t>
            </a:r>
            <a:r>
              <a:rPr lang="zh-CN" altLang="en-US" sz="2000" dirty="0">
                <a:latin typeface="微软雅黑"/>
                <a:ea typeface="微软雅黑"/>
                <a:cs typeface="微软雅黑"/>
              </a:rPr>
              <a:t>（</a:t>
            </a:r>
            <a:r>
              <a:rPr lang="en-US" altLang="zh-CN" sz="2000" dirty="0">
                <a:latin typeface="微软雅黑"/>
                <a:ea typeface="微软雅黑"/>
                <a:cs typeface="微软雅黑"/>
              </a:rPr>
              <a:t>UDF</a:t>
            </a:r>
            <a:r>
              <a:rPr lang="zh-CN" altLang="en-US" sz="2000" dirty="0">
                <a:latin typeface="微软雅黑"/>
                <a:ea typeface="微软雅黑"/>
                <a:cs typeface="微软雅黑"/>
              </a:rPr>
              <a:t>）</a:t>
            </a:r>
          </a:p>
          <a:p>
            <a:r>
              <a:rPr lang="zh-CN" altLang="en-US" sz="2000" dirty="0">
                <a:latin typeface="微软雅黑"/>
                <a:ea typeface="微软雅黑"/>
                <a:cs typeface="微软雅黑"/>
              </a:rPr>
              <a:t>操作单个数据行，且产生一个数据作为输出。例如（数学函数，字符串函数）</a:t>
            </a:r>
          </a:p>
          <a:p>
            <a:endParaRPr lang="zh-CN" altLang="en-US" sz="2000" dirty="0">
              <a:latin typeface="微软雅黑"/>
              <a:ea typeface="微软雅黑"/>
              <a:cs typeface="微软雅黑"/>
            </a:endParaRPr>
          </a:p>
          <a:p>
            <a:r>
              <a:rPr lang="en-US" altLang="zh-CN" sz="2000" dirty="0">
                <a:latin typeface="微软雅黑"/>
                <a:ea typeface="微软雅黑"/>
                <a:cs typeface="微软雅黑"/>
              </a:rPr>
              <a:t>2.      </a:t>
            </a:r>
            <a:r>
              <a:rPr lang="zh-CN" altLang="en-US" sz="2000" dirty="0">
                <a:latin typeface="微软雅黑"/>
                <a:ea typeface="微软雅黑"/>
                <a:cs typeface="微软雅黑"/>
              </a:rPr>
              <a:t>聚合</a:t>
            </a:r>
            <a:r>
              <a:rPr lang="en-US" altLang="zh-CN" sz="2000" dirty="0" err="1">
                <a:latin typeface="微软雅黑"/>
                <a:ea typeface="微软雅黑"/>
                <a:cs typeface="微软雅黑"/>
              </a:rPr>
              <a:t>udf</a:t>
            </a:r>
            <a:r>
              <a:rPr lang="en-US" altLang="zh-CN" sz="2000" dirty="0">
                <a:latin typeface="微软雅黑"/>
                <a:ea typeface="微软雅黑"/>
                <a:cs typeface="微软雅黑"/>
              </a:rPr>
              <a:t> </a:t>
            </a:r>
            <a:r>
              <a:rPr lang="zh-CN" altLang="en-US" sz="2000" dirty="0">
                <a:latin typeface="微软雅黑"/>
                <a:ea typeface="微软雅黑"/>
                <a:cs typeface="微软雅黑"/>
              </a:rPr>
              <a:t>（</a:t>
            </a:r>
            <a:r>
              <a:rPr lang="en-US" altLang="zh-CN" sz="2000" dirty="0">
                <a:latin typeface="微软雅黑"/>
                <a:ea typeface="微软雅黑"/>
                <a:cs typeface="微软雅黑"/>
              </a:rPr>
              <a:t>UDAF</a:t>
            </a:r>
            <a:r>
              <a:rPr lang="zh-CN" altLang="en-US" sz="2000" dirty="0">
                <a:latin typeface="微软雅黑"/>
                <a:ea typeface="微软雅黑"/>
                <a:cs typeface="微软雅黑"/>
              </a:rPr>
              <a:t>）</a:t>
            </a:r>
          </a:p>
          <a:p>
            <a:r>
              <a:rPr lang="zh-CN" altLang="en-US" sz="2000" dirty="0">
                <a:latin typeface="微软雅黑"/>
                <a:ea typeface="微软雅黑"/>
                <a:cs typeface="微软雅黑"/>
              </a:rPr>
              <a:t>接受多个数据行，并产生一个数据行作为输出。例如（</a:t>
            </a:r>
            <a:r>
              <a:rPr lang="en-US" altLang="zh-CN" sz="2000" dirty="0">
                <a:latin typeface="微软雅黑"/>
                <a:ea typeface="微软雅黑"/>
                <a:cs typeface="微软雅黑"/>
              </a:rPr>
              <a:t>COUNT</a:t>
            </a:r>
            <a:r>
              <a:rPr lang="zh-CN" altLang="en-US" sz="2000" dirty="0">
                <a:latin typeface="微软雅黑"/>
                <a:ea typeface="微软雅黑"/>
                <a:cs typeface="微软雅黑"/>
              </a:rPr>
              <a:t>，</a:t>
            </a:r>
            <a:r>
              <a:rPr lang="en-US" altLang="zh-CN" sz="2000" dirty="0">
                <a:latin typeface="微软雅黑"/>
                <a:ea typeface="微软雅黑"/>
                <a:cs typeface="微软雅黑"/>
              </a:rPr>
              <a:t>MAX</a:t>
            </a:r>
            <a:r>
              <a:rPr lang="zh-CN" altLang="en-US" sz="2000" dirty="0">
                <a:latin typeface="微软雅黑"/>
                <a:ea typeface="微软雅黑"/>
                <a:cs typeface="微软雅黑"/>
              </a:rPr>
              <a:t>函数等</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a:p>
            <a:r>
              <a:rPr lang="en-US" altLang="zh-CN" sz="2000" dirty="0" err="1" smtClean="0">
                <a:latin typeface="微软雅黑"/>
                <a:ea typeface="微软雅黑"/>
                <a:cs typeface="微软雅黑"/>
              </a:rPr>
              <a:t>Conf</a:t>
            </a:r>
            <a:r>
              <a:rPr lang="zh-CN" altLang="en-US" sz="2000" dirty="0" smtClean="0">
                <a:latin typeface="微软雅黑"/>
                <a:ea typeface="微软雅黑"/>
                <a:cs typeface="微软雅黑"/>
              </a:rPr>
              <a:t>上详细沉淀 </a:t>
            </a:r>
            <a:r>
              <a:rPr lang="zh-CN" altLang="en-US" sz="2000" dirty="0" smtClean="0">
                <a:latin typeface="微软雅黑"/>
                <a:ea typeface="微软雅黑"/>
                <a:cs typeface="微软雅黑"/>
                <a:hlinkClick r:id="rId2"/>
              </a:rPr>
              <a:t>请戳这里</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2974564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smtClean="0"/>
              <a:t>Hadoop</a:t>
            </a:r>
            <a:r>
              <a:rPr lang="zh-TW" altLang="en-US" sz="3200" dirty="0" smtClean="0"/>
              <a:t>任务</a:t>
            </a:r>
            <a:r>
              <a:rPr lang="zh-CN" altLang="en-US" sz="3200" dirty="0" smtClean="0"/>
              <a:t>错误排查</a:t>
            </a:r>
            <a:endParaRPr kumimoji="1" lang="zh-CN" altLang="en-US" sz="3200" dirty="0">
              <a:latin typeface="微软雅黑"/>
              <a:ea typeface="微软雅黑"/>
              <a:cs typeface="微软雅黑"/>
            </a:endParaRPr>
          </a:p>
        </p:txBody>
      </p:sp>
      <p:sp>
        <p:nvSpPr>
          <p:cNvPr id="2" name="矩形 1"/>
          <p:cNvSpPr/>
          <p:nvPr/>
        </p:nvSpPr>
        <p:spPr>
          <a:xfrm>
            <a:off x="839416" y="5661248"/>
            <a:ext cx="6096000" cy="646331"/>
          </a:xfrm>
          <a:prstGeom prst="rect">
            <a:avLst/>
          </a:prstGeom>
        </p:spPr>
        <p:txBody>
          <a:bodyPr>
            <a:spAutoFit/>
          </a:bodyPr>
          <a:lstStyle/>
          <a:p>
            <a:r>
              <a:rPr lang="en-US" altLang="zh-CN" dirty="0" err="1" smtClean="0"/>
              <a:t>Guoyu</a:t>
            </a:r>
            <a:r>
              <a:rPr lang="zh-CN" altLang="en-US" dirty="0" smtClean="0"/>
              <a:t>集群任务分析和查看 </a:t>
            </a:r>
            <a:r>
              <a:rPr lang="zh-CN" altLang="en-US" dirty="0" smtClean="0">
                <a:hlinkClick r:id="rId2"/>
              </a:rPr>
              <a:t>请戳这里</a:t>
            </a:r>
            <a:endParaRPr lang="en-US" altLang="zh-CN" dirty="0" smtClean="0"/>
          </a:p>
          <a:p>
            <a:endParaRPr lang="zh-CN" altLang="en-US" dirty="0"/>
          </a:p>
        </p:txBody>
      </p:sp>
      <p:pic>
        <p:nvPicPr>
          <p:cNvPr id="3" name="图片 2" descr="抓头图片.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256" y="2276872"/>
            <a:ext cx="2458442" cy="1841748"/>
          </a:xfrm>
          <a:prstGeom prst="rect">
            <a:avLst/>
          </a:prstGeom>
        </p:spPr>
      </p:pic>
      <p:sp>
        <p:nvSpPr>
          <p:cNvPr id="5" name="云形标注 4"/>
          <p:cNvSpPr/>
          <p:nvPr/>
        </p:nvSpPr>
        <p:spPr>
          <a:xfrm>
            <a:off x="4799856" y="1412776"/>
            <a:ext cx="3024336" cy="1800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我的任务怎么跑了这么久还没出来？</a:t>
            </a:r>
            <a:endParaRPr kumimoji="1" lang="zh-CN" altLang="en-US" dirty="0"/>
          </a:p>
        </p:txBody>
      </p:sp>
      <p:sp>
        <p:nvSpPr>
          <p:cNvPr id="6" name="椭圆形标注 5"/>
          <p:cNvSpPr/>
          <p:nvPr/>
        </p:nvSpPr>
        <p:spPr>
          <a:xfrm>
            <a:off x="767408" y="1484784"/>
            <a:ext cx="2736304" cy="1800200"/>
          </a:xfrm>
          <a:prstGeom prst="wedgeEllipseCallout">
            <a:avLst>
              <a:gd name="adj1" fmla="val 48034"/>
              <a:gd name="adj2" fmla="val 48345"/>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怎么报错了</a:t>
            </a:r>
            <a:r>
              <a:rPr kumimoji="1" lang="en-US" altLang="zh-CN" dirty="0" smtClean="0"/>
              <a:t>?mars</a:t>
            </a:r>
            <a:r>
              <a:rPr kumimoji="1" lang="zh-CN" altLang="en-US" dirty="0" smtClean="0"/>
              <a:t>上怎么也没详细错误？</a:t>
            </a:r>
            <a:endParaRPr kumimoji="1" lang="zh-CN" altLang="en-US" dirty="0"/>
          </a:p>
        </p:txBody>
      </p:sp>
      <p:sp>
        <p:nvSpPr>
          <p:cNvPr id="7" name="圆角矩形标注 6"/>
          <p:cNvSpPr/>
          <p:nvPr/>
        </p:nvSpPr>
        <p:spPr>
          <a:xfrm>
            <a:off x="3215680" y="3933056"/>
            <a:ext cx="3168352" cy="864096"/>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这谁的任务？占了集群这么多资源？</a:t>
            </a:r>
            <a:r>
              <a:rPr kumimoji="1" lang="zh-CN" altLang="zh-CN" dirty="0"/>
              <a:t>!</a:t>
            </a:r>
            <a:endParaRPr kumimoji="1" lang="zh-CN" altLang="en-US" dirty="0"/>
          </a:p>
        </p:txBody>
      </p:sp>
    </p:spTree>
    <p:extLst>
      <p:ext uri="{BB962C8B-B14F-4D97-AF65-F5344CB8AC3E}">
        <p14:creationId xmlns:p14="http://schemas.microsoft.com/office/powerpoint/2010/main" val="15794350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014401"/>
            <a:ext cx="10153128" cy="4862871"/>
          </a:xfrm>
          <a:prstGeom prst="rect">
            <a:avLst/>
          </a:prstGeom>
        </p:spPr>
        <p:txBody>
          <a:bodyPr wrap="square">
            <a:spAutoFit/>
          </a:bodyPr>
          <a:lstStyle/>
          <a:p>
            <a:pPr marL="285750" indent="-285750">
              <a:lnSpc>
                <a:spcPct val="150000"/>
              </a:lnSpc>
              <a:buFont typeface="Wingdings" charset="2"/>
              <a:buChar char="Ø"/>
            </a:pPr>
            <a:r>
              <a:rPr lang="zh-CN" altLang="en-US" b="1" dirty="0">
                <a:latin typeface="微软雅黑" pitchFamily="34" charset="-122"/>
                <a:ea typeface="微软雅黑" pitchFamily="34" charset="-122"/>
              </a:rPr>
              <a:t>定义：</a:t>
            </a:r>
            <a:r>
              <a:rPr lang="en-US" altLang="zh-CN" b="1" dirty="0" err="1">
                <a:latin typeface="微软雅黑" pitchFamily="34" charset="-122"/>
                <a:ea typeface="微软雅黑" pitchFamily="34" charset="-122"/>
              </a:rPr>
              <a:t>Mr</a:t>
            </a:r>
            <a:r>
              <a:rPr lang="zh-CN" altLang="en-US" b="1" dirty="0">
                <a:latin typeface="微软雅黑" pitchFamily="34" charset="-122"/>
                <a:ea typeface="微软雅黑" pitchFamily="34" charset="-122"/>
              </a:rPr>
              <a:t>任务中大多数的</a:t>
            </a:r>
            <a:r>
              <a:rPr lang="en-US" altLang="zh-CN" b="1" dirty="0">
                <a:latin typeface="微软雅黑" pitchFamily="34" charset="-122"/>
                <a:ea typeface="微软雅黑" pitchFamily="34" charset="-122"/>
              </a:rPr>
              <a:t>Mapper</a:t>
            </a:r>
            <a:r>
              <a:rPr lang="zh-CN" altLang="en-US" b="1" dirty="0">
                <a:latin typeface="微软雅黑" pitchFamily="34" charset="-122"/>
                <a:ea typeface="微软雅黑" pitchFamily="34" charset="-122"/>
              </a:rPr>
              <a:t>任务或者</a:t>
            </a:r>
            <a:r>
              <a:rPr lang="en-US" altLang="zh-CN" b="1" dirty="0">
                <a:latin typeface="微软雅黑" pitchFamily="34" charset="-122"/>
                <a:ea typeface="微软雅黑" pitchFamily="34" charset="-122"/>
              </a:rPr>
              <a:t>Reducer</a:t>
            </a:r>
            <a:r>
              <a:rPr lang="zh-CN" altLang="en-US" b="1" dirty="0">
                <a:latin typeface="微软雅黑" pitchFamily="34" charset="-122"/>
                <a:ea typeface="微软雅黑" pitchFamily="34" charset="-122"/>
              </a:rPr>
              <a:t>任务能够在比较短的时间执行完，但是有少量</a:t>
            </a:r>
            <a:r>
              <a:rPr lang="en-US" altLang="zh-CN" b="1" dirty="0">
                <a:latin typeface="微软雅黑" pitchFamily="34" charset="-122"/>
                <a:ea typeface="微软雅黑" pitchFamily="34" charset="-122"/>
              </a:rPr>
              <a:t>reducer</a:t>
            </a:r>
            <a:r>
              <a:rPr lang="zh-CN" altLang="en-US" b="1" dirty="0">
                <a:latin typeface="微软雅黑" pitchFamily="34" charset="-122"/>
                <a:ea typeface="微软雅黑" pitchFamily="34" charset="-122"/>
              </a:rPr>
              <a:t>或者</a:t>
            </a:r>
            <a:r>
              <a:rPr lang="en-US" altLang="zh-CN" b="1" dirty="0">
                <a:latin typeface="微软雅黑" pitchFamily="34" charset="-122"/>
                <a:ea typeface="微软雅黑" pitchFamily="34" charset="-122"/>
              </a:rPr>
              <a:t>mapper</a:t>
            </a:r>
            <a:r>
              <a:rPr lang="zh-CN" altLang="en-US" b="1" dirty="0">
                <a:latin typeface="微软雅黑" pitchFamily="34" charset="-122"/>
                <a:ea typeface="微软雅黑" pitchFamily="34" charset="-122"/>
              </a:rPr>
              <a:t>执行时间明显比其他要长很多。</a:t>
            </a:r>
            <a:endParaRPr lang="en-US" altLang="zh-CN" b="1" dirty="0">
              <a:latin typeface="微软雅黑" pitchFamily="34" charset="-122"/>
              <a:ea typeface="微软雅黑" pitchFamily="34" charset="-122"/>
            </a:endParaRPr>
          </a:p>
          <a:p>
            <a:pPr marL="285750" indent="-285750">
              <a:lnSpc>
                <a:spcPct val="200000"/>
              </a:lnSpc>
              <a:buFont typeface="Wingdings" charset="2"/>
              <a:buChar char="Ø"/>
            </a:pPr>
            <a:r>
              <a:rPr lang="zh-CN" altLang="en-US" b="1" dirty="0">
                <a:latin typeface="微软雅黑" pitchFamily="34" charset="-122"/>
                <a:ea typeface="微软雅黑" pitchFamily="34" charset="-122"/>
              </a:rPr>
              <a:t>原因：</a:t>
            </a:r>
            <a:endParaRPr lang="en-US" altLang="zh-CN" b="1" dirty="0">
              <a:latin typeface="微软雅黑" pitchFamily="34" charset="-122"/>
              <a:ea typeface="微软雅黑" pitchFamily="34" charset="-122"/>
            </a:endParaRPr>
          </a:p>
          <a:p>
            <a:pPr marL="800100" lvl="1" indent="-342900">
              <a:buFont typeface="+mj-lt"/>
              <a:buAutoNum type="alphaLcParenR"/>
            </a:pPr>
            <a:r>
              <a:rPr lang="zh-CN" altLang="en-US" b="1" dirty="0">
                <a:latin typeface="微软雅黑" pitchFamily="34" charset="-122"/>
                <a:ea typeface="微软雅黑" pitchFamily="34" charset="-122"/>
              </a:rPr>
              <a:t>业务数据本身</a:t>
            </a:r>
            <a:r>
              <a:rPr lang="en-US" altLang="zh-CN" b="1" dirty="0">
                <a:latin typeface="微软雅黑" pitchFamily="34" charset="-122"/>
                <a:ea typeface="微软雅黑" pitchFamily="34" charset="-122"/>
              </a:rPr>
              <a:t>key</a:t>
            </a:r>
            <a:r>
              <a:rPr lang="zh-CN" altLang="en-US" b="1" dirty="0">
                <a:latin typeface="微软雅黑" pitchFamily="34" charset="-122"/>
                <a:ea typeface="微软雅黑" pitchFamily="34" charset="-122"/>
              </a:rPr>
              <a:t>分布不均匀</a:t>
            </a:r>
          </a:p>
          <a:p>
            <a:pPr marL="800100" lvl="1" indent="-342900">
              <a:buFont typeface="+mj-lt"/>
              <a:buAutoNum type="alphaLcParenR"/>
            </a:pPr>
            <a:r>
              <a:rPr lang="zh-CN" altLang="en-US" b="1" dirty="0">
                <a:latin typeface="微软雅黑" pitchFamily="34" charset="-122"/>
                <a:ea typeface="微软雅黑" pitchFamily="34" charset="-122"/>
              </a:rPr>
              <a:t>建表时考虑不周，存储本身导致，例如分桶</a:t>
            </a:r>
          </a:p>
          <a:p>
            <a:pPr marL="800100" lvl="1" indent="-342900">
              <a:buFont typeface="+mj-lt"/>
              <a:buAutoNum type="alphaLcParenR"/>
            </a:pPr>
            <a:r>
              <a:rPr lang="zh-CN" altLang="en-US" b="1" dirty="0">
                <a:latin typeface="微软雅黑" pitchFamily="34" charset="-122"/>
                <a:ea typeface="微软雅黑" pitchFamily="34" charset="-122"/>
              </a:rPr>
              <a:t>某些</a:t>
            </a:r>
            <a:r>
              <a:rPr lang="en-US" altLang="zh-CN" b="1" dirty="0">
                <a:latin typeface="微软雅黑" pitchFamily="34" charset="-122"/>
                <a:ea typeface="微软雅黑" pitchFamily="34" charset="-122"/>
              </a:rPr>
              <a:t>SQL</a:t>
            </a:r>
            <a:r>
              <a:rPr lang="zh-CN" altLang="en-US" b="1" dirty="0">
                <a:latin typeface="微软雅黑" pitchFamily="34" charset="-122"/>
                <a:ea typeface="微软雅黑" pitchFamily="34" charset="-122"/>
              </a:rPr>
              <a:t>语句本身就有数据倾斜</a:t>
            </a:r>
            <a:endParaRPr lang="en-US" altLang="zh-CN" b="1" dirty="0">
              <a:latin typeface="微软雅黑" pitchFamily="34" charset="-122"/>
              <a:ea typeface="微软雅黑" pitchFamily="34" charset="-122"/>
            </a:endParaRPr>
          </a:p>
          <a:p>
            <a:pPr marL="800100" lvl="1" indent="-342900">
              <a:buFont typeface="+mj-lt"/>
              <a:buAutoNum type="alphaLcParenR"/>
            </a:pPr>
            <a:r>
              <a:rPr lang="zh-CN" altLang="en-US" b="1" dirty="0">
                <a:latin typeface="微软雅黑" pitchFamily="34" charset="-122"/>
                <a:ea typeface="微软雅黑" pitchFamily="34" charset="-122"/>
              </a:rPr>
              <a:t>集群架构问题，节点的处理能力不一致</a:t>
            </a:r>
            <a:endParaRPr lang="en-US" altLang="zh-CN" b="1" dirty="0">
              <a:latin typeface="微软雅黑" pitchFamily="34" charset="-122"/>
              <a:ea typeface="微软雅黑" pitchFamily="34" charset="-122"/>
            </a:endParaRPr>
          </a:p>
          <a:p>
            <a:pPr marL="342900" indent="-342900">
              <a:lnSpc>
                <a:spcPct val="200000"/>
              </a:lnSpc>
              <a:buFont typeface="Wingdings" charset="2"/>
              <a:buChar char="Ø"/>
            </a:pPr>
            <a:r>
              <a:rPr lang="zh-CN" altLang="en-US" sz="2000" b="1" dirty="0">
                <a:latin typeface="微软雅黑" pitchFamily="34" charset="-122"/>
                <a:ea typeface="微软雅黑" pitchFamily="34" charset="-122"/>
              </a:rPr>
              <a:t>解决方案</a:t>
            </a:r>
            <a:endParaRPr lang="en-US" altLang="zh-CN" sz="2000" b="1" dirty="0">
              <a:latin typeface="微软雅黑" pitchFamily="34" charset="-122"/>
              <a:ea typeface="微软雅黑" pitchFamily="34" charset="-122"/>
            </a:endParaRPr>
          </a:p>
          <a:p>
            <a:pPr marL="800100" lvl="1" indent="-342900">
              <a:buFont typeface="+mj-lt"/>
              <a:buAutoNum type="arabicPeriod"/>
            </a:pPr>
            <a:r>
              <a:rPr lang="zh-CN" altLang="en-US" b="1" dirty="0">
                <a:latin typeface="微软雅黑" pitchFamily="34" charset="-122"/>
                <a:ea typeface="微软雅黑" pitchFamily="34" charset="-122"/>
              </a:rPr>
              <a:t>存储导致数据分布不均：将数据打散重新存储</a:t>
            </a:r>
            <a:endParaRPr lang="en-US" altLang="zh-CN" b="1" dirty="0">
              <a:latin typeface="微软雅黑" pitchFamily="34" charset="-122"/>
              <a:ea typeface="微软雅黑" pitchFamily="34" charset="-122"/>
            </a:endParaRPr>
          </a:p>
          <a:p>
            <a:pPr marL="800100" lvl="1" indent="-342900">
              <a:buFont typeface="+mj-lt"/>
              <a:buAutoNum type="arabicPeriod"/>
            </a:pPr>
            <a:r>
              <a:rPr lang="en-US" altLang="zh-CN" b="1" dirty="0">
                <a:latin typeface="微软雅黑" pitchFamily="34" charset="-122"/>
                <a:ea typeface="微软雅黑" pitchFamily="34" charset="-122"/>
              </a:rPr>
              <a:t>shuffle</a:t>
            </a:r>
            <a:r>
              <a:rPr lang="zh-CN" altLang="en-US" b="1" dirty="0">
                <a:latin typeface="微软雅黑" pitchFamily="34" charset="-122"/>
                <a:ea typeface="微软雅黑" pitchFamily="34" charset="-122"/>
              </a:rPr>
              <a:t>过程产生数据分配不均，即</a:t>
            </a:r>
            <a:r>
              <a:rPr lang="en-US" altLang="zh-CN" b="1" dirty="0">
                <a:latin typeface="微软雅黑" pitchFamily="34" charset="-122"/>
                <a:ea typeface="微软雅黑" pitchFamily="34" charset="-122"/>
              </a:rPr>
              <a:t>shuffle</a:t>
            </a:r>
            <a:r>
              <a:rPr lang="zh-CN" altLang="en-US" b="1" dirty="0">
                <a:latin typeface="微软雅黑" pitchFamily="34" charset="-122"/>
                <a:ea typeface="微软雅黑" pitchFamily="34" charset="-122"/>
              </a:rPr>
              <a:t>的</a:t>
            </a:r>
            <a:r>
              <a:rPr lang="en-US" altLang="zh-CN" b="1" dirty="0">
                <a:latin typeface="微软雅黑" pitchFamily="34" charset="-122"/>
                <a:ea typeface="微软雅黑" pitchFamily="34" charset="-122"/>
              </a:rPr>
              <a:t>key</a:t>
            </a:r>
            <a:r>
              <a:rPr lang="zh-CN" altLang="en-US" b="1" dirty="0">
                <a:latin typeface="微软雅黑" pitchFamily="34" charset="-122"/>
                <a:ea typeface="微软雅黑" pitchFamily="34" charset="-122"/>
              </a:rPr>
              <a:t>值占比不均匀</a:t>
            </a:r>
            <a:endParaRPr lang="en-US" altLang="zh-CN" b="1" dirty="0">
              <a:latin typeface="微软雅黑" pitchFamily="34" charset="-122"/>
              <a:ea typeface="微软雅黑" pitchFamily="34" charset="-122"/>
            </a:endParaRPr>
          </a:p>
          <a:p>
            <a:pPr marL="1257300" lvl="2" indent="-342900">
              <a:buFont typeface="Wingdings" charset="2"/>
              <a:buChar char="l"/>
            </a:pPr>
            <a:r>
              <a:rPr lang="en-US" altLang="zh-CN" b="1" dirty="0">
                <a:latin typeface="微软雅黑" pitchFamily="34" charset="-122"/>
                <a:ea typeface="微软雅黑" pitchFamily="34" charset="-122"/>
              </a:rPr>
              <a:t>Join		</a:t>
            </a:r>
            <a:r>
              <a:rPr lang="zh-CN" altLang="en-US"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mapjoin</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			&amp;</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set </a:t>
            </a:r>
            <a:r>
              <a:rPr lang="en-US" altLang="zh-CN" b="1" dirty="0" err="1">
                <a:latin typeface="微软雅黑" pitchFamily="34" charset="-122"/>
                <a:ea typeface="微软雅黑" pitchFamily="34" charset="-122"/>
              </a:rPr>
              <a:t>hive.optimize.skewjoin</a:t>
            </a:r>
            <a:r>
              <a:rPr lang="en-US" altLang="zh-CN" b="1" dirty="0">
                <a:latin typeface="微软雅黑" pitchFamily="34" charset="-122"/>
                <a:ea typeface="微软雅黑" pitchFamily="34" charset="-122"/>
              </a:rPr>
              <a:t> = true;</a:t>
            </a:r>
          </a:p>
          <a:p>
            <a:pPr marL="1257300" lvl="2" indent="-342900">
              <a:buFont typeface="Wingdings" charset="2"/>
              <a:buChar char="l"/>
            </a:pPr>
            <a:r>
              <a:rPr lang="en-US" altLang="zh-CN" b="1" dirty="0" err="1">
                <a:latin typeface="微软雅黑" pitchFamily="34" charset="-122"/>
                <a:ea typeface="微软雅黑" pitchFamily="34" charset="-122"/>
              </a:rPr>
              <a:t>Groupby</a:t>
            </a:r>
            <a:r>
              <a:rPr lang="zh-CN" altLang="en-US" sz="1050" b="1" dirty="0">
                <a:latin typeface="微软雅黑" pitchFamily="34" charset="-122"/>
                <a:ea typeface="微软雅黑" pitchFamily="34" charset="-122"/>
              </a:rPr>
              <a:t> </a:t>
            </a:r>
            <a:r>
              <a:rPr lang="zh-CN" altLang="en-US"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hive.map.aggr</a:t>
            </a:r>
            <a:r>
              <a:rPr lang="en-US" altLang="zh-CN" b="1" dirty="0">
                <a:latin typeface="微软雅黑" pitchFamily="34" charset="-122"/>
                <a:ea typeface="微软雅黑" pitchFamily="34" charset="-122"/>
              </a:rPr>
              <a:t>=true</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&amp;</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set</a:t>
            </a:r>
            <a:r>
              <a:rPr lang="zh-CN" altLang="en-US" b="1" dirty="0">
                <a:latin typeface="微软雅黑" pitchFamily="34" charset="-122"/>
                <a:ea typeface="微软雅黑" pitchFamily="34" charset="-122"/>
              </a:rPr>
              <a:t> </a:t>
            </a:r>
            <a:r>
              <a:rPr lang="en-US" altLang="zh-CN" b="1" dirty="0" err="1">
                <a:latin typeface="微软雅黑" pitchFamily="34" charset="-122"/>
                <a:ea typeface="微软雅黑" pitchFamily="34" charset="-122"/>
              </a:rPr>
              <a:t>hive.groupby.skewindata</a:t>
            </a:r>
            <a:r>
              <a:rPr lang="en-US" altLang="zh-CN" b="1" dirty="0">
                <a:latin typeface="微软雅黑" pitchFamily="34" charset="-122"/>
                <a:ea typeface="微软雅黑" pitchFamily="34" charset="-122"/>
              </a:rPr>
              <a:t>=true;</a:t>
            </a:r>
          </a:p>
          <a:p>
            <a:pPr marL="800100" lvl="1" indent="-342900">
              <a:buFont typeface="+mj-lt"/>
              <a:buAutoNum type="arabicPeriod"/>
            </a:pPr>
            <a:r>
              <a:rPr lang="en-US" altLang="zh-CN" b="1" dirty="0">
                <a:latin typeface="微软雅黑" pitchFamily="34" charset="-122"/>
                <a:ea typeface="微软雅黑" pitchFamily="34" charset="-122"/>
              </a:rPr>
              <a:t>count(distinct)</a:t>
            </a:r>
            <a:r>
              <a:rPr lang="zh-CN" altLang="en-US" b="1" dirty="0">
                <a:latin typeface="微软雅黑" pitchFamily="34" charset="-122"/>
                <a:ea typeface="微软雅黑" pitchFamily="34" charset="-122"/>
              </a:rPr>
              <a:t>    </a:t>
            </a:r>
            <a:r>
              <a:rPr lang="zh-CN" altLang="en-US" b="1" dirty="0">
                <a:latin typeface="微软雅黑" pitchFamily="34" charset="-122"/>
                <a:ea typeface="微软雅黑" pitchFamily="34" charset="-122"/>
                <a:sym typeface="Wingdings"/>
              </a:rPr>
              <a:t>  改写成两层</a:t>
            </a:r>
            <a:r>
              <a:rPr lang="en-US" altLang="zh-CN" b="1" dirty="0">
                <a:latin typeface="微软雅黑" pitchFamily="34" charset="-122"/>
                <a:ea typeface="微软雅黑" pitchFamily="34" charset="-122"/>
                <a:sym typeface="Wingdings"/>
              </a:rPr>
              <a:t>group</a:t>
            </a:r>
            <a:r>
              <a:rPr lang="zh-CN" altLang="en-US" b="1" dirty="0">
                <a:latin typeface="微软雅黑" pitchFamily="34" charset="-122"/>
                <a:ea typeface="微软雅黑" pitchFamily="34" charset="-122"/>
                <a:sym typeface="Wingdings"/>
              </a:rPr>
              <a:t> </a:t>
            </a:r>
            <a:r>
              <a:rPr lang="en-US" altLang="zh-CN" b="1" dirty="0">
                <a:latin typeface="微软雅黑" pitchFamily="34" charset="-122"/>
                <a:ea typeface="微软雅黑" pitchFamily="34" charset="-122"/>
                <a:sym typeface="Wingdings"/>
              </a:rPr>
              <a:t>by</a:t>
            </a:r>
            <a:endParaRPr lang="en-US" altLang="zh-CN" b="1" dirty="0">
              <a:latin typeface="微软雅黑" pitchFamily="34" charset="-122"/>
              <a:ea typeface="微软雅黑" pitchFamily="34" charset="-122"/>
            </a:endParaRPr>
          </a:p>
        </p:txBody>
      </p:sp>
      <p:sp>
        <p:nvSpPr>
          <p:cNvPr id="4" name="标题 1"/>
          <p:cNvSpPr>
            <a:spLocks noGrp="1"/>
          </p:cNvSpPr>
          <p:nvPr>
            <p:ph type="title"/>
          </p:nvPr>
        </p:nvSpPr>
        <p:spPr>
          <a:xfrm>
            <a:off x="983432" y="312920"/>
            <a:ext cx="10134600" cy="667808"/>
          </a:xfrm>
        </p:spPr>
        <p:txBody>
          <a:bodyPr>
            <a:normAutofit/>
          </a:bodyPr>
          <a:lstStyle/>
          <a:p>
            <a:r>
              <a:rPr kumimoji="1" lang="en-US" altLang="zh-CN" sz="3200" dirty="0" smtClean="0">
                <a:latin typeface="微软雅黑"/>
                <a:ea typeface="微软雅黑"/>
                <a:cs typeface="微软雅黑"/>
              </a:rPr>
              <a:t>Hive</a:t>
            </a:r>
            <a:r>
              <a:rPr kumimoji="1" lang="zh-CN" altLang="en-US" sz="3200" dirty="0" smtClean="0">
                <a:latin typeface="微软雅黑"/>
                <a:ea typeface="微软雅黑"/>
                <a:cs typeface="微软雅黑"/>
              </a:rPr>
              <a:t>常见问题</a:t>
            </a:r>
            <a:r>
              <a:rPr kumimoji="1" lang="en-US" altLang="zh-CN" sz="3200" dirty="0" smtClean="0">
                <a:latin typeface="微软雅黑"/>
                <a:ea typeface="微软雅黑"/>
                <a:cs typeface="微软雅黑"/>
              </a:rPr>
              <a:t>-</a:t>
            </a:r>
            <a:r>
              <a:rPr kumimoji="1" lang="zh-CN" altLang="en-US" sz="3200" dirty="0" smtClean="0">
                <a:latin typeface="微软雅黑"/>
                <a:ea typeface="微软雅黑"/>
                <a:cs typeface="微软雅黑"/>
              </a:rPr>
              <a:t>数据倾斜</a:t>
            </a:r>
            <a:endParaRPr kumimoji="1" lang="zh-CN" altLang="en-US" sz="3200" dirty="0">
              <a:latin typeface="微软雅黑"/>
              <a:ea typeface="微软雅黑"/>
              <a:cs typeface="微软雅黑"/>
            </a:endParaRPr>
          </a:p>
        </p:txBody>
      </p:sp>
    </p:spTree>
    <p:extLst>
      <p:ext uri="{BB962C8B-B14F-4D97-AF65-F5344CB8AC3E}">
        <p14:creationId xmlns:p14="http://schemas.microsoft.com/office/powerpoint/2010/main" val="38890818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zh-CN" altLang="en-US" sz="3200" dirty="0" smtClean="0"/>
              <a:t>总结</a:t>
            </a:r>
            <a:endParaRPr kumimoji="1" lang="zh-CN" altLang="en-US" sz="3200" dirty="0">
              <a:latin typeface="微软雅黑"/>
              <a:ea typeface="微软雅黑"/>
              <a:cs typeface="微软雅黑"/>
            </a:endParaRPr>
          </a:p>
        </p:txBody>
      </p:sp>
      <p:sp>
        <p:nvSpPr>
          <p:cNvPr id="2" name="矩形 1"/>
          <p:cNvSpPr/>
          <p:nvPr/>
        </p:nvSpPr>
        <p:spPr>
          <a:xfrm>
            <a:off x="623392" y="1484784"/>
            <a:ext cx="6096000" cy="3170099"/>
          </a:xfrm>
          <a:prstGeom prst="rect">
            <a:avLst/>
          </a:prstGeom>
        </p:spPr>
        <p:txBody>
          <a:bodyPr>
            <a:spAutoFit/>
          </a:bodyPr>
          <a:lstStyle/>
          <a:p>
            <a:pPr>
              <a:lnSpc>
                <a:spcPct val="150000"/>
              </a:lnSpc>
            </a:pPr>
            <a:r>
              <a:rPr lang="zh-CN" altLang="en-US" sz="2000" dirty="0" smtClean="0">
                <a:latin typeface="微软雅黑"/>
                <a:ea typeface="微软雅黑"/>
                <a:cs typeface="微软雅黑"/>
              </a:rPr>
              <a:t>一、基本概念</a:t>
            </a:r>
            <a:endParaRPr lang="en-US" altLang="zh-CN" sz="2000" dirty="0" smtClean="0">
              <a:latin typeface="微软雅黑"/>
              <a:ea typeface="微软雅黑"/>
              <a:cs typeface="微软雅黑"/>
            </a:endParaRPr>
          </a:p>
          <a:p>
            <a:pPr>
              <a:lnSpc>
                <a:spcPct val="150000"/>
              </a:lnSpc>
            </a:pPr>
            <a:r>
              <a:rPr lang="en-US" altLang="zh-CN" sz="2000" dirty="0" err="1" smtClean="0">
                <a:latin typeface="微软雅黑"/>
                <a:ea typeface="微软雅黑"/>
                <a:cs typeface="微软雅黑"/>
              </a:rPr>
              <a:t>hadoop</a:t>
            </a:r>
            <a:r>
              <a:rPr lang="zh-CN" altLang="zh-CN" sz="2000" dirty="0" smtClean="0">
                <a:latin typeface="微软雅黑"/>
                <a:ea typeface="微软雅黑"/>
                <a:cs typeface="微软雅黑"/>
              </a:rPr>
              <a:t>、</a:t>
            </a:r>
            <a:r>
              <a:rPr lang="en-US" altLang="zh-CN" sz="2000" dirty="0" smtClean="0">
                <a:latin typeface="微软雅黑"/>
                <a:ea typeface="微软雅黑"/>
                <a:cs typeface="微软雅黑"/>
              </a:rPr>
              <a:t>HDFS</a:t>
            </a:r>
            <a:r>
              <a:rPr lang="zh-CN" altLang="zh-CN" sz="2000" dirty="0" smtClean="0">
                <a:latin typeface="微软雅黑"/>
                <a:ea typeface="微软雅黑"/>
                <a:cs typeface="微软雅黑"/>
              </a:rPr>
              <a:t>、</a:t>
            </a:r>
            <a:r>
              <a:rPr lang="en-US" altLang="zh-CN" sz="2000" dirty="0" err="1" smtClean="0">
                <a:latin typeface="微软雅黑"/>
                <a:ea typeface="微软雅黑"/>
                <a:cs typeface="微软雅黑"/>
              </a:rPr>
              <a:t>mapreduce</a:t>
            </a:r>
            <a:r>
              <a:rPr lang="zh-CN" altLang="zh-CN" sz="2000" dirty="0">
                <a:latin typeface="微软雅黑"/>
                <a:ea typeface="微软雅黑"/>
                <a:cs typeface="微软雅黑"/>
              </a:rPr>
              <a:t>、</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Yarn</a:t>
            </a:r>
            <a:endParaRPr lang="en-US" altLang="zh-CN" sz="2000" dirty="0">
              <a:latin typeface="微软雅黑"/>
              <a:ea typeface="微软雅黑"/>
              <a:cs typeface="微软雅黑"/>
            </a:endParaRPr>
          </a:p>
          <a:p>
            <a:pPr>
              <a:lnSpc>
                <a:spcPct val="150000"/>
              </a:lnSpc>
            </a:pPr>
            <a:r>
              <a:rPr lang="zh-CN" altLang="en-US" sz="2000" dirty="0" smtClean="0">
                <a:latin typeface="微软雅黑"/>
                <a:ea typeface="微软雅黑"/>
                <a:cs typeface="微软雅黑"/>
              </a:rPr>
              <a:t>二、实际操作</a:t>
            </a:r>
            <a:endParaRPr lang="en-US" altLang="zh-CN" sz="2000" dirty="0">
              <a:latin typeface="微软雅黑"/>
              <a:ea typeface="微软雅黑"/>
              <a:cs typeface="微软雅黑"/>
            </a:endParaRPr>
          </a:p>
          <a:p>
            <a:pPr>
              <a:lnSpc>
                <a:spcPct val="150000"/>
              </a:lnSpc>
            </a:pPr>
            <a:r>
              <a:rPr lang="zh-CN" altLang="zh-CN" sz="2000" dirty="0" smtClean="0">
                <a:latin typeface="微软雅黑"/>
                <a:ea typeface="微软雅黑"/>
                <a:cs typeface="微软雅黑"/>
              </a:rPr>
              <a:t>1</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Hadoop</a:t>
            </a:r>
            <a:r>
              <a:rPr lang="zh-CN" altLang="en-US" sz="2000" dirty="0" smtClean="0">
                <a:latin typeface="微软雅黑"/>
                <a:ea typeface="微软雅黑"/>
                <a:cs typeface="微软雅黑"/>
              </a:rPr>
              <a:t>基本命令</a:t>
            </a:r>
            <a:endParaRPr lang="en-US" altLang="zh-CN" sz="2000" dirty="0" smtClean="0">
              <a:latin typeface="微软雅黑"/>
              <a:ea typeface="微软雅黑"/>
              <a:cs typeface="微软雅黑"/>
            </a:endParaRPr>
          </a:p>
          <a:p>
            <a:pPr>
              <a:lnSpc>
                <a:spcPct val="150000"/>
              </a:lnSpc>
            </a:pPr>
            <a:r>
              <a:rPr lang="zh-CN" altLang="zh-CN" sz="2000" dirty="0" smtClean="0">
                <a:latin typeface="微软雅黑"/>
                <a:ea typeface="微软雅黑"/>
                <a:cs typeface="微软雅黑"/>
              </a:rPr>
              <a:t>2</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函数以及自定义函数</a:t>
            </a:r>
            <a:endParaRPr lang="en-US" altLang="zh-CN" sz="2000" dirty="0" smtClean="0">
              <a:latin typeface="微软雅黑"/>
              <a:ea typeface="微软雅黑"/>
              <a:cs typeface="微软雅黑"/>
            </a:endParaRPr>
          </a:p>
          <a:p>
            <a:pPr>
              <a:lnSpc>
                <a:spcPct val="150000"/>
              </a:lnSpc>
            </a:pPr>
            <a:r>
              <a:rPr lang="zh-CN" altLang="zh-CN" sz="2000" dirty="0" smtClean="0">
                <a:latin typeface="微软雅黑"/>
                <a:ea typeface="微软雅黑"/>
                <a:cs typeface="微软雅黑"/>
              </a:rPr>
              <a:t>3</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Hadoop</a:t>
            </a:r>
            <a:r>
              <a:rPr lang="zh-CN" altLang="en-US" sz="2000" dirty="0" smtClean="0">
                <a:latin typeface="微软雅黑"/>
                <a:ea typeface="微软雅黑"/>
                <a:cs typeface="微软雅黑"/>
              </a:rPr>
              <a:t>任务问题排查</a:t>
            </a:r>
            <a:endParaRPr lang="en-US" altLang="zh-CN" sz="2000" dirty="0" smtClean="0">
              <a:latin typeface="微软雅黑"/>
              <a:ea typeface="微软雅黑"/>
              <a:cs typeface="微软雅黑"/>
            </a:endParaRPr>
          </a:p>
          <a:p>
            <a:endParaRPr lang="zh-CN" altLang="en-US" sz="2000" dirty="0">
              <a:latin typeface="微软雅黑"/>
              <a:ea typeface="微软雅黑"/>
              <a:cs typeface="微软雅黑"/>
            </a:endParaRPr>
          </a:p>
        </p:txBody>
      </p:sp>
      <p:pic>
        <p:nvPicPr>
          <p:cNvPr id="3" name="图片 2" descr="划重点.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2924944"/>
            <a:ext cx="1438102" cy="1438102"/>
          </a:xfrm>
          <a:prstGeom prst="rect">
            <a:avLst/>
          </a:prstGeom>
        </p:spPr>
      </p:pic>
    </p:spTree>
    <p:extLst>
      <p:ext uri="{BB962C8B-B14F-4D97-AF65-F5344CB8AC3E}">
        <p14:creationId xmlns:p14="http://schemas.microsoft.com/office/powerpoint/2010/main" val="25805083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2996952"/>
            <a:ext cx="9793088" cy="1440160"/>
          </a:xfrm>
        </p:spPr>
        <p:txBody>
          <a:bodyPr/>
          <a:lstStyle/>
          <a:p>
            <a:pPr marL="0" indent="0" algn="ctr">
              <a:buNone/>
            </a:pPr>
            <a:r>
              <a:rPr kumimoji="1" lang="en-US" altLang="zh-CN" sz="5400" dirty="0" smtClean="0">
                <a:latin typeface="微软雅黑"/>
                <a:ea typeface="微软雅黑"/>
                <a:cs typeface="微软雅黑"/>
              </a:rPr>
              <a:t>Q&amp;A</a:t>
            </a:r>
            <a:endParaRPr kumimoji="1" lang="en-US" altLang="en-US" dirty="0" smtClean="0">
              <a:latin typeface="+mj-ea"/>
              <a:ea typeface="+mj-ea"/>
              <a:cs typeface="微软雅黑"/>
            </a:endParaRPr>
          </a:p>
          <a:p>
            <a:pPr marL="0" indent="0">
              <a:buNone/>
            </a:pPr>
            <a:endParaRPr kumimoji="1" lang="zh-CN" altLang="en-US" dirty="0">
              <a:latin typeface="+mj-ea"/>
              <a:ea typeface="+mj-ea"/>
              <a:cs typeface="微软雅黑"/>
            </a:endParaRPr>
          </a:p>
        </p:txBody>
      </p:sp>
    </p:spTree>
    <p:extLst>
      <p:ext uri="{BB962C8B-B14F-4D97-AF65-F5344CB8AC3E}">
        <p14:creationId xmlns:p14="http://schemas.microsoft.com/office/powerpoint/2010/main" val="2448781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6133" y="297393"/>
            <a:ext cx="10134600" cy="667808"/>
          </a:xfrm>
        </p:spPr>
        <p:txBody>
          <a:bodyPr>
            <a:normAutofit/>
          </a:bodyPr>
          <a:lstStyle/>
          <a:p>
            <a:r>
              <a:rPr kumimoji="1" lang="zh-CN" altLang="en-US" sz="4000" smtClean="0">
                <a:latin typeface="微软雅黑"/>
                <a:ea typeface="微软雅黑"/>
                <a:cs typeface="微软雅黑"/>
              </a:rPr>
              <a:t>目录</a:t>
            </a:r>
            <a:endParaRPr kumimoji="1" lang="zh-CN" altLang="en-US" sz="4000">
              <a:latin typeface="微软雅黑"/>
              <a:ea typeface="微软雅黑"/>
              <a:cs typeface="微软雅黑"/>
            </a:endParaRPr>
          </a:p>
        </p:txBody>
      </p:sp>
      <p:sp>
        <p:nvSpPr>
          <p:cNvPr id="6" name="内容占位符 2"/>
          <p:cNvSpPr>
            <a:spLocks noGrp="1"/>
          </p:cNvSpPr>
          <p:nvPr>
            <p:ph idx="1"/>
          </p:nvPr>
        </p:nvSpPr>
        <p:spPr>
          <a:xfrm>
            <a:off x="839416" y="1340768"/>
            <a:ext cx="8355360" cy="4032448"/>
          </a:xfrm>
        </p:spPr>
        <p:txBody>
          <a:bodyPr>
            <a:noAutofit/>
          </a:bodyPr>
          <a:lstStyle/>
          <a:p>
            <a:pPr>
              <a:buFont typeface="Wingdings" charset="2"/>
              <a:buChar char="ü"/>
            </a:pPr>
            <a:r>
              <a:rPr lang="en-US" altLang="zh-TW" sz="3200" dirty="0" smtClean="0">
                <a:latin typeface="微软雅黑"/>
                <a:ea typeface="微软雅黑"/>
                <a:cs typeface="微软雅黑"/>
              </a:rPr>
              <a:t>Hadoop</a:t>
            </a:r>
            <a:r>
              <a:rPr lang="zh-CN" altLang="en-US" sz="3200" dirty="0" smtClean="0">
                <a:latin typeface="微软雅黑"/>
                <a:ea typeface="微软雅黑"/>
                <a:cs typeface="微软雅黑"/>
              </a:rPr>
              <a:t>基本概念</a:t>
            </a:r>
            <a:endParaRPr lang="en-US" altLang="zh-TW" sz="3200" dirty="0" smtClean="0">
              <a:latin typeface="微软雅黑"/>
              <a:ea typeface="微软雅黑"/>
              <a:cs typeface="微软雅黑"/>
            </a:endParaRPr>
          </a:p>
          <a:p>
            <a:pPr marL="0" indent="0">
              <a:buNone/>
            </a:pPr>
            <a:r>
              <a:rPr lang="en-US" altLang="zh-CN" sz="2400" dirty="0" smtClean="0">
                <a:latin typeface="微软雅黑"/>
                <a:ea typeface="微软雅黑"/>
                <a:cs typeface="微软雅黑"/>
              </a:rPr>
              <a:t>1)HDFS</a:t>
            </a:r>
            <a:endParaRPr lang="en-US" altLang="zh-CN" sz="2400" dirty="0">
              <a:latin typeface="微软雅黑"/>
              <a:ea typeface="微软雅黑"/>
              <a:cs typeface="微软雅黑"/>
            </a:endParaRPr>
          </a:p>
          <a:p>
            <a:pPr marL="0" indent="0">
              <a:buNone/>
            </a:pPr>
            <a:r>
              <a:rPr lang="en-US" altLang="zh-CN" sz="2400" dirty="0" smtClean="0">
                <a:latin typeface="微软雅黑"/>
                <a:ea typeface="微软雅黑"/>
                <a:cs typeface="微软雅黑"/>
              </a:rPr>
              <a:t>2)</a:t>
            </a:r>
            <a:r>
              <a:rPr lang="en-US" altLang="zh-CN" sz="2400" dirty="0" err="1" smtClean="0">
                <a:latin typeface="微软雅黑"/>
                <a:ea typeface="微软雅黑"/>
                <a:cs typeface="微软雅黑"/>
              </a:rPr>
              <a:t>Mapreduce</a:t>
            </a:r>
            <a:endParaRPr lang="en-US" altLang="zh-TW" sz="2400" dirty="0" smtClean="0">
              <a:latin typeface="微软雅黑"/>
              <a:ea typeface="微软雅黑"/>
              <a:cs typeface="微软雅黑"/>
            </a:endParaRPr>
          </a:p>
          <a:p>
            <a:pPr>
              <a:buFont typeface="Wingdings" charset="2"/>
              <a:buChar char="ü"/>
            </a:pPr>
            <a:r>
              <a:rPr lang="zh-CN" altLang="en-US" sz="3200" dirty="0" smtClean="0">
                <a:latin typeface="微软雅黑"/>
                <a:ea typeface="微软雅黑"/>
                <a:cs typeface="微软雅黑"/>
              </a:rPr>
              <a:t>实际操作</a:t>
            </a:r>
            <a:endParaRPr lang="en-US" altLang="zh-TW" sz="3200" dirty="0" smtClean="0">
              <a:latin typeface="微软雅黑"/>
              <a:ea typeface="微软雅黑"/>
              <a:cs typeface="微软雅黑"/>
            </a:endParaRPr>
          </a:p>
          <a:p>
            <a:pPr marL="0" indent="0">
              <a:buNone/>
            </a:pPr>
            <a:r>
              <a:rPr lang="zh-CN" altLang="zh-TW" sz="2400" dirty="0" smtClean="0">
                <a:latin typeface="微软雅黑"/>
                <a:ea typeface="微软雅黑"/>
                <a:cs typeface="微软雅黑"/>
              </a:rPr>
              <a:t>1</a:t>
            </a:r>
            <a:r>
              <a:rPr lang="en-US" altLang="zh-CN" sz="2400" dirty="0" smtClean="0">
                <a:latin typeface="微软雅黑"/>
                <a:ea typeface="微软雅黑"/>
                <a:cs typeface="微软雅黑"/>
              </a:rPr>
              <a:t>)</a:t>
            </a:r>
            <a:r>
              <a:rPr lang="en-US" altLang="zh-TW" sz="2400" dirty="0" smtClean="0">
                <a:latin typeface="微软雅黑"/>
                <a:ea typeface="微软雅黑"/>
                <a:cs typeface="微软雅黑"/>
              </a:rPr>
              <a:t>H</a:t>
            </a:r>
            <a:r>
              <a:rPr lang="en-US" altLang="zh-CN" sz="2400" dirty="0" smtClean="0">
                <a:latin typeface="微软雅黑"/>
                <a:ea typeface="微软雅黑"/>
                <a:cs typeface="微软雅黑"/>
              </a:rPr>
              <a:t>adoop</a:t>
            </a:r>
            <a:r>
              <a:rPr lang="zh-CN" altLang="en-US" sz="2400" dirty="0" smtClean="0">
                <a:latin typeface="微软雅黑"/>
                <a:ea typeface="微软雅黑"/>
                <a:cs typeface="微软雅黑"/>
              </a:rPr>
              <a:t>基本命令</a:t>
            </a:r>
            <a:endParaRPr lang="en-US" altLang="zh-CN" sz="2400" dirty="0" smtClean="0">
              <a:latin typeface="微软雅黑"/>
              <a:ea typeface="微软雅黑"/>
              <a:cs typeface="微软雅黑"/>
            </a:endParaRPr>
          </a:p>
          <a:p>
            <a:pPr marL="0" indent="0">
              <a:lnSpc>
                <a:spcPct val="150000"/>
              </a:lnSpc>
              <a:buNone/>
            </a:pPr>
            <a:r>
              <a:rPr lang="zh-CN" altLang="zh-CN" sz="2400" dirty="0" smtClean="0">
                <a:latin typeface="微软雅黑"/>
                <a:ea typeface="微软雅黑"/>
                <a:cs typeface="微软雅黑"/>
              </a:rPr>
              <a:t>2</a:t>
            </a:r>
            <a:r>
              <a:rPr lang="zh-CN" altLang="en-US" sz="2400" dirty="0">
                <a:latin typeface="微软雅黑"/>
                <a:ea typeface="微软雅黑"/>
                <a:cs typeface="微软雅黑"/>
              </a:rPr>
              <a:t>)</a:t>
            </a:r>
            <a:r>
              <a:rPr lang="en-US" altLang="zh-CN" sz="2400" dirty="0" smtClean="0">
                <a:latin typeface="微软雅黑"/>
                <a:ea typeface="微软雅黑"/>
                <a:cs typeface="微软雅黑"/>
              </a:rPr>
              <a:t>hive</a:t>
            </a:r>
            <a:r>
              <a:rPr lang="zh-CN" altLang="en-US" sz="2400" dirty="0">
                <a:latin typeface="微软雅黑"/>
                <a:ea typeface="微软雅黑"/>
                <a:cs typeface="微软雅黑"/>
              </a:rPr>
              <a:t>函数以及自定义函数</a:t>
            </a:r>
            <a:endParaRPr lang="en-US" altLang="zh-CN" sz="2400" dirty="0">
              <a:latin typeface="微软雅黑"/>
              <a:ea typeface="微软雅黑"/>
              <a:cs typeface="微软雅黑"/>
            </a:endParaRPr>
          </a:p>
          <a:p>
            <a:pPr marL="0" indent="0">
              <a:lnSpc>
                <a:spcPct val="150000"/>
              </a:lnSpc>
              <a:buNone/>
            </a:pPr>
            <a:r>
              <a:rPr lang="zh-CN" altLang="zh-CN" sz="2400" dirty="0" smtClean="0">
                <a:latin typeface="微软雅黑"/>
                <a:ea typeface="微软雅黑"/>
                <a:cs typeface="微软雅黑"/>
              </a:rPr>
              <a:t>3</a:t>
            </a:r>
            <a:r>
              <a:rPr lang="zh-CN" altLang="en-US" sz="2400" dirty="0" smtClean="0">
                <a:latin typeface="微软雅黑"/>
                <a:ea typeface="微软雅黑"/>
                <a:cs typeface="微软雅黑"/>
              </a:rPr>
              <a:t>)</a:t>
            </a:r>
            <a:r>
              <a:rPr lang="en-US" altLang="zh-CN" sz="2400" dirty="0" smtClean="0">
                <a:latin typeface="微软雅黑"/>
                <a:ea typeface="微软雅黑"/>
                <a:cs typeface="微软雅黑"/>
              </a:rPr>
              <a:t>Hadoop</a:t>
            </a:r>
            <a:r>
              <a:rPr lang="zh-CN" altLang="en-US" sz="2400" dirty="0">
                <a:latin typeface="微软雅黑"/>
                <a:ea typeface="微软雅黑"/>
                <a:cs typeface="微软雅黑"/>
              </a:rPr>
              <a:t>任务问题排查</a:t>
            </a:r>
            <a:endParaRPr lang="en-US" altLang="zh-CN" sz="2400" dirty="0">
              <a:latin typeface="微软雅黑"/>
              <a:ea typeface="微软雅黑"/>
              <a:cs typeface="微软雅黑"/>
            </a:endParaRPr>
          </a:p>
          <a:p>
            <a:pPr marL="0" indent="0">
              <a:buNone/>
            </a:pPr>
            <a:endParaRPr lang="en-US" altLang="zh-CN" sz="3200" dirty="0" smtClean="0">
              <a:latin typeface="微软雅黑"/>
              <a:ea typeface="微软雅黑"/>
              <a:cs typeface="微软雅黑"/>
            </a:endParaRPr>
          </a:p>
        </p:txBody>
      </p:sp>
    </p:spTree>
    <p:extLst>
      <p:ext uri="{BB962C8B-B14F-4D97-AF65-F5344CB8AC3E}">
        <p14:creationId xmlns:p14="http://schemas.microsoft.com/office/powerpoint/2010/main" val="5133694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a:t>
            </a:r>
            <a:r>
              <a:rPr lang="zh-CN" altLang="en-US" sz="3200" dirty="0" smtClean="0"/>
              <a:t>分布式</a:t>
            </a:r>
            <a:endParaRPr kumimoji="1" lang="zh-CN" altLang="en-US" sz="3200" dirty="0">
              <a:latin typeface="微软雅黑"/>
              <a:ea typeface="微软雅黑"/>
              <a:cs typeface="微软雅黑"/>
            </a:endParaRPr>
          </a:p>
        </p:txBody>
      </p:sp>
      <p:sp>
        <p:nvSpPr>
          <p:cNvPr id="2" name="矩形 1"/>
          <p:cNvSpPr/>
          <p:nvPr/>
        </p:nvSpPr>
        <p:spPr>
          <a:xfrm>
            <a:off x="695400" y="1340768"/>
            <a:ext cx="9793088" cy="3477875"/>
          </a:xfrm>
          <a:prstGeom prst="rect">
            <a:avLst/>
          </a:prstGeom>
        </p:spPr>
        <p:txBody>
          <a:bodyPr wrap="square">
            <a:spAutoFit/>
          </a:bodyPr>
          <a:lstStyle/>
          <a:p>
            <a:r>
              <a:rPr lang="zh-CN" altLang="en-US" sz="2000" dirty="0">
                <a:latin typeface="微软雅黑"/>
                <a:ea typeface="微软雅黑"/>
                <a:cs typeface="微软雅黑"/>
              </a:rPr>
              <a:t>分布式：不同的业务模块部署在不同的服务器上或者同一个业务模块分拆多个子业务，部署在不同的服务器上，解决高并发</a:t>
            </a:r>
            <a:r>
              <a:rPr lang="zh-CN" altLang="en-US" sz="2000" dirty="0" smtClean="0">
                <a:latin typeface="微软雅黑"/>
                <a:ea typeface="微软雅黑"/>
                <a:cs typeface="微软雅黑"/>
              </a:rPr>
              <a:t>的问题。</a:t>
            </a:r>
            <a:endParaRPr lang="en-US" altLang="zh-CN" sz="2000" dirty="0" smtClean="0">
              <a:latin typeface="微软雅黑"/>
              <a:ea typeface="微软雅黑"/>
              <a:cs typeface="微软雅黑"/>
            </a:endParaRPr>
          </a:p>
          <a:p>
            <a:r>
              <a:rPr lang="zh-CN" altLang="en-US" sz="2000" b="1" dirty="0">
                <a:latin typeface="微软雅黑"/>
                <a:ea typeface="微软雅黑"/>
                <a:cs typeface="微软雅黑"/>
              </a:rPr>
              <a:t>分布式的本质是：拆分</a:t>
            </a:r>
            <a:r>
              <a:rPr lang="en-US" altLang="zh-CN" sz="2000" b="1" dirty="0">
                <a:latin typeface="微软雅黑"/>
                <a:ea typeface="微软雅黑"/>
                <a:cs typeface="微软雅黑"/>
              </a:rPr>
              <a:t>+</a:t>
            </a:r>
            <a:r>
              <a:rPr lang="zh-CN" altLang="en-US" sz="2000" b="1" dirty="0">
                <a:latin typeface="微软雅黑"/>
                <a:ea typeface="微软雅黑"/>
                <a:cs typeface="微软雅黑"/>
              </a:rPr>
              <a:t>连接</a:t>
            </a:r>
            <a:r>
              <a:rPr lang="zh-CN" altLang="en-US" sz="2000" dirty="0">
                <a:latin typeface="微软雅黑"/>
                <a:ea typeface="微软雅黑"/>
                <a:cs typeface="微软雅黑"/>
              </a:rPr>
              <a:t>。</a:t>
            </a:r>
          </a:p>
          <a:p>
            <a:r>
              <a:rPr lang="zh-CN" altLang="en-US" sz="2000" dirty="0">
                <a:latin typeface="微软雅黑"/>
                <a:ea typeface="微软雅黑"/>
                <a:cs typeface="微软雅黑"/>
              </a:rPr>
              <a:t>集群：同一个业务部署在多台机器上，</a:t>
            </a:r>
            <a:r>
              <a:rPr lang="zh-CN" altLang="en-US" sz="2000" dirty="0" smtClean="0">
                <a:latin typeface="微软雅黑"/>
                <a:ea typeface="微软雅黑"/>
                <a:cs typeface="微软雅黑"/>
              </a:rPr>
              <a:t>提高系统可用性。</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a:p>
            <a:r>
              <a:rPr lang="zh-CN" altLang="en-US" sz="2000" dirty="0">
                <a:latin typeface="微软雅黑"/>
                <a:ea typeface="微软雅黑"/>
                <a:cs typeface="微软雅黑"/>
              </a:rPr>
              <a:t>小饭店原来只有一个厨师，切菜洗菜备料炒菜全干。后来客人多了，厨房一个厨师忙不过来，又请了个厨师，两个厨师都能炒一样的菜，这两个厨师的关系是集群。为了让厨师专心炒菜，把菜做到极致，又请了个配菜师负责切菜，备菜，备料，厨师和配菜师的关系是分布式，一个配菜师也忙不过来了，又请了个配菜师，两个配菜师关系是集群。</a:t>
            </a:r>
            <a:endParaRPr kumimoji="1" lang="zh-CN" altLang="en-US" sz="2000" dirty="0">
              <a:latin typeface="微软雅黑"/>
              <a:ea typeface="微软雅黑"/>
              <a:cs typeface="微软雅黑"/>
            </a:endParaRPr>
          </a:p>
          <a:p>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8689106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endParaRPr kumimoji="1" lang="zh-CN" altLang="en-US" sz="3200" dirty="0">
              <a:latin typeface="微软雅黑"/>
              <a:ea typeface="微软雅黑"/>
              <a:cs typeface="微软雅黑"/>
            </a:endParaRPr>
          </a:p>
        </p:txBody>
      </p:sp>
      <p:sp>
        <p:nvSpPr>
          <p:cNvPr id="2" name="矩形 1"/>
          <p:cNvSpPr/>
          <p:nvPr/>
        </p:nvSpPr>
        <p:spPr>
          <a:xfrm>
            <a:off x="695400" y="1340768"/>
            <a:ext cx="9793088" cy="4154983"/>
          </a:xfrm>
          <a:prstGeom prst="rect">
            <a:avLst/>
          </a:prstGeom>
        </p:spPr>
        <p:txBody>
          <a:bodyPr wrap="square">
            <a:spAutoFit/>
          </a:bodyPr>
          <a:lstStyle/>
          <a:p>
            <a:r>
              <a:rPr lang="en-US" altLang="zh-CN" sz="2400" dirty="0">
                <a:latin typeface="微软雅黑"/>
                <a:ea typeface="微软雅黑"/>
                <a:cs typeface="微软雅黑"/>
              </a:rPr>
              <a:t>Hadoop</a:t>
            </a:r>
            <a:r>
              <a:rPr lang="zh-CN" altLang="en-US" sz="2400" dirty="0">
                <a:latin typeface="微软雅黑"/>
                <a:ea typeface="微软雅黑"/>
                <a:cs typeface="微软雅黑"/>
              </a:rPr>
              <a:t>是一个由</a:t>
            </a:r>
            <a:r>
              <a:rPr lang="en-US" altLang="zh-CN" sz="2400" dirty="0">
                <a:latin typeface="微软雅黑"/>
                <a:ea typeface="微软雅黑"/>
                <a:cs typeface="微软雅黑"/>
              </a:rPr>
              <a:t>Apache</a:t>
            </a:r>
            <a:r>
              <a:rPr lang="zh-CN" altLang="en-US" sz="2400" dirty="0">
                <a:latin typeface="微软雅黑"/>
                <a:ea typeface="微软雅黑"/>
                <a:cs typeface="微软雅黑"/>
              </a:rPr>
              <a:t>基金会所开发的分布式系统基础架构</a:t>
            </a:r>
            <a:r>
              <a:rPr lang="zh-CN" altLang="en-US" sz="2400" dirty="0" smtClean="0">
                <a:latin typeface="微软雅黑"/>
                <a:ea typeface="微软雅黑"/>
                <a:cs typeface="微软雅黑"/>
              </a:rPr>
              <a:t>。</a:t>
            </a:r>
            <a:endParaRPr lang="en-US" altLang="zh-CN" sz="2400" dirty="0" smtClean="0">
              <a:latin typeface="微软雅黑"/>
              <a:ea typeface="微软雅黑"/>
              <a:cs typeface="微软雅黑"/>
            </a:endParaRPr>
          </a:p>
          <a:p>
            <a:endParaRPr lang="en-US" altLang="zh-CN" sz="2400" dirty="0" smtClean="0">
              <a:latin typeface="微软雅黑"/>
              <a:ea typeface="微软雅黑"/>
              <a:cs typeface="微软雅黑"/>
            </a:endParaRPr>
          </a:p>
          <a:p>
            <a:r>
              <a:rPr lang="en-US" altLang="zh-CN" sz="2400" dirty="0">
                <a:latin typeface="微软雅黑"/>
                <a:ea typeface="微软雅黑"/>
                <a:cs typeface="微软雅黑"/>
              </a:rPr>
              <a:t>Hadoop</a:t>
            </a:r>
            <a:r>
              <a:rPr lang="zh-CN" altLang="en-US" sz="2400" dirty="0">
                <a:latin typeface="微软雅黑"/>
                <a:ea typeface="微软雅黑"/>
                <a:cs typeface="微软雅黑"/>
              </a:rPr>
              <a:t>的框架最核心的设计就是：</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a:t>
            </a:r>
            <a:r>
              <a:rPr lang="en-US" altLang="zh-CN" sz="2400" dirty="0">
                <a:latin typeface="微软雅黑"/>
                <a:ea typeface="微软雅黑"/>
                <a:cs typeface="微软雅黑"/>
              </a:rPr>
              <a:t>HDFS</a:t>
            </a:r>
            <a:r>
              <a:rPr lang="zh-CN" altLang="en-US" sz="2400" dirty="0">
                <a:latin typeface="微软雅黑"/>
                <a:ea typeface="微软雅黑"/>
                <a:cs typeface="微软雅黑"/>
              </a:rPr>
              <a:t>为海量的数据提供了存储，则</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为海量的数据提供了计算</a:t>
            </a:r>
            <a:r>
              <a:rPr lang="zh-CN" altLang="en-US" sz="2400" dirty="0" smtClean="0">
                <a:latin typeface="微软雅黑"/>
                <a:ea typeface="微软雅黑"/>
                <a:cs typeface="微软雅黑"/>
              </a:rPr>
              <a:t>。</a:t>
            </a:r>
            <a:endParaRPr lang="en-US" altLang="zh-CN" sz="2400" dirty="0" smtClean="0">
              <a:latin typeface="微软雅黑"/>
              <a:ea typeface="微软雅黑"/>
              <a:cs typeface="微软雅黑"/>
            </a:endParaRPr>
          </a:p>
          <a:p>
            <a:endParaRPr lang="en-US" altLang="zh-CN" sz="2400" dirty="0">
              <a:latin typeface="微软雅黑"/>
              <a:ea typeface="微软雅黑"/>
              <a:cs typeface="微软雅黑"/>
            </a:endParaRPr>
          </a:p>
          <a:p>
            <a:r>
              <a:rPr lang="en-US" altLang="zh-CN" sz="2400" dirty="0">
                <a:latin typeface="微软雅黑"/>
                <a:ea typeface="微软雅黑"/>
                <a:cs typeface="微软雅黑"/>
              </a:rPr>
              <a:t>Hadoop</a:t>
            </a:r>
            <a:r>
              <a:rPr lang="zh-CN" altLang="en-US" sz="2400" dirty="0" smtClean="0">
                <a:latin typeface="微软雅黑"/>
                <a:ea typeface="微软雅黑"/>
                <a:cs typeface="微软雅黑"/>
              </a:rPr>
              <a:t>的核心就</a:t>
            </a:r>
            <a:r>
              <a:rPr lang="zh-CN" altLang="en-US" sz="2400" dirty="0">
                <a:latin typeface="微软雅黑"/>
                <a:ea typeface="微软雅黑"/>
                <a:cs typeface="微软雅黑"/>
              </a:rPr>
              <a:t>是</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，而两者只是理论基础，不是具体可使用的高级应用，</a:t>
            </a:r>
            <a:r>
              <a:rPr lang="en-US" altLang="zh-CN" sz="2400" dirty="0" err="1">
                <a:latin typeface="微软雅黑"/>
                <a:ea typeface="微软雅黑"/>
                <a:cs typeface="微软雅黑"/>
              </a:rPr>
              <a:t>Hadoop</a:t>
            </a:r>
            <a:r>
              <a:rPr lang="zh-CN" altLang="en-US" sz="2400" dirty="0">
                <a:latin typeface="微软雅黑"/>
                <a:ea typeface="微软雅黑"/>
                <a:cs typeface="微软雅黑"/>
              </a:rPr>
              <a:t>旗下有很多经典子项目，比如</a:t>
            </a:r>
            <a:r>
              <a:rPr lang="en-US" altLang="zh-CN" sz="2400" dirty="0" err="1">
                <a:latin typeface="微软雅黑"/>
                <a:ea typeface="微软雅黑"/>
                <a:cs typeface="微软雅黑"/>
              </a:rPr>
              <a:t>Hbase</a:t>
            </a:r>
            <a:r>
              <a:rPr lang="zh-CN" altLang="en-US" sz="2400" dirty="0">
                <a:latin typeface="微软雅黑"/>
                <a:ea typeface="微软雅黑"/>
                <a:cs typeface="微软雅黑"/>
              </a:rPr>
              <a:t>、</a:t>
            </a:r>
            <a:r>
              <a:rPr lang="en-US" altLang="zh-CN" sz="2400" dirty="0" smtClean="0">
                <a:latin typeface="微软雅黑"/>
                <a:ea typeface="微软雅黑"/>
                <a:cs typeface="微软雅黑"/>
              </a:rPr>
              <a:t>Hive</a:t>
            </a:r>
            <a:r>
              <a:rPr lang="zh-CN" altLang="en-US" sz="2400" dirty="0" smtClean="0">
                <a:latin typeface="微软雅黑"/>
                <a:ea typeface="微软雅黑"/>
                <a:cs typeface="微软雅黑"/>
              </a:rPr>
              <a:t>等</a:t>
            </a:r>
            <a:r>
              <a:rPr lang="zh-CN" altLang="en-US" sz="2400" dirty="0">
                <a:latin typeface="微软雅黑"/>
                <a:ea typeface="微软雅黑"/>
                <a:cs typeface="微软雅黑"/>
              </a:rPr>
              <a:t>，这些都是基于</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发展出来的。要想了解</a:t>
            </a:r>
            <a:r>
              <a:rPr lang="en-US" altLang="zh-CN" sz="2400" dirty="0">
                <a:latin typeface="微软雅黑"/>
                <a:ea typeface="微软雅黑"/>
                <a:cs typeface="微软雅黑"/>
              </a:rPr>
              <a:t>Hadoop</a:t>
            </a:r>
            <a:r>
              <a:rPr lang="zh-CN" altLang="en-US" sz="2400" dirty="0">
                <a:latin typeface="微软雅黑"/>
                <a:ea typeface="微软雅黑"/>
                <a:cs typeface="微软雅黑"/>
              </a:rPr>
              <a:t>，就必须知道</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是什么。</a:t>
            </a:r>
          </a:p>
          <a:p>
            <a:endParaRPr lang="en-US" altLang="zh-CN" sz="2400" dirty="0" smtClean="0">
              <a:latin typeface="微软雅黑"/>
              <a:ea typeface="微软雅黑"/>
              <a:cs typeface="微软雅黑"/>
            </a:endParaRPr>
          </a:p>
          <a:p>
            <a:endParaRPr lang="en-US" altLang="zh-CN" sz="2400" dirty="0" smtClean="0">
              <a:latin typeface="微软雅黑"/>
              <a:ea typeface="微软雅黑"/>
              <a:cs typeface="微软雅黑"/>
            </a:endParaRPr>
          </a:p>
        </p:txBody>
      </p:sp>
    </p:spTree>
    <p:extLst>
      <p:ext uri="{BB962C8B-B14F-4D97-AF65-F5344CB8AC3E}">
        <p14:creationId xmlns:p14="http://schemas.microsoft.com/office/powerpoint/2010/main" val="6172323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-HDFS</a:t>
            </a:r>
            <a:endParaRPr kumimoji="1" lang="zh-CN" altLang="en-US" sz="3200" dirty="0">
              <a:latin typeface="微软雅黑"/>
              <a:ea typeface="微软雅黑"/>
              <a:cs typeface="微软雅黑"/>
            </a:endParaRPr>
          </a:p>
        </p:txBody>
      </p:sp>
      <p:sp>
        <p:nvSpPr>
          <p:cNvPr id="2" name="矩形 1"/>
          <p:cNvSpPr/>
          <p:nvPr/>
        </p:nvSpPr>
        <p:spPr>
          <a:xfrm>
            <a:off x="695400" y="1340768"/>
            <a:ext cx="9721080" cy="2375009"/>
          </a:xfrm>
          <a:prstGeom prst="rect">
            <a:avLst/>
          </a:prstGeom>
        </p:spPr>
        <p:txBody>
          <a:bodyPr wrap="square">
            <a:spAutoFit/>
          </a:bodyPr>
          <a:lstStyle/>
          <a:p>
            <a:pPr>
              <a:lnSpc>
                <a:spcPct val="150000"/>
              </a:lnSpc>
            </a:pPr>
            <a:r>
              <a:rPr lang="en-US" altLang="zh-CN" sz="2000" dirty="0">
                <a:latin typeface="微软雅黑"/>
                <a:ea typeface="微软雅黑"/>
                <a:cs typeface="微软雅黑"/>
              </a:rPr>
              <a:t>Hadoop</a:t>
            </a:r>
            <a:r>
              <a:rPr lang="zh-CN" altLang="en-US" sz="2000" dirty="0">
                <a:latin typeface="微软雅黑"/>
                <a:ea typeface="微软雅黑"/>
                <a:cs typeface="微软雅黑"/>
              </a:rPr>
              <a:t>分布式文件系统</a:t>
            </a:r>
            <a:r>
              <a:rPr lang="en-US" altLang="zh-CN" sz="2000" dirty="0">
                <a:latin typeface="微软雅黑"/>
                <a:ea typeface="微软雅黑"/>
                <a:cs typeface="微软雅黑"/>
              </a:rPr>
              <a:t>(HDFS)</a:t>
            </a:r>
            <a:r>
              <a:rPr lang="zh-CN" altLang="en-US" sz="2000" dirty="0">
                <a:latin typeface="微软雅黑"/>
                <a:ea typeface="微软雅黑"/>
                <a:cs typeface="微软雅黑"/>
              </a:rPr>
              <a:t>被设计成适合运行在通用硬件</a:t>
            </a:r>
            <a:r>
              <a:rPr lang="en-US" altLang="zh-CN" sz="2000" dirty="0">
                <a:latin typeface="微软雅黑"/>
                <a:ea typeface="微软雅黑"/>
                <a:cs typeface="微软雅黑"/>
              </a:rPr>
              <a:t>(commodity hardware)</a:t>
            </a:r>
            <a:r>
              <a:rPr lang="zh-CN" altLang="en-US" sz="2000" dirty="0">
                <a:latin typeface="微软雅黑"/>
                <a:ea typeface="微软雅黑"/>
                <a:cs typeface="微软雅黑"/>
              </a:rPr>
              <a:t>上的分布式文件系统</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pPr>
              <a:lnSpc>
                <a:spcPct val="150000"/>
              </a:lnSpc>
            </a:pPr>
            <a:r>
              <a:rPr lang="en-US" altLang="zh-CN" sz="2000" dirty="0" smtClean="0">
                <a:latin typeface="微软雅黑"/>
                <a:ea typeface="微软雅黑"/>
                <a:cs typeface="微软雅黑"/>
              </a:rPr>
              <a:t>HDFS</a:t>
            </a:r>
            <a:r>
              <a:rPr lang="zh-CN" altLang="en-US" sz="2000" dirty="0">
                <a:latin typeface="微软雅黑"/>
                <a:ea typeface="微软雅黑"/>
                <a:cs typeface="微软雅黑"/>
              </a:rPr>
              <a:t>是一个高度容错性的系统，适合部署在廉价的机器上。</a:t>
            </a:r>
            <a:r>
              <a:rPr lang="en-US" altLang="zh-CN" sz="2000" dirty="0">
                <a:latin typeface="微软雅黑"/>
                <a:ea typeface="微软雅黑"/>
                <a:cs typeface="微软雅黑"/>
              </a:rPr>
              <a:t>HDFS</a:t>
            </a:r>
            <a:r>
              <a:rPr lang="zh-CN" altLang="en-US" sz="2000" dirty="0">
                <a:latin typeface="微软雅黑"/>
                <a:ea typeface="微软雅黑"/>
                <a:cs typeface="微软雅黑"/>
              </a:rPr>
              <a:t>能提供高吞吐量的数据访问，非常适合大规模数据集上的应用</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HDFS</a:t>
            </a:r>
            <a:r>
              <a:rPr lang="zh-CN" altLang="en-US" sz="2000" dirty="0">
                <a:latin typeface="微软雅黑"/>
                <a:ea typeface="微软雅黑"/>
                <a:cs typeface="微软雅黑"/>
              </a:rPr>
              <a:t>是</a:t>
            </a:r>
            <a:r>
              <a:rPr lang="en-US" altLang="zh-CN" sz="2000" dirty="0">
                <a:latin typeface="微软雅黑"/>
                <a:ea typeface="微软雅黑"/>
                <a:cs typeface="微软雅黑"/>
              </a:rPr>
              <a:t>Apache Hadoop Core</a:t>
            </a:r>
            <a:r>
              <a:rPr lang="zh-CN" altLang="en-US" sz="2000" dirty="0">
                <a:latin typeface="微软雅黑"/>
                <a:ea typeface="微软雅黑"/>
                <a:cs typeface="微软雅黑"/>
              </a:rPr>
              <a:t>项目的一部分。这个项目的地址是</a:t>
            </a:r>
            <a:r>
              <a:rPr lang="en-US" altLang="zh-CN" sz="2000" u="sng" dirty="0">
                <a:latin typeface="微软雅黑"/>
                <a:ea typeface="微软雅黑"/>
                <a:cs typeface="微软雅黑"/>
                <a:hlinkClick r:id="rId2"/>
              </a:rPr>
              <a:t>http://hadoop.apache.org/core/</a:t>
            </a:r>
            <a:r>
              <a:rPr lang="zh-CN" altLang="en-US" sz="2000" u="sng" dirty="0">
                <a:latin typeface="微软雅黑"/>
                <a:ea typeface="微软雅黑"/>
                <a:cs typeface="微软雅黑"/>
                <a:hlinkClick r:id="rId2"/>
              </a:rPr>
              <a:t>。</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6941244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-HDFS</a:t>
            </a:r>
            <a:endParaRPr kumimoji="1" lang="zh-CN" altLang="en-US" sz="3200" dirty="0">
              <a:latin typeface="微软雅黑"/>
              <a:ea typeface="微软雅黑"/>
              <a:cs typeface="微软雅黑"/>
            </a:endParaRPr>
          </a:p>
        </p:txBody>
      </p:sp>
      <p:pic>
        <p:nvPicPr>
          <p:cNvPr id="3" name="图片 2"/>
          <p:cNvPicPr>
            <a:picLocks noChangeAspect="1"/>
          </p:cNvPicPr>
          <p:nvPr/>
        </p:nvPicPr>
        <p:blipFill>
          <a:blip r:embed="rId3"/>
          <a:stretch>
            <a:fillRect/>
          </a:stretch>
        </p:blipFill>
        <p:spPr>
          <a:xfrm>
            <a:off x="1055440" y="1052736"/>
            <a:ext cx="8569101" cy="5616624"/>
          </a:xfrm>
          <a:prstGeom prst="rect">
            <a:avLst/>
          </a:prstGeom>
        </p:spPr>
      </p:pic>
    </p:spTree>
    <p:extLst>
      <p:ext uri="{BB962C8B-B14F-4D97-AF65-F5344CB8AC3E}">
        <p14:creationId xmlns:p14="http://schemas.microsoft.com/office/powerpoint/2010/main" val="3465761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260648"/>
            <a:ext cx="10134600" cy="667808"/>
          </a:xfrm>
        </p:spPr>
        <p:txBody>
          <a:bodyPr>
            <a:normAutofit/>
          </a:bodyPr>
          <a:lstStyle/>
          <a:p>
            <a:r>
              <a:rPr lang="nl-NL" altLang="zh-CN" sz="3200" dirty="0" err="1"/>
              <a:t>Hadoop</a:t>
            </a:r>
            <a:r>
              <a:rPr lang="zh-CN" altLang="en-US" sz="3200" dirty="0"/>
              <a:t>基本概念</a:t>
            </a:r>
            <a:r>
              <a:rPr lang="en-US" altLang="zh-CN" sz="3200" dirty="0"/>
              <a:t>-</a:t>
            </a:r>
            <a:r>
              <a:rPr kumimoji="1" lang="en-US" altLang="zh-CN" sz="3200" dirty="0" err="1" smtClean="0">
                <a:latin typeface="微软雅黑"/>
                <a:ea typeface="微软雅黑"/>
                <a:cs typeface="微软雅黑"/>
              </a:rPr>
              <a:t>Mapreduce</a:t>
            </a:r>
            <a:endParaRPr kumimoji="1" lang="zh-CN" altLang="en-US" sz="3200" dirty="0">
              <a:latin typeface="微软雅黑"/>
              <a:ea typeface="微软雅黑"/>
              <a:cs typeface="微软雅黑"/>
            </a:endParaRPr>
          </a:p>
        </p:txBody>
      </p:sp>
      <p:pic>
        <p:nvPicPr>
          <p:cNvPr id="8" name="图片 7" descr="2015101715130275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16000"/>
            <a:ext cx="10506075" cy="4819650"/>
          </a:xfrm>
          <a:prstGeom prst="rect">
            <a:avLst/>
          </a:prstGeom>
        </p:spPr>
      </p:pic>
    </p:spTree>
    <p:extLst>
      <p:ext uri="{BB962C8B-B14F-4D97-AF65-F5344CB8AC3E}">
        <p14:creationId xmlns:p14="http://schemas.microsoft.com/office/powerpoint/2010/main" val="21874696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mapreduce通俗.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2" y="1052736"/>
            <a:ext cx="7329998" cy="5445472"/>
          </a:xfrm>
          <a:prstGeom prst="rect">
            <a:avLst/>
          </a:prstGeom>
        </p:spPr>
      </p:pic>
      <p:sp>
        <p:nvSpPr>
          <p:cNvPr id="9" name="标题 1"/>
          <p:cNvSpPr txBox="1">
            <a:spLocks/>
          </p:cNvSpPr>
          <p:nvPr/>
        </p:nvSpPr>
        <p:spPr>
          <a:xfrm>
            <a:off x="983432" y="260648"/>
            <a:ext cx="10134600" cy="667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altLang="zh-CN" sz="3200" smtClean="0"/>
              <a:t>Hadoop</a:t>
            </a:r>
            <a:r>
              <a:rPr lang="zh-CN" altLang="en-US" sz="3200" smtClean="0"/>
              <a:t>基本概念</a:t>
            </a:r>
            <a:r>
              <a:rPr lang="en-US" altLang="zh-CN" sz="3200" smtClean="0"/>
              <a:t>-</a:t>
            </a:r>
            <a:r>
              <a:rPr kumimoji="1" lang="en-US" altLang="zh-CN" sz="3200" smtClean="0">
                <a:latin typeface="微软雅黑"/>
                <a:ea typeface="微软雅黑"/>
                <a:cs typeface="微软雅黑"/>
              </a:rPr>
              <a:t>Mapreduce</a:t>
            </a:r>
            <a:endParaRPr kumimoji="1" lang="zh-CN" altLang="en-US" sz="3200" dirty="0">
              <a:latin typeface="微软雅黑"/>
              <a:ea typeface="微软雅黑"/>
              <a:cs typeface="微软雅黑"/>
            </a:endParaRPr>
          </a:p>
        </p:txBody>
      </p:sp>
    </p:spTree>
    <p:extLst>
      <p:ext uri="{BB962C8B-B14F-4D97-AF65-F5344CB8AC3E}">
        <p14:creationId xmlns:p14="http://schemas.microsoft.com/office/powerpoint/2010/main" val="28070659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CN" sz="3200" dirty="0" smtClean="0"/>
              <a:t>Yarn</a:t>
            </a:r>
            <a:endParaRPr kumimoji="1" lang="zh-CN" altLang="en-US" sz="3200" dirty="0">
              <a:latin typeface="微软雅黑"/>
              <a:ea typeface="微软雅黑"/>
              <a:cs typeface="微软雅黑"/>
            </a:endParaRPr>
          </a:p>
        </p:txBody>
      </p:sp>
      <p:sp>
        <p:nvSpPr>
          <p:cNvPr id="2" name="矩形 1"/>
          <p:cNvSpPr/>
          <p:nvPr/>
        </p:nvSpPr>
        <p:spPr>
          <a:xfrm>
            <a:off x="695400" y="1340768"/>
            <a:ext cx="9793088" cy="2862322"/>
          </a:xfrm>
          <a:prstGeom prst="rect">
            <a:avLst/>
          </a:prstGeom>
        </p:spPr>
        <p:txBody>
          <a:bodyPr wrap="square">
            <a:spAutoFit/>
          </a:bodyPr>
          <a:lstStyle/>
          <a:p>
            <a:r>
              <a:rPr lang="tr-TR" altLang="zh-CN" sz="2000" b="1" dirty="0" smtClean="0"/>
              <a:t>YARN </a:t>
            </a:r>
            <a:r>
              <a:rPr lang="zh-CN" altLang="tr-TR" sz="2000" b="1" dirty="0"/>
              <a:t>概念</a:t>
            </a:r>
            <a:endParaRPr lang="tr-TR" altLang="zh-CN" sz="2000" dirty="0"/>
          </a:p>
          <a:p>
            <a:r>
              <a:rPr lang="en-US" altLang="zh-TW" sz="2000" dirty="0" err="1"/>
              <a:t>MapReduce</a:t>
            </a:r>
            <a:r>
              <a:rPr lang="en-US" altLang="zh-TW" sz="2000" dirty="0"/>
              <a:t> </a:t>
            </a:r>
            <a:r>
              <a:rPr lang="zh-TW" altLang="en-US" sz="2000" dirty="0"/>
              <a:t>是一种编程模型，是一种编程方法，是抽象的理论。 </a:t>
            </a:r>
            <a:endParaRPr lang="en-US" altLang="zh-CN" sz="2000" dirty="0" smtClean="0"/>
          </a:p>
          <a:p>
            <a:endParaRPr lang="en-US" altLang="zh-CN" sz="2000" dirty="0"/>
          </a:p>
          <a:p>
            <a:r>
              <a:rPr lang="en-US" altLang="zh-CN" sz="2000" dirty="0" smtClean="0"/>
              <a:t>YARN </a:t>
            </a:r>
            <a:r>
              <a:rPr lang="zh-CN" altLang="en-US" sz="2000" dirty="0"/>
              <a:t>是 </a:t>
            </a:r>
            <a:r>
              <a:rPr lang="en-US" altLang="zh-CN" sz="2000" dirty="0"/>
              <a:t>Hadoop 2.0 </a:t>
            </a:r>
            <a:r>
              <a:rPr lang="zh-CN" altLang="en-US" sz="2000" dirty="0"/>
              <a:t>版本以后的资源管理器，即 </a:t>
            </a:r>
            <a:r>
              <a:rPr lang="en-US" altLang="zh-CN" sz="2000" dirty="0" err="1"/>
              <a:t>MapReduce</a:t>
            </a:r>
            <a:r>
              <a:rPr lang="en-US" altLang="zh-CN" sz="2000" dirty="0"/>
              <a:t> 2.0</a:t>
            </a:r>
            <a:r>
              <a:rPr lang="zh-CN" altLang="en-US" sz="2000" dirty="0"/>
              <a:t>，相比于 </a:t>
            </a:r>
            <a:r>
              <a:rPr lang="en-US" altLang="zh-CN" sz="2000" dirty="0"/>
              <a:t>1.0 </a:t>
            </a:r>
            <a:r>
              <a:rPr lang="zh-CN" altLang="en-US" sz="2000" dirty="0"/>
              <a:t>版本，架构中的各个模块分工明确，在性能和稳定性上都有所提升。</a:t>
            </a:r>
            <a:r>
              <a:rPr lang="en-US" altLang="zh-CN" sz="2000" dirty="0"/>
              <a:t>YARN </a:t>
            </a:r>
            <a:r>
              <a:rPr lang="zh-CN" altLang="en-US" sz="2000" dirty="0"/>
              <a:t>负责整个集群资源的管理和调度，也就是说所有的 </a:t>
            </a:r>
            <a:r>
              <a:rPr lang="en-US" altLang="zh-CN" sz="2000" dirty="0" err="1"/>
              <a:t>MapReduce</a:t>
            </a:r>
            <a:r>
              <a:rPr lang="en-US" altLang="zh-CN" sz="2000" dirty="0"/>
              <a:t> </a:t>
            </a:r>
            <a:r>
              <a:rPr lang="zh-CN" altLang="en-US" sz="2000" dirty="0"/>
              <a:t>都需要通过它来进行调度，支持多种计算框架。</a:t>
            </a:r>
            <a:endParaRPr lang="en-US" altLang="zh-CN" sz="2000" dirty="0">
              <a:latin typeface="微软雅黑"/>
              <a:ea typeface="微软雅黑"/>
              <a:cs typeface="微软雅黑"/>
            </a:endParaRPr>
          </a:p>
          <a:p>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p:txBody>
      </p:sp>
    </p:spTree>
    <p:extLst>
      <p:ext uri="{BB962C8B-B14F-4D97-AF65-F5344CB8AC3E}">
        <p14:creationId xmlns:p14="http://schemas.microsoft.com/office/powerpoint/2010/main" val="14686050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txDef>
      <a:spPr>
        <a:solidFill>
          <a:schemeClr val="bg1">
            <a:lumMod val="95000"/>
          </a:schemeClr>
        </a:solidFill>
        <a:effectLst>
          <a:outerShdw blurRad="76200" dir="18900000" sy="23000" kx="-1200000" algn="bl" rotWithShape="0">
            <a:prstClr val="black">
              <a:alpha val="20000"/>
            </a:prstClr>
          </a:outerShdw>
        </a:effectLst>
      </a:spPr>
      <a:bodyPr wrap="square" rtlCol="0">
        <a:spAutoFit/>
      </a:bodyPr>
      <a:lstStyle>
        <a:defPPr>
          <a:lnSpc>
            <a:spcPct val="150000"/>
          </a:lnSpc>
          <a:buFont typeface="Wingdings" pitchFamily="2" charset="2"/>
          <a:buChar char="u"/>
          <a:defRPr sz="1600" b="1" dirty="0" smtClean="0">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33966</TotalTime>
  <Words>1267</Words>
  <Application>Microsoft Macintosh PowerPoint</Application>
  <PresentationFormat>自定义</PresentationFormat>
  <Paragraphs>135</Paragraphs>
  <Slides>17</Slides>
  <Notes>8</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目录</vt:lpstr>
      <vt:lpstr>Hadoop基本概念-分布式</vt:lpstr>
      <vt:lpstr>Hadoop基本概念</vt:lpstr>
      <vt:lpstr>Hadoop基本概念-HDFS</vt:lpstr>
      <vt:lpstr>Hadoop基本概念-HDFS</vt:lpstr>
      <vt:lpstr>Hadoop基本概念-Mapreduce</vt:lpstr>
      <vt:lpstr>PowerPoint 演示文稿</vt:lpstr>
      <vt:lpstr>Yarn</vt:lpstr>
      <vt:lpstr>Hadoop-hdfs shell常用命令</vt:lpstr>
      <vt:lpstr>Hadoop与hive的关系</vt:lpstr>
      <vt:lpstr>hive常用的内置函数</vt:lpstr>
      <vt:lpstr>Hive自定义函数</vt:lpstr>
      <vt:lpstr>Hadoop任务错误排查</vt:lpstr>
      <vt:lpstr>Hive常见问题-数据倾斜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刘洋</dc:creator>
  <cp:lastModifiedBy>Esther Wang</cp:lastModifiedBy>
  <cp:revision>1295</cp:revision>
  <dcterms:created xsi:type="dcterms:W3CDTF">2015-04-17T02:24:42Z</dcterms:created>
  <dcterms:modified xsi:type="dcterms:W3CDTF">2018-10-22T09:43:01Z</dcterms:modified>
</cp:coreProperties>
</file>