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Default Extension="vml" ContentType="application/vnd.openxmlformats-officedocument.vmlDrawing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5" r:id="rId2"/>
  </p:sldMasterIdLst>
  <p:notesMasterIdLst>
    <p:notesMasterId r:id="rId133"/>
  </p:notesMasterIdLst>
  <p:sldIdLst>
    <p:sldId id="297" r:id="rId3"/>
    <p:sldId id="298" r:id="rId4"/>
    <p:sldId id="299" r:id="rId5"/>
    <p:sldId id="300" r:id="rId6"/>
    <p:sldId id="301" r:id="rId7"/>
    <p:sldId id="302" r:id="rId8"/>
    <p:sldId id="303" r:id="rId9"/>
    <p:sldId id="315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65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6" r:id="rId72"/>
    <p:sldId id="367" r:id="rId73"/>
    <p:sldId id="368" r:id="rId74"/>
    <p:sldId id="369" r:id="rId75"/>
    <p:sldId id="370" r:id="rId76"/>
    <p:sldId id="371" r:id="rId77"/>
    <p:sldId id="372" r:id="rId78"/>
    <p:sldId id="373" r:id="rId79"/>
    <p:sldId id="374" r:id="rId80"/>
    <p:sldId id="375" r:id="rId81"/>
    <p:sldId id="376" r:id="rId82"/>
    <p:sldId id="377" r:id="rId83"/>
    <p:sldId id="378" r:id="rId84"/>
    <p:sldId id="379" r:id="rId85"/>
    <p:sldId id="380" r:id="rId86"/>
    <p:sldId id="381" r:id="rId87"/>
    <p:sldId id="382" r:id="rId88"/>
    <p:sldId id="383" r:id="rId89"/>
    <p:sldId id="384" r:id="rId90"/>
    <p:sldId id="385" r:id="rId91"/>
    <p:sldId id="386" r:id="rId92"/>
    <p:sldId id="387" r:id="rId93"/>
    <p:sldId id="388" r:id="rId94"/>
    <p:sldId id="393" r:id="rId95"/>
    <p:sldId id="389" r:id="rId96"/>
    <p:sldId id="390" r:id="rId97"/>
    <p:sldId id="391" r:id="rId98"/>
    <p:sldId id="392" r:id="rId99"/>
    <p:sldId id="394" r:id="rId100"/>
    <p:sldId id="395" r:id="rId101"/>
    <p:sldId id="396" r:id="rId102"/>
    <p:sldId id="397" r:id="rId103"/>
    <p:sldId id="398" r:id="rId104"/>
    <p:sldId id="399" r:id="rId105"/>
    <p:sldId id="400" r:id="rId106"/>
    <p:sldId id="401" r:id="rId107"/>
    <p:sldId id="402" r:id="rId108"/>
    <p:sldId id="403" r:id="rId109"/>
    <p:sldId id="404" r:id="rId110"/>
    <p:sldId id="405" r:id="rId111"/>
    <p:sldId id="406" r:id="rId112"/>
    <p:sldId id="407" r:id="rId113"/>
    <p:sldId id="408" r:id="rId114"/>
    <p:sldId id="409" r:id="rId115"/>
    <p:sldId id="410" r:id="rId116"/>
    <p:sldId id="411" r:id="rId117"/>
    <p:sldId id="412" r:id="rId118"/>
    <p:sldId id="413" r:id="rId119"/>
    <p:sldId id="414" r:id="rId120"/>
    <p:sldId id="415" r:id="rId121"/>
    <p:sldId id="416" r:id="rId122"/>
    <p:sldId id="417" r:id="rId123"/>
    <p:sldId id="418" r:id="rId124"/>
    <p:sldId id="419" r:id="rId125"/>
    <p:sldId id="420" r:id="rId126"/>
    <p:sldId id="421" r:id="rId127"/>
    <p:sldId id="422" r:id="rId128"/>
    <p:sldId id="423" r:id="rId129"/>
    <p:sldId id="424" r:id="rId130"/>
    <p:sldId id="425" r:id="rId131"/>
    <p:sldId id="426" r:id="rId1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365DD-183C-4765-B07B-55E2797566D5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7DD2F-1D64-444B-979E-7F3F11BF17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196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59063" y="508000"/>
            <a:ext cx="4460875" cy="25098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46C88-72AF-4E42-80A2-2ABDB9E8DC78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7163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12192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812800" y="2362200"/>
            <a:ext cx="105664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5162551" y="1058863"/>
            <a:ext cx="2455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2020-06-05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2020-06-05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26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11480"/>
            <a:ext cx="109728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34441"/>
            <a:ext cx="109728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2020-06-05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243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12192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812800" y="2362200"/>
            <a:ext cx="105664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5162551" y="1058863"/>
            <a:ext cx="2455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2020-06-05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80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2020-06-05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11480"/>
            <a:ext cx="109728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34441"/>
            <a:ext cx="109728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2020-06-05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243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12192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812800" y="533400"/>
            <a:ext cx="10534651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1950"/>
            <a:ext cx="109728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7633" y="1363664"/>
            <a:ext cx="109728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6"/>
            <a:ext cx="28448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2020-06-05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6"/>
            <a:ext cx="38608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6"/>
            <a:ext cx="28448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4" r:id="rId2"/>
    <p:sldLayoutId id="2147483972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12192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812800" y="533400"/>
            <a:ext cx="10534651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1950"/>
            <a:ext cx="109728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7633" y="1363664"/>
            <a:ext cx="109728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6"/>
            <a:ext cx="28448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2020-06-05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6"/>
            <a:ext cx="38608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6"/>
            <a:ext cx="28448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7" r:id="rId2"/>
    <p:sldLayoutId id="2147483976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의 기본 개념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Database?</a:t>
            </a:r>
          </a:p>
          <a:p>
            <a:pPr lvl="1"/>
            <a:r>
              <a:rPr lang="ko-KR" altLang="en-US" dirty="0"/>
              <a:t>동일한 데이터가 상이한 목적을 가진 다수의 응용 프로그램에서 </a:t>
            </a:r>
            <a:r>
              <a:rPr lang="ko-KR" altLang="en-US" b="1" dirty="0">
                <a:solidFill>
                  <a:srgbClr val="FF0000"/>
                </a:solidFill>
              </a:rPr>
              <a:t>공동으로 사용</a:t>
            </a:r>
            <a:r>
              <a:rPr lang="ko-KR" altLang="en-US" dirty="0"/>
              <a:t>할 수 있다는 개념에 기초</a:t>
            </a:r>
            <a:endParaRPr lang="en-US" altLang="ko-KR" dirty="0"/>
          </a:p>
          <a:p>
            <a:pPr lvl="1"/>
            <a:r>
              <a:rPr lang="en-US" altLang="ko-KR" dirty="0"/>
              <a:t>DB = </a:t>
            </a:r>
            <a:r>
              <a:rPr lang="ko-KR" altLang="en-US" dirty="0"/>
              <a:t>어떤 조직의 응용 시스템들이 공용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shared</a:t>
            </a:r>
            <a:r>
              <a:rPr lang="en-US" altLang="ko-KR" dirty="0"/>
              <a:t>)</a:t>
            </a:r>
            <a:r>
              <a:rPr lang="ko-KR" altLang="en-US" dirty="0"/>
              <a:t>할 수 있도록 통합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B0F0"/>
                </a:solidFill>
              </a:rPr>
              <a:t>integrated</a:t>
            </a:r>
            <a:r>
              <a:rPr lang="en-US" altLang="ko-KR" dirty="0"/>
              <a:t>), </a:t>
            </a:r>
            <a:r>
              <a:rPr lang="ko-KR" altLang="en-US" dirty="0"/>
              <a:t>저장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B0F0"/>
                </a:solidFill>
              </a:rPr>
              <a:t>stored</a:t>
            </a:r>
            <a:r>
              <a:rPr lang="en-US" altLang="ko-KR" dirty="0"/>
              <a:t>)</a:t>
            </a:r>
            <a:r>
              <a:rPr lang="ko-KR" altLang="en-US" dirty="0"/>
              <a:t>된 운영 데이터의 집합</a:t>
            </a:r>
            <a:endParaRPr lang="en-US" altLang="ko-KR" dirty="0"/>
          </a:p>
          <a:p>
            <a:pPr lvl="2" latinLnBrk="0"/>
            <a:r>
              <a:rPr lang="en-US" altLang="ko-KR" dirty="0"/>
              <a:t>Integrated Data: </a:t>
            </a:r>
            <a:r>
              <a:rPr lang="en-US" altLang="ko-KR" i="1" u="sng" dirty="0"/>
              <a:t>Minimal</a:t>
            </a:r>
            <a:r>
              <a:rPr lang="ko-KR" altLang="en-US" i="1" dirty="0"/>
              <a:t> </a:t>
            </a:r>
            <a:r>
              <a:rPr lang="en-US" altLang="ko-KR" i="1" dirty="0"/>
              <a:t>redundancy, </a:t>
            </a:r>
            <a:r>
              <a:rPr lang="en-US" altLang="ko-KR" i="1" u="sng" dirty="0"/>
              <a:t>Controlled</a:t>
            </a:r>
            <a:r>
              <a:rPr lang="ko-KR" altLang="en-US" i="1" dirty="0"/>
              <a:t> </a:t>
            </a:r>
            <a:r>
              <a:rPr lang="en-US" altLang="ko-KR" i="1" dirty="0"/>
              <a:t>redundancy</a:t>
            </a:r>
            <a:endParaRPr lang="ko-KR" altLang="en-US" sz="600" dirty="0"/>
          </a:p>
          <a:p>
            <a:pPr marL="1066800" lvl="2" indent="-342900" latinLnBrk="0"/>
            <a:r>
              <a:rPr lang="en-US" altLang="ko-KR" dirty="0"/>
              <a:t>Stored Data: </a:t>
            </a:r>
            <a:r>
              <a:rPr lang="ko-KR" altLang="en-US" dirty="0"/>
              <a:t>컴퓨터가 접근 가능한 저장 매체에 저장</a:t>
            </a:r>
            <a:endParaRPr lang="ko-KR" altLang="en-US" sz="600" dirty="0"/>
          </a:p>
          <a:p>
            <a:pPr marL="1066800" lvl="2" indent="-342900" latinLnBrk="0"/>
            <a:r>
              <a:rPr lang="en-US" altLang="ko-KR" dirty="0"/>
              <a:t>Operational Data: </a:t>
            </a:r>
            <a:r>
              <a:rPr lang="ko-KR" altLang="en-US" dirty="0"/>
              <a:t>한 조직의 고유 기능을 수행하기 위해 필요한 데이터</a:t>
            </a:r>
            <a:endParaRPr lang="ko-KR" altLang="en-US" sz="600" dirty="0"/>
          </a:p>
          <a:p>
            <a:pPr marL="1066800" lvl="2" indent="-342900" latinLnBrk="0"/>
            <a:r>
              <a:rPr lang="en-US" altLang="ko-KR" dirty="0"/>
              <a:t>Shared Data: </a:t>
            </a:r>
            <a:r>
              <a:rPr lang="ko-KR" altLang="en-US" dirty="0"/>
              <a:t>여러 응용 프로그램이 공동으로 소유</a:t>
            </a:r>
            <a:r>
              <a:rPr lang="en-US" altLang="ko-KR" dirty="0"/>
              <a:t>/</a:t>
            </a:r>
            <a:r>
              <a:rPr lang="ko-KR" altLang="en-US" dirty="0"/>
              <a:t>사용하는 데이터</a:t>
            </a:r>
            <a:endParaRPr lang="ko-KR" altLang="en-US" sz="600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81019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Modeling?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22292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개념적 구조</a:t>
            </a:r>
            <a:r>
              <a:rPr lang="en-US" altLang="ko-KR" dirty="0"/>
              <a:t>(Conceptual Structure)</a:t>
            </a:r>
          </a:p>
          <a:p>
            <a:pPr lvl="1"/>
            <a:r>
              <a:rPr lang="en-US" altLang="ko-KR" dirty="0"/>
              <a:t>Basic Building Blocks</a:t>
            </a:r>
          </a:p>
          <a:p>
            <a:pPr lvl="2">
              <a:buClr>
                <a:srgbClr val="EB933B"/>
              </a:buClr>
            </a:pPr>
            <a:r>
              <a:rPr lang="en-US" altLang="ko-KR" dirty="0">
                <a:solidFill>
                  <a:srgbClr val="000000"/>
                </a:solidFill>
              </a:rPr>
              <a:t>Entity type (</a:t>
            </a:r>
            <a:r>
              <a:rPr lang="ko-KR" altLang="en-US" dirty="0">
                <a:solidFill>
                  <a:srgbClr val="000000"/>
                </a:solidFill>
              </a:rPr>
              <a:t>개체 타입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lvl="2">
              <a:buClr>
                <a:srgbClr val="EB933B"/>
              </a:buClr>
            </a:pPr>
            <a:r>
              <a:rPr lang="en-US" altLang="ko-KR" dirty="0">
                <a:solidFill>
                  <a:srgbClr val="000000"/>
                </a:solidFill>
              </a:rPr>
              <a:t>Relationship type (</a:t>
            </a:r>
            <a:r>
              <a:rPr lang="ko-KR" altLang="en-US" dirty="0">
                <a:solidFill>
                  <a:srgbClr val="000000"/>
                </a:solidFill>
              </a:rPr>
              <a:t>관계 타입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lvl="2">
              <a:buClr>
                <a:srgbClr val="EB933B"/>
              </a:buClr>
            </a:pPr>
            <a:r>
              <a:rPr lang="en-US" altLang="ko-KR" dirty="0">
                <a:solidFill>
                  <a:srgbClr val="000000"/>
                </a:solidFill>
              </a:rPr>
              <a:t>Attribute(</a:t>
            </a:r>
            <a:r>
              <a:rPr lang="ko-KR" altLang="en-US" dirty="0">
                <a:solidFill>
                  <a:srgbClr val="000000"/>
                </a:solidFill>
              </a:rPr>
              <a:t>속성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ER(Entity-Relationship) Model</a:t>
            </a:r>
          </a:p>
          <a:p>
            <a:r>
              <a:rPr lang="ko-KR" altLang="en-US" dirty="0"/>
              <a:t>논리적 구조</a:t>
            </a:r>
            <a:r>
              <a:rPr lang="en-US" altLang="ko-KR" dirty="0"/>
              <a:t>(Logical Data Structure) = </a:t>
            </a:r>
            <a:r>
              <a:rPr lang="en-US" altLang="ko-KR" dirty="0">
                <a:solidFill>
                  <a:srgbClr val="C00000"/>
                </a:solidFill>
              </a:rPr>
              <a:t>Data Model</a:t>
            </a:r>
          </a:p>
          <a:p>
            <a:pPr lvl="1"/>
            <a:r>
              <a:rPr lang="en-US" altLang="ko-KR" dirty="0"/>
              <a:t>Network, Hierarchical : </a:t>
            </a:r>
            <a:r>
              <a:rPr lang="ko-KR" altLang="en-US" dirty="0"/>
              <a:t>과거에 사용했던 모델</a:t>
            </a:r>
            <a:endParaRPr lang="en-US" altLang="ko-KR" dirty="0"/>
          </a:p>
          <a:p>
            <a:pPr lvl="1"/>
            <a:r>
              <a:rPr lang="en-US" altLang="ko-KR" dirty="0"/>
              <a:t>Relational ; </a:t>
            </a:r>
            <a:r>
              <a:rPr lang="ko-KR" altLang="en-US" dirty="0"/>
              <a:t>현재 가장 널리 사용되고 있는 모델</a:t>
            </a:r>
            <a:endParaRPr lang="en-US" altLang="ko-KR" dirty="0"/>
          </a:p>
          <a:p>
            <a:pPr lvl="1"/>
            <a:r>
              <a:rPr lang="en-US" altLang="ko-KR" dirty="0"/>
              <a:t>Object-Oriented, Object-Relational : </a:t>
            </a:r>
            <a:r>
              <a:rPr lang="ko-KR" altLang="en-US" dirty="0"/>
              <a:t>앞으로 사용 가능한 모델</a:t>
            </a:r>
            <a:endParaRPr lang="en-US" altLang="ko-KR" dirty="0"/>
          </a:p>
          <a:p>
            <a:r>
              <a:rPr lang="ko-KR" altLang="en-US" dirty="0"/>
              <a:t>물리적 데이터 구조</a:t>
            </a:r>
            <a:r>
              <a:rPr lang="en-US" altLang="ko-KR" dirty="0"/>
              <a:t>(Physical Data Structure)</a:t>
            </a:r>
          </a:p>
          <a:p>
            <a:pPr lvl="1"/>
            <a:r>
              <a:rPr lang="ko-KR" altLang="en-US" dirty="0"/>
              <a:t>저장 장치에 데이터를 표현할 때 사용하는 자료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5922058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Support System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487541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시스템의 필요성</a:t>
            </a:r>
            <a:endParaRPr lang="en-US" altLang="ko-KR" dirty="0"/>
          </a:p>
          <a:p>
            <a:pPr lvl="2"/>
            <a:r>
              <a:rPr lang="ko-KR" altLang="en-US" dirty="0"/>
              <a:t>기관의 중간 관리자와 최고 경영자는 의사결정에 필요한 정보를 원하며</a:t>
            </a:r>
            <a:r>
              <a:rPr lang="en-US" altLang="ko-KR" dirty="0"/>
              <a:t>, </a:t>
            </a:r>
            <a:r>
              <a:rPr lang="ko-KR" altLang="en-US" dirty="0"/>
              <a:t>의사결정에 필요한 정보는 현재와 과거의 데이터를 총 망라하여 복잡한 분석을 수행한 결과로 만들어진다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전통적인 </a:t>
            </a:r>
            <a:r>
              <a:rPr lang="en-US" altLang="ko-KR" dirty="0"/>
              <a:t>DB </a:t>
            </a:r>
            <a:r>
              <a:rPr lang="ko-KR" altLang="en-US" dirty="0"/>
              <a:t>시스템은 실무자를 위한 데이터 처리에 초점</a:t>
            </a:r>
            <a:endParaRPr lang="en-US" altLang="ko-KR" dirty="0"/>
          </a:p>
          <a:p>
            <a:pPr lvl="1"/>
            <a:r>
              <a:rPr lang="ko-KR" altLang="en-US" dirty="0"/>
              <a:t>의사결정 지원</a:t>
            </a:r>
            <a:r>
              <a:rPr lang="en-US" altLang="ko-KR" dirty="0"/>
              <a:t>(Decision Support)</a:t>
            </a:r>
          </a:p>
          <a:p>
            <a:pPr lvl="2"/>
            <a:r>
              <a:rPr lang="ko-KR" altLang="en-US" dirty="0"/>
              <a:t>데이터로부터 정보를 추출하여 의사결정 시 해당 정보를 사용할 수 있도록 하는 일련의 방법론</a:t>
            </a:r>
            <a:endParaRPr lang="en-US" altLang="ko-KR" dirty="0"/>
          </a:p>
          <a:p>
            <a:r>
              <a:rPr lang="ko-KR" altLang="en-US" dirty="0"/>
              <a:t>의사결정 시스템</a:t>
            </a:r>
            <a:r>
              <a:rPr lang="en-US" altLang="ko-KR" dirty="0"/>
              <a:t>(DSS) ?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기관 내에서 관리적인 의사결정에 사용되는 컴퓨터화된 도구들로 구성된 시스템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광범위하고 종합적인 데이터 처리가 필요</a:t>
            </a:r>
            <a:endParaRPr lang="en-US" altLang="ko-KR" dirty="0"/>
          </a:p>
          <a:p>
            <a:pPr lvl="2"/>
            <a:r>
              <a:rPr lang="ko-KR" altLang="en-US" dirty="0"/>
              <a:t>정보의 검색과 검색 결과를 다양한 형식으로 보여주는 질의 도구가 필요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16031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DSS</a:t>
            </a:r>
            <a:r>
              <a:rPr lang="ko-KR" altLang="en-US" dirty="0"/>
              <a:t>의 구조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2040811" y="1330036"/>
            <a:ext cx="8357026" cy="2462646"/>
            <a:chOff x="132347" y="1350818"/>
            <a:chExt cx="8357026" cy="2462646"/>
          </a:xfrm>
        </p:grpSpPr>
        <p:grpSp>
          <p:nvGrpSpPr>
            <p:cNvPr id="40" name="그룹 39"/>
            <p:cNvGrpSpPr/>
            <p:nvPr/>
          </p:nvGrpSpPr>
          <p:grpSpPr>
            <a:xfrm>
              <a:off x="2057400" y="1350818"/>
              <a:ext cx="6431973" cy="2462646"/>
              <a:chOff x="2057400" y="1350818"/>
              <a:chExt cx="6431973" cy="2462646"/>
            </a:xfrm>
          </p:grpSpPr>
          <p:sp>
            <p:nvSpPr>
              <p:cNvPr id="3" name="직사각형 2"/>
              <p:cNvSpPr/>
              <p:nvPr/>
            </p:nvSpPr>
            <p:spPr bwMode="auto">
              <a:xfrm>
                <a:off x="2057400" y="1350818"/>
                <a:ext cx="6431973" cy="2462646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000" b="1" dirty="0">
                    <a:solidFill>
                      <a:srgbClr val="00B050"/>
                    </a:solidFill>
                    <a:latin typeface="Times New Roman" pitchFamily="18" charset="0"/>
                  </a:rPr>
                  <a:t>DSS</a:t>
                </a:r>
                <a:endParaRPr lang="ko-KR" altLang="en-US" sz="2000" b="1" dirty="0">
                  <a:solidFill>
                    <a:srgbClr val="00B05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 bwMode="auto">
              <a:xfrm>
                <a:off x="2234045" y="1883430"/>
                <a:ext cx="1683328" cy="7454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Times New Roman" pitchFamily="18" charset="0"/>
                  </a:rPr>
                  <a:t>Data extraction</a:t>
                </a: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Times New Roman" pitchFamily="18" charset="0"/>
                  </a:rPr>
                  <a:t> &amp; filtering</a:t>
                </a:r>
                <a:endParaRPr lang="ko-KR" altLang="en-US" dirty="0"/>
              </a:p>
            </p:txBody>
          </p:sp>
          <p:sp>
            <p:nvSpPr>
              <p:cNvPr id="5" name="순서도: 자기 디스크 4"/>
              <p:cNvSpPr/>
              <p:nvPr/>
            </p:nvSpPr>
            <p:spPr bwMode="auto">
              <a:xfrm>
                <a:off x="2244436" y="2914967"/>
                <a:ext cx="1652155" cy="638724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Times New Roman" pitchFamily="18" charset="0"/>
                  </a:rPr>
                  <a:t>Business Data</a:t>
                </a:r>
                <a:endParaRPr lang="ko-KR" altLang="en-US" dirty="0">
                  <a:latin typeface="Times New Roman" pitchFamily="18" charset="0"/>
                </a:endParaRPr>
              </a:p>
            </p:txBody>
          </p:sp>
          <p:cxnSp>
            <p:nvCxnSpPr>
              <p:cNvPr id="9" name="직선 화살표 연결선 8"/>
              <p:cNvCxnSpPr>
                <a:stCxn id="4" idx="2"/>
                <a:endCxn id="5" idx="1"/>
              </p:cNvCxnSpPr>
              <p:nvPr/>
            </p:nvCxnSpPr>
            <p:spPr bwMode="auto">
              <a:xfrm rot="5400000">
                <a:off x="2930079" y="2769336"/>
                <a:ext cx="286067" cy="519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" name="순서도: 자기 디스크 9"/>
              <p:cNvSpPr/>
              <p:nvPr/>
            </p:nvSpPr>
            <p:spPr bwMode="auto">
              <a:xfrm>
                <a:off x="4208318" y="1747722"/>
                <a:ext cx="2150917" cy="586769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Times New Roman" pitchFamily="18" charset="0"/>
                  </a:rPr>
                  <a:t>Business Model Data</a:t>
                </a:r>
                <a:endParaRPr lang="ko-KR" altLang="en-US" dirty="0">
                  <a:latin typeface="Times New Roman" pitchFamily="18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443845" y="2784764"/>
                <a:ext cx="1683328" cy="9005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Times New Roman" pitchFamily="18" charset="0"/>
                  </a:rPr>
                  <a:t>End user</a:t>
                </a: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Times New Roman" pitchFamily="18" charset="0"/>
                  </a:rPr>
                  <a:t>query tool</a:t>
                </a:r>
                <a:endParaRPr lang="ko-KR" altLang="en-US" dirty="0">
                  <a:latin typeface="Times New Roman" pitchFamily="18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6539345" y="2790902"/>
                <a:ext cx="1683328" cy="8978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Times New Roman" pitchFamily="18" charset="0"/>
                  </a:rPr>
                  <a:t>End user</a:t>
                </a: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Times New Roman" pitchFamily="18" charset="0"/>
                  </a:rPr>
                  <a:t>Presentation tool</a:t>
                </a:r>
              </a:p>
            </p:txBody>
          </p:sp>
          <p:cxnSp>
            <p:nvCxnSpPr>
              <p:cNvPr id="15" name="직선 화살표 연결선 14"/>
              <p:cNvCxnSpPr>
                <a:stCxn id="5" idx="4"/>
                <a:endCxn id="11" idx="1"/>
              </p:cNvCxnSpPr>
              <p:nvPr/>
            </p:nvCxnSpPr>
            <p:spPr bwMode="auto">
              <a:xfrm>
                <a:off x="3896591" y="3234329"/>
                <a:ext cx="547254" cy="7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" name="직선 화살표 연결선 17"/>
              <p:cNvCxnSpPr>
                <a:stCxn id="11" idx="3"/>
                <a:endCxn id="12" idx="1"/>
              </p:cNvCxnSpPr>
              <p:nvPr/>
            </p:nvCxnSpPr>
            <p:spPr bwMode="auto">
              <a:xfrm>
                <a:off x="6127173" y="3235037"/>
                <a:ext cx="412172" cy="48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직선 화살표 연결선 19"/>
              <p:cNvCxnSpPr>
                <a:stCxn id="10" idx="3"/>
                <a:endCxn id="11" idx="0"/>
              </p:cNvCxnSpPr>
              <p:nvPr/>
            </p:nvCxnSpPr>
            <p:spPr bwMode="auto">
              <a:xfrm rot="16200000" flipH="1">
                <a:off x="5059507" y="2558761"/>
                <a:ext cx="450273" cy="17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41" name="순서도: 자기 디스크 40"/>
            <p:cNvSpPr/>
            <p:nvPr/>
          </p:nvSpPr>
          <p:spPr bwMode="auto">
            <a:xfrm>
              <a:off x="132347" y="1751185"/>
              <a:ext cx="1270426" cy="711460"/>
            </a:xfrm>
            <a:prstGeom prst="flowChartMagneticDisk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3" name="순서도: 자기 디스크 42"/>
            <p:cNvSpPr/>
            <p:nvPr/>
          </p:nvSpPr>
          <p:spPr bwMode="auto">
            <a:xfrm>
              <a:off x="305530" y="1903586"/>
              <a:ext cx="1305062" cy="711460"/>
            </a:xfrm>
            <a:prstGeom prst="flowChartMagneticDisk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itchFamily="18" charset="0"/>
                </a:rPr>
                <a:t>Operational Data</a:t>
              </a:r>
              <a:endParaRPr lang="ko-KR" altLang="en-US" dirty="0">
                <a:latin typeface="Times New Roman" pitchFamily="18" charset="0"/>
              </a:endParaRPr>
            </a:p>
          </p:txBody>
        </p:sp>
        <p:cxnSp>
          <p:nvCxnSpPr>
            <p:cNvPr id="45" name="직선 화살표 연결선 44"/>
            <p:cNvCxnSpPr>
              <a:stCxn id="43" idx="4"/>
              <a:endCxn id="4" idx="1"/>
            </p:cNvCxnSpPr>
            <p:nvPr/>
          </p:nvCxnSpPr>
          <p:spPr bwMode="auto">
            <a:xfrm flipV="1">
              <a:off x="1610592" y="2256165"/>
              <a:ext cx="623453" cy="3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한쪽 모서리가 잘린 사각형 46"/>
            <p:cNvSpPr/>
            <p:nvPr/>
          </p:nvSpPr>
          <p:spPr bwMode="auto">
            <a:xfrm>
              <a:off x="172140" y="2912131"/>
              <a:ext cx="1230631" cy="610388"/>
            </a:xfrm>
            <a:prstGeom prst="snip1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신명조" pitchFamily="18" charset="-127"/>
              </a:endParaRPr>
            </a:p>
          </p:txBody>
        </p:sp>
        <p:sp>
          <p:nvSpPr>
            <p:cNvPr id="48" name="한쪽 모서리가 잘린 사각형 47"/>
            <p:cNvSpPr/>
            <p:nvPr/>
          </p:nvSpPr>
          <p:spPr bwMode="auto">
            <a:xfrm>
              <a:off x="303759" y="3002186"/>
              <a:ext cx="1230631" cy="610388"/>
            </a:xfrm>
            <a:prstGeom prst="snip1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>
                  <a:latin typeface="Times New Roman" pitchFamily="18" charset="0"/>
                </a:rPr>
                <a:t>외부</a:t>
              </a:r>
              <a:r>
                <a:rPr lang="en-US" altLang="ko-KR" dirty="0">
                  <a:latin typeface="Times New Roman" pitchFamily="18" charset="0"/>
                </a:rPr>
                <a:t>Data</a:t>
              </a:r>
              <a:endParaRPr kumimoji="1" lang="ko-KR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신명조" pitchFamily="18" charset="-127"/>
              </a:endParaRPr>
            </a:p>
          </p:txBody>
        </p:sp>
        <p:cxnSp>
          <p:nvCxnSpPr>
            <p:cNvPr id="50" name="직선 연결선 49"/>
            <p:cNvCxnSpPr>
              <a:stCxn id="48" idx="0"/>
            </p:cNvCxnSpPr>
            <p:nvPr/>
          </p:nvCxnSpPr>
          <p:spPr bwMode="auto">
            <a:xfrm flipV="1">
              <a:off x="1534390" y="3304309"/>
              <a:ext cx="221674" cy="30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 rot="16200000" flipV="1">
              <a:off x="1226129" y="2774372"/>
              <a:ext cx="1049483" cy="103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내용 개체 틀 2"/>
          <p:cNvSpPr txBox="1">
            <a:spLocks/>
          </p:cNvSpPr>
          <p:nvPr/>
        </p:nvSpPr>
        <p:spPr>
          <a:xfrm>
            <a:off x="1794165" y="4034672"/>
            <a:ext cx="8593281" cy="232456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3538" marR="0" lvl="0" indent="-3635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+mj-ea"/>
              <a:buAutoNum type="circleNumDbPlain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Data Store = Business data + Business model data</a:t>
            </a:r>
          </a:p>
          <a:p>
            <a:pPr marL="363538" lvl="1" indent="-187325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Business data: Operational data &amp; External data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로부터 추출하여 데이터 분석과 질의에 최적인 구조로 변환시켜 저장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HY신명조" panose="02030600000101010101" pitchFamily="18" charset="-127"/>
              <a:cs typeface="+mn-cs"/>
            </a:endParaRPr>
          </a:p>
          <a:p>
            <a:pPr marL="363538" lvl="1" indent="-187325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Business model</a:t>
            </a:r>
            <a:r>
              <a:rPr kumimoji="1" lang="en-US" altLang="ko-KR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 data: </a:t>
            </a:r>
            <a:r>
              <a:rPr kumimoji="1" lang="ko-KR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기관의 상황과 문제점을 식별하고 이해하기 위해 특수한 모델링 도구에 의해 생성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HY신명조" panose="02030600000101010101" pitchFamily="18" charset="-127"/>
              <a:cs typeface="+mn-cs"/>
            </a:endParaRPr>
          </a:p>
          <a:p>
            <a:pPr marL="363538" marR="0" lvl="0" indent="-3635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+mj-ea"/>
              <a:buAutoNum type="circleNumDbPlain"/>
              <a:tabLst/>
              <a:defRPr/>
            </a:pPr>
            <a:r>
              <a:rPr lang="en-US" altLang="ko-KR" sz="2000" kern="0" dirty="0">
                <a:latin typeface="Times New Roman" panose="02020603050405020304" pitchFamily="18" charset="0"/>
              </a:rPr>
              <a:t>Data extraction &amp; filtering: DSS</a:t>
            </a:r>
            <a:r>
              <a:rPr lang="ko-KR" altLang="en-US" sz="2000" kern="0" dirty="0">
                <a:latin typeface="Times New Roman" panose="02020603050405020304" pitchFamily="18" charset="0"/>
              </a:rPr>
              <a:t>의</a:t>
            </a:r>
            <a:r>
              <a:rPr lang="en-US" altLang="ko-KR" sz="2000" kern="0" dirty="0">
                <a:latin typeface="Times New Roman" panose="02020603050405020304" pitchFamily="18" charset="0"/>
              </a:rPr>
              <a:t> DB</a:t>
            </a:r>
            <a:r>
              <a:rPr lang="ko-KR" altLang="en-US" sz="2000" kern="0" dirty="0">
                <a:latin typeface="Times New Roman" panose="02020603050405020304" pitchFamily="18" charset="0"/>
              </a:rPr>
              <a:t>에 저장할 데이터를 생성</a:t>
            </a:r>
            <a:r>
              <a:rPr lang="en-US" altLang="ko-KR" sz="2000" kern="0" dirty="0">
                <a:latin typeface="Times New Roman" panose="02020603050405020304" pitchFamily="18" charset="0"/>
              </a:rPr>
              <a:t>/</a:t>
            </a:r>
            <a:r>
              <a:rPr lang="ko-KR" altLang="en-US" sz="2000" kern="0" dirty="0">
                <a:latin typeface="Times New Roman" panose="02020603050405020304" pitchFamily="18" charset="0"/>
              </a:rPr>
              <a:t>검사하는 모듈</a:t>
            </a:r>
            <a:endParaRPr lang="en-US" altLang="ko-KR" sz="2000" kern="0" dirty="0">
              <a:latin typeface="Times New Roman" panose="02020603050405020304" pitchFamily="18" charset="0"/>
            </a:endParaRPr>
          </a:p>
          <a:p>
            <a:pPr marL="363538" marR="0" lvl="0" indent="-3635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+mj-ea"/>
              <a:buAutoNum type="circleNumDbPlain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End user query tool: DSS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의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DB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에 접근하는 질의를 작성하는 도구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HY신명조" panose="02030600000101010101" pitchFamily="18" charset="-127"/>
              <a:cs typeface="+mn-cs"/>
            </a:endParaRPr>
          </a:p>
          <a:p>
            <a:pPr marL="363538" marR="0" lvl="0" indent="-3635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+mj-ea"/>
              <a:buAutoNum type="circleNumDbPlain"/>
              <a:tabLst/>
              <a:defRPr/>
            </a:pPr>
            <a:r>
              <a:rPr lang="en-US" altLang="ko-KR" sz="2000" kern="0" dirty="0">
                <a:latin typeface="Times New Roman" panose="02020603050405020304" pitchFamily="18" charset="0"/>
              </a:rPr>
              <a:t>End user presentation tool: </a:t>
            </a:r>
            <a:r>
              <a:rPr lang="ko-KR" altLang="en-US" sz="2000" kern="0" dirty="0">
                <a:latin typeface="Times New Roman" panose="02020603050405020304" pitchFamily="18" charset="0"/>
              </a:rPr>
              <a:t>데이터를 정리해서 발표하기 위해서 사용하는 도구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HY신명조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4559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Warehouse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2939" y="1234441"/>
            <a:ext cx="8546124" cy="488061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Subject-oriented, integrated, non-volatile, and time-variant DB which provides decision</a:t>
            </a:r>
            <a:r>
              <a:rPr lang="ko-KR" altLang="en-US" dirty="0"/>
              <a:t> </a:t>
            </a:r>
            <a:r>
              <a:rPr lang="en-US" altLang="ko-KR" dirty="0"/>
              <a:t>support</a:t>
            </a:r>
          </a:p>
          <a:p>
            <a:pPr lvl="2"/>
            <a:r>
              <a:rPr lang="ko-KR" altLang="en-US" dirty="0"/>
              <a:t>다양한 </a:t>
            </a:r>
            <a:r>
              <a:rPr lang="en-US" altLang="ko-KR" dirty="0"/>
              <a:t>source</a:t>
            </a:r>
            <a:r>
              <a:rPr lang="ko-KR" altLang="en-US" dirty="0"/>
              <a:t>로부터 데이터를 수집하여 하나의 통일된 </a:t>
            </a:r>
            <a:r>
              <a:rPr lang="en-US" altLang="ko-KR" dirty="0"/>
              <a:t>schema</a:t>
            </a:r>
            <a:r>
              <a:rPr lang="ko-KR" altLang="en-US" dirty="0"/>
              <a:t>를 사용하여 단일 </a:t>
            </a:r>
            <a:r>
              <a:rPr lang="en-US" altLang="ko-KR" dirty="0"/>
              <a:t>site</a:t>
            </a:r>
            <a:r>
              <a:rPr lang="ko-KR" altLang="en-US" dirty="0"/>
              <a:t>에 저장된 정보 저장소</a:t>
            </a:r>
            <a:r>
              <a:rPr lang="en-US" altLang="ko-KR" dirty="0"/>
              <a:t> (information repository)</a:t>
            </a:r>
            <a:r>
              <a:rPr lang="ko-KR" altLang="en-US" dirty="0"/>
              <a:t> 또는 정보 보관소</a:t>
            </a:r>
            <a:r>
              <a:rPr lang="en-US" altLang="ko-KR" dirty="0"/>
              <a:t>(information archive)</a:t>
            </a:r>
          </a:p>
          <a:p>
            <a:pPr lvl="2"/>
            <a:r>
              <a:rPr lang="ko-KR" altLang="en-US" dirty="0"/>
              <a:t>데이터 분석과 질의 처리를 위해 최적화된 판독 전용의 </a:t>
            </a:r>
            <a:r>
              <a:rPr lang="en-US" altLang="ko-KR" dirty="0"/>
              <a:t>DB</a:t>
            </a:r>
          </a:p>
          <a:p>
            <a:pPr lvl="2"/>
            <a:r>
              <a:rPr lang="en-US" altLang="ko-KR" dirty="0"/>
              <a:t>Data Mart: </a:t>
            </a:r>
            <a:r>
              <a:rPr lang="ko-KR" altLang="en-US" dirty="0"/>
              <a:t>기관 내의 특정 하부 조직에 대한 의사결정 지원을 제공하는 작은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warehouse</a:t>
            </a:r>
          </a:p>
          <a:p>
            <a:pPr lvl="1"/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복잡한 분석</a:t>
            </a:r>
            <a:r>
              <a:rPr lang="en-US" altLang="ko-KR" dirty="0"/>
              <a:t>, </a:t>
            </a:r>
            <a:r>
              <a:rPr lang="ko-KR" altLang="en-US" dirty="0"/>
              <a:t>지식의 발견</a:t>
            </a:r>
            <a:r>
              <a:rPr lang="en-US" altLang="ko-KR" dirty="0"/>
              <a:t>, </a:t>
            </a:r>
            <a:r>
              <a:rPr lang="ko-KR" altLang="en-US" dirty="0"/>
              <a:t>의사결정 지원을 위한 데이터에 대한 접근을 제공</a:t>
            </a:r>
            <a:endParaRPr lang="en-US" altLang="ko-KR" dirty="0"/>
          </a:p>
          <a:p>
            <a:pPr lvl="1"/>
            <a:r>
              <a:rPr lang="ko-KR" altLang="en-US" dirty="0"/>
              <a:t>의사결정 지원을 위한 데이터는 장기간 보관되며 판독 전용</a:t>
            </a:r>
            <a:r>
              <a:rPr lang="en-US" altLang="ko-KR" dirty="0"/>
              <a:t>(read-only)</a:t>
            </a:r>
            <a:r>
              <a:rPr lang="ko-KR" altLang="en-US" dirty="0"/>
              <a:t>으로 사용되는 특성을 갖는다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대량의 데이터를 포함하므로 </a:t>
            </a:r>
            <a:r>
              <a:rPr lang="en-US" altLang="ko-KR" dirty="0"/>
              <a:t>source DB</a:t>
            </a:r>
            <a:r>
              <a:rPr lang="ko-KR" altLang="en-US" dirty="0"/>
              <a:t>보다 몇 십 배 크다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582110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</a:t>
            </a:r>
            <a:r>
              <a:rPr lang="en-US" altLang="ko-KR" dirty="0"/>
              <a:t>DB vs. Data Warehouse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78622" y="1440962"/>
          <a:ext cx="8332178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6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전통적인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Warehouse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 데이터의 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</a:t>
                      </a:r>
                      <a:r>
                        <a:rPr lang="en-US" altLang="ko-KR" dirty="0"/>
                        <a:t>(information)</a:t>
                      </a:r>
                      <a:r>
                        <a:rPr lang="ko-KR" altLang="en-US" dirty="0"/>
                        <a:t>의 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트랜잭션 중심의 응용을 지원하며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트랜잭션 처리를 위해 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의사결정에 필요한 정보를 제공하며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정보 검색을 위해 최적화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트랜잭션 처리에 적합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과거 데이터를 더 많이 요구하는 </a:t>
                      </a:r>
                      <a:r>
                        <a:rPr lang="ko-KR" altLang="en-US" dirty="0" err="1"/>
                        <a:t>시계열</a:t>
                      </a:r>
                      <a:r>
                        <a:rPr lang="en-US" altLang="ko-KR" dirty="0"/>
                        <a:t>(time-series)</a:t>
                      </a:r>
                      <a:r>
                        <a:rPr lang="ko-KR" altLang="en-US" dirty="0"/>
                        <a:t>이나 동향 분석 작업에 적합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주로 최신의 데이터를 저장하며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데이터 갱신이 빈번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과거의 데이터를 보관하며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비소멸성을</a:t>
                      </a:r>
                      <a:r>
                        <a:rPr lang="ko-KR" altLang="en-US" dirty="0"/>
                        <a:t> 갖고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갱신 작업이 자주 일어나지 않음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변경의 단위가 비교적 작다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변경의 범위가 훨씬 크고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계획된 정책에 따라 재생</a:t>
                      </a:r>
                      <a:r>
                        <a:rPr lang="en-US" altLang="ko-KR" dirty="0"/>
                        <a:t>(refresh)</a:t>
                      </a:r>
                      <a:r>
                        <a:rPr lang="ko-KR" altLang="en-US" dirty="0"/>
                        <a:t>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내용이 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점증적</a:t>
                      </a:r>
                      <a:r>
                        <a:rPr lang="en-US" altLang="ko-KR" dirty="0"/>
                        <a:t>(incremental)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데이터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갱신의 주체가 트랜잭션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갱신은 데이터 수집을 담당하는 모듈이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075139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Warehouse</a:t>
            </a:r>
            <a:r>
              <a:rPr lang="ko-KR" altLang="en-US" dirty="0"/>
              <a:t>의 구성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760256" y="1517074"/>
            <a:ext cx="8544062" cy="4114799"/>
            <a:chOff x="298602" y="1330037"/>
            <a:chExt cx="8544062" cy="4114799"/>
          </a:xfrm>
        </p:grpSpPr>
        <p:grpSp>
          <p:nvGrpSpPr>
            <p:cNvPr id="22" name="그룹 21"/>
            <p:cNvGrpSpPr/>
            <p:nvPr/>
          </p:nvGrpSpPr>
          <p:grpSpPr>
            <a:xfrm>
              <a:off x="298602" y="2260340"/>
              <a:ext cx="1987397" cy="1861389"/>
              <a:chOff x="516811" y="1730403"/>
              <a:chExt cx="1987397" cy="1861389"/>
            </a:xfrm>
          </p:grpSpPr>
          <p:sp>
            <p:nvSpPr>
              <p:cNvPr id="5" name="순서도: 자기 디스크 4"/>
              <p:cNvSpPr/>
              <p:nvPr/>
            </p:nvSpPr>
            <p:spPr bwMode="auto">
              <a:xfrm>
                <a:off x="516811" y="1730403"/>
                <a:ext cx="1270426" cy="711460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sp>
            <p:nvSpPr>
              <p:cNvPr id="6" name="순서도: 자기 디스크 5"/>
              <p:cNvSpPr/>
              <p:nvPr/>
            </p:nvSpPr>
            <p:spPr bwMode="auto">
              <a:xfrm>
                <a:off x="689994" y="1882804"/>
                <a:ext cx="1305062" cy="711460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Times New Roman" pitchFamily="18" charset="0"/>
                  </a:rPr>
                  <a:t>Operational Data</a:t>
                </a:r>
                <a:endParaRPr lang="ko-KR" altLang="en-US" dirty="0">
                  <a:latin typeface="Times New Roman" pitchFamily="18" charset="0"/>
                </a:endParaRPr>
              </a:p>
            </p:txBody>
          </p:sp>
          <p:cxnSp>
            <p:nvCxnSpPr>
              <p:cNvPr id="7" name="직선 화살표 연결선 6"/>
              <p:cNvCxnSpPr>
                <a:stCxn id="6" idx="4"/>
                <a:endCxn id="13" idx="1"/>
              </p:cNvCxnSpPr>
              <p:nvPr/>
            </p:nvCxnSpPr>
            <p:spPr bwMode="auto">
              <a:xfrm>
                <a:off x="1995056" y="2238534"/>
                <a:ext cx="509152" cy="204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" name="한쪽 모서리가 잘린 사각형 7"/>
              <p:cNvSpPr/>
              <p:nvPr/>
            </p:nvSpPr>
            <p:spPr bwMode="auto">
              <a:xfrm>
                <a:off x="556604" y="2891349"/>
                <a:ext cx="1230631" cy="610388"/>
              </a:xfrm>
              <a:prstGeom prst="snip1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HY신명조" pitchFamily="18" charset="-127"/>
                </a:endParaRPr>
              </a:p>
            </p:txBody>
          </p:sp>
          <p:sp>
            <p:nvSpPr>
              <p:cNvPr id="9" name="한쪽 모서리가 잘린 사각형 8"/>
              <p:cNvSpPr/>
              <p:nvPr/>
            </p:nvSpPr>
            <p:spPr bwMode="auto">
              <a:xfrm>
                <a:off x="688223" y="2981404"/>
                <a:ext cx="1230631" cy="610388"/>
              </a:xfrm>
              <a:prstGeom prst="snip1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>
                    <a:latin typeface="Times New Roman" pitchFamily="18" charset="0"/>
                  </a:rPr>
                  <a:t>외부</a:t>
                </a:r>
                <a:r>
                  <a:rPr lang="en-US" altLang="ko-KR" dirty="0">
                    <a:latin typeface="Times New Roman" pitchFamily="18" charset="0"/>
                  </a:rPr>
                  <a:t>Data</a:t>
                </a:r>
                <a:endParaRPr kumimoji="1" lang="ko-KR" alt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HY신명조" pitchFamily="18" charset="-127"/>
                </a:endParaRPr>
              </a:p>
            </p:txBody>
          </p:sp>
          <p:cxnSp>
            <p:nvCxnSpPr>
              <p:cNvPr id="10" name="직선 연결선 9"/>
              <p:cNvCxnSpPr>
                <a:stCxn id="9" idx="0"/>
              </p:cNvCxnSpPr>
              <p:nvPr/>
            </p:nvCxnSpPr>
            <p:spPr bwMode="auto">
              <a:xfrm flipV="1">
                <a:off x="1918854" y="3283527"/>
                <a:ext cx="221674" cy="307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직선 연결선 10"/>
              <p:cNvCxnSpPr/>
              <p:nvPr/>
            </p:nvCxnSpPr>
            <p:spPr bwMode="auto">
              <a:xfrm rot="16200000" flipV="1">
                <a:off x="1610593" y="2753590"/>
                <a:ext cx="1049483" cy="1039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직사각형 2"/>
            <p:cNvSpPr/>
            <p:nvPr/>
          </p:nvSpPr>
          <p:spPr bwMode="auto">
            <a:xfrm>
              <a:off x="2109354" y="1330037"/>
              <a:ext cx="6722919" cy="2909454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dirty="0">
                  <a:solidFill>
                    <a:srgbClr val="00B050"/>
                  </a:solidFill>
                  <a:latin typeface="Times New Roman" pitchFamily="18" charset="0"/>
                </a:rPr>
                <a:t>Data Warehouse</a:t>
              </a:r>
              <a:endParaRPr lang="ko-KR" altLang="en-US" sz="2000" b="1" dirty="0">
                <a:solidFill>
                  <a:srgbClr val="00B050"/>
                </a:solidFill>
                <a:latin typeface="Times New Roman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2285999" y="2309459"/>
              <a:ext cx="1610591" cy="9221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itchFamily="18" charset="0"/>
                </a:rPr>
                <a:t>수집</a:t>
              </a:r>
              <a:r>
                <a:rPr lang="en-US" altLang="ko-KR" dirty="0">
                  <a:latin typeface="Times New Roman" pitchFamily="18" charset="0"/>
                </a:rPr>
                <a:t>/</a:t>
              </a:r>
              <a:r>
                <a:rPr lang="ko-KR" altLang="en-US" dirty="0">
                  <a:latin typeface="Times New Roman" pitchFamily="18" charset="0"/>
                </a:rPr>
                <a:t>적재</a:t>
              </a:r>
              <a:endParaRPr lang="en-US" altLang="ko-KR" dirty="0">
                <a:latin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itchFamily="18" charset="0"/>
                </a:rPr>
                <a:t>관리자</a:t>
              </a:r>
              <a:endParaRPr lang="en-US" altLang="ko-KR" dirty="0">
                <a:latin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itchFamily="18" charset="0"/>
                </a:rPr>
                <a:t>(</a:t>
              </a:r>
              <a:r>
                <a:rPr lang="ko-KR" altLang="en-US" dirty="0">
                  <a:latin typeface="Times New Roman" pitchFamily="18" charset="0"/>
                </a:rPr>
                <a:t>데이터 추출</a:t>
              </a:r>
              <a:r>
                <a:rPr lang="en-US" altLang="ko-KR" dirty="0">
                  <a:latin typeface="Times New Roman" pitchFamily="18" charset="0"/>
                </a:rPr>
                <a:t>)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909954" y="2272146"/>
              <a:ext cx="1686792" cy="1084116"/>
              <a:chOff x="6920345" y="2583873"/>
              <a:chExt cx="1686792" cy="1084116"/>
            </a:xfrm>
          </p:grpSpPr>
          <p:sp>
            <p:nvSpPr>
              <p:cNvPr id="18" name="직사각형 17"/>
              <p:cNvSpPr/>
              <p:nvPr/>
            </p:nvSpPr>
            <p:spPr bwMode="auto">
              <a:xfrm>
                <a:off x="6923809" y="3127664"/>
                <a:ext cx="1683328" cy="540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Times New Roman" pitchFamily="18" charset="0"/>
                  </a:rPr>
                  <a:t>분석 처리기</a:t>
                </a:r>
                <a:endParaRPr lang="en-US" altLang="ko-KR" dirty="0">
                  <a:latin typeface="Times New Roman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 bwMode="auto">
              <a:xfrm>
                <a:off x="6920345" y="2583873"/>
                <a:ext cx="1683328" cy="540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Times New Roman" pitchFamily="18" charset="0"/>
                  </a:rPr>
                  <a:t>질의 처리기</a:t>
                </a:r>
                <a:endParaRPr lang="en-US" altLang="ko-KR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589316" y="1823922"/>
              <a:ext cx="1659083" cy="1885633"/>
              <a:chOff x="4547754" y="1647276"/>
              <a:chExt cx="1659083" cy="1885633"/>
            </a:xfrm>
          </p:grpSpPr>
          <p:sp>
            <p:nvSpPr>
              <p:cNvPr id="14" name="순서도: 자기 디스크 13"/>
              <p:cNvSpPr/>
              <p:nvPr/>
            </p:nvSpPr>
            <p:spPr bwMode="auto">
              <a:xfrm>
                <a:off x="4551218" y="2894185"/>
                <a:ext cx="1652155" cy="638724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>
                    <a:latin typeface="Times New Roman" pitchFamily="18" charset="0"/>
                  </a:rPr>
                  <a:t>상세</a:t>
                </a:r>
                <a:r>
                  <a:rPr lang="en-US" altLang="ko-KR" dirty="0">
                    <a:latin typeface="Times New Roman" pitchFamily="18" charset="0"/>
                  </a:rPr>
                  <a:t> Data</a:t>
                </a:r>
                <a:endParaRPr lang="ko-KR" altLang="en-US" dirty="0">
                  <a:latin typeface="Times New Roman" pitchFamily="18" charset="0"/>
                </a:endParaRPr>
              </a:p>
            </p:txBody>
          </p:sp>
          <p:sp>
            <p:nvSpPr>
              <p:cNvPr id="26" name="순서도: 자기 디스크 25"/>
              <p:cNvSpPr/>
              <p:nvPr/>
            </p:nvSpPr>
            <p:spPr bwMode="auto">
              <a:xfrm>
                <a:off x="4547754" y="2475085"/>
                <a:ext cx="1652155" cy="638724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Times New Roman" pitchFamily="18" charset="0"/>
                  </a:rPr>
                  <a:t>초급 요약</a:t>
                </a:r>
                <a:r>
                  <a:rPr lang="en-US" altLang="ko-KR" dirty="0">
                    <a:latin typeface="Times New Roman" pitchFamily="18" charset="0"/>
                  </a:rPr>
                  <a:t> Data</a:t>
                </a:r>
                <a:endParaRPr lang="ko-KR" altLang="en-US" dirty="0">
                  <a:latin typeface="Times New Roman" pitchFamily="18" charset="0"/>
                </a:endParaRPr>
              </a:p>
            </p:txBody>
          </p:sp>
          <p:sp>
            <p:nvSpPr>
              <p:cNvPr id="27" name="순서도: 자기 디스크 26"/>
              <p:cNvSpPr/>
              <p:nvPr/>
            </p:nvSpPr>
            <p:spPr bwMode="auto">
              <a:xfrm>
                <a:off x="4554682" y="2066376"/>
                <a:ext cx="1652155" cy="638724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Times New Roman" pitchFamily="18" charset="0"/>
                  </a:rPr>
                  <a:t>고급 요약</a:t>
                </a:r>
                <a:r>
                  <a:rPr lang="en-US" altLang="ko-KR" dirty="0">
                    <a:latin typeface="Times New Roman" pitchFamily="18" charset="0"/>
                  </a:rPr>
                  <a:t> Data</a:t>
                </a:r>
                <a:endParaRPr lang="ko-KR" altLang="en-US" dirty="0">
                  <a:latin typeface="Times New Roman" pitchFamily="18" charset="0"/>
                </a:endParaRPr>
              </a:p>
            </p:txBody>
          </p:sp>
          <p:sp>
            <p:nvSpPr>
              <p:cNvPr id="28" name="순서도: 자기 디스크 27"/>
              <p:cNvSpPr/>
              <p:nvPr/>
            </p:nvSpPr>
            <p:spPr bwMode="auto">
              <a:xfrm>
                <a:off x="4551219" y="1647276"/>
                <a:ext cx="1652155" cy="638724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Times New Roman" pitchFamily="18" charset="0"/>
                  </a:rPr>
                  <a:t>Meta Data</a:t>
                </a:r>
                <a:endParaRPr lang="ko-KR" altLang="en-US" dirty="0">
                  <a:latin typeface="Times New Roman" pitchFamily="18" charset="0"/>
                </a:endParaRPr>
              </a:p>
            </p:txBody>
          </p:sp>
        </p:grpSp>
        <p:sp>
          <p:nvSpPr>
            <p:cNvPr id="41" name="왼쪽/오른쪽 화살표 40"/>
            <p:cNvSpPr/>
            <p:nvPr/>
          </p:nvSpPr>
          <p:spPr bwMode="auto">
            <a:xfrm>
              <a:off x="6328064" y="2660073"/>
              <a:ext cx="519545" cy="218209"/>
            </a:xfrm>
            <a:prstGeom prst="left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2" name="오른쪽 화살표 41"/>
            <p:cNvSpPr/>
            <p:nvPr/>
          </p:nvSpPr>
          <p:spPr bwMode="auto">
            <a:xfrm>
              <a:off x="3979718" y="2649681"/>
              <a:ext cx="509155" cy="249382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3" name="위쪽/아래쪽 화살표 42"/>
            <p:cNvSpPr/>
            <p:nvPr/>
          </p:nvSpPr>
          <p:spPr bwMode="auto">
            <a:xfrm>
              <a:off x="7658100" y="3397826"/>
              <a:ext cx="238991" cy="1101437"/>
            </a:xfrm>
            <a:prstGeom prst="upDown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2119745" y="4561609"/>
              <a:ext cx="6722919" cy="883227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itchFamily="18" charset="0"/>
                </a:rPr>
                <a:t>Data Warehouse</a:t>
              </a:r>
              <a:r>
                <a:rPr lang="ko-KR" altLang="en-US" dirty="0">
                  <a:latin typeface="Times New Roman" pitchFamily="18" charset="0"/>
                </a:rPr>
                <a:t>의 사용자</a:t>
              </a:r>
              <a:endParaRPr lang="en-US" altLang="ko-KR" dirty="0">
                <a:latin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itchFamily="18" charset="0"/>
                </a:rPr>
                <a:t>(</a:t>
              </a:r>
              <a:r>
                <a:rPr lang="ko-KR" altLang="en-US" dirty="0">
                  <a:latin typeface="Times New Roman" pitchFamily="18" charset="0"/>
                </a:rPr>
                <a:t>중간 관리자</a:t>
              </a:r>
              <a:r>
                <a:rPr lang="en-US" altLang="ko-KR" dirty="0">
                  <a:latin typeface="Times New Roman" pitchFamily="18" charset="0"/>
                </a:rPr>
                <a:t>, </a:t>
              </a:r>
              <a:r>
                <a:rPr lang="ko-KR" altLang="en-US" dirty="0">
                  <a:latin typeface="Times New Roman" pitchFamily="18" charset="0"/>
                </a:rPr>
                <a:t>최고 경영자</a:t>
              </a:r>
              <a:r>
                <a:rPr lang="en-US" altLang="ko-KR" dirty="0">
                  <a:latin typeface="Times New Roman" pitchFamily="18" charset="0"/>
                </a:rPr>
                <a:t>, </a:t>
              </a:r>
              <a:r>
                <a:rPr lang="ko-KR" altLang="en-US" dirty="0">
                  <a:latin typeface="Times New Roman" pitchFamily="18" charset="0"/>
                </a:rPr>
                <a:t>데이터 분석가</a:t>
              </a:r>
              <a:r>
                <a:rPr lang="en-US" altLang="ko-KR" dirty="0">
                  <a:latin typeface="Times New Roman" pitchFamily="18" charset="0"/>
                </a:rPr>
                <a:t>, …) </a:t>
              </a:r>
              <a:endParaRPr lang="ko-KR" altLang="en-US" dirty="0"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00049" y="5811715"/>
            <a:ext cx="8621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※ </a:t>
            </a:r>
            <a:r>
              <a:rPr lang="ko-KR" altLang="en-US" dirty="0">
                <a:latin typeface="Times New Roman" panose="02020603050405020304" pitchFamily="18" charset="0"/>
              </a:rPr>
              <a:t>데이터 추출 과정</a:t>
            </a:r>
            <a:r>
              <a:rPr lang="en-US" altLang="ko-KR" dirty="0">
                <a:latin typeface="Times New Roman" panose="02020603050405020304" pitchFamily="18" charset="0"/>
              </a:rPr>
              <a:t>: filtering, transform, integrate, classify, summarize </a:t>
            </a:r>
            <a:r>
              <a:rPr lang="ko-KR" altLang="en-US" dirty="0">
                <a:latin typeface="Times New Roman" panose="02020603050405020304" pitchFamily="18" charset="0"/>
              </a:rPr>
              <a:t>등의 작업 수행</a:t>
            </a:r>
          </a:p>
        </p:txBody>
      </p:sp>
    </p:spTree>
    <p:extLst>
      <p:ext uri="{BB962C8B-B14F-4D97-AF65-F5344CB8AC3E}">
        <p14:creationId xmlns:p14="http://schemas.microsoft.com/office/powerpoint/2010/main" xmlns="" val="39439618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Online Analytical Processing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OLAP ?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대규모의 다차원 데이터를 온라인 상에서 동적으로 분석하고</a:t>
            </a:r>
            <a:r>
              <a:rPr lang="en-US" altLang="ko-KR" dirty="0"/>
              <a:t> </a:t>
            </a:r>
            <a:r>
              <a:rPr lang="ko-KR" altLang="en-US" dirty="0"/>
              <a:t>통합하여 보고서를 만드는 일체의 작업</a:t>
            </a:r>
            <a:endParaRPr lang="en-US" altLang="ko-KR" dirty="0"/>
          </a:p>
          <a:p>
            <a:pPr lvl="2"/>
            <a:r>
              <a:rPr lang="en-US" altLang="ko-KR" dirty="0"/>
              <a:t>Group-by</a:t>
            </a:r>
            <a:r>
              <a:rPr lang="ko-KR" altLang="en-US" dirty="0"/>
              <a:t>나 집계 연산을 포함하는 질의와 복잡한 </a:t>
            </a:r>
            <a:r>
              <a:rPr lang="en-US" altLang="ko-KR" dirty="0"/>
              <a:t>Boolean </a:t>
            </a:r>
            <a:r>
              <a:rPr lang="ko-KR" altLang="en-US" dirty="0"/>
              <a:t>조건 식</a:t>
            </a:r>
            <a:r>
              <a:rPr lang="en-US" altLang="ko-KR" dirty="0"/>
              <a:t>, </a:t>
            </a:r>
            <a:r>
              <a:rPr lang="ko-KR" altLang="en-US" dirty="0"/>
              <a:t>통계 함수</a:t>
            </a:r>
            <a:r>
              <a:rPr lang="en-US" altLang="ko-KR" dirty="0"/>
              <a:t>, </a:t>
            </a:r>
            <a:r>
              <a:rPr lang="ko-KR" altLang="en-US" dirty="0" err="1"/>
              <a:t>시계열</a:t>
            </a:r>
            <a:r>
              <a:rPr lang="ko-KR" altLang="en-US" dirty="0"/>
              <a:t> 분석 등을 포함하는 응용을 지원</a:t>
            </a:r>
            <a:endParaRPr lang="en-US" altLang="ko-KR" dirty="0"/>
          </a:p>
          <a:p>
            <a:pPr lvl="2"/>
            <a:r>
              <a:rPr lang="en-US" altLang="ko-KR" dirty="0"/>
              <a:t>OLTP</a:t>
            </a:r>
            <a:r>
              <a:rPr lang="ko-KR" altLang="en-US" dirty="0"/>
              <a:t>와는 달리 빠른 응답시간을 요구하지는 않는다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전략적 의사결정에 필요한 정보를 산출하기 위해서 </a:t>
            </a:r>
            <a:r>
              <a:rPr lang="en-US" altLang="ko-KR" dirty="0"/>
              <a:t>DB</a:t>
            </a:r>
            <a:r>
              <a:rPr lang="ko-KR" altLang="en-US" dirty="0"/>
              <a:t>의 정보를 사용</a:t>
            </a:r>
            <a:endParaRPr lang="en-US" altLang="ko-KR" dirty="0"/>
          </a:p>
          <a:p>
            <a:pPr lvl="2"/>
            <a:r>
              <a:rPr lang="ko-KR" altLang="en-US" dirty="0"/>
              <a:t>사용되는 </a:t>
            </a:r>
            <a:r>
              <a:rPr lang="en-US" altLang="ko-KR" dirty="0"/>
              <a:t>DB</a:t>
            </a:r>
            <a:r>
              <a:rPr lang="ko-KR" altLang="en-US" dirty="0"/>
              <a:t>의 규모는 매우 크지만</a:t>
            </a:r>
            <a:r>
              <a:rPr lang="en-US" altLang="ko-KR" dirty="0"/>
              <a:t>, </a:t>
            </a:r>
            <a:r>
              <a:rPr lang="ko-KR" altLang="en-US" dirty="0"/>
              <a:t>완전히 정확하거나 최신의 것일 필요는 없다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OLAP</a:t>
            </a:r>
            <a:r>
              <a:rPr lang="ko-KR" altLang="en-US" dirty="0"/>
              <a:t> 응용의 특징</a:t>
            </a:r>
            <a:endParaRPr lang="en-US" altLang="ko-KR" dirty="0"/>
          </a:p>
          <a:p>
            <a:pPr lvl="1"/>
            <a:r>
              <a:rPr lang="ko-KR" altLang="en-US" dirty="0"/>
              <a:t>질의가 복잡하고 데이터 갱신은 드물다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트랜잭션이 접근하는 </a:t>
            </a:r>
            <a:r>
              <a:rPr lang="en-US" altLang="ko-KR" dirty="0"/>
              <a:t>DB</a:t>
            </a:r>
            <a:r>
              <a:rPr lang="ko-KR" altLang="en-US" dirty="0"/>
              <a:t>의 범위가 상당히 크다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질의는 데이터의 대부분이 다차원 배열 구조라는 전제하에 작성된다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99835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Model for OLAP System(1)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OLAP </a:t>
            </a:r>
            <a:r>
              <a:rPr lang="ko-KR" altLang="en-US" dirty="0"/>
              <a:t>시스템의 </a:t>
            </a:r>
            <a:r>
              <a:rPr lang="en-US" altLang="ko-KR" dirty="0"/>
              <a:t>2 Issues</a:t>
            </a:r>
          </a:p>
          <a:p>
            <a:pPr marL="717550" lvl="1" indent="-360363">
              <a:buFont typeface="+mj-ea"/>
              <a:buAutoNum type="circleNumDbPlain"/>
            </a:pPr>
            <a:r>
              <a:rPr lang="ko-KR" altLang="en-US" dirty="0"/>
              <a:t>수행할 분석 절차와 분석에 필요한 데이터를 파악</a:t>
            </a:r>
            <a:endParaRPr lang="en-US" altLang="ko-KR" dirty="0"/>
          </a:p>
          <a:p>
            <a:pPr marL="717550" lvl="1" indent="-360363">
              <a:buFont typeface="+mj-ea"/>
              <a:buAutoNum type="circleNumDbPlain"/>
            </a:pPr>
            <a:r>
              <a:rPr lang="ko-KR" altLang="en-US" dirty="0"/>
              <a:t>필요하다고 판단된 데이터를 확보</a:t>
            </a:r>
            <a:endParaRPr lang="en-US" altLang="ko-KR" dirty="0"/>
          </a:p>
          <a:p>
            <a:pPr marL="1085850" lvl="2" indent="-360363"/>
            <a:r>
              <a:rPr lang="ko-KR" altLang="en-US" dirty="0"/>
              <a:t>확보된 데이터의 저장 장소</a:t>
            </a:r>
            <a:r>
              <a:rPr lang="en-US" altLang="ko-KR" dirty="0"/>
              <a:t>: fact table &amp; dimension table</a:t>
            </a:r>
          </a:p>
          <a:p>
            <a:r>
              <a:rPr lang="en-US" altLang="ko-KR" dirty="0"/>
              <a:t>Fact Table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분석할 데이터의 </a:t>
            </a:r>
            <a:r>
              <a:rPr lang="en-US" altLang="ko-KR" dirty="0"/>
              <a:t>fact</a:t>
            </a:r>
            <a:r>
              <a:rPr lang="ko-KR" altLang="en-US" dirty="0"/>
              <a:t>를 포함하고 있는 테이블</a:t>
            </a:r>
            <a:endParaRPr lang="en-US" altLang="ko-KR" dirty="0"/>
          </a:p>
          <a:p>
            <a:pPr lvl="2"/>
            <a:r>
              <a:rPr lang="en-US" altLang="ko-KR" dirty="0"/>
              <a:t>Fact: ‘</a:t>
            </a:r>
            <a:r>
              <a:rPr lang="ko-KR" altLang="en-US" dirty="0"/>
              <a:t>구미지점에서 커피를 </a:t>
            </a:r>
            <a:r>
              <a:rPr lang="en-US" altLang="ko-KR" dirty="0"/>
              <a:t>9</a:t>
            </a:r>
            <a:r>
              <a:rPr lang="ko-KR" altLang="en-US" dirty="0"/>
              <a:t>월에 </a:t>
            </a:r>
            <a:r>
              <a:rPr lang="en-US" altLang="ko-KR" dirty="0"/>
              <a:t>100box </a:t>
            </a:r>
            <a:r>
              <a:rPr lang="ko-KR" altLang="en-US" dirty="0"/>
              <a:t>판매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속성</a:t>
            </a:r>
            <a:r>
              <a:rPr lang="en-US" altLang="ko-KR" dirty="0"/>
              <a:t>: dimension attributes + measure attributes</a:t>
            </a:r>
          </a:p>
          <a:p>
            <a:pPr lvl="2"/>
            <a:r>
              <a:rPr lang="en-US" altLang="ko-KR" dirty="0"/>
              <a:t>Dimension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어느 지점에서 어떤 상품을 언제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Measure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판매량</a:t>
            </a:r>
            <a:endParaRPr lang="en-US" altLang="ko-KR" dirty="0"/>
          </a:p>
          <a:p>
            <a:pPr lvl="1"/>
            <a:r>
              <a:rPr lang="ko-KR" altLang="en-US" dirty="0"/>
              <a:t>다차원 데이터</a:t>
            </a:r>
            <a:r>
              <a:rPr lang="en-US" altLang="ko-KR" dirty="0"/>
              <a:t>(multi-dimensional data)</a:t>
            </a:r>
          </a:p>
          <a:p>
            <a:pPr lvl="2"/>
            <a:r>
              <a:rPr lang="ko-KR" altLang="en-US" dirty="0"/>
              <a:t>차원 속성과 측정값 속성으로 표현 가능한 데이터</a:t>
            </a:r>
            <a:endParaRPr lang="en-US" altLang="ko-KR" dirty="0"/>
          </a:p>
          <a:p>
            <a:pPr lvl="2"/>
            <a:r>
              <a:rPr lang="ko-KR" altLang="en-US" dirty="0"/>
              <a:t>다차원 데이터는 </a:t>
            </a:r>
            <a:r>
              <a:rPr lang="en-US" altLang="ko-KR" dirty="0"/>
              <a:t>multi-dimensional cube(or data cube)</a:t>
            </a:r>
            <a:r>
              <a:rPr lang="ko-KR" altLang="en-US" dirty="0"/>
              <a:t>로 표현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5314091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 Table &amp; Data Cube </a:t>
            </a:r>
            <a:r>
              <a:rPr lang="ko-KR" altLang="en-US" dirty="0"/>
              <a:t>예시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3774" y="1392382"/>
            <a:ext cx="13404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itchFamily="18" charset="0"/>
              </a:rPr>
              <a:t>Fact Table</a:t>
            </a:r>
            <a:endParaRPr lang="ko-KR" altLang="en-US" dirty="0">
              <a:latin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94163" y="1999672"/>
          <a:ext cx="33770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4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42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42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B-Id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I-Id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T-Id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Total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5863937" y="1963884"/>
            <a:ext cx="4481946" cy="3413867"/>
            <a:chOff x="4339937" y="1963883"/>
            <a:chExt cx="4481946" cy="3413867"/>
          </a:xfrm>
        </p:grpSpPr>
        <p:grpSp>
          <p:nvGrpSpPr>
            <p:cNvPr id="25" name="그룹 24"/>
            <p:cNvGrpSpPr/>
            <p:nvPr/>
          </p:nvGrpSpPr>
          <p:grpSpPr>
            <a:xfrm>
              <a:off x="5070764" y="1963883"/>
              <a:ext cx="3751119" cy="2931029"/>
              <a:chOff x="4582391" y="1953492"/>
              <a:chExt cx="3751119" cy="2931029"/>
            </a:xfrm>
          </p:grpSpPr>
          <p:sp>
            <p:nvSpPr>
              <p:cNvPr id="6" name="정육면체 5"/>
              <p:cNvSpPr/>
              <p:nvPr/>
            </p:nvSpPr>
            <p:spPr bwMode="auto">
              <a:xfrm>
                <a:off x="4582391" y="1963881"/>
                <a:ext cx="3751119" cy="2919846"/>
              </a:xfrm>
              <a:prstGeom prst="cube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cxnSp>
            <p:nvCxnSpPr>
              <p:cNvPr id="8" name="직선 연결선 7"/>
              <p:cNvCxnSpPr/>
              <p:nvPr/>
            </p:nvCxnSpPr>
            <p:spPr bwMode="auto">
              <a:xfrm>
                <a:off x="4582391" y="3408218"/>
                <a:ext cx="3034146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직선 연결선 9"/>
              <p:cNvCxnSpPr/>
              <p:nvPr/>
            </p:nvCxnSpPr>
            <p:spPr bwMode="auto">
              <a:xfrm>
                <a:off x="4592782" y="4145973"/>
                <a:ext cx="3002973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11"/>
              <p:cNvCxnSpPr>
                <a:stCxn id="6" idx="1"/>
                <a:endCxn id="6" idx="3"/>
              </p:cNvCxnSpPr>
              <p:nvPr/>
            </p:nvCxnSpPr>
            <p:spPr bwMode="auto">
              <a:xfrm rot="16200000" flipH="1">
                <a:off x="4998028" y="3788785"/>
                <a:ext cx="2189884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 rot="5400000">
                <a:off x="4213514" y="3777095"/>
                <a:ext cx="21717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 rot="5400000">
                <a:off x="5772150" y="3787486"/>
                <a:ext cx="2150918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>
                <a:stCxn id="6" idx="1"/>
                <a:endCxn id="6" idx="0"/>
              </p:cNvCxnSpPr>
              <p:nvPr/>
            </p:nvCxnSpPr>
            <p:spPr bwMode="auto">
              <a:xfrm rot="5400000" flipH="1" flipV="1">
                <a:off x="6092969" y="1963882"/>
                <a:ext cx="729962" cy="7299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 rot="5400000" flipH="1" flipV="1">
                <a:off x="5283777" y="1979469"/>
                <a:ext cx="727364" cy="6754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직선 연결선 21"/>
              <p:cNvCxnSpPr/>
              <p:nvPr/>
            </p:nvCxnSpPr>
            <p:spPr bwMode="auto">
              <a:xfrm flipV="1">
                <a:off x="6858000" y="1963882"/>
                <a:ext cx="748145" cy="7377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직선 연결선 23"/>
              <p:cNvCxnSpPr/>
              <p:nvPr/>
            </p:nvCxnSpPr>
            <p:spPr bwMode="auto">
              <a:xfrm flipV="1">
                <a:off x="4998027" y="2254827"/>
                <a:ext cx="3023755" cy="103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TextBox 25"/>
            <p:cNvSpPr txBox="1"/>
            <p:nvPr/>
          </p:nvSpPr>
          <p:spPr>
            <a:xfrm>
              <a:off x="6307282" y="5008418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I-id</a:t>
              </a:r>
              <a:endParaRPr lang="ko-KR" altLang="en-US" dirty="0">
                <a:latin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39937" y="3415145"/>
              <a:ext cx="699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B-id</a:t>
              </a:r>
              <a:endParaRPr lang="ko-KR" altLang="en-US" dirty="0">
                <a:latin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48645" y="2109355"/>
              <a:ext cx="654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T-id</a:t>
              </a:r>
              <a:endParaRPr lang="ko-KR" altLang="en-US" dirty="0"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4672" y="2961409"/>
              <a:ext cx="519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lt"/>
                </a:rPr>
                <a:t>120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33555" y="3612573"/>
              <a:ext cx="481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lt"/>
                </a:rPr>
                <a:t>40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4412672"/>
              <a:ext cx="519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lt"/>
                </a:rPr>
                <a:t>100</a:t>
              </a:r>
              <a:endParaRPr lang="ko-KR" altLang="en-US" sz="1600" dirty="0">
                <a:latin typeface="+mn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56220" y="1399310"/>
            <a:ext cx="13404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itchFamily="18" charset="0"/>
              </a:rPr>
              <a:t>Data Cube</a:t>
            </a:r>
            <a:endParaRPr lang="ko-KR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5749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Model for OLAP System(2)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03127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Dimension Table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차원에 관한 추가 정보를 별도로 저장하기 위해 만든 테이블</a:t>
            </a:r>
            <a:endParaRPr lang="en-US" altLang="ko-KR" dirty="0"/>
          </a:p>
          <a:p>
            <a:pPr lvl="2"/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Branch Id</a:t>
            </a:r>
            <a:r>
              <a:rPr lang="en-US" altLang="ko-KR" dirty="0"/>
              <a:t>. + City + Region</a:t>
            </a:r>
          </a:p>
          <a:p>
            <a:pPr lvl="2"/>
            <a:r>
              <a:rPr lang="en-US" altLang="ko-KR" dirty="0"/>
              <a:t>ITEM : </a:t>
            </a:r>
            <a:r>
              <a:rPr lang="en-US" altLang="ko-KR" dirty="0">
                <a:solidFill>
                  <a:srgbClr val="0070C0"/>
                </a:solidFill>
              </a:rPr>
              <a:t>Item Id</a:t>
            </a:r>
            <a:r>
              <a:rPr lang="en-US" altLang="ko-KR" dirty="0"/>
              <a:t>. + Name + Category + Price</a:t>
            </a:r>
          </a:p>
          <a:p>
            <a:pPr lvl="2"/>
            <a:r>
              <a:rPr lang="en-US" altLang="ko-KR" dirty="0"/>
              <a:t>TIME : </a:t>
            </a:r>
            <a:r>
              <a:rPr lang="en-US" altLang="ko-KR" dirty="0">
                <a:solidFill>
                  <a:srgbClr val="0070C0"/>
                </a:solidFill>
              </a:rPr>
              <a:t>Time Id</a:t>
            </a:r>
            <a:r>
              <a:rPr lang="en-US" altLang="ko-KR" dirty="0"/>
              <a:t>. + Week + Month + Quarter + Year</a:t>
            </a:r>
          </a:p>
          <a:p>
            <a:pPr lvl="1"/>
            <a:r>
              <a:rPr lang="en-US" altLang="ko-KR" dirty="0"/>
              <a:t>Dimension Identifying Attributes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Branch Id, Item Id, Time Id</a:t>
            </a:r>
          </a:p>
          <a:p>
            <a:pPr lvl="2"/>
            <a:r>
              <a:rPr lang="ko-KR" altLang="en-US" dirty="0"/>
              <a:t>차원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차원 테이블</a:t>
            </a:r>
            <a:r>
              <a:rPr lang="en-US" altLang="ko-KR" dirty="0"/>
              <a:t>’</a:t>
            </a:r>
            <a:r>
              <a:rPr lang="ko-KR" altLang="en-US" dirty="0"/>
              <a:t> 또는 </a:t>
            </a:r>
            <a:r>
              <a:rPr lang="en-US" altLang="ko-KR" dirty="0"/>
              <a:t>‘</a:t>
            </a:r>
            <a:r>
              <a:rPr lang="ko-KR" altLang="en-US" dirty="0"/>
              <a:t>차원 식별 속성</a:t>
            </a:r>
            <a:r>
              <a:rPr lang="en-US" altLang="ko-KR" dirty="0"/>
              <a:t>’</a:t>
            </a:r>
            <a:r>
              <a:rPr lang="ko-KR" altLang="en-US" dirty="0"/>
              <a:t>을 의미</a:t>
            </a:r>
            <a:endParaRPr lang="en-US" altLang="ko-KR" dirty="0"/>
          </a:p>
          <a:p>
            <a:r>
              <a:rPr lang="en-US" altLang="ko-KR" dirty="0"/>
              <a:t>Multi-dimensional Data Model</a:t>
            </a:r>
          </a:p>
          <a:p>
            <a:pPr lvl="1"/>
            <a:r>
              <a:rPr lang="en-US" altLang="ko-KR" dirty="0"/>
              <a:t>Star Schema: fact table(</a:t>
            </a:r>
            <a:r>
              <a:rPr lang="ko-KR" altLang="en-US" dirty="0"/>
              <a:t>관계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dimension</a:t>
            </a:r>
            <a:r>
              <a:rPr lang="ko-KR" altLang="en-US" dirty="0"/>
              <a:t> </a:t>
            </a:r>
            <a:r>
              <a:rPr lang="en-US" altLang="ko-KR" dirty="0"/>
              <a:t>table(</a:t>
            </a:r>
            <a:r>
              <a:rPr lang="ko-KR" altLang="en-US" dirty="0"/>
              <a:t>개체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관계를 별 모양으로 표현 </a:t>
            </a:r>
            <a:r>
              <a:rPr lang="en-US" altLang="ko-KR" dirty="0"/>
              <a:t>-&gt; </a:t>
            </a:r>
            <a:r>
              <a:rPr lang="ko-KR" altLang="en-US" dirty="0"/>
              <a:t>다차원 데이터 모델</a:t>
            </a:r>
            <a:endParaRPr lang="en-US" altLang="ko-KR" dirty="0"/>
          </a:p>
          <a:p>
            <a:pPr lvl="1"/>
            <a:r>
              <a:rPr lang="en-US" altLang="ko-KR" dirty="0"/>
              <a:t>Snowflake Schema: dimension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을 정규화한 구조</a:t>
            </a:r>
            <a:endParaRPr lang="en-US" altLang="ko-KR" dirty="0"/>
          </a:p>
          <a:p>
            <a:pPr lvl="1"/>
            <a:r>
              <a:rPr lang="en-US" altLang="ko-KR" dirty="0"/>
              <a:t>Constellation Schema: : fact table</a:t>
            </a:r>
            <a:r>
              <a:rPr lang="ko-KR" altLang="en-US" dirty="0"/>
              <a:t>을 정규화한 구조</a:t>
            </a:r>
            <a:endParaRPr lang="en-US" altLang="ko-KR" dirty="0"/>
          </a:p>
          <a:p>
            <a:r>
              <a:rPr lang="ko-KR" altLang="en-US" dirty="0"/>
              <a:t>요약 테이블</a:t>
            </a:r>
            <a:endParaRPr lang="en-US" altLang="ko-KR" dirty="0"/>
          </a:p>
          <a:p>
            <a:pPr lvl="1"/>
            <a:r>
              <a:rPr lang="ko-KR" altLang="en-US" dirty="0"/>
              <a:t>응답시간을 줄이기 위해 작성한 요약 데이터를 저장</a:t>
            </a:r>
            <a:endParaRPr lang="en-US" altLang="ko-KR" dirty="0"/>
          </a:p>
          <a:p>
            <a:pPr lvl="1"/>
            <a:r>
              <a:rPr lang="ko-KR" altLang="en-US" dirty="0"/>
              <a:t>실체화할 요약 테이블을 결정하는 것도 설계 상의 중요 문제</a:t>
            </a:r>
          </a:p>
        </p:txBody>
      </p:sp>
    </p:spTree>
    <p:extLst>
      <p:ext uri="{BB962C8B-B14F-4D97-AF65-F5344CB8AC3E}">
        <p14:creationId xmlns:p14="http://schemas.microsoft.com/office/powerpoint/2010/main" xmlns="" val="557979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Mining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08323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대량의 데이터로부터 </a:t>
            </a:r>
            <a:r>
              <a:rPr lang="en-US" altLang="ko-KR" dirty="0"/>
              <a:t>rules and/or patterns</a:t>
            </a:r>
            <a:r>
              <a:rPr lang="ko-KR" altLang="en-US" dirty="0"/>
              <a:t>으로 표현할 수 있는 지식 발견</a:t>
            </a:r>
            <a:r>
              <a:rPr lang="en-US" altLang="ko-KR" dirty="0"/>
              <a:t>(knowledge discovery) </a:t>
            </a:r>
            <a:r>
              <a:rPr lang="ko-KR" altLang="en-US" dirty="0"/>
              <a:t>과정</a:t>
            </a:r>
            <a:endParaRPr lang="en-US" altLang="ko-KR" dirty="0"/>
          </a:p>
          <a:p>
            <a:pPr lvl="2"/>
            <a:r>
              <a:rPr lang="en-US" altLang="ko-KR" dirty="0"/>
              <a:t>OLAP: </a:t>
            </a:r>
            <a:r>
              <a:rPr lang="ko-KR" altLang="en-US" dirty="0"/>
              <a:t>이미 알려진 사실을 확인</a:t>
            </a:r>
            <a:endParaRPr lang="en-US" altLang="ko-KR" dirty="0"/>
          </a:p>
          <a:p>
            <a:pPr lvl="2"/>
            <a:r>
              <a:rPr lang="en-US" altLang="ko-KR" dirty="0"/>
              <a:t>Data mining: </a:t>
            </a:r>
            <a:r>
              <a:rPr lang="ko-KR" altLang="en-US" dirty="0"/>
              <a:t>아직 알려지지 않은 것을 발굴</a:t>
            </a:r>
            <a:endParaRPr lang="en-US" altLang="ko-KR" dirty="0"/>
          </a:p>
          <a:p>
            <a:pPr lvl="1"/>
            <a:r>
              <a:rPr lang="ko-KR" altLang="en-US" dirty="0"/>
              <a:t>통계적 분석</a:t>
            </a:r>
            <a:r>
              <a:rPr lang="en-US" altLang="ko-KR" dirty="0"/>
              <a:t>,</a:t>
            </a:r>
            <a:r>
              <a:rPr lang="ko-KR" altLang="en-US" dirty="0"/>
              <a:t> 인공지능 분야의</a:t>
            </a:r>
            <a:r>
              <a:rPr lang="en-US" altLang="ko-KR" dirty="0"/>
              <a:t> Machine learning </a:t>
            </a:r>
            <a:r>
              <a:rPr lang="ko-KR" altLang="en-US" dirty="0"/>
              <a:t>등의 기법을 사용</a:t>
            </a:r>
            <a:endParaRPr lang="en-US" altLang="ko-KR" dirty="0"/>
          </a:p>
          <a:p>
            <a:pPr lvl="1"/>
            <a:r>
              <a:rPr lang="ko-KR" altLang="en-US" dirty="0"/>
              <a:t>발견한 규칙의 유용성 평가 척도</a:t>
            </a:r>
            <a:r>
              <a:rPr lang="en-US" altLang="ko-KR" dirty="0"/>
              <a:t>: </a:t>
            </a:r>
            <a:r>
              <a:rPr lang="ko-KR" altLang="en-US" dirty="0"/>
              <a:t>신뢰도</a:t>
            </a:r>
            <a:r>
              <a:rPr lang="en-US" altLang="ko-KR" dirty="0"/>
              <a:t>, </a:t>
            </a:r>
            <a:r>
              <a:rPr lang="ko-KR" altLang="en-US" dirty="0"/>
              <a:t>지지도</a:t>
            </a:r>
            <a:endParaRPr lang="en-US" altLang="ko-KR" dirty="0"/>
          </a:p>
          <a:p>
            <a:r>
              <a:rPr lang="en-US" altLang="ko-KR" dirty="0"/>
              <a:t>Data mining</a:t>
            </a:r>
            <a:r>
              <a:rPr lang="ko-KR" altLang="en-US" dirty="0"/>
              <a:t>을 통하여 발견할 수 있는 지식</a:t>
            </a:r>
            <a:endParaRPr lang="en-US" altLang="ko-KR" dirty="0"/>
          </a:p>
          <a:p>
            <a:pPr lvl="1"/>
            <a:r>
              <a:rPr lang="en-US" altLang="ko-KR" dirty="0"/>
              <a:t>Association rules: ‘</a:t>
            </a:r>
            <a:r>
              <a:rPr lang="ko-KR" altLang="en-US" dirty="0"/>
              <a:t>빵을 구입하는 고객은 우유도 구입한다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Sequential patterns: ‘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상표의 우유를 구매한 고객이 나중에 같은 상표의 우유를 구매할 것 같은가</a:t>
            </a:r>
            <a:r>
              <a:rPr lang="en-US" altLang="ko-KR" dirty="0"/>
              <a:t>?’</a:t>
            </a:r>
          </a:p>
          <a:p>
            <a:pPr lvl="1"/>
            <a:r>
              <a:rPr lang="en-US" altLang="ko-KR" dirty="0"/>
              <a:t>Classification rules: </a:t>
            </a:r>
            <a:r>
              <a:rPr lang="ko-KR" altLang="en-US" dirty="0"/>
              <a:t>주어진 데이터가 어떤 카테고리에 속하는가를 판단하는 규칙을 발견하는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62532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96240"/>
            <a:ext cx="8229600" cy="692787"/>
          </a:xfrm>
        </p:spPr>
        <p:txBody>
          <a:bodyPr/>
          <a:lstStyle/>
          <a:p>
            <a:r>
              <a:rPr lang="en-US" altLang="ko-KR" dirty="0"/>
              <a:t>Relational Data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1" y="1249635"/>
            <a:ext cx="8229601" cy="293793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기초 개념</a:t>
            </a:r>
            <a:endParaRPr lang="en-US" altLang="ko-KR" dirty="0"/>
          </a:p>
          <a:p>
            <a:pPr lvl="1"/>
            <a:r>
              <a:rPr lang="en-US" altLang="ko-KR" dirty="0"/>
              <a:t>1970</a:t>
            </a:r>
            <a:r>
              <a:rPr lang="ko-KR" altLang="en-US" dirty="0"/>
              <a:t>년</a:t>
            </a:r>
            <a:r>
              <a:rPr lang="en-US" altLang="ko-KR" dirty="0"/>
              <a:t>, IBM</a:t>
            </a:r>
            <a:r>
              <a:rPr lang="ko-KR" altLang="en-US" dirty="0"/>
              <a:t>의 </a:t>
            </a:r>
            <a:r>
              <a:rPr lang="en-US" altLang="ko-KR" dirty="0"/>
              <a:t>E. F. </a:t>
            </a:r>
            <a:r>
              <a:rPr lang="en-US" altLang="ko-KR" dirty="0" err="1"/>
              <a:t>Codd</a:t>
            </a:r>
            <a:r>
              <a:rPr lang="ko-KR" altLang="en-US" dirty="0"/>
              <a:t>가 처음으로 제안</a:t>
            </a:r>
            <a:endParaRPr lang="en-US" altLang="ko-KR" dirty="0"/>
          </a:p>
          <a:p>
            <a:pPr lvl="1"/>
            <a:r>
              <a:rPr lang="ko-KR" altLang="en-US" dirty="0"/>
              <a:t>관계</a:t>
            </a:r>
            <a:r>
              <a:rPr lang="en-US" altLang="ko-KR" dirty="0"/>
              <a:t>(Relational) DB</a:t>
            </a:r>
            <a:r>
              <a:rPr lang="ko-KR" altLang="en-US" dirty="0"/>
              <a:t>의 기반 모델로서</a:t>
            </a:r>
            <a:r>
              <a:rPr lang="en-US" altLang="ko-KR" dirty="0"/>
              <a:t>,</a:t>
            </a:r>
            <a:r>
              <a:rPr lang="ko-KR" altLang="en-US" dirty="0"/>
              <a:t> 모든 개체와 이들 사이의 관계를 </a:t>
            </a:r>
            <a:r>
              <a:rPr lang="en-US" altLang="ko-KR" dirty="0"/>
              <a:t>Relation</a:t>
            </a:r>
            <a:r>
              <a:rPr lang="ko-KR" altLang="en-US" dirty="0"/>
              <a:t>이라는 한 가지 방법으로 표현</a:t>
            </a:r>
            <a:endParaRPr lang="en-US" altLang="ko-KR" dirty="0"/>
          </a:p>
          <a:p>
            <a:pPr lvl="2"/>
            <a:r>
              <a:rPr lang="en-US" altLang="ko-KR" dirty="0"/>
              <a:t>Relation</a:t>
            </a:r>
            <a:r>
              <a:rPr lang="ko-KR" altLang="en-US" dirty="0"/>
              <a:t>은 수학의 관계</a:t>
            </a:r>
            <a:r>
              <a:rPr lang="en-US" altLang="ko-KR" dirty="0"/>
              <a:t>(relation) </a:t>
            </a:r>
            <a:r>
              <a:rPr lang="ko-KR" altLang="en-US" dirty="0"/>
              <a:t>이론에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  <a:endParaRPr lang="en-US" altLang="ko-KR" dirty="0"/>
          </a:p>
          <a:p>
            <a:pPr lvl="1"/>
            <a:r>
              <a:rPr lang="ko-KR" altLang="en-US" dirty="0"/>
              <a:t>모든 데이터를 </a:t>
            </a:r>
            <a:r>
              <a:rPr lang="ko-KR" altLang="en-US" b="1" dirty="0">
                <a:solidFill>
                  <a:srgbClr val="00B0F0"/>
                </a:solidFill>
              </a:rPr>
              <a:t>테이블 형태</a:t>
            </a:r>
            <a:r>
              <a:rPr lang="en-US" altLang="ko-KR" b="1" dirty="0">
                <a:solidFill>
                  <a:srgbClr val="00B0F0"/>
                </a:solidFill>
              </a:rPr>
              <a:t>(tabular form)</a:t>
            </a:r>
            <a:r>
              <a:rPr lang="ko-KR" altLang="en-US" dirty="0"/>
              <a:t>의 구조로 표현</a:t>
            </a:r>
            <a:endParaRPr lang="en-US" altLang="ko-KR" dirty="0"/>
          </a:p>
          <a:p>
            <a:r>
              <a:rPr lang="ko-KR" altLang="en-US" dirty="0"/>
              <a:t>테이블</a:t>
            </a:r>
            <a:r>
              <a:rPr lang="en-US" altLang="ko-KR" dirty="0"/>
              <a:t>(Table) ?</a:t>
            </a:r>
          </a:p>
          <a:p>
            <a:pPr lvl="1"/>
            <a:r>
              <a:rPr lang="ko-KR" altLang="en-US" dirty="0"/>
              <a:t>테이블 이름 </a:t>
            </a:r>
            <a:r>
              <a:rPr lang="en-US" altLang="ko-KR" dirty="0"/>
              <a:t>+ </a:t>
            </a:r>
            <a:r>
              <a:rPr lang="ko-KR" altLang="en-US" dirty="0"/>
              <a:t>각 열의 이름 </a:t>
            </a:r>
            <a:r>
              <a:rPr lang="en-US" altLang="ko-KR" dirty="0"/>
              <a:t>+ </a:t>
            </a:r>
            <a:r>
              <a:rPr lang="ko-KR" altLang="en-US" dirty="0"/>
              <a:t>몸체</a:t>
            </a:r>
            <a:r>
              <a:rPr lang="en-US" altLang="ko-KR" dirty="0"/>
              <a:t>(</a:t>
            </a:r>
            <a:r>
              <a:rPr lang="ko-KR" altLang="en-US" dirty="0"/>
              <a:t>데이터를 나타낸 부분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몸체</a:t>
            </a:r>
            <a:r>
              <a:rPr lang="en-US" altLang="ko-KR" dirty="0"/>
              <a:t>: </a:t>
            </a:r>
            <a:r>
              <a:rPr lang="ko-KR" altLang="en-US" dirty="0"/>
              <a:t>행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B0F0"/>
                </a:solidFill>
              </a:rPr>
              <a:t>row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tuple</a:t>
            </a:r>
            <a:r>
              <a:rPr lang="en-US" altLang="ko-KR" dirty="0"/>
              <a:t>, record)</a:t>
            </a:r>
            <a:r>
              <a:rPr lang="ko-KR" altLang="en-US" dirty="0"/>
              <a:t>과 열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B0F0"/>
                </a:solidFill>
              </a:rPr>
              <a:t>column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attribute</a:t>
            </a:r>
            <a:r>
              <a:rPr lang="en-US" altLang="ko-KR" dirty="0"/>
              <a:t>, field, item)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277532" y="474133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Sname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학년</a:t>
                      </a:r>
                      <a:r>
                        <a:rPr lang="en-US" altLang="ko-KR" dirty="0"/>
                        <a:t>(Year)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Dept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나수영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이찬수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정기태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94201" y="4348176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학생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(STUDENT)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6697132" y="4275667"/>
            <a:ext cx="872067" cy="330200"/>
          </a:xfrm>
          <a:prstGeom prst="wedgeRoundRectCallout">
            <a:avLst>
              <a:gd name="adj1" fmla="val -104328"/>
              <a:gd name="adj2" fmla="val 31731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sz="1400" dirty="0"/>
              <a:t>테이블 이름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192868" y="4717508"/>
            <a:ext cx="6239933" cy="387892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8170335" y="4187567"/>
            <a:ext cx="872067" cy="330200"/>
          </a:xfrm>
          <a:prstGeom prst="wedgeRoundRectCallout">
            <a:avLst>
              <a:gd name="adj1" fmla="val -62580"/>
              <a:gd name="adj2" fmla="val 103526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sz="1400" dirty="0"/>
              <a:t>각 열의 이름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192867" y="5474732"/>
            <a:ext cx="6239933" cy="387892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8775700" y="5474732"/>
            <a:ext cx="783168" cy="330200"/>
          </a:xfrm>
          <a:prstGeom prst="wedgeRoundRectCallout">
            <a:avLst>
              <a:gd name="adj1" fmla="val -93517"/>
              <a:gd name="adj2" fmla="val -1602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sz="1400" dirty="0">
                <a:latin typeface="Times New Roman" panose="02020603050405020304" pitchFamily="18" charset="0"/>
              </a:rPr>
              <a:t>행</a:t>
            </a:r>
            <a:r>
              <a:rPr lang="en-US" altLang="ko-KR" sz="1400" dirty="0">
                <a:latin typeface="Times New Roman" panose="02020603050405020304" pitchFamily="18" charset="0"/>
              </a:rPr>
              <a:t>(row)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120467" y="5105401"/>
            <a:ext cx="931333" cy="1075267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8644468" y="4814332"/>
            <a:ext cx="1045633" cy="330200"/>
          </a:xfrm>
          <a:prstGeom prst="wedgeRoundRectCallout">
            <a:avLst>
              <a:gd name="adj1" fmla="val -104045"/>
              <a:gd name="adj2" fmla="val 113783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sz="1400" dirty="0">
                <a:latin typeface="Times New Roman" panose="02020603050405020304" pitchFamily="18" charset="0"/>
              </a:rPr>
              <a:t>열</a:t>
            </a:r>
            <a:r>
              <a:rPr lang="en-US" altLang="ko-KR" sz="1400" dirty="0">
                <a:latin typeface="Times New Roman" panose="02020603050405020304" pitchFamily="18" charset="0"/>
              </a:rPr>
              <a:t>(column)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3697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Mining</a:t>
            </a:r>
            <a:r>
              <a:rPr lang="ko-KR" altLang="en-US" dirty="0"/>
              <a:t>의 분석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289451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분류 분석</a:t>
            </a:r>
            <a:r>
              <a:rPr lang="en-US" altLang="ko-KR" dirty="0"/>
              <a:t>(Classification Analysis)</a:t>
            </a:r>
          </a:p>
          <a:p>
            <a:pPr lvl="1"/>
            <a:r>
              <a:rPr lang="ko-KR" altLang="en-US" dirty="0"/>
              <a:t>새로운</a:t>
            </a:r>
            <a:r>
              <a:rPr lang="en-US" altLang="ko-KR" dirty="0"/>
              <a:t> </a:t>
            </a:r>
            <a:r>
              <a:rPr lang="ko-KR" altLang="en-US" dirty="0"/>
              <a:t>데이터가 어떤 그룹 또는 등급에 속하는지를 예측하는데 사용</a:t>
            </a:r>
            <a:endParaRPr lang="en-US" altLang="ko-KR" dirty="0"/>
          </a:p>
          <a:p>
            <a:pPr lvl="1"/>
            <a:r>
              <a:rPr lang="ko-KR" altLang="en-US" dirty="0"/>
              <a:t>군집 분석과 달리 미리 정의된 기준에 따라 데이터의 그룹이 분류되어 있음</a:t>
            </a:r>
            <a:endParaRPr lang="en-US" altLang="ko-KR" dirty="0"/>
          </a:p>
          <a:p>
            <a:pPr lvl="1"/>
            <a:r>
              <a:rPr lang="ko-KR" altLang="en-US" dirty="0"/>
              <a:t>사용 기법</a:t>
            </a:r>
            <a:r>
              <a:rPr lang="en-US" altLang="ko-KR" dirty="0"/>
              <a:t>: </a:t>
            </a:r>
            <a:r>
              <a:rPr lang="ko-KR" altLang="en-US" dirty="0" err="1"/>
              <a:t>로지스틱</a:t>
            </a:r>
            <a:r>
              <a:rPr lang="ko-KR" altLang="en-US" dirty="0"/>
              <a:t> 회귀모형</a:t>
            </a:r>
            <a:r>
              <a:rPr lang="en-US" altLang="ko-KR" dirty="0"/>
              <a:t>, </a:t>
            </a:r>
            <a:r>
              <a:rPr lang="ko-KR" altLang="en-US" dirty="0" err="1"/>
              <a:t>의사결정트리</a:t>
            </a:r>
            <a:r>
              <a:rPr lang="en-US" altLang="ko-KR" dirty="0"/>
              <a:t>, K-</a:t>
            </a:r>
            <a:r>
              <a:rPr lang="ko-KR" altLang="en-US" dirty="0" err="1"/>
              <a:t>최근접</a:t>
            </a:r>
            <a:r>
              <a:rPr lang="ko-KR" altLang="en-US" dirty="0"/>
              <a:t> 이웃 모형</a:t>
            </a:r>
            <a:r>
              <a:rPr lang="en-US" altLang="ko-KR" dirty="0"/>
              <a:t>, Bayes</a:t>
            </a:r>
            <a:r>
              <a:rPr lang="ko-KR" altLang="en-US" dirty="0"/>
              <a:t>분류 모형</a:t>
            </a:r>
            <a:r>
              <a:rPr lang="en-US" altLang="ko-KR" dirty="0"/>
              <a:t>, </a:t>
            </a:r>
            <a:r>
              <a:rPr lang="ko-KR" altLang="en-US" dirty="0"/>
              <a:t>인공신경망</a:t>
            </a:r>
            <a:r>
              <a:rPr lang="en-US" altLang="ko-KR" dirty="0"/>
              <a:t>, </a:t>
            </a:r>
            <a:r>
              <a:rPr lang="ko-KR" altLang="en-US" dirty="0"/>
              <a:t>지지</a:t>
            </a:r>
            <a:r>
              <a:rPr lang="en-US" altLang="ko-KR" dirty="0"/>
              <a:t>vector </a:t>
            </a:r>
            <a:r>
              <a:rPr lang="ko-KR" altLang="en-US" dirty="0"/>
              <a:t>기계</a:t>
            </a:r>
            <a:r>
              <a:rPr lang="en-US" altLang="ko-KR" dirty="0"/>
              <a:t>, </a:t>
            </a:r>
            <a:r>
              <a:rPr lang="ko-KR" altLang="en-US" dirty="0"/>
              <a:t>유전 알고리즘 등</a:t>
            </a:r>
            <a:endParaRPr lang="en-US" altLang="ko-KR" dirty="0"/>
          </a:p>
          <a:p>
            <a:r>
              <a:rPr lang="ko-KR" altLang="en-US" dirty="0"/>
              <a:t>군집 분석</a:t>
            </a:r>
            <a:r>
              <a:rPr lang="en-US" altLang="ko-KR" dirty="0"/>
              <a:t>(Clustering Analysis)</a:t>
            </a:r>
          </a:p>
          <a:p>
            <a:pPr lvl="1"/>
            <a:r>
              <a:rPr lang="ko-KR" altLang="en-US" dirty="0"/>
              <a:t>미리 정해진 기준이 없는 상태에서 유사한 특성을 공유하는 데이터들을 여러 개의 군집으로 분류</a:t>
            </a:r>
            <a:endParaRPr lang="en-US" altLang="ko-KR" dirty="0"/>
          </a:p>
          <a:p>
            <a:pPr lvl="1"/>
            <a:r>
              <a:rPr lang="ko-KR" altLang="en-US" dirty="0"/>
              <a:t>형성된 군집의 특성을 파악하여 군집 사이의 관계를 분석</a:t>
            </a:r>
            <a:endParaRPr lang="en-US" altLang="ko-KR" dirty="0"/>
          </a:p>
          <a:p>
            <a:pPr lvl="1"/>
            <a:r>
              <a:rPr lang="ko-KR" altLang="en-US" dirty="0"/>
              <a:t>계층적 군집 분석 기법</a:t>
            </a:r>
            <a:endParaRPr lang="en-US" altLang="ko-KR" dirty="0"/>
          </a:p>
          <a:p>
            <a:pPr marL="896938" lvl="2" indent="-184150"/>
            <a:r>
              <a:rPr lang="ko-KR" altLang="en-US" dirty="0"/>
              <a:t>가장 유사한 데이터를 묶어나가는 과정을 반복하면서 원하는 수의 군집을 형성</a:t>
            </a:r>
            <a:endParaRPr lang="en-US" altLang="ko-KR" dirty="0"/>
          </a:p>
          <a:p>
            <a:pPr marL="896938" lvl="2" indent="-184150"/>
            <a:r>
              <a:rPr lang="ko-KR" altLang="en-US" dirty="0"/>
              <a:t>사용기법</a:t>
            </a:r>
            <a:r>
              <a:rPr lang="en-US" altLang="ko-KR" dirty="0"/>
              <a:t>: </a:t>
            </a:r>
            <a:r>
              <a:rPr lang="ko-KR" altLang="en-US" dirty="0"/>
              <a:t>최단 </a:t>
            </a:r>
            <a:r>
              <a:rPr lang="ko-KR" altLang="en-US" dirty="0" err="1"/>
              <a:t>연결법</a:t>
            </a:r>
            <a:r>
              <a:rPr lang="en-US" altLang="ko-KR" dirty="0"/>
              <a:t>, </a:t>
            </a:r>
            <a:r>
              <a:rPr lang="ko-KR" altLang="en-US" dirty="0"/>
              <a:t>최장 </a:t>
            </a:r>
            <a:r>
              <a:rPr lang="ko-KR" altLang="en-US" dirty="0" err="1"/>
              <a:t>연결법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ko-KR" altLang="en-US" dirty="0" err="1"/>
              <a:t>연결법</a:t>
            </a:r>
            <a:r>
              <a:rPr lang="en-US" altLang="ko-KR" dirty="0"/>
              <a:t>, </a:t>
            </a:r>
            <a:r>
              <a:rPr lang="ko-KR" altLang="en-US" dirty="0"/>
              <a:t>중심 </a:t>
            </a:r>
            <a:r>
              <a:rPr lang="ko-KR" altLang="en-US" dirty="0" err="1"/>
              <a:t>연결법</a:t>
            </a:r>
            <a:r>
              <a:rPr lang="en-US" altLang="ko-KR" dirty="0"/>
              <a:t>, </a:t>
            </a:r>
            <a:r>
              <a:rPr lang="ko-KR" altLang="en-US" dirty="0" err="1"/>
              <a:t>와드</a:t>
            </a:r>
            <a:r>
              <a:rPr lang="ko-KR" altLang="en-US" dirty="0"/>
              <a:t> </a:t>
            </a:r>
            <a:r>
              <a:rPr lang="ko-KR" altLang="en-US" dirty="0" err="1"/>
              <a:t>연결법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ko-KR" altLang="en-US" dirty="0"/>
              <a:t>비계층적 군집 분석</a:t>
            </a:r>
            <a:endParaRPr lang="en-US" altLang="ko-KR" dirty="0"/>
          </a:p>
          <a:p>
            <a:pPr marL="896938" lvl="2" indent="-184150"/>
            <a:r>
              <a:rPr lang="ko-KR" altLang="en-US" dirty="0"/>
              <a:t>데이터를 군집으로 나눌 수 있는 모든 방법을 생각한 후에</a:t>
            </a:r>
            <a:r>
              <a:rPr lang="en-US" altLang="ko-KR" dirty="0"/>
              <a:t>, </a:t>
            </a:r>
            <a:r>
              <a:rPr lang="ko-KR" altLang="en-US" dirty="0"/>
              <a:t>가장 최적화된 군집을 형성하는 방법</a:t>
            </a:r>
            <a:endParaRPr lang="en-US" altLang="ko-KR" dirty="0"/>
          </a:p>
          <a:p>
            <a:pPr marL="896938" lvl="2" indent="-184150"/>
            <a:r>
              <a:rPr lang="ko-KR" altLang="en-US" dirty="0"/>
              <a:t>사용기법</a:t>
            </a:r>
            <a:r>
              <a:rPr lang="en-US" altLang="ko-KR" dirty="0"/>
              <a:t>: K-</a:t>
            </a:r>
            <a:r>
              <a:rPr lang="ko-KR" altLang="en-US" dirty="0"/>
              <a:t>중심 군집</a:t>
            </a:r>
            <a:endParaRPr lang="en-US" altLang="ko-KR" dirty="0"/>
          </a:p>
          <a:p>
            <a:r>
              <a:rPr lang="ko-KR" altLang="en-US" dirty="0"/>
              <a:t>연관 분석</a:t>
            </a:r>
            <a:r>
              <a:rPr lang="en-US" altLang="ko-KR" dirty="0"/>
              <a:t>(Association Analysis)</a:t>
            </a:r>
          </a:p>
          <a:p>
            <a:pPr lvl="1"/>
            <a:r>
              <a:rPr lang="ko-KR" altLang="en-US" dirty="0"/>
              <a:t>대표적 분석기법으로 장바구니 분석이라고도 함</a:t>
            </a:r>
            <a:endParaRPr lang="en-US" altLang="ko-KR" dirty="0"/>
          </a:p>
          <a:p>
            <a:pPr lvl="1"/>
            <a:r>
              <a:rPr lang="ko-KR" altLang="en-US" dirty="0"/>
              <a:t>데이터 사이의 발생 빈도를 분석하여 숨겨진 연관 규칙을 파악</a:t>
            </a:r>
            <a:endParaRPr lang="en-US" altLang="ko-KR" dirty="0"/>
          </a:p>
          <a:p>
            <a:pPr marL="896938" lvl="2" indent="-184150"/>
            <a:r>
              <a:rPr lang="ko-KR" altLang="en-US" dirty="0"/>
              <a:t>상품이나 서비스 간의 연관 관계를 분석하여 마케팅에 활용하는데 주로 사용</a:t>
            </a:r>
            <a:endParaRPr lang="en-US" altLang="ko-KR" dirty="0"/>
          </a:p>
          <a:p>
            <a:pPr marL="528638" lvl="1" indent="-184150"/>
            <a:r>
              <a:rPr lang="ko-KR" altLang="en-US" dirty="0"/>
              <a:t>사용 기법</a:t>
            </a:r>
            <a:r>
              <a:rPr lang="en-US" altLang="ko-KR" dirty="0"/>
              <a:t>: </a:t>
            </a:r>
            <a:r>
              <a:rPr lang="en-US" altLang="ko-KR" dirty="0" err="1"/>
              <a:t>Apriori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xmlns="" val="260024596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Data, Information, and Knowledge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2459154" y="1775993"/>
            <a:ext cx="6748619" cy="3398375"/>
            <a:chOff x="609837" y="1855122"/>
            <a:chExt cx="6748619" cy="3398375"/>
          </a:xfrm>
        </p:grpSpPr>
        <p:grpSp>
          <p:nvGrpSpPr>
            <p:cNvPr id="34" name="그룹 33"/>
            <p:cNvGrpSpPr/>
            <p:nvPr/>
          </p:nvGrpSpPr>
          <p:grpSpPr>
            <a:xfrm>
              <a:off x="2206869" y="2321169"/>
              <a:ext cx="2497016" cy="2541043"/>
              <a:chOff x="1151792" y="2004646"/>
              <a:chExt cx="2497016" cy="2541043"/>
            </a:xfrm>
          </p:grpSpPr>
          <p:sp>
            <p:nvSpPr>
              <p:cNvPr id="3" name="이등변 삼각형 2"/>
              <p:cNvSpPr/>
              <p:nvPr/>
            </p:nvSpPr>
            <p:spPr bwMode="auto">
              <a:xfrm rot="900000">
                <a:off x="1151792" y="2004646"/>
                <a:ext cx="2004646" cy="2321169"/>
              </a:xfrm>
              <a:prstGeom prst="triangle">
                <a:avLst>
                  <a:gd name="adj" fmla="val 43400"/>
                </a:avLst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cxnSp>
            <p:nvCxnSpPr>
              <p:cNvPr id="5" name="직선 연결선 4"/>
              <p:cNvCxnSpPr>
                <a:stCxn id="3" idx="0"/>
              </p:cNvCxnSpPr>
              <p:nvPr/>
            </p:nvCxnSpPr>
            <p:spPr bwMode="auto">
              <a:xfrm>
                <a:off x="2326698" y="2009948"/>
                <a:ext cx="1322110" cy="15509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직선 연결선 6"/>
              <p:cNvCxnSpPr>
                <a:stCxn id="3" idx="4"/>
              </p:cNvCxnSpPr>
              <p:nvPr/>
            </p:nvCxnSpPr>
            <p:spPr bwMode="auto">
              <a:xfrm flipV="1">
                <a:off x="2821903" y="3560885"/>
                <a:ext cx="826905" cy="9848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직선 연결선 9"/>
              <p:cNvCxnSpPr/>
              <p:nvPr/>
            </p:nvCxnSpPr>
            <p:spPr bwMode="auto">
              <a:xfrm>
                <a:off x="1242637" y="3523066"/>
                <a:ext cx="1447809" cy="39652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직선 연결선 16"/>
              <p:cNvCxnSpPr>
                <a:stCxn id="3" idx="1"/>
                <a:endCxn id="3" idx="5"/>
              </p:cNvCxnSpPr>
              <p:nvPr/>
            </p:nvCxnSpPr>
            <p:spPr bwMode="auto">
              <a:xfrm>
                <a:off x="1606131" y="3018399"/>
                <a:ext cx="968169" cy="25942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직선 연결선 30"/>
              <p:cNvCxnSpPr/>
              <p:nvPr/>
            </p:nvCxnSpPr>
            <p:spPr bwMode="auto">
              <a:xfrm flipH="1">
                <a:off x="2690446" y="3165230"/>
                <a:ext cx="624254" cy="7543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>
                <a:stCxn id="3" idx="5"/>
              </p:cNvCxnSpPr>
              <p:nvPr/>
            </p:nvCxnSpPr>
            <p:spPr bwMode="auto">
              <a:xfrm flipV="1">
                <a:off x="2574300" y="2785416"/>
                <a:ext cx="413453" cy="4924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2860667" y="2917273"/>
              <a:ext cx="69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지식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96330" y="3581193"/>
              <a:ext cx="69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정보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29481" y="4150901"/>
              <a:ext cx="940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데이터</a:t>
              </a:r>
            </a:p>
          </p:txBody>
        </p:sp>
        <p:cxnSp>
          <p:nvCxnSpPr>
            <p:cNvPr id="41" name="직선 화살표 연결선 40"/>
            <p:cNvCxnSpPr/>
            <p:nvPr/>
          </p:nvCxnSpPr>
          <p:spPr bwMode="auto">
            <a:xfrm>
              <a:off x="1389185" y="2224454"/>
              <a:ext cx="0" cy="263775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037493" y="1855122"/>
              <a:ext cx="70338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고급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37493" y="4884165"/>
              <a:ext cx="70338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초급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837" y="3211861"/>
              <a:ext cx="70338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처리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97771" y="1896390"/>
              <a:ext cx="1960685" cy="1200329"/>
            </a:xfrm>
            <a:prstGeom prst="rect">
              <a:avLst/>
            </a:prstGeom>
            <a:solidFill>
              <a:srgbClr val="DB7E03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</a:rPr>
                <a:t>• </a:t>
              </a:r>
              <a:r>
                <a:rPr lang="ko-KR" altLang="en-US" dirty="0">
                  <a:latin typeface="Times New Roman" panose="02020603050405020304" pitchFamily="18" charset="0"/>
                </a:rPr>
                <a:t>인공지능</a:t>
              </a:r>
              <a:endParaRPr lang="en-US" altLang="ko-KR" dirty="0">
                <a:latin typeface="Times New Roman" panose="02020603050405020304" pitchFamily="18" charset="0"/>
              </a:endParaRPr>
            </a:p>
            <a:p>
              <a:r>
                <a:rPr lang="ko-KR" altLang="ko-KR" dirty="0">
                  <a:latin typeface="Times New Roman" panose="02020603050405020304" pitchFamily="18" charset="0"/>
                </a:rPr>
                <a:t>•</a:t>
              </a:r>
              <a:r>
                <a:rPr lang="en-US" altLang="ko-KR" dirty="0">
                  <a:latin typeface="Times New Roman" panose="02020603050405020304" pitchFamily="18" charset="0"/>
                </a:rPr>
                <a:t> </a:t>
              </a:r>
              <a:r>
                <a:rPr lang="ko-KR" altLang="en-US" dirty="0">
                  <a:latin typeface="Times New Roman" panose="02020603050405020304" pitchFamily="18" charset="0"/>
                </a:rPr>
                <a:t>지식 발전</a:t>
              </a:r>
              <a:endParaRPr lang="en-US" altLang="ko-KR" dirty="0">
                <a:latin typeface="Times New Roman" panose="02020603050405020304" pitchFamily="18" charset="0"/>
              </a:endParaRPr>
            </a:p>
            <a:p>
              <a:r>
                <a:rPr lang="ko-KR" altLang="ko-KR" dirty="0">
                  <a:latin typeface="Times New Roman" panose="02020603050405020304" pitchFamily="18" charset="0"/>
                </a:rPr>
                <a:t>•</a:t>
              </a:r>
              <a:r>
                <a:rPr lang="en-US" altLang="ko-KR" dirty="0">
                  <a:latin typeface="Times New Roman" panose="02020603050405020304" pitchFamily="18" charset="0"/>
                </a:rPr>
                <a:t> </a:t>
              </a:r>
              <a:r>
                <a:rPr lang="ko-KR" altLang="en-US" dirty="0" err="1">
                  <a:latin typeface="Times New Roman" panose="02020603050405020304" pitchFamily="18" charset="0"/>
                </a:rPr>
                <a:t>뉴럴</a:t>
              </a:r>
              <a:r>
                <a:rPr lang="ko-KR" altLang="en-US" dirty="0">
                  <a:latin typeface="Times New Roman" panose="02020603050405020304" pitchFamily="18" charset="0"/>
                </a:rPr>
                <a:t> 네트워크</a:t>
              </a:r>
              <a:endParaRPr lang="en-US" altLang="ko-KR" dirty="0">
                <a:latin typeface="Times New Roman" panose="02020603050405020304" pitchFamily="18" charset="0"/>
              </a:endParaRPr>
            </a:p>
            <a:p>
              <a:r>
                <a:rPr lang="ko-KR" altLang="ko-KR" dirty="0">
                  <a:latin typeface="Times New Roman" panose="02020603050405020304" pitchFamily="18" charset="0"/>
                </a:rPr>
                <a:t>•</a:t>
              </a:r>
              <a:r>
                <a:rPr lang="en-US" altLang="ko-KR" dirty="0">
                  <a:latin typeface="Times New Roman" panose="02020603050405020304" pitchFamily="18" charset="0"/>
                </a:rPr>
                <a:t> </a:t>
              </a:r>
              <a:r>
                <a:rPr lang="ko-KR" altLang="en-US" dirty="0">
                  <a:latin typeface="Times New Roman" panose="02020603050405020304" pitchFamily="18" charset="0"/>
                </a:rPr>
                <a:t>데이터 </a:t>
              </a:r>
              <a:r>
                <a:rPr lang="ko-KR" altLang="en-US" dirty="0" err="1">
                  <a:latin typeface="Times New Roman" panose="02020603050405020304" pitchFamily="18" charset="0"/>
                </a:rPr>
                <a:t>마이닝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97771" y="3239424"/>
              <a:ext cx="1960685" cy="1200329"/>
            </a:xfrm>
            <a:prstGeom prst="rect">
              <a:avLst/>
            </a:prstGeom>
            <a:solidFill>
              <a:srgbClr val="DB7E03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</a:rPr>
                <a:t>• </a:t>
              </a:r>
              <a:r>
                <a:rPr lang="ko-KR" altLang="en-US" dirty="0">
                  <a:latin typeface="Times New Roman" panose="02020603050405020304" pitchFamily="18" charset="0"/>
                </a:rPr>
                <a:t>데이터 </a:t>
              </a:r>
              <a:r>
                <a:rPr lang="ko-KR" altLang="en-US" dirty="0" err="1">
                  <a:latin typeface="Times New Roman" panose="02020603050405020304" pitchFamily="18" charset="0"/>
                </a:rPr>
                <a:t>마이닝</a:t>
              </a:r>
              <a:endParaRPr lang="en-US" altLang="ko-KR" dirty="0">
                <a:latin typeface="Times New Roman" panose="02020603050405020304" pitchFamily="18" charset="0"/>
              </a:endParaRPr>
            </a:p>
            <a:p>
              <a:r>
                <a:rPr lang="ko-KR" altLang="ko-KR" dirty="0">
                  <a:latin typeface="Times New Roman" panose="02020603050405020304" pitchFamily="18" charset="0"/>
                </a:rPr>
                <a:t>•</a:t>
              </a:r>
              <a:r>
                <a:rPr lang="en-US" altLang="ko-KR" dirty="0">
                  <a:latin typeface="Times New Roman" panose="02020603050405020304" pitchFamily="18" charset="0"/>
                </a:rPr>
                <a:t> OLAP</a:t>
              </a:r>
            </a:p>
            <a:p>
              <a:r>
                <a:rPr lang="ko-KR" altLang="ko-KR" dirty="0">
                  <a:latin typeface="Times New Roman" panose="02020603050405020304" pitchFamily="18" charset="0"/>
                </a:rPr>
                <a:t>•</a:t>
              </a:r>
              <a:r>
                <a:rPr lang="en-US" altLang="ko-KR" dirty="0">
                  <a:latin typeface="Times New Roman" panose="02020603050405020304" pitchFamily="18" charset="0"/>
                </a:rPr>
                <a:t> DSS</a:t>
              </a:r>
            </a:p>
            <a:p>
              <a:r>
                <a:rPr lang="ko-KR" altLang="ko-KR" dirty="0">
                  <a:latin typeface="Times New Roman" panose="02020603050405020304" pitchFamily="18" charset="0"/>
                </a:rPr>
                <a:t>•</a:t>
              </a:r>
              <a:r>
                <a:rPr lang="en-US" altLang="ko-KR" dirty="0">
                  <a:latin typeface="Times New Roman" panose="02020603050405020304" pitchFamily="18" charset="0"/>
                </a:rPr>
                <a:t> Data Warehouse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97771" y="4580744"/>
              <a:ext cx="1960685" cy="646331"/>
            </a:xfrm>
            <a:prstGeom prst="rect">
              <a:avLst/>
            </a:prstGeom>
            <a:solidFill>
              <a:srgbClr val="DB7E0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</a:rPr>
                <a:t>• OLTP</a:t>
              </a:r>
            </a:p>
            <a:p>
              <a:r>
                <a:rPr lang="ko-KR" altLang="ko-KR" dirty="0">
                  <a:latin typeface="Times New Roman" panose="02020603050405020304" pitchFamily="18" charset="0"/>
                </a:rPr>
                <a:t>•</a:t>
              </a:r>
              <a:r>
                <a:rPr lang="en-US" altLang="ko-KR" dirty="0">
                  <a:latin typeface="Times New Roman" panose="02020603050405020304" pitchFamily="18" charset="0"/>
                </a:rPr>
                <a:t> Operational Data</a:t>
              </a:r>
            </a:p>
          </p:txBody>
        </p:sp>
        <p:cxnSp>
          <p:nvCxnSpPr>
            <p:cNvPr id="50" name="직선 화살표 연결선 49"/>
            <p:cNvCxnSpPr>
              <a:stCxn id="46" idx="1"/>
            </p:cNvCxnSpPr>
            <p:nvPr/>
          </p:nvCxnSpPr>
          <p:spPr bwMode="auto">
            <a:xfrm flipH="1">
              <a:off x="3745523" y="2496555"/>
              <a:ext cx="1652248" cy="5542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직선 화살표 연결선 51"/>
            <p:cNvCxnSpPr>
              <a:stCxn id="47" idx="1"/>
            </p:cNvCxnSpPr>
            <p:nvPr/>
          </p:nvCxnSpPr>
          <p:spPr bwMode="auto">
            <a:xfrm flipH="1" flipV="1">
              <a:off x="4042830" y="3511782"/>
              <a:ext cx="1354941" cy="3278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직선 화살표 연결선 55"/>
            <p:cNvCxnSpPr>
              <a:stCxn id="48" idx="1"/>
            </p:cNvCxnSpPr>
            <p:nvPr/>
          </p:nvCxnSpPr>
          <p:spPr bwMode="auto">
            <a:xfrm flipH="1" flipV="1">
              <a:off x="4167554" y="4236113"/>
              <a:ext cx="1230217" cy="667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24793924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전자상거래의 유형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60818"/>
            <a:ext cx="8229601" cy="521911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상거래 주체에 의한 분류</a:t>
            </a:r>
            <a:r>
              <a:rPr lang="en-US" altLang="ko-KR" dirty="0"/>
              <a:t>(</a:t>
            </a:r>
            <a:r>
              <a:rPr lang="ko-KR" altLang="en-US" dirty="0"/>
              <a:t>판매자</a:t>
            </a:r>
            <a:r>
              <a:rPr lang="en-US" altLang="ko-KR" dirty="0"/>
              <a:t>:</a:t>
            </a:r>
            <a:r>
              <a:rPr lang="ko-KR" altLang="en-US" dirty="0"/>
              <a:t>구매자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B2B: Business to Business, B2C: Business to Customer</a:t>
            </a:r>
          </a:p>
          <a:p>
            <a:pPr lvl="1"/>
            <a:r>
              <a:rPr lang="en-US" altLang="ko-KR" dirty="0"/>
              <a:t>G2B: Government to Business, G2C: Government to Customer</a:t>
            </a:r>
          </a:p>
          <a:p>
            <a:pPr lvl="1"/>
            <a:r>
              <a:rPr lang="en-US" altLang="ko-KR" dirty="0"/>
              <a:t>C2B: Customer to Business, C2C: Customer to Customer</a:t>
            </a:r>
          </a:p>
          <a:p>
            <a:pPr marL="357188" lvl="1" indent="-357188">
              <a:buClr>
                <a:schemeClr val="accent1"/>
              </a:buClr>
              <a:buSzTx/>
              <a:buFont typeface="Wingdings" panose="05000000000000000000" pitchFamily="2" charset="2"/>
              <a:buChar char="v"/>
            </a:pPr>
            <a:r>
              <a:rPr lang="en-US" altLang="ko-KR" sz="2800" dirty="0"/>
              <a:t>B2B(</a:t>
            </a:r>
            <a:r>
              <a:rPr lang="ko-KR" altLang="en-US" sz="2800" dirty="0"/>
              <a:t>기업간 전자상거래</a:t>
            </a:r>
            <a:r>
              <a:rPr lang="en-US" altLang="ko-KR" sz="2800" dirty="0"/>
              <a:t>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자동차 제조 회사 ↔ 자동차 부품 회사</a:t>
            </a:r>
          </a:p>
          <a:p>
            <a:pPr lvl="1"/>
            <a:r>
              <a:rPr lang="en-US" altLang="ko-KR" dirty="0"/>
              <a:t>Business </a:t>
            </a:r>
            <a:r>
              <a:rPr lang="ko-KR" altLang="en-US" dirty="0"/>
              <a:t>가치 체인을 자동화하기 위해 컴퓨터 기반 기술을 이용</a:t>
            </a:r>
            <a:endParaRPr lang="en-US" altLang="ko-KR" dirty="0"/>
          </a:p>
          <a:p>
            <a:pPr lvl="2"/>
            <a:r>
              <a:rPr lang="en-US" altLang="ko-KR" dirty="0"/>
              <a:t>Business value chain: </a:t>
            </a:r>
            <a:r>
              <a:rPr lang="ko-KR" altLang="en-US" dirty="0"/>
              <a:t>상품</a:t>
            </a:r>
            <a:r>
              <a:rPr lang="en-US" altLang="ko-KR" dirty="0"/>
              <a:t>‧</a:t>
            </a:r>
            <a:r>
              <a:rPr lang="ko-KR" altLang="en-US" dirty="0"/>
              <a:t>서비스의 설계</a:t>
            </a:r>
            <a:r>
              <a:rPr lang="en-US" altLang="ko-KR" dirty="0"/>
              <a:t>/</a:t>
            </a:r>
            <a:r>
              <a:rPr lang="ko-KR" altLang="en-US" dirty="0"/>
              <a:t>계획</a:t>
            </a:r>
            <a:r>
              <a:rPr lang="en-US" altLang="ko-KR" dirty="0"/>
              <a:t>/</a:t>
            </a:r>
            <a:r>
              <a:rPr lang="ko-KR" altLang="en-US" dirty="0"/>
              <a:t>제조</a:t>
            </a:r>
            <a:r>
              <a:rPr lang="en-US" altLang="ko-KR" dirty="0"/>
              <a:t>/</a:t>
            </a:r>
            <a:r>
              <a:rPr lang="ko-KR" altLang="en-US" dirty="0"/>
              <a:t>시장개발</a:t>
            </a:r>
            <a:r>
              <a:rPr lang="en-US" altLang="ko-KR" dirty="0"/>
              <a:t>/</a:t>
            </a:r>
            <a:r>
              <a:rPr lang="ko-KR" altLang="en-US" dirty="0"/>
              <a:t>판매</a:t>
            </a:r>
            <a:r>
              <a:rPr lang="en-US" altLang="ko-KR" dirty="0"/>
              <a:t>/</a:t>
            </a:r>
            <a:r>
              <a:rPr lang="ko-KR" altLang="en-US" dirty="0"/>
              <a:t>지원 등에 필요한 일체의 활동</a:t>
            </a:r>
            <a:endParaRPr lang="en-US" altLang="ko-KR" dirty="0"/>
          </a:p>
          <a:p>
            <a:pPr lvl="1"/>
            <a:r>
              <a:rPr lang="en-US" altLang="ko-KR" dirty="0"/>
              <a:t>B2B </a:t>
            </a:r>
            <a:r>
              <a:rPr lang="ko-KR" altLang="en-US" dirty="0"/>
              <a:t>구현에 영향을 주는 요소</a:t>
            </a:r>
          </a:p>
          <a:p>
            <a:pPr lvl="2"/>
            <a:r>
              <a:rPr lang="en-US" altLang="ko-KR" dirty="0"/>
              <a:t>B2B </a:t>
            </a:r>
            <a:r>
              <a:rPr lang="ko-KR" altLang="en-US" dirty="0"/>
              <a:t>통합</a:t>
            </a:r>
            <a:r>
              <a:rPr lang="en-US" altLang="ko-KR" dirty="0"/>
              <a:t>: </a:t>
            </a:r>
            <a:r>
              <a:rPr lang="ko-KR" altLang="en-US" dirty="0"/>
              <a:t>경쟁력 제고를 위해 기업間 </a:t>
            </a:r>
            <a:r>
              <a:rPr lang="en-US" altLang="ko-KR" dirty="0"/>
              <a:t>partnership </a:t>
            </a:r>
            <a:r>
              <a:rPr lang="ko-KR" altLang="en-US" dirty="0"/>
              <a:t>확립하는 것</a:t>
            </a:r>
          </a:p>
          <a:p>
            <a:pPr lvl="3"/>
            <a:r>
              <a:rPr lang="ko-KR" altLang="en-US" dirty="0"/>
              <a:t>구매기업의 구매시스템과 공급기업의 주문시스템의 통합 ⇨ 각자의 재고관리시스템과 연동 ⇨ 자동 주문</a:t>
            </a:r>
          </a:p>
          <a:p>
            <a:pPr lvl="3"/>
            <a:r>
              <a:rPr lang="ko-KR" altLang="en-US" dirty="0"/>
              <a:t>회사 유통시스템과 판매대리점의 통합 ⇨ 대리점 작업과 소매업자 영업의 통합 ⇨ 소매업자의 영업 활동과 고객의 구매활동 통합 ⇨ </a:t>
            </a:r>
            <a:r>
              <a:rPr lang="ko-KR" altLang="en-US" dirty="0" err="1"/>
              <a:t>판매자와</a:t>
            </a:r>
            <a:r>
              <a:rPr lang="ko-KR" altLang="en-US" dirty="0"/>
              <a:t> 구매자간 제휴</a:t>
            </a:r>
          </a:p>
          <a:p>
            <a:pPr lvl="2"/>
            <a:r>
              <a:rPr lang="en-US" altLang="ko-KR" dirty="0"/>
              <a:t>B2B </a:t>
            </a:r>
            <a:r>
              <a:rPr lang="ko-KR" altLang="en-US" dirty="0"/>
              <a:t>시장</a:t>
            </a:r>
            <a:r>
              <a:rPr lang="en-US" altLang="ko-KR" dirty="0"/>
              <a:t>: </a:t>
            </a:r>
            <a:r>
              <a:rPr lang="ko-KR" altLang="en-US" dirty="0"/>
              <a:t>구매자와 </a:t>
            </a:r>
            <a:r>
              <a:rPr lang="ko-KR" altLang="en-US" dirty="0" err="1"/>
              <a:t>판매자에게</a:t>
            </a:r>
            <a:r>
              <a:rPr lang="ko-KR" altLang="en-US" dirty="0"/>
              <a:t> 서비스를 제공하는 온라인 중개자</a:t>
            </a:r>
            <a:r>
              <a:rPr lang="en-US" altLang="ko-KR" dirty="0"/>
              <a:t>(broker)</a:t>
            </a:r>
          </a:p>
          <a:p>
            <a:pPr lvl="3"/>
            <a:r>
              <a:rPr lang="ko-KR" altLang="en-US" dirty="0" err="1"/>
              <a:t>판매자에게는</a:t>
            </a:r>
            <a:r>
              <a:rPr lang="ko-KR" altLang="en-US" dirty="0"/>
              <a:t> 상품 진열 서비스</a:t>
            </a:r>
            <a:r>
              <a:rPr lang="en-US" altLang="ko-KR" dirty="0"/>
              <a:t>, </a:t>
            </a:r>
            <a:r>
              <a:rPr lang="ko-KR" altLang="en-US" dirty="0"/>
              <a:t>구매자에게는 상품 비교 서비스 제공</a:t>
            </a:r>
          </a:p>
        </p:txBody>
      </p:sp>
    </p:spTree>
    <p:extLst>
      <p:ext uri="{BB962C8B-B14F-4D97-AF65-F5344CB8AC3E}">
        <p14:creationId xmlns:p14="http://schemas.microsoft.com/office/powerpoint/2010/main" xmlns="" val="7301550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전자상거래의 유형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lvl="1" indent="-357188">
              <a:buClr>
                <a:schemeClr val="accent1"/>
              </a:buClr>
              <a:buSzTx/>
              <a:buFont typeface="Wingdings" panose="05000000000000000000" pitchFamily="2" charset="2"/>
              <a:buChar char="v"/>
            </a:pPr>
            <a:r>
              <a:rPr lang="en-US" altLang="ko-KR" sz="2800" dirty="0"/>
              <a:t>B2C(</a:t>
            </a:r>
            <a:r>
              <a:rPr lang="ko-KR" altLang="en-US" sz="2800" dirty="0"/>
              <a:t>기업과 소비자간 전자상거래</a:t>
            </a:r>
            <a:r>
              <a:rPr lang="en-US" altLang="ko-KR" sz="2800" dirty="0"/>
              <a:t>)</a:t>
            </a:r>
          </a:p>
          <a:p>
            <a:pPr lvl="1"/>
            <a:r>
              <a:rPr lang="ko-KR" altLang="en-US" dirty="0"/>
              <a:t>상품과 서비스를 </a:t>
            </a:r>
            <a:r>
              <a:rPr lang="en-US" altLang="ko-KR" dirty="0"/>
              <a:t>Internet(</a:t>
            </a:r>
            <a:r>
              <a:rPr lang="ko-KR" altLang="en-US" dirty="0"/>
              <a:t>특히 </a:t>
            </a:r>
            <a:r>
              <a:rPr lang="en-US" altLang="ko-KR" dirty="0"/>
              <a:t>Web)</a:t>
            </a:r>
            <a:r>
              <a:rPr lang="ko-KR" altLang="en-US" dirty="0"/>
              <a:t>을 통해 소비자에게 직접 판매</a:t>
            </a:r>
            <a:endParaRPr lang="en-US" altLang="ko-KR" dirty="0"/>
          </a:p>
          <a:p>
            <a:pPr lvl="1"/>
            <a:r>
              <a:rPr lang="ko-KR" altLang="en-US" dirty="0"/>
              <a:t>두 가지 변형</a:t>
            </a:r>
            <a:endParaRPr lang="en-US" altLang="ko-KR" dirty="0"/>
          </a:p>
          <a:p>
            <a:pPr lvl="2"/>
            <a:r>
              <a:rPr lang="en-US" altLang="ko-KR" dirty="0"/>
              <a:t>C2B2C (Consumer to Business to Consumer)</a:t>
            </a:r>
          </a:p>
          <a:p>
            <a:pPr lvl="3"/>
            <a:r>
              <a:rPr lang="ko-KR" altLang="en-US" dirty="0"/>
              <a:t>소비자가 제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web site</a:t>
            </a:r>
            <a:r>
              <a:rPr lang="ko-KR" altLang="en-US" dirty="0"/>
              <a:t>를 통해 다른 소비자와 거래하는 형태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소비자 ↔ 경매</a:t>
            </a:r>
            <a:r>
              <a:rPr lang="en-US" altLang="ko-KR" dirty="0"/>
              <a:t>/</a:t>
            </a:r>
            <a:r>
              <a:rPr lang="ko-KR" altLang="en-US" dirty="0"/>
              <a:t>교환 </a:t>
            </a:r>
            <a:r>
              <a:rPr lang="en-US" altLang="ko-KR" dirty="0"/>
              <a:t>site ↔ </a:t>
            </a:r>
            <a:r>
              <a:rPr lang="ko-KR" altLang="en-US" dirty="0"/>
              <a:t>소비자</a:t>
            </a:r>
            <a:endParaRPr lang="en-US" altLang="ko-KR" dirty="0"/>
          </a:p>
          <a:p>
            <a:pPr lvl="2"/>
            <a:r>
              <a:rPr lang="en-US" altLang="ko-KR" dirty="0"/>
              <a:t>B2B2C (Business to Business to Consumer)</a:t>
            </a:r>
          </a:p>
          <a:p>
            <a:pPr lvl="3"/>
            <a:r>
              <a:rPr lang="ko-KR" altLang="en-US" dirty="0"/>
              <a:t>기업이 제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web site</a:t>
            </a:r>
            <a:r>
              <a:rPr lang="ko-KR" altLang="en-US" dirty="0"/>
              <a:t>를 통해 소비자와 거래하는 형태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1) </a:t>
            </a:r>
            <a:r>
              <a:rPr lang="ko-KR" altLang="en-US" dirty="0"/>
              <a:t>항공사</a:t>
            </a:r>
            <a:r>
              <a:rPr lang="en-US" altLang="ko-KR" dirty="0"/>
              <a:t>(</a:t>
            </a:r>
            <a:r>
              <a:rPr lang="ko-KR" altLang="en-US" dirty="0"/>
              <a:t>항공권</a:t>
            </a:r>
            <a:r>
              <a:rPr lang="en-US" altLang="ko-KR" dirty="0"/>
              <a:t>) ↔ </a:t>
            </a:r>
            <a:r>
              <a:rPr lang="ko-KR" altLang="en-US" dirty="0"/>
              <a:t>여행사  ↔ 소비자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2) </a:t>
            </a:r>
            <a:r>
              <a:rPr lang="ko-KR" altLang="en-US" dirty="0" err="1"/>
              <a:t>역경매</a:t>
            </a:r>
            <a:r>
              <a:rPr lang="ko-KR" altLang="en-US" dirty="0"/>
              <a:t> </a:t>
            </a:r>
            <a:r>
              <a:rPr lang="en-US" altLang="ko-KR" dirty="0"/>
              <a:t>(reverse auction): </a:t>
            </a:r>
            <a:r>
              <a:rPr lang="ko-KR" altLang="en-US" dirty="0"/>
              <a:t>구매자가 요구조건을 내걸면 판매자가 경쟁해서 가장 낮은 가격으로 입찰이 결정되는 시스템</a:t>
            </a:r>
          </a:p>
        </p:txBody>
      </p:sp>
    </p:spTree>
    <p:extLst>
      <p:ext uri="{BB962C8B-B14F-4D97-AF65-F5344CB8AC3E}">
        <p14:creationId xmlns:p14="http://schemas.microsoft.com/office/powerpoint/2010/main" xmlns="" val="613239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전자상거래의 구조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130671" y="1780358"/>
          <a:ext cx="7992071" cy="4436067"/>
        </p:xfrm>
        <a:graphic>
          <a:graphicData uri="http://schemas.openxmlformats.org/drawingml/2006/table">
            <a:tbl>
              <a:tblPr/>
              <a:tblGrid>
                <a:gridCol w="2956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5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30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Transaction processing</a:t>
                      </a:r>
                      <a:endParaRPr lang="en-US" sz="9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트랜잭션 관리와 병행 제어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Database integration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database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와 </a:t>
                      </a: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web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통합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Web page content management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web page 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생성과 관리를 자동화 </a:t>
                      </a: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⇨ 일관성 있는 갱신</a:t>
                      </a: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Messaging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서버</a:t>
                      </a: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/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클라이언트間</a:t>
                      </a: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서비스間 메시지 전송 보장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839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Search service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web site 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내용 검색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검색 엔진 </a:t>
                      </a: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search engine)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839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Security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트랜잭션 데이터의 보안과 프라이버시 보장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Encryption, Digital certificate, Firewall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Wireless device support</a:t>
                      </a:r>
                      <a:endParaRPr lang="en-US" sz="9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무선 통신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무선 이동 장비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지원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839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Monitoring &amp; Data analysis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시스템 및 네트워크 성능 감시 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⇨ 고객 불만 예방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network traffic </a:t>
                      </a: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분석 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⇨ 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web page</a:t>
                      </a: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인기도 평가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Load balancing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부하 검사에 근거한 부하 분산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81200" y="12573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▣ Transaction Services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2316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전자상거래의 </a:t>
            </a:r>
            <a:r>
              <a:rPr lang="en-US" altLang="ko-KR" dirty="0"/>
              <a:t>On-line Transaction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30126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▣ </a:t>
            </a:r>
            <a:r>
              <a:rPr lang="ko-KR" altLang="en-US" dirty="0">
                <a:latin typeface="Times New Roman" panose="02020603050405020304" pitchFamily="18" charset="0"/>
              </a:rPr>
              <a:t>상품구매를 위한 전자상거래의 예</a:t>
            </a:r>
          </a:p>
        </p:txBody>
      </p:sp>
      <p:pic>
        <p:nvPicPr>
          <p:cNvPr id="4097" name="_x153499304" descr="DRW000002d0314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51893"/>
            <a:ext cx="8343900" cy="37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82790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Multimedia 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Multimedia Information System?</a:t>
            </a:r>
          </a:p>
          <a:p>
            <a:pPr lvl="1"/>
            <a:r>
              <a:rPr lang="ko-KR" altLang="en-US" dirty="0"/>
              <a:t>몇 년 이내에 우리의 일상생활에 깊이 파고 들 것으로 예상</a:t>
            </a:r>
            <a:endParaRPr lang="en-US" altLang="ko-KR" dirty="0"/>
          </a:p>
          <a:p>
            <a:pPr lvl="1"/>
            <a:r>
              <a:rPr lang="ko-KR" altLang="en-US" dirty="0"/>
              <a:t>멀티미디어 응용을 처리하기 위한 고속 통신망에 연결</a:t>
            </a:r>
            <a:endParaRPr lang="en-US" altLang="ko-KR" dirty="0"/>
          </a:p>
          <a:p>
            <a:pPr lvl="1"/>
            <a:r>
              <a:rPr lang="ko-KR" altLang="en-US" dirty="0"/>
              <a:t>단말 장비</a:t>
            </a:r>
            <a:r>
              <a:rPr lang="en-US" altLang="ko-KR" dirty="0"/>
              <a:t>: HDTV or Computer Workstation</a:t>
            </a:r>
          </a:p>
          <a:p>
            <a:pPr lvl="1"/>
            <a:r>
              <a:rPr lang="ko-KR" altLang="en-US" dirty="0"/>
              <a:t>대량의 멀티미디어 컨텐츠를 포함하고 있는 디지털 도서관</a:t>
            </a:r>
            <a:r>
              <a:rPr lang="en-US" altLang="ko-KR" dirty="0"/>
              <a:t>, </a:t>
            </a:r>
            <a:r>
              <a:rPr lang="ko-KR" altLang="en-US" dirty="0"/>
              <a:t>이미지와 비디오 </a:t>
            </a:r>
            <a:r>
              <a:rPr lang="en-US" altLang="ko-KR" dirty="0"/>
              <a:t>DB</a:t>
            </a:r>
            <a:r>
              <a:rPr lang="ko-KR" altLang="en-US" dirty="0"/>
              <a:t>에 접속</a:t>
            </a:r>
            <a:endParaRPr lang="en-US" altLang="ko-KR" dirty="0"/>
          </a:p>
          <a:p>
            <a:r>
              <a:rPr lang="en-US" altLang="ko-KR" dirty="0"/>
              <a:t>Multimedia DB?</a:t>
            </a:r>
          </a:p>
          <a:p>
            <a:pPr lvl="1"/>
            <a:r>
              <a:rPr lang="ko-KR" altLang="en-US" dirty="0"/>
              <a:t>멀티미디어 데이터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r>
              <a:rPr lang="en-US" altLang="ko-KR" dirty="0"/>
              <a:t>: image, audio, text/document, animation, graphics, …</a:t>
            </a:r>
          </a:p>
          <a:p>
            <a:pPr lvl="2"/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제작 일시</a:t>
            </a:r>
            <a:r>
              <a:rPr lang="en-US" altLang="ko-KR" dirty="0"/>
              <a:t>, </a:t>
            </a:r>
            <a:r>
              <a:rPr lang="ko-KR" altLang="en-US" dirty="0"/>
              <a:t>제작자</a:t>
            </a:r>
            <a:r>
              <a:rPr lang="en-US" altLang="ko-KR" dirty="0"/>
              <a:t>, category, …</a:t>
            </a:r>
          </a:p>
          <a:p>
            <a:pPr lvl="1"/>
            <a:r>
              <a:rPr lang="ko-KR" altLang="en-US" dirty="0"/>
              <a:t>소량의 멀티미디어 데이터</a:t>
            </a:r>
            <a:r>
              <a:rPr lang="en-US" altLang="ko-KR" dirty="0"/>
              <a:t>: </a:t>
            </a:r>
            <a:r>
              <a:rPr lang="ko-KR" altLang="en-US" dirty="0"/>
              <a:t>외부에 저장 가능</a:t>
            </a:r>
            <a:endParaRPr lang="en-US" altLang="ko-KR" dirty="0"/>
          </a:p>
          <a:p>
            <a:pPr lvl="1"/>
            <a:r>
              <a:rPr lang="ko-KR" altLang="en-US" dirty="0"/>
              <a:t>대량의 멀티미디어 데이터</a:t>
            </a:r>
            <a:r>
              <a:rPr lang="en-US" altLang="ko-KR" dirty="0"/>
              <a:t>: DB</a:t>
            </a:r>
            <a:r>
              <a:rPr lang="ko-KR" altLang="en-US" dirty="0"/>
              <a:t>에 저장하는 것이 효율적 </a:t>
            </a:r>
          </a:p>
        </p:txBody>
      </p:sp>
    </p:spTree>
    <p:extLst>
      <p:ext uri="{BB962C8B-B14F-4D97-AF65-F5344CB8AC3E}">
        <p14:creationId xmlns:p14="http://schemas.microsoft.com/office/powerpoint/2010/main" xmlns="" val="13296245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Multimedia Data </a:t>
            </a:r>
            <a:r>
              <a:rPr lang="ko-KR" altLang="en-US" dirty="0"/>
              <a:t>관리상의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0363" indent="-360363">
              <a:buFont typeface="+mj-lt"/>
              <a:buAutoNum type="romanUcPeriod"/>
            </a:pPr>
            <a:r>
              <a:rPr lang="en-US" altLang="ko-KR" dirty="0"/>
              <a:t>Modeling</a:t>
            </a:r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en-US" altLang="ko-KR" dirty="0"/>
              <a:t>DB or </a:t>
            </a:r>
            <a:r>
              <a:rPr lang="ko-KR" altLang="en-US" dirty="0"/>
              <a:t>정보검색시스템의 모델링 기법을 적용할 수 있음</a:t>
            </a:r>
            <a:endParaRPr lang="en-US" altLang="ko-KR" dirty="0"/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/>
              <a:t>광범위한 유형의 데이터로 구성되는 복합 객체의 처리는 아직까지 적절한 방법이 없는 상태</a:t>
            </a:r>
            <a:endParaRPr lang="en-US" altLang="ko-KR" dirty="0"/>
          </a:p>
          <a:p>
            <a:pPr marL="360363" indent="-360363">
              <a:buFont typeface="+mj-lt"/>
              <a:buAutoNum type="romanUcPeriod"/>
            </a:pPr>
            <a:r>
              <a:rPr lang="en-US" altLang="ko-KR" dirty="0"/>
              <a:t>Design</a:t>
            </a:r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/>
              <a:t>일반적인 </a:t>
            </a:r>
            <a:r>
              <a:rPr lang="en-US" altLang="ko-KR" dirty="0"/>
              <a:t>DB </a:t>
            </a:r>
            <a:r>
              <a:rPr lang="ko-KR" altLang="en-US" dirty="0"/>
              <a:t>설계 절차를 적용하는 것은 부적절</a:t>
            </a:r>
            <a:endParaRPr lang="en-US" altLang="ko-KR" dirty="0"/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/>
              <a:t>활발하게 연구가 진행 중에 있음</a:t>
            </a:r>
            <a:endParaRPr lang="en-US" altLang="ko-KR" dirty="0"/>
          </a:p>
          <a:p>
            <a:pPr marL="360363" indent="-360363">
              <a:buFont typeface="+mj-lt"/>
              <a:buAutoNum type="romanUcPeriod"/>
            </a:pPr>
            <a:r>
              <a:rPr lang="en-US" altLang="ko-KR" dirty="0"/>
              <a:t>Storage</a:t>
            </a:r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/>
              <a:t>디스크 형태의 저장장치를 사용하는 것이 어려움</a:t>
            </a:r>
            <a:endParaRPr lang="en-US" altLang="ko-KR" dirty="0"/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/>
              <a:t>효율적인 동기화</a:t>
            </a:r>
            <a:r>
              <a:rPr lang="en-US" altLang="ko-KR" dirty="0"/>
              <a:t>, </a:t>
            </a:r>
            <a:r>
              <a:rPr lang="ko-KR" altLang="en-US" dirty="0"/>
              <a:t>압축</a:t>
            </a:r>
            <a:r>
              <a:rPr lang="en-US" altLang="ko-KR" dirty="0"/>
              <a:t>, </a:t>
            </a:r>
            <a:r>
              <a:rPr lang="ko-KR" altLang="en-US" dirty="0"/>
              <a:t>인덱싱 기법에 대한 연구가 진행 중</a:t>
            </a:r>
            <a:endParaRPr lang="en-US" altLang="ko-KR" dirty="0"/>
          </a:p>
          <a:p>
            <a:pPr marL="360363" indent="-360363">
              <a:buFont typeface="+mj-lt"/>
              <a:buAutoNum type="romanUcPeriod"/>
            </a:pPr>
            <a:r>
              <a:rPr lang="en-US" altLang="ko-KR" dirty="0"/>
              <a:t>Query &amp; Retrieval</a:t>
            </a:r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/>
              <a:t>효율적인 </a:t>
            </a:r>
            <a:r>
              <a:rPr lang="ko-KR" altLang="en-US" dirty="0" err="1"/>
              <a:t>질의문</a:t>
            </a:r>
            <a:r>
              <a:rPr lang="ko-KR" altLang="en-US" dirty="0"/>
              <a:t> 작성</a:t>
            </a:r>
            <a:r>
              <a:rPr lang="en-US" altLang="ko-KR" dirty="0"/>
              <a:t>, </a:t>
            </a:r>
            <a:r>
              <a:rPr lang="ko-KR" altLang="en-US" dirty="0" err="1"/>
              <a:t>질의문</a:t>
            </a:r>
            <a:r>
              <a:rPr lang="ko-KR" altLang="en-US" dirty="0"/>
              <a:t> 실행</a:t>
            </a:r>
            <a:r>
              <a:rPr lang="en-US" altLang="ko-KR" dirty="0"/>
              <a:t>, </a:t>
            </a:r>
            <a:r>
              <a:rPr lang="ko-KR" altLang="en-US" dirty="0"/>
              <a:t>질의 최적화가 모두 어려움 </a:t>
            </a:r>
            <a:endParaRPr lang="en-US" altLang="ko-KR" dirty="0"/>
          </a:p>
          <a:p>
            <a:pPr marL="360363" indent="-360363">
              <a:buFont typeface="+mj-lt"/>
              <a:buAutoNum type="romanUcPeriod"/>
            </a:pPr>
            <a:r>
              <a:rPr lang="en-US" altLang="ko-KR" dirty="0"/>
              <a:t>Performance</a:t>
            </a:r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/>
              <a:t>사용자가 만족할만한 수준의 성능을 보장하지 못함</a:t>
            </a:r>
            <a:endParaRPr lang="en-US" altLang="ko-KR" dirty="0"/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/>
              <a:t>병렬처리</a:t>
            </a:r>
            <a:r>
              <a:rPr lang="en-US" altLang="ko-KR" dirty="0"/>
              <a:t>(parallel processing) </a:t>
            </a:r>
            <a:r>
              <a:rPr lang="ko-KR" altLang="en-US" dirty="0"/>
              <a:t>기법의 적용을 고려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60436067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Multimedia DB</a:t>
            </a:r>
            <a:r>
              <a:rPr lang="ko-KR" altLang="en-US" dirty="0"/>
              <a:t>의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0"/>
            <a:ext cx="8229601" cy="521032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멀티미디어 </a:t>
            </a:r>
            <a:r>
              <a:rPr lang="en-US" altLang="ko-KR" dirty="0"/>
              <a:t>DB </a:t>
            </a:r>
            <a:r>
              <a:rPr lang="ko-KR" altLang="en-US" dirty="0"/>
              <a:t>기술이 획기적으로 발전한다면</a:t>
            </a:r>
            <a:r>
              <a:rPr lang="en-US" altLang="ko-KR" dirty="0"/>
              <a:t>?</a:t>
            </a:r>
          </a:p>
          <a:p>
            <a:pPr marL="720725" lvl="1" indent="-363538">
              <a:buFont typeface="+mj-ea"/>
              <a:buAutoNum type="circleNumDbPlain"/>
            </a:pPr>
            <a:r>
              <a:rPr lang="ko-KR" altLang="en-US" dirty="0"/>
              <a:t>문서와 레코드 관리</a:t>
            </a:r>
            <a:endParaRPr lang="en-US" altLang="ko-KR" dirty="0"/>
          </a:p>
          <a:p>
            <a:pPr marL="1089025" lvl="2" indent="-363538"/>
            <a:r>
              <a:rPr lang="ko-KR" altLang="en-US" dirty="0"/>
              <a:t>다양한 문서와 상세한 기록의 취급에 획기적인 변화가 가능</a:t>
            </a:r>
            <a:endParaRPr lang="en-US" altLang="ko-KR" dirty="0"/>
          </a:p>
          <a:p>
            <a:pPr marL="1089025" lvl="2" indent="-363538"/>
            <a:r>
              <a:rPr lang="ko-KR" altLang="en-US" dirty="0"/>
              <a:t>엔지니어링 설계 문서</a:t>
            </a:r>
            <a:r>
              <a:rPr lang="en-US" altLang="ko-KR" dirty="0"/>
              <a:t>, </a:t>
            </a:r>
            <a:r>
              <a:rPr lang="ko-KR" altLang="en-US" dirty="0"/>
              <a:t>제조 관련 데이터</a:t>
            </a:r>
            <a:r>
              <a:rPr lang="en-US" altLang="ko-KR" dirty="0"/>
              <a:t>, </a:t>
            </a:r>
            <a:r>
              <a:rPr lang="ko-KR" altLang="en-US" dirty="0"/>
              <a:t>환지의 의료기록</a:t>
            </a:r>
            <a:r>
              <a:rPr lang="en-US" altLang="ko-KR" dirty="0"/>
              <a:t>, </a:t>
            </a:r>
            <a:r>
              <a:rPr lang="ko-KR" altLang="en-US" dirty="0"/>
              <a:t>보험금 신청자료</a:t>
            </a:r>
            <a:r>
              <a:rPr lang="en-US" altLang="ko-KR" dirty="0"/>
              <a:t>, </a:t>
            </a:r>
            <a:r>
              <a:rPr lang="ko-KR" altLang="en-US" dirty="0"/>
              <a:t>출판 자료</a:t>
            </a:r>
            <a:r>
              <a:rPr lang="en-US" altLang="ko-KR" dirty="0"/>
              <a:t>, …</a:t>
            </a:r>
          </a:p>
          <a:p>
            <a:pPr marL="720725" lvl="1" indent="-363538">
              <a:buFont typeface="+mj-ea"/>
              <a:buAutoNum type="circleNumDbPlain"/>
            </a:pPr>
            <a:r>
              <a:rPr lang="ko-KR" altLang="en-US" dirty="0"/>
              <a:t>지식 보급</a:t>
            </a:r>
            <a:endParaRPr lang="en-US" altLang="ko-KR" dirty="0"/>
          </a:p>
          <a:p>
            <a:pPr marL="1089025" lvl="2" indent="-363538"/>
            <a:r>
              <a:rPr lang="ko-KR" altLang="en-US" dirty="0"/>
              <a:t>지식 보급 방법의 경이적 성장이 가능</a:t>
            </a:r>
            <a:endParaRPr lang="en-US" altLang="ko-KR" dirty="0"/>
          </a:p>
          <a:p>
            <a:pPr marL="1089025" lvl="2" indent="-363538"/>
            <a:r>
              <a:rPr lang="ko-KR" altLang="en-US" dirty="0"/>
              <a:t>디지털 책</a:t>
            </a:r>
            <a:r>
              <a:rPr lang="en-US" altLang="ko-KR" dirty="0"/>
              <a:t>, </a:t>
            </a:r>
            <a:r>
              <a:rPr lang="ko-KR" altLang="en-US" dirty="0"/>
              <a:t>카탈로그</a:t>
            </a:r>
            <a:r>
              <a:rPr lang="en-US" altLang="ko-KR" dirty="0"/>
              <a:t>, </a:t>
            </a:r>
            <a:r>
              <a:rPr lang="ko-KR" altLang="en-US" dirty="0"/>
              <a:t>백과사전</a:t>
            </a:r>
            <a:r>
              <a:rPr lang="en-US" altLang="ko-KR" dirty="0"/>
              <a:t>, …</a:t>
            </a:r>
          </a:p>
          <a:p>
            <a:pPr marL="720725" lvl="1" indent="-363538">
              <a:buFont typeface="+mj-ea"/>
              <a:buAutoNum type="circleNumDbPlain"/>
            </a:pPr>
            <a:r>
              <a:rPr lang="ko-KR" altLang="en-US" dirty="0"/>
              <a:t>교육과 훈련</a:t>
            </a:r>
            <a:endParaRPr lang="en-US" altLang="ko-KR" dirty="0"/>
          </a:p>
          <a:p>
            <a:pPr marL="1089025" lvl="2" indent="-363538"/>
            <a:r>
              <a:rPr lang="ko-KR" altLang="en-US" dirty="0"/>
              <a:t>강의 자료를 멀티미디어 </a:t>
            </a:r>
            <a:r>
              <a:rPr lang="en-US" altLang="ko-KR" dirty="0"/>
              <a:t>source</a:t>
            </a:r>
            <a:r>
              <a:rPr lang="ko-KR" altLang="en-US" dirty="0"/>
              <a:t>로 작성하여 높은 성과를 기대</a:t>
            </a:r>
            <a:endParaRPr lang="en-US" altLang="ko-KR" dirty="0"/>
          </a:p>
          <a:p>
            <a:pPr marL="1089025" lvl="2" indent="-363538"/>
            <a:r>
              <a:rPr lang="ko-KR" altLang="en-US" dirty="0"/>
              <a:t>디지털 도서관</a:t>
            </a:r>
            <a:endParaRPr lang="en-US" altLang="ko-KR" dirty="0"/>
          </a:p>
          <a:p>
            <a:pPr marL="720725" lvl="1" indent="-363538">
              <a:buFont typeface="+mj-ea"/>
              <a:buAutoNum type="circleNumDbPlain"/>
            </a:pPr>
            <a:r>
              <a:rPr lang="ko-KR" altLang="en-US" dirty="0"/>
              <a:t>마케팅</a:t>
            </a:r>
            <a:r>
              <a:rPr lang="en-US" altLang="ko-KR" dirty="0"/>
              <a:t>,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소매</a:t>
            </a:r>
            <a:r>
              <a:rPr lang="en-US" altLang="ko-KR" dirty="0"/>
              <a:t>, </a:t>
            </a:r>
            <a:r>
              <a:rPr lang="ko-KR" altLang="en-US" dirty="0"/>
              <a:t>오락</a:t>
            </a:r>
            <a:r>
              <a:rPr lang="en-US" altLang="ko-KR" dirty="0"/>
              <a:t>, </a:t>
            </a:r>
            <a:r>
              <a:rPr lang="ko-KR" altLang="en-US" dirty="0"/>
              <a:t>여행</a:t>
            </a:r>
            <a:endParaRPr lang="en-US" altLang="ko-KR" dirty="0"/>
          </a:p>
          <a:p>
            <a:pPr marL="1089025" lvl="2" indent="-363538"/>
            <a:r>
              <a:rPr lang="ko-KR" altLang="en-US" dirty="0"/>
              <a:t>효과적인 제품 설명에서 박물관의 가상 관람에 이르기까지 거의 무제한의 발전을 기대</a:t>
            </a:r>
            <a:endParaRPr lang="en-US" altLang="ko-KR" dirty="0"/>
          </a:p>
          <a:p>
            <a:pPr marL="720725" lvl="1" indent="-363538">
              <a:buFont typeface="+mj-ea"/>
              <a:buAutoNum type="circleNumDbPlain"/>
            </a:pPr>
            <a:r>
              <a:rPr lang="ko-KR" altLang="en-US" dirty="0"/>
              <a:t>실시간 제어 및 감시</a:t>
            </a:r>
            <a:endParaRPr lang="en-US" altLang="ko-KR" dirty="0"/>
          </a:p>
          <a:p>
            <a:pPr marL="1089025" lvl="2" indent="-363538"/>
            <a:r>
              <a:rPr lang="ko-KR" altLang="en-US" dirty="0"/>
              <a:t>제조 공정</a:t>
            </a:r>
            <a:r>
              <a:rPr lang="en-US" altLang="ko-KR" dirty="0"/>
              <a:t>, </a:t>
            </a:r>
            <a:r>
              <a:rPr lang="ko-KR" altLang="en-US" dirty="0"/>
              <a:t>핵 발전소</a:t>
            </a:r>
            <a:r>
              <a:rPr lang="en-US" altLang="ko-KR" dirty="0"/>
              <a:t>, </a:t>
            </a:r>
            <a:r>
              <a:rPr lang="ko-KR" altLang="en-US" dirty="0"/>
              <a:t>중환자실의 환자 관리</a:t>
            </a:r>
            <a:r>
              <a:rPr lang="en-US" altLang="ko-KR" dirty="0"/>
              <a:t>, </a:t>
            </a:r>
            <a:r>
              <a:rPr lang="ko-KR" altLang="en-US" dirty="0"/>
              <a:t>운송 시스템과 같은 복잡한 작업을 감시하고 제어하는 효과적인 방법이 가능</a:t>
            </a:r>
          </a:p>
        </p:txBody>
      </p:sp>
    </p:spTree>
    <p:extLst>
      <p:ext uri="{BB962C8B-B14F-4D97-AF65-F5344CB8AC3E}">
        <p14:creationId xmlns:p14="http://schemas.microsoft.com/office/powerpoint/2010/main" xmlns="" val="6375377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 Computing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78402"/>
            <a:ext cx="8229601" cy="484983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등장 배경</a:t>
            </a:r>
            <a:endParaRPr lang="en-US" altLang="ko-KR" dirty="0"/>
          </a:p>
          <a:p>
            <a:pPr lvl="1"/>
            <a:r>
              <a:rPr lang="en-US" altLang="ko-KR" dirty="0"/>
              <a:t>PC, Laptop, PDA(Personal Digital Assistant), Notebook </a:t>
            </a:r>
            <a:r>
              <a:rPr lang="ko-KR" altLang="en-US" dirty="0"/>
              <a:t>등의 이용이 확산</a:t>
            </a:r>
            <a:endParaRPr lang="en-US" altLang="ko-KR" dirty="0"/>
          </a:p>
          <a:p>
            <a:pPr lvl="1"/>
            <a:r>
              <a:rPr lang="en-US" altLang="ko-KR" dirty="0"/>
              <a:t>Wireless LAN, Cellular digital packet network </a:t>
            </a:r>
            <a:r>
              <a:rPr lang="ko-KR" altLang="en-US" dirty="0"/>
              <a:t>등을 기반으로 한 저비용의 무선 디지털 통신 기반 구조의 개발</a:t>
            </a:r>
            <a:endParaRPr lang="en-US" altLang="ko-KR" dirty="0"/>
          </a:p>
          <a:p>
            <a:r>
              <a:rPr lang="ko-KR" altLang="en-US" dirty="0" err="1"/>
              <a:t>모바일</a:t>
            </a:r>
            <a:r>
              <a:rPr lang="ko-KR" altLang="en-US" dirty="0"/>
              <a:t> 컴퓨팅의 응용</a:t>
            </a:r>
            <a:endParaRPr lang="en-US" altLang="ko-KR" dirty="0"/>
          </a:p>
          <a:p>
            <a:pPr lvl="1"/>
            <a:r>
              <a:rPr lang="ko-KR" altLang="en-US" dirty="0"/>
              <a:t>많은 응용 분야에서 유용하게 이용되고 있으며</a:t>
            </a:r>
            <a:r>
              <a:rPr lang="en-US" altLang="ko-KR" dirty="0"/>
              <a:t>, </a:t>
            </a:r>
            <a:r>
              <a:rPr lang="ko-KR" altLang="en-US" dirty="0"/>
              <a:t>앞으로 더욱 확산될 것으로 확신</a:t>
            </a:r>
            <a:endParaRPr lang="en-US" altLang="ko-KR" dirty="0"/>
          </a:p>
          <a:p>
            <a:pPr lvl="1"/>
            <a:r>
              <a:rPr lang="ko-KR" altLang="en-US" dirty="0"/>
              <a:t>여행 중의 업무 수행</a:t>
            </a:r>
            <a:r>
              <a:rPr lang="en-US" altLang="ko-KR" dirty="0"/>
              <a:t>, </a:t>
            </a:r>
            <a:r>
              <a:rPr lang="ko-KR" altLang="en-US" dirty="0"/>
              <a:t>배송 중인 화물의 위치 추적</a:t>
            </a:r>
            <a:r>
              <a:rPr lang="en-US" altLang="ko-KR" dirty="0"/>
              <a:t>, </a:t>
            </a:r>
            <a:r>
              <a:rPr lang="ko-KR" altLang="en-US" dirty="0"/>
              <a:t>재난 현장에서의 상황 보고</a:t>
            </a:r>
            <a:r>
              <a:rPr lang="en-US" altLang="ko-KR" dirty="0"/>
              <a:t>, …</a:t>
            </a:r>
          </a:p>
          <a:p>
            <a:r>
              <a:rPr lang="ko-KR" altLang="en-US" dirty="0" err="1"/>
              <a:t>모바일</a:t>
            </a:r>
            <a:r>
              <a:rPr lang="ko-KR" altLang="en-US" dirty="0"/>
              <a:t> 컴퓨팅에서의 </a:t>
            </a:r>
            <a:r>
              <a:rPr lang="en-US" altLang="ko-KR" dirty="0"/>
              <a:t>Issues</a:t>
            </a:r>
          </a:p>
          <a:p>
            <a:pPr lvl="1"/>
            <a:r>
              <a:rPr lang="en-US" altLang="ko-KR" dirty="0"/>
              <a:t>Wireless computing</a:t>
            </a:r>
            <a:r>
              <a:rPr lang="ko-KR" altLang="en-US" dirty="0"/>
              <a:t>에서는 컴퓨터의 위치가 가변적 </a:t>
            </a:r>
            <a:r>
              <a:rPr lang="en-US" altLang="ko-KR" dirty="0"/>
              <a:t>-&gt; </a:t>
            </a:r>
            <a:r>
              <a:rPr lang="ko-KR" altLang="en-US" dirty="0"/>
              <a:t>위치 의존적인 질의 처리가 등장</a:t>
            </a:r>
            <a:r>
              <a:rPr lang="en-US" altLang="ko-KR" dirty="0"/>
              <a:t>: navigation system</a:t>
            </a:r>
          </a:p>
          <a:p>
            <a:pPr lvl="1"/>
            <a:r>
              <a:rPr lang="ko-KR" altLang="en-US" dirty="0"/>
              <a:t>배터리 전력</a:t>
            </a:r>
            <a:r>
              <a:rPr lang="en-US" altLang="ko-KR" dirty="0"/>
              <a:t>(or </a:t>
            </a:r>
            <a:r>
              <a:rPr lang="ko-KR" altLang="en-US" dirty="0"/>
              <a:t>용량</a:t>
            </a:r>
            <a:r>
              <a:rPr lang="en-US" altLang="ko-KR" dirty="0"/>
              <a:t>)</a:t>
            </a:r>
            <a:r>
              <a:rPr lang="ko-KR" altLang="en-US" dirty="0"/>
              <a:t>이 가장 중요한 자원으로 격상</a:t>
            </a:r>
            <a:endParaRPr lang="en-US" altLang="ko-KR" dirty="0"/>
          </a:p>
          <a:p>
            <a:pPr lvl="1"/>
            <a:r>
              <a:rPr lang="ko-KR" altLang="en-US" dirty="0" err="1"/>
              <a:t>모바일</a:t>
            </a:r>
            <a:r>
              <a:rPr lang="ko-KR" altLang="en-US" dirty="0"/>
              <a:t> 컴퓨터는 때때로 네트워크로부터 단절 </a:t>
            </a:r>
            <a:r>
              <a:rPr lang="en-US" altLang="ko-KR" dirty="0"/>
              <a:t>-&gt; </a:t>
            </a:r>
            <a:r>
              <a:rPr lang="ko-KR" altLang="en-US" dirty="0"/>
              <a:t>단절된 상태에서의 작업 지속은 데이터의 일관성 문제를 야기</a:t>
            </a:r>
          </a:p>
        </p:txBody>
      </p:sp>
    </p:spTree>
    <p:extLst>
      <p:ext uri="{BB962C8B-B14F-4D97-AF65-F5344CB8AC3E}">
        <p14:creationId xmlns:p14="http://schemas.microsoft.com/office/powerpoint/2010/main" xmlns="" val="3275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사용하는 용어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기본 용어</a:t>
            </a:r>
            <a:endParaRPr lang="en-US" altLang="ko-KR" dirty="0"/>
          </a:p>
          <a:p>
            <a:pPr lvl="1"/>
            <a:r>
              <a:rPr lang="en-US" altLang="ko-KR" dirty="0"/>
              <a:t>Atomic Value(</a:t>
            </a:r>
            <a:r>
              <a:rPr lang="ko-KR" altLang="en-US" dirty="0"/>
              <a:t>원자 값</a:t>
            </a:r>
            <a:r>
              <a:rPr lang="en-US" altLang="ko-KR" dirty="0"/>
              <a:t>): </a:t>
            </a:r>
            <a:r>
              <a:rPr lang="ko-KR" altLang="en-US" dirty="0"/>
              <a:t>더 이상 분해할 수 없는 값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Domain(</a:t>
            </a:r>
            <a:r>
              <a:rPr lang="ko-KR" altLang="en-US" dirty="0"/>
              <a:t>도메인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어떤 속성이 가질 수 있는 같은 타입의 모든 값들의 집합</a:t>
            </a:r>
            <a:endParaRPr lang="en-US" altLang="ko-KR" dirty="0"/>
          </a:p>
          <a:p>
            <a:pPr lvl="3"/>
            <a:r>
              <a:rPr lang="ko-KR" altLang="en-US" dirty="0"/>
              <a:t>단순</a:t>
            </a:r>
            <a:r>
              <a:rPr lang="en-US" altLang="ko-KR" dirty="0"/>
              <a:t>(simple) </a:t>
            </a:r>
            <a:r>
              <a:rPr lang="ko-KR" altLang="en-US" dirty="0"/>
              <a:t>도메인 </a:t>
            </a:r>
            <a:r>
              <a:rPr lang="en-US" altLang="ko-KR" dirty="0"/>
              <a:t>: </a:t>
            </a:r>
            <a:r>
              <a:rPr lang="ko-KR" altLang="en-US" dirty="0"/>
              <a:t>원자 값으로 구성된 도메인</a:t>
            </a:r>
            <a:endParaRPr lang="en-US" altLang="ko-KR" dirty="0"/>
          </a:p>
          <a:p>
            <a:pPr lvl="3"/>
            <a:r>
              <a:rPr lang="ko-KR" altLang="en-US" dirty="0"/>
              <a:t>복합</a:t>
            </a:r>
            <a:r>
              <a:rPr lang="en-US" altLang="ko-KR" dirty="0"/>
              <a:t>(composite) </a:t>
            </a:r>
            <a:r>
              <a:rPr lang="ko-KR" altLang="en-US" dirty="0"/>
              <a:t>도메인</a:t>
            </a:r>
            <a:r>
              <a:rPr lang="en-US" altLang="ko-KR" dirty="0"/>
              <a:t>: &lt;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&gt;</a:t>
            </a:r>
            <a:r>
              <a:rPr lang="ko-KR" altLang="en-US" dirty="0"/>
              <a:t>과 같이 원자 값을 결합하여 별개의 일자</a:t>
            </a:r>
            <a:r>
              <a:rPr lang="en-US" altLang="ko-KR" dirty="0"/>
              <a:t>(date)</a:t>
            </a:r>
            <a:r>
              <a:rPr lang="ko-KR" altLang="en-US" dirty="0"/>
              <a:t>라는 도메인으로 정의한 것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같은 도메인에 속하는 값들끼리만 비교 가능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도메인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b="1" dirty="0">
                <a:solidFill>
                  <a:srgbClr val="C00000"/>
                </a:solidFill>
              </a:rPr>
              <a:t>속성</a:t>
            </a:r>
            <a:r>
              <a:rPr lang="en-US" altLang="ko-KR" dirty="0"/>
              <a:t>) </a:t>
            </a:r>
            <a:r>
              <a:rPr lang="ko-KR" altLang="en-US" dirty="0"/>
              <a:t>⇔ </a:t>
            </a:r>
            <a:r>
              <a:rPr lang="en-US" altLang="ko-KR" dirty="0"/>
              <a:t>(</a:t>
            </a:r>
            <a:r>
              <a:rPr lang="ko-KR" altLang="en-US" dirty="0"/>
              <a:t>프로그래밍 언어의 </a:t>
            </a:r>
            <a:r>
              <a:rPr lang="ko-KR" altLang="en-US" b="1" dirty="0">
                <a:solidFill>
                  <a:srgbClr val="00B0F0"/>
                </a:solidFill>
              </a:rPr>
              <a:t>데이터 타입</a:t>
            </a:r>
            <a:r>
              <a:rPr lang="en-US" altLang="ko-KR" b="1" dirty="0">
                <a:solidFill>
                  <a:srgbClr val="00B0F0"/>
                </a:solidFill>
              </a:rPr>
              <a:t> </a:t>
            </a:r>
            <a:r>
              <a:rPr lang="en-US" altLang="ko-KR" dirty="0"/>
              <a:t>&amp; </a:t>
            </a:r>
            <a:r>
              <a:rPr lang="ko-KR" altLang="en-US" b="1" dirty="0">
                <a:solidFill>
                  <a:srgbClr val="C00000"/>
                </a:solidFill>
              </a:rPr>
              <a:t>변수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Attribute Value(</a:t>
            </a:r>
            <a:r>
              <a:rPr lang="ko-KR" altLang="en-US" dirty="0"/>
              <a:t>속성 값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데이터의 가장 작은 논리적 단위로서</a:t>
            </a:r>
            <a:r>
              <a:rPr lang="en-US" altLang="ko-KR" dirty="0"/>
              <a:t>,</a:t>
            </a:r>
            <a:r>
              <a:rPr lang="ko-KR" altLang="en-US" dirty="0"/>
              <a:t> 정의된 도메인에 속하는 값만 허용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단순</a:t>
            </a:r>
            <a:r>
              <a:rPr lang="en-US" altLang="ko-KR" dirty="0"/>
              <a:t>(simple)</a:t>
            </a:r>
            <a:r>
              <a:rPr lang="ko-KR" altLang="en-US" dirty="0"/>
              <a:t> 속성</a:t>
            </a:r>
            <a:r>
              <a:rPr lang="en-US" altLang="ko-KR" dirty="0"/>
              <a:t>: </a:t>
            </a:r>
            <a:r>
              <a:rPr lang="ko-KR" altLang="en-US" dirty="0"/>
              <a:t>단순 도메인 위에서 정의된 속성</a:t>
            </a:r>
            <a:endParaRPr lang="en-US" altLang="ko-KR" dirty="0"/>
          </a:p>
          <a:p>
            <a:pPr lvl="3"/>
            <a:r>
              <a:rPr lang="ko-KR" altLang="en-US" dirty="0"/>
              <a:t>복합</a:t>
            </a:r>
            <a:r>
              <a:rPr lang="en-US" altLang="ko-KR" dirty="0"/>
              <a:t>(composite)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복합 도메인 위에서 정의된 속성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‘100’, ‘</a:t>
            </a:r>
            <a:r>
              <a:rPr lang="ko-KR" altLang="en-US" dirty="0"/>
              <a:t>나수영</a:t>
            </a:r>
            <a:r>
              <a:rPr lang="en-US" altLang="ko-KR" dirty="0"/>
              <a:t>’, ‘4’, ‘</a:t>
            </a:r>
            <a:r>
              <a:rPr lang="ko-KR" altLang="en-US" dirty="0"/>
              <a:t>소공</a:t>
            </a:r>
            <a:r>
              <a:rPr lang="en-US" altLang="ko-KR" dirty="0"/>
              <a:t>’, 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1137620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 Computing</a:t>
            </a:r>
            <a:r>
              <a:rPr lang="ko-KR" altLang="en-US" dirty="0"/>
              <a:t>의 일반적 구조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1981201" y="1310056"/>
            <a:ext cx="8255977" cy="3894989"/>
            <a:chOff x="457200" y="1529862"/>
            <a:chExt cx="8255977" cy="3894989"/>
          </a:xfrm>
        </p:grpSpPr>
        <p:sp>
          <p:nvSpPr>
            <p:cNvPr id="3" name="모서리가 둥근 직사각형 2"/>
            <p:cNvSpPr/>
            <p:nvPr/>
          </p:nvSpPr>
          <p:spPr bwMode="auto">
            <a:xfrm>
              <a:off x="457200" y="3275135"/>
              <a:ext cx="8255977" cy="413238"/>
            </a:xfrm>
            <a:prstGeom prst="round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고속 유선 네트워크</a:t>
              </a: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975945" y="2312377"/>
              <a:ext cx="2145323" cy="6066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fixed</a:t>
              </a:r>
              <a:r>
                <a:rPr lang="ko-KR" altLang="en-US" dirty="0"/>
                <a:t> </a:t>
              </a:r>
              <a:r>
                <a:rPr lang="en-US" altLang="ko-KR" dirty="0"/>
                <a:t>Host</a:t>
              </a:r>
              <a:endParaRPr lang="ko-KR" altLang="en-US" dirty="0"/>
            </a:p>
          </p:txBody>
        </p:sp>
        <p:sp>
          <p:nvSpPr>
            <p:cNvPr id="5" name="원통 4"/>
            <p:cNvSpPr/>
            <p:nvPr/>
          </p:nvSpPr>
          <p:spPr bwMode="auto">
            <a:xfrm>
              <a:off x="1428749" y="1529862"/>
              <a:ext cx="1239716" cy="580293"/>
            </a:xfrm>
            <a:prstGeom prst="can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7" name="직선 연결선 6"/>
            <p:cNvCxnSpPr>
              <a:stCxn id="5" idx="3"/>
              <a:endCxn id="4" idx="0"/>
            </p:cNvCxnSpPr>
            <p:nvPr/>
          </p:nvCxnSpPr>
          <p:spPr bwMode="auto">
            <a:xfrm>
              <a:off x="2048607" y="2110155"/>
              <a:ext cx="0" cy="2022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>
              <a:stCxn id="4" idx="2"/>
            </p:cNvCxnSpPr>
            <p:nvPr/>
          </p:nvCxnSpPr>
          <p:spPr bwMode="auto">
            <a:xfrm flipH="1">
              <a:off x="2048606" y="2919046"/>
              <a:ext cx="1" cy="360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직사각형 12"/>
            <p:cNvSpPr/>
            <p:nvPr/>
          </p:nvSpPr>
          <p:spPr bwMode="auto">
            <a:xfrm>
              <a:off x="6031523" y="2316772"/>
              <a:ext cx="2145323" cy="6066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fixed</a:t>
              </a:r>
              <a:r>
                <a:rPr lang="ko-KR" altLang="en-US" dirty="0"/>
                <a:t> </a:t>
              </a:r>
              <a:r>
                <a:rPr lang="en-US" altLang="ko-KR" dirty="0"/>
                <a:t>Host</a:t>
              </a:r>
              <a:endParaRPr lang="ko-KR" altLang="en-US" dirty="0"/>
            </a:p>
          </p:txBody>
        </p:sp>
        <p:sp>
          <p:nvSpPr>
            <p:cNvPr id="14" name="원통 13"/>
            <p:cNvSpPr/>
            <p:nvPr/>
          </p:nvSpPr>
          <p:spPr bwMode="auto">
            <a:xfrm>
              <a:off x="6484327" y="1534257"/>
              <a:ext cx="1239716" cy="580293"/>
            </a:xfrm>
            <a:prstGeom prst="can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15" name="직선 연결선 14"/>
            <p:cNvCxnSpPr>
              <a:stCxn id="14" idx="3"/>
              <a:endCxn id="13" idx="0"/>
            </p:cNvCxnSpPr>
            <p:nvPr/>
          </p:nvCxnSpPr>
          <p:spPr bwMode="auto">
            <a:xfrm>
              <a:off x="7104185" y="2114550"/>
              <a:ext cx="0" cy="2022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>
              <a:stCxn id="13" idx="2"/>
            </p:cNvCxnSpPr>
            <p:nvPr/>
          </p:nvCxnSpPr>
          <p:spPr bwMode="auto">
            <a:xfrm flipH="1">
              <a:off x="7104184" y="2923441"/>
              <a:ext cx="1" cy="360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9" name="그룹 38"/>
            <p:cNvGrpSpPr/>
            <p:nvPr/>
          </p:nvGrpSpPr>
          <p:grpSpPr>
            <a:xfrm>
              <a:off x="457200" y="3688373"/>
              <a:ext cx="2540976" cy="1736478"/>
              <a:chOff x="457200" y="3688373"/>
              <a:chExt cx="2540976" cy="1736478"/>
            </a:xfrm>
          </p:grpSpPr>
          <p:sp>
            <p:nvSpPr>
              <p:cNvPr id="18" name="원통 17"/>
              <p:cNvSpPr/>
              <p:nvPr/>
            </p:nvSpPr>
            <p:spPr bwMode="auto">
              <a:xfrm>
                <a:off x="2048605" y="4141178"/>
                <a:ext cx="949571" cy="413238"/>
              </a:xfrm>
              <a:prstGeom prst="can">
                <a:avLst/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/>
                  <a:t>Mobile DB</a:t>
                </a:r>
                <a:endParaRPr lang="ko-KR" altLang="en-US" dirty="0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457200" y="4141178"/>
                <a:ext cx="1371598" cy="413238"/>
                <a:chOff x="677008" y="4141177"/>
                <a:chExt cx="1371598" cy="413238"/>
              </a:xfrm>
            </p:grpSpPr>
            <p:sp>
              <p:nvSpPr>
                <p:cNvPr id="17" name="직사각형 16"/>
                <p:cNvSpPr/>
                <p:nvPr/>
              </p:nvSpPr>
              <p:spPr bwMode="auto">
                <a:xfrm>
                  <a:off x="677008" y="4141177"/>
                  <a:ext cx="1371598" cy="413238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2075" tIns="46038" rIns="92075" bIns="46038" numCol="1" rtlCol="0" anchor="t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/>
                    <a:t>Base Station</a:t>
                  </a:r>
                  <a:endParaRPr lang="ko-KR" altLang="en-US" dirty="0"/>
                </a:p>
              </p:txBody>
            </p:sp>
            <p:cxnSp>
              <p:nvCxnSpPr>
                <p:cNvPr id="20" name="직선 연결선 19"/>
                <p:cNvCxnSpPr/>
                <p:nvPr/>
              </p:nvCxnSpPr>
              <p:spPr bwMode="auto">
                <a:xfrm>
                  <a:off x="677008" y="4466492"/>
                  <a:ext cx="1371598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3" name="직선 연결선 22"/>
              <p:cNvCxnSpPr>
                <a:stCxn id="17" idx="3"/>
                <a:endCxn id="18" idx="2"/>
              </p:cNvCxnSpPr>
              <p:nvPr/>
            </p:nvCxnSpPr>
            <p:spPr bwMode="auto">
              <a:xfrm>
                <a:off x="1828798" y="4347797"/>
                <a:ext cx="21980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직선 연결선 24"/>
              <p:cNvCxnSpPr>
                <a:stCxn id="17" idx="0"/>
              </p:cNvCxnSpPr>
              <p:nvPr/>
            </p:nvCxnSpPr>
            <p:spPr bwMode="auto">
              <a:xfrm flipV="1">
                <a:off x="1142999" y="3688373"/>
                <a:ext cx="1" cy="4528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직사각형 25"/>
              <p:cNvSpPr/>
              <p:nvPr/>
            </p:nvSpPr>
            <p:spPr bwMode="auto">
              <a:xfrm>
                <a:off x="866040" y="5090743"/>
                <a:ext cx="1925515" cy="3341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0" numCol="1" rtlCol="0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dirty="0"/>
                  <a:t>Mobile Hosts</a:t>
                </a:r>
                <a:endParaRPr lang="ko-KR" altLang="en-US" sz="1400" dirty="0"/>
              </a:p>
            </p:txBody>
          </p:sp>
          <p:sp>
            <p:nvSpPr>
              <p:cNvPr id="27" name="순서도: 연결자 26"/>
              <p:cNvSpPr/>
              <p:nvPr/>
            </p:nvSpPr>
            <p:spPr bwMode="auto">
              <a:xfrm>
                <a:off x="975945" y="51522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sp>
            <p:nvSpPr>
              <p:cNvPr id="28" name="순서도: 연결자 27"/>
              <p:cNvSpPr/>
              <p:nvPr/>
            </p:nvSpPr>
            <p:spPr bwMode="auto">
              <a:xfrm>
                <a:off x="1451607" y="51751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sp>
            <p:nvSpPr>
              <p:cNvPr id="29" name="순서도: 연결자 28"/>
              <p:cNvSpPr/>
              <p:nvPr/>
            </p:nvSpPr>
            <p:spPr bwMode="auto">
              <a:xfrm>
                <a:off x="2151183" y="51294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sp>
            <p:nvSpPr>
              <p:cNvPr id="30" name="순서도: 연결자 29"/>
              <p:cNvSpPr/>
              <p:nvPr/>
            </p:nvSpPr>
            <p:spPr bwMode="auto">
              <a:xfrm>
                <a:off x="2477671" y="5165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cxnSp>
            <p:nvCxnSpPr>
              <p:cNvPr id="32" name="직선 연결선 31"/>
              <p:cNvCxnSpPr>
                <a:stCxn id="27" idx="6"/>
              </p:cNvCxnSpPr>
              <p:nvPr/>
            </p:nvCxnSpPr>
            <p:spPr bwMode="auto">
              <a:xfrm flipH="1" flipV="1">
                <a:off x="668215" y="4466493"/>
                <a:ext cx="353449" cy="7086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>
                <a:stCxn id="28" idx="0"/>
              </p:cNvCxnSpPr>
              <p:nvPr/>
            </p:nvCxnSpPr>
            <p:spPr bwMode="auto">
              <a:xfrm flipH="1" flipV="1">
                <a:off x="947954" y="4466493"/>
                <a:ext cx="526513" cy="7086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직선 연결선 35"/>
              <p:cNvCxnSpPr>
                <a:stCxn id="29" idx="0"/>
                <a:endCxn id="17" idx="2"/>
              </p:cNvCxnSpPr>
              <p:nvPr/>
            </p:nvCxnSpPr>
            <p:spPr bwMode="auto">
              <a:xfrm flipH="1" flipV="1">
                <a:off x="1142999" y="4554416"/>
                <a:ext cx="1031044" cy="57501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직선 연결선 37"/>
              <p:cNvCxnSpPr/>
              <p:nvPr/>
            </p:nvCxnSpPr>
            <p:spPr bwMode="auto">
              <a:xfrm flipH="1" flipV="1">
                <a:off x="1610603" y="4516171"/>
                <a:ext cx="912787" cy="6493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0" name="그룹 39"/>
            <p:cNvGrpSpPr/>
            <p:nvPr/>
          </p:nvGrpSpPr>
          <p:grpSpPr>
            <a:xfrm>
              <a:off x="3393977" y="3688373"/>
              <a:ext cx="2540976" cy="1736478"/>
              <a:chOff x="457200" y="3688373"/>
              <a:chExt cx="2540976" cy="1736478"/>
            </a:xfrm>
          </p:grpSpPr>
          <p:sp>
            <p:nvSpPr>
              <p:cNvPr id="41" name="원통 40"/>
              <p:cNvSpPr/>
              <p:nvPr/>
            </p:nvSpPr>
            <p:spPr bwMode="auto">
              <a:xfrm>
                <a:off x="2048605" y="4141178"/>
                <a:ext cx="949571" cy="413238"/>
              </a:xfrm>
              <a:prstGeom prst="can">
                <a:avLst/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/>
                  <a:t>Mobile DB</a:t>
                </a:r>
                <a:endParaRPr lang="ko-KR" altLang="en-US" dirty="0"/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457200" y="4141178"/>
                <a:ext cx="1371598" cy="413238"/>
                <a:chOff x="677008" y="4141177"/>
                <a:chExt cx="1371598" cy="413238"/>
              </a:xfrm>
            </p:grpSpPr>
            <p:sp>
              <p:nvSpPr>
                <p:cNvPr id="54" name="직사각형 53"/>
                <p:cNvSpPr/>
                <p:nvPr/>
              </p:nvSpPr>
              <p:spPr bwMode="auto">
                <a:xfrm>
                  <a:off x="677008" y="4141177"/>
                  <a:ext cx="1371598" cy="413238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2075" tIns="46038" rIns="92075" bIns="46038" numCol="1" rtlCol="0" anchor="t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/>
                    <a:t>Base Station</a:t>
                  </a:r>
                  <a:endParaRPr lang="ko-KR" altLang="en-US" dirty="0"/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 bwMode="auto">
                <a:xfrm>
                  <a:off x="677008" y="4466492"/>
                  <a:ext cx="1371598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3" name="직선 연결선 42"/>
              <p:cNvCxnSpPr>
                <a:stCxn id="54" idx="3"/>
                <a:endCxn id="41" idx="2"/>
              </p:cNvCxnSpPr>
              <p:nvPr/>
            </p:nvCxnSpPr>
            <p:spPr bwMode="auto">
              <a:xfrm>
                <a:off x="1828798" y="4347797"/>
                <a:ext cx="21980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직선 연결선 43"/>
              <p:cNvCxnSpPr>
                <a:stCxn id="54" idx="0"/>
              </p:cNvCxnSpPr>
              <p:nvPr/>
            </p:nvCxnSpPr>
            <p:spPr bwMode="auto">
              <a:xfrm flipV="1">
                <a:off x="1142999" y="3688373"/>
                <a:ext cx="1" cy="4528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5" name="직사각형 44"/>
              <p:cNvSpPr/>
              <p:nvPr/>
            </p:nvSpPr>
            <p:spPr bwMode="auto">
              <a:xfrm>
                <a:off x="866040" y="5090743"/>
                <a:ext cx="1925515" cy="3341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0" numCol="1" rtlCol="0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dirty="0"/>
                  <a:t>Wireless LAN Cells</a:t>
                </a:r>
                <a:endParaRPr lang="ko-KR" altLang="en-US" sz="1400" dirty="0"/>
              </a:p>
            </p:txBody>
          </p:sp>
          <p:sp>
            <p:nvSpPr>
              <p:cNvPr id="46" name="순서도: 연결자 45"/>
              <p:cNvSpPr/>
              <p:nvPr/>
            </p:nvSpPr>
            <p:spPr bwMode="auto">
              <a:xfrm>
                <a:off x="975945" y="51522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sp>
            <p:nvSpPr>
              <p:cNvPr id="47" name="순서도: 연결자 46"/>
              <p:cNvSpPr/>
              <p:nvPr/>
            </p:nvSpPr>
            <p:spPr bwMode="auto">
              <a:xfrm>
                <a:off x="1451607" y="51751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sp>
            <p:nvSpPr>
              <p:cNvPr id="48" name="순서도: 연결자 47"/>
              <p:cNvSpPr/>
              <p:nvPr/>
            </p:nvSpPr>
            <p:spPr bwMode="auto">
              <a:xfrm>
                <a:off x="2151183" y="51294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sp>
            <p:nvSpPr>
              <p:cNvPr id="49" name="순서도: 연결자 48"/>
              <p:cNvSpPr/>
              <p:nvPr/>
            </p:nvSpPr>
            <p:spPr bwMode="auto">
              <a:xfrm>
                <a:off x="2477671" y="5165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cxnSp>
            <p:nvCxnSpPr>
              <p:cNvPr id="50" name="직선 연결선 49"/>
              <p:cNvCxnSpPr>
                <a:stCxn id="46" idx="6"/>
              </p:cNvCxnSpPr>
              <p:nvPr/>
            </p:nvCxnSpPr>
            <p:spPr bwMode="auto">
              <a:xfrm flipH="1" flipV="1">
                <a:off x="668215" y="4466493"/>
                <a:ext cx="353449" cy="7086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직선 연결선 50"/>
              <p:cNvCxnSpPr>
                <a:stCxn id="47" idx="0"/>
              </p:cNvCxnSpPr>
              <p:nvPr/>
            </p:nvCxnSpPr>
            <p:spPr bwMode="auto">
              <a:xfrm flipH="1" flipV="1">
                <a:off x="947954" y="4466493"/>
                <a:ext cx="526513" cy="7086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직선 연결선 51"/>
              <p:cNvCxnSpPr>
                <a:stCxn id="48" idx="0"/>
                <a:endCxn id="54" idx="2"/>
              </p:cNvCxnSpPr>
              <p:nvPr/>
            </p:nvCxnSpPr>
            <p:spPr bwMode="auto">
              <a:xfrm flipH="1" flipV="1">
                <a:off x="1142999" y="4554416"/>
                <a:ext cx="1031044" cy="57501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직선 연결선 52"/>
              <p:cNvCxnSpPr/>
              <p:nvPr/>
            </p:nvCxnSpPr>
            <p:spPr bwMode="auto">
              <a:xfrm flipH="1" flipV="1">
                <a:off x="1610603" y="4516171"/>
                <a:ext cx="912787" cy="6493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6" name="그룹 55"/>
            <p:cNvGrpSpPr/>
            <p:nvPr/>
          </p:nvGrpSpPr>
          <p:grpSpPr>
            <a:xfrm>
              <a:off x="6172201" y="3688373"/>
              <a:ext cx="2540976" cy="1736478"/>
              <a:chOff x="457200" y="3688373"/>
              <a:chExt cx="2540976" cy="1736478"/>
            </a:xfrm>
          </p:grpSpPr>
          <p:sp>
            <p:nvSpPr>
              <p:cNvPr id="57" name="원통 56"/>
              <p:cNvSpPr/>
              <p:nvPr/>
            </p:nvSpPr>
            <p:spPr bwMode="auto">
              <a:xfrm>
                <a:off x="2048605" y="4141178"/>
                <a:ext cx="949571" cy="413238"/>
              </a:xfrm>
              <a:prstGeom prst="can">
                <a:avLst/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/>
                  <a:t>Mobile DB</a:t>
                </a:r>
                <a:endParaRPr lang="ko-KR" altLang="en-US" dirty="0"/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457200" y="4141178"/>
                <a:ext cx="1371598" cy="413238"/>
                <a:chOff x="677008" y="4141177"/>
                <a:chExt cx="1371598" cy="413238"/>
              </a:xfrm>
            </p:grpSpPr>
            <p:sp>
              <p:nvSpPr>
                <p:cNvPr id="70" name="직사각형 69"/>
                <p:cNvSpPr/>
                <p:nvPr/>
              </p:nvSpPr>
              <p:spPr bwMode="auto">
                <a:xfrm>
                  <a:off x="677008" y="4141177"/>
                  <a:ext cx="1371598" cy="413238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2075" tIns="46038" rIns="92075" bIns="46038" numCol="1" rtlCol="0" anchor="t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/>
                    <a:t>Base Station</a:t>
                  </a:r>
                  <a:endParaRPr lang="ko-KR" altLang="en-US" dirty="0"/>
                </a:p>
              </p:txBody>
            </p:sp>
            <p:cxnSp>
              <p:nvCxnSpPr>
                <p:cNvPr id="71" name="직선 연결선 70"/>
                <p:cNvCxnSpPr/>
                <p:nvPr/>
              </p:nvCxnSpPr>
              <p:spPr bwMode="auto">
                <a:xfrm>
                  <a:off x="677008" y="4466492"/>
                  <a:ext cx="1371598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9" name="직선 연결선 58"/>
              <p:cNvCxnSpPr>
                <a:stCxn id="70" idx="3"/>
                <a:endCxn id="57" idx="2"/>
              </p:cNvCxnSpPr>
              <p:nvPr/>
            </p:nvCxnSpPr>
            <p:spPr bwMode="auto">
              <a:xfrm>
                <a:off x="1828798" y="4347797"/>
                <a:ext cx="21980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직선 연결선 59"/>
              <p:cNvCxnSpPr>
                <a:stCxn id="70" idx="0"/>
              </p:cNvCxnSpPr>
              <p:nvPr/>
            </p:nvCxnSpPr>
            <p:spPr bwMode="auto">
              <a:xfrm flipV="1">
                <a:off x="1142999" y="3688373"/>
                <a:ext cx="1" cy="4528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" name="직사각형 60"/>
              <p:cNvSpPr/>
              <p:nvPr/>
            </p:nvSpPr>
            <p:spPr bwMode="auto">
              <a:xfrm>
                <a:off x="866040" y="5090743"/>
                <a:ext cx="1925515" cy="3341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0" numCol="1" rtlCol="0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dirty="0"/>
                  <a:t>Radio Cells</a:t>
                </a:r>
                <a:endParaRPr lang="ko-KR" altLang="en-US" sz="1400" dirty="0"/>
              </a:p>
            </p:txBody>
          </p:sp>
          <p:sp>
            <p:nvSpPr>
              <p:cNvPr id="62" name="순서도: 연결자 61"/>
              <p:cNvSpPr/>
              <p:nvPr/>
            </p:nvSpPr>
            <p:spPr bwMode="auto">
              <a:xfrm>
                <a:off x="975945" y="51522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sp>
            <p:nvSpPr>
              <p:cNvPr id="63" name="순서도: 연결자 62"/>
              <p:cNvSpPr/>
              <p:nvPr/>
            </p:nvSpPr>
            <p:spPr bwMode="auto">
              <a:xfrm>
                <a:off x="1451607" y="51751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sp>
            <p:nvSpPr>
              <p:cNvPr id="64" name="순서도: 연결자 63"/>
              <p:cNvSpPr/>
              <p:nvPr/>
            </p:nvSpPr>
            <p:spPr bwMode="auto">
              <a:xfrm>
                <a:off x="2151183" y="51294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sp>
            <p:nvSpPr>
              <p:cNvPr id="65" name="순서도: 연결자 64"/>
              <p:cNvSpPr/>
              <p:nvPr/>
            </p:nvSpPr>
            <p:spPr bwMode="auto">
              <a:xfrm>
                <a:off x="2477671" y="5165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/>
              </a:p>
            </p:txBody>
          </p:sp>
          <p:cxnSp>
            <p:nvCxnSpPr>
              <p:cNvPr id="66" name="직선 연결선 65"/>
              <p:cNvCxnSpPr>
                <a:stCxn id="62" idx="6"/>
              </p:cNvCxnSpPr>
              <p:nvPr/>
            </p:nvCxnSpPr>
            <p:spPr bwMode="auto">
              <a:xfrm flipH="1" flipV="1">
                <a:off x="668215" y="4466493"/>
                <a:ext cx="353449" cy="7086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직선 연결선 66"/>
              <p:cNvCxnSpPr>
                <a:stCxn id="63" idx="0"/>
              </p:cNvCxnSpPr>
              <p:nvPr/>
            </p:nvCxnSpPr>
            <p:spPr bwMode="auto">
              <a:xfrm flipH="1" flipV="1">
                <a:off x="947954" y="4466493"/>
                <a:ext cx="526513" cy="7086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 67"/>
              <p:cNvCxnSpPr>
                <a:stCxn id="64" idx="0"/>
                <a:endCxn id="70" idx="2"/>
              </p:cNvCxnSpPr>
              <p:nvPr/>
            </p:nvCxnSpPr>
            <p:spPr bwMode="auto">
              <a:xfrm flipH="1" flipV="1">
                <a:off x="1142999" y="4554416"/>
                <a:ext cx="1031044" cy="57501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직선 연결선 68"/>
              <p:cNvCxnSpPr/>
              <p:nvPr/>
            </p:nvCxnSpPr>
            <p:spPr bwMode="auto">
              <a:xfrm flipH="1" flipV="1">
                <a:off x="1610603" y="4516171"/>
                <a:ext cx="912787" cy="6493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3" name="TextBox 72"/>
          <p:cNvSpPr txBox="1"/>
          <p:nvPr/>
        </p:nvSpPr>
        <p:spPr>
          <a:xfrm>
            <a:off x="1797584" y="5574323"/>
            <a:ext cx="82296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</a:rPr>
              <a:t>▣ 기지국</a:t>
            </a:r>
            <a:r>
              <a:rPr lang="en-US" altLang="ko-KR" dirty="0">
                <a:latin typeface="Times New Roman" panose="02020603050405020304" pitchFamily="18" charset="0"/>
              </a:rPr>
              <a:t>(Base Station) : </a:t>
            </a:r>
            <a:r>
              <a:rPr lang="ko-KR" altLang="en-US" dirty="0">
                <a:latin typeface="Times New Roman" panose="02020603050405020304" pitchFamily="18" charset="0"/>
              </a:rPr>
              <a:t>통신에 관련된 계정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</a:rPr>
              <a:t>감시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</a:rPr>
              <a:t>관리 데이터 </a:t>
            </a:r>
            <a:r>
              <a:rPr lang="en-US" altLang="ko-KR" dirty="0">
                <a:latin typeface="Times New Roman" panose="02020603050405020304" pitchFamily="18" charset="0"/>
              </a:rPr>
              <a:t>-&gt; </a:t>
            </a:r>
            <a:r>
              <a:rPr lang="ko-KR" altLang="en-US" dirty="0">
                <a:latin typeface="Times New Roman" panose="02020603050405020304" pitchFamily="18" charset="0"/>
              </a:rPr>
              <a:t>대형 </a:t>
            </a:r>
            <a:r>
              <a:rPr lang="en-US" altLang="ko-KR" dirty="0">
                <a:latin typeface="Times New Roman" panose="02020603050405020304" pitchFamily="18" charset="0"/>
              </a:rPr>
              <a:t>DB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Times New Roman" panose="02020603050405020304" pitchFamily="18" charset="0"/>
              </a:rPr>
              <a:t>모바일</a:t>
            </a:r>
            <a:r>
              <a:rPr lang="ko-KR" altLang="en-US" dirty="0">
                <a:latin typeface="Times New Roman" panose="02020603050405020304" pitchFamily="18" charset="0"/>
              </a:rPr>
              <a:t> 컴퓨터가 고속 유선 네트워크에 접속할 수 있게 하는 </a:t>
            </a:r>
            <a:r>
              <a:rPr lang="en-US" altLang="ko-KR" dirty="0">
                <a:latin typeface="Times New Roman" panose="02020603050405020304" pitchFamily="18" charset="0"/>
              </a:rPr>
              <a:t>gateway</a:t>
            </a:r>
          </a:p>
          <a:p>
            <a:pPr marL="246063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Times New Roman" panose="02020603050405020304" pitchFamily="18" charset="0"/>
              </a:rPr>
              <a:t>무선 인터페이스를 장착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 err="1">
                <a:latin typeface="Times New Roman" panose="02020603050405020304" pitchFamily="18" charset="0"/>
              </a:rPr>
              <a:t>모바일</a:t>
            </a:r>
            <a:r>
              <a:rPr lang="ko-KR" altLang="en-US" dirty="0">
                <a:latin typeface="Times New Roman" panose="02020603050405020304" pitchFamily="18" charset="0"/>
              </a:rPr>
              <a:t> 컴퓨터에게 네트워크 접근 서비스 제공 </a:t>
            </a:r>
          </a:p>
        </p:txBody>
      </p:sp>
    </p:spTree>
    <p:extLst>
      <p:ext uri="{BB962C8B-B14F-4D97-AF65-F5344CB8AC3E}">
        <p14:creationId xmlns:p14="http://schemas.microsoft.com/office/powerpoint/2010/main" xmlns="" val="5323353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GIS: Geographic Information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99939" cy="488061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ko-KR" altLang="en-US" dirty="0"/>
              <a:t>지리 세계의 물리적 특성을 표현하는 정보를 수집</a:t>
            </a:r>
            <a:r>
              <a:rPr lang="en-US" altLang="ko-KR" dirty="0"/>
              <a:t>, </a:t>
            </a:r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분석하는데 사용하는 시스템</a:t>
            </a:r>
            <a:endParaRPr lang="en-US" altLang="ko-KR" dirty="0"/>
          </a:p>
          <a:p>
            <a:pPr lvl="1"/>
            <a:r>
              <a:rPr lang="en-US" altLang="ko-KR" dirty="0"/>
              <a:t>GIS</a:t>
            </a:r>
            <a:r>
              <a:rPr lang="ko-KR" altLang="en-US" dirty="0"/>
              <a:t>의 대상 데이터</a:t>
            </a:r>
            <a:endParaRPr lang="en-US" altLang="ko-KR" dirty="0"/>
          </a:p>
          <a:p>
            <a:pPr lvl="2"/>
            <a:r>
              <a:rPr lang="ko-KR" altLang="en-US" dirty="0"/>
              <a:t>공간 데이터</a:t>
            </a:r>
            <a:r>
              <a:rPr lang="en-US" altLang="ko-KR" dirty="0"/>
              <a:t>(spatial data)</a:t>
            </a:r>
          </a:p>
          <a:p>
            <a:pPr lvl="3">
              <a:buFont typeface="+mj-ea"/>
              <a:buAutoNum type="circleNumDbPlain"/>
            </a:pP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디지털 이미지</a:t>
            </a:r>
            <a:r>
              <a:rPr lang="en-US" altLang="ko-KR" dirty="0"/>
              <a:t>, </a:t>
            </a:r>
            <a:r>
              <a:rPr lang="ko-KR" altLang="en-US" dirty="0"/>
              <a:t>행정 경계</a:t>
            </a:r>
            <a:r>
              <a:rPr lang="en-US" altLang="ko-KR" dirty="0"/>
              <a:t>, </a:t>
            </a:r>
            <a:r>
              <a:rPr lang="ko-KR" altLang="en-US" dirty="0"/>
              <a:t>도로</a:t>
            </a:r>
            <a:r>
              <a:rPr lang="en-US" altLang="ko-KR" dirty="0"/>
              <a:t>, </a:t>
            </a:r>
            <a:r>
              <a:rPr lang="ko-KR" altLang="en-US" dirty="0"/>
              <a:t>운송 네트워크로부터 생성되는 자료</a:t>
            </a:r>
            <a:endParaRPr lang="en-US" altLang="ko-KR" dirty="0"/>
          </a:p>
          <a:p>
            <a:pPr lvl="3">
              <a:buFont typeface="+mj-ea"/>
              <a:buAutoNum type="circleNumDbPlain"/>
            </a:pPr>
            <a:r>
              <a:rPr lang="ko-KR" altLang="en-US" dirty="0"/>
              <a:t>강</a:t>
            </a:r>
            <a:r>
              <a:rPr lang="en-US" altLang="ko-KR" dirty="0"/>
              <a:t>, </a:t>
            </a:r>
            <a:r>
              <a:rPr lang="ko-KR" altLang="en-US" dirty="0"/>
              <a:t>토지</a:t>
            </a:r>
            <a:r>
              <a:rPr lang="en-US" altLang="ko-KR" dirty="0"/>
              <a:t> </a:t>
            </a:r>
            <a:r>
              <a:rPr lang="ko-KR" altLang="en-US" dirty="0"/>
              <a:t>특성</a:t>
            </a:r>
            <a:r>
              <a:rPr lang="en-US" altLang="ko-KR" dirty="0"/>
              <a:t>, </a:t>
            </a:r>
            <a:r>
              <a:rPr lang="ko-KR" altLang="en-US" dirty="0"/>
              <a:t>기후 지역</a:t>
            </a:r>
            <a:r>
              <a:rPr lang="en-US" altLang="ko-KR" dirty="0"/>
              <a:t>, </a:t>
            </a:r>
            <a:r>
              <a:rPr lang="ko-KR" altLang="en-US" dirty="0"/>
              <a:t>고도 등과 같은 자연 데이터</a:t>
            </a:r>
            <a:endParaRPr lang="en-US" altLang="ko-KR" dirty="0"/>
          </a:p>
          <a:p>
            <a:pPr lvl="2"/>
            <a:r>
              <a:rPr lang="ko-KR" altLang="en-US" dirty="0" err="1"/>
              <a:t>비공간</a:t>
            </a:r>
            <a:r>
              <a:rPr lang="ko-KR" altLang="en-US" dirty="0"/>
              <a:t> 데이터</a:t>
            </a:r>
            <a:r>
              <a:rPr lang="en-US" altLang="ko-KR" dirty="0"/>
              <a:t>(non-spatial data): </a:t>
            </a:r>
            <a:r>
              <a:rPr lang="ko-KR" altLang="en-US" dirty="0"/>
              <a:t>사회</a:t>
            </a:r>
            <a:r>
              <a:rPr lang="en-US" altLang="ko-KR" dirty="0"/>
              <a:t>/</a:t>
            </a:r>
            <a:r>
              <a:rPr lang="ko-KR" altLang="en-US" dirty="0"/>
              <a:t>경제 데이터</a:t>
            </a:r>
            <a:r>
              <a:rPr lang="en-US" altLang="ko-KR" dirty="0"/>
              <a:t>, </a:t>
            </a:r>
            <a:r>
              <a:rPr lang="ko-KR" altLang="en-US" dirty="0"/>
              <a:t>판매</a:t>
            </a:r>
            <a:r>
              <a:rPr lang="en-US" altLang="ko-KR" dirty="0"/>
              <a:t>/</a:t>
            </a:r>
            <a:r>
              <a:rPr lang="ko-KR" altLang="en-US" dirty="0"/>
              <a:t>마케팅 정보</a:t>
            </a:r>
            <a:endParaRPr lang="en-US" altLang="ko-KR" dirty="0"/>
          </a:p>
          <a:p>
            <a:pPr lvl="1"/>
            <a:r>
              <a:rPr lang="en-US" altLang="ko-KR" dirty="0"/>
              <a:t>GIS data</a:t>
            </a:r>
            <a:r>
              <a:rPr lang="ko-KR" altLang="en-US" dirty="0"/>
              <a:t>의 사용자는 폭발적으로 증가하는 추세</a:t>
            </a:r>
            <a:endParaRPr lang="en-US" altLang="ko-KR" dirty="0"/>
          </a:p>
          <a:p>
            <a:r>
              <a:rPr lang="en-US" altLang="ko-KR" dirty="0"/>
              <a:t>GIS</a:t>
            </a:r>
            <a:r>
              <a:rPr lang="ko-KR" altLang="en-US" dirty="0"/>
              <a:t>의 응용</a:t>
            </a:r>
            <a:endParaRPr lang="en-US" altLang="ko-KR" dirty="0"/>
          </a:p>
          <a:p>
            <a:pPr lvl="1"/>
            <a:r>
              <a:rPr lang="ko-KR" altLang="en-US" dirty="0"/>
              <a:t>지도 제작</a:t>
            </a:r>
            <a:r>
              <a:rPr lang="en-US" altLang="ko-KR" dirty="0"/>
              <a:t>(cartographic application)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차원 공간에서 거리를 측정하여 지도 위에 </a:t>
            </a:r>
            <a:r>
              <a:rPr lang="ko-KR" altLang="en-US" dirty="0" err="1"/>
              <a:t>재분류</a:t>
            </a:r>
            <a:endParaRPr lang="en-US" altLang="ko-KR" dirty="0"/>
          </a:p>
          <a:p>
            <a:pPr lvl="1"/>
            <a:r>
              <a:rPr lang="ko-KR" altLang="en-US" dirty="0"/>
              <a:t>디지털 지형 모델링</a:t>
            </a:r>
            <a:r>
              <a:rPr lang="en-US" altLang="ko-KR" dirty="0"/>
              <a:t>(terrain modeling)</a:t>
            </a:r>
          </a:p>
          <a:p>
            <a:pPr lvl="2"/>
            <a:r>
              <a:rPr lang="ko-KR" altLang="en-US" dirty="0"/>
              <a:t>지표면을 디지털로 표현하여 시각화</a:t>
            </a:r>
            <a:r>
              <a:rPr lang="en-US" altLang="ko-KR" dirty="0"/>
              <a:t>, </a:t>
            </a:r>
            <a:r>
              <a:rPr lang="ko-KR" altLang="en-US" dirty="0"/>
              <a:t>관측 지점에 대한 보간 기능 요구</a:t>
            </a:r>
            <a:endParaRPr lang="en-US" altLang="ko-KR" dirty="0"/>
          </a:p>
          <a:p>
            <a:pPr lvl="1"/>
            <a:r>
              <a:rPr lang="ko-KR" altLang="en-US" dirty="0"/>
              <a:t>지리 객체</a:t>
            </a:r>
            <a:r>
              <a:rPr lang="en-US" altLang="ko-KR" dirty="0"/>
              <a:t>(geographic object) </a:t>
            </a:r>
            <a:r>
              <a:rPr lang="ko-KR" altLang="en-US" dirty="0"/>
              <a:t>응용</a:t>
            </a:r>
            <a:endParaRPr lang="en-US" altLang="ko-KR" dirty="0"/>
          </a:p>
          <a:p>
            <a:pPr lvl="2"/>
            <a:r>
              <a:rPr lang="ko-KR" altLang="en-US" dirty="0"/>
              <a:t>도로</a:t>
            </a:r>
            <a:r>
              <a:rPr lang="en-US" altLang="ko-KR" dirty="0"/>
              <a:t>, </a:t>
            </a:r>
            <a:r>
              <a:rPr lang="ko-KR" altLang="en-US" dirty="0"/>
              <a:t>파이프 라인</a:t>
            </a:r>
            <a:r>
              <a:rPr lang="en-US" altLang="ko-KR" dirty="0"/>
              <a:t>, </a:t>
            </a:r>
            <a:r>
              <a:rPr lang="ko-KR" altLang="en-US" dirty="0"/>
              <a:t>통신 케이블</a:t>
            </a:r>
            <a:r>
              <a:rPr lang="en-US" altLang="ko-KR" dirty="0"/>
              <a:t>, </a:t>
            </a:r>
            <a:r>
              <a:rPr lang="ko-KR" altLang="en-US" dirty="0"/>
              <a:t>전선 등을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01637775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GIS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모델링과 표현</a:t>
            </a:r>
            <a:endParaRPr lang="en-US" altLang="ko-KR" dirty="0"/>
          </a:p>
          <a:p>
            <a:pPr lvl="1"/>
            <a:r>
              <a:rPr lang="en-US" altLang="ko-KR" dirty="0"/>
              <a:t>GIS data: </a:t>
            </a:r>
            <a:r>
              <a:rPr lang="ko-KR" altLang="en-US" dirty="0"/>
              <a:t>넓게는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format(vector, raster)</a:t>
            </a:r>
            <a:r>
              <a:rPr lang="ko-KR" altLang="en-US" dirty="0"/>
              <a:t>으로 표현</a:t>
            </a:r>
            <a:endParaRPr lang="en-US" altLang="ko-KR" dirty="0"/>
          </a:p>
          <a:p>
            <a:pPr lvl="2"/>
            <a:r>
              <a:rPr lang="en-US" altLang="ko-KR" dirty="0"/>
              <a:t>Vector: 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직선</a:t>
            </a:r>
            <a:r>
              <a:rPr lang="en-US" altLang="ko-KR" dirty="0"/>
              <a:t>, </a:t>
            </a:r>
            <a:r>
              <a:rPr lang="ko-KR" altLang="en-US" dirty="0"/>
              <a:t>다각형과 같은 기하학적 객체를 표현</a:t>
            </a:r>
            <a:endParaRPr lang="en-US" altLang="ko-KR" dirty="0"/>
          </a:p>
          <a:p>
            <a:pPr lvl="2"/>
            <a:r>
              <a:rPr lang="en-US" altLang="ko-KR" dirty="0"/>
              <a:t>Raster: </a:t>
            </a:r>
            <a:r>
              <a:rPr lang="ko-KR" altLang="en-US" dirty="0"/>
              <a:t>점들의 배열</a:t>
            </a:r>
            <a:r>
              <a:rPr lang="en-US" altLang="ko-KR" dirty="0"/>
              <a:t>. </a:t>
            </a:r>
            <a:r>
              <a:rPr lang="ko-KR" altLang="en-US" dirty="0"/>
              <a:t>점은 실 세계의 특정 장소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저장 방법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차원 단위</a:t>
            </a:r>
            <a:r>
              <a:rPr lang="en-US" altLang="ko-KR" dirty="0"/>
              <a:t>: pixel, 3</a:t>
            </a:r>
            <a:r>
              <a:rPr lang="ko-KR" altLang="en-US" dirty="0"/>
              <a:t>차원 단위</a:t>
            </a:r>
            <a:r>
              <a:rPr lang="en-US" altLang="ko-KR" dirty="0"/>
              <a:t>: </a:t>
            </a:r>
            <a:r>
              <a:rPr lang="en-US" altLang="ko-KR" dirty="0" err="1"/>
              <a:t>voxel</a:t>
            </a:r>
            <a:r>
              <a:rPr lang="en-US" altLang="ko-KR" dirty="0"/>
              <a:t>(volume element)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차원 고도</a:t>
            </a:r>
            <a:r>
              <a:rPr lang="en-US" altLang="ko-KR" dirty="0"/>
              <a:t>(elevation)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lvl="3">
              <a:buFont typeface="+mj-ea"/>
              <a:buAutoNum type="circleNumDbPlain"/>
            </a:pPr>
            <a:r>
              <a:rPr lang="en-US" altLang="ko-KR" dirty="0"/>
              <a:t>Raster </a:t>
            </a:r>
            <a:r>
              <a:rPr lang="ko-KR" altLang="en-US" dirty="0"/>
              <a:t>기반의 </a:t>
            </a:r>
            <a:r>
              <a:rPr lang="en-US" altLang="ko-KR" dirty="0"/>
              <a:t>DEM(Digital Elevation Model) format</a:t>
            </a:r>
          </a:p>
          <a:p>
            <a:pPr lvl="3">
              <a:buFont typeface="+mj-ea"/>
              <a:buAutoNum type="circleNumDbPlain"/>
            </a:pPr>
            <a:r>
              <a:rPr lang="en-US" altLang="ko-KR" dirty="0"/>
              <a:t>TIN(Triangular Irregular Network): </a:t>
            </a:r>
            <a:r>
              <a:rPr lang="ko-KR" altLang="en-US" dirty="0"/>
              <a:t>위상 벡터 기반의 접근 방법</a:t>
            </a:r>
            <a:endParaRPr lang="en-US" altLang="ko-KR" dirty="0"/>
          </a:p>
          <a:p>
            <a:pPr lvl="2"/>
            <a:r>
              <a:rPr lang="ko-KR" altLang="en-US" dirty="0"/>
              <a:t>사각형 </a:t>
            </a:r>
            <a:r>
              <a:rPr lang="en-US" altLang="ko-KR" dirty="0"/>
              <a:t>grid: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분석</a:t>
            </a:r>
            <a:endParaRPr lang="en-US" altLang="ko-KR" dirty="0"/>
          </a:p>
          <a:p>
            <a:pPr lvl="1"/>
            <a:r>
              <a:rPr lang="en-US" altLang="ko-KR" dirty="0"/>
              <a:t>GIS data</a:t>
            </a:r>
            <a:r>
              <a:rPr lang="ko-KR" altLang="en-US" dirty="0"/>
              <a:t>는 여러가지 분석 작업에 사용</a:t>
            </a:r>
            <a:endParaRPr lang="en-US" altLang="ko-KR" dirty="0"/>
          </a:p>
          <a:p>
            <a:pPr lvl="2"/>
            <a:r>
              <a:rPr lang="ko-KR" altLang="en-US" dirty="0"/>
              <a:t>토지 침식 연구</a:t>
            </a:r>
            <a:r>
              <a:rPr lang="en-US" altLang="ko-KR" dirty="0"/>
              <a:t>, </a:t>
            </a:r>
            <a:r>
              <a:rPr lang="ko-KR" altLang="en-US" dirty="0"/>
              <a:t>환경 영향 평가</a:t>
            </a:r>
            <a:r>
              <a:rPr lang="en-US" altLang="ko-KR" dirty="0"/>
              <a:t>, </a:t>
            </a:r>
            <a:r>
              <a:rPr lang="ko-KR" altLang="en-US" dirty="0"/>
              <a:t>수문학적 강수량 시뮬레이션</a:t>
            </a:r>
            <a:endParaRPr lang="en-US" altLang="ko-KR" dirty="0"/>
          </a:p>
          <a:p>
            <a:pPr lvl="2"/>
            <a:r>
              <a:rPr lang="en-US" altLang="ko-KR" dirty="0"/>
              <a:t>DTM </a:t>
            </a:r>
            <a:r>
              <a:rPr lang="ko-KR" altLang="en-US" dirty="0"/>
              <a:t>데이터</a:t>
            </a:r>
            <a:r>
              <a:rPr lang="en-US" altLang="ko-KR" dirty="0"/>
              <a:t>: </a:t>
            </a:r>
            <a:r>
              <a:rPr lang="ko-KR" altLang="en-US" dirty="0"/>
              <a:t>지형학적 분석</a:t>
            </a:r>
            <a:endParaRPr lang="en-US" altLang="ko-KR" dirty="0"/>
          </a:p>
          <a:p>
            <a:pPr lvl="1"/>
            <a:r>
              <a:rPr lang="ko-KR" altLang="en-US" dirty="0"/>
              <a:t>분석 작업에 필요한 연산</a:t>
            </a:r>
            <a:r>
              <a:rPr lang="en-US" altLang="ko-KR" dirty="0"/>
              <a:t>: </a:t>
            </a:r>
            <a:r>
              <a:rPr lang="ko-KR" altLang="en-US" dirty="0"/>
              <a:t>집계 및 확장 연산</a:t>
            </a:r>
            <a:r>
              <a:rPr lang="en-US" altLang="ko-KR" dirty="0"/>
              <a:t>, </a:t>
            </a:r>
            <a:r>
              <a:rPr lang="ko-KR" altLang="en-US" dirty="0" err="1"/>
              <a:t>기학학적</a:t>
            </a:r>
            <a:r>
              <a:rPr lang="ko-KR" altLang="en-US" dirty="0"/>
              <a:t> 연산</a:t>
            </a:r>
            <a:r>
              <a:rPr lang="en-US" altLang="ko-KR" dirty="0"/>
              <a:t>, </a:t>
            </a:r>
            <a:r>
              <a:rPr lang="ko-KR" altLang="en-US" dirty="0"/>
              <a:t>위상 연산</a:t>
            </a:r>
            <a:r>
              <a:rPr lang="en-US" altLang="ko-KR" dirty="0"/>
              <a:t>, </a:t>
            </a:r>
            <a:r>
              <a:rPr lang="ko-KR" altLang="en-US" dirty="0"/>
              <a:t>시간 연산</a:t>
            </a:r>
            <a:r>
              <a:rPr lang="en-US" altLang="ko-KR" dirty="0"/>
              <a:t>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597915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Big Data </a:t>
            </a:r>
            <a:r>
              <a:rPr lang="ko-KR" altLang="en-US" dirty="0"/>
              <a:t>기술의 필요성</a:t>
            </a:r>
            <a:endParaRPr lang="en-US" altLang="ko-KR" dirty="0"/>
          </a:p>
          <a:p>
            <a:pPr lvl="1"/>
            <a:r>
              <a:rPr lang="ko-KR" altLang="en-US" dirty="0"/>
              <a:t>다양한 형태의 엄청난 량의 데이터를 저장</a:t>
            </a:r>
            <a:r>
              <a:rPr lang="en-US" altLang="ko-KR" dirty="0"/>
              <a:t>/</a:t>
            </a:r>
            <a:r>
              <a:rPr lang="ko-KR" altLang="en-US" dirty="0"/>
              <a:t>관리할 수 있는 기술이 필요</a:t>
            </a:r>
            <a:endParaRPr lang="en-US" altLang="ko-KR" dirty="0"/>
          </a:p>
          <a:p>
            <a:pPr lvl="1"/>
            <a:r>
              <a:rPr lang="ko-KR" altLang="en-US" dirty="0"/>
              <a:t>대량의 데이터를 분석하여 정보를 추출할 수 있는 정교한 분석 기술이 필요</a:t>
            </a:r>
            <a:endParaRPr lang="en-US" altLang="ko-KR" dirty="0"/>
          </a:p>
          <a:p>
            <a:r>
              <a:rPr lang="en-US" altLang="ko-KR" dirty="0"/>
              <a:t>Big Data</a:t>
            </a:r>
            <a:r>
              <a:rPr lang="ko-KR" altLang="en-US" dirty="0"/>
              <a:t>의 정의</a:t>
            </a:r>
            <a:endParaRPr lang="en-US" altLang="ko-KR" dirty="0"/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DB</a:t>
            </a:r>
            <a:r>
              <a:rPr lang="ko-KR" altLang="en-US" dirty="0"/>
              <a:t>에서 저장</a:t>
            </a:r>
            <a:r>
              <a:rPr lang="en-US" altLang="ko-KR" dirty="0"/>
              <a:t>/</a:t>
            </a:r>
            <a:r>
              <a:rPr lang="ko-KR" altLang="en-US" dirty="0"/>
              <a:t>관리할 수 있는 범위를 넘어서는 대규모의 다양한 데이터</a:t>
            </a:r>
            <a:endParaRPr lang="en-US" altLang="ko-KR" dirty="0"/>
          </a:p>
          <a:p>
            <a:pPr lvl="1"/>
            <a:r>
              <a:rPr lang="ko-KR" altLang="en-US" dirty="0"/>
              <a:t>대규모의 데이터 </a:t>
            </a:r>
            <a:r>
              <a:rPr lang="en-US" altLang="ko-KR" dirty="0"/>
              <a:t>+ </a:t>
            </a:r>
            <a:r>
              <a:rPr lang="ko-KR" altLang="en-US" dirty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관리 기술 </a:t>
            </a:r>
            <a:r>
              <a:rPr lang="en-US" altLang="ko-KR" dirty="0"/>
              <a:t>+ </a:t>
            </a:r>
            <a:r>
              <a:rPr lang="ko-KR" altLang="en-US" dirty="0"/>
              <a:t>분석 기술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378257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</a:t>
            </a:r>
            <a:r>
              <a:rPr lang="ko-KR" altLang="en-US" dirty="0"/>
              <a:t> 기술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052059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저장 기술</a:t>
            </a:r>
            <a:r>
              <a:rPr lang="en-US" altLang="ko-KR" dirty="0"/>
              <a:t>: RDB + </a:t>
            </a:r>
            <a:r>
              <a:rPr lang="ko-KR" altLang="en-US" dirty="0"/>
              <a:t>비정형 데이터 저장 기술</a:t>
            </a:r>
            <a:endParaRPr lang="en-US" altLang="ko-KR" dirty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ko-KR" altLang="en-US" dirty="0" err="1"/>
              <a:t>하둡</a:t>
            </a:r>
            <a:r>
              <a:rPr lang="en-US" altLang="ko-KR" dirty="0"/>
              <a:t>(</a:t>
            </a:r>
            <a:r>
              <a:rPr lang="en-US" altLang="ko-KR" dirty="0" err="1"/>
              <a:t>Hadoop</a:t>
            </a:r>
            <a:r>
              <a:rPr lang="en-US" altLang="ko-KR" dirty="0"/>
              <a:t>)</a:t>
            </a:r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/>
              <a:t>대용량의 데이터를 분산 처리할 수 있는 </a:t>
            </a:r>
            <a:r>
              <a:rPr lang="en-US" altLang="ko-KR" dirty="0"/>
              <a:t>Java </a:t>
            </a:r>
            <a:r>
              <a:rPr lang="ko-KR" altLang="en-US" dirty="0"/>
              <a:t>기반의 오픈 소스 프레임워크</a:t>
            </a:r>
            <a:r>
              <a:rPr lang="en-US" altLang="ko-KR" dirty="0"/>
              <a:t>: HDFS(</a:t>
            </a:r>
            <a:r>
              <a:rPr lang="en-US" altLang="ko-KR" dirty="0" err="1"/>
              <a:t>Hadoop</a:t>
            </a:r>
            <a:r>
              <a:rPr lang="en-US" altLang="ko-KR" dirty="0"/>
              <a:t> Distributed File System)+ </a:t>
            </a:r>
            <a:r>
              <a:rPr lang="en-US" altLang="ko-KR" dirty="0" err="1"/>
              <a:t>MapReduce</a:t>
            </a:r>
            <a:endParaRPr lang="en-US" altLang="ko-KR" dirty="0"/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/>
              <a:t>저렴한 비용</a:t>
            </a:r>
            <a:r>
              <a:rPr lang="en-US" altLang="ko-KR" dirty="0"/>
              <a:t>, </a:t>
            </a:r>
            <a:r>
              <a:rPr lang="ko-KR" altLang="en-US" dirty="0"/>
              <a:t>빠른 처리 속도</a:t>
            </a:r>
            <a:endParaRPr lang="en-US" altLang="ko-KR" dirty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en-US" altLang="ko-KR" dirty="0" err="1"/>
              <a:t>NoSQL</a:t>
            </a:r>
            <a:r>
              <a:rPr lang="en-US" altLang="ko-KR" dirty="0"/>
              <a:t>(Not Only SQL)</a:t>
            </a:r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 err="1"/>
              <a:t>관계형</a:t>
            </a:r>
            <a:r>
              <a:rPr lang="ko-KR" altLang="en-US" dirty="0"/>
              <a:t> 모델과 </a:t>
            </a:r>
            <a:r>
              <a:rPr lang="en-US" altLang="ko-KR" dirty="0"/>
              <a:t>SQL</a:t>
            </a:r>
            <a:r>
              <a:rPr lang="ko-KR" altLang="en-US" dirty="0"/>
              <a:t>을 사용하지 않는 </a:t>
            </a:r>
            <a:r>
              <a:rPr lang="en-US" altLang="ko-KR" dirty="0"/>
              <a:t>DB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/>
              <a:t>대표적 제품</a:t>
            </a:r>
            <a:r>
              <a:rPr lang="en-US" altLang="ko-KR" dirty="0"/>
              <a:t>: </a:t>
            </a:r>
            <a:r>
              <a:rPr lang="en-US" altLang="ko-KR" dirty="0" err="1"/>
              <a:t>Hbase</a:t>
            </a:r>
            <a:r>
              <a:rPr lang="en-US" altLang="ko-KR" dirty="0"/>
              <a:t>, Casandra, Mongo DB, Couch DB, …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ko-KR" altLang="en-US" dirty="0"/>
              <a:t>분석 기술</a:t>
            </a:r>
            <a:endParaRPr lang="en-US" altLang="ko-KR" dirty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en-US" altLang="ko-KR" dirty="0"/>
              <a:t>Text Mining: </a:t>
            </a:r>
            <a:r>
              <a:rPr lang="ko-KR" altLang="en-US" dirty="0" err="1"/>
              <a:t>반정형</a:t>
            </a:r>
            <a:r>
              <a:rPr lang="en-US" altLang="ko-KR" dirty="0"/>
              <a:t>/</a:t>
            </a:r>
            <a:r>
              <a:rPr lang="ko-KR" altLang="en-US" dirty="0"/>
              <a:t>비정형 텍스트에서 정보 추출</a:t>
            </a:r>
            <a:endParaRPr lang="en-US" altLang="ko-KR" dirty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en-US" altLang="ko-KR" dirty="0"/>
              <a:t>Opinion Mining: SNS, </a:t>
            </a:r>
            <a:r>
              <a:rPr lang="ko-KR" altLang="en-US" dirty="0" err="1"/>
              <a:t>블로그</a:t>
            </a:r>
            <a:r>
              <a:rPr lang="en-US" altLang="ko-KR" dirty="0"/>
              <a:t>, </a:t>
            </a:r>
            <a:r>
              <a:rPr lang="ko-KR" altLang="en-US" dirty="0"/>
              <a:t>게시판 등에 기록된 의견을</a:t>
            </a:r>
            <a:endParaRPr lang="en-US" altLang="ko-KR" dirty="0"/>
          </a:p>
          <a:p>
            <a:pPr marL="3556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수집</a:t>
            </a:r>
            <a:r>
              <a:rPr lang="en-US" altLang="ko-KR" dirty="0"/>
              <a:t>/</a:t>
            </a:r>
            <a:r>
              <a:rPr lang="ko-KR" altLang="en-US" dirty="0"/>
              <a:t>분석하여 제품이나 서비스에 대한 선호도를 추출</a:t>
            </a:r>
            <a:endParaRPr lang="en-US" altLang="ko-KR" dirty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en-US" altLang="ko-KR" dirty="0"/>
              <a:t>Social Network Analysis: </a:t>
            </a:r>
            <a:r>
              <a:rPr lang="ko-KR" altLang="en-US" dirty="0" err="1"/>
              <a:t>소셜</a:t>
            </a:r>
            <a:r>
              <a:rPr lang="ko-KR" altLang="en-US" dirty="0"/>
              <a:t> 네트워크에 나타난 영향력</a:t>
            </a:r>
            <a:r>
              <a:rPr lang="en-US" altLang="ko-KR" dirty="0"/>
              <a:t>,</a:t>
            </a:r>
          </a:p>
          <a:p>
            <a:pPr marL="3556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관심사</a:t>
            </a:r>
            <a:r>
              <a:rPr lang="en-US" altLang="ko-KR" dirty="0"/>
              <a:t>, </a:t>
            </a:r>
            <a:r>
              <a:rPr lang="ko-KR" altLang="en-US" dirty="0"/>
              <a:t>성향</a:t>
            </a:r>
            <a:r>
              <a:rPr lang="en-US" altLang="ko-KR" dirty="0"/>
              <a:t>, </a:t>
            </a:r>
            <a:r>
              <a:rPr lang="ko-KR" altLang="en-US" dirty="0"/>
              <a:t>행동 패턴 등을 추출</a:t>
            </a:r>
            <a:endParaRPr lang="en-US" altLang="ko-KR" dirty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en-US" altLang="ko-KR" dirty="0"/>
              <a:t>Cluster Analysis: </a:t>
            </a:r>
            <a:r>
              <a:rPr lang="ko-KR" altLang="en-US" dirty="0"/>
              <a:t>데이터 사이의 </a:t>
            </a:r>
            <a:r>
              <a:rPr lang="ko-KR" altLang="en-US" dirty="0" err="1"/>
              <a:t>유사도를</a:t>
            </a:r>
            <a:r>
              <a:rPr lang="ko-KR" altLang="en-US" dirty="0"/>
              <a:t> 바탕으로 유사한 특성을 </a:t>
            </a:r>
            <a:endParaRPr lang="en-US" altLang="ko-KR" dirty="0"/>
          </a:p>
          <a:p>
            <a:pPr marL="3556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갖는 데이터 집합을 추출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458490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</a:t>
            </a:r>
            <a:r>
              <a:rPr lang="ko-KR" altLang="en-US" dirty="0"/>
              <a:t>기술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dirty="0"/>
              <a:t>표현 기술</a:t>
            </a:r>
            <a:endParaRPr lang="en-US" altLang="ko-KR" dirty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ko-KR" altLang="en-US" dirty="0"/>
              <a:t>데이터 분석을 통해 추출한 결과를 시각적으로 표현</a:t>
            </a:r>
            <a:endParaRPr lang="en-US" altLang="ko-KR" dirty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en-US" altLang="ko-KR" dirty="0"/>
              <a:t>R </a:t>
            </a:r>
            <a:r>
              <a:rPr lang="ko-KR" altLang="en-US" dirty="0"/>
              <a:t>언어를 주로 사용</a:t>
            </a:r>
            <a:endParaRPr lang="en-US" altLang="ko-KR" dirty="0"/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/>
              <a:t>통계 계산 및 다양한 시각화를 위한 언어와 개발 환경을 제공</a:t>
            </a:r>
            <a:endParaRPr lang="en-US" altLang="ko-KR" dirty="0"/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/>
              <a:t>다양한 프로그래밍 언어와 연동</a:t>
            </a:r>
            <a:endParaRPr lang="en-US" altLang="ko-KR" dirty="0"/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/>
              <a:t>다양한 운영체제를 지원</a:t>
            </a:r>
            <a:endParaRPr lang="en-US" altLang="ko-KR" dirty="0"/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ko-KR" altLang="en-US" dirty="0"/>
              <a:t>환경에서 분산 처리를 지원하는 라이브러리 제공</a:t>
            </a:r>
          </a:p>
        </p:txBody>
      </p:sp>
    </p:spTree>
    <p:extLst>
      <p:ext uri="{BB962C8B-B14F-4D97-AF65-F5344CB8AC3E}">
        <p14:creationId xmlns:p14="http://schemas.microsoft.com/office/powerpoint/2010/main" xmlns="" val="13438674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RDB vs. </a:t>
            </a:r>
            <a:r>
              <a:rPr lang="en-US" altLang="ko-KR" dirty="0" err="1"/>
              <a:t>NoSQL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168770" y="1792653"/>
          <a:ext cx="8244252" cy="384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9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68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0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NoSQL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반정형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비정형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용량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대용량 처리시 성능 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대용량 처리에 적합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스키마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미리 정의된 스키마 존재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스키마가 없거나 변경이 용이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트랜잭션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트랜잭션을 기반으로 일관성이 유지됨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트랜잭션 개념이 없어 일관성 유지가 어려움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복잡한 검색 기능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단순한 데이터 검색만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확장성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클러스터 환경에 부적합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클러스터 환경에 적합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License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고가의 라이선스 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source -&gt; </a:t>
                      </a:r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대표 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Oracle, Informix, DB2,</a:t>
                      </a:r>
                      <a:r>
                        <a:rPr lang="en-US" altLang="ko-KR" baseline="0" dirty="0"/>
                        <a:t>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카산드라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몽고 </a:t>
                      </a:r>
                      <a:r>
                        <a:rPr lang="en-US" altLang="ko-KR" dirty="0"/>
                        <a:t>DB, </a:t>
                      </a:r>
                      <a:r>
                        <a:rPr lang="en-US" altLang="ko-KR" dirty="0" err="1"/>
                        <a:t>Hbase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43052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Science?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과학의 필요성</a:t>
            </a:r>
            <a:endParaRPr lang="en-US" altLang="ko-KR" dirty="0"/>
          </a:p>
          <a:p>
            <a:pPr lvl="1"/>
            <a:r>
              <a:rPr lang="ko-KR" altLang="en-US" dirty="0"/>
              <a:t>전통적 방식으로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방대한 규모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rgbClr val="0070C0"/>
                </a:solidFill>
              </a:rPr>
              <a:t>다양한 형태</a:t>
            </a:r>
            <a:r>
              <a:rPr lang="ko-KR" altLang="en-US" dirty="0"/>
              <a:t>의 데이터를 처리하기에는 한계에 도달</a:t>
            </a:r>
            <a:endParaRPr lang="en-US" altLang="ko-KR" dirty="0"/>
          </a:p>
          <a:p>
            <a:pPr lvl="1"/>
            <a:r>
              <a:rPr lang="ko-KR" altLang="en-US" dirty="0"/>
              <a:t>고객의 요구 변화</a:t>
            </a:r>
            <a:endParaRPr lang="en-US" altLang="ko-KR" dirty="0"/>
          </a:p>
          <a:p>
            <a:pPr lvl="2"/>
            <a:r>
              <a:rPr lang="ko-KR" altLang="en-US" dirty="0"/>
              <a:t>단순한 데이터의 분류 및 검색 수준을 뛰어 넘어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방대한 양의 데이터 속에 숨겨진 규칙과 패턴을 찾아내어 문제 해결에 활용</a:t>
            </a:r>
            <a:endParaRPr lang="en-US" altLang="ko-KR" dirty="0"/>
          </a:p>
          <a:p>
            <a:pPr lvl="2"/>
            <a:r>
              <a:rPr lang="ko-KR" altLang="en-US" dirty="0"/>
              <a:t>앞으로의 일을 예측하여 미리 준비할 수 있기를 희망</a:t>
            </a:r>
            <a:endParaRPr lang="en-US" altLang="ko-KR" dirty="0"/>
          </a:p>
          <a:p>
            <a:r>
              <a:rPr lang="ko-KR" altLang="en-US" dirty="0"/>
              <a:t>데이터 과학의 정의</a:t>
            </a:r>
            <a:endParaRPr lang="en-US" altLang="ko-KR" dirty="0"/>
          </a:p>
          <a:p>
            <a:pPr lvl="1"/>
            <a:r>
              <a:rPr lang="ko-KR" altLang="en-US" dirty="0"/>
              <a:t>데이터의 수집</a:t>
            </a:r>
            <a:r>
              <a:rPr lang="en-US" altLang="ko-KR" dirty="0"/>
              <a:t>/</a:t>
            </a:r>
            <a:r>
              <a:rPr lang="ko-KR" altLang="en-US" dirty="0"/>
              <a:t>분석을 통해</a:t>
            </a:r>
            <a:r>
              <a:rPr lang="en-US" altLang="ko-KR" dirty="0"/>
              <a:t>,</a:t>
            </a:r>
            <a:r>
              <a:rPr lang="ko-KR" altLang="en-US" dirty="0"/>
              <a:t> 그 속에 숨겨진 새로운 지식을 발견하고</a:t>
            </a:r>
            <a:r>
              <a:rPr lang="en-US" altLang="ko-KR" dirty="0"/>
              <a:t>, </a:t>
            </a:r>
            <a:r>
              <a:rPr lang="ko-KR" altLang="en-US" dirty="0"/>
              <a:t> 이를 문제 해결에 활용하는 모든 활동</a:t>
            </a:r>
            <a:endParaRPr lang="en-US" altLang="ko-KR" dirty="0"/>
          </a:p>
          <a:p>
            <a:pPr lvl="1"/>
            <a:r>
              <a:rPr lang="ko-KR" altLang="en-US" dirty="0"/>
              <a:t>이러한 활동을 지원하는 수단 및 기술을 포함</a:t>
            </a:r>
          </a:p>
        </p:txBody>
      </p:sp>
    </p:spTree>
    <p:extLst>
      <p:ext uri="{BB962C8B-B14F-4D97-AF65-F5344CB8AC3E}">
        <p14:creationId xmlns:p14="http://schemas.microsoft.com/office/powerpoint/2010/main" xmlns="" val="210918947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과학의 계층구조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482362" y="1441939"/>
            <a:ext cx="2180490" cy="492369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data(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6834554" y="1441939"/>
            <a:ext cx="2180493" cy="492369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information(</a:t>
            </a:r>
            <a:r>
              <a:rPr lang="ko-KR" altLang="en-US" dirty="0"/>
              <a:t>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2482363" y="2343781"/>
            <a:ext cx="2180493" cy="492369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wisdom(</a:t>
            </a:r>
            <a:r>
              <a:rPr lang="ko-KR" altLang="en-US" dirty="0"/>
              <a:t>지혜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6834556" y="2343781"/>
            <a:ext cx="2180491" cy="492369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knowledge(</a:t>
            </a:r>
            <a:r>
              <a:rPr lang="ko-KR" altLang="en-US" dirty="0"/>
              <a:t>지식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 bwMode="auto">
          <a:xfrm>
            <a:off x="4662853" y="1688123"/>
            <a:ext cx="21717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5" idx="2"/>
            <a:endCxn id="7" idx="0"/>
          </p:cNvCxnSpPr>
          <p:nvPr/>
        </p:nvCxnSpPr>
        <p:spPr bwMode="auto">
          <a:xfrm>
            <a:off x="7924801" y="1934308"/>
            <a:ext cx="1" cy="409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stCxn id="7" idx="1"/>
            <a:endCxn id="6" idx="3"/>
          </p:cNvCxnSpPr>
          <p:nvPr/>
        </p:nvCxnSpPr>
        <p:spPr bwMode="auto">
          <a:xfrm flipH="1">
            <a:off x="4662855" y="2589965"/>
            <a:ext cx="2171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78264" y="1380346"/>
            <a:ext cx="1556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상황에 대한 이해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53052" y="2589965"/>
            <a:ext cx="78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통찰력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924800" y="1959582"/>
            <a:ext cx="102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의미 파악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482363" y="3315959"/>
          <a:ext cx="7622931" cy="271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24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13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0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관찰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측정을 통해 수집한 사실 또는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최근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년간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월부터 </a:t>
                      </a:r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월까지의 월별판매량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데이터를 상황에 대한 이해를 바탕으로 목적에 맞게 가공한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연간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분기별 판매량을 계산한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규칙과 패턴을 통해 찾아낸 유용한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정보를 바탕으로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분기의 판매량이 증가한다는 규칙을 발견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6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지식에 통찰력을 더하여 새롭고 창의적인 아이디어를 도출한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내년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분기에 새로 출간할 책을 기획하고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적합한 홍보전략을 수립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241126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과학의 기반 기술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089031" y="2004646"/>
            <a:ext cx="6192715" cy="4279094"/>
            <a:chOff x="1002323" y="1310054"/>
            <a:chExt cx="6192715" cy="4279094"/>
          </a:xfrm>
        </p:grpSpPr>
        <p:sp>
          <p:nvSpPr>
            <p:cNvPr id="4" name="타원 3"/>
            <p:cNvSpPr/>
            <p:nvPr/>
          </p:nvSpPr>
          <p:spPr bwMode="auto">
            <a:xfrm>
              <a:off x="1002323" y="1310054"/>
              <a:ext cx="3552092" cy="2857500"/>
            </a:xfrm>
            <a:prstGeom prst="ellipse">
              <a:avLst/>
            </a:prstGeom>
            <a:solidFill>
              <a:srgbClr val="FFCCFF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dirty="0"/>
                <a:t>컴퓨터 과학 기술</a:t>
              </a:r>
              <a:endParaRPr lang="en-US" altLang="ko-KR" sz="2000" dirty="0"/>
            </a:p>
            <a:p>
              <a:pPr marL="342900" marR="0" indent="-166688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600" dirty="0"/>
                <a:t>프로그래밍</a:t>
              </a:r>
              <a:endParaRPr lang="en-US" altLang="ko-KR" sz="1600" dirty="0"/>
            </a:p>
            <a:p>
              <a:pPr marL="342900" marR="0" indent="-166688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600" dirty="0"/>
                <a:t>데이터 </a:t>
              </a:r>
              <a:r>
                <a:rPr lang="ko-KR" altLang="en-US" sz="1600" dirty="0" err="1"/>
                <a:t>마이닝</a:t>
              </a:r>
              <a:endParaRPr lang="en-US" altLang="ko-KR" sz="1600" dirty="0"/>
            </a:p>
            <a:p>
              <a:pPr marL="342900" marR="0" indent="-166688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600" dirty="0"/>
                <a:t>기계 학습</a:t>
              </a:r>
              <a:endParaRPr lang="en-US" altLang="ko-KR" sz="1600" dirty="0"/>
            </a:p>
            <a:p>
              <a:pPr marL="342900" marR="0" indent="-166688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600" dirty="0"/>
                <a:t>사각화</a:t>
              </a: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3642946" y="1324365"/>
              <a:ext cx="3552092" cy="2857500"/>
            </a:xfrm>
            <a:prstGeom prst="ellipse">
              <a:avLst/>
            </a:prstGeom>
            <a:solidFill>
              <a:srgbClr val="FFCCFF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dirty="0"/>
                <a:t>수학 및 통계 지식</a:t>
              </a:r>
              <a:endParaRPr lang="en-US" altLang="ko-KR" sz="2000" dirty="0"/>
            </a:p>
            <a:p>
              <a:pPr marL="176213" marR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600" dirty="0"/>
                <a:t> 확률 및 통계</a:t>
              </a:r>
              <a:endParaRPr lang="en-US" altLang="ko-KR" sz="1600" dirty="0"/>
            </a:p>
            <a:p>
              <a:pPr marL="176213" marR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600" dirty="0"/>
                <a:t> 시각화</a:t>
              </a:r>
              <a:endParaRPr lang="en-US" altLang="ko-KR" sz="1600" dirty="0"/>
            </a:p>
            <a:p>
              <a:pPr marL="342900" marR="0" indent="-34290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altLang="ko-KR" sz="1600" dirty="0"/>
            </a:p>
            <a:p>
              <a:pPr marL="342900" marR="0" indent="-34290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altLang="ko-KR" sz="1600" dirty="0"/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2322635" y="2760271"/>
              <a:ext cx="3552092" cy="2828877"/>
            </a:xfrm>
            <a:prstGeom prst="ellipse">
              <a:avLst/>
            </a:prstGeom>
            <a:solidFill>
              <a:srgbClr val="FFCCFF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b" anchorCtr="1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dirty="0"/>
                <a:t>적용 분야의 전문지식</a:t>
              </a:r>
              <a:endParaRPr lang="en-US" altLang="ko-KR" dirty="0"/>
            </a:p>
            <a:p>
              <a:pPr marR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dirty="0"/>
                <a:t>(Domain knowledge)</a:t>
              </a:r>
            </a:p>
            <a:p>
              <a:pPr marL="342900" marR="0" indent="-34290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altLang="ko-KR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42946" y="2760271"/>
              <a:ext cx="8960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데이터</a:t>
              </a:r>
              <a:endParaRPr lang="en-US" altLang="ko-KR" dirty="0"/>
            </a:p>
            <a:p>
              <a:r>
                <a:rPr lang="ko-KR" altLang="en-US" dirty="0"/>
                <a:t> 과학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16772" y="1258005"/>
            <a:ext cx="386861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Drew Conway</a:t>
            </a:r>
            <a:r>
              <a:rPr lang="ko-KR" altLang="en-US" sz="2000" dirty="0"/>
              <a:t>의 밴 다이어그램</a:t>
            </a:r>
          </a:p>
        </p:txBody>
      </p:sp>
    </p:spTree>
    <p:extLst>
      <p:ext uri="{BB962C8B-B14F-4D97-AF65-F5344CB8AC3E}">
        <p14:creationId xmlns:p14="http://schemas.microsoft.com/office/powerpoint/2010/main" xmlns="" val="393925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사용하는 용어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34441"/>
                <a:ext cx="8229601" cy="513249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ko-KR" altLang="en-US" dirty="0"/>
                  <a:t>수학의 관계</a:t>
                </a:r>
                <a:r>
                  <a:rPr lang="en-US" altLang="ko-KR" dirty="0"/>
                  <a:t>(Relation)</a:t>
                </a:r>
              </a:p>
              <a:p>
                <a:pPr lvl="1"/>
                <a:r>
                  <a:rPr lang="en-US" altLang="ko-KR" dirty="0"/>
                  <a:t>Cartesian Product(</a:t>
                </a:r>
                <a:r>
                  <a:rPr lang="ko-KR" altLang="en-US" dirty="0" err="1"/>
                  <a:t>곱집합</a:t>
                </a:r>
                <a:r>
                  <a:rPr lang="en-US" altLang="ko-KR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도메인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관계 </a:t>
                </a:r>
                <a:r>
                  <a:rPr lang="en-US" altLang="ko-KR" dirty="0"/>
                  <a:t>R: </a:t>
                </a:r>
                <a:r>
                  <a:rPr lang="ko-KR" altLang="en-US" dirty="0"/>
                  <a:t>곱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집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의 부분 집합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차수</a:t>
                </a:r>
                <a:r>
                  <a:rPr lang="en-US" altLang="ko-KR" dirty="0"/>
                  <a:t>(degree): </a:t>
                </a:r>
                <a:r>
                  <a:rPr lang="ko-KR" altLang="en-US" dirty="0"/>
                  <a:t>관계에 참여하는 도메인의 개수</a:t>
                </a:r>
                <a:r>
                  <a:rPr lang="en-US" altLang="ko-KR" dirty="0"/>
                  <a:t>: Unary, Binary, Ternary, …, n-</a:t>
                </a:r>
                <a:r>
                  <a:rPr lang="en-US" altLang="ko-KR" dirty="0" err="1"/>
                  <a:t>ary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카디날리티</a:t>
                </a:r>
                <a:r>
                  <a:rPr lang="en-US" altLang="ko-KR" dirty="0"/>
                  <a:t>(Cardinality): R</a:t>
                </a:r>
                <a:r>
                  <a:rPr lang="ko-KR" altLang="en-US" dirty="0"/>
                  <a:t>에 포함된 </a:t>
                </a:r>
                <a:r>
                  <a:rPr lang="en-US" altLang="ko-KR" dirty="0"/>
                  <a:t>tuple</a:t>
                </a:r>
                <a:r>
                  <a:rPr lang="ko-KR" altLang="en-US" dirty="0"/>
                  <a:t>의 수</a:t>
                </a:r>
                <a:endParaRPr lang="en-US" altLang="ko-KR" dirty="0"/>
              </a:p>
              <a:p>
                <a:r>
                  <a:rPr lang="en-US" altLang="ko-KR" dirty="0"/>
                  <a:t>DB</a:t>
                </a:r>
                <a:r>
                  <a:rPr lang="ko-KR" altLang="en-US" dirty="0"/>
                  <a:t>의 관계</a:t>
                </a:r>
                <a:r>
                  <a:rPr lang="en-US" altLang="ko-KR" dirty="0"/>
                  <a:t>(Relation)</a:t>
                </a:r>
              </a:p>
              <a:p>
                <a:pPr lvl="1"/>
                <a:r>
                  <a:rPr lang="en-US" altLang="ko-KR" dirty="0"/>
                  <a:t>R: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도메인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위에서 정의된 관계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R = relation schema(</a:t>
                </a:r>
                <a:r>
                  <a:rPr lang="ko-KR" altLang="en-US" dirty="0"/>
                  <a:t>스키마</a:t>
                </a:r>
                <a:r>
                  <a:rPr lang="en-US" altLang="ko-KR" dirty="0"/>
                  <a:t>) + relation instance(</a:t>
                </a:r>
                <a:r>
                  <a:rPr lang="ko-KR" altLang="en-US" dirty="0" err="1"/>
                  <a:t>인스턴스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b="1" dirty="0">
                    <a:solidFill>
                      <a:srgbClr val="00B0F0"/>
                    </a:solidFill>
                  </a:rPr>
                  <a:t>Relation schema </a:t>
                </a:r>
                <a:r>
                  <a:rPr lang="en-US" altLang="ko-KR" dirty="0"/>
                  <a:t>(relation scheme or relation intension)</a:t>
                </a:r>
              </a:p>
              <a:p>
                <a:pPr lvl="3"/>
                <a:r>
                  <a:rPr lang="ko-KR" altLang="en-US" dirty="0"/>
                  <a:t>관계 이름 </a:t>
                </a:r>
                <a:r>
                  <a:rPr lang="en-US" altLang="ko-KR" dirty="0"/>
                  <a:t>R + </a:t>
                </a:r>
                <a:r>
                  <a:rPr lang="ko-KR" altLang="en-US" dirty="0"/>
                  <a:t>속성의 집합</a:t>
                </a:r>
                <a:r>
                  <a:rPr lang="en-US" altLang="ko-KR" dirty="0"/>
                  <a:t>(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}) </a:t>
                </a:r>
                <a:r>
                  <a:rPr lang="ko-KR" altLang="en-US" dirty="0"/>
                  <a:t>으로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구성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표기</a:t>
                </a:r>
                <a:r>
                  <a:rPr lang="en-US" altLang="ko-KR" dirty="0"/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는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위에서 정의된 속성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Relation instance (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relation</a:t>
                </a:r>
                <a:r>
                  <a:rPr lang="en-US" altLang="ko-KR" dirty="0"/>
                  <a:t> or relation extension)</a:t>
                </a:r>
              </a:p>
              <a:p>
                <a:pPr lvl="3"/>
                <a:r>
                  <a:rPr lang="ko-KR" altLang="en-US" dirty="0"/>
                  <a:t>특정 시점에서 관계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에 포함되어 있는 </a:t>
                </a:r>
                <a:r>
                  <a:rPr lang="en-US" altLang="ko-KR" dirty="0"/>
                  <a:t>tuple</a:t>
                </a:r>
                <a:r>
                  <a:rPr lang="ko-KR" altLang="en-US" dirty="0"/>
                  <a:t>의 집합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Tuple 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&gt;,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Entity relation(</a:t>
                </a:r>
                <a:r>
                  <a:rPr lang="ko-KR" altLang="en-US" dirty="0"/>
                  <a:t>개체를 표현</a:t>
                </a:r>
                <a:r>
                  <a:rPr lang="en-US" altLang="ko-KR" dirty="0"/>
                  <a:t>) vs. Relationship relation(</a:t>
                </a:r>
                <a:r>
                  <a:rPr lang="ko-KR" altLang="en-US" dirty="0"/>
                  <a:t>개체 사이의 관계를 표현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34441"/>
                <a:ext cx="8229601" cy="5132492"/>
              </a:xfrm>
              <a:blipFill>
                <a:blip r:embed="rId2" cstate="print"/>
                <a:stretch>
                  <a:fillRect l="-815" t="-1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4930779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CCA39-74B5-4967-9872-B312C6F1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1.03, 1.04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D28353-B5C5-4525-8242-A25D7EE2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1.03 : </a:t>
            </a:r>
            <a:r>
              <a:rPr lang="ko-KR" altLang="en-US" dirty="0"/>
              <a:t>관계대수식</a:t>
            </a:r>
          </a:p>
          <a:p>
            <a:r>
              <a:rPr lang="en-US" altLang="ko-KR" dirty="0"/>
              <a:t>1.04: select </a:t>
            </a:r>
            <a:r>
              <a:rPr lang="ko-KR" altLang="en-US"/>
              <a:t>문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931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 vs. Database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81201" y="1371600"/>
          <a:ext cx="8136467" cy="3657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305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6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093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Relation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Schema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/>
                        <a:t>하나의 </a:t>
                      </a:r>
                      <a:r>
                        <a:rPr lang="en-US" altLang="ko-KR" dirty="0"/>
                        <a:t>relation</a:t>
                      </a:r>
                      <a:r>
                        <a:rPr lang="ko-KR" altLang="en-US" dirty="0"/>
                        <a:t>에 대한 논리적 구조를 정의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/>
                        <a:t>시간에 따라 변하지 않는 정적인 특성을 가짐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Instance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/>
                        <a:t>어느 한 시점에 </a:t>
                      </a:r>
                      <a:r>
                        <a:rPr lang="en-US" altLang="ko-KR" dirty="0"/>
                        <a:t>relation</a:t>
                      </a:r>
                      <a:r>
                        <a:rPr lang="ko-KR" altLang="en-US" dirty="0"/>
                        <a:t>의 내용</a:t>
                      </a:r>
                      <a:r>
                        <a:rPr lang="en-US" altLang="ko-KR" dirty="0"/>
                        <a:t>(or </a:t>
                      </a:r>
                      <a:r>
                        <a:rPr lang="ko-KR" altLang="en-US" dirty="0"/>
                        <a:t>상태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즉 </a:t>
                      </a:r>
                      <a:r>
                        <a:rPr lang="en-US" altLang="ko-KR" dirty="0"/>
                        <a:t>tuple </a:t>
                      </a:r>
                      <a:r>
                        <a:rPr lang="ko-KR" altLang="en-US" dirty="0"/>
                        <a:t>전체를 지칭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/>
                        <a:t>삽입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갱신으로 시간에 따라 그 내용이 변하는 동적</a:t>
                      </a:r>
                      <a:r>
                        <a:rPr lang="en-US" altLang="ko-KR" dirty="0"/>
                        <a:t>(dynamic)</a:t>
                      </a:r>
                      <a:r>
                        <a:rPr lang="ko-KR" altLang="en-US" dirty="0"/>
                        <a:t>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특성을 가짐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Database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Schema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/>
                        <a:t>하나의 관계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대한 논리적 구조를 정의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이상의 </a:t>
                      </a:r>
                      <a:r>
                        <a:rPr lang="en-US" altLang="ko-KR" dirty="0"/>
                        <a:t>relation schema</a:t>
                      </a:r>
                      <a:r>
                        <a:rPr lang="ko-KR" altLang="en-US" dirty="0"/>
                        <a:t>를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Instance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/>
                        <a:t>어느 한 시점에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의 내용</a:t>
                      </a:r>
                      <a:r>
                        <a:rPr lang="en-US" altLang="ko-KR" dirty="0"/>
                        <a:t>(or </a:t>
                      </a:r>
                      <a:r>
                        <a:rPr lang="ko-KR" altLang="en-US" dirty="0"/>
                        <a:t>상태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저장된 데이터 전체를 지칭</a:t>
                      </a:r>
                      <a:endParaRPr lang="en-US" altLang="ko-KR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dirty="0"/>
                        <a:t>삽입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갱신으로 시간에 따라 그 내용이 변하는 동적</a:t>
                      </a:r>
                      <a:r>
                        <a:rPr lang="en-US" altLang="ko-KR" dirty="0"/>
                        <a:t>(dynamic) </a:t>
                      </a:r>
                      <a:r>
                        <a:rPr lang="ko-KR" altLang="en-US" dirty="0"/>
                        <a:t>성질을 가짐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81201" y="5156201"/>
            <a:ext cx="813646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Times New Roman" panose="02020603050405020304" pitchFamily="18" charset="0"/>
              </a:rPr>
              <a:t>▣ </a:t>
            </a:r>
            <a:r>
              <a:rPr lang="en-US" altLang="ko-KR" sz="1600" dirty="0">
                <a:latin typeface="Times New Roman" panose="02020603050405020304" pitchFamily="18" charset="0"/>
              </a:rPr>
              <a:t>Relational DB</a:t>
            </a:r>
            <a:r>
              <a:rPr lang="ko-KR" altLang="en-US" sz="1600" dirty="0">
                <a:latin typeface="Times New Roman" panose="02020603050405020304" pitchFamily="18" charset="0"/>
              </a:rPr>
              <a:t>의 구성 요소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 marL="271463" indent="-271463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Times New Roman" panose="02020603050405020304" pitchFamily="18" charset="0"/>
              </a:rPr>
              <a:t>Relational DB schema = relation schema</a:t>
            </a:r>
            <a:r>
              <a:rPr lang="ko-KR" altLang="en-US" sz="1600" dirty="0">
                <a:latin typeface="Times New Roman" panose="02020603050405020304" pitchFamily="18" charset="0"/>
              </a:rPr>
              <a:t>의 집합 </a:t>
            </a:r>
            <a:r>
              <a:rPr lang="en-US" altLang="ko-KR" sz="1600" dirty="0">
                <a:latin typeface="Times New Roman" panose="02020603050405020304" pitchFamily="18" charset="0"/>
              </a:rPr>
              <a:t>+ </a:t>
            </a:r>
            <a:r>
              <a:rPr lang="ko-KR" altLang="en-US" sz="1600" dirty="0" err="1">
                <a:latin typeface="Times New Roman" panose="02020603050405020304" pitchFamily="18" charset="0"/>
              </a:rPr>
              <a:t>무결성</a:t>
            </a:r>
            <a:r>
              <a:rPr lang="ko-KR" altLang="en-US" sz="1600" dirty="0">
                <a:latin typeface="Times New Roman" panose="02020603050405020304" pitchFamily="18" charset="0"/>
              </a:rPr>
              <a:t> 제약조건</a:t>
            </a:r>
          </a:p>
          <a:p>
            <a:pPr marL="271463" indent="-271463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Times New Roman" panose="02020603050405020304" pitchFamily="18" charset="0"/>
              </a:rPr>
              <a:t>Relational DB instances (or relational DB)</a:t>
            </a:r>
          </a:p>
          <a:p>
            <a:pPr marL="355600" lvl="1" indent="-17780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Times New Roman" panose="02020603050405020304" pitchFamily="18" charset="0"/>
              </a:rPr>
              <a:t>관계 </a:t>
            </a:r>
            <a:r>
              <a:rPr lang="en-US" altLang="ko-KR" sz="1600" dirty="0">
                <a:latin typeface="Times New Roman" panose="02020603050405020304" pitchFamily="18" charset="0"/>
              </a:rPr>
              <a:t>DB </a:t>
            </a:r>
            <a:r>
              <a:rPr lang="ko-KR" altLang="en-US" sz="1600" dirty="0">
                <a:latin typeface="Times New Roman" panose="02020603050405020304" pitchFamily="18" charset="0"/>
              </a:rPr>
              <a:t>스키마에 정의된 </a:t>
            </a:r>
            <a:r>
              <a:rPr lang="en-US" altLang="ko-KR" sz="1600" dirty="0">
                <a:latin typeface="Times New Roman" panose="02020603050405020304" pitchFamily="18" charset="0"/>
              </a:rPr>
              <a:t>relation instances</a:t>
            </a:r>
            <a:r>
              <a:rPr lang="ko-KR" altLang="en-US" sz="1600" dirty="0">
                <a:latin typeface="Times New Roman" panose="02020603050405020304" pitchFamily="18" charset="0"/>
              </a:rPr>
              <a:t>의 집합</a:t>
            </a:r>
          </a:p>
          <a:p>
            <a:pPr marL="355600" lvl="1" indent="-17780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</a:rPr>
              <a:t>relation instances</a:t>
            </a:r>
            <a:r>
              <a:rPr lang="ko-KR" altLang="en-US" sz="1600" dirty="0">
                <a:latin typeface="Times New Roman" panose="02020603050405020304" pitchFamily="18" charset="0"/>
              </a:rPr>
              <a:t>는 모두 </a:t>
            </a:r>
            <a:r>
              <a:rPr lang="ko-KR" altLang="en-US" sz="1600" dirty="0" err="1">
                <a:latin typeface="Times New Roman" panose="02020603050405020304" pitchFamily="18" charset="0"/>
              </a:rPr>
              <a:t>무결성</a:t>
            </a:r>
            <a:r>
              <a:rPr lang="ko-KR" altLang="en-US" sz="1600" dirty="0">
                <a:latin typeface="Times New Roman" panose="02020603050405020304" pitchFamily="18" charset="0"/>
              </a:rPr>
              <a:t> 제약조건을 만족시키고 있다고 간주</a:t>
            </a:r>
            <a:r>
              <a:rPr lang="en-US" altLang="ko-KR" sz="1600" dirty="0">
                <a:latin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337903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Uniqueness of tuples</a:t>
            </a:r>
          </a:p>
          <a:p>
            <a:pPr marL="719138" lvl="1" indent="-363538"/>
            <a:r>
              <a:rPr lang="ko-KR" altLang="en-US" dirty="0"/>
              <a:t>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포함된 </a:t>
            </a:r>
            <a:r>
              <a:rPr lang="en-US" altLang="ko-KR" dirty="0"/>
              <a:t>tuples</a:t>
            </a:r>
            <a:r>
              <a:rPr lang="ko-KR" altLang="en-US" dirty="0"/>
              <a:t>은 모두 상이</a:t>
            </a:r>
            <a:endParaRPr lang="en-US" altLang="ko-KR" dirty="0"/>
          </a:p>
          <a:p>
            <a:pPr marL="719138" lvl="1" indent="-363538"/>
            <a:r>
              <a:rPr lang="en-US" altLang="ko-KR" dirty="0"/>
              <a:t>Tuple</a:t>
            </a:r>
            <a:r>
              <a:rPr lang="ko-KR" altLang="en-US" dirty="0"/>
              <a:t>을 식별하는 방법의 기초를 제공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No ordering of tuples</a:t>
            </a:r>
          </a:p>
          <a:p>
            <a:pPr marL="719138" lvl="1" indent="-363538"/>
            <a:r>
              <a:rPr lang="ko-KR" altLang="en-US" dirty="0"/>
              <a:t>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포함된 </a:t>
            </a:r>
            <a:r>
              <a:rPr lang="en-US" altLang="ko-KR" dirty="0"/>
              <a:t>tuples </a:t>
            </a:r>
            <a:r>
              <a:rPr lang="ko-KR" altLang="en-US" dirty="0"/>
              <a:t>사이에는 순서가 없다</a:t>
            </a:r>
            <a:endParaRPr lang="en-US" altLang="ko-KR" dirty="0"/>
          </a:p>
          <a:p>
            <a:pPr marL="719138" lvl="1" indent="-363538"/>
            <a:r>
              <a:rPr lang="en-US" altLang="ko-KR" dirty="0"/>
              <a:t>tuples</a:t>
            </a:r>
            <a:r>
              <a:rPr lang="ko-KR" altLang="en-US" dirty="0"/>
              <a:t>이 순서가 바뀌어도 다른 </a:t>
            </a:r>
            <a:r>
              <a:rPr lang="ko-KR" altLang="en-US" dirty="0" err="1"/>
              <a:t>릴레이션이라고</a:t>
            </a:r>
            <a:r>
              <a:rPr lang="ko-KR" altLang="en-US" dirty="0"/>
              <a:t> 아니함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No ordering of attributes</a:t>
            </a:r>
          </a:p>
          <a:p>
            <a:pPr marL="927100" lvl="1" indent="-571500"/>
            <a:r>
              <a:rPr lang="ko-KR" altLang="en-US" dirty="0" err="1"/>
              <a:t>릴레이션을</a:t>
            </a:r>
            <a:r>
              <a:rPr lang="ko-KR" altLang="en-US" dirty="0"/>
              <a:t> 구성하는 속성 사이에는 순서가 없다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Atomicity of attribute</a:t>
            </a:r>
          </a:p>
          <a:p>
            <a:pPr marL="927100" lvl="1" indent="-571500"/>
            <a:r>
              <a:rPr lang="ko-KR" altLang="en-US" dirty="0"/>
              <a:t>모든 속성의 값은 원자 값</a:t>
            </a:r>
            <a:r>
              <a:rPr lang="en-US" altLang="ko-KR" dirty="0"/>
              <a:t>, </a:t>
            </a:r>
            <a:r>
              <a:rPr lang="ko-KR" altLang="en-US" dirty="0"/>
              <a:t>즉 처리상의 단위 값</a:t>
            </a:r>
            <a:r>
              <a:rPr lang="en-US" altLang="ko-KR" dirty="0"/>
              <a:t>(unit value)</a:t>
            </a:r>
          </a:p>
          <a:p>
            <a:pPr marL="1074738" lvl="2" indent="-350838"/>
            <a:r>
              <a:rPr lang="ko-KR" altLang="en-US" dirty="0"/>
              <a:t>복합</a:t>
            </a:r>
            <a:r>
              <a:rPr lang="en-US" altLang="ko-KR" dirty="0"/>
              <a:t> </a:t>
            </a:r>
            <a:r>
              <a:rPr lang="ko-KR" altLang="en-US" dirty="0"/>
              <a:t>속성의 값은 의미상 하나의 단위로 취급</a:t>
            </a:r>
            <a:endParaRPr lang="en-US" altLang="ko-KR" dirty="0"/>
          </a:p>
          <a:p>
            <a:pPr marL="927100" lvl="1" indent="-571500"/>
            <a:r>
              <a:rPr lang="ko-KR" altLang="en-US" dirty="0"/>
              <a:t>반복 그룹</a:t>
            </a:r>
            <a:r>
              <a:rPr lang="en-US" altLang="ko-KR" dirty="0"/>
              <a:t>(repeating group), </a:t>
            </a:r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값의 집합을 속성의 값으로 허용하지 아니함</a:t>
            </a:r>
            <a:endParaRPr lang="en-US" altLang="ko-KR" dirty="0"/>
          </a:p>
          <a:p>
            <a:pPr marL="1074738" lvl="2" indent="-350838"/>
            <a:r>
              <a:rPr lang="en-US" altLang="ko-KR" dirty="0"/>
              <a:t>Normalized(</a:t>
            </a:r>
            <a:r>
              <a:rPr lang="ko-KR" altLang="en-US" dirty="0"/>
              <a:t>정규화</a:t>
            </a:r>
            <a:r>
              <a:rPr lang="en-US" altLang="ko-KR" dirty="0"/>
              <a:t>) relation: </a:t>
            </a:r>
            <a:r>
              <a:rPr lang="ko-KR" altLang="en-US" dirty="0"/>
              <a:t>반복 그룹을 속성 값으로 허용하지 않으며</a:t>
            </a:r>
            <a:r>
              <a:rPr lang="en-US" altLang="ko-KR" dirty="0"/>
              <a:t>, </a:t>
            </a:r>
            <a:r>
              <a:rPr lang="ko-KR" altLang="en-US" dirty="0"/>
              <a:t>구조가 단순하고 조작이 간편함</a:t>
            </a:r>
            <a:endParaRPr lang="en-US" altLang="ko-KR" dirty="0"/>
          </a:p>
          <a:p>
            <a:pPr marL="1074738" lvl="2" indent="-350838"/>
            <a:r>
              <a:rPr lang="en-US" altLang="ko-KR" dirty="0" err="1"/>
              <a:t>Unnormalized</a:t>
            </a:r>
            <a:r>
              <a:rPr lang="en-US" altLang="ko-KR" dirty="0"/>
              <a:t>(</a:t>
            </a:r>
            <a:r>
              <a:rPr lang="ko-KR" altLang="en-US" dirty="0"/>
              <a:t>비정규화</a:t>
            </a:r>
            <a:r>
              <a:rPr lang="en-US" altLang="ko-KR" dirty="0"/>
              <a:t>) relation: </a:t>
            </a:r>
            <a:r>
              <a:rPr lang="ko-KR" altLang="en-US" dirty="0"/>
              <a:t>속성 값에 반복 그룹이 포함된 것</a:t>
            </a:r>
            <a:r>
              <a:rPr lang="en-US" altLang="ko-KR" dirty="0"/>
              <a:t>.</a:t>
            </a:r>
          </a:p>
          <a:p>
            <a:pPr marL="1074738" lvl="2" indent="-350838"/>
            <a:r>
              <a:rPr lang="ko-KR" altLang="en-US" dirty="0"/>
              <a:t>정규화</a:t>
            </a:r>
            <a:r>
              <a:rPr lang="en-US" altLang="ko-KR" dirty="0"/>
              <a:t>(normalization): </a:t>
            </a:r>
            <a:r>
              <a:rPr lang="ko-KR" altLang="en-US" dirty="0"/>
              <a:t>비정규화 </a:t>
            </a:r>
            <a:r>
              <a:rPr lang="en-US" altLang="ko-KR" dirty="0"/>
              <a:t>relation</a:t>
            </a:r>
            <a:r>
              <a:rPr lang="ko-KR" altLang="en-US" dirty="0"/>
              <a:t> </a:t>
            </a:r>
            <a:r>
              <a:rPr lang="ko-KR" altLang="en-US" dirty="0">
                <a:latin typeface="HY신명조" panose="02030600000101010101" pitchFamily="18" charset="-127"/>
              </a:rPr>
              <a:t>→ 정규화 </a:t>
            </a:r>
            <a:r>
              <a:rPr lang="en-US" altLang="ko-KR" dirty="0">
                <a:latin typeface="HY신명조" panose="02030600000101010101" pitchFamily="18" charset="-127"/>
              </a:rPr>
              <a:t>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0863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Key(1)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34441"/>
                <a:ext cx="8229601" cy="486156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기초 개념</a:t>
                </a:r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키</a:t>
                </a:r>
                <a:r>
                  <a:rPr lang="en-US" altLang="ko-KR" dirty="0"/>
                  <a:t>(key): relation</a:t>
                </a:r>
                <a:r>
                  <a:rPr lang="ko-KR" altLang="en-US" dirty="0"/>
                  <a:t>에 있는 </a:t>
                </a:r>
                <a:r>
                  <a:rPr lang="en-US" altLang="ko-KR" dirty="0"/>
                  <a:t>tuple</a:t>
                </a:r>
                <a:r>
                  <a:rPr lang="ko-KR" altLang="en-US" dirty="0"/>
                  <a:t>을 유일하게 식별할 수 있는 속성 집합</a:t>
                </a:r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관계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의 스키마 </a:t>
                </a:r>
                <a:r>
                  <a:rPr lang="en-US" altLang="ko-KR" dirty="0"/>
                  <a:t>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에서 속성 집합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부분집합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가 다음 조건을 만족하면 </a:t>
                </a:r>
                <a:r>
                  <a:rPr lang="ko-KR" altLang="en-US" b="1" dirty="0">
                    <a:solidFill>
                      <a:srgbClr val="00B0F0"/>
                    </a:solidFill>
                  </a:rPr>
                  <a:t>후보 키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(candidate key)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</a:t>
                </a:r>
              </a:p>
              <a:p>
                <a:pPr marL="1169988" lvl="2" indent="-457200">
                  <a:lnSpc>
                    <a:spcPct val="120000"/>
                  </a:lnSpc>
                  <a:buFont typeface="+mj-ea"/>
                  <a:buAutoNum type="circleNumDbPlain"/>
                  <a:tabLst>
                    <a:tab pos="1074738" algn="l"/>
                  </a:tabLst>
                </a:pPr>
                <a:r>
                  <a:rPr lang="ko-KR" altLang="en-US" dirty="0"/>
                  <a:t>유일성</a:t>
                </a:r>
                <a:r>
                  <a:rPr lang="en-US" altLang="ko-KR" dirty="0"/>
                  <a:t>(uniqueness</a:t>
                </a:r>
                <a:r>
                  <a:rPr lang="en-US" altLang="ko-KR"/>
                  <a:t>): relation</a:t>
                </a:r>
                <a:r>
                  <a:rPr lang="ko-KR" altLang="en-US"/>
                  <a:t>에 </a:t>
                </a:r>
                <a:r>
                  <a:rPr lang="ko-KR" altLang="en-US" dirty="0"/>
                  <a:t>있는 모든 </a:t>
                </a:r>
                <a:r>
                  <a:rPr lang="en-US" altLang="ko-KR" dirty="0"/>
                  <a:t>tuples</a:t>
                </a:r>
                <a:r>
                  <a:rPr lang="ko-KR" altLang="en-US" dirty="0"/>
                  <a:t>에 대해서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의 값이 모두 상이하고 유일하다</a:t>
                </a:r>
                <a:r>
                  <a:rPr lang="en-US" altLang="ko-KR" dirty="0"/>
                  <a:t>.</a:t>
                </a:r>
              </a:p>
              <a:p>
                <a:pPr marL="1169988" lvl="2" indent="-457200">
                  <a:lnSpc>
                    <a:spcPct val="120000"/>
                  </a:lnSpc>
                  <a:buFont typeface="+mj-ea"/>
                  <a:buAutoNum type="circleNumDbPlain"/>
                  <a:tabLst>
                    <a:tab pos="1074738" algn="l"/>
                  </a:tabLst>
                </a:pPr>
                <a:r>
                  <a:rPr lang="ko-KR" altLang="en-US" dirty="0" err="1"/>
                  <a:t>최소성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minimality</a:t>
                </a:r>
                <a:r>
                  <a:rPr lang="en-US" altLang="ko-KR" dirty="0"/>
                  <a:t>): </a:t>
                </a:r>
                <a:r>
                  <a:rPr lang="ko-KR" altLang="en-US" dirty="0"/>
                  <a:t>유일성을 가진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가 둘 이상의 속성으로 구성되어 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어느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개의 속성을 제외시키면 </a:t>
                </a:r>
                <a:r>
                  <a:rPr lang="en-US" altLang="ko-KR" dirty="0"/>
                  <a:t>tuple</a:t>
                </a:r>
                <a:r>
                  <a:rPr lang="ko-KR" altLang="en-US" dirty="0"/>
                  <a:t>의 유일성이 깨어진다</a:t>
                </a:r>
                <a:r>
                  <a:rPr lang="en-US" altLang="ko-KR" dirty="0"/>
                  <a:t>.</a:t>
                </a:r>
              </a:p>
              <a:p>
                <a:pPr marL="801688" lvl="1" indent="-457200">
                  <a:lnSpc>
                    <a:spcPct val="120000"/>
                  </a:lnSpc>
                  <a:tabLst>
                    <a:tab pos="1074738" algn="l"/>
                  </a:tabLst>
                </a:pPr>
                <a:r>
                  <a:rPr lang="ko-KR" altLang="en-US" dirty="0"/>
                  <a:t>후보 키의 예</a:t>
                </a:r>
                <a:endParaRPr lang="en-US" altLang="ko-KR" dirty="0"/>
              </a:p>
              <a:p>
                <a:pPr marL="1074738" lvl="2" indent="-361950">
                  <a:lnSpc>
                    <a:spcPct val="120000"/>
                  </a:lnSpc>
                  <a:tabLst>
                    <a:tab pos="1074738" algn="l"/>
                  </a:tabLst>
                </a:pPr>
                <a:r>
                  <a:rPr lang="en-US" altLang="ko-KR" dirty="0"/>
                  <a:t>“</a:t>
                </a:r>
                <a:r>
                  <a:rPr lang="ko-KR" altLang="en-US" dirty="0"/>
                  <a:t>학생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에서의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학번</a:t>
                </a:r>
                <a:r>
                  <a:rPr lang="en-US" altLang="ko-KR" dirty="0"/>
                  <a:t>’, “</a:t>
                </a:r>
                <a:r>
                  <a:rPr lang="ko-KR" altLang="en-US" dirty="0"/>
                  <a:t>등록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에서의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학번</a:t>
                </a:r>
                <a:r>
                  <a:rPr lang="en-US" altLang="ko-KR" dirty="0"/>
                  <a:t>’ + ‘</a:t>
                </a:r>
                <a:r>
                  <a:rPr lang="ko-KR" altLang="en-US" dirty="0"/>
                  <a:t>과목번호</a:t>
                </a:r>
                <a:r>
                  <a:rPr lang="en-US" altLang="ko-KR" dirty="0"/>
                  <a:t>’</a:t>
                </a:r>
              </a:p>
              <a:p>
                <a:pPr marL="706438" lvl="1" indent="-361950">
                  <a:lnSpc>
                    <a:spcPct val="120000"/>
                  </a:lnSpc>
                  <a:tabLst>
                    <a:tab pos="1074738" algn="l"/>
                  </a:tabLst>
                </a:pPr>
                <a:r>
                  <a:rPr lang="ko-KR" altLang="en-US" b="1" dirty="0">
                    <a:solidFill>
                      <a:srgbClr val="00B0F0"/>
                    </a:solidFill>
                  </a:rPr>
                  <a:t>슈퍼 키</a:t>
                </a:r>
                <a:r>
                  <a:rPr lang="en-US" altLang="ko-KR" dirty="0"/>
                  <a:t>(super key): </a:t>
                </a:r>
                <a:r>
                  <a:rPr lang="ko-KR" altLang="en-US" dirty="0"/>
                  <a:t>유일성은 만족하고 </a:t>
                </a:r>
                <a:r>
                  <a:rPr lang="ko-KR" altLang="en-US" dirty="0" err="1"/>
                  <a:t>최소성을</a:t>
                </a:r>
                <a:r>
                  <a:rPr lang="ko-KR" altLang="en-US" dirty="0"/>
                  <a:t> 만족시키지 못하는 속성 집합</a:t>
                </a:r>
                <a:endParaRPr lang="en-US" altLang="ko-KR" dirty="0"/>
              </a:p>
              <a:p>
                <a:pPr marL="706438" lvl="1" indent="-361950">
                  <a:lnSpc>
                    <a:spcPct val="120000"/>
                  </a:lnSpc>
                  <a:tabLst>
                    <a:tab pos="1074738" algn="l"/>
                  </a:tabLst>
                </a:pPr>
                <a:r>
                  <a:rPr lang="en-US" altLang="ko-KR" dirty="0"/>
                  <a:t>tuples</a:t>
                </a:r>
                <a:r>
                  <a:rPr lang="ko-KR" altLang="en-US" dirty="0"/>
                  <a:t>이 삽입되고 변경되더라도 후보 키의 성질은 항상 유지</a:t>
                </a:r>
                <a:endParaRPr lang="en-US" altLang="ko-KR" dirty="0"/>
              </a:p>
              <a:p>
                <a:pPr marL="706438" lvl="1" indent="-361950">
                  <a:lnSpc>
                    <a:spcPct val="120000"/>
                  </a:lnSpc>
                  <a:tabLst>
                    <a:tab pos="1074738" algn="l"/>
                  </a:tabLst>
                </a:pPr>
                <a:r>
                  <a:rPr lang="ko-KR" altLang="en-US" dirty="0"/>
                  <a:t>모든 </a:t>
                </a:r>
                <a:r>
                  <a:rPr lang="en-US" altLang="ko-KR" dirty="0"/>
                  <a:t>relation</a:t>
                </a:r>
                <a:r>
                  <a:rPr lang="ko-KR" altLang="en-US" dirty="0"/>
                  <a:t>은 적어도 하나의 후보 키를 반드시 가지고 있음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34441"/>
                <a:ext cx="8229601" cy="4861560"/>
              </a:xfrm>
              <a:blipFill>
                <a:blip r:embed="rId2" cstate="print"/>
                <a:stretch>
                  <a:fillRect l="-963" t="-878" r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2565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Key(2)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Primary Key ?</a:t>
            </a:r>
          </a:p>
          <a:p>
            <a:pPr lvl="1"/>
            <a:r>
              <a:rPr lang="ko-KR" altLang="en-US" dirty="0"/>
              <a:t>기본 키</a:t>
            </a:r>
            <a:r>
              <a:rPr lang="en-US" altLang="ko-KR" dirty="0"/>
              <a:t>(primary key): </a:t>
            </a:r>
            <a:r>
              <a:rPr lang="ko-KR" altLang="en-US" dirty="0"/>
              <a:t>후보 키 중에서 설계자가 지정한 키</a:t>
            </a:r>
          </a:p>
          <a:p>
            <a:pPr lvl="1"/>
            <a:r>
              <a:rPr lang="ko-KR" altLang="en-US" dirty="0"/>
              <a:t>대체 키</a:t>
            </a:r>
            <a:r>
              <a:rPr lang="en-US" altLang="ko-KR" dirty="0"/>
              <a:t>(alternate key): </a:t>
            </a:r>
            <a:r>
              <a:rPr lang="ko-KR" altLang="en-US" dirty="0"/>
              <a:t>기본 키로 지정되지 않은 후보 키</a:t>
            </a:r>
          </a:p>
          <a:p>
            <a:pPr lvl="1"/>
            <a:r>
              <a:rPr lang="ko-KR" altLang="en-US" dirty="0">
                <a:latin typeface="HY신명조" panose="02030600000101010101" pitchFamily="18" charset="-127"/>
              </a:rPr>
              <a:t>기본 키는 개체 </a:t>
            </a:r>
            <a:r>
              <a:rPr lang="ko-KR" altLang="en-US" dirty="0" err="1">
                <a:latin typeface="HY신명조" panose="02030600000101010101" pitchFamily="18" charset="-127"/>
              </a:rPr>
              <a:t>식별자</a:t>
            </a:r>
            <a:r>
              <a:rPr lang="en-US" altLang="ko-KR" dirty="0"/>
              <a:t>(entity identifier)</a:t>
            </a:r>
            <a:r>
              <a:rPr lang="ko-KR" altLang="en-US" dirty="0"/>
              <a:t>의 역할을 담당</a:t>
            </a:r>
          </a:p>
          <a:p>
            <a:pPr lvl="2"/>
            <a:r>
              <a:rPr lang="ko-KR" altLang="en-US" dirty="0"/>
              <a:t>기본 키로 지정된 속성의 값은 </a:t>
            </a:r>
            <a:r>
              <a:rPr lang="en-US" altLang="ko-KR" dirty="0"/>
              <a:t>Null</a:t>
            </a:r>
            <a:r>
              <a:rPr lang="ko-KR" altLang="en-US" dirty="0"/>
              <a:t>이 될 수 없음</a:t>
            </a:r>
            <a:r>
              <a:rPr lang="en-US" altLang="ko-KR" dirty="0"/>
              <a:t>!</a:t>
            </a:r>
            <a:endParaRPr lang="ko-KR" altLang="en-US" dirty="0"/>
          </a:p>
          <a:p>
            <a:pPr lvl="1"/>
            <a:r>
              <a:rPr lang="ko-KR" altLang="en-US" dirty="0"/>
              <a:t>관계 데이터 모델에서 기본 키는 물리적 주소가  아닌 값에 기반을 둔 내용 중심 </a:t>
            </a:r>
            <a:r>
              <a:rPr lang="ko-KR" altLang="en-US" dirty="0" err="1"/>
              <a:t>주소법을</a:t>
            </a:r>
            <a:r>
              <a:rPr lang="ko-KR" altLang="en-US" dirty="0"/>
              <a:t> 제공 </a:t>
            </a:r>
            <a:r>
              <a:rPr lang="ko-KR" altLang="en-US" dirty="0">
                <a:latin typeface="HY신명조" panose="02030600000101010101" pitchFamily="18" charset="-127"/>
              </a:rPr>
              <a:t>⇒ </a:t>
            </a:r>
            <a:r>
              <a:rPr lang="en-US" altLang="ko-KR" dirty="0"/>
              <a:t>relation </a:t>
            </a:r>
            <a:r>
              <a:rPr lang="ko-KR" altLang="en-US" dirty="0"/>
              <a:t>이름과 기본 키가 주어지면 해당 </a:t>
            </a:r>
            <a:r>
              <a:rPr lang="en-US" altLang="ko-KR" dirty="0"/>
              <a:t>tuple</a:t>
            </a:r>
            <a:r>
              <a:rPr lang="ko-KR" altLang="en-US" dirty="0"/>
              <a:t>을 항상 찾을 수 있음</a:t>
            </a:r>
            <a:endParaRPr lang="en-US" altLang="ko-KR" dirty="0"/>
          </a:p>
          <a:p>
            <a:r>
              <a:rPr lang="en-US" altLang="ko-KR" dirty="0"/>
              <a:t>Null </a:t>
            </a:r>
            <a:r>
              <a:rPr lang="ko-KR" altLang="en-US" dirty="0"/>
              <a:t>값 </a:t>
            </a:r>
            <a:r>
              <a:rPr lang="en-US" altLang="ko-KR" dirty="0"/>
              <a:t>?</a:t>
            </a:r>
          </a:p>
          <a:p>
            <a:pPr marL="719138" lvl="1" indent="-361950">
              <a:buFont typeface="+mj-lt"/>
              <a:buAutoNum type="arabicPeriod"/>
            </a:pPr>
            <a:r>
              <a:rPr lang="ko-KR" altLang="en-US" dirty="0"/>
              <a:t>당해 속성에는 해당 되지 아니함</a:t>
            </a:r>
            <a:r>
              <a:rPr lang="en-US" altLang="ko-KR" dirty="0"/>
              <a:t>(inapplicable)</a:t>
            </a:r>
          </a:p>
          <a:p>
            <a:pPr marL="719138" lvl="1" indent="-361950">
              <a:buFont typeface="+mj-lt"/>
              <a:buAutoNum type="arabicPeriod"/>
            </a:pPr>
            <a:r>
              <a:rPr lang="ko-KR" altLang="en-US" dirty="0"/>
              <a:t>당해 속성에 해당되나</a:t>
            </a:r>
            <a:r>
              <a:rPr lang="en-US" altLang="ko-KR" dirty="0"/>
              <a:t>,</a:t>
            </a:r>
          </a:p>
          <a:p>
            <a:pPr marL="1074738" lvl="2" indent="-349250">
              <a:buFont typeface="+mj-lt"/>
              <a:buAutoNum type="arabicParenR"/>
            </a:pPr>
            <a:r>
              <a:rPr lang="ko-KR" altLang="en-US" dirty="0"/>
              <a:t>값이 없음 </a:t>
            </a:r>
            <a:r>
              <a:rPr lang="en-US" altLang="ko-KR" dirty="0"/>
              <a:t>(not available): </a:t>
            </a:r>
            <a:r>
              <a:rPr lang="ko-KR" altLang="en-US" dirty="0"/>
              <a:t>휴대폰을 구입하지 않음</a:t>
            </a:r>
            <a:endParaRPr lang="en-US" altLang="ko-KR" dirty="0"/>
          </a:p>
          <a:p>
            <a:pPr marL="1074738" lvl="2" indent="-349250">
              <a:buFont typeface="+mj-lt"/>
              <a:buAutoNum type="arabicParenR"/>
            </a:pPr>
            <a:r>
              <a:rPr lang="ko-KR" altLang="en-US" dirty="0"/>
              <a:t>값은 있으나 아직 모름</a:t>
            </a:r>
            <a:r>
              <a:rPr lang="en-US" altLang="ko-KR" dirty="0"/>
              <a:t>(unknown): </a:t>
            </a:r>
            <a:r>
              <a:rPr lang="ko-KR" altLang="en-US" dirty="0"/>
              <a:t>휴대폰 번호를 신고하지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62011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Key(3)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7188" lvl="1" indent="-357188">
              <a:buClr>
                <a:schemeClr val="accent1"/>
              </a:buClr>
              <a:buSzTx/>
              <a:buFont typeface="Wingdings" panose="05000000000000000000" pitchFamily="2" charset="2"/>
              <a:buChar char="v"/>
            </a:pPr>
            <a:r>
              <a:rPr lang="en-US" altLang="ko-KR" dirty="0"/>
              <a:t>Foreign Key ?</a:t>
            </a:r>
            <a:endParaRPr lang="ko-KR" altLang="en-US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등록</a:t>
            </a:r>
            <a:r>
              <a:rPr lang="en-US" altLang="ko-KR" dirty="0"/>
              <a:t>”</a:t>
            </a:r>
            <a:r>
              <a:rPr lang="ko-KR" altLang="en-US" dirty="0"/>
              <a:t>의 첫 번째 </a:t>
            </a:r>
            <a:r>
              <a:rPr lang="en-US" altLang="ko-KR" dirty="0"/>
              <a:t>tuple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속성의 값인 </a:t>
            </a:r>
            <a:r>
              <a:rPr lang="en-US" altLang="ko-KR" dirty="0"/>
              <a:t>‘100’</a:t>
            </a:r>
            <a:r>
              <a:rPr lang="ko-KR" altLang="en-US" dirty="0"/>
              <a:t>이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”</a:t>
            </a:r>
            <a:r>
              <a:rPr lang="ko-KR" altLang="en-US" dirty="0"/>
              <a:t>에 존재하지 않는다면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등록</a:t>
            </a:r>
            <a:r>
              <a:rPr lang="en-US" altLang="ko-KR" dirty="0"/>
              <a:t>”</a:t>
            </a:r>
            <a:r>
              <a:rPr lang="ko-KR" altLang="en-US" dirty="0"/>
              <a:t>의 데이터가 잘못되었거나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유령인 학생이 등록한 것</a:t>
            </a:r>
            <a:endParaRPr lang="en-US" altLang="ko-KR" dirty="0"/>
          </a:p>
          <a:p>
            <a:pPr lvl="1"/>
            <a:r>
              <a:rPr lang="ko-KR" altLang="en-US" dirty="0"/>
              <a:t>관계 </a:t>
            </a:r>
            <a:r>
              <a:rPr lang="en-US" altLang="ko-KR" dirty="0"/>
              <a:t>R</a:t>
            </a:r>
            <a:r>
              <a:rPr lang="ko-KR" altLang="en-US" dirty="0"/>
              <a:t>에 속한 어떤 속성 집합 </a:t>
            </a:r>
            <a:r>
              <a:rPr lang="en-US" altLang="ko-KR" dirty="0"/>
              <a:t>FK</a:t>
            </a:r>
            <a:r>
              <a:rPr lang="ko-KR" altLang="en-US" dirty="0"/>
              <a:t>가 다른 관계 </a:t>
            </a:r>
            <a:r>
              <a:rPr lang="en-US" altLang="ko-KR" dirty="0"/>
              <a:t>S</a:t>
            </a:r>
            <a:r>
              <a:rPr lang="ko-KR" altLang="en-US" dirty="0"/>
              <a:t>의 기본 키일 때</a:t>
            </a:r>
            <a:r>
              <a:rPr lang="en-US" altLang="ko-KR" dirty="0"/>
              <a:t>, FK</a:t>
            </a:r>
            <a:r>
              <a:rPr lang="ko-KR" altLang="en-US" dirty="0"/>
              <a:t>를 관계 </a:t>
            </a:r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00B0F0"/>
                </a:solidFill>
              </a:rPr>
              <a:t>외래 키</a:t>
            </a:r>
            <a:r>
              <a:rPr lang="en-US" altLang="ko-KR" dirty="0"/>
              <a:t>(foreign key)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FK</a:t>
            </a:r>
            <a:r>
              <a:rPr lang="ko-KR" altLang="en-US" dirty="0"/>
              <a:t>는 관계 </a:t>
            </a:r>
            <a:r>
              <a:rPr lang="en-US" altLang="ko-KR" dirty="0"/>
              <a:t>S</a:t>
            </a:r>
            <a:r>
              <a:rPr lang="ko-KR" altLang="en-US" dirty="0"/>
              <a:t>를 참조</a:t>
            </a:r>
            <a:r>
              <a:rPr lang="en-US" altLang="ko-KR" dirty="0"/>
              <a:t>(reference)</a:t>
            </a:r>
            <a:r>
              <a:rPr lang="ko-KR" altLang="en-US" dirty="0"/>
              <a:t>한다고 함</a:t>
            </a:r>
            <a:endParaRPr lang="en-US" altLang="ko-KR" dirty="0"/>
          </a:p>
          <a:p>
            <a:pPr lvl="2"/>
            <a:r>
              <a:rPr lang="ko-KR" altLang="en-US" dirty="0"/>
              <a:t>관계 </a:t>
            </a:r>
            <a:r>
              <a:rPr lang="en-US" altLang="ko-KR" dirty="0"/>
              <a:t>R: </a:t>
            </a:r>
            <a:r>
              <a:rPr lang="ko-KR" altLang="en-US" dirty="0"/>
              <a:t>참조 관계</a:t>
            </a:r>
            <a:r>
              <a:rPr lang="en-US" altLang="ko-KR" dirty="0"/>
              <a:t>(referencing relation)</a:t>
            </a:r>
          </a:p>
          <a:p>
            <a:pPr lvl="2"/>
            <a:r>
              <a:rPr lang="ko-KR" altLang="en-US" dirty="0"/>
              <a:t>관계 </a:t>
            </a:r>
            <a:r>
              <a:rPr lang="en-US" altLang="ko-KR" dirty="0"/>
              <a:t>S: </a:t>
            </a:r>
            <a:r>
              <a:rPr lang="ko-KR" altLang="en-US" dirty="0"/>
              <a:t>피 참조 관계</a:t>
            </a:r>
            <a:r>
              <a:rPr lang="en-US" altLang="ko-KR" dirty="0"/>
              <a:t>(referenced relation)</a:t>
            </a:r>
          </a:p>
          <a:p>
            <a:pPr lvl="2"/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ko-KR" altLang="en-US" dirty="0"/>
              <a:t>가 달라야 할 필요는 없음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등록</a:t>
            </a:r>
            <a:r>
              <a:rPr lang="en-US" altLang="ko-KR" dirty="0"/>
              <a:t>”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과목번호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외래 키는 개체 참조</a:t>
            </a:r>
            <a:r>
              <a:rPr lang="en-US" altLang="ko-KR" dirty="0"/>
              <a:t>(entity reference)</a:t>
            </a:r>
            <a:r>
              <a:rPr lang="ko-KR" altLang="en-US" dirty="0"/>
              <a:t>를 표현</a:t>
            </a:r>
          </a:p>
        </p:txBody>
      </p:sp>
    </p:spTree>
    <p:extLst>
      <p:ext uri="{BB962C8B-B14F-4D97-AF65-F5344CB8AC3E}">
        <p14:creationId xmlns:p14="http://schemas.microsoft.com/office/powerpoint/2010/main" xmlns="" val="145994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Integrity Constraint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기초 개념</a:t>
            </a:r>
            <a:endParaRPr lang="en-US" altLang="ko-KR" dirty="0"/>
          </a:p>
          <a:p>
            <a:pPr lvl="1"/>
            <a:r>
              <a:rPr lang="ko-KR" altLang="en-US" dirty="0" err="1"/>
              <a:t>무결성</a:t>
            </a:r>
            <a:r>
              <a:rPr lang="ko-KR" altLang="en-US" dirty="0"/>
              <a:t> 제약</a:t>
            </a:r>
            <a:r>
              <a:rPr lang="en-US" altLang="ko-KR" dirty="0"/>
              <a:t>: </a:t>
            </a:r>
            <a:r>
              <a:rPr lang="ko-KR" altLang="en-US" dirty="0"/>
              <a:t>관계에 존재하는 모든 </a:t>
            </a:r>
            <a:r>
              <a:rPr lang="en-US" altLang="ko-KR" dirty="0"/>
              <a:t>tuples</a:t>
            </a:r>
            <a:r>
              <a:rPr lang="ko-KR" altLang="en-US" dirty="0"/>
              <a:t>의 값이 결점이 없기 위해 만족해야 하는 조건</a:t>
            </a:r>
            <a:endParaRPr lang="en-US" altLang="ko-KR" dirty="0"/>
          </a:p>
          <a:p>
            <a:pPr lvl="2"/>
            <a:r>
              <a:rPr lang="en-US" altLang="ko-KR" dirty="0"/>
              <a:t>DB state: </a:t>
            </a:r>
            <a:r>
              <a:rPr lang="ko-KR" altLang="en-US" dirty="0"/>
              <a:t>어느 시점에 </a:t>
            </a:r>
            <a:r>
              <a:rPr lang="en-US" altLang="ko-KR" dirty="0"/>
              <a:t>DB</a:t>
            </a:r>
            <a:r>
              <a:rPr lang="ko-KR" altLang="en-US" dirty="0"/>
              <a:t>에 저장되어 있는 모든 데이터 값</a:t>
            </a:r>
            <a:endParaRPr lang="en-US" altLang="ko-KR" dirty="0"/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상태의 변이 간에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제약조건은 유지되어야 한다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관계 데이터 모델에서 키로 인한 </a:t>
            </a:r>
            <a:r>
              <a:rPr lang="ko-KR" altLang="en-US" dirty="0" err="1"/>
              <a:t>무결성</a:t>
            </a:r>
            <a:r>
              <a:rPr lang="ko-KR" altLang="en-US" dirty="0"/>
              <a:t> 제약</a:t>
            </a:r>
            <a:endParaRPr lang="en-US" altLang="ko-KR" dirty="0"/>
          </a:p>
          <a:p>
            <a:pPr lvl="2"/>
            <a:r>
              <a:rPr lang="ko-KR" altLang="en-US" dirty="0"/>
              <a:t>개체 </a:t>
            </a:r>
            <a:r>
              <a:rPr lang="ko-KR" altLang="en-US" dirty="0" err="1"/>
              <a:t>무결성</a:t>
            </a:r>
            <a:r>
              <a:rPr lang="en-US" altLang="ko-KR" dirty="0"/>
              <a:t>(entity integrity) </a:t>
            </a:r>
            <a:r>
              <a:rPr lang="ko-KR" altLang="en-US" dirty="0"/>
              <a:t>제약</a:t>
            </a:r>
            <a:endParaRPr lang="en-US" altLang="ko-KR" dirty="0"/>
          </a:p>
          <a:p>
            <a:pPr lvl="2"/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en-US" altLang="ko-KR" dirty="0"/>
              <a:t>(referential integrity) </a:t>
            </a:r>
            <a:r>
              <a:rPr lang="ko-KR" altLang="en-US" dirty="0"/>
              <a:t>제약</a:t>
            </a:r>
            <a:endParaRPr lang="en-US" altLang="ko-KR" dirty="0"/>
          </a:p>
          <a:p>
            <a:r>
              <a:rPr lang="ko-KR" altLang="en-US" dirty="0"/>
              <a:t>개체 </a:t>
            </a:r>
            <a:r>
              <a:rPr lang="ko-KR" altLang="en-US" dirty="0" err="1"/>
              <a:t>무결성</a:t>
            </a:r>
            <a:r>
              <a:rPr lang="ko-KR" altLang="en-US" dirty="0"/>
              <a:t> 제약</a:t>
            </a:r>
            <a:r>
              <a:rPr lang="en-US" altLang="ko-KR" dirty="0"/>
              <a:t>(entity integrity constraint)</a:t>
            </a:r>
          </a:p>
          <a:p>
            <a:pPr lvl="1"/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키에 속해 있는 속성의 값은 언제나 </a:t>
            </a:r>
            <a:r>
              <a:rPr lang="en-US" altLang="ko-KR" dirty="0"/>
              <a:t>Null </a:t>
            </a:r>
            <a:r>
              <a:rPr lang="ko-KR" altLang="en-US" dirty="0"/>
              <a:t>값을 가질 수 없다는 제약</a:t>
            </a:r>
            <a:endParaRPr lang="en-US" altLang="ko-KR" dirty="0"/>
          </a:p>
          <a:p>
            <a:pPr lvl="1"/>
            <a:r>
              <a:rPr lang="ko-KR" altLang="en-US" dirty="0"/>
              <a:t>이 제약이 깨지면 </a:t>
            </a:r>
            <a:r>
              <a:rPr lang="en-US" altLang="ko-KR" dirty="0"/>
              <a:t>tuple</a:t>
            </a:r>
            <a:r>
              <a:rPr lang="ko-KR" altLang="en-US" dirty="0"/>
              <a:t>을 식별할 수 없음</a:t>
            </a:r>
            <a:endParaRPr lang="en-US" altLang="ko-KR" dirty="0"/>
          </a:p>
          <a:p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en-US" altLang="ko-KR" dirty="0"/>
              <a:t>(referential integrity)</a:t>
            </a:r>
          </a:p>
          <a:p>
            <a:pPr lvl="1"/>
            <a:r>
              <a:rPr lang="ko-KR" altLang="en-US" dirty="0"/>
              <a:t>외래 키는 참조할 수 없는 값을 가질 수 없다는 제약</a:t>
            </a:r>
            <a:endParaRPr lang="en-US" altLang="ko-KR" dirty="0"/>
          </a:p>
          <a:p>
            <a:pPr lvl="1"/>
            <a:r>
              <a:rPr lang="ko-KR" altLang="en-US" dirty="0"/>
              <a:t>외래 키의 값은 </a:t>
            </a:r>
            <a:r>
              <a:rPr lang="ko-KR" altLang="en-US" dirty="0" err="1"/>
              <a:t>피참조</a:t>
            </a:r>
            <a:r>
              <a:rPr lang="ko-KR" altLang="en-US" dirty="0"/>
              <a:t> 관계에 존재하는 값이거나 </a:t>
            </a:r>
            <a:r>
              <a:rPr lang="en-US" altLang="ko-KR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xmlns="" val="386219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System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737980" y="1502875"/>
            <a:ext cx="2498051" cy="2000346"/>
            <a:chOff x="3213979" y="1502875"/>
            <a:chExt cx="2498051" cy="2000346"/>
          </a:xfrm>
        </p:grpSpPr>
        <p:sp>
          <p:nvSpPr>
            <p:cNvPr id="3" name="정육면체 2"/>
            <p:cNvSpPr/>
            <p:nvPr/>
          </p:nvSpPr>
          <p:spPr bwMode="auto">
            <a:xfrm>
              <a:off x="3213979" y="1502875"/>
              <a:ext cx="2498051" cy="2000346"/>
            </a:xfrm>
            <a:prstGeom prst="cube">
              <a:avLst>
                <a:gd name="adj" fmla="val 1792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DB Server</a:t>
              </a:r>
              <a:endParaRPr lang="ko-KR" altLang="en-US" sz="1600" dirty="0"/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3384469" y="2232560"/>
              <a:ext cx="1769422" cy="1163783"/>
            </a:xfrm>
            <a:prstGeom prst="rect">
              <a:avLst/>
            </a:prstGeom>
            <a:solidFill>
              <a:srgbClr val="71FFB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DBMS</a:t>
              </a:r>
              <a:endParaRPr lang="ko-KR" altLang="en-US" sz="1600" dirty="0"/>
            </a:p>
          </p:txBody>
        </p:sp>
        <p:sp>
          <p:nvSpPr>
            <p:cNvPr id="5" name="순서도: 자기 디스크 4"/>
            <p:cNvSpPr/>
            <p:nvPr/>
          </p:nvSpPr>
          <p:spPr bwMode="auto">
            <a:xfrm>
              <a:off x="3758541" y="2559135"/>
              <a:ext cx="1021278" cy="730330"/>
            </a:xfrm>
            <a:prstGeom prst="flowChartMagneticDisk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DB</a:t>
              </a:r>
              <a:endParaRPr lang="ko-KR" altLang="en-US" sz="16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564029" y="1852859"/>
            <a:ext cx="1508167" cy="1300379"/>
            <a:chOff x="6232347" y="2042555"/>
            <a:chExt cx="1508167" cy="1300379"/>
          </a:xfrm>
        </p:grpSpPr>
        <p:sp>
          <p:nvSpPr>
            <p:cNvPr id="7" name="웃는 얼굴 6"/>
            <p:cNvSpPr/>
            <p:nvPr/>
          </p:nvSpPr>
          <p:spPr bwMode="auto">
            <a:xfrm>
              <a:off x="6626431" y="2042555"/>
              <a:ext cx="720000" cy="720000"/>
            </a:xfrm>
            <a:prstGeom prst="smileyFac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2347" y="2758159"/>
              <a:ext cx="15081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Application</a:t>
              </a:r>
            </a:p>
            <a:p>
              <a:pPr algn="ctr"/>
              <a:r>
                <a:rPr lang="en-US" altLang="ko-KR" sz="1600" dirty="0"/>
                <a:t>Programmer</a:t>
              </a:r>
              <a:endParaRPr lang="ko-KR" altLang="en-US" sz="1600" dirty="0"/>
            </a:p>
          </p:txBody>
        </p:sp>
      </p:grpSp>
      <p:sp>
        <p:nvSpPr>
          <p:cNvPr id="10" name="왼쪽/오른쪽 화살표 9"/>
          <p:cNvSpPr/>
          <p:nvPr/>
        </p:nvSpPr>
        <p:spPr bwMode="auto">
          <a:xfrm>
            <a:off x="7566502" y="2409368"/>
            <a:ext cx="997527" cy="187360"/>
          </a:xfrm>
          <a:prstGeom prst="leftRightArrow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26798" y="1852859"/>
            <a:ext cx="1422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SQL in</a:t>
            </a:r>
          </a:p>
          <a:p>
            <a:pPr algn="ctr"/>
            <a:r>
              <a:rPr lang="en-US" altLang="ko-KR" sz="1600" dirty="0"/>
              <a:t>Program</a:t>
            </a:r>
            <a:endParaRPr lang="ko-KR" altLang="en-US" sz="1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187424" y="1852859"/>
            <a:ext cx="1508167" cy="1300379"/>
            <a:chOff x="6232347" y="2042555"/>
            <a:chExt cx="1508167" cy="1300379"/>
          </a:xfrm>
        </p:grpSpPr>
        <p:sp>
          <p:nvSpPr>
            <p:cNvPr id="13" name="웃는 얼굴 12"/>
            <p:cNvSpPr/>
            <p:nvPr/>
          </p:nvSpPr>
          <p:spPr bwMode="auto">
            <a:xfrm>
              <a:off x="6626431" y="2042555"/>
              <a:ext cx="720000" cy="720000"/>
            </a:xfrm>
            <a:prstGeom prst="smileyFac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32347" y="2758159"/>
              <a:ext cx="15081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DBA</a:t>
              </a:r>
            </a:p>
            <a:p>
              <a:pPr algn="ctr"/>
              <a:r>
                <a:rPr lang="en-US" altLang="ko-KR" sz="1600" dirty="0"/>
                <a:t>End Users</a:t>
              </a:r>
              <a:endParaRPr lang="ko-KR" altLang="en-US" sz="1600" dirty="0"/>
            </a:p>
          </p:txBody>
        </p:sp>
      </p:grpSp>
      <p:sp>
        <p:nvSpPr>
          <p:cNvPr id="15" name="왼쪽/오른쪽 화살표 14"/>
          <p:cNvSpPr/>
          <p:nvPr/>
        </p:nvSpPr>
        <p:spPr bwMode="auto">
          <a:xfrm>
            <a:off x="3478591" y="2409368"/>
            <a:ext cx="997527" cy="187360"/>
          </a:xfrm>
          <a:prstGeom prst="leftRightArrow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8587" y="1852859"/>
            <a:ext cx="1422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Direct</a:t>
            </a:r>
          </a:p>
          <a:p>
            <a:pPr algn="ctr"/>
            <a:r>
              <a:rPr lang="en-US" altLang="ko-KR" sz="1600" dirty="0"/>
              <a:t>SQL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1200" y="4213079"/>
            <a:ext cx="8229600" cy="1754326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▣</a:t>
            </a:r>
            <a:r>
              <a:rPr lang="ko-KR" altLang="en-US" dirty="0"/>
              <a:t> </a:t>
            </a:r>
            <a:r>
              <a:rPr lang="en-US" altLang="ko-KR" dirty="0"/>
              <a:t>DB System</a:t>
            </a:r>
            <a:r>
              <a:rPr lang="ko-KR" altLang="en-US" dirty="0"/>
              <a:t>의 구성 요소</a:t>
            </a:r>
            <a:endParaRPr lang="en-US" altLang="ko-KR" dirty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DB Server: DBMS </a:t>
            </a:r>
            <a:r>
              <a:rPr lang="ko-KR" altLang="en-US" dirty="0"/>
              <a:t>및 </a:t>
            </a:r>
            <a:r>
              <a:rPr lang="en-US" altLang="ko-KR" dirty="0"/>
              <a:t>DB</a:t>
            </a:r>
            <a:r>
              <a:rPr lang="ko-KR" altLang="en-US" dirty="0"/>
              <a:t>를 탑재하고 있는 하드웨어</a:t>
            </a:r>
            <a:r>
              <a:rPr lang="en-US" altLang="ko-KR" dirty="0"/>
              <a:t>.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DBMS: </a:t>
            </a:r>
            <a:r>
              <a:rPr lang="ko-KR" altLang="en-US" dirty="0"/>
              <a:t>전문 제작업체의 제품을 구매하여 설치</a:t>
            </a:r>
            <a:r>
              <a:rPr lang="en-US" altLang="ko-KR" dirty="0"/>
              <a:t>(DB Engineer).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DB: ①DB </a:t>
            </a:r>
            <a:r>
              <a:rPr lang="ko-KR" altLang="en-US" dirty="0"/>
              <a:t>구조 설계</a:t>
            </a:r>
            <a:r>
              <a:rPr lang="en-US" altLang="ko-KR" dirty="0"/>
              <a:t>, ②Data </a:t>
            </a:r>
            <a:r>
              <a:rPr lang="ko-KR" altLang="en-US" dirty="0"/>
              <a:t>구축</a:t>
            </a:r>
            <a:endParaRPr lang="en-US" altLang="ko-KR" dirty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Data Language: </a:t>
            </a:r>
            <a:r>
              <a:rPr lang="ko-KR" altLang="en-US" dirty="0"/>
              <a:t>시스템과의 인터페이스를 제공하는 도구</a:t>
            </a:r>
            <a:r>
              <a:rPr lang="en-US" altLang="ko-KR" dirty="0"/>
              <a:t>. SQL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DB </a:t>
            </a:r>
            <a:r>
              <a:rPr lang="ko-KR" altLang="en-US" dirty="0"/>
              <a:t>관계자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46983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Data Modeling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/>
              <a:t>Data Model?</a:t>
            </a:r>
          </a:p>
          <a:p>
            <a:r>
              <a:rPr lang="en-US" altLang="ko-KR" dirty="0"/>
              <a:t>Entity Type &amp; Relation Type</a:t>
            </a:r>
          </a:p>
          <a:p>
            <a:r>
              <a:rPr lang="en-US" altLang="ko-KR" dirty="0"/>
              <a:t>ER Model</a:t>
            </a:r>
          </a:p>
          <a:p>
            <a:r>
              <a:rPr lang="en-US" altLang="ko-KR"/>
              <a:t>Logical Data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155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Type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308525"/>
            <a:ext cx="8229601" cy="368647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en-US" altLang="ko-KR" dirty="0"/>
              <a:t>Entity Type(</a:t>
            </a:r>
            <a:r>
              <a:rPr lang="ko-KR" altLang="en-US" dirty="0"/>
              <a:t>개체 타입</a:t>
            </a:r>
            <a:r>
              <a:rPr lang="en-US" altLang="ko-KR" dirty="0"/>
              <a:t>) or Entity Class</a:t>
            </a: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이름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0070C0"/>
                </a:solidFill>
              </a:rPr>
              <a:t>속성</a:t>
            </a:r>
            <a:r>
              <a:rPr lang="en-US" altLang="ko-KR" dirty="0">
                <a:solidFill>
                  <a:srgbClr val="0070C0"/>
                </a:solidFill>
              </a:rPr>
              <a:t>(attributes)</a:t>
            </a:r>
            <a:r>
              <a:rPr lang="ko-KR" altLang="en-US" dirty="0"/>
              <a:t>으로 정의되고</a:t>
            </a:r>
            <a:r>
              <a:rPr lang="en-US" altLang="ko-KR" dirty="0"/>
              <a:t>, </a:t>
            </a:r>
            <a:r>
              <a:rPr lang="ko-KR" altLang="en-US" dirty="0"/>
              <a:t>속성이 개체의 특성을 기술</a:t>
            </a:r>
            <a:endParaRPr lang="en-US" altLang="ko-KR" dirty="0"/>
          </a:p>
          <a:p>
            <a:pPr lvl="1"/>
            <a:r>
              <a:rPr lang="en-US" altLang="ko-KR" dirty="0"/>
              <a:t>Entity Instance(</a:t>
            </a:r>
            <a:r>
              <a:rPr lang="ko-KR" altLang="en-US" dirty="0"/>
              <a:t>개체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현실 세계에 존재하는 객체</a:t>
            </a:r>
            <a:endParaRPr lang="en-US" altLang="ko-KR" dirty="0"/>
          </a:p>
          <a:p>
            <a:pPr lvl="2"/>
            <a:r>
              <a:rPr lang="en-US" altLang="ko-KR" dirty="0"/>
              <a:t>An occurrence of a particular entity type</a:t>
            </a:r>
          </a:p>
          <a:p>
            <a:pPr lvl="1"/>
            <a:r>
              <a:rPr lang="en-US" altLang="ko-KR" dirty="0"/>
              <a:t>Entity Set(</a:t>
            </a:r>
            <a:r>
              <a:rPr lang="ko-KR" altLang="en-US" dirty="0"/>
              <a:t>개체 집합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Set of entity instances</a:t>
            </a:r>
          </a:p>
          <a:p>
            <a:pPr lvl="2"/>
            <a:r>
              <a:rPr lang="ko-KR" altLang="en-US" dirty="0"/>
              <a:t>각 개체는 공통적인 속성을 갖지만</a:t>
            </a:r>
            <a:r>
              <a:rPr lang="en-US" altLang="ko-KR" dirty="0"/>
              <a:t>, </a:t>
            </a:r>
            <a:r>
              <a:rPr lang="ko-KR" altLang="en-US" dirty="0"/>
              <a:t>각각의 속성에 대해서 자신만의 고유한 값을 가짐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개체는 기본적으로 다른 개체와 구별되어야 하고</a:t>
            </a:r>
            <a:r>
              <a:rPr lang="en-US" altLang="ko-KR" dirty="0"/>
              <a:t>, </a:t>
            </a:r>
            <a:r>
              <a:rPr lang="ko-KR" altLang="en-US" dirty="0"/>
              <a:t>독자적으로 존재할 수 있는 의미를 가져야 한다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75208" y="218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37248" y="5112702"/>
            <a:ext cx="2520601" cy="135935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lang="en-US" altLang="ko-KR" sz="1600" b="1" dirty="0"/>
              <a:t>Customer</a:t>
            </a:r>
          </a:p>
          <a:p>
            <a:r>
              <a:rPr lang="en-US" altLang="ko-KR" sz="1600" dirty="0" err="1"/>
              <a:t>CustomerNumber</a:t>
            </a:r>
            <a:endParaRPr lang="en-US" altLang="ko-KR" sz="1600" dirty="0"/>
          </a:p>
          <a:p>
            <a:r>
              <a:rPr lang="en-US" altLang="ko-KR" sz="1600" dirty="0" err="1"/>
              <a:t>CustomerName</a:t>
            </a:r>
            <a:endParaRPr lang="en-US" altLang="ko-KR" sz="1600" dirty="0"/>
          </a:p>
          <a:p>
            <a:r>
              <a:rPr lang="en-US" altLang="ko-KR" sz="1600" dirty="0"/>
              <a:t>Street, City, State, Zip</a:t>
            </a:r>
          </a:p>
          <a:p>
            <a:r>
              <a:rPr lang="en-US" altLang="ko-KR" sz="1600" dirty="0" err="1"/>
              <a:t>ContactName</a:t>
            </a:r>
            <a:endParaRPr lang="en-US" altLang="ko-KR" sz="1600" dirty="0"/>
          </a:p>
          <a:p>
            <a:r>
              <a:rPr lang="en-US" altLang="ko-KR" sz="1600" dirty="0"/>
              <a:t>Email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358213" y="5112701"/>
            <a:ext cx="3528489" cy="1359351"/>
          </a:xfrm>
          <a:prstGeom prst="rect">
            <a:avLst/>
          </a:prstGeom>
          <a:solidFill>
            <a:srgbClr val="B7FFD8"/>
          </a:solidFill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lang="en-US" altLang="ko-KR" sz="1600" b="1" dirty="0"/>
              <a:t>Customer Instance</a:t>
            </a:r>
            <a:endParaRPr lang="en-US" altLang="ko-KR" sz="1600" dirty="0"/>
          </a:p>
          <a:p>
            <a:r>
              <a:rPr lang="en-US" altLang="ko-KR" sz="1600" dirty="0"/>
              <a:t>1234</a:t>
            </a:r>
          </a:p>
          <a:p>
            <a:r>
              <a:rPr lang="en-US" altLang="ko-KR" sz="1600" dirty="0"/>
              <a:t>Ajax Manufacturing</a:t>
            </a:r>
          </a:p>
          <a:p>
            <a:r>
              <a:rPr lang="en-US" altLang="ko-KR" sz="1600" dirty="0"/>
              <a:t>123 Elm Street, Memphis, TN, 32455</a:t>
            </a:r>
          </a:p>
          <a:p>
            <a:r>
              <a:rPr lang="en-US" altLang="ko-KR" sz="1600" dirty="0" err="1"/>
              <a:t>P_Schwartz</a:t>
            </a:r>
            <a:endParaRPr lang="en-US" altLang="ko-KR" sz="1600" dirty="0"/>
          </a:p>
          <a:p>
            <a:r>
              <a:rPr lang="en-US" altLang="ko-KR" sz="1600" dirty="0"/>
              <a:t>P_S@Ajax.com</a:t>
            </a:r>
          </a:p>
        </p:txBody>
      </p:sp>
    </p:spTree>
    <p:extLst>
      <p:ext uri="{BB962C8B-B14F-4D97-AF65-F5344CB8AC3E}">
        <p14:creationId xmlns:p14="http://schemas.microsoft.com/office/powerpoint/2010/main" xmlns="" val="327018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Attributes</a:t>
            </a:r>
            <a:r>
              <a:rPr lang="ko-KR" altLang="en-US" dirty="0"/>
              <a:t>의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07135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Simple &amp; Composite Attributes</a:t>
            </a:r>
          </a:p>
          <a:p>
            <a:pPr lvl="1"/>
            <a:r>
              <a:rPr lang="ko-KR" altLang="en-US" dirty="0"/>
              <a:t>단순 속성</a:t>
            </a:r>
            <a:r>
              <a:rPr lang="en-US" altLang="ko-KR" dirty="0"/>
              <a:t>: </a:t>
            </a:r>
            <a:r>
              <a:rPr lang="ko-KR" altLang="en-US" dirty="0"/>
              <a:t>더 작은 구성 요소로 분해할 수 없는 속성</a:t>
            </a:r>
            <a:endParaRPr lang="en-US" altLang="ko-KR" dirty="0"/>
          </a:p>
          <a:p>
            <a:pPr lvl="1"/>
            <a:r>
              <a:rPr lang="ko-KR" altLang="en-US" dirty="0"/>
              <a:t>복합 속성</a:t>
            </a:r>
            <a:r>
              <a:rPr lang="en-US" altLang="ko-KR" dirty="0"/>
              <a:t>: </a:t>
            </a:r>
            <a:r>
              <a:rPr lang="ko-KR" altLang="en-US" dirty="0"/>
              <a:t>다수의 단순 속성으로 분해할 수 있는 속성</a:t>
            </a:r>
          </a:p>
          <a:p>
            <a:r>
              <a:rPr lang="en-US" altLang="ko-KR" dirty="0"/>
              <a:t>Single-valued &amp; Multi-valued Attributes</a:t>
            </a:r>
          </a:p>
          <a:p>
            <a:pPr lvl="1"/>
            <a:r>
              <a:rPr lang="ko-KR" altLang="en-US" dirty="0"/>
              <a:t>단일 값 속성</a:t>
            </a:r>
            <a:r>
              <a:rPr lang="en-US" altLang="ko-KR" dirty="0"/>
              <a:t>: </a:t>
            </a:r>
            <a:r>
              <a:rPr lang="ko-KR" altLang="en-US" dirty="0"/>
              <a:t>특정 개체에 대해서 하나의 값을 가짐</a:t>
            </a:r>
            <a:endParaRPr lang="en-US" altLang="ko-KR" dirty="0"/>
          </a:p>
          <a:p>
            <a:pPr lvl="1"/>
            <a:r>
              <a:rPr lang="ko-KR" altLang="en-US" dirty="0"/>
              <a:t>다중 값 속성</a:t>
            </a:r>
            <a:r>
              <a:rPr lang="en-US" altLang="ko-KR" dirty="0"/>
              <a:t>: </a:t>
            </a:r>
            <a:r>
              <a:rPr lang="ko-KR" altLang="en-US" dirty="0"/>
              <a:t>한 개체에 대해서 여러 개의 값을 갖는 속성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취미</a:t>
            </a:r>
            <a:r>
              <a:rPr lang="en-US" altLang="ko-KR" dirty="0"/>
              <a:t>, </a:t>
            </a:r>
            <a:r>
              <a:rPr lang="ko-KR" altLang="en-US" dirty="0"/>
              <a:t>특기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...</a:t>
            </a:r>
          </a:p>
          <a:p>
            <a:r>
              <a:rPr lang="en-US" altLang="ko-KR" dirty="0"/>
              <a:t>Stored &amp; Derived Attributes</a:t>
            </a:r>
          </a:p>
          <a:p>
            <a:pPr lvl="1"/>
            <a:r>
              <a:rPr lang="ko-KR" altLang="en-US" dirty="0"/>
              <a:t>유도 속성</a:t>
            </a:r>
            <a:r>
              <a:rPr lang="en-US" altLang="ko-KR" dirty="0"/>
              <a:t>: </a:t>
            </a:r>
            <a:r>
              <a:rPr lang="ko-KR" altLang="en-US" dirty="0"/>
              <a:t>값이 다른 속성으로부터 유도 가능</a:t>
            </a:r>
            <a:endParaRPr lang="en-US" altLang="ko-KR" dirty="0"/>
          </a:p>
          <a:p>
            <a:pPr lvl="2"/>
            <a:r>
              <a:rPr lang="ko-KR" altLang="en-US" dirty="0"/>
              <a:t>평균 점수</a:t>
            </a:r>
            <a:r>
              <a:rPr lang="en-US" altLang="ko-KR" dirty="0"/>
              <a:t>, </a:t>
            </a:r>
            <a:r>
              <a:rPr lang="ko-KR" altLang="en-US" dirty="0"/>
              <a:t>최대값</a:t>
            </a:r>
            <a:r>
              <a:rPr lang="en-US" altLang="ko-KR" dirty="0"/>
              <a:t>, </a:t>
            </a:r>
            <a:r>
              <a:rPr lang="ko-KR" altLang="en-US" dirty="0"/>
              <a:t>최소값</a:t>
            </a:r>
            <a:r>
              <a:rPr lang="en-US" altLang="ko-KR" dirty="0"/>
              <a:t>, ...</a:t>
            </a:r>
          </a:p>
          <a:p>
            <a:pPr lvl="1"/>
            <a:r>
              <a:rPr lang="ko-KR" altLang="en-US" dirty="0"/>
              <a:t>저장 속성</a:t>
            </a:r>
            <a:r>
              <a:rPr lang="en-US" altLang="ko-KR" dirty="0"/>
              <a:t>: </a:t>
            </a:r>
            <a:r>
              <a:rPr lang="ko-KR" altLang="en-US" dirty="0"/>
              <a:t>값이 다른 속성으로부터 유도 불가능</a:t>
            </a:r>
            <a:endParaRPr lang="en-US" altLang="ko-KR" dirty="0"/>
          </a:p>
          <a:p>
            <a:r>
              <a:rPr lang="en-US" altLang="ko-KR" dirty="0"/>
              <a:t>Null Attributes : null </a:t>
            </a:r>
            <a:r>
              <a:rPr lang="ko-KR" altLang="en-US" dirty="0"/>
              <a:t>값을 갖는 속성</a:t>
            </a:r>
            <a:endParaRPr lang="en-US" altLang="ko-KR" dirty="0"/>
          </a:p>
          <a:p>
            <a:pPr marL="814388" lvl="1" indent="-457200">
              <a:buFont typeface="+mj-lt"/>
              <a:buAutoNum type="arabicPeriod"/>
            </a:pPr>
            <a:r>
              <a:rPr lang="en-US" altLang="ko-KR" dirty="0"/>
              <a:t>not applicable(</a:t>
            </a:r>
            <a:r>
              <a:rPr lang="ko-KR" altLang="en-US" dirty="0"/>
              <a:t>해당되지 않는</a:t>
            </a:r>
            <a:r>
              <a:rPr lang="en-US" altLang="ko-KR" dirty="0"/>
              <a:t>) : </a:t>
            </a:r>
            <a:r>
              <a:rPr lang="ko-KR" altLang="en-US" dirty="0"/>
              <a:t>여학생에 대한 병역 관계</a:t>
            </a:r>
            <a:endParaRPr lang="en-US" altLang="ko-KR" dirty="0"/>
          </a:p>
          <a:p>
            <a:pPr marL="814388" lvl="1" indent="-457200">
              <a:buFont typeface="+mj-lt"/>
              <a:buAutoNum type="arabicPeriod"/>
            </a:pPr>
            <a:r>
              <a:rPr lang="en-US" altLang="ko-KR" dirty="0"/>
              <a:t>unknown(</a:t>
            </a:r>
            <a:r>
              <a:rPr lang="ko-KR" altLang="en-US" dirty="0"/>
              <a:t>알 수 없는</a:t>
            </a:r>
            <a:r>
              <a:rPr lang="en-US" altLang="ko-KR" dirty="0"/>
              <a:t>) : ①missing(</a:t>
            </a:r>
            <a:r>
              <a:rPr lang="ko-KR" altLang="en-US" dirty="0"/>
              <a:t>누락</a:t>
            </a:r>
            <a:r>
              <a:rPr lang="en-US" altLang="ko-KR" dirty="0"/>
              <a:t>), ②not known(</a:t>
            </a:r>
            <a:r>
              <a:rPr lang="ko-KR" altLang="en-US" dirty="0"/>
              <a:t>모르는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033022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Relationship Type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2933798"/>
          </a:xfrm>
        </p:spPr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en-US" altLang="ko-KR" dirty="0"/>
              <a:t>Relationship Type(</a:t>
            </a:r>
            <a:r>
              <a:rPr lang="ko-KR" altLang="en-US" dirty="0"/>
              <a:t>관계 타입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개체 집합 사이의 대응</a:t>
            </a:r>
            <a:r>
              <a:rPr lang="en-US" altLang="ko-KR" dirty="0"/>
              <a:t>(correspondence or mapping)</a:t>
            </a:r>
          </a:p>
          <a:p>
            <a:pPr lvl="2"/>
            <a:r>
              <a:rPr lang="ko-KR" altLang="en-US" dirty="0"/>
              <a:t>집합 사이의 관계를 정의함으로써 유용한 의미를 표현</a:t>
            </a:r>
            <a:endParaRPr lang="en-US" altLang="ko-KR" dirty="0"/>
          </a:p>
          <a:p>
            <a:pPr lvl="3"/>
            <a:r>
              <a:rPr lang="ko-KR" altLang="en-US" dirty="0"/>
              <a:t>수강 관계</a:t>
            </a:r>
            <a:r>
              <a:rPr lang="en-US" altLang="ko-KR" dirty="0"/>
              <a:t>(</a:t>
            </a:r>
            <a:r>
              <a:rPr lang="ko-KR" altLang="en-US" dirty="0"/>
              <a:t>학생 </a:t>
            </a:r>
            <a:r>
              <a:rPr lang="en-US" altLang="ko-KR" dirty="0"/>
              <a:t>&lt;-&gt; </a:t>
            </a:r>
            <a:r>
              <a:rPr lang="ko-KR" altLang="en-US" dirty="0"/>
              <a:t>개설과목</a:t>
            </a:r>
            <a:r>
              <a:rPr lang="en-US" altLang="ko-KR" dirty="0"/>
              <a:t>): </a:t>
            </a:r>
            <a:r>
              <a:rPr lang="ko-KR" altLang="en-US" dirty="0"/>
              <a:t>어떤 학생이 무슨 과목을 수강</a:t>
            </a:r>
            <a:endParaRPr lang="en-US" altLang="ko-KR" dirty="0"/>
          </a:p>
          <a:p>
            <a:pPr lvl="1"/>
            <a:r>
              <a:rPr lang="en-US" altLang="ko-KR" dirty="0"/>
              <a:t>Relationship Set(</a:t>
            </a:r>
            <a:r>
              <a:rPr lang="ko-KR" altLang="en-US" dirty="0"/>
              <a:t>관계 집합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개체 집합과 개체 집합 사이에 실제로 나타나는 관계들의 집합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376551" y="4761622"/>
            <a:ext cx="700644" cy="1449172"/>
            <a:chOff x="1140031" y="4749747"/>
            <a:chExt cx="700644" cy="1449172"/>
          </a:xfrm>
        </p:grpSpPr>
        <p:sp>
          <p:nvSpPr>
            <p:cNvPr id="4" name="타원 3"/>
            <p:cNvSpPr/>
            <p:nvPr/>
          </p:nvSpPr>
          <p:spPr bwMode="auto">
            <a:xfrm>
              <a:off x="1140031" y="4809506"/>
              <a:ext cx="700644" cy="1389413"/>
            </a:xfrm>
            <a:prstGeom prst="ellipse">
              <a:avLst/>
            </a:prstGeom>
            <a:solidFill>
              <a:srgbClr val="D3FC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5360" y="4749747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1466" y="5601474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53450" y="5390804"/>
              <a:ext cx="283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53450" y="5172173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53450" y="4969739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53450" y="5829587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472854" y="4761622"/>
            <a:ext cx="700644" cy="1449172"/>
            <a:chOff x="1140031" y="4749747"/>
            <a:chExt cx="700644" cy="1449172"/>
          </a:xfrm>
        </p:grpSpPr>
        <p:sp>
          <p:nvSpPr>
            <p:cNvPr id="26" name="타원 25"/>
            <p:cNvSpPr/>
            <p:nvPr/>
          </p:nvSpPr>
          <p:spPr bwMode="auto">
            <a:xfrm>
              <a:off x="1140031" y="4809506"/>
              <a:ext cx="700644" cy="1389413"/>
            </a:xfrm>
            <a:prstGeom prst="ellipse">
              <a:avLst/>
            </a:prstGeom>
            <a:solidFill>
              <a:srgbClr val="D3FC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45360" y="4749747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51466" y="5601474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3450" y="5390804"/>
              <a:ext cx="283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3450" y="5172173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3450" y="4969739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53450" y="5829587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415149" y="4761622"/>
            <a:ext cx="700644" cy="1449172"/>
            <a:chOff x="1140031" y="4749747"/>
            <a:chExt cx="700644" cy="1449172"/>
          </a:xfrm>
        </p:grpSpPr>
        <p:sp>
          <p:nvSpPr>
            <p:cNvPr id="34" name="타원 33"/>
            <p:cNvSpPr/>
            <p:nvPr/>
          </p:nvSpPr>
          <p:spPr bwMode="auto">
            <a:xfrm>
              <a:off x="1140031" y="4809506"/>
              <a:ext cx="700644" cy="1389413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45360" y="4749747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51466" y="5601474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53450" y="5390804"/>
              <a:ext cx="283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53450" y="5172173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53450" y="4969739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53450" y="5829587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•</a:t>
              </a:r>
              <a:endParaRPr lang="ko-KR" altLang="en-US" dirty="0"/>
            </a:p>
          </p:txBody>
        </p:sp>
      </p:grpSp>
      <p:cxnSp>
        <p:nvCxnSpPr>
          <p:cNvPr id="42" name="직선 연결선 41"/>
          <p:cNvCxnSpPr/>
          <p:nvPr/>
        </p:nvCxnSpPr>
        <p:spPr bwMode="auto">
          <a:xfrm>
            <a:off x="3726873" y="4934413"/>
            <a:ext cx="2056242" cy="353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39" idx="0"/>
          </p:cNvCxnSpPr>
          <p:nvPr/>
        </p:nvCxnSpPr>
        <p:spPr bwMode="auto">
          <a:xfrm>
            <a:off x="5783115" y="4981615"/>
            <a:ext cx="2057704" cy="42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22" idx="0"/>
          </p:cNvCxnSpPr>
          <p:nvPr/>
        </p:nvCxnSpPr>
        <p:spPr bwMode="auto">
          <a:xfrm>
            <a:off x="3744518" y="4981614"/>
            <a:ext cx="2030507" cy="2105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endCxn id="32" idx="0"/>
          </p:cNvCxnSpPr>
          <p:nvPr/>
        </p:nvCxnSpPr>
        <p:spPr bwMode="auto">
          <a:xfrm>
            <a:off x="5765472" y="5196196"/>
            <a:ext cx="2075349" cy="6452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3726873" y="4969740"/>
            <a:ext cx="2038598" cy="398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 flipV="1">
            <a:off x="5765471" y="4961452"/>
            <a:ext cx="2067258" cy="407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3726874" y="5184049"/>
            <a:ext cx="2048151" cy="429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endCxn id="31" idx="0"/>
          </p:cNvCxnSpPr>
          <p:nvPr/>
        </p:nvCxnSpPr>
        <p:spPr bwMode="auto">
          <a:xfrm flipV="1">
            <a:off x="5765472" y="4981615"/>
            <a:ext cx="2075349" cy="629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>
            <a:endCxn id="40" idx="0"/>
          </p:cNvCxnSpPr>
          <p:nvPr/>
        </p:nvCxnSpPr>
        <p:spPr bwMode="auto">
          <a:xfrm>
            <a:off x="3731651" y="5211410"/>
            <a:ext cx="2051465" cy="630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stCxn id="40" idx="0"/>
          </p:cNvCxnSpPr>
          <p:nvPr/>
        </p:nvCxnSpPr>
        <p:spPr bwMode="auto">
          <a:xfrm flipV="1">
            <a:off x="5783115" y="5409344"/>
            <a:ext cx="2049614" cy="432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3736427" y="5380590"/>
            <a:ext cx="2027061" cy="6429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 flipV="1">
            <a:off x="5765471" y="5428474"/>
            <a:ext cx="2067259" cy="597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2954807" y="4394424"/>
            <a:ext cx="157941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학생 개체 집합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33467" y="4391559"/>
            <a:ext cx="157941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과목 개체 집합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80539" y="4391559"/>
            <a:ext cx="157941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수강 관계 집합</a:t>
            </a:r>
          </a:p>
        </p:txBody>
      </p:sp>
    </p:spTree>
    <p:extLst>
      <p:ext uri="{BB962C8B-B14F-4D97-AF65-F5344CB8AC3E}">
        <p14:creationId xmlns:p14="http://schemas.microsoft.com/office/powerpoint/2010/main" xmlns="" val="428108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Relationship Type</a:t>
            </a:r>
            <a:r>
              <a:rPr lang="ko-KR" altLang="en-US" dirty="0"/>
              <a:t>의 주요 특성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44634" y="1278245"/>
          <a:ext cx="855023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1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Mapping Cardinality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관계에 참여할 수 있는 원소의 최대 개수</a:t>
                      </a:r>
                      <a:endParaRPr lang="en-US" altLang="ko-KR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1:1, 1:n, n:1, n:n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Attributes of Relationship type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‘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강의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’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관계 타입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 ‘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교수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’ &lt;-&gt;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‘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과목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’)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을 정의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‘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강의실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’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및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‘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강의시간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’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속성을 포함할 수 있음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.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5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Total participation vs. Partial participation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개체 집합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A, B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사이에 정의된 관계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‘A-B’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에 대하여</a:t>
                      </a:r>
                      <a:endParaRPr lang="en-US" altLang="ko-KR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모든 개체가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A-B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관계에 참여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-&gt;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전체 참여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.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개체 중 일부만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A-B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관계에 참여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-&gt;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부분 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1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Existence Dependency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개체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b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존재 여부가 개체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에 의해 결정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-&gt;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존재 종속</a:t>
                      </a:r>
                      <a:endParaRPr lang="en-US" altLang="ko-KR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a: dominant entity(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주 개체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).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예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  ‘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대출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(loan)’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개체 </a:t>
                      </a:r>
                      <a:endParaRPr lang="en-US" altLang="ko-KR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b: subordinate entity(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종속 개체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). ‘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상환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(payment)’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개체</a:t>
                      </a:r>
                      <a:endParaRPr lang="en-US" altLang="ko-KR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제약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: 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개체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를 삭제하면 개체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b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도 삭제되어야 한다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!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3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Degree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관계에 참여하는 개체 타입의 개수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binary relationship, ternary relationship, ..., n-</a:t>
                      </a:r>
                      <a:r>
                        <a:rPr lang="en-US" altLang="ko-KR" sz="1800" baseline="0" dirty="0" err="1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ary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relationship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3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Recursive relationship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동일한 개체 타입이 서로 다른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role</a:t>
                      </a: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을 가지고 관계에 참여</a:t>
                      </a:r>
                      <a:endParaRPr lang="en-US" altLang="ko-KR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</a:t>
                      </a:r>
                      <a:r>
                        <a:rPr lang="en-US" altLang="ko-KR" sz="1800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‘employee’ supervises ‘employee’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6135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E-R Diagram </a:t>
            </a:r>
            <a:r>
              <a:rPr lang="ko-KR" altLang="en-US" dirty="0"/>
              <a:t>표기법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81200" y="1378142"/>
          <a:ext cx="8229600" cy="511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6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99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48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5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Symbol(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기호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Meaning(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의미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Symbol(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기호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Meaning(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의미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8610"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Entity Type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개체 타입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Partial Key Attribute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부분 키 속성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8610"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Weak Entity Type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약한 개체 타입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Multi-valued Attribute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다중 값 속성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8610"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Relationship Type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관계 타입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Composite Attributes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복합 속성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8610"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Identifying Relationship Type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식별 관계 타입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Derived Attribute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유도 속성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8610"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속성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Total participation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전체 참여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58610"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Key Attribute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키 속성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Role Name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역할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2344134" y="1941923"/>
            <a:ext cx="1121789" cy="44305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344134" y="2740845"/>
            <a:ext cx="1121789" cy="443059"/>
            <a:chOff x="820133" y="2740844"/>
            <a:chExt cx="1121789" cy="443059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820133" y="2740844"/>
              <a:ext cx="1121789" cy="44305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866433" y="2812649"/>
              <a:ext cx="1020242" cy="30094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sp>
        <p:nvSpPr>
          <p:cNvPr id="8" name="순서도: 판단 7"/>
          <p:cNvSpPr/>
          <p:nvPr/>
        </p:nvSpPr>
        <p:spPr bwMode="auto">
          <a:xfrm>
            <a:off x="2344134" y="3433507"/>
            <a:ext cx="1121789" cy="509286"/>
          </a:xfrm>
          <a:prstGeom prst="flowChartDecisi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339659" y="4192397"/>
            <a:ext cx="1121789" cy="509286"/>
            <a:chOff x="820133" y="3433507"/>
            <a:chExt cx="1121789" cy="509286"/>
          </a:xfrm>
        </p:grpSpPr>
        <p:sp>
          <p:nvSpPr>
            <p:cNvPr id="12" name="순서도: 판단 11"/>
            <p:cNvSpPr/>
            <p:nvPr/>
          </p:nvSpPr>
          <p:spPr bwMode="auto">
            <a:xfrm>
              <a:off x="820133" y="3433507"/>
              <a:ext cx="1121789" cy="509286"/>
            </a:xfrm>
            <a:prstGeom prst="flowChartDecis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13" name="순서도: 판단 12"/>
            <p:cNvSpPr/>
            <p:nvPr/>
          </p:nvSpPr>
          <p:spPr bwMode="auto">
            <a:xfrm>
              <a:off x="948290" y="3486636"/>
              <a:ext cx="856527" cy="403027"/>
            </a:xfrm>
            <a:prstGeom prst="flowChartDecisi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35184" y="5874901"/>
            <a:ext cx="1121789" cy="428263"/>
            <a:chOff x="811183" y="5874900"/>
            <a:chExt cx="1121789" cy="428263"/>
          </a:xfrm>
        </p:grpSpPr>
        <p:sp>
          <p:nvSpPr>
            <p:cNvPr id="15" name="타원 14"/>
            <p:cNvSpPr/>
            <p:nvPr/>
          </p:nvSpPr>
          <p:spPr bwMode="auto">
            <a:xfrm>
              <a:off x="811183" y="5874900"/>
              <a:ext cx="1121789" cy="428263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cxnSp>
          <p:nvCxnSpPr>
            <p:cNvPr id="17" name="직선 연결선 16"/>
            <p:cNvCxnSpPr/>
            <p:nvPr/>
          </p:nvCxnSpPr>
          <p:spPr bwMode="auto">
            <a:xfrm>
              <a:off x="943815" y="6181628"/>
              <a:ext cx="8565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그룹 18"/>
          <p:cNvGrpSpPr/>
          <p:nvPr/>
        </p:nvGrpSpPr>
        <p:grpSpPr>
          <a:xfrm>
            <a:off x="6341954" y="1941923"/>
            <a:ext cx="1121789" cy="443059"/>
            <a:chOff x="811183" y="5874900"/>
            <a:chExt cx="1121789" cy="428263"/>
          </a:xfrm>
        </p:grpSpPr>
        <p:sp>
          <p:nvSpPr>
            <p:cNvPr id="20" name="타원 19"/>
            <p:cNvSpPr/>
            <p:nvPr/>
          </p:nvSpPr>
          <p:spPr bwMode="auto">
            <a:xfrm>
              <a:off x="811183" y="5874900"/>
              <a:ext cx="1121789" cy="428263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943815" y="6181628"/>
              <a:ext cx="8565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타원 21"/>
          <p:cNvSpPr/>
          <p:nvPr/>
        </p:nvSpPr>
        <p:spPr bwMode="auto">
          <a:xfrm>
            <a:off x="2344133" y="5116011"/>
            <a:ext cx="1121789" cy="42826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6341954" y="2740845"/>
            <a:ext cx="1121789" cy="42826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6408268" y="2801075"/>
            <a:ext cx="989159" cy="31685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19815" y="3421932"/>
            <a:ext cx="1366062" cy="572744"/>
            <a:chOff x="4710647" y="3433507"/>
            <a:chExt cx="1366062" cy="572744"/>
          </a:xfrm>
        </p:grpSpPr>
        <p:sp>
          <p:nvSpPr>
            <p:cNvPr id="25" name="타원 24"/>
            <p:cNvSpPr/>
            <p:nvPr/>
          </p:nvSpPr>
          <p:spPr bwMode="auto">
            <a:xfrm>
              <a:off x="4950585" y="3433507"/>
              <a:ext cx="922841" cy="27039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4710647" y="3780748"/>
              <a:ext cx="347240" cy="19677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5205226" y="3809481"/>
              <a:ext cx="347240" cy="19677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5664831" y="3771529"/>
              <a:ext cx="411878" cy="17126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cxnSp>
          <p:nvCxnSpPr>
            <p:cNvPr id="30" name="직선 연결선 29"/>
            <p:cNvCxnSpPr>
              <a:stCxn id="25" idx="3"/>
              <a:endCxn id="26" idx="0"/>
            </p:cNvCxnSpPr>
            <p:nvPr/>
          </p:nvCxnSpPr>
          <p:spPr bwMode="auto">
            <a:xfrm flipH="1">
              <a:off x="4884267" y="3664301"/>
              <a:ext cx="201465" cy="1164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>
              <a:stCxn id="25" idx="3"/>
              <a:endCxn id="27" idx="1"/>
            </p:cNvCxnSpPr>
            <p:nvPr/>
          </p:nvCxnSpPr>
          <p:spPr bwMode="auto">
            <a:xfrm>
              <a:off x="5085732" y="3664301"/>
              <a:ext cx="170346" cy="1739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>
              <a:stCxn id="25" idx="5"/>
              <a:endCxn id="28" idx="0"/>
            </p:cNvCxnSpPr>
            <p:nvPr/>
          </p:nvCxnSpPr>
          <p:spPr bwMode="auto">
            <a:xfrm>
              <a:off x="5738279" y="3664301"/>
              <a:ext cx="132491" cy="1072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타원 36"/>
          <p:cNvSpPr/>
          <p:nvPr/>
        </p:nvSpPr>
        <p:spPr bwMode="auto">
          <a:xfrm>
            <a:off x="6347769" y="4267633"/>
            <a:ext cx="1121789" cy="42826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38" name="순서도: 판단 37"/>
          <p:cNvSpPr/>
          <p:nvPr/>
        </p:nvSpPr>
        <p:spPr bwMode="auto">
          <a:xfrm>
            <a:off x="6219816" y="5194355"/>
            <a:ext cx="485485" cy="349919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 bwMode="auto">
          <a:xfrm>
            <a:off x="7241212" y="5182302"/>
            <a:ext cx="471055" cy="3619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6696583" y="5369315"/>
            <a:ext cx="544628" cy="48305"/>
            <a:chOff x="5172583" y="5369314"/>
            <a:chExt cx="544628" cy="48305"/>
          </a:xfrm>
        </p:grpSpPr>
        <p:cxnSp>
          <p:nvCxnSpPr>
            <p:cNvPr id="52" name="직선 연결선 51"/>
            <p:cNvCxnSpPr>
              <a:stCxn id="38" idx="3"/>
            </p:cNvCxnSpPr>
            <p:nvPr/>
          </p:nvCxnSpPr>
          <p:spPr bwMode="auto">
            <a:xfrm>
              <a:off x="5181300" y="5369314"/>
              <a:ext cx="535911" cy="13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>
              <a:off x="5172583" y="5416280"/>
              <a:ext cx="535911" cy="13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순서도: 판단 54"/>
          <p:cNvSpPr/>
          <p:nvPr/>
        </p:nvSpPr>
        <p:spPr bwMode="auto">
          <a:xfrm>
            <a:off x="6289251" y="5914072"/>
            <a:ext cx="485485" cy="349919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 bwMode="auto">
          <a:xfrm>
            <a:off x="7241212" y="5894521"/>
            <a:ext cx="471055" cy="3619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cxnSp>
        <p:nvCxnSpPr>
          <p:cNvPr id="58" name="직선 연결선 57"/>
          <p:cNvCxnSpPr>
            <a:stCxn id="55" idx="3"/>
          </p:cNvCxnSpPr>
          <p:nvPr/>
        </p:nvCxnSpPr>
        <p:spPr bwMode="auto">
          <a:xfrm flipV="1">
            <a:off x="6774736" y="6089031"/>
            <a:ext cx="45775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682465" y="5789236"/>
            <a:ext cx="477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xx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7334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Relational DB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4532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S/W </a:t>
            </a:r>
            <a:r>
              <a:rPr lang="ko-KR" altLang="en-US" dirty="0"/>
              <a:t>생명 주기 </a:t>
            </a:r>
            <a:r>
              <a:rPr lang="en-US" altLang="ko-KR" dirty="0"/>
              <a:t>vs. DB </a:t>
            </a:r>
            <a:r>
              <a:rPr lang="ko-KR" altLang="en-US" dirty="0"/>
              <a:t>생명 주기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981200" y="1868697"/>
            <a:ext cx="2050330" cy="4031407"/>
            <a:chOff x="457200" y="1781666"/>
            <a:chExt cx="2050330" cy="4031407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457200" y="1781666"/>
              <a:ext cx="2050330" cy="509047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요구 추출 및 분석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457200" y="2659930"/>
              <a:ext cx="2050330" cy="509047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설계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457200" y="5304026"/>
              <a:ext cx="2050330" cy="509047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유지 보수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57200" y="4421110"/>
              <a:ext cx="2050330" cy="509047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운영</a:t>
              </a: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57200" y="3538194"/>
              <a:ext cx="2050330" cy="509047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구현 및 테스트</a:t>
              </a:r>
            </a:p>
          </p:txBody>
        </p:sp>
      </p:grpSp>
      <p:sp>
        <p:nvSpPr>
          <p:cNvPr id="9" name="직사각형 8"/>
          <p:cNvSpPr/>
          <p:nvPr/>
        </p:nvSpPr>
        <p:spPr bwMode="auto">
          <a:xfrm>
            <a:off x="6083431" y="1868696"/>
            <a:ext cx="2050330" cy="509047"/>
          </a:xfrm>
          <a:prstGeom prst="rect">
            <a:avLst/>
          </a:prstGeom>
          <a:solidFill>
            <a:srgbClr val="28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요구 조건 분석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6083431" y="2746960"/>
            <a:ext cx="2050330" cy="509047"/>
          </a:xfrm>
          <a:prstGeom prst="rect">
            <a:avLst/>
          </a:prstGeom>
          <a:solidFill>
            <a:srgbClr val="28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/>
              <a:t>설계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6083431" y="5391056"/>
            <a:ext cx="2050330" cy="509047"/>
          </a:xfrm>
          <a:prstGeom prst="rect">
            <a:avLst/>
          </a:prstGeom>
          <a:solidFill>
            <a:srgbClr val="28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감시 및 개선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6083431" y="4508140"/>
            <a:ext cx="2050330" cy="509047"/>
          </a:xfrm>
          <a:prstGeom prst="rect">
            <a:avLst/>
          </a:prstGeom>
          <a:solidFill>
            <a:srgbClr val="28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운영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6083431" y="3625224"/>
            <a:ext cx="2050330" cy="509047"/>
          </a:xfrm>
          <a:prstGeom prst="rect">
            <a:avLst/>
          </a:prstGeom>
          <a:solidFill>
            <a:srgbClr val="28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구현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1385740"/>
            <a:ext cx="20503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▣ S/W </a:t>
            </a:r>
            <a:r>
              <a:rPr lang="ko-KR" altLang="en-US" dirty="0"/>
              <a:t>생명 주기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83431" y="1328100"/>
            <a:ext cx="20503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▣ DB </a:t>
            </a:r>
            <a:r>
              <a:rPr lang="ko-KR" altLang="en-US" dirty="0"/>
              <a:t>생명 주기</a:t>
            </a:r>
          </a:p>
        </p:txBody>
      </p:sp>
      <p:cxnSp>
        <p:nvCxnSpPr>
          <p:cNvPr id="18" name="직선 화살표 연결선 17"/>
          <p:cNvCxnSpPr>
            <a:stCxn id="4" idx="2"/>
            <a:endCxn id="5" idx="0"/>
          </p:cNvCxnSpPr>
          <p:nvPr/>
        </p:nvCxnSpPr>
        <p:spPr bwMode="auto">
          <a:xfrm>
            <a:off x="3006365" y="2377744"/>
            <a:ext cx="0" cy="369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>
            <a:stCxn id="5" idx="2"/>
            <a:endCxn id="8" idx="0"/>
          </p:cNvCxnSpPr>
          <p:nvPr/>
        </p:nvCxnSpPr>
        <p:spPr bwMode="auto">
          <a:xfrm>
            <a:off x="3006365" y="3256008"/>
            <a:ext cx="0" cy="369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8" idx="2"/>
            <a:endCxn id="7" idx="0"/>
          </p:cNvCxnSpPr>
          <p:nvPr/>
        </p:nvCxnSpPr>
        <p:spPr bwMode="auto">
          <a:xfrm>
            <a:off x="3006365" y="4134272"/>
            <a:ext cx="0" cy="373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stCxn id="7" idx="2"/>
            <a:endCxn id="6" idx="0"/>
          </p:cNvCxnSpPr>
          <p:nvPr/>
        </p:nvCxnSpPr>
        <p:spPr bwMode="auto">
          <a:xfrm>
            <a:off x="3006365" y="5017188"/>
            <a:ext cx="0" cy="373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stCxn id="9" idx="2"/>
            <a:endCxn id="10" idx="0"/>
          </p:cNvCxnSpPr>
          <p:nvPr/>
        </p:nvCxnSpPr>
        <p:spPr bwMode="auto">
          <a:xfrm>
            <a:off x="7108596" y="2377743"/>
            <a:ext cx="0" cy="369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10" idx="2"/>
            <a:endCxn id="13" idx="0"/>
          </p:cNvCxnSpPr>
          <p:nvPr/>
        </p:nvCxnSpPr>
        <p:spPr bwMode="auto">
          <a:xfrm>
            <a:off x="7108596" y="3256007"/>
            <a:ext cx="0" cy="369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stCxn id="13" idx="2"/>
            <a:endCxn id="12" idx="0"/>
          </p:cNvCxnSpPr>
          <p:nvPr/>
        </p:nvCxnSpPr>
        <p:spPr bwMode="auto">
          <a:xfrm>
            <a:off x="7108596" y="4134271"/>
            <a:ext cx="0" cy="373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/>
          <p:cNvCxnSpPr>
            <a:stCxn id="12" idx="2"/>
            <a:endCxn id="11" idx="0"/>
          </p:cNvCxnSpPr>
          <p:nvPr/>
        </p:nvCxnSpPr>
        <p:spPr bwMode="auto">
          <a:xfrm>
            <a:off x="7108596" y="5017187"/>
            <a:ext cx="0" cy="373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2" name="그룹 51"/>
          <p:cNvGrpSpPr/>
          <p:nvPr/>
        </p:nvGrpSpPr>
        <p:grpSpPr>
          <a:xfrm>
            <a:off x="4011107" y="1946299"/>
            <a:ext cx="727433" cy="3536440"/>
            <a:chOff x="2487106" y="2109140"/>
            <a:chExt cx="727433" cy="3536440"/>
          </a:xfrm>
        </p:grpSpPr>
        <p:cxnSp>
          <p:nvCxnSpPr>
            <p:cNvPr id="35" name="직선 화살표 연결선 34"/>
            <p:cNvCxnSpPr>
              <a:stCxn id="6" idx="3"/>
            </p:cNvCxnSpPr>
            <p:nvPr/>
          </p:nvCxnSpPr>
          <p:spPr bwMode="auto">
            <a:xfrm flipV="1">
              <a:off x="2507530" y="5644070"/>
              <a:ext cx="697583" cy="15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직선 화살표 연결선 36"/>
            <p:cNvCxnSpPr>
              <a:stCxn id="4" idx="3"/>
            </p:cNvCxnSpPr>
            <p:nvPr/>
          </p:nvCxnSpPr>
          <p:spPr bwMode="auto">
            <a:xfrm flipV="1">
              <a:off x="2507530" y="2118567"/>
              <a:ext cx="697583" cy="4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3214539" y="2109140"/>
              <a:ext cx="0" cy="35255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화살표 연결선 41"/>
            <p:cNvCxnSpPr>
              <a:endCxn id="5" idx="3"/>
            </p:cNvCxnSpPr>
            <p:nvPr/>
          </p:nvCxnSpPr>
          <p:spPr bwMode="auto">
            <a:xfrm flipH="1">
              <a:off x="2507530" y="2991951"/>
              <a:ext cx="697583" cy="95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5" name="직선 화살표 연결선 44"/>
            <p:cNvCxnSpPr/>
            <p:nvPr/>
          </p:nvCxnSpPr>
          <p:spPr bwMode="auto">
            <a:xfrm flipH="1">
              <a:off x="2487106" y="4042587"/>
              <a:ext cx="71800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9" name="직선 화살표 연결선 48"/>
            <p:cNvCxnSpPr>
              <a:endCxn id="7" idx="3"/>
            </p:cNvCxnSpPr>
            <p:nvPr/>
          </p:nvCxnSpPr>
          <p:spPr bwMode="auto">
            <a:xfrm flipH="1">
              <a:off x="2507530" y="4762662"/>
              <a:ext cx="697583" cy="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54" name="그룹 53"/>
          <p:cNvGrpSpPr/>
          <p:nvPr/>
        </p:nvGrpSpPr>
        <p:grpSpPr>
          <a:xfrm>
            <a:off x="8133762" y="2118568"/>
            <a:ext cx="718007" cy="3527013"/>
            <a:chOff x="2487106" y="2281408"/>
            <a:chExt cx="718007" cy="3527013"/>
          </a:xfrm>
        </p:grpSpPr>
        <p:cxnSp>
          <p:nvCxnSpPr>
            <p:cNvPr id="55" name="직선 화살표 연결선 54"/>
            <p:cNvCxnSpPr/>
            <p:nvPr/>
          </p:nvCxnSpPr>
          <p:spPr bwMode="auto">
            <a:xfrm flipV="1">
              <a:off x="2507530" y="5806911"/>
              <a:ext cx="697583" cy="15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직선 화살표 연결선 55"/>
            <p:cNvCxnSpPr/>
            <p:nvPr/>
          </p:nvCxnSpPr>
          <p:spPr bwMode="auto">
            <a:xfrm flipV="1">
              <a:off x="2507530" y="2281408"/>
              <a:ext cx="697583" cy="4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>
              <a:off x="3205113" y="2281408"/>
              <a:ext cx="0" cy="35255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화살표 연결선 57"/>
            <p:cNvCxnSpPr/>
            <p:nvPr/>
          </p:nvCxnSpPr>
          <p:spPr bwMode="auto">
            <a:xfrm flipH="1">
              <a:off x="2507530" y="3154792"/>
              <a:ext cx="697583" cy="95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9" name="직선 화살표 연결선 58"/>
            <p:cNvCxnSpPr/>
            <p:nvPr/>
          </p:nvCxnSpPr>
          <p:spPr bwMode="auto">
            <a:xfrm flipH="1">
              <a:off x="2487106" y="4042587"/>
              <a:ext cx="71800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60" name="직선 화살표 연결선 59"/>
            <p:cNvCxnSpPr/>
            <p:nvPr/>
          </p:nvCxnSpPr>
          <p:spPr bwMode="auto">
            <a:xfrm flipH="1">
              <a:off x="2507530" y="4925503"/>
              <a:ext cx="697583" cy="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61" name="모서리가 둥근 직사각형 60"/>
          <p:cNvSpPr/>
          <p:nvPr/>
        </p:nvSpPr>
        <p:spPr bwMode="auto">
          <a:xfrm>
            <a:off x="5754278" y="2277220"/>
            <a:ext cx="2594729" cy="1459552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auto">
          <a:xfrm>
            <a:off x="9139044" y="1581352"/>
            <a:ext cx="1026976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DB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설계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64" name="직선 화살표 연결선 63"/>
          <p:cNvCxnSpPr>
            <a:stCxn id="62" idx="1"/>
          </p:cNvCxnSpPr>
          <p:nvPr/>
        </p:nvCxnSpPr>
        <p:spPr bwMode="auto">
          <a:xfrm flipH="1">
            <a:off x="8312992" y="1780097"/>
            <a:ext cx="826053" cy="607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981200" y="6032141"/>
            <a:ext cx="68705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※ DB</a:t>
            </a:r>
            <a:r>
              <a:rPr lang="ko-KR" altLang="en-US" dirty="0"/>
              <a:t>는 </a:t>
            </a:r>
            <a:r>
              <a:rPr lang="en-US" altLang="ko-KR" dirty="0"/>
              <a:t>S/W</a:t>
            </a:r>
            <a:r>
              <a:rPr lang="ko-KR" altLang="en-US" dirty="0"/>
              <a:t>와 그 궤를 같이 하며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가장 중요한 역할</a:t>
            </a:r>
            <a:r>
              <a:rPr lang="ko-KR" altLang="en-US" dirty="0"/>
              <a:t>을 담당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9933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 단계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981201" y="1784126"/>
            <a:ext cx="5476973" cy="707886"/>
            <a:chOff x="1150070" y="2055043"/>
            <a:chExt cx="5476973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1150070" y="2055043"/>
              <a:ext cx="5476973" cy="369332"/>
            </a:xfrm>
            <a:prstGeom prst="rect">
              <a:avLst/>
            </a:prstGeom>
            <a:solidFill>
              <a:srgbClr val="C6E6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요구 조건 분석 단계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50070" y="2424375"/>
              <a:ext cx="547697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DB</a:t>
              </a:r>
              <a:r>
                <a:rPr lang="ko-KR" altLang="en-US" sz="1600" dirty="0"/>
                <a:t>에 대한 요구 명세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식별된 트랜잭션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981199" y="2766225"/>
            <a:ext cx="5476973" cy="707886"/>
            <a:chOff x="1150070" y="2055043"/>
            <a:chExt cx="5476973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50070" y="2055043"/>
              <a:ext cx="5476973" cy="369332"/>
            </a:xfrm>
            <a:prstGeom prst="rect">
              <a:avLst/>
            </a:prstGeom>
            <a:solidFill>
              <a:srgbClr val="C6E6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개념적 설계 단계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50070" y="2424375"/>
              <a:ext cx="547697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DBMS </a:t>
              </a:r>
              <a:r>
                <a:rPr lang="ko-KR" altLang="en-US" sz="1600" dirty="0"/>
                <a:t>독립적인 개념 스키마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트랜잭션 정의서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981199" y="3748325"/>
            <a:ext cx="5476973" cy="738665"/>
            <a:chOff x="1150070" y="2055043"/>
            <a:chExt cx="5476973" cy="738665"/>
          </a:xfrm>
        </p:grpSpPr>
        <p:sp>
          <p:nvSpPr>
            <p:cNvPr id="13" name="TextBox 12"/>
            <p:cNvSpPr txBox="1"/>
            <p:nvPr/>
          </p:nvSpPr>
          <p:spPr>
            <a:xfrm>
              <a:off x="1150070" y="2055043"/>
              <a:ext cx="5476973" cy="369332"/>
            </a:xfrm>
            <a:prstGeom prst="rect">
              <a:avLst/>
            </a:prstGeom>
            <a:solidFill>
              <a:srgbClr val="C6E6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논리적 설계 단계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0070" y="2424376"/>
              <a:ext cx="54769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ko-KR" sz="1600" dirty="0"/>
                <a:t>DBMS </a:t>
              </a:r>
              <a:r>
                <a:rPr lang="ko-KR" altLang="en-US" sz="1600" dirty="0"/>
                <a:t>종속적인 논리적 스키마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트랜잭션의 인터페이스 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81199" y="4732255"/>
            <a:ext cx="5476973" cy="707886"/>
            <a:chOff x="1150070" y="2055043"/>
            <a:chExt cx="5476973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150070" y="2055043"/>
              <a:ext cx="5476973" cy="369332"/>
            </a:xfrm>
            <a:prstGeom prst="rect">
              <a:avLst/>
            </a:prstGeom>
            <a:solidFill>
              <a:srgbClr val="C6E6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물리적 설계 단계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50070" y="2424375"/>
              <a:ext cx="547697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내부 스키마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물리적 구조</a:t>
              </a:r>
              <a:r>
                <a:rPr lang="en-US" altLang="ko-KR" sz="1600" dirty="0"/>
                <a:t>), </a:t>
              </a:r>
              <a:r>
                <a:rPr lang="ko-KR" altLang="en-US" sz="1600" dirty="0"/>
                <a:t>트랜잭션 상세 설계서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981198" y="5712643"/>
            <a:ext cx="5476973" cy="707886"/>
            <a:chOff x="1150070" y="2055043"/>
            <a:chExt cx="5476973" cy="707886"/>
          </a:xfrm>
        </p:grpSpPr>
        <p:sp>
          <p:nvSpPr>
            <p:cNvPr id="19" name="TextBox 18"/>
            <p:cNvSpPr txBox="1"/>
            <p:nvPr/>
          </p:nvSpPr>
          <p:spPr>
            <a:xfrm>
              <a:off x="1150070" y="2055043"/>
              <a:ext cx="5476973" cy="369332"/>
            </a:xfrm>
            <a:prstGeom prst="rect">
              <a:avLst/>
            </a:prstGeom>
            <a:solidFill>
              <a:srgbClr val="C6E6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데이터베이스 구현 단계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50070" y="2424375"/>
              <a:ext cx="547697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운영 가능한 </a:t>
              </a:r>
              <a:r>
                <a:rPr lang="en-US" altLang="ko-KR" sz="1600" dirty="0"/>
                <a:t>DB, </a:t>
              </a:r>
              <a:r>
                <a:rPr lang="ko-KR" altLang="en-US" sz="1600" dirty="0"/>
                <a:t>작동되는 트랜잭션</a:t>
              </a:r>
            </a:p>
          </p:txBody>
        </p:sp>
      </p:grpSp>
      <p:cxnSp>
        <p:nvCxnSpPr>
          <p:cNvPr id="22" name="직선 화살표 연결선 21"/>
          <p:cNvCxnSpPr>
            <a:stCxn id="5" idx="2"/>
            <a:endCxn id="10" idx="0"/>
          </p:cNvCxnSpPr>
          <p:nvPr/>
        </p:nvCxnSpPr>
        <p:spPr bwMode="auto">
          <a:xfrm flipH="1">
            <a:off x="4719685" y="2492013"/>
            <a:ext cx="2" cy="274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stCxn id="11" idx="2"/>
            <a:endCxn id="13" idx="0"/>
          </p:cNvCxnSpPr>
          <p:nvPr/>
        </p:nvCxnSpPr>
        <p:spPr bwMode="auto">
          <a:xfrm>
            <a:off x="4719685" y="3474112"/>
            <a:ext cx="0" cy="274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stCxn id="14" idx="2"/>
            <a:endCxn id="16" idx="0"/>
          </p:cNvCxnSpPr>
          <p:nvPr/>
        </p:nvCxnSpPr>
        <p:spPr bwMode="auto">
          <a:xfrm>
            <a:off x="4719685" y="4486989"/>
            <a:ext cx="0" cy="245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17" idx="2"/>
            <a:endCxn id="19" idx="0"/>
          </p:cNvCxnSpPr>
          <p:nvPr/>
        </p:nvCxnSpPr>
        <p:spPr bwMode="auto">
          <a:xfrm flipH="1">
            <a:off x="4719685" y="5440141"/>
            <a:ext cx="1" cy="272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타원 28"/>
          <p:cNvSpPr/>
          <p:nvPr/>
        </p:nvSpPr>
        <p:spPr bwMode="auto">
          <a:xfrm>
            <a:off x="1981197" y="1225485"/>
            <a:ext cx="2531100" cy="452486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/>
              <a:t>정보 요구 사항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 bwMode="auto">
          <a:xfrm>
            <a:off x="7838385" y="4690678"/>
            <a:ext cx="2531100" cy="452486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H/W </a:t>
            </a:r>
            <a:r>
              <a:rPr lang="ko-KR" altLang="en-US" sz="1600" dirty="0"/>
              <a:t>및 </a:t>
            </a:r>
            <a:r>
              <a:rPr lang="en-US" altLang="ko-KR" sz="1600" dirty="0"/>
              <a:t>OS </a:t>
            </a:r>
            <a:r>
              <a:rPr lang="ko-KR" altLang="en-US" sz="1600" dirty="0"/>
              <a:t>특성</a:t>
            </a:r>
          </a:p>
        </p:txBody>
      </p:sp>
      <p:sp>
        <p:nvSpPr>
          <p:cNvPr id="31" name="타원 30"/>
          <p:cNvSpPr/>
          <p:nvPr/>
        </p:nvSpPr>
        <p:spPr bwMode="auto">
          <a:xfrm>
            <a:off x="7838385" y="3706747"/>
            <a:ext cx="2531100" cy="452486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/>
              <a:t>목표 </a:t>
            </a:r>
            <a:r>
              <a:rPr lang="en-US" altLang="ko-KR" sz="1600" dirty="0"/>
              <a:t>DBMS </a:t>
            </a:r>
            <a:r>
              <a:rPr lang="ko-KR" altLang="en-US" sz="1600" dirty="0"/>
              <a:t>특성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4927070" y="1229613"/>
            <a:ext cx="2531100" cy="452486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/>
              <a:t>처리 요구 조건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1" idx="2"/>
            <a:endCxn id="13" idx="3"/>
          </p:cNvCxnSpPr>
          <p:nvPr/>
        </p:nvCxnSpPr>
        <p:spPr bwMode="auto">
          <a:xfrm flipH="1">
            <a:off x="7458171" y="3932990"/>
            <a:ext cx="3802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>
            <a:stCxn id="30" idx="2"/>
            <a:endCxn id="16" idx="3"/>
          </p:cNvCxnSpPr>
          <p:nvPr/>
        </p:nvCxnSpPr>
        <p:spPr bwMode="auto">
          <a:xfrm flipH="1">
            <a:off x="7458171" y="4916921"/>
            <a:ext cx="3802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>
            <a:stCxn id="29" idx="5"/>
            <a:endCxn id="3" idx="0"/>
          </p:cNvCxnSpPr>
          <p:nvPr/>
        </p:nvCxnSpPr>
        <p:spPr bwMode="auto">
          <a:xfrm>
            <a:off x="4141627" y="1611706"/>
            <a:ext cx="578061" cy="172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32" idx="3"/>
            <a:endCxn id="3" idx="0"/>
          </p:cNvCxnSpPr>
          <p:nvPr/>
        </p:nvCxnSpPr>
        <p:spPr bwMode="auto">
          <a:xfrm flipH="1">
            <a:off x="4719687" y="1615834"/>
            <a:ext cx="578054" cy="1682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19325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E-R Diagram</a:t>
            </a:r>
            <a:r>
              <a:rPr lang="ko-KR" altLang="en-US" dirty="0"/>
              <a:t>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15693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E-R Diagram</a:t>
            </a:r>
            <a:r>
              <a:rPr lang="ko-KR" altLang="en-US" dirty="0"/>
              <a:t>을 관계 데이터 모델로 변환</a:t>
            </a:r>
            <a:endParaRPr lang="en-US" altLang="ko-KR" dirty="0"/>
          </a:p>
          <a:p>
            <a:pPr lvl="1"/>
            <a:r>
              <a:rPr lang="ko-KR" altLang="en-US" dirty="0"/>
              <a:t>개체 타입 </a:t>
            </a:r>
            <a:r>
              <a:rPr lang="en-US" altLang="ko-KR" dirty="0"/>
              <a:t>-&gt; entity relation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개체 타입의 속성은 개체 </a:t>
            </a:r>
            <a:r>
              <a:rPr lang="en-US" altLang="ko-KR" dirty="0"/>
              <a:t>relation</a:t>
            </a:r>
            <a:r>
              <a:rPr lang="ko-KR" altLang="en-US" dirty="0"/>
              <a:t>의 </a:t>
            </a:r>
            <a:r>
              <a:rPr lang="en-US" altLang="ko-KR" dirty="0"/>
              <a:t>attribute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1"/>
            <a:r>
              <a:rPr lang="ko-KR" altLang="en-US" dirty="0"/>
              <a:t>관계 타입</a:t>
            </a:r>
            <a:endParaRPr lang="en-US" altLang="ko-KR" dirty="0"/>
          </a:p>
          <a:p>
            <a:pPr lvl="2"/>
            <a:r>
              <a:rPr lang="en-US" altLang="ko-KR" dirty="0"/>
              <a:t>1:1 </a:t>
            </a:r>
            <a:r>
              <a:rPr lang="ko-KR" altLang="en-US" dirty="0"/>
              <a:t>관계</a:t>
            </a:r>
            <a:r>
              <a:rPr lang="en-US" altLang="ko-KR" dirty="0"/>
              <a:t>: </a:t>
            </a:r>
            <a:r>
              <a:rPr lang="ko-KR" altLang="en-US" dirty="0"/>
              <a:t>상대 개체 타입의 키를 속성</a:t>
            </a:r>
            <a:r>
              <a:rPr lang="en-US" altLang="ko-KR" dirty="0"/>
              <a:t>(</a:t>
            </a:r>
            <a:r>
              <a:rPr lang="ko-KR" altLang="en-US" dirty="0"/>
              <a:t>외래 키</a:t>
            </a:r>
            <a:r>
              <a:rPr lang="en-US" altLang="ko-KR" dirty="0"/>
              <a:t>)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2"/>
            <a:r>
              <a:rPr lang="en-US" altLang="ko-KR" dirty="0"/>
              <a:t>1:n </a:t>
            </a:r>
            <a:r>
              <a:rPr lang="ko-KR" altLang="en-US" dirty="0"/>
              <a:t>관계</a:t>
            </a:r>
            <a:r>
              <a:rPr lang="en-US" altLang="ko-KR" dirty="0"/>
              <a:t>: n </a:t>
            </a:r>
            <a:r>
              <a:rPr lang="ko-KR" altLang="en-US" dirty="0"/>
              <a:t>측의 개체 </a:t>
            </a:r>
            <a:r>
              <a:rPr lang="en-US" altLang="ko-KR" dirty="0"/>
              <a:t>relation</a:t>
            </a:r>
            <a:r>
              <a:rPr lang="ko-KR" altLang="en-US" dirty="0"/>
              <a:t>에 </a:t>
            </a:r>
            <a:r>
              <a:rPr lang="en-US" altLang="ko-KR" dirty="0"/>
              <a:t>1 </a:t>
            </a:r>
            <a:r>
              <a:rPr lang="ko-KR" altLang="en-US" dirty="0"/>
              <a:t>측의 키를 속성</a:t>
            </a:r>
            <a:r>
              <a:rPr lang="en-US" altLang="ko-KR" dirty="0"/>
              <a:t>(</a:t>
            </a:r>
            <a:r>
              <a:rPr lang="ko-KR" altLang="en-US" dirty="0"/>
              <a:t>외래 키</a:t>
            </a:r>
            <a:r>
              <a:rPr lang="en-US" altLang="ko-KR" dirty="0"/>
              <a:t>)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2"/>
            <a:r>
              <a:rPr lang="en-US" altLang="ko-KR" dirty="0"/>
              <a:t>n:n </a:t>
            </a:r>
            <a:r>
              <a:rPr lang="ko-KR" altLang="en-US" dirty="0"/>
              <a:t>관계</a:t>
            </a:r>
            <a:r>
              <a:rPr lang="en-US" altLang="ko-KR" dirty="0"/>
              <a:t>: </a:t>
            </a:r>
            <a:r>
              <a:rPr lang="ko-KR" altLang="en-US" dirty="0"/>
              <a:t>관계에 참여하는 개체 타입의 키들과 관계에 부착된 속성으로 구성되는 </a:t>
            </a:r>
            <a:r>
              <a:rPr lang="en-US" altLang="ko-KR" dirty="0"/>
              <a:t>relationship</a:t>
            </a:r>
            <a:r>
              <a:rPr lang="ko-KR" altLang="en-US" dirty="0"/>
              <a:t> </a:t>
            </a:r>
            <a:r>
              <a:rPr lang="en-US" altLang="ko-KR" dirty="0"/>
              <a:t>relation</a:t>
            </a:r>
            <a:r>
              <a:rPr lang="ko-KR" altLang="en-US" dirty="0"/>
              <a:t>으로 표현</a:t>
            </a:r>
            <a:endParaRPr lang="en-US" altLang="ko-KR" dirty="0"/>
          </a:p>
          <a:p>
            <a:r>
              <a:rPr lang="ko-KR" altLang="en-US" dirty="0"/>
              <a:t>변환 시 유의 사항</a:t>
            </a:r>
            <a:endParaRPr lang="en-US" altLang="ko-KR" dirty="0"/>
          </a:p>
          <a:p>
            <a:pPr lvl="1"/>
            <a:r>
              <a:rPr lang="ko-KR" altLang="en-US" dirty="0"/>
              <a:t>기본 원칙을 적용하되</a:t>
            </a:r>
            <a:r>
              <a:rPr lang="en-US" altLang="ko-KR" dirty="0"/>
              <a:t>, </a:t>
            </a:r>
            <a:r>
              <a:rPr lang="ko-KR" altLang="en-US" dirty="0"/>
              <a:t>트랜잭션을 지원하는데 어려움이 없도록 융통성 있게 변환</a:t>
            </a:r>
            <a:endParaRPr lang="en-US" altLang="ko-KR" dirty="0"/>
          </a:p>
          <a:p>
            <a:pPr lvl="1"/>
            <a:r>
              <a:rPr lang="ko-KR" altLang="en-US" dirty="0"/>
              <a:t>다수의 변환 사례에 대한 조사 및 분석 경험이 중요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369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의 구성 요소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2157" y="1377538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사용자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849" y="1377538"/>
            <a:ext cx="187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응용 프로그래머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3975" y="1377538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2157" y="1746870"/>
            <a:ext cx="1413163" cy="369332"/>
          </a:xfrm>
          <a:prstGeom prst="rect">
            <a:avLst/>
          </a:prstGeom>
          <a:solidFill>
            <a:srgbClr val="CAE8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질의어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0655" y="1771818"/>
            <a:ext cx="2410690" cy="369332"/>
          </a:xfrm>
          <a:prstGeom prst="rect">
            <a:avLst/>
          </a:prstGeom>
          <a:solidFill>
            <a:srgbClr val="CAE8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DML/</a:t>
            </a:r>
            <a:r>
              <a:rPr lang="ko-KR" altLang="en-US" dirty="0"/>
              <a:t>응용 프로그램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1158" y="1771818"/>
            <a:ext cx="1638794" cy="369332"/>
          </a:xfrm>
          <a:prstGeom prst="rect">
            <a:avLst/>
          </a:prstGeom>
          <a:solidFill>
            <a:srgbClr val="CAE8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DDL/Schema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0655" y="2510482"/>
            <a:ext cx="2410690" cy="369332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DML </a:t>
            </a:r>
            <a:r>
              <a:rPr lang="ko-KR" altLang="en-US" dirty="0"/>
              <a:t>예비 컴파일러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4646" y="2485534"/>
            <a:ext cx="1731819" cy="369332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DDL </a:t>
            </a:r>
            <a:r>
              <a:rPr lang="ko-KR" altLang="en-US" dirty="0"/>
              <a:t>컴파일러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0655" y="3232898"/>
            <a:ext cx="2410690" cy="369332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DML </a:t>
            </a:r>
            <a:r>
              <a:rPr lang="ko-KR" altLang="en-US" dirty="0"/>
              <a:t>컴파일러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2161" y="2487355"/>
            <a:ext cx="1033153" cy="646331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질의어</a:t>
            </a:r>
            <a:endParaRPr lang="en-US" altLang="ko-KR" dirty="0"/>
          </a:p>
          <a:p>
            <a:pPr algn="ctr"/>
            <a:r>
              <a:rPr lang="ko-KR" altLang="en-US" dirty="0"/>
              <a:t>처리기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0655" y="3959322"/>
            <a:ext cx="2410690" cy="646331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Runtime</a:t>
            </a:r>
          </a:p>
          <a:p>
            <a:pPr algn="ctr"/>
            <a:r>
              <a:rPr lang="en-US" altLang="ko-KR" dirty="0"/>
              <a:t>Database </a:t>
            </a:r>
            <a:r>
              <a:rPr lang="ko-KR" altLang="en-US" dirty="0"/>
              <a:t>처리기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2157" y="3959321"/>
            <a:ext cx="1731819" cy="646331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Transaction</a:t>
            </a:r>
          </a:p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0655" y="4966799"/>
            <a:ext cx="2410690" cy="369332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저장 데이터 관리자</a:t>
            </a:r>
          </a:p>
        </p:txBody>
      </p:sp>
      <p:sp>
        <p:nvSpPr>
          <p:cNvPr id="16" name="순서도: 자기 디스크 15"/>
          <p:cNvSpPr/>
          <p:nvPr/>
        </p:nvSpPr>
        <p:spPr bwMode="auto">
          <a:xfrm>
            <a:off x="4148448" y="5697278"/>
            <a:ext cx="1656608" cy="914400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/>
              <a:t>저장</a:t>
            </a:r>
            <a:endParaRPr lang="en-US" altLang="ko-KR" sz="1600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DB</a:t>
            </a:r>
            <a:endParaRPr lang="ko-KR" altLang="en-US" sz="1600" dirty="0"/>
          </a:p>
        </p:txBody>
      </p:sp>
      <p:sp>
        <p:nvSpPr>
          <p:cNvPr id="17" name="순서도: 자기 디스크 16"/>
          <p:cNvSpPr/>
          <p:nvPr/>
        </p:nvSpPr>
        <p:spPr bwMode="auto">
          <a:xfrm>
            <a:off x="6378037" y="5697278"/>
            <a:ext cx="1656608" cy="914400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system catalog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6" idx="2"/>
            <a:endCxn id="12" idx="0"/>
          </p:cNvCxnSpPr>
          <p:nvPr/>
        </p:nvCxnSpPr>
        <p:spPr bwMode="auto">
          <a:xfrm flipH="1">
            <a:off x="3358738" y="2116202"/>
            <a:ext cx="1" cy="371152"/>
          </a:xfrm>
          <a:prstGeom prst="straightConnector1">
            <a:avLst/>
          </a:prstGeom>
        </p:spPr>
      </p:cxnSp>
      <p:cxnSp>
        <p:nvCxnSpPr>
          <p:cNvPr id="24" name="직선 화살표 연결선 23"/>
          <p:cNvCxnSpPr>
            <a:stCxn id="6" idx="2"/>
            <a:endCxn id="12" idx="0"/>
          </p:cNvCxnSpPr>
          <p:nvPr/>
        </p:nvCxnSpPr>
        <p:spPr bwMode="auto">
          <a:xfrm flipH="1">
            <a:off x="3358738" y="2116202"/>
            <a:ext cx="1" cy="3711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stCxn id="7" idx="2"/>
            <a:endCxn id="9" idx="0"/>
          </p:cNvCxnSpPr>
          <p:nvPr/>
        </p:nvCxnSpPr>
        <p:spPr bwMode="auto">
          <a:xfrm>
            <a:off x="6096000" y="2141150"/>
            <a:ext cx="0" cy="369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8" idx="2"/>
            <a:endCxn id="10" idx="0"/>
          </p:cNvCxnSpPr>
          <p:nvPr/>
        </p:nvCxnSpPr>
        <p:spPr bwMode="auto">
          <a:xfrm>
            <a:off x="8900555" y="2141150"/>
            <a:ext cx="0" cy="344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stCxn id="9" idx="2"/>
            <a:endCxn id="11" idx="0"/>
          </p:cNvCxnSpPr>
          <p:nvPr/>
        </p:nvCxnSpPr>
        <p:spPr bwMode="auto">
          <a:xfrm>
            <a:off x="6096000" y="2879814"/>
            <a:ext cx="0" cy="353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>
            <a:stCxn id="11" idx="2"/>
            <a:endCxn id="13" idx="0"/>
          </p:cNvCxnSpPr>
          <p:nvPr/>
        </p:nvCxnSpPr>
        <p:spPr bwMode="auto">
          <a:xfrm>
            <a:off x="6096000" y="3602231"/>
            <a:ext cx="0" cy="357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그룹 36"/>
          <p:cNvGrpSpPr/>
          <p:nvPr/>
        </p:nvGrpSpPr>
        <p:grpSpPr>
          <a:xfrm>
            <a:off x="3358736" y="3133685"/>
            <a:ext cx="2737264" cy="607042"/>
            <a:chOff x="1834736" y="3133685"/>
            <a:chExt cx="2737264" cy="607042"/>
          </a:xfrm>
        </p:grpSpPr>
        <p:cxnSp>
          <p:nvCxnSpPr>
            <p:cNvPr id="32" name="직선 연결선 31"/>
            <p:cNvCxnSpPr>
              <a:stCxn id="12" idx="2"/>
            </p:cNvCxnSpPr>
            <p:nvPr/>
          </p:nvCxnSpPr>
          <p:spPr bwMode="auto">
            <a:xfrm flipH="1">
              <a:off x="1834736" y="3133685"/>
              <a:ext cx="1" cy="6070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화살표 연결선 35"/>
            <p:cNvCxnSpPr/>
            <p:nvPr/>
          </p:nvCxnSpPr>
          <p:spPr bwMode="auto">
            <a:xfrm>
              <a:off x="1834736" y="3740727"/>
              <a:ext cx="27372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39" name="직선 화살표 연결선 38"/>
          <p:cNvCxnSpPr>
            <a:stCxn id="14" idx="3"/>
            <a:endCxn id="13" idx="1"/>
          </p:cNvCxnSpPr>
          <p:nvPr/>
        </p:nvCxnSpPr>
        <p:spPr bwMode="auto">
          <a:xfrm>
            <a:off x="4383975" y="4282487"/>
            <a:ext cx="50668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1" name="직선 화살표 연결선 40"/>
          <p:cNvCxnSpPr>
            <a:stCxn id="13" idx="2"/>
            <a:endCxn id="15" idx="0"/>
          </p:cNvCxnSpPr>
          <p:nvPr/>
        </p:nvCxnSpPr>
        <p:spPr bwMode="auto">
          <a:xfrm>
            <a:off x="6096000" y="4605653"/>
            <a:ext cx="0" cy="361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7" name="그룹 46"/>
          <p:cNvGrpSpPr/>
          <p:nvPr/>
        </p:nvGrpSpPr>
        <p:grpSpPr>
          <a:xfrm>
            <a:off x="6115795" y="2854867"/>
            <a:ext cx="2784761" cy="1931359"/>
            <a:chOff x="4591794" y="2854866"/>
            <a:chExt cx="2784761" cy="1931359"/>
          </a:xfrm>
        </p:grpSpPr>
        <p:cxnSp>
          <p:nvCxnSpPr>
            <p:cNvPr id="43" name="직선 연결선 42"/>
            <p:cNvCxnSpPr>
              <a:endCxn id="10" idx="2"/>
            </p:cNvCxnSpPr>
            <p:nvPr/>
          </p:nvCxnSpPr>
          <p:spPr bwMode="auto">
            <a:xfrm flipV="1">
              <a:off x="7376554" y="2854866"/>
              <a:ext cx="1" cy="19313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화살표 연결선 45"/>
            <p:cNvCxnSpPr/>
            <p:nvPr/>
          </p:nvCxnSpPr>
          <p:spPr bwMode="auto">
            <a:xfrm flipH="1">
              <a:off x="4591794" y="4786225"/>
              <a:ext cx="27847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2" name="그룹 61"/>
          <p:cNvGrpSpPr/>
          <p:nvPr/>
        </p:nvGrpSpPr>
        <p:grpSpPr>
          <a:xfrm>
            <a:off x="4976753" y="5508642"/>
            <a:ext cx="2229589" cy="188637"/>
            <a:chOff x="3452752" y="5508641"/>
            <a:chExt cx="2229589" cy="188637"/>
          </a:xfrm>
        </p:grpSpPr>
        <p:cxnSp>
          <p:nvCxnSpPr>
            <p:cNvPr id="52" name="직선 화살표 연결선 51"/>
            <p:cNvCxnSpPr>
              <a:endCxn id="17" idx="1"/>
            </p:cNvCxnSpPr>
            <p:nvPr/>
          </p:nvCxnSpPr>
          <p:spPr bwMode="auto">
            <a:xfrm>
              <a:off x="5676405" y="5508641"/>
              <a:ext cx="5936" cy="1886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직선 화살표 연결선 54"/>
            <p:cNvCxnSpPr>
              <a:endCxn id="16" idx="1"/>
            </p:cNvCxnSpPr>
            <p:nvPr/>
          </p:nvCxnSpPr>
          <p:spPr bwMode="auto">
            <a:xfrm flipH="1">
              <a:off x="3452752" y="5508641"/>
              <a:ext cx="2967" cy="1886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>
              <a:off x="3452752" y="5508641"/>
              <a:ext cx="2223653" cy="16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4" name="직선 화살표 연결선 63"/>
          <p:cNvCxnSpPr>
            <a:stCxn id="15" idx="2"/>
          </p:cNvCxnSpPr>
          <p:nvPr/>
        </p:nvCxnSpPr>
        <p:spPr bwMode="auto">
          <a:xfrm>
            <a:off x="6096000" y="5336132"/>
            <a:ext cx="0" cy="188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5" name="모서리가 둥근 직사각형 64"/>
          <p:cNvSpPr/>
          <p:nvPr/>
        </p:nvSpPr>
        <p:spPr bwMode="auto">
          <a:xfrm>
            <a:off x="2319648" y="2316313"/>
            <a:ext cx="7891153" cy="3132953"/>
          </a:xfrm>
          <a:prstGeom prst="roundRect">
            <a:avLst/>
          </a:prstGeom>
          <a:noFill/>
          <a:ln w="190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848097" y="5061514"/>
            <a:ext cx="1027216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8301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일을 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목표 </a:t>
            </a:r>
            <a:r>
              <a:rPr lang="en-US" altLang="ko-KR" dirty="0"/>
              <a:t>DBMS</a:t>
            </a:r>
            <a:r>
              <a:rPr lang="ko-KR" altLang="en-US" dirty="0"/>
              <a:t>의 </a:t>
            </a:r>
            <a:r>
              <a:rPr lang="en-US" altLang="ko-KR" dirty="0"/>
              <a:t>DDL</a:t>
            </a:r>
            <a:r>
              <a:rPr lang="ko-KR" altLang="en-US" dirty="0"/>
              <a:t>로 기술된 명령문을 실행시켜 </a:t>
            </a:r>
            <a:r>
              <a:rPr lang="en-US" altLang="ko-KR" dirty="0"/>
              <a:t>DB schema</a:t>
            </a:r>
            <a:r>
              <a:rPr lang="ko-KR" altLang="en-US" dirty="0"/>
              <a:t>와 공백 </a:t>
            </a:r>
            <a:r>
              <a:rPr lang="en-US" altLang="ko-KR" dirty="0"/>
              <a:t>DB </a:t>
            </a:r>
            <a:r>
              <a:rPr lang="ko-KR" altLang="en-US" dirty="0"/>
              <a:t>파일을 생성</a:t>
            </a:r>
            <a:endParaRPr lang="en-US" altLang="ko-KR" dirty="0"/>
          </a:p>
          <a:p>
            <a:pPr lvl="1"/>
            <a:r>
              <a:rPr lang="ko-KR" altLang="en-US" dirty="0"/>
              <a:t>기존의 데이터를 공백 </a:t>
            </a:r>
            <a:r>
              <a:rPr lang="en-US" altLang="ko-KR" dirty="0"/>
              <a:t>DB </a:t>
            </a:r>
            <a:r>
              <a:rPr lang="ko-KR" altLang="en-US" dirty="0"/>
              <a:t>파일에 적재</a:t>
            </a:r>
            <a:endParaRPr lang="en-US" altLang="ko-KR" dirty="0"/>
          </a:p>
          <a:p>
            <a:pPr lvl="1"/>
            <a:r>
              <a:rPr lang="ko-KR" altLang="en-US" dirty="0"/>
              <a:t>실행 가능한 트랜잭션을 작성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구현 단계의 결과물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70C0"/>
                </a:solidFill>
              </a:rPr>
              <a:t>Operational Database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469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</a:t>
            </a:r>
            <a:r>
              <a:rPr lang="en-US" altLang="ko-KR" dirty="0"/>
              <a:t>(Key)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349850"/>
            <a:ext cx="8229601" cy="458931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Key: </a:t>
            </a:r>
            <a:r>
              <a:rPr lang="ko-KR" altLang="en-US" dirty="0"/>
              <a:t>하나의 테이블에서 행을 유일하게 식별할 수 있는 속성 집합</a:t>
            </a:r>
          </a:p>
          <a:p>
            <a:pPr lvl="1"/>
            <a:r>
              <a:rPr lang="ko-KR" altLang="en-US" dirty="0" err="1"/>
              <a:t>복합키</a:t>
            </a:r>
            <a:r>
              <a:rPr lang="ko-KR" altLang="en-US" dirty="0"/>
              <a:t> </a:t>
            </a:r>
            <a:r>
              <a:rPr lang="en-US" altLang="ko-KR" dirty="0"/>
              <a:t>(composite key): 2</a:t>
            </a:r>
            <a:r>
              <a:rPr lang="ko-KR" altLang="en-US" dirty="0"/>
              <a:t>개 이상의 속성으로 구성된 키</a:t>
            </a:r>
          </a:p>
          <a:p>
            <a:r>
              <a:rPr lang="ko-KR" altLang="en-US" dirty="0"/>
              <a:t>키의 종류</a:t>
            </a:r>
          </a:p>
          <a:p>
            <a:pPr lvl="1"/>
            <a:r>
              <a:rPr lang="ko-KR" altLang="en-US" dirty="0"/>
              <a:t>후보 키</a:t>
            </a:r>
            <a:r>
              <a:rPr lang="en-US" altLang="ko-KR" dirty="0"/>
              <a:t>(candidate key): </a:t>
            </a:r>
            <a:r>
              <a:rPr lang="ko-KR" altLang="en-US" dirty="0"/>
              <a:t>하나의 테이블에서 행을 유일하게 식별할 수 있는 속성 집합</a:t>
            </a:r>
          </a:p>
          <a:p>
            <a:pPr lvl="1"/>
            <a:r>
              <a:rPr lang="ko-KR" altLang="en-US" dirty="0"/>
              <a:t>기본 키</a:t>
            </a:r>
            <a:r>
              <a:rPr lang="en-US" altLang="ko-KR" dirty="0"/>
              <a:t>(primary key): </a:t>
            </a:r>
            <a:r>
              <a:rPr lang="ko-KR" altLang="en-US" dirty="0"/>
              <a:t>후보 키 중에서 주로 사용되는 키</a:t>
            </a:r>
            <a:endParaRPr lang="en-US" altLang="ko-KR" dirty="0"/>
          </a:p>
          <a:p>
            <a:pPr lvl="2"/>
            <a:r>
              <a:rPr lang="en-US" altLang="ko-KR" dirty="0"/>
              <a:t>CREATE TABLE</a:t>
            </a:r>
            <a:r>
              <a:rPr lang="ko-KR" altLang="en-US" dirty="0"/>
              <a:t>의 </a:t>
            </a:r>
            <a:r>
              <a:rPr lang="en-US" altLang="ko-KR" dirty="0"/>
              <a:t>primary key constraint; short/numeric/</a:t>
            </a:r>
            <a:r>
              <a:rPr lang="ko-KR" altLang="en-US" dirty="0"/>
              <a:t>불변인 것이 이상적</a:t>
            </a:r>
          </a:p>
          <a:p>
            <a:pPr lvl="1"/>
            <a:r>
              <a:rPr lang="ko-KR" altLang="en-US" dirty="0"/>
              <a:t>대리 키</a:t>
            </a:r>
            <a:r>
              <a:rPr lang="en-US" altLang="ko-KR" dirty="0"/>
              <a:t>(surrogate key): </a:t>
            </a:r>
            <a:r>
              <a:rPr lang="ko-KR" altLang="en-US" dirty="0"/>
              <a:t>기본 키로 사용하기 위해 인위적으로 추가한</a:t>
            </a:r>
            <a:r>
              <a:rPr lang="en-US" altLang="ko-KR" dirty="0"/>
              <a:t>(</a:t>
            </a:r>
            <a:r>
              <a:rPr lang="ko-KR" altLang="en-US" dirty="0"/>
              <a:t>의미 없는</a:t>
            </a:r>
            <a:r>
              <a:rPr lang="en-US" altLang="ko-KR" dirty="0"/>
              <a:t>) </a:t>
            </a:r>
            <a:r>
              <a:rPr lang="ko-KR" altLang="en-US" dirty="0"/>
              <a:t>열</a:t>
            </a:r>
            <a:endParaRPr lang="en-US" altLang="ko-KR" dirty="0"/>
          </a:p>
          <a:p>
            <a:pPr lvl="2"/>
            <a:r>
              <a:rPr lang="en-US" altLang="ko-KR" dirty="0"/>
              <a:t>DBMS</a:t>
            </a:r>
            <a:r>
              <a:rPr lang="ko-KR" altLang="en-US" dirty="0"/>
              <a:t>가 제공하는</a:t>
            </a:r>
            <a:r>
              <a:rPr lang="en-US" altLang="ko-KR" dirty="0"/>
              <a:t> </a:t>
            </a:r>
            <a:r>
              <a:rPr lang="ko-KR" altLang="en-US" dirty="0"/>
              <a:t>이상적인 기본 키</a:t>
            </a:r>
          </a:p>
          <a:p>
            <a:pPr lvl="1"/>
            <a:r>
              <a:rPr lang="ko-KR" altLang="en-US" dirty="0"/>
              <a:t>외래 키</a:t>
            </a:r>
            <a:r>
              <a:rPr lang="en-US" altLang="ko-KR" dirty="0"/>
              <a:t>(</a:t>
            </a:r>
            <a:r>
              <a:rPr lang="en-US" altLang="ko-KR" dirty="0" err="1"/>
              <a:t>foreighn</a:t>
            </a:r>
            <a:r>
              <a:rPr lang="en-US" altLang="ko-KR" dirty="0"/>
              <a:t> key): </a:t>
            </a:r>
            <a:r>
              <a:rPr lang="ko-KR" altLang="en-US" dirty="0"/>
              <a:t>다른 테이블의 기본 키 ⇨ 두 테이블間 </a:t>
            </a:r>
            <a:r>
              <a:rPr lang="en-US" altLang="ko-KR" dirty="0"/>
              <a:t>link(</a:t>
            </a:r>
            <a:r>
              <a:rPr lang="ko-KR" altLang="en-US" dirty="0"/>
              <a:t>부자 관계</a:t>
            </a:r>
            <a:r>
              <a:rPr lang="en-US" altLang="ko-KR" dirty="0"/>
              <a:t>)</a:t>
            </a:r>
            <a:r>
              <a:rPr lang="ko-KR" altLang="en-US" dirty="0"/>
              <a:t>가 형성</a:t>
            </a:r>
          </a:p>
        </p:txBody>
      </p:sp>
    </p:spTree>
    <p:extLst>
      <p:ext uri="{BB962C8B-B14F-4D97-AF65-F5344CB8AC3E}">
        <p14:creationId xmlns:p14="http://schemas.microsoft.com/office/powerpoint/2010/main" xmlns="" val="1084170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</a:t>
            </a:r>
            <a:r>
              <a:rPr lang="en-US" altLang="ko-KR" dirty="0"/>
              <a:t>(Key)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키에 대한 </a:t>
            </a:r>
            <a:r>
              <a:rPr lang="ko-KR" altLang="en-US" dirty="0" err="1"/>
              <a:t>무결성</a:t>
            </a:r>
            <a:endParaRPr lang="en-US" altLang="ko-KR" dirty="0"/>
          </a:p>
          <a:p>
            <a:pPr lvl="1"/>
            <a:r>
              <a:rPr lang="ko-KR" altLang="en-US" dirty="0"/>
              <a:t>개체 </a:t>
            </a:r>
            <a:r>
              <a:rPr lang="ko-KR" altLang="en-US" dirty="0" err="1"/>
              <a:t>무결성</a:t>
            </a:r>
            <a:r>
              <a:rPr lang="en-US" altLang="ko-KR" dirty="0"/>
              <a:t>(entity integrity constraint)</a:t>
            </a:r>
          </a:p>
          <a:p>
            <a:pPr lvl="2"/>
            <a:r>
              <a:rPr lang="ko-KR" altLang="en-US" dirty="0"/>
              <a:t>기본 키의 값은 테이블 안에서 유일해야 함 </a:t>
            </a:r>
            <a:r>
              <a:rPr lang="en-US" altLang="ko-KR" dirty="0"/>
              <a:t>(</a:t>
            </a:r>
            <a:r>
              <a:rPr lang="ko-KR" altLang="en-US" dirty="0"/>
              <a:t>기본 키 유일성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null </a:t>
            </a:r>
            <a:r>
              <a:rPr lang="ko-KR" altLang="en-US" dirty="0"/>
              <a:t>불가</a:t>
            </a:r>
            <a:r>
              <a:rPr lang="en-US" altLang="ko-KR" dirty="0"/>
              <a:t>.</a:t>
            </a:r>
            <a:r>
              <a:rPr lang="ko-KR" altLang="en-US" dirty="0"/>
              <a:t> 위반 시 행을 유일하게 식별할 수 없음</a:t>
            </a:r>
          </a:p>
          <a:p>
            <a:pPr lvl="1"/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en-US" altLang="ko-KR" dirty="0"/>
              <a:t>(referential integrity constraint)</a:t>
            </a:r>
          </a:p>
          <a:p>
            <a:pPr lvl="2"/>
            <a:r>
              <a:rPr lang="ko-KR" altLang="en-US" dirty="0"/>
              <a:t>외래 키의 값은 </a:t>
            </a:r>
            <a:r>
              <a:rPr lang="en-US" altLang="ko-KR" dirty="0"/>
              <a:t>parent relation</a:t>
            </a:r>
            <a:r>
              <a:rPr lang="ko-KR" altLang="en-US" dirty="0"/>
              <a:t>의 기본 키 값 중 하나이거나 </a:t>
            </a:r>
            <a:r>
              <a:rPr lang="en-US" altLang="ko-KR" dirty="0"/>
              <a:t>null.</a:t>
            </a:r>
          </a:p>
          <a:p>
            <a:pPr lvl="2"/>
            <a:r>
              <a:rPr lang="ko-KR" altLang="en-US" dirty="0"/>
              <a:t>위반 시  </a:t>
            </a:r>
            <a:r>
              <a:rPr lang="en-US" altLang="ko-KR" dirty="0"/>
              <a:t>orphan </a:t>
            </a:r>
            <a:r>
              <a:rPr lang="ko-KR" altLang="en-US" dirty="0"/>
              <a:t>발생</a:t>
            </a:r>
            <a:r>
              <a:rPr lang="en-US" altLang="ko-KR" dirty="0"/>
              <a:t>; </a:t>
            </a:r>
            <a:r>
              <a:rPr lang="ko-KR" altLang="en-US" dirty="0"/>
              <a:t>외래 키는 기본 키의 일부가 될 수 있음</a:t>
            </a:r>
          </a:p>
        </p:txBody>
      </p:sp>
    </p:spTree>
    <p:extLst>
      <p:ext uri="{BB962C8B-B14F-4D97-AF65-F5344CB8AC3E}">
        <p14:creationId xmlns:p14="http://schemas.microsoft.com/office/powerpoint/2010/main" xmlns="" val="2086822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  <a:r>
              <a:rPr lang="en-US" altLang="ko-KR" dirty="0"/>
              <a:t>(Normalization)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2"/>
            <a:ext cx="8229601" cy="352398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기초 개념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데이터 종속성에 기반하여 테이블을 분해하는 과정</a:t>
            </a:r>
            <a:endParaRPr lang="en-US" altLang="ko-KR" dirty="0"/>
          </a:p>
          <a:p>
            <a:pPr marL="698500" lvl="1" indent="-342900">
              <a:lnSpc>
                <a:spcPct val="120000"/>
              </a:lnSpc>
            </a:pPr>
            <a:r>
              <a:rPr lang="ko-KR" altLang="en-US" dirty="0"/>
              <a:t>스키마 변환</a:t>
            </a:r>
            <a:r>
              <a:rPr lang="en-US" altLang="ko-KR" dirty="0"/>
              <a:t>(schema transformation): </a:t>
            </a:r>
            <a:r>
              <a:rPr lang="ko-KR" altLang="en-US" dirty="0"/>
              <a:t>일단 만들어진 테이블을 보다 바람직한 형태의 테이블들로 개선시키는 것</a:t>
            </a:r>
            <a:endParaRPr lang="en-US" altLang="ko-KR" dirty="0"/>
          </a:p>
          <a:p>
            <a:pPr marL="698500" lvl="1" indent="-342900">
              <a:lnSpc>
                <a:spcPct val="120000"/>
              </a:lnSpc>
            </a:pPr>
            <a:r>
              <a:rPr lang="ko-KR" altLang="en-US" dirty="0"/>
              <a:t>스키마 변환의 기본 원리</a:t>
            </a:r>
            <a:endParaRPr lang="en-US" altLang="ko-KR" dirty="0"/>
          </a:p>
          <a:p>
            <a:pPr marL="1181100" lvl="2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/>
              <a:t>Non-loss representation of information: </a:t>
            </a:r>
            <a:r>
              <a:rPr lang="ko-KR" altLang="en-US" dirty="0"/>
              <a:t>정보 손실이 없음</a:t>
            </a:r>
            <a:endParaRPr lang="en-US" altLang="ko-KR" dirty="0"/>
          </a:p>
          <a:p>
            <a:pPr marL="1181100" lvl="2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/>
              <a:t>Minimal data redundancy: </a:t>
            </a:r>
            <a:r>
              <a:rPr lang="ko-KR" altLang="en-US" dirty="0"/>
              <a:t>데이터 중복의 최소화</a:t>
            </a:r>
            <a:endParaRPr lang="en-US" altLang="ko-KR" dirty="0"/>
          </a:p>
          <a:p>
            <a:pPr marL="1181100" lvl="2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/>
              <a:t>Principle of separation: </a:t>
            </a:r>
            <a:r>
              <a:rPr lang="ko-KR" altLang="en-US" dirty="0"/>
              <a:t>하나의 독립된 관계성은 별도의 테이블로 분리시켜 표현</a:t>
            </a:r>
          </a:p>
          <a:p>
            <a:r>
              <a:rPr lang="ko-KR" altLang="en-US" dirty="0"/>
              <a:t>유형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426561" y="4628471"/>
          <a:ext cx="7784238" cy="1587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67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137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이상 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정규형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설계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원리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함수 종속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1,2,3NF,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BCNF</a:t>
                      </a:r>
                      <a:endParaRPr lang="ko-KR" altLang="en-US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(BCNF)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모든 결정자가 후보 키가 되도록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다치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종속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4NF</a:t>
                      </a:r>
                      <a:endParaRPr lang="ko-KR" altLang="en-US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각각의 </a:t>
                      </a:r>
                      <a:r>
                        <a:rPr lang="ko-KR" alt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다치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종속을 별개의 테이블로 만듦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조인 종속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5NF(or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PJNF)</a:t>
                      </a:r>
                      <a:endParaRPr lang="ko-KR" altLang="en-US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n-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분해 테이블을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개의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projection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으로 분해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7534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Projection </a:t>
            </a:r>
            <a:r>
              <a:rPr lang="ko-KR" altLang="en-US" dirty="0"/>
              <a:t>과정과 정규형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1981200" y="1367161"/>
            <a:ext cx="8235148" cy="5070716"/>
            <a:chOff x="457200" y="1367161"/>
            <a:chExt cx="8235148" cy="5070716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457200" y="2118638"/>
              <a:ext cx="3413464" cy="4135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원자 값이 아닌 도메인을 분해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27463" y="1367161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비정규화 테이블</a:t>
              </a: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457200" y="3551558"/>
              <a:ext cx="3413464" cy="439481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부분 함수 종속 제거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36341" y="2864714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1NF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68297" y="5213370"/>
              <a:ext cx="3413464" cy="450583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이행 함수 종속 제거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36341" y="4427495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2NF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5278884" y="2135465"/>
              <a:ext cx="3413464" cy="384893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결정자가 후보 키가 </a:t>
              </a:r>
              <a:r>
                <a:rPr lang="en-US" altLang="ko-KR" dirty="0">
                  <a:latin typeface="Times New Roman" panose="02020603050405020304" pitchFamily="18" charset="0"/>
                </a:rPr>
                <a:t>FD </a:t>
              </a:r>
              <a:r>
                <a:rPr lang="ko-KR" altLang="en-US" dirty="0">
                  <a:latin typeface="Times New Roman" panose="02020603050405020304" pitchFamily="18" charset="0"/>
                </a:rPr>
                <a:t>제거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2477" y="1367161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3NF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73336" y="3711498"/>
              <a:ext cx="3413464" cy="439481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함수 종속 아닌 </a:t>
              </a:r>
              <a:r>
                <a:rPr lang="en-US" altLang="ko-KR" dirty="0">
                  <a:latin typeface="Times New Roman" panose="02020603050405020304" pitchFamily="18" charset="0"/>
                </a:rPr>
                <a:t>MVD </a:t>
              </a:r>
              <a:r>
                <a:rPr lang="ko-KR" altLang="en-US" dirty="0">
                  <a:latin typeface="Times New Roman" panose="02020603050405020304" pitchFamily="18" charset="0"/>
                </a:rPr>
                <a:t>제거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50258" y="2882468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BCNF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5273336" y="5213370"/>
              <a:ext cx="3413464" cy="450584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후보 키를 통하지 않은 </a:t>
              </a:r>
              <a:r>
                <a:rPr lang="en-US" altLang="ko-KR" dirty="0">
                  <a:latin typeface="Times New Roman" panose="02020603050405020304" pitchFamily="18" charset="0"/>
                </a:rPr>
                <a:t>JD </a:t>
              </a:r>
              <a:r>
                <a:rPr lang="ko-KR" altLang="en-US" dirty="0">
                  <a:latin typeface="Times New Roman" panose="02020603050405020304" pitchFamily="18" charset="0"/>
                </a:rPr>
                <a:t>제거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50258" y="4524935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4NF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61355" y="6068545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5NF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1" name="직선 화살표 연결선 20"/>
            <p:cNvCxnSpPr>
              <a:stCxn id="4" idx="2"/>
              <a:endCxn id="3" idx="0"/>
            </p:cNvCxnSpPr>
            <p:nvPr/>
          </p:nvCxnSpPr>
          <p:spPr bwMode="auto">
            <a:xfrm>
              <a:off x="2157273" y="1736493"/>
              <a:ext cx="6659" cy="3821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직선 화살표 연결선 22"/>
            <p:cNvCxnSpPr>
              <a:stCxn id="3" idx="2"/>
              <a:endCxn id="6" idx="0"/>
            </p:cNvCxnSpPr>
            <p:nvPr/>
          </p:nvCxnSpPr>
          <p:spPr bwMode="auto">
            <a:xfrm>
              <a:off x="2163932" y="2532156"/>
              <a:ext cx="2219" cy="3325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>
              <a:stCxn id="6" idx="2"/>
              <a:endCxn id="5" idx="0"/>
            </p:cNvCxnSpPr>
            <p:nvPr/>
          </p:nvCxnSpPr>
          <p:spPr bwMode="auto">
            <a:xfrm flipH="1">
              <a:off x="2163932" y="3234046"/>
              <a:ext cx="2219" cy="3175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직선 화살표 연결선 26"/>
            <p:cNvCxnSpPr>
              <a:stCxn id="5" idx="2"/>
              <a:endCxn id="8" idx="0"/>
            </p:cNvCxnSpPr>
            <p:nvPr/>
          </p:nvCxnSpPr>
          <p:spPr bwMode="auto">
            <a:xfrm>
              <a:off x="2163932" y="3991039"/>
              <a:ext cx="2219" cy="4364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/>
            <p:cNvCxnSpPr>
              <a:stCxn id="8" idx="2"/>
              <a:endCxn id="7" idx="0"/>
            </p:cNvCxnSpPr>
            <p:nvPr/>
          </p:nvCxnSpPr>
          <p:spPr bwMode="auto">
            <a:xfrm>
              <a:off x="2166151" y="4796827"/>
              <a:ext cx="8878" cy="4165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7" name="그룹 46"/>
            <p:cNvGrpSpPr/>
            <p:nvPr/>
          </p:nvGrpSpPr>
          <p:grpSpPr>
            <a:xfrm>
              <a:off x="2170590" y="1551827"/>
              <a:ext cx="3781887" cy="4646124"/>
              <a:chOff x="2170590" y="1551827"/>
              <a:chExt cx="3781887" cy="4646124"/>
            </a:xfrm>
          </p:grpSpPr>
          <p:cxnSp>
            <p:nvCxnSpPr>
              <p:cNvPr id="31" name="직선 연결선 30"/>
              <p:cNvCxnSpPr>
                <a:stCxn id="7" idx="2"/>
              </p:cNvCxnSpPr>
              <p:nvPr/>
            </p:nvCxnSpPr>
            <p:spPr bwMode="auto">
              <a:xfrm flipH="1">
                <a:off x="2170591" y="5663953"/>
                <a:ext cx="4438" cy="53399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>
                <a:off x="2170590" y="6184061"/>
                <a:ext cx="2407760" cy="63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직선 연결선 34"/>
              <p:cNvCxnSpPr>
                <a:endCxn id="10" idx="1"/>
              </p:cNvCxnSpPr>
              <p:nvPr/>
            </p:nvCxnSpPr>
            <p:spPr bwMode="auto">
              <a:xfrm>
                <a:off x="4554244" y="1551827"/>
                <a:ext cx="139823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>
                <a:off x="4572000" y="1551827"/>
                <a:ext cx="0" cy="464612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9" name="직선 화살표 연결선 48"/>
            <p:cNvCxnSpPr>
              <a:stCxn id="10" idx="2"/>
              <a:endCxn id="9" idx="0"/>
            </p:cNvCxnSpPr>
            <p:nvPr/>
          </p:nvCxnSpPr>
          <p:spPr bwMode="auto">
            <a:xfrm>
              <a:off x="6982287" y="1736493"/>
              <a:ext cx="3329" cy="3989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직선 화살표 연결선 50"/>
            <p:cNvCxnSpPr>
              <a:stCxn id="9" idx="2"/>
              <a:endCxn id="12" idx="0"/>
            </p:cNvCxnSpPr>
            <p:nvPr/>
          </p:nvCxnSpPr>
          <p:spPr bwMode="auto">
            <a:xfrm flipH="1">
              <a:off x="6980068" y="2520358"/>
              <a:ext cx="5548" cy="3621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직선 화살표 연결선 52"/>
            <p:cNvCxnSpPr>
              <a:stCxn id="12" idx="2"/>
              <a:endCxn id="11" idx="0"/>
            </p:cNvCxnSpPr>
            <p:nvPr/>
          </p:nvCxnSpPr>
          <p:spPr bwMode="auto">
            <a:xfrm>
              <a:off x="6980068" y="3251800"/>
              <a:ext cx="0" cy="4596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직선 화살표 연결선 54"/>
            <p:cNvCxnSpPr>
              <a:stCxn id="11" idx="2"/>
              <a:endCxn id="14" idx="0"/>
            </p:cNvCxnSpPr>
            <p:nvPr/>
          </p:nvCxnSpPr>
          <p:spPr bwMode="auto">
            <a:xfrm>
              <a:off x="6980068" y="4150979"/>
              <a:ext cx="0" cy="3739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직선 화살표 연결선 56"/>
            <p:cNvCxnSpPr>
              <a:stCxn id="14" idx="2"/>
              <a:endCxn id="13" idx="0"/>
            </p:cNvCxnSpPr>
            <p:nvPr/>
          </p:nvCxnSpPr>
          <p:spPr bwMode="auto">
            <a:xfrm>
              <a:off x="6980068" y="4894267"/>
              <a:ext cx="0" cy="3191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직선 화살표 연결선 58"/>
            <p:cNvCxnSpPr>
              <a:stCxn id="13" idx="2"/>
              <a:endCxn id="15" idx="0"/>
            </p:cNvCxnSpPr>
            <p:nvPr/>
          </p:nvCxnSpPr>
          <p:spPr bwMode="auto">
            <a:xfrm>
              <a:off x="6980068" y="5663954"/>
              <a:ext cx="11097" cy="4045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3657241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정규형 사이의 포함 관계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056662" y="1411551"/>
            <a:ext cx="8154139" cy="4944862"/>
            <a:chOff x="532661" y="1411551"/>
            <a:chExt cx="8154139" cy="4944862"/>
          </a:xfrm>
        </p:grpSpPr>
        <p:sp>
          <p:nvSpPr>
            <p:cNvPr id="3" name="타원 2"/>
            <p:cNvSpPr/>
            <p:nvPr/>
          </p:nvSpPr>
          <p:spPr bwMode="auto">
            <a:xfrm>
              <a:off x="532661" y="1411551"/>
              <a:ext cx="8154139" cy="4944862"/>
            </a:xfrm>
            <a:prstGeom prst="ellipse">
              <a:avLst/>
            </a:prstGeom>
            <a:solidFill>
              <a:srgbClr val="F3FAE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800" rIns="92075" bIns="46038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" name="타원 3"/>
            <p:cNvSpPr/>
            <p:nvPr/>
          </p:nvSpPr>
          <p:spPr bwMode="auto">
            <a:xfrm>
              <a:off x="1216241" y="1979720"/>
              <a:ext cx="6818050" cy="4376693"/>
            </a:xfrm>
            <a:prstGeom prst="ellipse">
              <a:avLst/>
            </a:prstGeom>
            <a:solidFill>
              <a:srgbClr val="DAEF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1464815" y="2414726"/>
              <a:ext cx="6356411" cy="3941687"/>
            </a:xfrm>
            <a:prstGeom prst="ellipse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1819921" y="2840854"/>
              <a:ext cx="5690587" cy="3444538"/>
            </a:xfrm>
            <a:prstGeom prst="ellipse">
              <a:avLst/>
            </a:prstGeom>
            <a:solidFill>
              <a:srgbClr val="A4D76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2246051" y="3329126"/>
              <a:ext cx="4882718" cy="2894121"/>
            </a:xfrm>
            <a:prstGeom prst="ellipse">
              <a:avLst/>
            </a:prstGeom>
            <a:solidFill>
              <a:srgbClr val="75D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2645546" y="3817398"/>
              <a:ext cx="4092605" cy="2325950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3107184" y="4314548"/>
              <a:ext cx="3222595" cy="1828800"/>
            </a:xfrm>
            <a:prstGeom prst="ellipse">
              <a:avLst/>
            </a:prstGeom>
            <a:solidFill>
              <a:srgbClr val="FF9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9340" y="2038281"/>
              <a:ext cx="106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1NF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39340" y="2459061"/>
              <a:ext cx="106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2NF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9340" y="2923320"/>
              <a:ext cx="106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3NF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9340" y="3377045"/>
              <a:ext cx="106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BCNF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9340" y="3895172"/>
              <a:ext cx="106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4NF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9340" y="4505966"/>
              <a:ext cx="1065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5NF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(PJ/NF)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6701" y="1534674"/>
              <a:ext cx="2750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정규 </a:t>
              </a:r>
              <a:r>
                <a:rPr lang="en-US" altLang="ko-KR" dirty="0">
                  <a:latin typeface="Times New Roman" panose="02020603050405020304" pitchFamily="18" charset="0"/>
                </a:rPr>
                <a:t>or </a:t>
              </a:r>
              <a:r>
                <a:rPr lang="ko-KR" altLang="en-US" dirty="0">
                  <a:latin typeface="Times New Roman" panose="02020603050405020304" pitchFamily="18" charset="0"/>
                </a:rPr>
                <a:t>비정규 테이블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02586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Data Model(ODM)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en-US" altLang="ko-KR" dirty="0"/>
              <a:t>ODM: </a:t>
            </a:r>
            <a:r>
              <a:rPr lang="ko-KR" altLang="en-US" dirty="0"/>
              <a:t>객체 지향 개념을 지원하는 데이터 모델</a:t>
            </a:r>
            <a:endParaRPr lang="en-US" altLang="ko-KR" dirty="0"/>
          </a:p>
          <a:p>
            <a:pPr lvl="2"/>
            <a:r>
              <a:rPr lang="en-US" altLang="ko-KR" dirty="0"/>
              <a:t>Object &amp; Object Identifier</a:t>
            </a:r>
          </a:p>
          <a:p>
            <a:pPr lvl="2"/>
            <a:r>
              <a:rPr lang="en-US" altLang="ko-KR" dirty="0"/>
              <a:t>Attributes &amp; Methods</a:t>
            </a:r>
          </a:p>
          <a:p>
            <a:pPr lvl="2"/>
            <a:r>
              <a:rPr lang="en-US" altLang="ko-KR" dirty="0"/>
              <a:t>Class Hierarchy &amp; Inheritance</a:t>
            </a:r>
          </a:p>
          <a:p>
            <a:pPr lvl="2"/>
            <a:r>
              <a:rPr lang="en-US" altLang="ko-KR" dirty="0"/>
              <a:t>Complex Object</a:t>
            </a:r>
          </a:p>
          <a:p>
            <a:pPr lvl="1"/>
            <a:r>
              <a:rPr lang="en-US" altLang="ko-KR" dirty="0"/>
              <a:t>ODB(Object Database): ODM</a:t>
            </a:r>
            <a:r>
              <a:rPr lang="ko-KR" altLang="en-US" dirty="0"/>
              <a:t>에 따라 객체의 상태 및</a:t>
            </a:r>
            <a:r>
              <a:rPr lang="en-US" altLang="ko-KR" dirty="0"/>
              <a:t> </a:t>
            </a:r>
            <a:r>
              <a:rPr lang="ko-KR" altLang="en-US" dirty="0"/>
              <a:t>행위</a:t>
            </a:r>
            <a:r>
              <a:rPr lang="en-US" altLang="ko-KR" dirty="0"/>
              <a:t>, </a:t>
            </a:r>
            <a:r>
              <a:rPr lang="ko-KR" altLang="en-US" dirty="0"/>
              <a:t>객체 사이의 관계가 정의되는 객체의 집합</a:t>
            </a:r>
            <a:endParaRPr lang="en-US" altLang="ko-KR" dirty="0"/>
          </a:p>
          <a:p>
            <a:pPr lvl="1"/>
            <a:r>
              <a:rPr lang="en-US" altLang="ko-KR" dirty="0"/>
              <a:t>ODBMS(Object DBMS): ODB</a:t>
            </a:r>
            <a:r>
              <a:rPr lang="ko-KR" altLang="en-US" dirty="0"/>
              <a:t>를 정의하고</a:t>
            </a:r>
            <a:r>
              <a:rPr lang="en-US" altLang="ko-KR" dirty="0"/>
              <a:t>, </a:t>
            </a:r>
            <a:r>
              <a:rPr lang="ko-KR" altLang="en-US" dirty="0"/>
              <a:t>처리할 수 있는 </a:t>
            </a:r>
            <a:r>
              <a:rPr lang="en-US" altLang="ko-KR" dirty="0"/>
              <a:t>DB </a:t>
            </a:r>
            <a:r>
              <a:rPr lang="ko-KR" altLang="en-US" dirty="0"/>
              <a:t>시스템으로서 다음의 지원</a:t>
            </a:r>
            <a:endParaRPr lang="en-US" altLang="ko-KR" dirty="0"/>
          </a:p>
          <a:p>
            <a:pPr lvl="2"/>
            <a:r>
              <a:rPr lang="en-US" altLang="ko-KR" dirty="0"/>
              <a:t>Schema definition language</a:t>
            </a:r>
          </a:p>
          <a:p>
            <a:pPr lvl="2"/>
            <a:r>
              <a:rPr lang="ko-KR" altLang="en-US" dirty="0"/>
              <a:t>객체 </a:t>
            </a:r>
            <a:r>
              <a:rPr lang="ko-KR" altLang="en-US" dirty="0" err="1"/>
              <a:t>조작어</a:t>
            </a:r>
            <a:r>
              <a:rPr lang="ko-KR" altLang="en-US" dirty="0"/>
              <a:t> 및 </a:t>
            </a:r>
            <a:r>
              <a:rPr lang="ko-KR" altLang="en-US" dirty="0" err="1"/>
              <a:t>질의어</a:t>
            </a:r>
            <a:endParaRPr lang="en-US" altLang="ko-KR" dirty="0"/>
          </a:p>
          <a:p>
            <a:pPr lvl="2"/>
            <a:r>
              <a:rPr lang="ko-KR" altLang="en-US" dirty="0"/>
              <a:t>접근 최적화를 위한 기법</a:t>
            </a:r>
          </a:p>
        </p:txBody>
      </p:sp>
    </p:spTree>
    <p:extLst>
      <p:ext uri="{BB962C8B-B14F-4D97-AF65-F5344CB8AC3E}">
        <p14:creationId xmlns:p14="http://schemas.microsoft.com/office/powerpoint/2010/main" xmlns="" val="2727680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&amp; </a:t>
            </a:r>
            <a:r>
              <a:rPr lang="ko-KR" altLang="en-US" dirty="0"/>
              <a:t>객체 </a:t>
            </a:r>
            <a:r>
              <a:rPr lang="ko-KR" altLang="en-US" dirty="0" err="1"/>
              <a:t>식별자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유일하게 식별되고</a:t>
            </a:r>
            <a:r>
              <a:rPr lang="en-US" altLang="ko-KR" dirty="0"/>
              <a:t>, </a:t>
            </a:r>
            <a:r>
              <a:rPr lang="ko-KR" altLang="en-US" dirty="0"/>
              <a:t>다른 객체와 상호 작용을 할 수 있는 </a:t>
            </a:r>
            <a:r>
              <a:rPr lang="ko-KR" altLang="en-US" dirty="0" err="1"/>
              <a:t>실세계의</a:t>
            </a:r>
            <a:r>
              <a:rPr lang="ko-KR" altLang="en-US" dirty="0"/>
              <a:t> 개체</a:t>
            </a:r>
            <a:r>
              <a:rPr lang="en-US" altLang="ko-KR" dirty="0"/>
              <a:t>(entity)</a:t>
            </a:r>
            <a:r>
              <a:rPr lang="ko-KR" altLang="en-US" dirty="0"/>
              <a:t>를 추상화한 것</a:t>
            </a:r>
            <a:endParaRPr lang="en-US" altLang="ko-KR" dirty="0"/>
          </a:p>
          <a:p>
            <a:pPr lvl="1"/>
            <a:r>
              <a:rPr lang="ko-KR" altLang="en-US" dirty="0"/>
              <a:t>객체 </a:t>
            </a:r>
            <a:r>
              <a:rPr lang="en-US" altLang="ko-KR" dirty="0"/>
              <a:t>vs. </a:t>
            </a:r>
            <a:r>
              <a:rPr lang="ko-KR" altLang="en-US" dirty="0"/>
              <a:t>개체</a:t>
            </a:r>
            <a:endParaRPr lang="en-US" altLang="ko-KR" dirty="0"/>
          </a:p>
          <a:p>
            <a:pPr lvl="2"/>
            <a:r>
              <a:rPr lang="ko-KR" altLang="en-US" dirty="0"/>
              <a:t>개체</a:t>
            </a:r>
            <a:r>
              <a:rPr lang="en-US" altLang="ko-KR" dirty="0"/>
              <a:t>: </a:t>
            </a:r>
            <a:r>
              <a:rPr lang="ko-KR" altLang="en-US" dirty="0"/>
              <a:t>속성과 관계성</a:t>
            </a:r>
            <a:r>
              <a:rPr lang="en-US" altLang="ko-KR" dirty="0"/>
              <a:t>(relationship)</a:t>
            </a:r>
            <a:r>
              <a:rPr lang="ko-KR" altLang="en-US" dirty="0"/>
              <a:t>으로 정의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: </a:t>
            </a:r>
            <a:r>
              <a:rPr lang="ko-KR" altLang="en-US" b="1" u="sng" dirty="0">
                <a:solidFill>
                  <a:srgbClr val="0070C0"/>
                </a:solidFill>
              </a:rPr>
              <a:t>개체</a:t>
            </a:r>
            <a:r>
              <a:rPr lang="en-US" altLang="ko-KR" b="1" u="sng" dirty="0">
                <a:solidFill>
                  <a:srgbClr val="0070C0"/>
                </a:solidFill>
              </a:rPr>
              <a:t>+</a:t>
            </a:r>
            <a:r>
              <a:rPr lang="ko-KR" altLang="en-US" b="1" u="sng" dirty="0">
                <a:solidFill>
                  <a:srgbClr val="0070C0"/>
                </a:solidFill>
              </a:rPr>
              <a:t>연산</a:t>
            </a:r>
            <a:r>
              <a:rPr lang="en-US" altLang="ko-KR" b="1" u="sng" dirty="0">
                <a:solidFill>
                  <a:srgbClr val="0070C0"/>
                </a:solidFill>
              </a:rPr>
              <a:t>(operations)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ko-KR" altLang="en-US" dirty="0"/>
              <a:t>객체 </a:t>
            </a:r>
            <a:r>
              <a:rPr lang="ko-KR" altLang="en-US" dirty="0" err="1"/>
              <a:t>식별자</a:t>
            </a:r>
            <a:r>
              <a:rPr lang="en-US" altLang="ko-KR" dirty="0"/>
              <a:t>(Object Identifier)</a:t>
            </a:r>
          </a:p>
          <a:p>
            <a:pPr lvl="1"/>
            <a:r>
              <a:rPr lang="ko-KR" altLang="en-US" dirty="0"/>
              <a:t>객체의 </a:t>
            </a:r>
            <a:r>
              <a:rPr lang="ko-KR" altLang="en-US" dirty="0" err="1"/>
              <a:t>식별성</a:t>
            </a:r>
            <a:r>
              <a:rPr lang="en-US" altLang="ko-KR" dirty="0"/>
              <a:t>(identity)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나타내기 위한 개념</a:t>
            </a:r>
            <a:endParaRPr lang="en-US" altLang="ko-KR" dirty="0"/>
          </a:p>
          <a:p>
            <a:pPr lvl="1"/>
            <a:r>
              <a:rPr lang="ko-KR" altLang="en-US" dirty="0"/>
              <a:t>객체마다 유일한 값을 가지며</a:t>
            </a:r>
            <a:r>
              <a:rPr lang="en-US" altLang="ko-KR" dirty="0"/>
              <a:t>, </a:t>
            </a:r>
            <a:r>
              <a:rPr lang="ko-KR" altLang="en-US" dirty="0"/>
              <a:t>객체가 생성될 때 시스템에 의해 생성</a:t>
            </a:r>
            <a:endParaRPr lang="en-US" altLang="ko-KR" dirty="0"/>
          </a:p>
          <a:p>
            <a:pPr lvl="1"/>
            <a:r>
              <a:rPr lang="ko-KR" altLang="en-US" dirty="0"/>
              <a:t>일단 생성된 후에는 어떠한 경우에도 변경되지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관계 모델의 기본 키는 변경 가능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학번 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C00000"/>
                </a:solidFill>
              </a:rPr>
              <a:t>객체가 삭제되더라도 </a:t>
            </a:r>
            <a:r>
              <a:rPr lang="en-US" altLang="ko-KR" dirty="0">
                <a:solidFill>
                  <a:srgbClr val="C00000"/>
                </a:solidFill>
              </a:rPr>
              <a:t>OID</a:t>
            </a:r>
            <a:r>
              <a:rPr lang="ko-KR" altLang="en-US" dirty="0">
                <a:solidFill>
                  <a:srgbClr val="C00000"/>
                </a:solidFill>
              </a:rPr>
              <a:t>는 재사용 불가</a:t>
            </a:r>
            <a:r>
              <a:rPr lang="en-US" altLang="ko-KR" dirty="0">
                <a:solidFill>
                  <a:srgbClr val="C00000"/>
                </a:solidFill>
              </a:rPr>
              <a:t>!</a:t>
            </a:r>
          </a:p>
          <a:p>
            <a:pPr lvl="1"/>
            <a:r>
              <a:rPr lang="ko-KR" altLang="en-US" dirty="0"/>
              <a:t>객체 사이의 의미적 관계는 참조 관계</a:t>
            </a:r>
            <a:r>
              <a:rPr lang="en-US" altLang="ko-KR" dirty="0"/>
              <a:t>(reference relationship)</a:t>
            </a:r>
            <a:r>
              <a:rPr lang="ko-KR" altLang="en-US" dirty="0"/>
              <a:t>로 표현</a:t>
            </a:r>
            <a:r>
              <a:rPr lang="en-US" altLang="ko-KR" dirty="0"/>
              <a:t>. </a:t>
            </a:r>
            <a:r>
              <a:rPr lang="ko-KR" altLang="en-US" dirty="0"/>
              <a:t>객체</a:t>
            </a:r>
            <a:r>
              <a:rPr lang="en-US" altLang="ko-KR" dirty="0"/>
              <a:t>1</a:t>
            </a:r>
            <a:r>
              <a:rPr lang="ko-KR" altLang="en-US" dirty="0"/>
              <a:t>의 속성 값에 객체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  <a:r>
              <a:rPr lang="ko-KR" altLang="en-US" dirty="0"/>
              <a:t>를 설정하여 구현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9598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08151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클래스 </a:t>
            </a:r>
            <a:r>
              <a:rPr lang="en-US" altLang="ko-KR" dirty="0"/>
              <a:t>vs.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동일한 속성과 연산을 갖는 객체들의 그룹</a:t>
            </a:r>
            <a:endParaRPr lang="en-US" altLang="ko-KR" dirty="0"/>
          </a:p>
          <a:p>
            <a:pPr lvl="2"/>
            <a:r>
              <a:rPr lang="ko-KR" altLang="en-US" dirty="0"/>
              <a:t>클래스의 정의에는 객체의 속성과 연산에 대한 명세가 포함</a:t>
            </a:r>
            <a:endParaRPr lang="en-US" altLang="ko-KR" dirty="0"/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같은 특성을 갖는 객체의 모형</a:t>
            </a:r>
            <a:r>
              <a:rPr lang="en-US" altLang="ko-KR" dirty="0"/>
              <a:t>(template)</a:t>
            </a:r>
          </a:p>
          <a:p>
            <a:pPr lvl="2"/>
            <a:r>
              <a:rPr lang="ko-KR" altLang="en-US" dirty="0"/>
              <a:t>클래스의</a:t>
            </a:r>
            <a:r>
              <a:rPr lang="en-US" altLang="ko-KR" dirty="0"/>
              <a:t> extent: 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클래스에 속하는 모든 </a:t>
            </a:r>
            <a:r>
              <a:rPr lang="en-US" altLang="ko-KR" dirty="0"/>
              <a:t>instances</a:t>
            </a:r>
            <a:r>
              <a:rPr lang="ko-KR" altLang="en-US" dirty="0"/>
              <a:t>의 집합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: </a:t>
            </a:r>
            <a:r>
              <a:rPr lang="ko-KR" altLang="en-US" dirty="0"/>
              <a:t>클래스의 </a:t>
            </a:r>
            <a:r>
              <a:rPr lang="en-US" altLang="ko-KR" dirty="0"/>
              <a:t>instance</a:t>
            </a:r>
          </a:p>
          <a:p>
            <a:pPr lvl="2"/>
            <a:r>
              <a:rPr lang="ko-KR" altLang="en-US" dirty="0"/>
              <a:t>유일한 </a:t>
            </a:r>
            <a:r>
              <a:rPr lang="en-US" altLang="ko-KR" dirty="0"/>
              <a:t>OID</a:t>
            </a:r>
            <a:r>
              <a:rPr lang="ko-KR" altLang="en-US" dirty="0"/>
              <a:t>를 가지며</a:t>
            </a:r>
            <a:r>
              <a:rPr lang="en-US" altLang="ko-KR" dirty="0"/>
              <a:t>, </a:t>
            </a:r>
            <a:r>
              <a:rPr lang="ko-KR" altLang="en-US" dirty="0"/>
              <a:t>자기가 속한 클래스를 알고 있음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객체와 클래스 사이의 관계</a:t>
            </a:r>
            <a:r>
              <a:rPr lang="en-US" altLang="ko-KR" dirty="0"/>
              <a:t>: instance-of </a:t>
            </a:r>
            <a:r>
              <a:rPr lang="ko-KR" altLang="en-US" dirty="0"/>
              <a:t>관계</a:t>
            </a:r>
          </a:p>
          <a:p>
            <a:r>
              <a:rPr lang="ko-KR" altLang="en-US" dirty="0"/>
              <a:t>객체 </a:t>
            </a:r>
            <a:r>
              <a:rPr lang="en-US" altLang="ko-KR" dirty="0"/>
              <a:t>DB</a:t>
            </a:r>
            <a:r>
              <a:rPr lang="ko-KR" altLang="en-US" dirty="0"/>
              <a:t>에서의 클래스</a:t>
            </a:r>
            <a:endParaRPr lang="en-US" altLang="ko-KR" dirty="0"/>
          </a:p>
          <a:p>
            <a:pPr lvl="1"/>
            <a:r>
              <a:rPr lang="ko-KR" altLang="en-US" dirty="0"/>
              <a:t>클래스는 객체 시스템과 </a:t>
            </a:r>
            <a:r>
              <a:rPr lang="en-US" altLang="ko-KR" dirty="0"/>
              <a:t>DB</a:t>
            </a:r>
            <a:r>
              <a:rPr lang="ko-KR" altLang="en-US" dirty="0"/>
              <a:t>를 연결하는 가장 중요한 개념</a:t>
            </a:r>
            <a:endParaRPr lang="en-US" altLang="ko-KR" dirty="0"/>
          </a:p>
          <a:p>
            <a:pPr lvl="2"/>
            <a:r>
              <a:rPr lang="ko-KR" altLang="en-US" dirty="0" err="1"/>
              <a:t>질의문을</a:t>
            </a:r>
            <a:r>
              <a:rPr lang="ko-KR" altLang="en-US" dirty="0"/>
              <a:t> 구성하는 기반</a:t>
            </a:r>
            <a:endParaRPr lang="en-US" altLang="ko-KR" dirty="0"/>
          </a:p>
          <a:p>
            <a:pPr lvl="2"/>
            <a:r>
              <a:rPr lang="en-US" altLang="ko-KR" dirty="0"/>
              <a:t>schema </a:t>
            </a:r>
            <a:r>
              <a:rPr lang="ko-KR" altLang="en-US" dirty="0"/>
              <a:t>정보를 저장하는 역할을 담당</a:t>
            </a:r>
            <a:endParaRPr lang="en-US" altLang="ko-KR" dirty="0"/>
          </a:p>
          <a:p>
            <a:pPr lvl="2"/>
            <a:r>
              <a:rPr lang="ko-KR" altLang="en-US" dirty="0" err="1"/>
              <a:t>무결성</a:t>
            </a:r>
            <a:r>
              <a:rPr lang="ko-KR" altLang="en-US" dirty="0"/>
              <a:t> 제약 조건을 표현하는데 사용</a:t>
            </a:r>
            <a:endParaRPr lang="en-US" altLang="ko-KR" dirty="0"/>
          </a:p>
          <a:p>
            <a:pPr lvl="3"/>
            <a:r>
              <a:rPr lang="ko-KR" altLang="en-US" dirty="0"/>
              <a:t>값의 유일성</a:t>
            </a:r>
            <a:r>
              <a:rPr lang="en-US" altLang="ko-KR" dirty="0"/>
              <a:t> </a:t>
            </a:r>
            <a:r>
              <a:rPr lang="ko-KR" altLang="en-US" dirty="0"/>
              <a:t>여부</a:t>
            </a:r>
            <a:r>
              <a:rPr lang="en-US" altLang="ko-KR" dirty="0"/>
              <a:t>, null </a:t>
            </a:r>
            <a:r>
              <a:rPr lang="ko-KR" altLang="en-US" dirty="0"/>
              <a:t>값의 허용 여부</a:t>
            </a:r>
            <a:r>
              <a:rPr lang="en-US" altLang="ko-KR" dirty="0"/>
              <a:t>, </a:t>
            </a:r>
            <a:r>
              <a:rPr lang="ko-KR" altLang="en-US" dirty="0"/>
              <a:t>가질 수 있는 값의 범위</a:t>
            </a:r>
            <a:r>
              <a:rPr lang="en-US" altLang="ko-KR" dirty="0"/>
              <a:t>, …</a:t>
            </a:r>
          </a:p>
          <a:p>
            <a:pPr lvl="1"/>
            <a:r>
              <a:rPr lang="ko-KR" altLang="en-US" dirty="0"/>
              <a:t>클래스는 관계 </a:t>
            </a:r>
            <a:r>
              <a:rPr lang="en-US" altLang="ko-KR" dirty="0"/>
              <a:t>DB</a:t>
            </a:r>
            <a:r>
              <a:rPr lang="ko-KR" altLang="en-US" dirty="0"/>
              <a:t>에서의 테이블과 동일한 위상을 가짐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513415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Meta-Class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11922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클래스 자체를</a:t>
            </a:r>
            <a:r>
              <a:rPr lang="en-US" altLang="ko-KR" dirty="0"/>
              <a:t> </a:t>
            </a:r>
            <a:r>
              <a:rPr lang="ko-KR" altLang="en-US" dirty="0"/>
              <a:t>객체처럼 다룰 수 있도록 하는데 사용되는 특수한 논리적 클래스</a:t>
            </a:r>
            <a:r>
              <a:rPr lang="en-US" altLang="ko-KR" dirty="0"/>
              <a:t>. -&gt; class for classes</a:t>
            </a:r>
          </a:p>
          <a:p>
            <a:pPr lvl="2"/>
            <a:r>
              <a:rPr lang="ko-KR" altLang="en-US" dirty="0"/>
              <a:t>다른 클래스는 메타 클래스의 </a:t>
            </a:r>
            <a:r>
              <a:rPr lang="en-US" altLang="ko-KR" dirty="0"/>
              <a:t>instance</a:t>
            </a:r>
            <a:r>
              <a:rPr lang="ko-KR" altLang="en-US" dirty="0"/>
              <a:t>로 취급</a:t>
            </a:r>
            <a:endParaRPr lang="en-US" altLang="ko-KR" dirty="0"/>
          </a:p>
          <a:p>
            <a:pPr lvl="2"/>
            <a:r>
              <a:rPr lang="ko-KR" altLang="en-US" dirty="0"/>
              <a:t>메시지 처리의 통일성을 지원하는 논리적 기반을 제공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C</a:t>
            </a:r>
            <a:r>
              <a:rPr lang="ko-KR" altLang="en-US" dirty="0"/>
              <a:t>에 속하는 객체 </a:t>
            </a:r>
            <a:r>
              <a:rPr lang="en-US" altLang="ko-KR" dirty="0"/>
              <a:t>a</a:t>
            </a:r>
            <a:r>
              <a:rPr lang="ko-KR" altLang="en-US" dirty="0"/>
              <a:t>를 생성하는 방법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를 생성하는 주체는 클래스 </a:t>
            </a:r>
            <a:r>
              <a:rPr lang="en-US" altLang="ko-KR" dirty="0"/>
              <a:t>C.</a:t>
            </a:r>
          </a:p>
          <a:p>
            <a:pPr lvl="2"/>
            <a:r>
              <a:rPr lang="en-US" altLang="ko-KR" dirty="0"/>
              <a:t>X(?)</a:t>
            </a:r>
            <a:r>
              <a:rPr lang="ko-KR" altLang="en-US" dirty="0"/>
              <a:t>가 클래스 </a:t>
            </a:r>
            <a:r>
              <a:rPr lang="en-US" altLang="ko-KR" dirty="0"/>
              <a:t>C</a:t>
            </a:r>
            <a:r>
              <a:rPr lang="ko-KR" altLang="en-US" dirty="0"/>
              <a:t>에게 객체 </a:t>
            </a:r>
            <a:r>
              <a:rPr lang="en-US" altLang="ko-KR" dirty="0"/>
              <a:t>a</a:t>
            </a:r>
            <a:r>
              <a:rPr lang="ko-KR" altLang="en-US" dirty="0"/>
              <a:t>를 생성하라는 메시지를 보내야 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메시지의 수신 주체는 객체이므로</a:t>
            </a:r>
            <a:r>
              <a:rPr lang="en-US" altLang="ko-KR" dirty="0"/>
              <a:t>,</a:t>
            </a:r>
            <a:r>
              <a:rPr lang="ko-KR" altLang="en-US" dirty="0"/>
              <a:t> 클래스 </a:t>
            </a:r>
            <a:r>
              <a:rPr lang="en-US" altLang="ko-KR" dirty="0"/>
              <a:t>C</a:t>
            </a:r>
            <a:r>
              <a:rPr lang="ko-KR" altLang="en-US" dirty="0"/>
              <a:t>를 객체로 취급할 필요가 있음</a:t>
            </a:r>
            <a:endParaRPr lang="en-US" altLang="ko-KR" dirty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의 역할을 담당하는 것이 바로 </a:t>
            </a:r>
            <a:r>
              <a:rPr lang="en-US" altLang="ko-KR" dirty="0"/>
              <a:t>meta-class!</a:t>
            </a:r>
          </a:p>
          <a:p>
            <a:r>
              <a:rPr lang="ko-KR" altLang="en-US" dirty="0"/>
              <a:t>클래스에 필요한 속성과 연산</a:t>
            </a:r>
            <a:endParaRPr lang="en-US" altLang="ko-KR" dirty="0"/>
          </a:p>
          <a:p>
            <a:pPr lvl="1"/>
            <a:r>
              <a:rPr lang="en-US" altLang="ko-KR" dirty="0"/>
              <a:t>Class Attributes: </a:t>
            </a:r>
            <a:r>
              <a:rPr lang="ko-KR" altLang="en-US" dirty="0"/>
              <a:t>생성된 객체의 개수</a:t>
            </a:r>
            <a:r>
              <a:rPr lang="en-US" altLang="ko-KR" dirty="0"/>
              <a:t>, </a:t>
            </a:r>
            <a:r>
              <a:rPr lang="ko-KR" altLang="en-US" dirty="0"/>
              <a:t>특정 속성의 평균</a:t>
            </a:r>
            <a:r>
              <a:rPr lang="en-US" altLang="ko-KR" dirty="0"/>
              <a:t>, ...</a:t>
            </a:r>
          </a:p>
          <a:p>
            <a:pPr lvl="1"/>
            <a:r>
              <a:rPr lang="en-US" altLang="ko-KR" dirty="0"/>
              <a:t>Class Methods: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167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494622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저장되는 것은 무엇인가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저장 </a:t>
            </a:r>
            <a:r>
              <a:rPr lang="en-US" altLang="ko-KR" dirty="0"/>
              <a:t>DB</a:t>
            </a:r>
          </a:p>
          <a:p>
            <a:pPr lvl="2"/>
            <a:r>
              <a:rPr lang="en-US" altLang="ko-KR" dirty="0"/>
              <a:t>Tables of user data</a:t>
            </a:r>
          </a:p>
          <a:p>
            <a:pPr lvl="2"/>
            <a:r>
              <a:rPr lang="en-US" altLang="ko-KR" dirty="0"/>
              <a:t>Indexes</a:t>
            </a:r>
          </a:p>
          <a:p>
            <a:pPr lvl="2"/>
            <a:r>
              <a:rPr lang="en-US" altLang="ko-KR" dirty="0"/>
              <a:t>Stored Procedures</a:t>
            </a:r>
          </a:p>
          <a:p>
            <a:pPr lvl="2"/>
            <a:r>
              <a:rPr lang="en-US" altLang="ko-KR" dirty="0"/>
              <a:t>Triggers</a:t>
            </a:r>
          </a:p>
          <a:p>
            <a:pPr lvl="2"/>
            <a:r>
              <a:rPr lang="en-US" altLang="ko-KR" dirty="0"/>
              <a:t>Security data</a:t>
            </a:r>
          </a:p>
          <a:p>
            <a:pPr lvl="2"/>
            <a:r>
              <a:rPr lang="en-US" altLang="ko-KR" dirty="0"/>
              <a:t>Backup/Recovery data</a:t>
            </a:r>
          </a:p>
          <a:p>
            <a:pPr lvl="1"/>
            <a:r>
              <a:rPr lang="en-US" altLang="ko-KR" dirty="0"/>
              <a:t>System Catalog</a:t>
            </a:r>
          </a:p>
          <a:p>
            <a:pPr lvl="2"/>
            <a:r>
              <a:rPr lang="en-US" altLang="ko-KR" dirty="0"/>
              <a:t>Data Dictionary or Metadata(data for data)</a:t>
            </a:r>
            <a:r>
              <a:rPr lang="ko-KR" altLang="en-US" dirty="0"/>
              <a:t>라고 부르기도 함</a:t>
            </a:r>
            <a:endParaRPr lang="en-US" altLang="ko-KR" dirty="0"/>
          </a:p>
          <a:p>
            <a:pPr lvl="2"/>
            <a:r>
              <a:rPr lang="en-US" altLang="ko-KR" dirty="0"/>
              <a:t>DB</a:t>
            </a:r>
            <a:r>
              <a:rPr lang="ko-KR" altLang="en-US" dirty="0"/>
              <a:t>에 저장된 모든 데이터의 정의나 제약조건에 대한 명세에 관한 정보를 유지 관리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사용자가 접근 가능한 부분과 시스템만 접근 가능한 부분</a:t>
            </a:r>
            <a:r>
              <a:rPr lang="en-US" altLang="ko-KR" dirty="0"/>
              <a:t>(System Database or Data Directory)</a:t>
            </a:r>
            <a:r>
              <a:rPr lang="ko-KR" altLang="en-US" dirty="0"/>
              <a:t>으로 구분</a:t>
            </a:r>
            <a:endParaRPr lang="en-US" altLang="ko-KR" dirty="0"/>
          </a:p>
          <a:p>
            <a:pPr lvl="3"/>
            <a:r>
              <a:rPr lang="ko-KR" altLang="en-US" dirty="0"/>
              <a:t>스키마</a:t>
            </a:r>
            <a:r>
              <a:rPr lang="en-US" altLang="ko-KR" dirty="0"/>
              <a:t>(schema)</a:t>
            </a:r>
            <a:r>
              <a:rPr lang="ko-KR" altLang="en-US" dirty="0"/>
              <a:t>는 사용자가 접근할 수 있는 부분에 저장</a:t>
            </a:r>
            <a:endParaRPr lang="en-US" altLang="ko-KR" dirty="0"/>
          </a:p>
          <a:p>
            <a:pPr lvl="3"/>
            <a:r>
              <a:rPr lang="en-US" altLang="ko-KR" dirty="0"/>
              <a:t>System database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에 수록된 데이터를 접근하는데 필요한 위치 정보를 관리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45837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ODMG</a:t>
            </a:r>
            <a:r>
              <a:rPr lang="ko-KR" altLang="en-US" dirty="0"/>
              <a:t>의 객체 모델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객체 </a:t>
            </a:r>
            <a:r>
              <a:rPr lang="ko-KR" altLang="en-US" dirty="0" err="1"/>
              <a:t>정의어와</a:t>
            </a:r>
            <a:r>
              <a:rPr lang="ko-KR" altLang="en-US" dirty="0"/>
              <a:t> 객체 질의어의 기반이 되는 데이터 모델</a:t>
            </a:r>
            <a:endParaRPr lang="en-US" altLang="ko-KR" dirty="0"/>
          </a:p>
          <a:p>
            <a:pPr lvl="1"/>
            <a:r>
              <a:rPr lang="ko-KR" altLang="en-US" dirty="0"/>
              <a:t>기본 요소</a:t>
            </a:r>
            <a:r>
              <a:rPr lang="en-US" altLang="ko-KR" dirty="0"/>
              <a:t>: Object &amp; Literal</a:t>
            </a:r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OID, </a:t>
            </a:r>
            <a:r>
              <a:rPr lang="ko-KR" altLang="en-US" dirty="0"/>
              <a:t>이름</a:t>
            </a:r>
            <a:r>
              <a:rPr lang="en-US" altLang="ko-KR" dirty="0"/>
              <a:t>, lifetime(persistent or transient), </a:t>
            </a:r>
            <a:r>
              <a:rPr lang="ko-KR" altLang="en-US" dirty="0"/>
              <a:t>구조</a:t>
            </a:r>
            <a:r>
              <a:rPr lang="en-US" altLang="ko-KR" dirty="0"/>
              <a:t>(</a:t>
            </a:r>
            <a:r>
              <a:rPr lang="ko-KR" altLang="en-US" dirty="0" err="1"/>
              <a:t>생성자에</a:t>
            </a:r>
            <a:r>
              <a:rPr lang="ko-KR" altLang="en-US" dirty="0"/>
              <a:t> 의해 어떻게 생성되는가</a:t>
            </a:r>
            <a:r>
              <a:rPr lang="en-US" altLang="ko-KR" dirty="0"/>
              <a:t>?)</a:t>
            </a:r>
            <a:r>
              <a:rPr lang="ko-KR" altLang="en-US" dirty="0"/>
              <a:t>로 기술되며</a:t>
            </a:r>
            <a:r>
              <a:rPr lang="en-US" altLang="ko-KR" dirty="0"/>
              <a:t>, </a:t>
            </a:r>
            <a:r>
              <a:rPr lang="ko-KR" altLang="en-US" dirty="0"/>
              <a:t>속성에 대한 값을 가짐</a:t>
            </a:r>
            <a:endParaRPr lang="en-US" altLang="ko-KR" dirty="0"/>
          </a:p>
          <a:p>
            <a:pPr lvl="2"/>
            <a:r>
              <a:rPr lang="en-US" altLang="ko-KR" dirty="0"/>
              <a:t>Literal: </a:t>
            </a:r>
            <a:r>
              <a:rPr lang="ko-KR" altLang="en-US" dirty="0"/>
              <a:t>값만 가지고 있으며</a:t>
            </a:r>
            <a:r>
              <a:rPr lang="en-US" altLang="ko-KR" dirty="0"/>
              <a:t>, </a:t>
            </a:r>
            <a:r>
              <a:rPr lang="ko-KR" altLang="en-US" dirty="0"/>
              <a:t>단독으로 존재하지 못함</a:t>
            </a:r>
            <a:endParaRPr lang="en-US" altLang="ko-KR" dirty="0"/>
          </a:p>
          <a:p>
            <a:r>
              <a:rPr lang="en-US" altLang="ko-KR" dirty="0"/>
              <a:t>Data Type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altLang="ko-KR" dirty="0"/>
              <a:t>Literal type</a:t>
            </a:r>
          </a:p>
          <a:p>
            <a:pPr marL="1182688" lvl="2" indent="-457200">
              <a:buFont typeface="+mj-lt"/>
              <a:buAutoNum type="arabicPeriod"/>
            </a:pPr>
            <a:r>
              <a:rPr lang="en-US" altLang="ko-KR" dirty="0"/>
              <a:t>Atomic literal type(</a:t>
            </a:r>
            <a:r>
              <a:rPr lang="ko-KR" altLang="en-US" dirty="0"/>
              <a:t>기본 데이터 타입</a:t>
            </a:r>
            <a:r>
              <a:rPr lang="en-US" altLang="ko-KR" dirty="0"/>
              <a:t>): long, short, char, string</a:t>
            </a:r>
          </a:p>
          <a:p>
            <a:pPr marL="1182688" lvl="2" indent="-457200">
              <a:buFont typeface="+mj-lt"/>
              <a:buAutoNum type="arabicPeriod"/>
            </a:pPr>
            <a:r>
              <a:rPr lang="en-US" altLang="ko-KR" dirty="0"/>
              <a:t>Structured literal type</a:t>
            </a:r>
          </a:p>
          <a:p>
            <a:pPr marL="1538288" lvl="3" indent="-457200">
              <a:buFont typeface="+mj-lt"/>
              <a:buAutoNum type="arabicPeriod"/>
            </a:pPr>
            <a:r>
              <a:rPr lang="en-US" altLang="ko-KR" dirty="0"/>
              <a:t>System defined structure: date, time, timestamp, interval</a:t>
            </a:r>
          </a:p>
          <a:p>
            <a:pPr marL="1538288" lvl="3" indent="-457200">
              <a:buFont typeface="+mj-lt"/>
              <a:buAutoNum type="arabicPeriod"/>
            </a:pPr>
            <a:r>
              <a:rPr lang="en-US" altLang="ko-KR" dirty="0"/>
              <a:t>User defined structure: ‘</a:t>
            </a:r>
            <a:r>
              <a:rPr lang="en-US" altLang="ko-KR" dirty="0" err="1"/>
              <a:t>struct</a:t>
            </a:r>
            <a:r>
              <a:rPr lang="en-US" altLang="ko-KR" dirty="0"/>
              <a:t>’</a:t>
            </a:r>
            <a:r>
              <a:rPr lang="ko-KR" altLang="en-US" dirty="0"/>
              <a:t>로 정의한 자료 형</a:t>
            </a:r>
            <a:endParaRPr lang="en-US" altLang="ko-KR" dirty="0"/>
          </a:p>
          <a:p>
            <a:pPr marL="1182688" lvl="2" indent="-457200">
              <a:buFont typeface="+mj-lt"/>
              <a:buAutoNum type="arabicPeriod"/>
            </a:pPr>
            <a:r>
              <a:rPr lang="en-US" altLang="ko-KR" dirty="0"/>
              <a:t>Collection literal type: Set, Bag, List, Array, Dictionary(&lt;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&gt;)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altLang="ko-KR" dirty="0"/>
              <a:t>Object type</a:t>
            </a:r>
          </a:p>
          <a:p>
            <a:pPr marL="1182688" lvl="2" indent="-457200">
              <a:buFont typeface="+mj-lt"/>
              <a:buAutoNum type="arabicPeriod"/>
            </a:pPr>
            <a:r>
              <a:rPr lang="en-US" altLang="ko-KR" dirty="0"/>
              <a:t>Atomic object type: ODL</a:t>
            </a:r>
            <a:r>
              <a:rPr lang="ko-KR" altLang="en-US" dirty="0"/>
              <a:t>로 사용자가 정의한 자료 형</a:t>
            </a:r>
            <a:endParaRPr lang="en-US" altLang="ko-KR" dirty="0"/>
          </a:p>
          <a:p>
            <a:pPr lvl="3">
              <a:buFont typeface="Wingdings" pitchFamily="2" charset="2"/>
              <a:buChar char="§"/>
            </a:pPr>
            <a:r>
              <a:rPr lang="ko-KR" altLang="en-US" dirty="0"/>
              <a:t>키워드</a:t>
            </a:r>
            <a:r>
              <a:rPr lang="en-US" altLang="ko-KR" dirty="0"/>
              <a:t> ‘class’ </a:t>
            </a:r>
            <a:r>
              <a:rPr lang="ko-KR" altLang="en-US" dirty="0"/>
              <a:t>를 사용하여 속성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연산에 대하여 기술</a:t>
            </a:r>
            <a:endParaRPr lang="en-US" altLang="ko-KR" dirty="0"/>
          </a:p>
          <a:p>
            <a:pPr lvl="3">
              <a:buFont typeface="Wingdings" pitchFamily="2" charset="2"/>
              <a:buChar char="§"/>
            </a:pPr>
            <a:r>
              <a:rPr lang="ko-KR" altLang="en-US" dirty="0"/>
              <a:t>속성의 값</a:t>
            </a:r>
            <a:r>
              <a:rPr lang="en-US" altLang="ko-KR" dirty="0"/>
              <a:t>: literal ,</a:t>
            </a:r>
            <a:r>
              <a:rPr lang="ko-KR" altLang="en-US" dirty="0"/>
              <a:t> 다른 객체의 </a:t>
            </a:r>
            <a:r>
              <a:rPr lang="en-US" altLang="ko-KR" dirty="0"/>
              <a:t>OID, </a:t>
            </a:r>
            <a:r>
              <a:rPr lang="ko-KR" altLang="en-US" dirty="0"/>
              <a:t>연산을 통하여 산출되는 값</a:t>
            </a:r>
            <a:endParaRPr lang="en-US" altLang="ko-KR" dirty="0"/>
          </a:p>
          <a:p>
            <a:pPr marL="1182688" lvl="2" indent="-457200">
              <a:buFont typeface="+mj-lt"/>
              <a:buAutoNum type="arabicPeriod"/>
            </a:pPr>
            <a:r>
              <a:rPr lang="en-US" altLang="ko-KR" dirty="0"/>
              <a:t>Collection object type: Set, Bag, List, Array, Dictionary</a:t>
            </a:r>
          </a:p>
        </p:txBody>
      </p:sp>
    </p:spTree>
    <p:extLst>
      <p:ext uri="{BB962C8B-B14F-4D97-AF65-F5344CB8AC3E}">
        <p14:creationId xmlns:p14="http://schemas.microsoft.com/office/powerpoint/2010/main" xmlns="" val="2377393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ODMG</a:t>
            </a:r>
            <a:r>
              <a:rPr lang="ko-KR" altLang="en-US" dirty="0"/>
              <a:t>의 객체 모델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Relationships &amp; Operations</a:t>
            </a:r>
          </a:p>
          <a:p>
            <a:pPr lvl="1"/>
            <a:r>
              <a:rPr lang="ko-KR" altLang="en-US" dirty="0"/>
              <a:t>관계</a:t>
            </a:r>
            <a:r>
              <a:rPr lang="en-US" altLang="ko-KR" dirty="0"/>
              <a:t>: </a:t>
            </a:r>
            <a:r>
              <a:rPr lang="ko-KR" altLang="en-US" dirty="0"/>
              <a:t>어떤 객체에 대한 참조</a:t>
            </a:r>
            <a:r>
              <a:rPr lang="en-US" altLang="ko-KR" dirty="0"/>
              <a:t>(or </a:t>
            </a:r>
            <a:r>
              <a:rPr lang="ko-KR" altLang="en-US" dirty="0"/>
              <a:t>참조의 집합</a:t>
            </a:r>
            <a:r>
              <a:rPr lang="en-US" altLang="ko-KR" dirty="0"/>
              <a:t>)</a:t>
            </a:r>
            <a:r>
              <a:rPr lang="ko-KR" altLang="en-US" dirty="0"/>
              <a:t>를 표현</a:t>
            </a:r>
            <a:endParaRPr lang="en-US" altLang="ko-KR" dirty="0"/>
          </a:p>
          <a:p>
            <a:pPr lvl="2"/>
            <a:r>
              <a:rPr lang="ko-KR" altLang="en-US" dirty="0"/>
              <a:t>이원</a:t>
            </a:r>
            <a:r>
              <a:rPr lang="en-US" altLang="ko-KR" dirty="0"/>
              <a:t>(binary)</a:t>
            </a:r>
            <a:r>
              <a:rPr lang="ko-KR" altLang="en-US" dirty="0"/>
              <a:t> 관계만 허용하며</a:t>
            </a:r>
            <a:r>
              <a:rPr lang="en-US" altLang="ko-KR" dirty="0"/>
              <a:t>, </a:t>
            </a:r>
            <a:r>
              <a:rPr lang="ko-KR" altLang="en-US" dirty="0"/>
              <a:t>역 관계 기술 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연산</a:t>
            </a:r>
            <a:r>
              <a:rPr lang="en-US" altLang="ko-KR" dirty="0"/>
              <a:t>(or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해당 클래스의 객체에 적용 가능한 함수를 기술</a:t>
            </a:r>
            <a:endParaRPr lang="en-US" altLang="ko-KR" dirty="0"/>
          </a:p>
          <a:p>
            <a:r>
              <a:rPr lang="ko-KR" altLang="en-US" dirty="0"/>
              <a:t>객체 타입의 정의</a:t>
            </a:r>
            <a:endParaRPr lang="en-US" altLang="ko-KR" dirty="0"/>
          </a:p>
          <a:p>
            <a:pPr lvl="1"/>
            <a:r>
              <a:rPr lang="en-US" altLang="ko-KR" dirty="0"/>
              <a:t>Interface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키워드 </a:t>
            </a:r>
            <a:r>
              <a:rPr lang="en-US" altLang="ko-KR" dirty="0"/>
              <a:t>‘interface’</a:t>
            </a:r>
            <a:r>
              <a:rPr lang="ko-KR" altLang="en-US" dirty="0"/>
              <a:t>를 사용하여 외부로 공개되는 연산을 정의</a:t>
            </a:r>
            <a:endParaRPr lang="en-US" altLang="ko-KR" dirty="0"/>
          </a:p>
          <a:p>
            <a:pPr lvl="2"/>
            <a:r>
              <a:rPr lang="ko-KR" altLang="en-US" dirty="0"/>
              <a:t>인터페이스에 기술된 연산은 상속 가능</a:t>
            </a:r>
            <a:endParaRPr lang="en-US" altLang="ko-KR" dirty="0"/>
          </a:p>
          <a:p>
            <a:pPr lvl="2"/>
            <a:r>
              <a:rPr lang="ko-KR" altLang="en-US" dirty="0"/>
              <a:t>인터페이스에 대한 </a:t>
            </a:r>
            <a:r>
              <a:rPr lang="en-US" altLang="ko-KR" dirty="0"/>
              <a:t>instance</a:t>
            </a:r>
            <a:r>
              <a:rPr lang="ko-KR" altLang="en-US" dirty="0"/>
              <a:t>는 생성 불가</a:t>
            </a:r>
            <a:endParaRPr lang="en-US" altLang="ko-KR" dirty="0"/>
          </a:p>
          <a:p>
            <a:pPr lvl="1"/>
            <a:r>
              <a:rPr lang="en-US" altLang="ko-KR" dirty="0"/>
              <a:t>Class </a:t>
            </a:r>
            <a:r>
              <a:rPr lang="ko-KR" altLang="en-US" dirty="0"/>
              <a:t>정의</a:t>
            </a:r>
            <a:endParaRPr lang="en-US" altLang="ko-KR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4086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ORDBMS &amp; 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199" y="1234441"/>
            <a:ext cx="8375716" cy="4880610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SQL Standards</a:t>
            </a:r>
          </a:p>
          <a:p>
            <a:pPr lvl="1"/>
            <a:r>
              <a:rPr lang="en-US" altLang="ko-KR" dirty="0"/>
              <a:t>SQL:1986 (SQL1) - ANSI &amp; ISO</a:t>
            </a:r>
            <a:r>
              <a:rPr lang="ko-KR" altLang="en-US" dirty="0"/>
              <a:t>가 </a:t>
            </a:r>
            <a:r>
              <a:rPr lang="en-US" altLang="ko-KR" dirty="0"/>
              <a:t>1986</a:t>
            </a:r>
            <a:r>
              <a:rPr lang="ko-KR" altLang="en-US" dirty="0"/>
              <a:t>년에 처음 표준으로 채택</a:t>
            </a:r>
          </a:p>
          <a:p>
            <a:pPr lvl="1"/>
            <a:r>
              <a:rPr lang="en-US" altLang="ko-KR" dirty="0"/>
              <a:t>SQL:1992 (SQL2)</a:t>
            </a:r>
          </a:p>
          <a:p>
            <a:pPr lvl="1"/>
            <a:r>
              <a:rPr lang="en-US" altLang="ko-KR" dirty="0"/>
              <a:t>SQL:1999 (SQL3) - </a:t>
            </a:r>
            <a:r>
              <a:rPr lang="ko-KR" altLang="en-US" dirty="0"/>
              <a:t>객체지향 개념을 지원할 수 있도록 확장</a:t>
            </a:r>
          </a:p>
          <a:p>
            <a:pPr lvl="1"/>
            <a:r>
              <a:rPr lang="en-US" altLang="ko-KR" dirty="0"/>
              <a:t>SQL:2003 (SQL4) </a:t>
            </a:r>
          </a:p>
          <a:p>
            <a:r>
              <a:rPr lang="en-US" altLang="ko-KR" dirty="0"/>
              <a:t>SQL3 &amp; SQL4</a:t>
            </a:r>
            <a:r>
              <a:rPr lang="ko-KR" altLang="en-US" dirty="0"/>
              <a:t>에서 확장된 내용</a:t>
            </a:r>
            <a:endParaRPr lang="en-US" altLang="ko-KR" dirty="0"/>
          </a:p>
          <a:p>
            <a:pPr lvl="1"/>
            <a:r>
              <a:rPr lang="ko-KR" altLang="en-US" dirty="0"/>
              <a:t>관계적 특징</a:t>
            </a:r>
            <a:r>
              <a:rPr lang="en-US" altLang="ko-KR" dirty="0"/>
              <a:t>: </a:t>
            </a:r>
            <a:r>
              <a:rPr lang="ko-KR" altLang="en-US" dirty="0"/>
              <a:t>새로운 데이터 타입</a:t>
            </a:r>
            <a:r>
              <a:rPr lang="en-US" altLang="ko-KR" dirty="0"/>
              <a:t>, </a:t>
            </a:r>
            <a:r>
              <a:rPr lang="ko-KR" altLang="en-US" dirty="0"/>
              <a:t>조건 식</a:t>
            </a:r>
            <a:r>
              <a:rPr lang="en-US" altLang="ko-KR" dirty="0"/>
              <a:t>, type system</a:t>
            </a:r>
          </a:p>
          <a:p>
            <a:pPr lvl="1"/>
            <a:r>
              <a:rPr lang="ko-KR" altLang="en-US" dirty="0"/>
              <a:t>객체적 특징</a:t>
            </a:r>
            <a:r>
              <a:rPr lang="en-US" altLang="ko-KR" dirty="0"/>
              <a:t>: </a:t>
            </a:r>
            <a:r>
              <a:rPr lang="ko-KR" altLang="en-US" dirty="0"/>
              <a:t>사용자 정의 타입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객체 </a:t>
            </a:r>
            <a:r>
              <a:rPr lang="ko-KR" altLang="en-US" dirty="0" err="1"/>
              <a:t>식별자</a:t>
            </a:r>
            <a:r>
              <a:rPr lang="en-US" altLang="ko-KR" dirty="0"/>
              <a:t>, </a:t>
            </a:r>
            <a:r>
              <a:rPr lang="ko-KR" altLang="en-US" dirty="0"/>
              <a:t>참조 타입</a:t>
            </a:r>
            <a:r>
              <a:rPr lang="en-US" altLang="ko-KR" dirty="0"/>
              <a:t>, </a:t>
            </a:r>
            <a:r>
              <a:rPr lang="ko-KR" altLang="en-US" dirty="0"/>
              <a:t>사용자 정의 함수 및 </a:t>
            </a:r>
            <a:r>
              <a:rPr lang="en-US" altLang="ko-KR" dirty="0"/>
              <a:t>method </a:t>
            </a:r>
            <a:endParaRPr lang="ko-KR" altLang="en-US" dirty="0"/>
          </a:p>
          <a:p>
            <a:pPr lvl="1"/>
            <a:r>
              <a:rPr lang="ko-KR" altLang="en-US" dirty="0"/>
              <a:t>기타</a:t>
            </a:r>
            <a:r>
              <a:rPr lang="en-US" altLang="ko-KR" dirty="0"/>
              <a:t>: recursive query, trigger </a:t>
            </a:r>
            <a:r>
              <a:rPr lang="ko-KR" altLang="en-US" dirty="0"/>
              <a:t>개념을 지원하는 </a:t>
            </a:r>
            <a:r>
              <a:rPr lang="en-US" altLang="ko-KR" dirty="0"/>
              <a:t>active database, client/server </a:t>
            </a:r>
            <a:r>
              <a:rPr lang="ko-KR" altLang="en-US" dirty="0"/>
              <a:t>환경 지원</a:t>
            </a:r>
            <a:r>
              <a:rPr lang="en-US" altLang="ko-KR" dirty="0"/>
              <a:t>, </a:t>
            </a:r>
            <a:r>
              <a:rPr lang="ko-KR" altLang="en-US" dirty="0"/>
              <a:t>보안 및</a:t>
            </a:r>
            <a:r>
              <a:rPr lang="en-US" altLang="ko-KR" dirty="0"/>
              <a:t> view</a:t>
            </a:r>
            <a:r>
              <a:rPr lang="ko-KR" altLang="en-US" dirty="0"/>
              <a:t> 갱신 기능 강화</a:t>
            </a:r>
            <a:r>
              <a:rPr lang="en-US" altLang="ko-KR" dirty="0"/>
              <a:t>, 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5084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의 </a:t>
            </a:r>
            <a:r>
              <a:rPr lang="en-US" altLang="ko-KR" dirty="0"/>
              <a:t>Top-level </a:t>
            </a:r>
            <a:r>
              <a:rPr lang="ko-KR" altLang="en-US" dirty="0"/>
              <a:t>구조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81199" y="1359293"/>
          <a:ext cx="8229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7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5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Top-level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구조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 = { class</a:t>
                      </a:r>
                      <a:r>
                        <a:rPr lang="en-US" altLang="ko-KR" baseline="0" dirty="0"/>
                        <a:t> 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</a:t>
                      </a:r>
                      <a:r>
                        <a:rPr lang="en-US" altLang="ko-KR" baseline="0" dirty="0"/>
                        <a:t> = { object 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 = { relation</a:t>
                      </a:r>
                      <a:r>
                        <a:rPr lang="en-US" altLang="ko-KR" baseline="0" dirty="0"/>
                        <a:t> 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relation = { tuple(= &lt;values&gt;) }</a:t>
                      </a:r>
                    </a:p>
                    <a:p>
                      <a:pPr latinLnBrk="1"/>
                      <a:r>
                        <a:rPr lang="en-US" altLang="ko-KR" baseline="0" dirty="0"/>
                        <a:t>            </a:t>
                      </a:r>
                      <a:r>
                        <a:rPr lang="en-US" altLang="ko-KR" dirty="0"/>
                        <a:t>or { object(= &lt;</a:t>
                      </a:r>
                      <a:r>
                        <a:rPr lang="en-US" altLang="ko-KR" dirty="0" err="1"/>
                        <a:t>oid</a:t>
                      </a:r>
                      <a:r>
                        <a:rPr lang="en-US" altLang="ko-KR" dirty="0"/>
                        <a:t>, values&gt;) 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 = { relation 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relation = { tuple 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3337089"/>
            <a:ext cx="8229600" cy="2862322"/>
          </a:xfrm>
          <a:prstGeom prst="rect">
            <a:avLst/>
          </a:prstGeom>
          <a:solidFill>
            <a:srgbClr val="BBFAFD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▣ ODBMS ⊇ ORDBMS</a:t>
            </a:r>
          </a:p>
          <a:p>
            <a:pPr marL="549275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</a:rPr>
              <a:t>object = attribute values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+ methods</a:t>
            </a:r>
          </a:p>
          <a:p>
            <a:pPr marL="549275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</a:rPr>
              <a:t>tuple = attribute values</a:t>
            </a:r>
          </a:p>
          <a:p>
            <a:pPr marL="549275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</a:rPr>
              <a:t>object</a:t>
            </a:r>
            <a:r>
              <a:rPr lang="ko-KR" altLang="en-US" dirty="0">
                <a:latin typeface="Times New Roman" panose="02020603050405020304" pitchFamily="18" charset="0"/>
              </a:rPr>
              <a:t>는 </a:t>
            </a:r>
            <a:r>
              <a:rPr lang="en-US" altLang="ko-KR" dirty="0">
                <a:latin typeface="Times New Roman" panose="02020603050405020304" pitchFamily="18" charset="0"/>
              </a:rPr>
              <a:t>tuple</a:t>
            </a:r>
            <a:r>
              <a:rPr lang="ko-KR" altLang="en-US" dirty="0">
                <a:latin typeface="Times New Roman" panose="02020603050405020304" pitchFamily="18" charset="0"/>
              </a:rPr>
              <a:t>을 포괄하는 개념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</a:p>
          <a:p>
            <a:pPr marL="263525" lvl="1">
              <a:buClr>
                <a:schemeClr val="bg2">
                  <a:lumMod val="75000"/>
                </a:schemeClr>
              </a:buClr>
            </a:pPr>
            <a:r>
              <a:rPr lang="en-US" altLang="ko-KR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dirty="0">
                <a:latin typeface="Times New Roman" panose="02020603050405020304" pitchFamily="18" charset="0"/>
              </a:rPr>
              <a:t>▣ ORDBMS ⊇ RDBMS</a:t>
            </a:r>
          </a:p>
          <a:p>
            <a:pPr marL="549275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lt"/>
              </a:rPr>
              <a:t>RDBMS</a:t>
            </a:r>
            <a:r>
              <a:rPr lang="ko-KR" altLang="en-US" dirty="0">
                <a:latin typeface="+mn-lt"/>
              </a:rPr>
              <a:t>의 </a:t>
            </a:r>
            <a:r>
              <a:rPr lang="en-US" altLang="ko-KR" dirty="0">
                <a:latin typeface="+mn-lt"/>
              </a:rPr>
              <a:t>tuple</a:t>
            </a:r>
            <a:r>
              <a:rPr lang="ko-KR" altLang="en-US" dirty="0">
                <a:latin typeface="+mn-lt"/>
              </a:rPr>
              <a:t>에는 기본 값만 사용 가능</a:t>
            </a:r>
            <a:endParaRPr lang="en-US" altLang="ko-KR" dirty="0">
              <a:latin typeface="+mn-lt"/>
            </a:endParaRPr>
          </a:p>
          <a:p>
            <a:pPr marL="549275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lt"/>
              </a:rPr>
              <a:t>ORDBMS</a:t>
            </a:r>
            <a:r>
              <a:rPr lang="ko-KR" altLang="en-US" dirty="0">
                <a:latin typeface="+mn-lt"/>
              </a:rPr>
              <a:t>의 </a:t>
            </a:r>
            <a:r>
              <a:rPr lang="en-US" altLang="ko-KR" dirty="0">
                <a:latin typeface="+mn-lt"/>
              </a:rPr>
              <a:t>tuple</a:t>
            </a:r>
            <a:r>
              <a:rPr lang="ko-KR" altLang="en-US" dirty="0">
                <a:latin typeface="+mn-lt"/>
              </a:rPr>
              <a:t>에는 기본 값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집단 값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다른 객체에 대한 참조 </a:t>
            </a:r>
            <a:r>
              <a:rPr lang="en-US" altLang="ko-KR" dirty="0">
                <a:latin typeface="+mn-lt"/>
              </a:rPr>
              <a:t>, tuple </a:t>
            </a:r>
            <a:r>
              <a:rPr lang="ko-KR" altLang="en-US" dirty="0">
                <a:latin typeface="+mn-lt"/>
              </a:rPr>
              <a:t>값을 사용할 수 있음</a:t>
            </a:r>
            <a:r>
              <a:rPr lang="en-US" altLang="ko-KR" dirty="0">
                <a:latin typeface="+mn-lt"/>
              </a:rPr>
              <a:t>.</a:t>
            </a:r>
          </a:p>
          <a:p>
            <a:pPr marL="549275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lt"/>
              </a:rPr>
              <a:t>따라서 관계 모델은 객체</a:t>
            </a:r>
            <a:r>
              <a:rPr lang="en-US" altLang="ko-KR" dirty="0">
                <a:latin typeface="+mn-lt"/>
              </a:rPr>
              <a:t>-</a:t>
            </a:r>
            <a:r>
              <a:rPr lang="ko-KR" altLang="en-US" dirty="0">
                <a:latin typeface="+mn-lt"/>
              </a:rPr>
              <a:t>관계 모델의 부분집합이 된다</a:t>
            </a:r>
            <a:r>
              <a:rPr lang="en-US" altLang="ko-KR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46616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SQL3, 4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객체지향적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User Defined Types: </a:t>
            </a:r>
            <a:r>
              <a:rPr lang="ko-KR" altLang="en-US" dirty="0"/>
              <a:t>사용자가 자료 형을 정의</a:t>
            </a:r>
            <a:endParaRPr lang="en-US" altLang="ko-KR" dirty="0"/>
          </a:p>
          <a:p>
            <a:pPr lvl="1"/>
            <a:r>
              <a:rPr lang="en-US" altLang="ko-KR" dirty="0"/>
              <a:t>Distinct Type -&gt; </a:t>
            </a:r>
            <a:r>
              <a:rPr lang="ko-KR" altLang="en-US" dirty="0"/>
              <a:t>새로운 타입 이름을 정의</a:t>
            </a:r>
            <a:endParaRPr lang="en-US" altLang="ko-KR" dirty="0"/>
          </a:p>
          <a:p>
            <a:pPr lvl="1"/>
            <a:r>
              <a:rPr lang="en-US" altLang="ko-KR" dirty="0"/>
              <a:t>Structured Type -&gt; User Defined Type(UDT)</a:t>
            </a:r>
          </a:p>
          <a:p>
            <a:r>
              <a:rPr lang="en-US" altLang="ko-KR" dirty="0"/>
              <a:t>Table Definition</a:t>
            </a:r>
          </a:p>
          <a:p>
            <a:pPr lvl="1"/>
            <a:r>
              <a:rPr lang="en-US" altLang="ko-KR" dirty="0"/>
              <a:t>Create Table -&gt; Tuples</a:t>
            </a:r>
            <a:r>
              <a:rPr lang="ko-KR" altLang="en-US" dirty="0"/>
              <a:t>로 구성된 테이블을 정의</a:t>
            </a:r>
            <a:endParaRPr lang="en-US" altLang="ko-KR" dirty="0"/>
          </a:p>
          <a:p>
            <a:pPr lvl="1"/>
            <a:r>
              <a:rPr lang="en-US" altLang="ko-KR" dirty="0"/>
              <a:t>Create Table ... Of .. -&gt; </a:t>
            </a:r>
            <a:r>
              <a:rPr lang="ko-KR" altLang="en-US" dirty="0"/>
              <a:t>객체로 구성된 테이블을 정의</a:t>
            </a:r>
            <a:endParaRPr lang="en-US" altLang="ko-KR" dirty="0"/>
          </a:p>
          <a:p>
            <a:r>
              <a:rPr lang="en-US" altLang="ko-KR" dirty="0"/>
              <a:t>Others</a:t>
            </a:r>
          </a:p>
          <a:p>
            <a:pPr lvl="1"/>
            <a:r>
              <a:rPr lang="en-US" altLang="ko-KR" dirty="0"/>
              <a:t>Reference attribute</a:t>
            </a:r>
          </a:p>
          <a:p>
            <a:pPr lvl="1"/>
            <a:r>
              <a:rPr lang="en-US" altLang="ko-KR" dirty="0"/>
              <a:t>Reference type</a:t>
            </a:r>
          </a:p>
          <a:p>
            <a:pPr lvl="1"/>
            <a:r>
              <a:rPr lang="en-US" altLang="ko-KR" dirty="0"/>
              <a:t>Table Inheritance</a:t>
            </a:r>
          </a:p>
          <a:p>
            <a:pPr lvl="1"/>
            <a:r>
              <a:rPr lang="en-US" altLang="ko-KR" dirty="0"/>
              <a:t>Collection Type: MULTISET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391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Structured Type(1)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29833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en-US" altLang="ko-KR" dirty="0"/>
              <a:t>SQL3, 4</a:t>
            </a:r>
            <a:r>
              <a:rPr lang="ko-KR" altLang="en-US" dirty="0"/>
              <a:t>에서 객체지향 개념을 지원하는 가장 기본적인 사용자 정의 타입</a:t>
            </a:r>
            <a:r>
              <a:rPr lang="en-US" altLang="ko-KR" dirty="0"/>
              <a:t>(UDT: User Defined data Type)</a:t>
            </a:r>
          </a:p>
          <a:p>
            <a:pPr lvl="2"/>
            <a:r>
              <a:rPr lang="en-US" altLang="ko-KR" dirty="0"/>
              <a:t>data</a:t>
            </a:r>
            <a:r>
              <a:rPr lang="ko-KR" altLang="en-US" dirty="0"/>
              <a:t>와 </a:t>
            </a:r>
            <a:r>
              <a:rPr lang="en-US" altLang="ko-KR" dirty="0"/>
              <a:t>operation</a:t>
            </a:r>
            <a:r>
              <a:rPr lang="ko-KR" altLang="en-US" dirty="0"/>
              <a:t>을 함께 기술</a:t>
            </a:r>
            <a:endParaRPr lang="en-US" altLang="ko-KR" dirty="0"/>
          </a:p>
          <a:p>
            <a:pPr lvl="2"/>
            <a:r>
              <a:rPr lang="en-US" altLang="ko-KR" dirty="0"/>
              <a:t>CREATE TYPE </a:t>
            </a:r>
            <a:r>
              <a:rPr lang="ko-KR" altLang="en-US" dirty="0"/>
              <a:t>문으로 정의</a:t>
            </a:r>
            <a:endParaRPr lang="en-US" altLang="ko-KR" dirty="0"/>
          </a:p>
          <a:p>
            <a:pPr lvl="1"/>
            <a:r>
              <a:rPr lang="ko-KR" altLang="en-US" dirty="0"/>
              <a:t>구조화 타입의 특성</a:t>
            </a:r>
            <a:endParaRPr lang="en-US" altLang="ko-KR" dirty="0"/>
          </a:p>
          <a:p>
            <a:pPr lvl="2"/>
            <a:r>
              <a:rPr lang="en-US" altLang="ko-KR" dirty="0"/>
              <a:t>Attributes(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 이상 존재해야 함</a:t>
            </a:r>
            <a:endParaRPr lang="en-US" altLang="ko-KR" dirty="0"/>
          </a:p>
          <a:p>
            <a:pPr lvl="3"/>
            <a:r>
              <a:rPr lang="ko-KR" altLang="en-US" dirty="0"/>
              <a:t>속성의 타입</a:t>
            </a:r>
            <a:r>
              <a:rPr lang="en-US" altLang="ko-KR" dirty="0"/>
              <a:t>: </a:t>
            </a:r>
            <a:r>
              <a:rPr lang="ko-KR" altLang="en-US" dirty="0"/>
              <a:t>기본 타입</a:t>
            </a:r>
            <a:r>
              <a:rPr lang="en-US" altLang="ko-KR" dirty="0"/>
              <a:t>, </a:t>
            </a:r>
            <a:r>
              <a:rPr lang="ko-KR" altLang="en-US" dirty="0"/>
              <a:t>복합 타입</a:t>
            </a:r>
            <a:r>
              <a:rPr lang="en-US" altLang="ko-KR" dirty="0"/>
              <a:t>, </a:t>
            </a:r>
            <a:r>
              <a:rPr lang="ko-KR" altLang="en-US" dirty="0"/>
              <a:t>다른 구조화 타입</a:t>
            </a:r>
            <a:endParaRPr lang="en-US" altLang="ko-KR" dirty="0"/>
          </a:p>
          <a:p>
            <a:pPr lvl="3"/>
            <a:r>
              <a:rPr lang="ko-KR" altLang="en-US" dirty="0"/>
              <a:t>속성의 값</a:t>
            </a:r>
            <a:r>
              <a:rPr lang="en-US" altLang="ko-KR" dirty="0"/>
              <a:t>: </a:t>
            </a:r>
            <a:r>
              <a:rPr lang="ko-KR" altLang="en-US" dirty="0"/>
              <a:t>시스템이 제공하는 </a:t>
            </a:r>
            <a:r>
              <a:rPr lang="ko-KR" altLang="en-US" dirty="0" err="1"/>
              <a:t>검색자</a:t>
            </a:r>
            <a:r>
              <a:rPr lang="en-US" altLang="ko-KR" dirty="0"/>
              <a:t>(observer) &amp; </a:t>
            </a:r>
            <a:r>
              <a:rPr lang="ko-KR" altLang="en-US" dirty="0"/>
              <a:t>변경자</a:t>
            </a:r>
            <a:r>
              <a:rPr lang="en-US" altLang="ko-KR" dirty="0"/>
              <a:t>(</a:t>
            </a:r>
            <a:r>
              <a:rPr lang="en-US" altLang="ko-KR" dirty="0" err="1"/>
              <a:t>mutator</a:t>
            </a:r>
            <a:r>
              <a:rPr lang="en-US" altLang="ko-KR" dirty="0"/>
              <a:t>)</a:t>
            </a:r>
            <a:r>
              <a:rPr lang="ko-KR" altLang="en-US" dirty="0"/>
              <a:t>를 통해서만 접근 가능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Operation</a:t>
            </a:r>
            <a:r>
              <a:rPr lang="ko-KR" altLang="en-US" dirty="0"/>
              <a:t>은 </a:t>
            </a:r>
            <a:r>
              <a:rPr lang="en-US" altLang="ko-KR" dirty="0"/>
              <a:t>method</a:t>
            </a:r>
            <a:r>
              <a:rPr lang="ko-KR" altLang="en-US" dirty="0"/>
              <a:t>나 함수로 표현</a:t>
            </a:r>
            <a:r>
              <a:rPr lang="en-US" altLang="ko-KR" dirty="0"/>
              <a:t>. </a:t>
            </a:r>
            <a:r>
              <a:rPr lang="ko-KR" altLang="en-US" dirty="0"/>
              <a:t>타입 정의에는 </a:t>
            </a:r>
            <a:r>
              <a:rPr lang="en-US" altLang="ko-KR" dirty="0"/>
              <a:t>signature</a:t>
            </a:r>
            <a:r>
              <a:rPr lang="ko-KR" altLang="en-US" dirty="0"/>
              <a:t>만 기술하고</a:t>
            </a:r>
            <a:r>
              <a:rPr lang="en-US" altLang="ko-KR" dirty="0"/>
              <a:t>, </a:t>
            </a:r>
            <a:r>
              <a:rPr lang="ko-KR" altLang="en-US" dirty="0"/>
              <a:t>실제 </a:t>
            </a:r>
            <a:r>
              <a:rPr lang="en-US" altLang="ko-KR" dirty="0"/>
              <a:t>method</a:t>
            </a:r>
            <a:r>
              <a:rPr lang="ko-KR" altLang="en-US" dirty="0"/>
              <a:t>는 별도로 정의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구조화 타입의 값을 비교할 때에는 사용자 정의 함수를 사용</a:t>
            </a:r>
            <a:endParaRPr lang="en-US" altLang="ko-KR" dirty="0"/>
          </a:p>
          <a:p>
            <a:pPr lvl="2"/>
            <a:r>
              <a:rPr lang="ko-KR" altLang="en-US" dirty="0"/>
              <a:t>타입 계층구조</a:t>
            </a:r>
            <a:r>
              <a:rPr lang="en-US" altLang="ko-KR" dirty="0"/>
              <a:t>(super/subtype)</a:t>
            </a:r>
            <a:r>
              <a:rPr lang="ko-KR" altLang="en-US" dirty="0"/>
              <a:t>에 참여 </a:t>
            </a:r>
            <a:r>
              <a:rPr lang="en-US" altLang="ko-KR" dirty="0"/>
              <a:t>-&gt; </a:t>
            </a:r>
            <a:r>
              <a:rPr lang="ko-KR" altLang="en-US" dirty="0"/>
              <a:t>속성과 연산을 상속</a:t>
            </a:r>
            <a:endParaRPr lang="en-US" altLang="ko-KR" dirty="0"/>
          </a:p>
          <a:p>
            <a:pPr lvl="3"/>
            <a:r>
              <a:rPr lang="ko-KR" altLang="en-US" dirty="0"/>
              <a:t>다중 상속 불가</a:t>
            </a:r>
            <a:r>
              <a:rPr lang="en-US" altLang="ko-KR" dirty="0"/>
              <a:t>!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0724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Structured Type(2)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타입의 사용</a:t>
            </a:r>
            <a:endParaRPr lang="en-US" altLang="ko-KR" dirty="0"/>
          </a:p>
          <a:p>
            <a:pPr lvl="1"/>
            <a:r>
              <a:rPr lang="ko-KR" altLang="en-US" dirty="0"/>
              <a:t>테이블을 정의할 때</a:t>
            </a:r>
            <a:r>
              <a:rPr lang="en-US" altLang="ko-KR" dirty="0"/>
              <a:t>, </a:t>
            </a:r>
            <a:r>
              <a:rPr lang="ko-KR" altLang="en-US" dirty="0"/>
              <a:t>속성의 타입으로 사용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CREATE TABLE </a:t>
            </a:r>
            <a:r>
              <a:rPr lang="en-US" altLang="ko-KR" dirty="0"/>
              <a:t>Transcript (</a:t>
            </a:r>
          </a:p>
          <a:p>
            <a:pPr marL="1068388" lvl="3" indent="0">
              <a:buNone/>
            </a:pPr>
            <a:r>
              <a:rPr lang="en-US" altLang="ko-KR" sz="2000" dirty="0"/>
              <a:t>	student	</a:t>
            </a:r>
            <a:r>
              <a:rPr lang="en-US" altLang="ko-KR" sz="2000" dirty="0" err="1"/>
              <a:t>StudentType</a:t>
            </a:r>
            <a:r>
              <a:rPr lang="en-US" altLang="ko-KR" sz="2000" dirty="0"/>
              <a:t>,	// </a:t>
            </a:r>
            <a:r>
              <a:rPr lang="ko-KR" altLang="en-US" sz="2000" dirty="0"/>
              <a:t>속성의 도메인으로 사용</a:t>
            </a:r>
            <a:endParaRPr lang="en-US" altLang="ko-KR" sz="2000" dirty="0"/>
          </a:p>
          <a:p>
            <a:pPr marL="1068388" lvl="3" indent="0">
              <a:buNone/>
            </a:pPr>
            <a:r>
              <a:rPr lang="en-US" altLang="ko-KR" sz="2000" dirty="0"/>
              <a:t>	course	CHAR(6),</a:t>
            </a:r>
          </a:p>
          <a:p>
            <a:pPr marL="1068388" lvl="3" indent="0">
              <a:buNone/>
            </a:pPr>
            <a:r>
              <a:rPr lang="en-US" altLang="ko-KR" sz="2000" dirty="0"/>
              <a:t>	semester	CHAR(6),</a:t>
            </a:r>
          </a:p>
          <a:p>
            <a:pPr marL="1068388" lvl="3" indent="0">
              <a:buNone/>
            </a:pPr>
            <a:r>
              <a:rPr lang="en-US" altLang="ko-KR" sz="2000" dirty="0"/>
              <a:t>	grade	CHAR(1)  );</a:t>
            </a:r>
          </a:p>
          <a:p>
            <a:pPr marL="998538" lvl="2" indent="-285750"/>
            <a:r>
              <a:rPr lang="en-US" altLang="ko-KR" dirty="0"/>
              <a:t>Transcript = </a:t>
            </a:r>
            <a:r>
              <a:rPr lang="ko-KR" altLang="en-US" dirty="0"/>
              <a:t>행</a:t>
            </a:r>
            <a:r>
              <a:rPr lang="en-US" altLang="ko-KR" dirty="0"/>
              <a:t>(tuple)</a:t>
            </a:r>
            <a:r>
              <a:rPr lang="ko-KR" altLang="en-US" dirty="0"/>
              <a:t>으로 구성된 테이블</a:t>
            </a:r>
            <a:endParaRPr lang="en-US" altLang="ko-KR" dirty="0"/>
          </a:p>
          <a:p>
            <a:pPr lvl="1"/>
            <a:r>
              <a:rPr lang="en-US" altLang="ko-KR" dirty="0"/>
              <a:t>Typed Table</a:t>
            </a:r>
            <a:r>
              <a:rPr lang="ko-KR" altLang="en-US" dirty="0"/>
              <a:t>을 기술하는데 사용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CREATE TABLE </a:t>
            </a:r>
            <a:r>
              <a:rPr lang="en-US" altLang="ko-KR" dirty="0"/>
              <a:t>Student </a:t>
            </a:r>
            <a:r>
              <a:rPr lang="en-US" altLang="ko-KR" dirty="0">
                <a:solidFill>
                  <a:srgbClr val="0070C0"/>
                </a:solidFill>
              </a:rPr>
              <a:t>OF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StudentType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Student: </a:t>
            </a:r>
            <a:r>
              <a:rPr lang="ko-KR" altLang="en-US" dirty="0"/>
              <a:t>객체로 구성된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r>
              <a:rPr lang="en-US" altLang="ko-KR" dirty="0"/>
              <a:t> -&gt; </a:t>
            </a:r>
            <a:r>
              <a:rPr lang="ko-KR" altLang="en-US" dirty="0"/>
              <a:t>타입 테이블</a:t>
            </a:r>
            <a:r>
              <a:rPr lang="en-US" altLang="ko-KR" dirty="0"/>
              <a:t>(typed table)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2883076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DBMS(1)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의 저장 및 접근</a:t>
            </a:r>
            <a:endParaRPr lang="en-US" altLang="ko-KR" dirty="0"/>
          </a:p>
          <a:p>
            <a:r>
              <a:rPr lang="en-US" altLang="ko-KR" dirty="0"/>
              <a:t>Page Set &amp; File, File</a:t>
            </a:r>
            <a:r>
              <a:rPr lang="ko-KR" altLang="en-US" dirty="0"/>
              <a:t>의 조직 방법</a:t>
            </a:r>
            <a:endParaRPr lang="en-US" altLang="ko-KR" dirty="0"/>
          </a:p>
          <a:p>
            <a:r>
              <a:rPr lang="en-US" altLang="ko-KR" dirty="0"/>
              <a:t>Query Processing</a:t>
            </a:r>
          </a:p>
        </p:txBody>
      </p:sp>
    </p:spTree>
    <p:extLst>
      <p:ext uri="{BB962C8B-B14F-4D97-AF65-F5344CB8AC3E}">
        <p14:creationId xmlns:p14="http://schemas.microsoft.com/office/powerpoint/2010/main" xmlns="" val="525075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Disk</a:t>
            </a:r>
            <a:r>
              <a:rPr lang="ko-KR" altLang="en-US" dirty="0"/>
              <a:t>의 구조와 접근시간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674070" y="1338606"/>
            <a:ext cx="6608190" cy="2828043"/>
            <a:chOff x="1526847" y="3063711"/>
            <a:chExt cx="6283325" cy="2286000"/>
          </a:xfrm>
        </p:grpSpPr>
        <p:grpSp>
          <p:nvGrpSpPr>
            <p:cNvPr id="5" name="그룹 18"/>
            <p:cNvGrpSpPr>
              <a:grpSpLocks/>
            </p:cNvGrpSpPr>
            <p:nvPr/>
          </p:nvGrpSpPr>
          <p:grpSpPr bwMode="auto">
            <a:xfrm>
              <a:off x="3350885" y="3335173"/>
              <a:ext cx="2457450" cy="1931988"/>
              <a:chOff x="2352176" y="4100660"/>
              <a:chExt cx="2457440" cy="1932495"/>
            </a:xfrm>
          </p:grpSpPr>
          <p:grpSp>
            <p:nvGrpSpPr>
              <p:cNvPr id="14" name="그룹 13"/>
              <p:cNvGrpSpPr>
                <a:grpSpLocks/>
              </p:cNvGrpSpPr>
              <p:nvPr/>
            </p:nvGrpSpPr>
            <p:grpSpPr bwMode="auto">
              <a:xfrm>
                <a:off x="2352176" y="4359895"/>
                <a:ext cx="1668544" cy="1414023"/>
                <a:chOff x="3832184" y="4317475"/>
                <a:chExt cx="1668544" cy="1414023"/>
              </a:xfrm>
            </p:grpSpPr>
            <p:sp>
              <p:nvSpPr>
                <p:cNvPr id="23" name="타원 22"/>
                <p:cNvSpPr/>
                <p:nvPr/>
              </p:nvSpPr>
              <p:spPr bwMode="auto">
                <a:xfrm>
                  <a:off x="3832184" y="5279348"/>
                  <a:ext cx="1668455" cy="452556"/>
                </a:xfrm>
                <a:prstGeom prst="ellipse">
                  <a:avLst/>
                </a:prstGeom>
                <a:solidFill>
                  <a:srgbClr val="7FFDFD"/>
                </a:solidFill>
                <a:ln w="190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 bwMode="auto">
                <a:xfrm>
                  <a:off x="3832184" y="4958589"/>
                  <a:ext cx="1668455" cy="452556"/>
                </a:xfrm>
                <a:prstGeom prst="ellipse">
                  <a:avLst/>
                </a:prstGeom>
                <a:solidFill>
                  <a:srgbClr val="7FFDFD"/>
                </a:solidFill>
                <a:ln w="190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 bwMode="auto">
                <a:xfrm>
                  <a:off x="3832184" y="4637830"/>
                  <a:ext cx="1668455" cy="452556"/>
                </a:xfrm>
                <a:prstGeom prst="ellipse">
                  <a:avLst/>
                </a:prstGeom>
                <a:solidFill>
                  <a:srgbClr val="7FFDFD"/>
                </a:solidFill>
                <a:ln w="190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26" name="타원 25"/>
                <p:cNvSpPr/>
                <p:nvPr/>
              </p:nvSpPr>
              <p:spPr bwMode="auto">
                <a:xfrm>
                  <a:off x="3832184" y="4317071"/>
                  <a:ext cx="1668455" cy="452556"/>
                </a:xfrm>
                <a:prstGeom prst="ellipse">
                  <a:avLst/>
                </a:prstGeom>
                <a:solidFill>
                  <a:srgbClr val="7FFDFD"/>
                </a:solidFill>
                <a:ln w="190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</p:grpSp>
          <p:cxnSp>
            <p:nvCxnSpPr>
              <p:cNvPr id="15" name="직선 연결선 14"/>
              <p:cNvCxnSpPr/>
              <p:nvPr/>
            </p:nvCxnSpPr>
            <p:spPr bwMode="auto">
              <a:xfrm>
                <a:off x="3187198" y="4100660"/>
                <a:ext cx="0" cy="193249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bg2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6" name="그룹 12"/>
              <p:cNvGrpSpPr>
                <a:grpSpLocks/>
              </p:cNvGrpSpPr>
              <p:nvPr/>
            </p:nvGrpSpPr>
            <p:grpSpPr bwMode="auto">
              <a:xfrm>
                <a:off x="3505761" y="4391318"/>
                <a:ext cx="1303855" cy="1441518"/>
                <a:chOff x="3505761" y="4391318"/>
                <a:chExt cx="1303855" cy="1441518"/>
              </a:xfrm>
            </p:grpSpPr>
            <p:sp>
              <p:nvSpPr>
                <p:cNvPr id="18" name="1/2 액자 17"/>
                <p:cNvSpPr/>
                <p:nvPr/>
              </p:nvSpPr>
              <p:spPr bwMode="auto">
                <a:xfrm rot="10800000">
                  <a:off x="3506283" y="4391249"/>
                  <a:ext cx="1290633" cy="188962"/>
                </a:xfrm>
                <a:prstGeom prst="halfFram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19" name="1/2 액자 18"/>
                <p:cNvSpPr/>
                <p:nvPr/>
              </p:nvSpPr>
              <p:spPr bwMode="auto">
                <a:xfrm rot="10800000">
                  <a:off x="3506283" y="4750118"/>
                  <a:ext cx="1290633" cy="187374"/>
                </a:xfrm>
                <a:prstGeom prst="halfFram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20" name="1/2 액자 19"/>
                <p:cNvSpPr/>
                <p:nvPr/>
              </p:nvSpPr>
              <p:spPr bwMode="auto">
                <a:xfrm rot="10800000">
                  <a:off x="3518983" y="5035943"/>
                  <a:ext cx="1290633" cy="188962"/>
                </a:xfrm>
                <a:prstGeom prst="halfFram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21" name="1/2 액자 20"/>
                <p:cNvSpPr/>
                <p:nvPr/>
              </p:nvSpPr>
              <p:spPr bwMode="auto">
                <a:xfrm rot="10800000">
                  <a:off x="3506283" y="5359878"/>
                  <a:ext cx="1290633" cy="187374"/>
                </a:xfrm>
                <a:prstGeom prst="halfFram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22" name="1/2 액자 21"/>
                <p:cNvSpPr/>
                <p:nvPr/>
              </p:nvSpPr>
              <p:spPr bwMode="auto">
                <a:xfrm rot="10800000">
                  <a:off x="3506283" y="5644115"/>
                  <a:ext cx="1290633" cy="188963"/>
                </a:xfrm>
                <a:prstGeom prst="halfFram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7" name="원통 16"/>
              <p:cNvSpPr/>
              <p:nvPr/>
            </p:nvSpPr>
            <p:spPr bwMode="auto">
              <a:xfrm>
                <a:off x="4725478" y="4359491"/>
                <a:ext cx="84138" cy="1610147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8" rIns="92075" bIns="46038"/>
              <a:lstStyle/>
              <a:p>
                <a:pPr eaLnBrk="1" latin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526847" y="3597111"/>
              <a:ext cx="1504950" cy="434975"/>
            </a:xfrm>
            <a:prstGeom prst="foldedCorner">
              <a:avLst>
                <a:gd name="adj" fmla="val 15259"/>
              </a:avLst>
            </a:prstGeom>
            <a:solidFill>
              <a:srgbClr val="FFD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9pPr>
            </a:lstStyle>
            <a:p>
              <a:pPr algn="ctr" eaLnBrk="1" latinLnBrk="1" hangingPunct="1"/>
              <a:r>
                <a:rPr lang="ko-KR" altLang="en-US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원판</a:t>
              </a:r>
              <a:r>
                <a:rPr lang="en-US" altLang="ko-KR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(platter)</a:t>
              </a:r>
              <a:endPara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cxnSp>
          <p:nvCxnSpPr>
            <p:cNvPr id="7" name="직선 화살표 연결선 20"/>
            <p:cNvCxnSpPr>
              <a:cxnSpLocks noChangeShapeType="1"/>
              <a:stCxn id="6" idx="3"/>
              <a:endCxn id="26" idx="2"/>
            </p:cNvCxnSpPr>
            <p:nvPr/>
          </p:nvCxnSpPr>
          <p:spPr bwMode="auto">
            <a:xfrm>
              <a:off x="3031797" y="3814598"/>
              <a:ext cx="319088" cy="6350"/>
            </a:xfrm>
            <a:prstGeom prst="straightConnector1">
              <a:avLst/>
            </a:prstGeom>
            <a:noFill/>
            <a:ln w="9525" algn="ctr">
              <a:solidFill>
                <a:srgbClr val="CC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819322" y="3063711"/>
              <a:ext cx="1987550" cy="433387"/>
            </a:xfrm>
            <a:prstGeom prst="foldedCorner">
              <a:avLst>
                <a:gd name="adj" fmla="val 15259"/>
              </a:avLst>
            </a:prstGeom>
            <a:solidFill>
              <a:srgbClr val="FFD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9pPr>
            </a:lstStyle>
            <a:p>
              <a:pPr algn="ctr" eaLnBrk="1" latinLnBrk="1" hangingPunct="1"/>
              <a:r>
                <a:rPr lang="en-US" altLang="ko-KR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Read/Write Head</a:t>
              </a:r>
              <a:endPara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6305222" y="4400386"/>
              <a:ext cx="1504950" cy="433387"/>
            </a:xfrm>
            <a:prstGeom prst="foldedCorner">
              <a:avLst>
                <a:gd name="adj" fmla="val 15259"/>
              </a:avLst>
            </a:prstGeom>
            <a:solidFill>
              <a:srgbClr val="FFD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9pPr>
            </a:lstStyle>
            <a:p>
              <a:pPr algn="ctr" eaLnBrk="1" latinLnBrk="1" hangingPunct="1"/>
              <a:r>
                <a:rPr lang="en-US" altLang="ko-KR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Access Arms</a:t>
              </a:r>
              <a:endPara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752272" y="4916323"/>
              <a:ext cx="1504950" cy="433388"/>
            </a:xfrm>
            <a:prstGeom prst="foldedCorner">
              <a:avLst>
                <a:gd name="adj" fmla="val 15259"/>
              </a:avLst>
            </a:prstGeom>
            <a:solidFill>
              <a:srgbClr val="FFD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9pPr>
            </a:lstStyle>
            <a:p>
              <a:pPr algn="ctr" eaLnBrk="1" latinLnBrk="1" hangingPunct="1"/>
              <a:r>
                <a:rPr lang="ko-KR" altLang="en-US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공통 축</a:t>
              </a:r>
              <a:r>
                <a:rPr lang="en-US" altLang="ko-KR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(spindle)</a:t>
              </a:r>
              <a:endPara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cxnSp>
          <p:nvCxnSpPr>
            <p:cNvPr id="11" name="직선 화살표 연결선 6144"/>
            <p:cNvCxnSpPr>
              <a:cxnSpLocks noChangeShapeType="1"/>
              <a:stCxn id="9" idx="1"/>
              <a:endCxn id="20" idx="1"/>
            </p:cNvCxnSpPr>
            <p:nvPr/>
          </p:nvCxnSpPr>
          <p:spPr bwMode="auto">
            <a:xfrm flipH="1" flipV="1">
              <a:off x="5778172" y="4274973"/>
              <a:ext cx="527050" cy="342900"/>
            </a:xfrm>
            <a:prstGeom prst="straightConnector1">
              <a:avLst/>
            </a:prstGeom>
            <a:noFill/>
            <a:ln w="9525" algn="ctr">
              <a:solidFill>
                <a:srgbClr val="CC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" name="직선 화살표 연결선 6152"/>
            <p:cNvCxnSpPr>
              <a:cxnSpLocks noChangeShapeType="1"/>
            </p:cNvCxnSpPr>
            <p:nvPr/>
          </p:nvCxnSpPr>
          <p:spPr bwMode="auto">
            <a:xfrm flipH="1">
              <a:off x="4517697" y="3335173"/>
              <a:ext cx="280988" cy="479425"/>
            </a:xfrm>
            <a:prstGeom prst="straightConnector1">
              <a:avLst/>
            </a:prstGeom>
            <a:noFill/>
            <a:ln w="9525" algn="ctr">
              <a:solidFill>
                <a:srgbClr val="CC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" name="직선 화살표 연결선 6154"/>
            <p:cNvCxnSpPr>
              <a:cxnSpLocks noChangeShapeType="1"/>
              <a:stCxn id="10" idx="3"/>
            </p:cNvCxnSpPr>
            <p:nvPr/>
          </p:nvCxnSpPr>
          <p:spPr bwMode="auto">
            <a:xfrm flipV="1">
              <a:off x="3257222" y="5133811"/>
              <a:ext cx="925513" cy="0"/>
            </a:xfrm>
            <a:prstGeom prst="straightConnector1">
              <a:avLst/>
            </a:prstGeom>
            <a:noFill/>
            <a:ln w="9525" algn="ctr">
              <a:solidFill>
                <a:srgbClr val="CC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1981200" y="4448668"/>
            <a:ext cx="82296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</a:rPr>
              <a:t>▣ 디스크 접근 시간</a:t>
            </a:r>
            <a:r>
              <a:rPr lang="en-US" altLang="ko-KR" dirty="0">
                <a:latin typeface="Times New Roman" panose="02020603050405020304" pitchFamily="18" charset="0"/>
              </a:rPr>
              <a:t>(access time): </a:t>
            </a:r>
            <a:r>
              <a:rPr lang="ko-KR" altLang="en-US" dirty="0">
                <a:latin typeface="Times New Roman" panose="02020603050405020304" pitchFamily="18" charset="0"/>
              </a:rPr>
              <a:t>원하는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</a:rPr>
              <a:t>레코드를 찾아 메모리의 버퍼</a:t>
            </a:r>
            <a:r>
              <a:rPr lang="en-US" altLang="ko-KR" dirty="0">
                <a:latin typeface="Times New Roman" panose="02020603050405020304" pitchFamily="18" charset="0"/>
              </a:rPr>
              <a:t>(buffer)</a:t>
            </a:r>
            <a:r>
              <a:rPr lang="ko-KR" altLang="en-US" dirty="0">
                <a:latin typeface="Times New Roman" panose="02020603050405020304" pitchFamily="18" charset="0"/>
              </a:rPr>
              <a:t>로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ko-KR" altLang="en-US" dirty="0">
                <a:latin typeface="Times New Roman" panose="02020603050405020304" pitchFamily="18" charset="0"/>
              </a:rPr>
              <a:t>데이터를 전송하는데 걸리는 시간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Times New Roman" panose="02020603050405020304" pitchFamily="18" charset="0"/>
              </a:rPr>
              <a:t>탐구시간</a:t>
            </a:r>
            <a:r>
              <a:rPr lang="en-US" altLang="ko-KR" dirty="0">
                <a:latin typeface="Times New Roman" panose="02020603050405020304" pitchFamily="18" charset="0"/>
              </a:rPr>
              <a:t>(seek time): r/w head</a:t>
            </a:r>
            <a:r>
              <a:rPr lang="ko-KR" altLang="en-US" dirty="0">
                <a:latin typeface="Times New Roman" panose="02020603050405020304" pitchFamily="18" charset="0"/>
              </a:rPr>
              <a:t>를 데이터가 있는 트랙까지 이동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Times New Roman" panose="02020603050405020304" pitchFamily="18" charset="0"/>
              </a:rPr>
              <a:t>회전지연시간</a:t>
            </a:r>
            <a:r>
              <a:rPr lang="en-US" altLang="ko-KR" dirty="0">
                <a:latin typeface="Times New Roman" panose="02020603050405020304" pitchFamily="18" charset="0"/>
              </a:rPr>
              <a:t>(latency time): </a:t>
            </a:r>
            <a:r>
              <a:rPr lang="ko-KR" altLang="en-US" dirty="0">
                <a:latin typeface="Times New Roman" panose="02020603050405020304" pitchFamily="18" charset="0"/>
              </a:rPr>
              <a:t>원하는 블록</a:t>
            </a:r>
            <a:r>
              <a:rPr lang="en-US" altLang="ko-KR" dirty="0">
                <a:latin typeface="Times New Roman" panose="02020603050405020304" pitchFamily="18" charset="0"/>
              </a:rPr>
              <a:t>(block)</a:t>
            </a:r>
            <a:r>
              <a:rPr lang="ko-KR" altLang="en-US" dirty="0">
                <a:latin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</a:rPr>
              <a:t>head</a:t>
            </a:r>
            <a:r>
              <a:rPr lang="ko-KR" altLang="en-US" dirty="0">
                <a:latin typeface="Times New Roman" panose="02020603050405020304" pitchFamily="18" charset="0"/>
              </a:rPr>
              <a:t> 밑에 오는 시간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Times New Roman" panose="02020603050405020304" pitchFamily="18" charset="0"/>
              </a:rPr>
              <a:t>전송시간</a:t>
            </a:r>
            <a:r>
              <a:rPr lang="en-US" altLang="ko-KR" dirty="0">
                <a:latin typeface="Times New Roman" panose="02020603050405020304" pitchFamily="18" charset="0"/>
              </a:rPr>
              <a:t>(transmission time): </a:t>
            </a:r>
            <a:r>
              <a:rPr lang="ko-KR" altLang="en-US" dirty="0">
                <a:latin typeface="Times New Roman" panose="02020603050405020304" pitchFamily="18" charset="0"/>
              </a:rPr>
              <a:t>데이터의 </a:t>
            </a:r>
            <a:r>
              <a:rPr lang="en-US" altLang="ko-KR" dirty="0">
                <a:latin typeface="Times New Roman" panose="02020603050405020304" pitchFamily="18" charset="0"/>
              </a:rPr>
              <a:t>read/write</a:t>
            </a:r>
            <a:r>
              <a:rPr lang="ko-KR" altLang="en-US" dirty="0">
                <a:latin typeface="Times New Roman" panose="02020603050405020304" pitchFamily="18" charset="0"/>
              </a:rPr>
              <a:t> 하는 시간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ko-KR" altLang="ko-KR" dirty="0">
                <a:latin typeface="Times New Roman" panose="02020603050405020304" pitchFamily="18" charset="0"/>
              </a:rPr>
              <a:t>※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성능 개선의 핵심</a:t>
            </a:r>
            <a:r>
              <a:rPr lang="en-US" altLang="ko-KR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</a:t>
            </a:r>
            <a:r>
              <a: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디스크 접근 회수의 최소화</a:t>
            </a:r>
          </a:p>
        </p:txBody>
      </p:sp>
    </p:spTree>
    <p:extLst>
      <p:ext uri="{BB962C8B-B14F-4D97-AF65-F5344CB8AC3E}">
        <p14:creationId xmlns:p14="http://schemas.microsoft.com/office/powerpoint/2010/main" xmlns="" val="527513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의 일반적인 접근 과정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981200" y="1272620"/>
            <a:ext cx="5783344" cy="3914869"/>
            <a:chOff x="1404594" y="1564849"/>
            <a:chExt cx="5749410" cy="4233880"/>
          </a:xfrm>
        </p:grpSpPr>
        <p:sp>
          <p:nvSpPr>
            <p:cNvPr id="4" name="타원 3"/>
            <p:cNvSpPr/>
            <p:nvPr/>
          </p:nvSpPr>
          <p:spPr bwMode="auto">
            <a:xfrm>
              <a:off x="3233394" y="1564849"/>
              <a:ext cx="1989056" cy="490194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사용자</a:t>
              </a: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3233394" y="2545237"/>
              <a:ext cx="1989056" cy="3582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DBMS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233394" y="3393649"/>
              <a:ext cx="1989056" cy="3582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File </a:t>
              </a:r>
              <a:r>
                <a:rPr lang="ko-KR" altLang="en-US" dirty="0"/>
                <a:t>관리자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233394" y="4242061"/>
              <a:ext cx="1989056" cy="3582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Disk</a:t>
              </a:r>
              <a:r>
                <a:rPr lang="ko-KR" altLang="en-US" dirty="0"/>
                <a:t> 관리자</a:t>
              </a:r>
            </a:p>
          </p:txBody>
        </p:sp>
        <p:sp>
          <p:nvSpPr>
            <p:cNvPr id="8" name="순서도: 자기 디스크 7"/>
            <p:cNvSpPr/>
            <p:nvPr/>
          </p:nvSpPr>
          <p:spPr bwMode="auto">
            <a:xfrm>
              <a:off x="3233394" y="5173746"/>
              <a:ext cx="1989056" cy="624983"/>
            </a:xfrm>
            <a:prstGeom prst="flowChartMagneticDisk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저장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4" idx="3"/>
            </p:cNvCxnSpPr>
            <p:nvPr/>
          </p:nvCxnSpPr>
          <p:spPr bwMode="auto">
            <a:xfrm>
              <a:off x="3524685" y="1983256"/>
              <a:ext cx="940" cy="5619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endCxn id="4" idx="5"/>
            </p:cNvCxnSpPr>
            <p:nvPr/>
          </p:nvCxnSpPr>
          <p:spPr bwMode="auto">
            <a:xfrm flipV="1">
              <a:off x="4930219" y="1983256"/>
              <a:ext cx="940" cy="5619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/>
            <p:nvPr/>
          </p:nvCxnSpPr>
          <p:spPr bwMode="auto">
            <a:xfrm>
              <a:off x="3524685" y="2903455"/>
              <a:ext cx="0" cy="4901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/>
            <p:cNvCxnSpPr/>
            <p:nvPr/>
          </p:nvCxnSpPr>
          <p:spPr bwMode="auto">
            <a:xfrm flipV="1">
              <a:off x="4930219" y="2886417"/>
              <a:ext cx="940" cy="5072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직선 화살표 연결선 16"/>
            <p:cNvCxnSpPr/>
            <p:nvPr/>
          </p:nvCxnSpPr>
          <p:spPr bwMode="auto">
            <a:xfrm flipV="1">
              <a:off x="4930219" y="3751868"/>
              <a:ext cx="940" cy="4901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직선 화살표 연결선 19"/>
            <p:cNvCxnSpPr/>
            <p:nvPr/>
          </p:nvCxnSpPr>
          <p:spPr bwMode="auto">
            <a:xfrm flipV="1">
              <a:off x="4930219" y="4600281"/>
              <a:ext cx="940" cy="6221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직선 화살표 연결선 22"/>
            <p:cNvCxnSpPr/>
            <p:nvPr/>
          </p:nvCxnSpPr>
          <p:spPr bwMode="auto">
            <a:xfrm>
              <a:off x="3524685" y="3753438"/>
              <a:ext cx="0" cy="4901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 bwMode="auto">
            <a:xfrm>
              <a:off x="3524685" y="4600279"/>
              <a:ext cx="0" cy="6221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모서리가 둥근 직사각형 25"/>
            <p:cNvSpPr/>
            <p:nvPr/>
          </p:nvSpPr>
          <p:spPr bwMode="auto">
            <a:xfrm>
              <a:off x="1404594" y="3308808"/>
              <a:ext cx="5656082" cy="1664672"/>
            </a:xfrm>
            <a:prstGeom prst="round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69731" y="2027091"/>
              <a:ext cx="1643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①레코드 요구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04594" y="2876743"/>
              <a:ext cx="219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②저장 레코드 요청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1502" y="3799002"/>
              <a:ext cx="1492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③page </a:t>
              </a:r>
              <a:r>
                <a:rPr lang="ko-KR" altLang="en-US" dirty="0"/>
                <a:t>요청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92499" y="4573686"/>
              <a:ext cx="2121030" cy="399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④</a:t>
              </a:r>
              <a:r>
                <a:rPr lang="en-US" altLang="ko-KR" dirty="0"/>
                <a:t>Disk</a:t>
              </a:r>
              <a:r>
                <a:rPr lang="ko-KR" altLang="en-US" dirty="0"/>
                <a:t> </a:t>
              </a:r>
              <a:r>
                <a:rPr lang="en-US" altLang="ko-KR" dirty="0"/>
                <a:t>I/O </a:t>
              </a:r>
              <a:r>
                <a:rPr lang="ko-KR" altLang="en-US" dirty="0"/>
                <a:t>연산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24566" y="4572222"/>
              <a:ext cx="1457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⑤블록 전송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49074" y="3812298"/>
              <a:ext cx="1498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⑥page </a:t>
              </a:r>
              <a:r>
                <a:rPr lang="ko-KR" altLang="en-US" dirty="0"/>
                <a:t>반환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24566" y="2884846"/>
              <a:ext cx="222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⑦저장 레코드 반환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49074" y="2030454"/>
              <a:ext cx="904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⑧결과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93131" y="3347182"/>
              <a:ext cx="110952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</a:rPr>
                <a:t>운영체제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981200" y="5478765"/>
            <a:ext cx="8229600" cy="1200329"/>
          </a:xfrm>
          <a:prstGeom prst="rect">
            <a:avLst/>
          </a:prstGeom>
          <a:solidFill>
            <a:srgbClr val="93F6FB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  <a:r>
              <a:rPr lang="en-US" altLang="ko-KR" dirty="0"/>
              <a:t>DBMS</a:t>
            </a:r>
            <a:r>
              <a:rPr lang="ko-KR" altLang="en-US" dirty="0"/>
              <a:t>는 사용자가 요구하는 레코드가 어떤 저장 레코드인지를 결정 </a:t>
            </a:r>
            <a:endParaRPr lang="en-US" altLang="ko-KR" dirty="0"/>
          </a:p>
          <a:p>
            <a:r>
              <a:rPr lang="ko-KR" altLang="en-US" dirty="0"/>
              <a:t>③</a:t>
            </a:r>
            <a:r>
              <a:rPr lang="en-US" altLang="ko-KR" dirty="0"/>
              <a:t>File </a:t>
            </a:r>
            <a:r>
              <a:rPr lang="ko-KR" altLang="en-US" dirty="0"/>
              <a:t>관리자는 요청한 저장 레코드가 어떤 </a:t>
            </a:r>
            <a:r>
              <a:rPr lang="en-US" altLang="ko-KR" dirty="0"/>
              <a:t>page</a:t>
            </a:r>
            <a:r>
              <a:rPr lang="ko-KR" altLang="en-US" dirty="0"/>
              <a:t>에 저장되어 있는가를 결정 </a:t>
            </a:r>
            <a:endParaRPr lang="en-US" altLang="ko-KR" dirty="0"/>
          </a:p>
          <a:p>
            <a:r>
              <a:rPr lang="ko-KR" altLang="en-US" dirty="0"/>
              <a:t>④</a:t>
            </a:r>
            <a:r>
              <a:rPr lang="en-US" altLang="ko-KR" dirty="0"/>
              <a:t>Disk</a:t>
            </a:r>
            <a:r>
              <a:rPr lang="ko-KR" altLang="en-US" dirty="0"/>
              <a:t> 관리자는 요청한 </a:t>
            </a:r>
            <a:r>
              <a:rPr lang="en-US" altLang="ko-KR" dirty="0"/>
              <a:t>page</a:t>
            </a:r>
            <a:r>
              <a:rPr lang="ko-KR" altLang="en-US" dirty="0"/>
              <a:t>의 물리적 위치를 파악하여</a:t>
            </a:r>
            <a:r>
              <a:rPr lang="en-US" altLang="ko-KR" dirty="0"/>
              <a:t>, </a:t>
            </a:r>
            <a:r>
              <a:rPr lang="ko-KR" altLang="en-US" dirty="0"/>
              <a:t>필요한 </a:t>
            </a:r>
            <a:r>
              <a:rPr lang="en-US" altLang="ko-KR" dirty="0"/>
              <a:t>Disk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명령을 내린다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7800326" y="2318516"/>
          <a:ext cx="256360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97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Database</a:t>
                      </a:r>
                      <a:r>
                        <a:rPr lang="ko-KR" altLang="en-US" dirty="0"/>
                        <a:t>를 보는 관점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 of</a:t>
                      </a:r>
                    </a:p>
                    <a:p>
                      <a:pPr algn="ctr" latinLnBrk="1"/>
                      <a:r>
                        <a:rPr lang="en-US" altLang="ko-KR" dirty="0"/>
                        <a:t>stored</a:t>
                      </a:r>
                      <a:r>
                        <a:rPr lang="en-US" altLang="ko-KR" baseline="0" dirty="0"/>
                        <a:t> records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 of</a:t>
                      </a:r>
                    </a:p>
                    <a:p>
                      <a:pPr algn="ctr" latinLnBrk="1"/>
                      <a:r>
                        <a:rPr lang="en-US" altLang="ko-KR" dirty="0"/>
                        <a:t>logical pages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Disk</a:t>
                      </a:r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sequence of physical pages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5639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48615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Database</a:t>
            </a:r>
            <a:r>
              <a:rPr lang="ko-KR" altLang="en-US" dirty="0"/>
              <a:t>의 구조는 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Logical Organization</a:t>
            </a:r>
          </a:p>
          <a:p>
            <a:pPr lvl="2"/>
            <a:r>
              <a:rPr lang="ko-KR" altLang="en-US" dirty="0"/>
              <a:t>사용자의 관점에서 본 데이터의 개념적 구조</a:t>
            </a:r>
          </a:p>
          <a:p>
            <a:pPr lvl="2"/>
            <a:r>
              <a:rPr lang="ko-KR" altLang="en-US" dirty="0"/>
              <a:t>데이터의 논리적 배치</a:t>
            </a:r>
          </a:p>
          <a:p>
            <a:pPr lvl="2"/>
            <a:r>
              <a:rPr lang="ko-KR" altLang="en-US" dirty="0"/>
              <a:t>논리적 레코드</a:t>
            </a:r>
          </a:p>
          <a:p>
            <a:pPr lvl="1"/>
            <a:r>
              <a:rPr lang="en-US" altLang="ko-KR" dirty="0"/>
              <a:t>Physical Organization</a:t>
            </a:r>
          </a:p>
          <a:p>
            <a:pPr lvl="2"/>
            <a:r>
              <a:rPr lang="ko-KR" altLang="en-US" dirty="0"/>
              <a:t>저장 관점에서 본 데이터의 물리적 배치</a:t>
            </a:r>
          </a:p>
          <a:p>
            <a:pPr lvl="2"/>
            <a:r>
              <a:rPr lang="ko-KR" altLang="en-US" dirty="0"/>
              <a:t>저장장치에 저장된 데이터의 실제 구조</a:t>
            </a:r>
          </a:p>
          <a:p>
            <a:pPr lvl="2"/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포인터</a:t>
            </a:r>
            <a:r>
              <a:rPr lang="en-US" altLang="ko-KR" dirty="0"/>
              <a:t>, overflow </a:t>
            </a:r>
            <a:r>
              <a:rPr lang="ko-KR" altLang="en-US" dirty="0"/>
              <a:t>등의 추가 정보 포함</a:t>
            </a:r>
          </a:p>
          <a:p>
            <a:pPr lvl="2"/>
            <a:r>
              <a:rPr lang="ko-KR" altLang="en-US" dirty="0"/>
              <a:t>물리적 레코드</a:t>
            </a:r>
          </a:p>
          <a:p>
            <a:r>
              <a:rPr lang="en-US" altLang="ko-KR" dirty="0"/>
              <a:t>DB Schema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구조</a:t>
            </a:r>
            <a:r>
              <a:rPr lang="en-US" altLang="ko-KR" dirty="0"/>
              <a:t>(structure)</a:t>
            </a:r>
            <a:r>
              <a:rPr lang="ko-KR" altLang="en-US" dirty="0"/>
              <a:t>와 제약조건</a:t>
            </a:r>
            <a:r>
              <a:rPr lang="en-US" altLang="ko-KR" dirty="0"/>
              <a:t>(constraints)</a:t>
            </a:r>
            <a:r>
              <a:rPr lang="ko-KR" altLang="en-US" dirty="0"/>
              <a:t>에 대한 명세</a:t>
            </a:r>
            <a:r>
              <a:rPr lang="en-US" altLang="ko-KR" dirty="0"/>
              <a:t>(specification)</a:t>
            </a:r>
            <a:r>
              <a:rPr lang="ko-KR" altLang="en-US" dirty="0"/>
              <a:t>를 기술한 것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DB</a:t>
            </a:r>
            <a:r>
              <a:rPr lang="ko-KR" altLang="en-US" dirty="0"/>
              <a:t>를 바라보는 관점에는 ①외부 단계</a:t>
            </a:r>
            <a:r>
              <a:rPr lang="en-US" altLang="ko-KR" dirty="0"/>
              <a:t>(external level), </a:t>
            </a:r>
            <a:r>
              <a:rPr lang="ko-KR" altLang="en-US" dirty="0"/>
              <a:t>②개념 단계</a:t>
            </a:r>
            <a:r>
              <a:rPr lang="en-US" altLang="ko-KR" dirty="0"/>
              <a:t>(conceptual level), </a:t>
            </a:r>
            <a:r>
              <a:rPr lang="ko-KR" altLang="en-US" dirty="0"/>
              <a:t>③내부 단계</a:t>
            </a:r>
            <a:r>
              <a:rPr lang="en-US" altLang="ko-KR" dirty="0"/>
              <a:t>(internal level)</a:t>
            </a:r>
            <a:r>
              <a:rPr lang="ko-KR" altLang="en-US" dirty="0"/>
              <a:t>가 있으며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DB</a:t>
            </a:r>
            <a:r>
              <a:rPr lang="ko-KR" altLang="en-US" dirty="0"/>
              <a:t>를 세 단계로 나누어 기술하는 것을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00B0F0"/>
                </a:solidFill>
              </a:rPr>
              <a:t>3-level database architecture</a:t>
            </a:r>
            <a:r>
              <a:rPr lang="en-US" altLang="ko-KR" dirty="0"/>
              <a:t>’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단계 데이터베이스 구조는 데이터 독립성</a:t>
            </a:r>
            <a:r>
              <a:rPr lang="en-US" altLang="ko-KR" dirty="0"/>
              <a:t>(data </a:t>
            </a:r>
            <a:r>
              <a:rPr lang="en-US" altLang="ko-KR" dirty="0" err="1"/>
              <a:t>independancy</a:t>
            </a:r>
            <a:r>
              <a:rPr lang="en-US" altLang="ko-KR" dirty="0"/>
              <a:t>)</a:t>
            </a:r>
            <a:r>
              <a:rPr lang="ko-KR" altLang="en-US" dirty="0"/>
              <a:t>을 구현하는 기초를 제공</a:t>
            </a:r>
          </a:p>
        </p:txBody>
      </p:sp>
    </p:spTree>
    <p:extLst>
      <p:ext uri="{BB962C8B-B14F-4D97-AF65-F5344CB8AC3E}">
        <p14:creationId xmlns:p14="http://schemas.microsoft.com/office/powerpoint/2010/main" xmlns="" val="3587718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Disk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251201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운영체제의 한 구성 요소</a:t>
            </a:r>
            <a:endParaRPr lang="en-US" altLang="ko-KR" dirty="0"/>
          </a:p>
          <a:p>
            <a:pPr lvl="1"/>
            <a:r>
              <a:rPr lang="ko-KR" altLang="en-US" dirty="0"/>
              <a:t>디스크에 대한 모든 입출력에 대한 책임</a:t>
            </a:r>
            <a:endParaRPr lang="en-US" altLang="ko-KR" dirty="0"/>
          </a:p>
          <a:p>
            <a:pPr lvl="1"/>
            <a:r>
              <a:rPr lang="ko-KR" altLang="en-US" dirty="0"/>
              <a:t>디스크 관리자가 보는 디스크의 구조</a:t>
            </a:r>
            <a:endParaRPr lang="en-US" altLang="ko-KR" dirty="0"/>
          </a:p>
          <a:p>
            <a:pPr lvl="2"/>
            <a:r>
              <a:rPr lang="en-US" altLang="ko-KR" dirty="0"/>
              <a:t>Page: </a:t>
            </a:r>
            <a:r>
              <a:rPr lang="ko-KR" altLang="en-US" dirty="0"/>
              <a:t>일정한 크기를 갖는 구성 단위</a:t>
            </a:r>
            <a:endParaRPr lang="en-US" altLang="ko-KR" dirty="0"/>
          </a:p>
          <a:p>
            <a:pPr lvl="3"/>
            <a:r>
              <a:rPr lang="en-US" altLang="ko-KR" dirty="0"/>
              <a:t>page no.</a:t>
            </a:r>
            <a:r>
              <a:rPr lang="ko-KR" altLang="en-US" dirty="0"/>
              <a:t>로 식별되며</a:t>
            </a:r>
            <a:r>
              <a:rPr lang="en-US" altLang="ko-KR" dirty="0"/>
              <a:t>, </a:t>
            </a:r>
            <a:r>
              <a:rPr lang="ko-KR" altLang="en-US" dirty="0"/>
              <a:t>물리적 디스크 주소로 </a:t>
            </a:r>
            <a:r>
              <a:rPr lang="en-US" altLang="ko-KR" dirty="0"/>
              <a:t>mapping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2"/>
            <a:r>
              <a:rPr lang="en-US" altLang="ko-KR" dirty="0"/>
              <a:t>Page Set: </a:t>
            </a:r>
            <a:r>
              <a:rPr lang="ko-KR" altLang="en-US" dirty="0"/>
              <a:t>중첩되지 않는 디스크</a:t>
            </a:r>
            <a:r>
              <a:rPr lang="en-US" altLang="ko-KR" dirty="0"/>
              <a:t> </a:t>
            </a:r>
            <a:r>
              <a:rPr lang="ko-KR" altLang="en-US" dirty="0"/>
              <a:t>페이지로 구성</a:t>
            </a:r>
            <a:endParaRPr lang="en-US" altLang="ko-KR" dirty="0"/>
          </a:p>
          <a:p>
            <a:pPr lvl="3"/>
            <a:r>
              <a:rPr lang="en-US" altLang="ko-KR" dirty="0"/>
              <a:t>Page set ID</a:t>
            </a:r>
            <a:r>
              <a:rPr lang="ko-KR" altLang="en-US" dirty="0"/>
              <a:t>로 식별</a:t>
            </a:r>
            <a:endParaRPr lang="en-US" altLang="ko-KR" dirty="0"/>
          </a:p>
          <a:p>
            <a:pPr lvl="3"/>
            <a:r>
              <a:rPr lang="en-US" altLang="ko-KR" dirty="0"/>
              <a:t>Free space page set(</a:t>
            </a:r>
            <a:r>
              <a:rPr lang="ko-KR" altLang="en-US" dirty="0"/>
              <a:t>자유 공간 페이지 세트</a:t>
            </a:r>
            <a:r>
              <a:rPr lang="en-US" altLang="ko-KR" dirty="0"/>
              <a:t>): </a:t>
            </a:r>
            <a:r>
              <a:rPr lang="ko-KR" altLang="en-US" dirty="0"/>
              <a:t>예비 페이지를 관리</a:t>
            </a:r>
            <a:endParaRPr lang="en-US" altLang="ko-KR" dirty="0"/>
          </a:p>
          <a:p>
            <a:pPr lvl="3"/>
            <a:r>
              <a:rPr lang="ko-KR" altLang="en-US" dirty="0"/>
              <a:t>페이지 세트에 대한 페이지의 할당과 회수는 파일 관리자의 요청에 의해 이루어짐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디스크 </a:t>
            </a:r>
            <a:r>
              <a:rPr lang="en-US" altLang="ko-KR" dirty="0"/>
              <a:t>= </a:t>
            </a:r>
            <a:r>
              <a:rPr lang="ko-KR" altLang="en-US" dirty="0"/>
              <a:t>페이지 세트들의 논리적 집합</a:t>
            </a:r>
            <a:endParaRPr lang="en-US" altLang="ko-KR" dirty="0"/>
          </a:p>
          <a:p>
            <a:r>
              <a:rPr lang="ko-KR" altLang="en-US" dirty="0"/>
              <a:t>수행 기능</a:t>
            </a:r>
            <a:endParaRPr lang="en-US" altLang="ko-KR" dirty="0"/>
          </a:p>
          <a:p>
            <a:pPr marL="814388" lvl="1" indent="-457200">
              <a:buFont typeface="+mj-ea"/>
              <a:buAutoNum type="circleNumDbPlain"/>
            </a:pPr>
            <a:r>
              <a:rPr lang="en-US" altLang="ko-KR" dirty="0"/>
              <a:t>Page set</a:t>
            </a:r>
            <a:r>
              <a:rPr lang="ko-KR" altLang="en-US" dirty="0"/>
              <a:t>에서 특정 페이지를 검색</a:t>
            </a:r>
            <a:r>
              <a:rPr lang="en-US" altLang="ko-KR" dirty="0"/>
              <a:t>, </a:t>
            </a:r>
            <a:r>
              <a:rPr lang="ko-KR" altLang="en-US" dirty="0"/>
              <a:t>교체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관리자의 요청</a:t>
            </a:r>
            <a:endParaRPr lang="en-US" altLang="ko-KR" dirty="0"/>
          </a:p>
          <a:p>
            <a:pPr marL="814388" lvl="1" indent="-457200">
              <a:buFont typeface="+mj-ea"/>
              <a:buAutoNum type="circleNumDbPlain"/>
            </a:pPr>
            <a:r>
              <a:rPr lang="en-US" altLang="ko-KR" dirty="0"/>
              <a:t>Page set</a:t>
            </a:r>
            <a:r>
              <a:rPr lang="ko-KR" altLang="en-US" dirty="0"/>
              <a:t>에 특정 페이지를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xmlns="" val="2854902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25120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운영체제의 한 구성 요소</a:t>
            </a:r>
            <a:endParaRPr lang="en-US" altLang="ko-KR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의 하위 모듈로 구현하는 경우도 있음</a:t>
            </a:r>
            <a:endParaRPr lang="en-US" altLang="ko-KR" dirty="0"/>
          </a:p>
          <a:p>
            <a:pPr lvl="1"/>
            <a:r>
              <a:rPr lang="ko-KR" altLang="en-US" dirty="0"/>
              <a:t>디스크 내의 모든 파일에 대한 관리 책임</a:t>
            </a:r>
            <a:endParaRPr lang="en-US" altLang="ko-KR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가 저장 </a:t>
            </a:r>
            <a:r>
              <a:rPr lang="en-US" altLang="ko-KR" dirty="0"/>
              <a:t>DB</a:t>
            </a:r>
            <a:r>
              <a:rPr lang="ko-KR" altLang="en-US" dirty="0"/>
              <a:t>를 저장 파일</a:t>
            </a:r>
            <a:r>
              <a:rPr lang="en-US" altLang="ko-KR" dirty="0"/>
              <a:t>(stored file)</a:t>
            </a:r>
            <a:r>
              <a:rPr lang="ko-KR" altLang="en-US" dirty="0"/>
              <a:t>들의 집합으로 취급할 수 있도록 지원</a:t>
            </a:r>
            <a:endParaRPr lang="en-US" altLang="ko-KR" dirty="0"/>
          </a:p>
          <a:p>
            <a:pPr lvl="2"/>
            <a:r>
              <a:rPr lang="ko-KR" altLang="en-US" dirty="0"/>
              <a:t>저장 레코드</a:t>
            </a:r>
            <a:r>
              <a:rPr lang="en-US" altLang="ko-KR" dirty="0"/>
              <a:t>: </a:t>
            </a:r>
            <a:r>
              <a:rPr lang="ko-KR" altLang="en-US" dirty="0"/>
              <a:t>일정한 타입을 갖는 구성 단위</a:t>
            </a:r>
            <a:endParaRPr lang="en-US" altLang="ko-KR" dirty="0"/>
          </a:p>
          <a:p>
            <a:pPr lvl="3"/>
            <a:r>
              <a:rPr lang="en-US" altLang="ko-KR" dirty="0"/>
              <a:t>RID(Record Identifier: </a:t>
            </a:r>
            <a:r>
              <a:rPr lang="ko-KR" altLang="en-US" dirty="0"/>
              <a:t>레코드</a:t>
            </a:r>
            <a:r>
              <a:rPr lang="en-US" altLang="ko-KR" dirty="0"/>
              <a:t> </a:t>
            </a:r>
            <a:r>
              <a:rPr lang="ko-KR" altLang="en-US" dirty="0"/>
              <a:t>번호</a:t>
            </a:r>
            <a:r>
              <a:rPr lang="en-US" altLang="ko-KR" dirty="0"/>
              <a:t>)</a:t>
            </a:r>
            <a:r>
              <a:rPr lang="ko-KR" altLang="en-US" dirty="0"/>
              <a:t>로 식별</a:t>
            </a:r>
            <a:endParaRPr lang="en-US" altLang="ko-KR" dirty="0"/>
          </a:p>
          <a:p>
            <a:pPr lvl="3"/>
            <a:r>
              <a:rPr lang="en-US" altLang="ko-KR" dirty="0"/>
              <a:t>RID = page no. + offset(= </a:t>
            </a:r>
            <a:r>
              <a:rPr lang="ko-KR" altLang="en-US" dirty="0"/>
              <a:t>페이지 안에서 값인 </a:t>
            </a:r>
            <a:r>
              <a:rPr lang="en-US" altLang="ko-KR" dirty="0"/>
              <a:t>slot no.)</a:t>
            </a:r>
          </a:p>
          <a:p>
            <a:pPr lvl="2"/>
            <a:r>
              <a:rPr lang="ko-KR" altLang="en-US" dirty="0"/>
              <a:t>저장 파일</a:t>
            </a:r>
            <a:r>
              <a:rPr lang="en-US" altLang="ko-KR" dirty="0"/>
              <a:t>: </a:t>
            </a:r>
            <a:r>
              <a:rPr lang="ko-KR" altLang="en-US" dirty="0"/>
              <a:t>같은 타입의 저장 레코드들로 구성</a:t>
            </a:r>
            <a:endParaRPr lang="en-US" altLang="ko-KR" dirty="0"/>
          </a:p>
          <a:p>
            <a:pPr lvl="3"/>
            <a:r>
              <a:rPr lang="ko-KR" altLang="en-US" dirty="0"/>
              <a:t>파일 이름 또는 파일 </a:t>
            </a:r>
            <a:r>
              <a:rPr lang="en-US" altLang="ko-KR" dirty="0"/>
              <a:t>ID</a:t>
            </a:r>
            <a:r>
              <a:rPr lang="ko-KR" altLang="en-US" dirty="0"/>
              <a:t>로 식별되며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page set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3"/>
            <a:r>
              <a:rPr lang="ko-KR" altLang="en-US" dirty="0"/>
              <a:t>그러나 하나의 </a:t>
            </a:r>
            <a:r>
              <a:rPr lang="en-US" altLang="ko-KR" dirty="0"/>
              <a:t>page set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개 이상의 저장 파일을 저장 가능</a:t>
            </a:r>
            <a:endParaRPr lang="en-US" altLang="ko-KR" dirty="0"/>
          </a:p>
          <a:p>
            <a:r>
              <a:rPr lang="ko-KR" altLang="en-US" dirty="0"/>
              <a:t>수행 기능</a:t>
            </a:r>
            <a:r>
              <a:rPr lang="en-US" altLang="ko-KR" dirty="0"/>
              <a:t>: DBMS</a:t>
            </a:r>
            <a:r>
              <a:rPr lang="ko-KR" altLang="en-US" dirty="0"/>
              <a:t>가 파일 관리자에게 내리는 명령 </a:t>
            </a:r>
            <a:endParaRPr lang="en-US" altLang="ko-KR" dirty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/>
              <a:t>저장 파일에서 특정 저장 레코드를 검색</a:t>
            </a:r>
            <a:r>
              <a:rPr lang="en-US" altLang="ko-KR" dirty="0"/>
              <a:t>, </a:t>
            </a:r>
            <a:r>
              <a:rPr lang="ko-KR" altLang="en-US" dirty="0"/>
              <a:t>교체</a:t>
            </a:r>
            <a:endParaRPr lang="en-US" altLang="ko-KR" dirty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/>
              <a:t>저장 파일에 특정 페이지를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/>
              <a:t>저장 파일을 생성</a:t>
            </a:r>
            <a:r>
              <a:rPr lang="en-US" altLang="ko-KR" dirty="0"/>
              <a:t>, </a:t>
            </a:r>
            <a:r>
              <a:rPr lang="ko-KR" altLang="en-US" dirty="0"/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xmlns="" val="2499116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Disk Page</a:t>
            </a:r>
            <a:r>
              <a:rPr lang="ko-KR" altLang="en-US" dirty="0"/>
              <a:t>의 구조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5339" y="1385740"/>
            <a:ext cx="3431358" cy="369332"/>
          </a:xfrm>
          <a:prstGeom prst="rect">
            <a:avLst/>
          </a:prstGeom>
          <a:solidFill>
            <a:srgbClr val="93F6FB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▣ </a:t>
            </a:r>
            <a:r>
              <a:rPr lang="en-US" altLang="ko-KR" dirty="0"/>
              <a:t>page 0(=disk directory)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9567" y="1385740"/>
            <a:ext cx="3454924" cy="369332"/>
          </a:xfrm>
          <a:prstGeom prst="rect">
            <a:avLst/>
          </a:prstGeom>
          <a:solidFill>
            <a:srgbClr val="93F6FB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▣ </a:t>
            </a:r>
            <a:r>
              <a:rPr lang="en-US" altLang="ko-KR" dirty="0"/>
              <a:t>page 0 </a:t>
            </a:r>
            <a:r>
              <a:rPr lang="ko-KR" altLang="en-US" dirty="0"/>
              <a:t>외의 페이지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981201" y="2498105"/>
            <a:ext cx="3445497" cy="2988185"/>
            <a:chOff x="457200" y="2045617"/>
            <a:chExt cx="3445497" cy="3431357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471340" y="2055044"/>
              <a:ext cx="3431357" cy="3421930"/>
            </a:xfrm>
            <a:prstGeom prst="rect">
              <a:avLst/>
            </a:prstGeom>
            <a:noFill/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457200" y="2422689"/>
              <a:ext cx="3445497" cy="94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150070" y="2055043"/>
              <a:ext cx="0" cy="3770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>
              <a:off x="3206684" y="2045617"/>
              <a:ext cx="0" cy="3770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256961" y="2084134"/>
              <a:ext cx="595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null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540" y="2084539"/>
              <a:ext cx="595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0</a:t>
              </a:r>
              <a:endParaRPr lang="ko-KR" altLang="en-US" sz="1600" dirty="0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71306" y="3056116"/>
          <a:ext cx="308570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set 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 </a:t>
                      </a:r>
                      <a:r>
                        <a:rPr lang="en-US" altLang="ko-KR" dirty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자유 공간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050568" y="1905974"/>
            <a:ext cx="1045432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next page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630602" y="1935764"/>
            <a:ext cx="847469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page no.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25" name="직선 화살표 연결선 24"/>
          <p:cNvCxnSpPr>
            <a:stCxn id="23" idx="2"/>
          </p:cNvCxnSpPr>
          <p:nvPr/>
        </p:nvCxnSpPr>
        <p:spPr bwMode="auto">
          <a:xfrm>
            <a:off x="2054336" y="2333255"/>
            <a:ext cx="225026" cy="337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22" idx="2"/>
          </p:cNvCxnSpPr>
          <p:nvPr/>
        </p:nvCxnSpPr>
        <p:spPr bwMode="auto">
          <a:xfrm flipH="1">
            <a:off x="5318288" y="2303464"/>
            <a:ext cx="254997" cy="369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2589700" y="5739758"/>
            <a:ext cx="1737674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page set list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34" name="직선 화살표 연결선 33"/>
          <p:cNvCxnSpPr>
            <a:stCxn id="32" idx="0"/>
            <a:endCxn id="13" idx="2"/>
          </p:cNvCxnSpPr>
          <p:nvPr/>
        </p:nvCxnSpPr>
        <p:spPr bwMode="auto">
          <a:xfrm flipV="1">
            <a:off x="3458538" y="5250676"/>
            <a:ext cx="255623" cy="4890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5" name="그룹 44"/>
          <p:cNvGrpSpPr/>
          <p:nvPr/>
        </p:nvGrpSpPr>
        <p:grpSpPr>
          <a:xfrm>
            <a:off x="6105428" y="2498105"/>
            <a:ext cx="3445497" cy="2988185"/>
            <a:chOff x="4581427" y="2498104"/>
            <a:chExt cx="3445497" cy="298818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595567" y="2507531"/>
              <a:ext cx="3431357" cy="2978758"/>
            </a:xfrm>
            <a:prstGeom prst="rect">
              <a:avLst/>
            </a:prstGeom>
            <a:noFill/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cxnSp>
          <p:nvCxnSpPr>
            <p:cNvPr id="17" name="직선 연결선 16"/>
            <p:cNvCxnSpPr/>
            <p:nvPr/>
          </p:nvCxnSpPr>
          <p:spPr bwMode="auto">
            <a:xfrm>
              <a:off x="4581427" y="2875176"/>
              <a:ext cx="3445497" cy="94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>
              <a:off x="5274297" y="2507530"/>
              <a:ext cx="0" cy="3770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/>
            <p:nvPr/>
          </p:nvCxnSpPr>
          <p:spPr bwMode="auto">
            <a:xfrm>
              <a:off x="7330911" y="2498104"/>
              <a:ext cx="0" cy="3770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381188" y="2536621"/>
              <a:ext cx="595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71767" y="2537026"/>
              <a:ext cx="595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  <p:cxnSp>
          <p:nvCxnSpPr>
            <p:cNvPr id="36" name="직선 연결선 35"/>
            <p:cNvCxnSpPr/>
            <p:nvPr/>
          </p:nvCxnSpPr>
          <p:spPr bwMode="auto">
            <a:xfrm>
              <a:off x="4595567" y="5033913"/>
              <a:ext cx="343135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7673419" y="5033913"/>
              <a:ext cx="0" cy="4430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6628615" y="5033913"/>
              <a:ext cx="0" cy="4430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978978" y="5033913"/>
              <a:ext cx="0" cy="4430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>
              <a:off x="7326198" y="5033913"/>
              <a:ext cx="0" cy="4430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6297105" y="5033913"/>
              <a:ext cx="0" cy="4430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>
              <a:off x="4912936" y="5033913"/>
              <a:ext cx="0" cy="4430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5099900" y="3610466"/>
              <a:ext cx="1696825" cy="369332"/>
            </a:xfrm>
            <a:prstGeom prst="rect">
              <a:avLst/>
            </a:prstGeom>
            <a:solidFill>
              <a:srgbClr val="D2ECB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저장 레코드 </a:t>
              </a:r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986489" y="1855224"/>
            <a:ext cx="1723534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ko-KR" altLang="en-US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나머지 제어 정보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8905188" y="5853934"/>
            <a:ext cx="928540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slot list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51" name="직선 화살표 연결선 50"/>
          <p:cNvCxnSpPr>
            <a:stCxn id="47" idx="2"/>
          </p:cNvCxnSpPr>
          <p:nvPr/>
        </p:nvCxnSpPr>
        <p:spPr bwMode="auto">
          <a:xfrm flipH="1">
            <a:off x="3703948" y="2252714"/>
            <a:ext cx="144308" cy="4433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모서리가 둥근 직사각형 51"/>
          <p:cNvSpPr/>
          <p:nvPr/>
        </p:nvSpPr>
        <p:spPr bwMode="auto">
          <a:xfrm>
            <a:off x="6001732" y="2403835"/>
            <a:ext cx="3657600" cy="56560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auto">
          <a:xfrm>
            <a:off x="7186210" y="1828923"/>
            <a:ext cx="1269790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page header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55" name="직선 화살표 연결선 54"/>
          <p:cNvCxnSpPr>
            <a:stCxn id="53" idx="2"/>
            <a:endCxn id="52" idx="0"/>
          </p:cNvCxnSpPr>
          <p:nvPr/>
        </p:nvCxnSpPr>
        <p:spPr bwMode="auto">
          <a:xfrm>
            <a:off x="7821106" y="2226413"/>
            <a:ext cx="9427" cy="1774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모서리가 둥근 직사각형 72"/>
          <p:cNvSpPr/>
          <p:nvPr/>
        </p:nvSpPr>
        <p:spPr bwMode="auto">
          <a:xfrm>
            <a:off x="6001732" y="4982066"/>
            <a:ext cx="3657600" cy="56560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6089715" y="5673978"/>
            <a:ext cx="1354318" cy="397490"/>
            <a:chOff x="4565715" y="5673978"/>
            <a:chExt cx="1354318" cy="39749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4565715" y="5673978"/>
              <a:ext cx="1354318" cy="397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cxnSp>
          <p:nvCxnSpPr>
            <p:cNvPr id="82" name="직선 연결선 81"/>
            <p:cNvCxnSpPr>
              <a:stCxn id="80" idx="0"/>
              <a:endCxn id="80" idx="2"/>
            </p:cNvCxnSpPr>
            <p:nvPr/>
          </p:nvCxnSpPr>
          <p:spPr bwMode="auto">
            <a:xfrm>
              <a:off x="5242874" y="5673978"/>
              <a:ext cx="0" cy="397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4701326" y="5714125"/>
              <a:ext cx="386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97924" y="5703446"/>
              <a:ext cx="386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  <p:sp>
        <p:nvSpPr>
          <p:cNvPr id="89" name="AutoShape 6"/>
          <p:cNvSpPr>
            <a:spLocks noChangeArrowheads="1"/>
          </p:cNvSpPr>
          <p:nvPr/>
        </p:nvSpPr>
        <p:spPr bwMode="auto">
          <a:xfrm>
            <a:off x="5167653" y="6176702"/>
            <a:ext cx="3153072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레코드 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RID = page no. + offset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444034" y="4707515"/>
            <a:ext cx="208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.....  4    3    2    1    0</a:t>
            </a:r>
            <a:endParaRPr lang="ko-KR" altLang="en-US" sz="1400" dirty="0"/>
          </a:p>
        </p:txBody>
      </p:sp>
      <p:cxnSp>
        <p:nvCxnSpPr>
          <p:cNvPr id="96" name="직선 화살표 연결선 95"/>
          <p:cNvCxnSpPr>
            <a:stCxn id="48" idx="0"/>
          </p:cNvCxnSpPr>
          <p:nvPr/>
        </p:nvCxnSpPr>
        <p:spPr bwMode="auto">
          <a:xfrm flipV="1">
            <a:off x="9369458" y="5547674"/>
            <a:ext cx="0" cy="306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" name="자유형 102"/>
          <p:cNvSpPr/>
          <p:nvPr/>
        </p:nvSpPr>
        <p:spPr bwMode="auto">
          <a:xfrm>
            <a:off x="7321485" y="5269584"/>
            <a:ext cx="688156" cy="651136"/>
          </a:xfrm>
          <a:custGeom>
            <a:avLst/>
            <a:gdLst>
              <a:gd name="connsiteX0" fmla="*/ 0 w 688156"/>
              <a:gd name="connsiteY0" fmla="*/ 650449 h 651136"/>
              <a:gd name="connsiteX1" fmla="*/ 593888 w 688156"/>
              <a:gd name="connsiteY1" fmla="*/ 546754 h 651136"/>
              <a:gd name="connsiteX2" fmla="*/ 688156 w 688156"/>
              <a:gd name="connsiteY2" fmla="*/ 0 h 65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56" h="651136">
                <a:moveTo>
                  <a:pt x="0" y="650449"/>
                </a:moveTo>
                <a:cubicBezTo>
                  <a:pt x="239597" y="652805"/>
                  <a:pt x="479195" y="655162"/>
                  <a:pt x="593888" y="546754"/>
                </a:cubicBezTo>
                <a:cubicBezTo>
                  <a:pt x="708581" y="438346"/>
                  <a:pt x="669302" y="95839"/>
                  <a:pt x="688156" y="0"/>
                </a:cubicBezTo>
              </a:path>
            </a:pathLst>
          </a:custGeom>
          <a:noFill/>
          <a:ln w="9525" cap="flat" cmpd="sng" algn="ctr">
            <a:solidFill>
              <a:srgbClr val="28EEF8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04" name="자유형 103"/>
          <p:cNvSpPr/>
          <p:nvPr/>
        </p:nvSpPr>
        <p:spPr bwMode="auto">
          <a:xfrm>
            <a:off x="7585436" y="3978112"/>
            <a:ext cx="405352" cy="1159497"/>
          </a:xfrm>
          <a:custGeom>
            <a:avLst/>
            <a:gdLst>
              <a:gd name="connsiteX0" fmla="*/ 637804 w 637804"/>
              <a:gd name="connsiteY0" fmla="*/ 1159497 h 1159497"/>
              <a:gd name="connsiteX1" fmla="*/ 25061 w 637804"/>
              <a:gd name="connsiteY1" fmla="*/ 443060 h 1159497"/>
              <a:gd name="connsiteX2" fmla="*/ 119329 w 637804"/>
              <a:gd name="connsiteY2" fmla="*/ 0 h 115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804" h="1159497">
                <a:moveTo>
                  <a:pt x="637804" y="1159497"/>
                </a:moveTo>
                <a:cubicBezTo>
                  <a:pt x="374638" y="897903"/>
                  <a:pt x="111473" y="636309"/>
                  <a:pt x="25061" y="443060"/>
                </a:cubicBezTo>
                <a:cubicBezTo>
                  <a:pt x="-61352" y="249810"/>
                  <a:pt x="102047" y="61274"/>
                  <a:pt x="119329" y="0"/>
                </a:cubicBezTo>
              </a:path>
            </a:pathLst>
          </a:custGeom>
          <a:noFill/>
          <a:ln w="9525" cap="flat" cmpd="sng" algn="ctr">
            <a:solidFill>
              <a:srgbClr val="28EEF8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0569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파일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저장 파일 생성</a:t>
            </a:r>
            <a:endParaRPr lang="en-US" altLang="ko-KR" dirty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/>
              <a:t>새로운 </a:t>
            </a:r>
            <a:r>
              <a:rPr lang="en-US" altLang="ko-KR" dirty="0"/>
              <a:t>page set id.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첫 번째 </a:t>
            </a:r>
            <a:r>
              <a:rPr lang="en-US" altLang="ko-KR" dirty="0"/>
              <a:t>page</a:t>
            </a:r>
            <a:r>
              <a:rPr lang="ko-KR" altLang="en-US" dirty="0"/>
              <a:t>를 할당</a:t>
            </a:r>
            <a:endParaRPr lang="en-US" altLang="ko-KR" dirty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/>
              <a:t>디스크 </a:t>
            </a:r>
            <a:r>
              <a:rPr lang="ko-KR" altLang="en-US" dirty="0" err="1"/>
              <a:t>디렉토리에</a:t>
            </a:r>
            <a:r>
              <a:rPr lang="ko-KR" altLang="en-US" dirty="0"/>
              <a:t> 등재</a:t>
            </a:r>
            <a:endParaRPr lang="en-US" altLang="ko-KR" dirty="0"/>
          </a:p>
          <a:p>
            <a:r>
              <a:rPr lang="ko-KR" altLang="en-US" dirty="0"/>
              <a:t>저장 파일 제거</a:t>
            </a:r>
            <a:endParaRPr lang="en-US" altLang="ko-KR" dirty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/>
              <a:t>삭제할 파일이 사용하던 </a:t>
            </a:r>
            <a:r>
              <a:rPr lang="en-US" altLang="ko-KR" dirty="0"/>
              <a:t>page set</a:t>
            </a:r>
            <a:r>
              <a:rPr lang="ko-KR" altLang="en-US" dirty="0"/>
              <a:t>의 </a:t>
            </a:r>
            <a:r>
              <a:rPr lang="en-US" altLang="ko-KR" dirty="0"/>
              <a:t>pages</a:t>
            </a:r>
            <a:r>
              <a:rPr lang="ko-KR" altLang="en-US" dirty="0"/>
              <a:t>를 자유공간으로 반환</a:t>
            </a:r>
            <a:endParaRPr lang="en-US" altLang="ko-KR" dirty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/>
              <a:t>디스크 </a:t>
            </a:r>
            <a:r>
              <a:rPr lang="ko-KR" altLang="en-US" dirty="0" err="1"/>
              <a:t>디렉토리에서</a:t>
            </a:r>
            <a:r>
              <a:rPr lang="ko-KR" altLang="en-US" dirty="0"/>
              <a:t> 해당 </a:t>
            </a:r>
            <a:r>
              <a:rPr lang="en-US" altLang="ko-KR" dirty="0"/>
              <a:t>entry</a:t>
            </a:r>
            <a:r>
              <a:rPr lang="ko-KR" altLang="en-US" dirty="0"/>
              <a:t>를 삭제 </a:t>
            </a:r>
            <a:endParaRPr lang="en-US" altLang="ko-KR" dirty="0"/>
          </a:p>
          <a:p>
            <a:pPr marL="458788" indent="-457200"/>
            <a:r>
              <a:rPr lang="ko-KR" altLang="en-US" dirty="0"/>
              <a:t>저장 레코드에 포함되는 내용</a:t>
            </a:r>
            <a:endParaRPr lang="en-US" altLang="ko-KR" dirty="0"/>
          </a:p>
          <a:p>
            <a:pPr marL="814388" lvl="1" indent="-457200"/>
            <a:r>
              <a:rPr lang="en-US" altLang="ko-KR" dirty="0"/>
              <a:t>Data fields</a:t>
            </a:r>
          </a:p>
          <a:p>
            <a:pPr marL="814388" lvl="1" indent="-457200"/>
            <a:r>
              <a:rPr lang="ko-KR" altLang="en-US" dirty="0"/>
              <a:t>제어 정보 </a:t>
            </a:r>
            <a:r>
              <a:rPr lang="en-US" altLang="ko-KR" dirty="0"/>
              <a:t>-&gt; </a:t>
            </a:r>
            <a:r>
              <a:rPr lang="ko-KR" altLang="en-US" dirty="0"/>
              <a:t>레코드의 </a:t>
            </a:r>
            <a:r>
              <a:rPr lang="ko-KR" altLang="en-US" dirty="0" err="1"/>
              <a:t>접두부</a:t>
            </a:r>
            <a:r>
              <a:rPr lang="en-US" altLang="ko-KR" dirty="0"/>
              <a:t>(prefix)</a:t>
            </a:r>
            <a:r>
              <a:rPr lang="ko-KR" altLang="en-US" dirty="0"/>
              <a:t>에 기록</a:t>
            </a:r>
            <a:endParaRPr lang="en-US" altLang="ko-KR" dirty="0"/>
          </a:p>
          <a:p>
            <a:pPr marL="1182688" lvl="2" indent="-457200"/>
            <a:r>
              <a:rPr lang="ko-KR" altLang="en-US" dirty="0"/>
              <a:t>레코드가 속한 파일의 </a:t>
            </a:r>
            <a:r>
              <a:rPr lang="en-US" altLang="ko-KR" dirty="0"/>
              <a:t>id.</a:t>
            </a:r>
          </a:p>
          <a:p>
            <a:pPr marL="1182688" lvl="2" indent="-457200"/>
            <a:r>
              <a:rPr lang="ko-KR" altLang="en-US" dirty="0"/>
              <a:t>레코드의 길이: 가변 레코드인 경우에 기록</a:t>
            </a:r>
            <a:endParaRPr lang="en-US" altLang="ko-KR" dirty="0"/>
          </a:p>
          <a:p>
            <a:pPr marL="1182688" lvl="2" indent="-457200"/>
            <a:r>
              <a:rPr lang="ko-KR" altLang="en-US" dirty="0"/>
              <a:t>삭제 표시 플래그</a:t>
            </a:r>
            <a:r>
              <a:rPr lang="en-US" altLang="ko-KR" dirty="0"/>
              <a:t>: </a:t>
            </a:r>
            <a:r>
              <a:rPr lang="ko-KR" altLang="en-US" dirty="0"/>
              <a:t>물리적으로 삭제하지 않는 경우에 기록</a:t>
            </a:r>
            <a:endParaRPr lang="en-US" altLang="ko-KR" dirty="0"/>
          </a:p>
          <a:p>
            <a:pPr marL="1182688" lvl="2" indent="-457200"/>
            <a:r>
              <a:rPr lang="en-US" altLang="ko-KR" dirty="0"/>
              <a:t>...</a:t>
            </a:r>
          </a:p>
          <a:p>
            <a:pPr marL="1182688" lvl="2" indent="-45720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210277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레코드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199" y="1234441"/>
            <a:ext cx="8413424" cy="4817568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레코드 추가</a:t>
            </a:r>
            <a:endParaRPr lang="en-US" altLang="ko-KR" dirty="0"/>
          </a:p>
          <a:p>
            <a:pPr marL="801688" lvl="1" indent="-457200">
              <a:buFont typeface="+mj-ea"/>
              <a:buAutoNum type="circleNumDbPlain"/>
            </a:pPr>
            <a:r>
              <a:rPr lang="ko-KR" altLang="en-US" dirty="0"/>
              <a:t>여유 공간이 없으면</a:t>
            </a:r>
            <a:r>
              <a:rPr lang="en-US" altLang="ko-KR" dirty="0"/>
              <a:t> </a:t>
            </a:r>
            <a:r>
              <a:rPr lang="ko-KR" altLang="en-US" dirty="0"/>
              <a:t>새로운 </a:t>
            </a:r>
            <a:r>
              <a:rPr lang="en-US" altLang="ko-KR" dirty="0"/>
              <a:t>page</a:t>
            </a:r>
            <a:r>
              <a:rPr lang="ko-KR" altLang="en-US" dirty="0"/>
              <a:t>를 할당 받아</a:t>
            </a:r>
            <a:r>
              <a:rPr lang="en-US" altLang="ko-KR" dirty="0"/>
              <a:t>, page set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marL="801688" lvl="1" indent="-457200">
              <a:buFont typeface="+mj-ea"/>
              <a:buAutoNum type="circleNumDbPlain"/>
            </a:pPr>
            <a:r>
              <a:rPr lang="ko-KR" altLang="en-US" dirty="0"/>
              <a:t>기록할 공간의 시작 주소를 찾아</a:t>
            </a:r>
            <a:r>
              <a:rPr lang="en-US" altLang="ko-KR" dirty="0"/>
              <a:t>,</a:t>
            </a:r>
            <a:r>
              <a:rPr lang="ko-KR" altLang="en-US" dirty="0"/>
              <a:t> 빈 </a:t>
            </a:r>
            <a:r>
              <a:rPr lang="en-US" altLang="ko-KR" dirty="0"/>
              <a:t>slot</a:t>
            </a:r>
            <a:r>
              <a:rPr lang="ko-KR" altLang="en-US" dirty="0"/>
              <a:t>에 그 주소를 기록</a:t>
            </a:r>
            <a:endParaRPr lang="en-US" altLang="ko-KR" dirty="0"/>
          </a:p>
          <a:p>
            <a:pPr marL="801688" lvl="1" indent="-457200">
              <a:buFont typeface="+mj-ea"/>
              <a:buAutoNum type="circleNumDbPlain"/>
            </a:pPr>
            <a:r>
              <a:rPr lang="en-US" altLang="ko-KR" dirty="0"/>
              <a:t>RID</a:t>
            </a:r>
            <a:r>
              <a:rPr lang="ko-KR" altLang="en-US" dirty="0"/>
              <a:t>를 결정하고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slot</a:t>
            </a:r>
            <a:r>
              <a:rPr lang="ko-KR" altLang="en-US" dirty="0"/>
              <a:t>에 시작 주소를 기록</a:t>
            </a:r>
            <a:endParaRPr lang="en-US" altLang="ko-KR" dirty="0"/>
          </a:p>
          <a:p>
            <a:pPr marL="801688" lvl="1" indent="-457200">
              <a:buFont typeface="+mj-ea"/>
              <a:buAutoNum type="circleNumDbPlain"/>
            </a:pPr>
            <a:r>
              <a:rPr lang="ko-KR" altLang="en-US" dirty="0"/>
              <a:t>저장할 레코드를 해당 위치에 기록</a:t>
            </a:r>
            <a:endParaRPr lang="en-US" altLang="ko-KR" dirty="0"/>
          </a:p>
          <a:p>
            <a:r>
              <a:rPr lang="ko-KR" altLang="en-US" dirty="0"/>
              <a:t>레코드 삭제</a:t>
            </a:r>
            <a:endParaRPr lang="en-US" altLang="ko-KR" dirty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/>
              <a:t>레코드를 삭제하고</a:t>
            </a:r>
            <a:r>
              <a:rPr lang="en-US" altLang="ko-KR" dirty="0"/>
              <a:t>, </a:t>
            </a:r>
            <a:r>
              <a:rPr lang="ko-KR" altLang="en-US" dirty="0"/>
              <a:t>해당</a:t>
            </a:r>
            <a:r>
              <a:rPr lang="en-US" altLang="ko-KR" dirty="0"/>
              <a:t> slot</a:t>
            </a:r>
            <a:r>
              <a:rPr lang="ko-KR" altLang="en-US" dirty="0"/>
              <a:t>의 내용을 지운다</a:t>
            </a:r>
            <a:r>
              <a:rPr lang="en-US" altLang="ko-KR" dirty="0"/>
              <a:t>.</a:t>
            </a:r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/>
              <a:t>삭제한 레코드의 뒤에 있는 레코드를 앞으로 당기고</a:t>
            </a:r>
            <a:r>
              <a:rPr lang="en-US" altLang="ko-KR" dirty="0"/>
              <a:t>, </a:t>
            </a:r>
            <a:r>
              <a:rPr lang="ko-KR" altLang="en-US" dirty="0"/>
              <a:t>그에 따라 </a:t>
            </a:r>
            <a:r>
              <a:rPr lang="en-US" altLang="ko-KR" dirty="0"/>
              <a:t>slot</a:t>
            </a:r>
            <a:r>
              <a:rPr lang="ko-KR" altLang="en-US" dirty="0"/>
              <a:t>의 내용을 변경</a:t>
            </a:r>
            <a:endParaRPr lang="en-US" altLang="ko-KR" dirty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/>
              <a:t>해당 </a:t>
            </a:r>
            <a:r>
              <a:rPr lang="en-US" altLang="ko-KR" dirty="0"/>
              <a:t>page</a:t>
            </a:r>
            <a:r>
              <a:rPr lang="ko-KR" altLang="en-US" dirty="0"/>
              <a:t>에 레코드가 모두 제거되면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page set</a:t>
            </a:r>
            <a:r>
              <a:rPr lang="ko-KR" altLang="en-US" dirty="0"/>
              <a:t>에서 제거</a:t>
            </a:r>
          </a:p>
        </p:txBody>
      </p:sp>
    </p:spTree>
    <p:extLst>
      <p:ext uri="{BB962C8B-B14F-4D97-AF65-F5344CB8AC3E}">
        <p14:creationId xmlns:p14="http://schemas.microsoft.com/office/powerpoint/2010/main" xmlns="" val="7974515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인덱스를 통한 레코드 접근 방법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찾고자 하는 레코드의 인덱스를 찾는다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인덱스가 가리키는 주소로 레코드를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파일의 종류</a:t>
            </a:r>
            <a:endParaRPr lang="en-US" altLang="ko-KR" dirty="0"/>
          </a:p>
          <a:p>
            <a:pPr lvl="1"/>
            <a:r>
              <a:rPr lang="en-US" altLang="ko-KR" dirty="0"/>
              <a:t>Indexed Sequential File </a:t>
            </a:r>
          </a:p>
          <a:p>
            <a:pPr lvl="2"/>
            <a:r>
              <a:rPr lang="ko-KR" altLang="en-US" dirty="0"/>
              <a:t>정렬된 레코드로 구성된 </a:t>
            </a:r>
            <a:r>
              <a:rPr lang="en-US" altLang="ko-KR" dirty="0"/>
              <a:t>sequential data file -&gt; </a:t>
            </a:r>
            <a:r>
              <a:rPr lang="ko-KR" altLang="en-US" dirty="0"/>
              <a:t>순차접근 지원</a:t>
            </a:r>
            <a:endParaRPr lang="en-US" altLang="ko-KR" dirty="0"/>
          </a:p>
          <a:p>
            <a:pPr lvl="2"/>
            <a:r>
              <a:rPr lang="en-US" altLang="ko-KR" dirty="0"/>
              <a:t>index file -&gt; </a:t>
            </a:r>
            <a:r>
              <a:rPr lang="ko-KR" altLang="en-US" dirty="0"/>
              <a:t>임의 접근 지원</a:t>
            </a:r>
            <a:endParaRPr lang="en-US" altLang="ko-KR" dirty="0"/>
          </a:p>
          <a:p>
            <a:pPr lvl="1"/>
            <a:r>
              <a:rPr lang="en-US" altLang="ko-KR" dirty="0"/>
              <a:t>Inverted File </a:t>
            </a:r>
          </a:p>
          <a:p>
            <a:pPr lvl="2"/>
            <a:r>
              <a:rPr lang="ko-KR" altLang="en-US" dirty="0"/>
              <a:t>여러 개의 </a:t>
            </a:r>
            <a:r>
              <a:rPr lang="en-US" altLang="ko-KR" dirty="0"/>
              <a:t>index files</a:t>
            </a:r>
            <a:r>
              <a:rPr lang="ko-KR" altLang="en-US" dirty="0"/>
              <a:t> </a:t>
            </a:r>
            <a:r>
              <a:rPr lang="en-US" altLang="ko-KR" dirty="0"/>
              <a:t>+ 1</a:t>
            </a:r>
            <a:r>
              <a:rPr lang="ko-KR" altLang="en-US" dirty="0"/>
              <a:t>개의 </a:t>
            </a:r>
            <a:r>
              <a:rPr lang="en-US" altLang="ko-KR" dirty="0"/>
              <a:t>data file</a:t>
            </a:r>
          </a:p>
          <a:p>
            <a:pPr lvl="2"/>
            <a:r>
              <a:rPr lang="ko-KR" altLang="en-US" dirty="0"/>
              <a:t>여러 개의 </a:t>
            </a:r>
            <a:r>
              <a:rPr lang="en-US" altLang="ko-KR" dirty="0"/>
              <a:t>index -&gt; </a:t>
            </a:r>
            <a:r>
              <a:rPr lang="ko-KR" altLang="en-US" dirty="0"/>
              <a:t>다중 접근 경로를 지원</a:t>
            </a:r>
            <a:endParaRPr lang="en-US" altLang="ko-KR" dirty="0"/>
          </a:p>
          <a:p>
            <a:pPr lvl="1"/>
            <a:r>
              <a:rPr lang="en-US" altLang="ko-KR" dirty="0" err="1"/>
              <a:t>Multilist</a:t>
            </a:r>
            <a:r>
              <a:rPr lang="en-US" altLang="ko-KR" dirty="0"/>
              <a:t> File </a:t>
            </a:r>
          </a:p>
          <a:p>
            <a:pPr lvl="2"/>
            <a:r>
              <a:rPr lang="ko-KR" altLang="en-US" dirty="0"/>
              <a:t>다중 리스트 인덱스 </a:t>
            </a:r>
            <a:r>
              <a:rPr lang="en-US" altLang="ko-KR" dirty="0"/>
              <a:t>+ 1</a:t>
            </a:r>
            <a:r>
              <a:rPr lang="ko-KR" altLang="en-US" dirty="0"/>
              <a:t>개의 </a:t>
            </a:r>
            <a:r>
              <a:rPr lang="en-US" altLang="ko-KR" dirty="0"/>
              <a:t>data file</a:t>
            </a:r>
          </a:p>
          <a:p>
            <a:pPr lvl="2"/>
            <a:r>
              <a:rPr lang="en-US" altLang="ko-KR" dirty="0"/>
              <a:t>data file</a:t>
            </a:r>
            <a:r>
              <a:rPr lang="ko-KR" altLang="en-US" dirty="0"/>
              <a:t>이 </a:t>
            </a:r>
            <a:r>
              <a:rPr lang="en-US" altLang="ko-KR" dirty="0" err="1"/>
              <a:t>multilist</a:t>
            </a:r>
            <a:r>
              <a:rPr lang="ko-KR" altLang="en-US" dirty="0"/>
              <a:t>의 구조를 가짐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7447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순서쌍 </a:t>
            </a:r>
            <a:r>
              <a:rPr lang="en-US" altLang="ko-KR" dirty="0"/>
              <a:t>&lt;key, address&gt;</a:t>
            </a:r>
            <a:r>
              <a:rPr lang="ko-KR" altLang="en-US" dirty="0"/>
              <a:t>의 집합</a:t>
            </a:r>
            <a:endParaRPr lang="en-US" altLang="ko-KR" dirty="0"/>
          </a:p>
          <a:p>
            <a:r>
              <a:rPr lang="ko-KR" altLang="en-US" dirty="0"/>
              <a:t>인덱스의 분류</a:t>
            </a:r>
            <a:endParaRPr lang="en-US" altLang="ko-KR" dirty="0"/>
          </a:p>
          <a:p>
            <a:pPr lvl="1"/>
            <a:r>
              <a:rPr lang="en-US" altLang="ko-KR" dirty="0"/>
              <a:t>Primary index vs. Secondary index</a:t>
            </a:r>
          </a:p>
          <a:p>
            <a:pPr lvl="2"/>
            <a:r>
              <a:rPr lang="ko-KR" altLang="en-US" dirty="0"/>
              <a:t>기본 인덱스</a:t>
            </a:r>
            <a:r>
              <a:rPr lang="en-US" altLang="ko-KR" dirty="0"/>
              <a:t>: </a:t>
            </a:r>
            <a:r>
              <a:rPr lang="ko-KR" altLang="en-US" dirty="0"/>
              <a:t>기본 키를 포함하고 있는 인덱스</a:t>
            </a:r>
            <a:endParaRPr lang="en-US" altLang="ko-KR" dirty="0"/>
          </a:p>
          <a:p>
            <a:pPr lvl="2"/>
            <a:r>
              <a:rPr lang="ko-KR" altLang="en-US" dirty="0"/>
              <a:t>보조 인덱스</a:t>
            </a:r>
            <a:r>
              <a:rPr lang="en-US" altLang="ko-KR" dirty="0"/>
              <a:t>: </a:t>
            </a:r>
            <a:r>
              <a:rPr lang="ko-KR" altLang="en-US" dirty="0"/>
              <a:t>기본 인덱스 외의 인덱스</a:t>
            </a:r>
            <a:r>
              <a:rPr lang="en-US" altLang="ko-KR" dirty="0"/>
              <a:t>. </a:t>
            </a:r>
            <a:r>
              <a:rPr lang="ko-KR" altLang="en-US" dirty="0"/>
              <a:t>보통 보조 키를 포함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Clustered index vs. </a:t>
            </a:r>
            <a:r>
              <a:rPr lang="en-US" altLang="ko-KR" dirty="0" err="1"/>
              <a:t>Unclustered</a:t>
            </a:r>
            <a:r>
              <a:rPr lang="en-US" altLang="ko-KR" dirty="0"/>
              <a:t> index</a:t>
            </a:r>
          </a:p>
          <a:p>
            <a:pPr lvl="2"/>
            <a:r>
              <a:rPr lang="ko-KR" altLang="en-US" dirty="0"/>
              <a:t>집중 인덱스</a:t>
            </a:r>
            <a:r>
              <a:rPr lang="en-US" altLang="ko-KR" dirty="0"/>
              <a:t>: data file</a:t>
            </a:r>
            <a:r>
              <a:rPr lang="ko-KR" altLang="en-US" dirty="0"/>
              <a:t>을 해당 인덱스의 순서대로 정렬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개의 인덱스에 대해서만 집중 가능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나머지 인덱스는 </a:t>
            </a:r>
            <a:r>
              <a:rPr lang="ko-KR" altLang="en-US" dirty="0" err="1"/>
              <a:t>비집중</a:t>
            </a:r>
            <a:r>
              <a:rPr lang="ko-KR" altLang="en-US" dirty="0"/>
              <a:t> 인덱스</a:t>
            </a:r>
            <a:endParaRPr lang="en-US" altLang="ko-KR" dirty="0"/>
          </a:p>
          <a:p>
            <a:pPr lvl="1"/>
            <a:r>
              <a:rPr lang="en-US" altLang="ko-KR" dirty="0"/>
              <a:t>Dense index vs. Sparse index</a:t>
            </a:r>
          </a:p>
          <a:p>
            <a:pPr lvl="2"/>
            <a:r>
              <a:rPr lang="ko-KR" altLang="en-US" dirty="0"/>
              <a:t>밀집 인덱스</a:t>
            </a:r>
            <a:r>
              <a:rPr lang="en-US" altLang="ko-KR" dirty="0"/>
              <a:t>: </a:t>
            </a:r>
            <a:r>
              <a:rPr lang="ko-KR" altLang="en-US" dirty="0" err="1"/>
              <a:t>레코드별로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개의 인덱스 </a:t>
            </a:r>
            <a:r>
              <a:rPr lang="ko-KR" altLang="en-US" dirty="0" err="1"/>
              <a:t>엔트리를</a:t>
            </a:r>
            <a:r>
              <a:rPr lang="ko-KR" altLang="en-US" dirty="0"/>
              <a:t> 생성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희소 인덱스</a:t>
            </a:r>
            <a:r>
              <a:rPr lang="en-US" altLang="ko-KR" dirty="0"/>
              <a:t>: data file</a:t>
            </a:r>
            <a:r>
              <a:rPr lang="ko-KR" altLang="en-US" dirty="0"/>
              <a:t>의 레코드 그룹 또는 데이터 블록에 </a:t>
            </a:r>
            <a:r>
              <a:rPr lang="en-US" altLang="ko-KR" dirty="0"/>
              <a:t>1</a:t>
            </a:r>
            <a:r>
              <a:rPr lang="ko-KR" altLang="en-US" dirty="0"/>
              <a:t>개의 인덱스를 생성</a:t>
            </a:r>
            <a:endParaRPr lang="en-US" altLang="ko-KR" dirty="0"/>
          </a:p>
          <a:p>
            <a:r>
              <a:rPr lang="ko-KR" altLang="en-US" dirty="0"/>
              <a:t>인덱스 구조</a:t>
            </a:r>
            <a:r>
              <a:rPr lang="en-US" altLang="ko-KR" dirty="0"/>
              <a:t>(index Structure)</a:t>
            </a:r>
          </a:p>
          <a:p>
            <a:pPr lvl="1"/>
            <a:r>
              <a:rPr lang="en-US" altLang="ko-KR" dirty="0"/>
              <a:t>B-Tree</a:t>
            </a:r>
          </a:p>
          <a:p>
            <a:pPr lvl="1"/>
            <a:r>
              <a:rPr lang="en-US" altLang="ko-KR" dirty="0"/>
              <a:t>B</a:t>
            </a:r>
            <a:r>
              <a:rPr lang="en-US" altLang="ko-KR" baseline="30000" dirty="0"/>
              <a:t>+</a:t>
            </a:r>
            <a:r>
              <a:rPr lang="en-US" altLang="ko-KR" dirty="0"/>
              <a:t>-Tree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48865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96240"/>
            <a:ext cx="8229600" cy="692787"/>
          </a:xfrm>
        </p:spPr>
        <p:txBody>
          <a:bodyPr/>
          <a:lstStyle/>
          <a:p>
            <a:r>
              <a:rPr lang="ko-KR" altLang="en-US" dirty="0" err="1"/>
              <a:t>질의어</a:t>
            </a:r>
            <a:r>
              <a:rPr lang="ko-KR" altLang="en-US" dirty="0"/>
              <a:t> 처리 단계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970282" y="1450737"/>
            <a:ext cx="8240518" cy="3940037"/>
            <a:chOff x="202557" y="1385422"/>
            <a:chExt cx="8240518" cy="3940037"/>
          </a:xfrm>
        </p:grpSpPr>
        <p:sp>
          <p:nvSpPr>
            <p:cNvPr id="6" name="타원 5"/>
            <p:cNvSpPr/>
            <p:nvPr/>
          </p:nvSpPr>
          <p:spPr bwMode="auto">
            <a:xfrm>
              <a:off x="202557" y="1385422"/>
              <a:ext cx="2733773" cy="565608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>
                  <a:latin typeface="Times New Roman" panose="02020603050405020304" pitchFamily="18" charset="0"/>
                </a:rPr>
                <a:t>고급 </a:t>
              </a:r>
              <a:r>
                <a:rPr lang="ko-KR" altLang="en-US" dirty="0" err="1">
                  <a:latin typeface="Times New Roman" panose="02020603050405020304" pitchFamily="18" charset="0"/>
                </a:rPr>
                <a:t>질의어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3297590" y="1389643"/>
              <a:ext cx="2478178" cy="561728"/>
            </a:xfrm>
            <a:prstGeom prst="rect">
              <a:avLst/>
            </a:prstGeom>
            <a:solidFill>
              <a:srgbClr val="DF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Scanner(</a:t>
              </a:r>
              <a:r>
                <a:rPr lang="ko-KR" altLang="en-US" dirty="0">
                  <a:latin typeface="Times New Roman" panose="02020603050405020304" pitchFamily="18" charset="0"/>
                </a:rPr>
                <a:t>어휘분석기</a:t>
              </a:r>
              <a:r>
                <a:rPr lang="en-US" altLang="ko-KR" dirty="0">
                  <a:latin typeface="Times New Roman" panose="02020603050405020304" pitchFamily="18" charset="0"/>
                </a:rPr>
                <a:t>)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&amp; Parser(</a:t>
              </a:r>
              <a:r>
                <a:rPr lang="ko-KR" altLang="en-US" dirty="0">
                  <a:latin typeface="Times New Roman" panose="02020603050405020304" pitchFamily="18" charset="0"/>
                </a:rPr>
                <a:t>구문분석기</a:t>
              </a:r>
              <a:r>
                <a:rPr lang="en-US" altLang="ko-KR" dirty="0">
                  <a:latin typeface="Times New Roman" panose="02020603050405020304" pitchFamily="18" charset="0"/>
                </a:rPr>
                <a:t>)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7504" y="1483560"/>
              <a:ext cx="2025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query tree(or graph)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3297589" y="2514339"/>
              <a:ext cx="2478179" cy="561728"/>
            </a:xfrm>
            <a:prstGeom prst="rect">
              <a:avLst/>
            </a:prstGeom>
            <a:solidFill>
              <a:srgbClr val="DF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Query optimizer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(</a:t>
              </a:r>
              <a:r>
                <a:rPr lang="ko-KR" altLang="en-US" dirty="0" err="1">
                  <a:latin typeface="Times New Roman" panose="02020603050405020304" pitchFamily="18" charset="0"/>
                </a:rPr>
                <a:t>질의어</a:t>
              </a:r>
              <a:r>
                <a:rPr lang="ko-KR" altLang="en-US" dirty="0">
                  <a:latin typeface="Times New Roman" panose="02020603050405020304" pitchFamily="18" charset="0"/>
                </a:rPr>
                <a:t> 최적화기</a:t>
              </a:r>
              <a:r>
                <a:rPr lang="en-US" altLang="ko-KR" dirty="0">
                  <a:latin typeface="Times New Roman" panose="02020603050405020304" pitchFamily="18" charset="0"/>
                </a:rPr>
                <a:t>)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8" name="직선 화살표 연결선 17"/>
            <p:cNvCxnSpPr>
              <a:stCxn id="6" idx="6"/>
              <a:endCxn id="14" idx="1"/>
            </p:cNvCxnSpPr>
            <p:nvPr/>
          </p:nvCxnSpPr>
          <p:spPr bwMode="auto">
            <a:xfrm>
              <a:off x="2936330" y="1668226"/>
              <a:ext cx="361260" cy="22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직선 화살표 연결선 48"/>
            <p:cNvCxnSpPr>
              <a:stCxn id="14" idx="3"/>
              <a:endCxn id="16" idx="1"/>
            </p:cNvCxnSpPr>
            <p:nvPr/>
          </p:nvCxnSpPr>
          <p:spPr bwMode="auto">
            <a:xfrm flipV="1">
              <a:off x="5775768" y="1668226"/>
              <a:ext cx="641736" cy="22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580286" y="2589954"/>
              <a:ext cx="1965668" cy="3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query plan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3297588" y="3639035"/>
              <a:ext cx="2478179" cy="561728"/>
            </a:xfrm>
            <a:prstGeom prst="rect">
              <a:avLst/>
            </a:prstGeom>
            <a:solidFill>
              <a:srgbClr val="DF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Code generator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(</a:t>
              </a:r>
              <a:r>
                <a:rPr lang="ko-KR" altLang="en-US" dirty="0" err="1">
                  <a:latin typeface="Times New Roman" panose="02020603050405020304" pitchFamily="18" charset="0"/>
                </a:rPr>
                <a:t>질의어</a:t>
              </a:r>
              <a:r>
                <a:rPr lang="ko-KR" altLang="en-US" dirty="0">
                  <a:latin typeface="Times New Roman" panose="02020603050405020304" pitchFamily="18" charset="0"/>
                </a:rPr>
                <a:t> 코드 </a:t>
              </a:r>
              <a:r>
                <a:rPr lang="ko-KR" altLang="en-US" dirty="0" err="1">
                  <a:latin typeface="Times New Roman" panose="02020603050405020304" pitchFamily="18" charset="0"/>
                </a:rPr>
                <a:t>생성기</a:t>
              </a:r>
              <a:r>
                <a:rPr lang="en-US" altLang="ko-KR" dirty="0">
                  <a:latin typeface="Times New Roman" panose="02020603050405020304" pitchFamily="18" charset="0"/>
                </a:rPr>
                <a:t>)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3297587" y="4763731"/>
              <a:ext cx="2478179" cy="561728"/>
            </a:xfrm>
            <a:prstGeom prst="rect">
              <a:avLst/>
            </a:prstGeom>
            <a:solidFill>
              <a:srgbClr val="DF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Run-time DB processor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(</a:t>
              </a:r>
              <a:r>
                <a:rPr lang="ko-KR" altLang="en-US" dirty="0">
                  <a:latin typeface="Times New Roman" panose="02020603050405020304" pitchFamily="18" charset="0"/>
                </a:rPr>
                <a:t>실행시간</a:t>
              </a:r>
              <a:r>
                <a:rPr lang="en-US" altLang="ko-KR" dirty="0">
                  <a:latin typeface="Times New Roman" panose="02020603050405020304" pitchFamily="18" charset="0"/>
                </a:rPr>
                <a:t> </a:t>
              </a:r>
              <a:r>
                <a:rPr lang="ko-KR" altLang="en-US" dirty="0">
                  <a:latin typeface="Times New Roman" panose="02020603050405020304" pitchFamily="18" charset="0"/>
                </a:rPr>
                <a:t>처리기</a:t>
              </a:r>
              <a:r>
                <a:rPr lang="en-US" altLang="ko-KR" dirty="0">
                  <a:latin typeface="Times New Roman" panose="02020603050405020304" pitchFamily="18" charset="0"/>
                </a:rPr>
                <a:t>)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" y="4853613"/>
              <a:ext cx="1937624" cy="3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Times New Roman" panose="02020603050405020304" pitchFamily="18" charset="0"/>
                </a:rPr>
                <a:t>질의어</a:t>
              </a:r>
              <a:r>
                <a:rPr lang="ko-KR" altLang="en-US" dirty="0">
                  <a:latin typeface="Times New Roman" panose="02020603050405020304" pitchFamily="18" charset="0"/>
                </a:rPr>
                <a:t> 실행 결과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05915" y="3735615"/>
              <a:ext cx="1319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실행코드</a:t>
              </a: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775768" y="4133947"/>
              <a:ext cx="1654522" cy="941534"/>
              <a:chOff x="5775768" y="1859208"/>
              <a:chExt cx="1654522" cy="941534"/>
            </a:xfrm>
          </p:grpSpPr>
          <p:cxnSp>
            <p:nvCxnSpPr>
              <p:cNvPr id="70" name="직선 화살표 연결선 69"/>
              <p:cNvCxnSpPr/>
              <p:nvPr/>
            </p:nvCxnSpPr>
            <p:spPr bwMode="auto">
              <a:xfrm flipH="1">
                <a:off x="5775768" y="2800742"/>
                <a:ext cx="165452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1" name="직선 화살표 연결선 70"/>
              <p:cNvCxnSpPr/>
              <p:nvPr/>
            </p:nvCxnSpPr>
            <p:spPr bwMode="auto">
              <a:xfrm flipV="1">
                <a:off x="7430290" y="1859208"/>
                <a:ext cx="0" cy="93599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9" name="그룹 78"/>
            <p:cNvGrpSpPr/>
            <p:nvPr/>
          </p:nvGrpSpPr>
          <p:grpSpPr>
            <a:xfrm>
              <a:off x="5775768" y="1844941"/>
              <a:ext cx="1654522" cy="941534"/>
              <a:chOff x="5775768" y="1859208"/>
              <a:chExt cx="1654522" cy="941534"/>
            </a:xfrm>
          </p:grpSpPr>
          <p:cxnSp>
            <p:nvCxnSpPr>
              <p:cNvPr id="80" name="직선 화살표 연결선 79"/>
              <p:cNvCxnSpPr/>
              <p:nvPr/>
            </p:nvCxnSpPr>
            <p:spPr bwMode="auto">
              <a:xfrm flipH="1">
                <a:off x="5775768" y="2800742"/>
                <a:ext cx="165452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1" name="직선 화살표 연결선 80"/>
              <p:cNvCxnSpPr/>
              <p:nvPr/>
            </p:nvCxnSpPr>
            <p:spPr bwMode="auto">
              <a:xfrm flipV="1">
                <a:off x="7430290" y="1859208"/>
                <a:ext cx="0" cy="93599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83" name="직선 화살표 연결선 82"/>
            <p:cNvCxnSpPr>
              <a:stCxn id="62" idx="3"/>
              <a:endCxn id="65" idx="1"/>
            </p:cNvCxnSpPr>
            <p:nvPr/>
          </p:nvCxnSpPr>
          <p:spPr bwMode="auto">
            <a:xfrm>
              <a:off x="5775767" y="3919899"/>
              <a:ext cx="1030148" cy="3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직선 화살표 연결선 88"/>
            <p:cNvCxnSpPr>
              <a:stCxn id="32" idx="1"/>
            </p:cNvCxnSpPr>
            <p:nvPr/>
          </p:nvCxnSpPr>
          <p:spPr bwMode="auto">
            <a:xfrm flipH="1">
              <a:off x="2394824" y="2795203"/>
              <a:ext cx="90276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94" name="그룹 93"/>
            <p:cNvGrpSpPr/>
            <p:nvPr/>
          </p:nvGrpSpPr>
          <p:grpSpPr>
            <a:xfrm>
              <a:off x="1563120" y="2971918"/>
              <a:ext cx="1734468" cy="954679"/>
              <a:chOff x="1563120" y="2971918"/>
              <a:chExt cx="1734468" cy="954679"/>
            </a:xfrm>
          </p:grpSpPr>
          <p:cxnSp>
            <p:nvCxnSpPr>
              <p:cNvPr id="67" name="직선 화살표 연결선 66"/>
              <p:cNvCxnSpPr>
                <a:endCxn id="62" idx="1"/>
              </p:cNvCxnSpPr>
              <p:nvPr/>
            </p:nvCxnSpPr>
            <p:spPr bwMode="auto">
              <a:xfrm>
                <a:off x="1566863" y="3919538"/>
                <a:ext cx="1730725" cy="3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1" name="직선 연결선 90"/>
              <p:cNvCxnSpPr>
                <a:stCxn id="61" idx="2"/>
              </p:cNvCxnSpPr>
              <p:nvPr/>
            </p:nvCxnSpPr>
            <p:spPr bwMode="auto">
              <a:xfrm>
                <a:off x="1563120" y="2971918"/>
                <a:ext cx="0" cy="95467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" name="직선 화살표 연결선 3"/>
            <p:cNvCxnSpPr>
              <a:stCxn id="63" idx="1"/>
              <a:endCxn id="64" idx="3"/>
            </p:cNvCxnSpPr>
            <p:nvPr/>
          </p:nvCxnSpPr>
          <p:spPr bwMode="auto">
            <a:xfrm flipH="1">
              <a:off x="2394824" y="5044595"/>
              <a:ext cx="90276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2141517" y="5686809"/>
            <a:ext cx="79089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※ Navigational language</a:t>
            </a:r>
            <a:r>
              <a:rPr lang="ko-KR" altLang="en-US" dirty="0"/>
              <a:t>만 지원하는 네트워크 모델 </a:t>
            </a:r>
            <a:r>
              <a:rPr lang="en-US" altLang="ko-KR" dirty="0"/>
              <a:t>or </a:t>
            </a:r>
            <a:r>
              <a:rPr lang="ko-KR" altLang="en-US" dirty="0"/>
              <a:t>계층 모델에서는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 시스템 차원에서의 질의 최적화는 존재하디 아니함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162404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DBMS(2)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/>
              <a:t>Recovery</a:t>
            </a:r>
          </a:p>
          <a:p>
            <a:r>
              <a:rPr lang="en-US" altLang="ko-KR" dirty="0"/>
              <a:t>Concurrency Control</a:t>
            </a:r>
          </a:p>
          <a:p>
            <a:r>
              <a:rPr lang="en-US" altLang="ko-KR"/>
              <a:t>Integrity &amp; Security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99413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Failure (</a:t>
            </a:r>
            <a:r>
              <a:rPr lang="ko-KR" altLang="en-US" dirty="0"/>
              <a:t>장애 </a:t>
            </a:r>
            <a:r>
              <a:rPr lang="en-US" altLang="ko-KR" dirty="0"/>
              <a:t>or </a:t>
            </a:r>
            <a:r>
              <a:rPr lang="ko-KR" altLang="en-US" dirty="0"/>
              <a:t>고장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Failure</a:t>
            </a:r>
            <a:r>
              <a:rPr lang="ko-KR" altLang="en-US" dirty="0"/>
              <a:t>란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시스템이 정해진 명세</a:t>
            </a:r>
            <a:r>
              <a:rPr lang="en-US" altLang="ko-KR" dirty="0"/>
              <a:t>(specification)</a:t>
            </a:r>
            <a:r>
              <a:rPr lang="ko-KR" altLang="en-US" dirty="0"/>
              <a:t>대로 작동하지 않는 상태</a:t>
            </a:r>
          </a:p>
          <a:p>
            <a:pPr lvl="1"/>
            <a:r>
              <a:rPr lang="ko-KR" altLang="en-US" dirty="0"/>
              <a:t>원인</a:t>
            </a:r>
            <a:r>
              <a:rPr lang="en-US" altLang="ko-KR" dirty="0"/>
              <a:t>: h/w </a:t>
            </a:r>
            <a:r>
              <a:rPr lang="ko-KR" altLang="en-US" dirty="0"/>
              <a:t>결함</a:t>
            </a:r>
            <a:r>
              <a:rPr lang="en-US" altLang="ko-KR" dirty="0"/>
              <a:t>, s/w </a:t>
            </a:r>
            <a:r>
              <a:rPr lang="ko-KR" altLang="en-US" dirty="0"/>
              <a:t>결함</a:t>
            </a:r>
            <a:r>
              <a:rPr lang="en-US" altLang="ko-KR" dirty="0"/>
              <a:t>, operator</a:t>
            </a:r>
            <a:r>
              <a:rPr lang="ko-KR" altLang="en-US" dirty="0"/>
              <a:t>의 실수</a:t>
            </a:r>
          </a:p>
          <a:p>
            <a:r>
              <a:rPr lang="ko-KR" altLang="en-US" dirty="0"/>
              <a:t>장애의 유형</a:t>
            </a:r>
          </a:p>
          <a:p>
            <a:pPr lvl="1"/>
            <a:r>
              <a:rPr lang="en-US" altLang="ko-KR" dirty="0"/>
              <a:t>Transaction failure (or Local failure)</a:t>
            </a:r>
          </a:p>
          <a:p>
            <a:pPr lvl="2"/>
            <a:r>
              <a:rPr lang="ko-KR" altLang="en-US" dirty="0"/>
              <a:t>특정 트랜잭션에서 발생하는 고장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overflow, </a:t>
            </a:r>
            <a:r>
              <a:rPr lang="ko-KR" altLang="en-US" dirty="0"/>
              <a:t>입력 데이터의 불량</a:t>
            </a:r>
            <a:r>
              <a:rPr lang="en-US" altLang="ko-KR" dirty="0"/>
              <a:t>, </a:t>
            </a:r>
            <a:r>
              <a:rPr lang="ko-KR" altLang="en-US" dirty="0"/>
              <a:t>시스템 자원의 과다 사용</a:t>
            </a:r>
            <a:r>
              <a:rPr lang="en-US" altLang="ko-KR" dirty="0"/>
              <a:t>, ...</a:t>
            </a:r>
          </a:p>
          <a:p>
            <a:pPr lvl="1"/>
            <a:r>
              <a:rPr lang="en-US" altLang="ko-KR" dirty="0"/>
              <a:t>System failure (or Soft crash) </a:t>
            </a:r>
          </a:p>
          <a:p>
            <a:pPr lvl="2"/>
            <a:r>
              <a:rPr lang="ko-KR" altLang="en-US" dirty="0"/>
              <a:t>현행 트랜잭션에만 영향을 미치는 고장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power failure, h/w</a:t>
            </a:r>
            <a:r>
              <a:rPr lang="ko-KR" altLang="en-US" dirty="0"/>
              <a:t>의 오작동</a:t>
            </a:r>
            <a:r>
              <a:rPr lang="en-US" altLang="ko-KR" dirty="0"/>
              <a:t>, ...</a:t>
            </a:r>
          </a:p>
          <a:p>
            <a:pPr lvl="1"/>
            <a:r>
              <a:rPr lang="en-US" altLang="ko-KR" dirty="0"/>
              <a:t>Media failure (or Hard crash) </a:t>
            </a:r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일부와 그 부분을 사용하던 </a:t>
            </a:r>
            <a:r>
              <a:rPr lang="en-US" altLang="ko-KR" dirty="0"/>
              <a:t>TR</a:t>
            </a:r>
            <a:r>
              <a:rPr lang="ko-KR" altLang="en-US" dirty="0"/>
              <a:t>에 영향을 미치는 고장    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disk head failure</a:t>
            </a:r>
          </a:p>
          <a:p>
            <a:pPr lvl="1"/>
            <a:r>
              <a:rPr lang="en-US" altLang="ko-KR" dirty="0"/>
              <a:t>Global Failure 〓 System Failure + Media Failure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491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3-level database architecture(1)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2"/>
            <a:ext cx="8229601" cy="42519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External schema (</a:t>
            </a:r>
            <a:r>
              <a:rPr lang="ko-KR" altLang="en-US" dirty="0"/>
              <a:t>외부 스키마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각각의 사용자 관점에서 바라본 </a:t>
            </a:r>
            <a:r>
              <a:rPr lang="en-US" altLang="ko-KR" dirty="0"/>
              <a:t>DB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사용자 별로  서로 다른 외부 스키마가 존재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전체 </a:t>
            </a:r>
            <a:r>
              <a:rPr lang="en-US" altLang="ko-KR" dirty="0"/>
              <a:t>DB</a:t>
            </a:r>
            <a:r>
              <a:rPr lang="ko-KR" altLang="en-US" dirty="0"/>
              <a:t>에서 사용자가 필요한 부분만 보기 때문에 </a:t>
            </a:r>
            <a:r>
              <a:rPr lang="en-US" altLang="ko-KR" dirty="0"/>
              <a:t>sub </a:t>
            </a:r>
            <a:r>
              <a:rPr lang="en-US" altLang="ko-KR" dirty="0" err="1"/>
              <a:t>schem</a:t>
            </a:r>
            <a:r>
              <a:rPr lang="ko-KR" altLang="en-US" dirty="0"/>
              <a:t>라고도 부름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Conceptual schema (</a:t>
            </a:r>
            <a:r>
              <a:rPr lang="ko-KR" altLang="en-US" dirty="0"/>
              <a:t>개념 스키마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조직 전체의 관점에서 기술한 </a:t>
            </a:r>
            <a:r>
              <a:rPr lang="en-US" altLang="ko-KR" dirty="0"/>
              <a:t>DB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조직이 필요로 하는 정보를 생성할 수 있는 모든 개체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제약 조건을 포함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DB</a:t>
            </a:r>
            <a:r>
              <a:rPr lang="ko-KR" altLang="en-US" dirty="0"/>
              <a:t>의 관리에 필요한 접근 권한</a:t>
            </a:r>
            <a:r>
              <a:rPr lang="en-US" altLang="ko-KR" dirty="0"/>
              <a:t>, </a:t>
            </a:r>
            <a:r>
              <a:rPr lang="ko-KR" altLang="en-US" dirty="0"/>
              <a:t>보안 정책</a:t>
            </a:r>
            <a:r>
              <a:rPr lang="en-US" altLang="ko-KR" dirty="0"/>
              <a:t>, </a:t>
            </a:r>
            <a:r>
              <a:rPr lang="ko-KR" altLang="en-US" dirty="0" err="1"/>
              <a:t>무결성</a:t>
            </a:r>
            <a:r>
              <a:rPr lang="ko-KR" altLang="en-US" dirty="0"/>
              <a:t> 규칙에 관한 명세도 포함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DB </a:t>
            </a:r>
            <a:r>
              <a:rPr lang="ko-KR" altLang="en-US" dirty="0"/>
              <a:t>시스템에 하나의 개념 스키마만 존재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Internal schema (</a:t>
            </a:r>
            <a:r>
              <a:rPr lang="ko-KR" altLang="en-US" dirty="0"/>
              <a:t>내부 스키마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저장 장치의 관점에서 </a:t>
            </a:r>
            <a:r>
              <a:rPr lang="en-US" altLang="ko-KR" dirty="0"/>
              <a:t>DB</a:t>
            </a:r>
            <a:r>
              <a:rPr lang="ko-KR" altLang="en-US" dirty="0"/>
              <a:t>가 저장되는 방법을 명세</a:t>
            </a:r>
            <a:r>
              <a:rPr lang="en-US" altLang="ko-KR" dirty="0"/>
              <a:t>(specification)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Record </a:t>
            </a:r>
            <a:r>
              <a:rPr lang="ko-KR" altLang="en-US" dirty="0"/>
              <a:t>의 형식과 순서</a:t>
            </a:r>
            <a:r>
              <a:rPr lang="en-US" altLang="ko-KR" dirty="0"/>
              <a:t>, </a:t>
            </a:r>
            <a:r>
              <a:rPr lang="ko-KR" altLang="en-US" dirty="0"/>
              <a:t>인덱스 유무</a:t>
            </a:r>
            <a:r>
              <a:rPr lang="en-US" altLang="ko-KR" dirty="0"/>
              <a:t>, </a:t>
            </a:r>
            <a:r>
              <a:rPr lang="ko-KR" altLang="en-US" dirty="0"/>
              <a:t>저장 데이터 항목의 표현 방법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개념스키마의 저장 구조를 기술한 것으로</a:t>
            </a:r>
            <a:r>
              <a:rPr lang="en-US" altLang="ko-KR" dirty="0"/>
              <a:t>,</a:t>
            </a:r>
            <a:r>
              <a:rPr lang="ko-KR" altLang="en-US" dirty="0"/>
              <a:t> 물리적 단계보다는 상위 단계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285999" y="5486401"/>
            <a:ext cx="7281334" cy="646331"/>
          </a:xfrm>
          <a:prstGeom prst="rect">
            <a:avLst/>
          </a:prstGeom>
          <a:solidFill>
            <a:srgbClr val="FF9BFF">
              <a:alpha val="23922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>
                <a:latin typeface="Times New Roman" panose="02020603050405020304" pitchFamily="18" charset="0"/>
              </a:rPr>
              <a:t>3</a:t>
            </a:r>
            <a:r>
              <a:rPr lang="ko-KR" altLang="en-US" dirty="0">
                <a:latin typeface="Times New Roman" panose="02020603050405020304" pitchFamily="18" charset="0"/>
              </a:rPr>
              <a:t>단계 </a:t>
            </a:r>
            <a:r>
              <a:rPr lang="en-US" altLang="ko-KR" dirty="0">
                <a:latin typeface="Times New Roman" panose="02020603050405020304" pitchFamily="18" charset="0"/>
              </a:rPr>
              <a:t>DB </a:t>
            </a:r>
            <a:r>
              <a:rPr lang="ko-KR" altLang="en-US" dirty="0">
                <a:latin typeface="Times New Roman" panose="02020603050405020304" pitchFamily="18" charset="0"/>
              </a:rPr>
              <a:t>구조에서는 </a:t>
            </a:r>
            <a:r>
              <a:rPr lang="ko-KR" altLang="en-US" b="1" dirty="0">
                <a:solidFill>
                  <a:srgbClr val="00B0F0"/>
                </a:solidFill>
                <a:latin typeface="Times New Roman" panose="02020603050405020304" pitchFamily="18" charset="0"/>
              </a:rPr>
              <a:t>외부</a:t>
            </a:r>
            <a:r>
              <a:rPr lang="en-US" altLang="ko-KR" b="1" dirty="0">
                <a:solidFill>
                  <a:srgbClr val="00B0F0"/>
                </a:solidFill>
                <a:latin typeface="Times New Roman" panose="02020603050405020304" pitchFamily="18" charset="0"/>
              </a:rPr>
              <a:t>/</a:t>
            </a:r>
            <a:r>
              <a:rPr lang="ko-KR" altLang="en-US" b="1" dirty="0">
                <a:solidFill>
                  <a:srgbClr val="00B0F0"/>
                </a:solidFill>
                <a:latin typeface="Times New Roman" panose="02020603050405020304" pitchFamily="18" charset="0"/>
              </a:rPr>
              <a:t>개념 사상</a:t>
            </a:r>
            <a:r>
              <a:rPr lang="ko-KR" altLang="en-US" dirty="0">
                <a:latin typeface="Times New Roman" panose="02020603050405020304" pitchFamily="18" charset="0"/>
              </a:rPr>
              <a:t>과 </a:t>
            </a:r>
            <a:r>
              <a:rPr lang="ko-KR" altLang="en-US" b="1" dirty="0">
                <a:solidFill>
                  <a:srgbClr val="00B0F0"/>
                </a:solidFill>
                <a:latin typeface="Times New Roman" panose="02020603050405020304" pitchFamily="18" charset="0"/>
              </a:rPr>
              <a:t>개념</a:t>
            </a:r>
            <a:r>
              <a:rPr lang="en-US" altLang="ko-KR" b="1" dirty="0">
                <a:solidFill>
                  <a:srgbClr val="00B0F0"/>
                </a:solidFill>
                <a:latin typeface="Times New Roman" panose="02020603050405020304" pitchFamily="18" charset="0"/>
              </a:rPr>
              <a:t>/</a:t>
            </a:r>
            <a:r>
              <a:rPr lang="ko-KR" altLang="en-US" b="1" dirty="0">
                <a:solidFill>
                  <a:srgbClr val="00B0F0"/>
                </a:solidFill>
                <a:latin typeface="Times New Roman" panose="02020603050405020304" pitchFamily="18" charset="0"/>
              </a:rPr>
              <a:t>내부 사상</a:t>
            </a:r>
            <a:r>
              <a:rPr lang="ko-KR" altLang="en-US" dirty="0">
                <a:latin typeface="Times New Roman" panose="02020603050405020304" pitchFamily="18" charset="0"/>
              </a:rPr>
              <a:t>이 존재하여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    </a:t>
            </a:r>
            <a:r>
              <a:rPr lang="ko-KR" altLang="en-US" dirty="0">
                <a:latin typeface="Times New Roman" panose="02020603050405020304" pitchFamily="18" charset="0"/>
              </a:rPr>
              <a:t> 데이터 독립성</a:t>
            </a:r>
            <a:r>
              <a:rPr lang="en-US" altLang="ko-KR" dirty="0">
                <a:latin typeface="Times New Roman" panose="02020603050405020304" pitchFamily="18" charset="0"/>
              </a:rPr>
              <a:t>(Data Independency)</a:t>
            </a:r>
            <a:r>
              <a:rPr lang="ko-KR" altLang="en-US" dirty="0">
                <a:latin typeface="Times New Roman" panose="02020603050405020304" pitchFamily="18" charset="0"/>
              </a:rPr>
              <a:t>을 구현하는 기초를 제공</a:t>
            </a:r>
          </a:p>
        </p:txBody>
      </p:sp>
    </p:spTree>
    <p:extLst>
      <p:ext uri="{BB962C8B-B14F-4D97-AF65-F5344CB8AC3E}">
        <p14:creationId xmlns:p14="http://schemas.microsoft.com/office/powerpoint/2010/main" xmlns="" val="30222738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Recovery (</a:t>
            </a:r>
            <a:r>
              <a:rPr lang="ko-KR" altLang="en-US" dirty="0">
                <a:latin typeface="HY신명조" panose="02030600000101010101" pitchFamily="18" charset="-127"/>
              </a:rPr>
              <a:t>회복</a:t>
            </a:r>
            <a:r>
              <a:rPr lang="en-US" altLang="ko-KR" dirty="0">
                <a:latin typeface="HY신명조" panose="02030600000101010101" pitchFamily="18" charset="-127"/>
              </a:rPr>
              <a:t>)(1)</a:t>
            </a:r>
            <a:endParaRPr lang="ko-KR" altLang="en-US" dirty="0">
              <a:latin typeface="HY신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Recovery</a:t>
            </a:r>
            <a:r>
              <a:rPr lang="ko-KR" altLang="en-US" dirty="0"/>
              <a:t>란</a:t>
            </a:r>
            <a:r>
              <a:rPr lang="en-US" altLang="ko-KR" dirty="0"/>
              <a:t> ?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장애가 일어났을 때 </a:t>
            </a:r>
            <a:r>
              <a:rPr lang="en-US" altLang="ko-KR" dirty="0"/>
              <a:t>DB</a:t>
            </a:r>
            <a:r>
              <a:rPr lang="ko-KR" altLang="en-US" dirty="0"/>
              <a:t>를 장애 발생 이전의 일관된 상태</a:t>
            </a:r>
            <a:r>
              <a:rPr lang="en-US" altLang="ko-KR" dirty="0"/>
              <a:t>(consistent state)</a:t>
            </a:r>
            <a:r>
              <a:rPr lang="ko-KR" altLang="en-US" dirty="0"/>
              <a:t>로 복원시키는 것</a:t>
            </a:r>
            <a:endParaRPr lang="en-US" altLang="ko-KR" dirty="0"/>
          </a:p>
          <a:p>
            <a:pPr lvl="2"/>
            <a:r>
              <a:rPr lang="ko-KR" altLang="en-US" dirty="0"/>
              <a:t>일관된 상태</a:t>
            </a:r>
            <a:r>
              <a:rPr lang="en-US" altLang="ko-KR" dirty="0"/>
              <a:t>: DB</a:t>
            </a:r>
            <a:r>
              <a:rPr lang="ko-KR" altLang="en-US" dirty="0"/>
              <a:t>에 오류가 없는 상태 또는</a:t>
            </a:r>
            <a:r>
              <a:rPr lang="en-US" altLang="ko-KR" dirty="0"/>
              <a:t> DB</a:t>
            </a:r>
            <a:r>
              <a:rPr lang="ko-KR" altLang="en-US" dirty="0"/>
              <a:t>의 내용에 모순이 없는 상태</a:t>
            </a:r>
            <a:endParaRPr lang="en-US" altLang="ko-KR" dirty="0"/>
          </a:p>
          <a:p>
            <a:pPr lvl="1"/>
            <a:r>
              <a:rPr lang="en-US" altLang="ko-KR" dirty="0"/>
              <a:t>Recovery manager: DBMS</a:t>
            </a:r>
            <a:r>
              <a:rPr lang="ko-KR" altLang="en-US" dirty="0"/>
              <a:t>의 전체 소스 코드의 </a:t>
            </a:r>
            <a:r>
              <a:rPr lang="en-US" altLang="ko-KR" dirty="0"/>
              <a:t>10% </a:t>
            </a:r>
            <a:r>
              <a:rPr lang="ko-KR" altLang="en-US" dirty="0"/>
              <a:t>이상</a:t>
            </a:r>
            <a:endParaRPr lang="en-US" altLang="ko-KR" dirty="0"/>
          </a:p>
          <a:p>
            <a:pPr lvl="2"/>
            <a:r>
              <a:rPr lang="ko-KR" altLang="en-US" dirty="0"/>
              <a:t>장애 발생을 탐지하는 기능</a:t>
            </a:r>
            <a:endParaRPr lang="en-US" altLang="ko-KR" dirty="0"/>
          </a:p>
          <a:p>
            <a:pPr lvl="2"/>
            <a:r>
              <a:rPr lang="ko-KR" altLang="en-US" dirty="0"/>
              <a:t>탐지된 장애로부터 </a:t>
            </a:r>
            <a:r>
              <a:rPr lang="en-US" altLang="ko-KR" dirty="0"/>
              <a:t>DB</a:t>
            </a:r>
            <a:r>
              <a:rPr lang="ko-KR" altLang="en-US" dirty="0"/>
              <a:t>를 복원시키는 기능</a:t>
            </a:r>
            <a:endParaRPr lang="en-US" altLang="ko-KR" dirty="0"/>
          </a:p>
          <a:p>
            <a:r>
              <a:rPr lang="ko-KR" altLang="en-US" dirty="0"/>
              <a:t>회복의 기본 원리 </a:t>
            </a:r>
            <a:r>
              <a:rPr lang="en-US" altLang="ko-KR" dirty="0"/>
              <a:t>= Data Redundancy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의 내용을 중복 저장 </a:t>
            </a:r>
            <a:r>
              <a:rPr lang="en-US" altLang="ko-KR" dirty="0"/>
              <a:t>-&gt; </a:t>
            </a:r>
            <a:r>
              <a:rPr lang="ko-KR" altLang="en-US" dirty="0"/>
              <a:t>사고 발생 시 이를 바탕으로 재건</a:t>
            </a:r>
            <a:endParaRPr lang="en-US" altLang="ko-KR" dirty="0"/>
          </a:p>
          <a:p>
            <a:pPr lvl="1"/>
            <a:r>
              <a:rPr lang="ko-KR" altLang="en-US" dirty="0"/>
              <a:t>중복 기법</a:t>
            </a:r>
            <a:endParaRPr lang="en-US" altLang="ko-KR" dirty="0"/>
          </a:p>
          <a:p>
            <a:pPr lvl="2"/>
            <a:r>
              <a:rPr lang="en-US" altLang="ko-KR" dirty="0"/>
              <a:t>Dump: </a:t>
            </a:r>
            <a:r>
              <a:rPr lang="ko-KR" altLang="en-US" dirty="0"/>
              <a:t>주기적으로 </a:t>
            </a:r>
            <a:r>
              <a:rPr lang="en-US" altLang="ko-KR" dirty="0"/>
              <a:t>DB </a:t>
            </a:r>
            <a:r>
              <a:rPr lang="ko-KR" altLang="en-US" dirty="0"/>
              <a:t>전체를 다른 저장 장치에 복제</a:t>
            </a:r>
            <a:endParaRPr lang="en-US" altLang="ko-KR" dirty="0"/>
          </a:p>
          <a:p>
            <a:pPr lvl="2"/>
            <a:r>
              <a:rPr lang="en-US" altLang="ko-KR" dirty="0"/>
              <a:t>Log(or Journal): </a:t>
            </a:r>
            <a:r>
              <a:rPr lang="ko-KR" altLang="en-US" dirty="0"/>
              <a:t>모든 갱신 연산에 대한 정보를 시간 순서로 기록한 파일</a:t>
            </a:r>
          </a:p>
        </p:txBody>
      </p:sp>
    </p:spTree>
    <p:extLst>
      <p:ext uri="{BB962C8B-B14F-4D97-AF65-F5344CB8AC3E}">
        <p14:creationId xmlns:p14="http://schemas.microsoft.com/office/powerpoint/2010/main" xmlns="" val="19346535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Recovery (</a:t>
            </a:r>
            <a:r>
              <a:rPr lang="ko-KR" altLang="en-US" dirty="0">
                <a:latin typeface="HY신명조" panose="02030600000101010101" pitchFamily="18" charset="-127"/>
              </a:rPr>
              <a:t>회복</a:t>
            </a:r>
            <a:r>
              <a:rPr lang="en-US" altLang="ko-KR" dirty="0">
                <a:latin typeface="HY신명조" panose="02030600000101010101" pitchFamily="18" charset="-127"/>
              </a:rPr>
              <a:t>)(2)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회복을 위해 취할 수 있는 조치</a:t>
            </a:r>
            <a:endParaRPr lang="en-US" altLang="ko-KR" dirty="0"/>
          </a:p>
          <a:p>
            <a:pPr lvl="1"/>
            <a:r>
              <a:rPr lang="en-US" altLang="ko-KR" dirty="0"/>
              <a:t>Redo: </a:t>
            </a:r>
            <a:r>
              <a:rPr lang="ko-KR" altLang="en-US" dirty="0"/>
              <a:t>최근의 복제 본을 적재시키고</a:t>
            </a:r>
            <a:r>
              <a:rPr lang="en-US" altLang="ko-KR" dirty="0"/>
              <a:t>, </a:t>
            </a:r>
            <a:r>
              <a:rPr lang="ko-KR" altLang="en-US" dirty="0"/>
              <a:t>그 이후의 변경을 </a:t>
            </a:r>
            <a:r>
              <a:rPr lang="en-US" altLang="ko-KR" dirty="0"/>
              <a:t>log</a:t>
            </a:r>
            <a:r>
              <a:rPr lang="ko-KR" altLang="en-US" dirty="0"/>
              <a:t>를 이용하여 재실행함으로써 </a:t>
            </a:r>
            <a:r>
              <a:rPr lang="en-US" altLang="ko-KR" dirty="0"/>
              <a:t>DB</a:t>
            </a:r>
            <a:r>
              <a:rPr lang="ko-KR" altLang="en-US" dirty="0"/>
              <a:t>를 복원</a:t>
            </a:r>
            <a:endParaRPr lang="en-US" altLang="ko-KR" dirty="0"/>
          </a:p>
          <a:p>
            <a:pPr lvl="2"/>
            <a:r>
              <a:rPr lang="en-US" altLang="ko-KR" dirty="0"/>
              <a:t>Redo(Redo(X)) = Redo(x)</a:t>
            </a:r>
          </a:p>
          <a:p>
            <a:pPr lvl="1"/>
            <a:r>
              <a:rPr lang="en-US" altLang="ko-KR" dirty="0"/>
              <a:t>Undo: log</a:t>
            </a:r>
            <a:r>
              <a:rPr lang="ko-KR" altLang="en-US" dirty="0"/>
              <a:t>를 이용하여 모든 변경을 취소시킴으로써 </a:t>
            </a:r>
            <a:r>
              <a:rPr lang="en-US" altLang="ko-KR" dirty="0"/>
              <a:t>DB</a:t>
            </a:r>
            <a:r>
              <a:rPr lang="ko-KR" altLang="en-US" dirty="0"/>
              <a:t>를 복원</a:t>
            </a:r>
            <a:endParaRPr lang="en-US" altLang="ko-KR" dirty="0"/>
          </a:p>
          <a:p>
            <a:pPr lvl="2"/>
            <a:r>
              <a:rPr lang="en-US" altLang="ko-KR" dirty="0"/>
              <a:t>Undo(Undo(X)) = Undo(x)</a:t>
            </a:r>
          </a:p>
          <a:p>
            <a:r>
              <a:rPr lang="ko-KR" altLang="en-US" dirty="0"/>
              <a:t>회복 작업의 조건</a:t>
            </a:r>
            <a:endParaRPr lang="en-US" altLang="ko-KR" dirty="0"/>
          </a:p>
          <a:p>
            <a:pPr lvl="1"/>
            <a:r>
              <a:rPr lang="ko-KR" altLang="en-US" dirty="0"/>
              <a:t>손상된 부분을 포함하는 최소의 범위 안에서</a:t>
            </a:r>
            <a:r>
              <a:rPr lang="en-US" altLang="ko-KR" dirty="0"/>
              <a:t>, </a:t>
            </a:r>
            <a:r>
              <a:rPr lang="ko-KR" altLang="en-US" dirty="0"/>
              <a:t>최단 시간 내에  회복을 완료 </a:t>
            </a:r>
            <a:r>
              <a:rPr lang="en-US" altLang="ko-KR" dirty="0"/>
              <a:t>-&gt; DB </a:t>
            </a:r>
            <a:r>
              <a:rPr lang="ko-KR" altLang="en-US" dirty="0"/>
              <a:t>접근이 중단되는 시간을 최소화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회복 작업의 기본 단위 </a:t>
            </a:r>
            <a:r>
              <a:rPr lang="en-US" altLang="ko-KR" b="1" dirty="0">
                <a:solidFill>
                  <a:srgbClr val="0070C0"/>
                </a:solidFill>
              </a:rPr>
              <a:t>= </a:t>
            </a:r>
            <a:r>
              <a:rPr lang="ko-KR" altLang="en-US" b="1" dirty="0">
                <a:solidFill>
                  <a:srgbClr val="0070C0"/>
                </a:solidFill>
              </a:rPr>
              <a:t>트랜잭션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회복 작업은 시스템 레벨에서 자동으로 처리</a:t>
            </a:r>
          </a:p>
        </p:txBody>
      </p:sp>
    </p:spTree>
    <p:extLst>
      <p:ext uri="{BB962C8B-B14F-4D97-AF65-F5344CB8AC3E}">
        <p14:creationId xmlns:p14="http://schemas.microsoft.com/office/powerpoint/2010/main" xmlns="" val="39176683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</a:t>
            </a:r>
            <a:r>
              <a:rPr lang="ko-KR" altLang="en-US" dirty="0"/>
              <a:t>예시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963542" y="1143001"/>
          <a:ext cx="8247259" cy="4458879"/>
        </p:xfrm>
        <a:graphic>
          <a:graphicData uri="http://schemas.openxmlformats.org/presentationml/2006/ole">
            <p:oleObj spid="_x0000_s1028" name="Photo Editor Photo" r:id="rId3" imgW="5800000" imgH="3924848" progId="">
              <p:embed/>
            </p:oleObj>
          </a:graphicData>
        </a:graphic>
      </p:graphicFrame>
      <p:sp>
        <p:nvSpPr>
          <p:cNvPr id="4" name="직사각형 3"/>
          <p:cNvSpPr/>
          <p:nvPr/>
        </p:nvSpPr>
        <p:spPr>
          <a:xfrm>
            <a:off x="1981200" y="5813173"/>
            <a:ext cx="822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※ Pointer -&gt;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동일</a:t>
            </a:r>
            <a:r>
              <a:rPr lang="ko-K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한 트랜잭션의 다음 기록에 대한 포인터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‘0’ -&gt; list</a:t>
            </a:r>
            <a:r>
              <a:rPr lang="ko-K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의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끝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071385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저장 장치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164073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장애에 대한 탄력성에 따른 장치 구분</a:t>
            </a:r>
            <a:endParaRPr lang="en-US" altLang="ko-KR" dirty="0"/>
          </a:p>
          <a:p>
            <a:pPr lvl="1"/>
            <a:r>
              <a:rPr lang="en-US" altLang="ko-KR" dirty="0"/>
              <a:t>Volatile(</a:t>
            </a:r>
            <a:r>
              <a:rPr lang="ko-KR" altLang="en-US" dirty="0"/>
              <a:t>소멸적</a:t>
            </a:r>
            <a:r>
              <a:rPr lang="en-US" altLang="ko-KR" dirty="0"/>
              <a:t>): </a:t>
            </a:r>
            <a:r>
              <a:rPr lang="ko-KR" altLang="en-US" dirty="0"/>
              <a:t>메인</a:t>
            </a:r>
            <a:r>
              <a:rPr lang="en-US" altLang="ko-KR" dirty="0"/>
              <a:t> </a:t>
            </a:r>
            <a:r>
              <a:rPr lang="ko-KR" altLang="en-US" dirty="0"/>
              <a:t>메모리</a:t>
            </a:r>
            <a:endParaRPr lang="en-US" altLang="ko-KR" dirty="0"/>
          </a:p>
          <a:p>
            <a:pPr lvl="1"/>
            <a:r>
              <a:rPr lang="en-US" altLang="ko-KR" dirty="0"/>
              <a:t>Non-Volatile(</a:t>
            </a:r>
            <a:r>
              <a:rPr lang="ko-KR" altLang="en-US" dirty="0"/>
              <a:t>비소멸적</a:t>
            </a:r>
            <a:r>
              <a:rPr lang="en-US" altLang="ko-KR" dirty="0"/>
              <a:t>): </a:t>
            </a:r>
            <a:r>
              <a:rPr lang="ko-KR" altLang="en-US" dirty="0"/>
              <a:t>디스크</a:t>
            </a:r>
            <a:r>
              <a:rPr lang="en-US" altLang="ko-KR" dirty="0"/>
              <a:t>, </a:t>
            </a:r>
            <a:r>
              <a:rPr lang="ko-KR" altLang="en-US" dirty="0"/>
              <a:t>테이프</a:t>
            </a:r>
            <a:r>
              <a:rPr lang="en-US" altLang="ko-KR" dirty="0"/>
              <a:t>, ...</a:t>
            </a:r>
          </a:p>
          <a:p>
            <a:pPr lvl="1"/>
            <a:r>
              <a:rPr lang="en-US" altLang="ko-KR" dirty="0"/>
              <a:t>Stable(</a:t>
            </a:r>
            <a:r>
              <a:rPr lang="ko-KR" altLang="en-US" dirty="0"/>
              <a:t>안정적</a:t>
            </a:r>
            <a:r>
              <a:rPr lang="en-US" altLang="ko-KR" dirty="0"/>
              <a:t>): </a:t>
            </a:r>
            <a:r>
              <a:rPr lang="ko-KR" altLang="en-US" dirty="0"/>
              <a:t>여러 개의 </a:t>
            </a:r>
            <a:r>
              <a:rPr lang="ko-KR" altLang="en-US" dirty="0" err="1"/>
              <a:t>비소멸</a:t>
            </a:r>
            <a:r>
              <a:rPr lang="ko-KR" altLang="en-US" dirty="0"/>
              <a:t> 저장 장치로 구성하여 데이터의 손실이 발생하지 아니함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981200" y="3035432"/>
            <a:ext cx="5000920" cy="3289955"/>
            <a:chOff x="457200" y="3035431"/>
            <a:chExt cx="5000920" cy="3289955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457200" y="3035431"/>
              <a:ext cx="5000920" cy="32899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main/memory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641023" y="3431357"/>
              <a:ext cx="1159497" cy="575035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응용</a:t>
              </a:r>
              <a:endParaRPr lang="en-US" altLang="ko-KR" dirty="0">
                <a:latin typeface="Times New Roman" panose="02020603050405020304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프로그램</a:t>
              </a:r>
              <a:r>
                <a:rPr lang="en-US" altLang="ko-KR" dirty="0">
                  <a:latin typeface="Times New Roman" panose="02020603050405020304" pitchFamily="18" charset="0"/>
                </a:rPr>
                <a:t>1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984343" y="3431357"/>
              <a:ext cx="1159497" cy="575035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응용</a:t>
              </a:r>
              <a:endParaRPr lang="en-US" altLang="ko-KR" dirty="0">
                <a:latin typeface="Times New Roman" panose="02020603050405020304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프로그램</a:t>
              </a:r>
              <a:r>
                <a:rPr lang="en-US" altLang="ko-KR" dirty="0">
                  <a:latin typeface="Times New Roman" panose="02020603050405020304" pitchFamily="18" charset="0"/>
                </a:rPr>
                <a:t>2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160364" y="3431356"/>
              <a:ext cx="1159497" cy="575035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응용</a:t>
              </a:r>
              <a:endParaRPr lang="en-US" altLang="ko-KR" dirty="0">
                <a:latin typeface="Times New Roman" panose="02020603050405020304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프로그램</a:t>
              </a:r>
              <a:r>
                <a:rPr lang="en-US" altLang="ko-KR" dirty="0">
                  <a:latin typeface="Times New Roman" panose="02020603050405020304" pitchFamily="18" charset="0"/>
                </a:rPr>
                <a:t>n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16199" y="3534207"/>
              <a:ext cx="433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641023" y="4562573"/>
              <a:ext cx="4678838" cy="160255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DBMS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1852" y="4925506"/>
              <a:ext cx="1979628" cy="1135930"/>
            </a:xfrm>
            <a:prstGeom prst="rect">
              <a:avLst/>
            </a:prstGeom>
            <a:solidFill>
              <a:srgbClr val="28EEF8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DBMS</a:t>
              </a:r>
            </a:p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프로그램 코드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3393649" y="4925506"/>
              <a:ext cx="1781666" cy="505176"/>
            </a:xfrm>
            <a:prstGeom prst="rect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Log 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Buffer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3393649" y="5561814"/>
              <a:ext cx="1781666" cy="499622"/>
            </a:xfrm>
            <a:prstGeom prst="rect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DB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Buffer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5" name="직선 화살표 연결선 14"/>
            <p:cNvCxnSpPr>
              <a:endCxn id="12" idx="1"/>
            </p:cNvCxnSpPr>
            <p:nvPr/>
          </p:nvCxnSpPr>
          <p:spPr bwMode="auto">
            <a:xfrm flipV="1">
              <a:off x="2771480" y="5178094"/>
              <a:ext cx="622169" cy="66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7" name="직선 화살표 연결선 16"/>
            <p:cNvCxnSpPr>
              <a:endCxn id="13" idx="1"/>
            </p:cNvCxnSpPr>
            <p:nvPr/>
          </p:nvCxnSpPr>
          <p:spPr bwMode="auto">
            <a:xfrm flipV="1">
              <a:off x="2771480" y="5811625"/>
              <a:ext cx="622169" cy="141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1" name="직선 화살표 연결선 20"/>
            <p:cNvCxnSpPr>
              <a:stCxn id="5" idx="2"/>
            </p:cNvCxnSpPr>
            <p:nvPr/>
          </p:nvCxnSpPr>
          <p:spPr bwMode="auto">
            <a:xfrm>
              <a:off x="1220772" y="4006392"/>
              <a:ext cx="4713" cy="5561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2" name="직선 화살표 연결선 21"/>
            <p:cNvCxnSpPr/>
            <p:nvPr/>
          </p:nvCxnSpPr>
          <p:spPr bwMode="auto">
            <a:xfrm>
              <a:off x="2559378" y="4004819"/>
              <a:ext cx="4713" cy="5561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" name="직선 화살표 연결선 22"/>
            <p:cNvCxnSpPr/>
            <p:nvPr/>
          </p:nvCxnSpPr>
          <p:spPr bwMode="auto">
            <a:xfrm>
              <a:off x="4740112" y="4006391"/>
              <a:ext cx="4713" cy="5561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39" name="그룹 38"/>
          <p:cNvGrpSpPr/>
          <p:nvPr/>
        </p:nvGrpSpPr>
        <p:grpSpPr>
          <a:xfrm>
            <a:off x="6699316" y="3674881"/>
            <a:ext cx="3267961" cy="2763628"/>
            <a:chOff x="5175315" y="3674881"/>
            <a:chExt cx="3267961" cy="2763628"/>
          </a:xfrm>
        </p:grpSpPr>
        <p:sp>
          <p:nvSpPr>
            <p:cNvPr id="25" name="원통 24"/>
            <p:cNvSpPr/>
            <p:nvPr/>
          </p:nvSpPr>
          <p:spPr bwMode="auto">
            <a:xfrm>
              <a:off x="6174556" y="3674881"/>
              <a:ext cx="933254" cy="659876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On-line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Log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원통 25"/>
            <p:cNvSpPr/>
            <p:nvPr/>
          </p:nvSpPr>
          <p:spPr bwMode="auto">
            <a:xfrm>
              <a:off x="7510022" y="5034452"/>
              <a:ext cx="933254" cy="659876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On-line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DB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순서도: 순차적 액세스 저장소 26"/>
            <p:cNvSpPr/>
            <p:nvPr/>
          </p:nvSpPr>
          <p:spPr bwMode="auto">
            <a:xfrm>
              <a:off x="6174556" y="4448721"/>
              <a:ext cx="933254" cy="657461"/>
            </a:xfrm>
            <a:prstGeom prst="flowChartMagneticTape">
              <a:avLst/>
            </a:prstGeom>
            <a:solidFill>
              <a:srgbClr val="7DFF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보존 </a:t>
              </a:r>
              <a:r>
                <a:rPr lang="en-US" altLang="ko-KR" dirty="0">
                  <a:latin typeface="Times New Roman" panose="02020603050405020304" pitchFamily="18" charset="0"/>
                </a:rPr>
                <a:t>Log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순서도: 순차적 액세스 저장소 27"/>
            <p:cNvSpPr/>
            <p:nvPr/>
          </p:nvSpPr>
          <p:spPr bwMode="auto">
            <a:xfrm>
              <a:off x="7510022" y="5781048"/>
              <a:ext cx="933254" cy="657461"/>
            </a:xfrm>
            <a:prstGeom prst="flowChartMagneticTape">
              <a:avLst/>
            </a:prstGeom>
            <a:solidFill>
              <a:srgbClr val="7DFF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Times New Roman" panose="02020603050405020304" pitchFamily="18" charset="0"/>
                </a:rPr>
                <a:t>보존 </a:t>
              </a:r>
              <a:r>
                <a:rPr lang="en-US" altLang="ko-KR" dirty="0">
                  <a:latin typeface="Times New Roman" panose="02020603050405020304" pitchFamily="18" charset="0"/>
                </a:rPr>
                <a:t>DB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0" name="직선 화살표 연결선 29"/>
            <p:cNvCxnSpPr>
              <a:stCxn id="12" idx="3"/>
              <a:endCxn id="25" idx="2"/>
            </p:cNvCxnSpPr>
            <p:nvPr/>
          </p:nvCxnSpPr>
          <p:spPr bwMode="auto">
            <a:xfrm flipV="1">
              <a:off x="5175315" y="4004819"/>
              <a:ext cx="999241" cy="11732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2" name="직선 화살표 연결선 31"/>
            <p:cNvCxnSpPr>
              <a:endCxn id="27" idx="1"/>
            </p:cNvCxnSpPr>
            <p:nvPr/>
          </p:nvCxnSpPr>
          <p:spPr bwMode="auto">
            <a:xfrm flipV="1">
              <a:off x="5199670" y="4777452"/>
              <a:ext cx="974886" cy="400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endCxn id="26" idx="2"/>
            </p:cNvCxnSpPr>
            <p:nvPr/>
          </p:nvCxnSpPr>
          <p:spPr bwMode="auto">
            <a:xfrm flipV="1">
              <a:off x="5199670" y="5364390"/>
              <a:ext cx="2310352" cy="4727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6" name="직선 화살표 연결선 35"/>
            <p:cNvCxnSpPr>
              <a:stCxn id="13" idx="3"/>
              <a:endCxn id="28" idx="1"/>
            </p:cNvCxnSpPr>
            <p:nvPr/>
          </p:nvCxnSpPr>
          <p:spPr bwMode="auto">
            <a:xfrm>
              <a:off x="5175315" y="5811625"/>
              <a:ext cx="2334707" cy="2981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2619592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의 저장 연산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744771" y="1750598"/>
            <a:ext cx="6367806" cy="2122361"/>
            <a:chOff x="457200" y="1385740"/>
            <a:chExt cx="6367806" cy="212236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385740"/>
              <a:ext cx="2050330" cy="2122361"/>
              <a:chOff x="457200" y="1385740"/>
              <a:chExt cx="2050330" cy="2122361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457200" y="1385740"/>
                <a:ext cx="2050330" cy="42420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457200" y="1811277"/>
                <a:ext cx="2050330" cy="42420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latin typeface="Times New Roman" panose="02020603050405020304" pitchFamily="18" charset="0"/>
                  </a:rPr>
                  <a:t>i</a:t>
                </a:r>
                <a:endParaRPr lang="ko-KR" altLang="en-US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457200" y="2235483"/>
                <a:ext cx="2050330" cy="42420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457200" y="2659689"/>
                <a:ext cx="2050330" cy="42420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Times New Roman" panose="02020603050405020304" pitchFamily="18" charset="0"/>
                  </a:rPr>
                  <a:t>B</a:t>
                </a:r>
                <a:r>
                  <a:rPr lang="en-US" altLang="ko-KR" baseline="-25000" dirty="0" err="1">
                    <a:latin typeface="Times New Roman" panose="02020603050405020304" pitchFamily="18" charset="0"/>
                  </a:rPr>
                  <a:t>j</a:t>
                </a:r>
                <a:endParaRPr lang="ko-KR" altLang="en-US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 bwMode="auto">
              <a:xfrm>
                <a:off x="457200" y="3083895"/>
                <a:ext cx="2050330" cy="42420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572000" y="1385740"/>
              <a:ext cx="2253006" cy="2122361"/>
              <a:chOff x="4572000" y="1385740"/>
              <a:chExt cx="2253006" cy="2122361"/>
            </a:xfrm>
          </p:grpSpPr>
          <p:sp>
            <p:nvSpPr>
              <p:cNvPr id="10" name="원통 9"/>
              <p:cNvSpPr/>
              <p:nvPr/>
            </p:nvSpPr>
            <p:spPr bwMode="auto">
              <a:xfrm>
                <a:off x="4572000" y="1385740"/>
                <a:ext cx="2253006" cy="2122361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5995446" y="2017880"/>
                <a:ext cx="728221" cy="424206"/>
              </a:xfrm>
              <a:prstGeom prst="rect">
                <a:avLst/>
              </a:prstGeom>
              <a:solidFill>
                <a:srgbClr val="DDFFE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latin typeface="Times New Roman" panose="02020603050405020304" pitchFamily="18" charset="0"/>
                  </a:rPr>
                  <a:t>i</a:t>
                </a:r>
                <a:endParaRPr lang="ko-KR" altLang="en-US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4988350" y="2659689"/>
                <a:ext cx="728221" cy="424206"/>
              </a:xfrm>
              <a:prstGeom prst="rect">
                <a:avLst/>
              </a:prstGeom>
              <a:solidFill>
                <a:srgbClr val="DDFFE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Times New Roman" panose="02020603050405020304" pitchFamily="18" charset="0"/>
                  </a:rPr>
                  <a:t>B</a:t>
                </a:r>
                <a:r>
                  <a:rPr lang="en-US" altLang="ko-KR" baseline="-25000" dirty="0" err="1">
                    <a:latin typeface="Times New Roman" panose="02020603050405020304" pitchFamily="18" charset="0"/>
                  </a:rPr>
                  <a:t>j</a:t>
                </a:r>
                <a:endParaRPr lang="ko-KR" altLang="en-US" baseline="-25000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17" name="직선 화살표 연결선 16"/>
            <p:cNvCxnSpPr>
              <a:stCxn id="5" idx="3"/>
            </p:cNvCxnSpPr>
            <p:nvPr/>
          </p:nvCxnSpPr>
          <p:spPr bwMode="auto">
            <a:xfrm>
              <a:off x="2507530" y="2023380"/>
              <a:ext cx="3487916" cy="2066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triangle"/>
              <a:tailEnd type="none"/>
            </a:ln>
            <a:effectLst/>
          </p:spPr>
        </p:cxnSp>
        <p:cxnSp>
          <p:nvCxnSpPr>
            <p:cNvPr id="20" name="직선 화살표 연결선 19"/>
            <p:cNvCxnSpPr>
              <a:stCxn id="7" idx="3"/>
            </p:cNvCxnSpPr>
            <p:nvPr/>
          </p:nvCxnSpPr>
          <p:spPr bwMode="auto">
            <a:xfrm>
              <a:off x="2507530" y="2871792"/>
              <a:ext cx="24808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978870" y="1696825"/>
              <a:ext cx="1084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</a:rPr>
                <a:t>Input(B</a:t>
              </a:r>
              <a:r>
                <a:rPr lang="en-US" altLang="ko-KR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ko-KR" dirty="0">
                  <a:latin typeface="Times New Roman" panose="02020603050405020304" pitchFamily="18" charset="0"/>
                </a:rPr>
                <a:t>)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18614" y="2899229"/>
              <a:ext cx="1244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</a:rPr>
                <a:t>Output(</a:t>
              </a:r>
              <a:r>
                <a:rPr lang="en-US" altLang="ko-KR" dirty="0" err="1">
                  <a:latin typeface="Times New Roman" panose="02020603050405020304" pitchFamily="18" charset="0"/>
                </a:rPr>
                <a:t>B</a:t>
              </a:r>
              <a:r>
                <a:rPr lang="en-US" altLang="ko-KR" baseline="-25000" dirty="0" err="1">
                  <a:latin typeface="Times New Roman" panose="02020603050405020304" pitchFamily="18" charset="0"/>
                </a:rPr>
                <a:t>j</a:t>
              </a:r>
              <a:r>
                <a:rPr lang="en-US" altLang="ko-KR" dirty="0">
                  <a:latin typeface="Times New Roman" panose="02020603050405020304" pitchFamily="18" charset="0"/>
                </a:rPr>
                <a:t>)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44771" y="1105318"/>
            <a:ext cx="205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</a:rPr>
              <a:t>DB Buffer Blocks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</a:rPr>
              <a:t>in M/M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8416" y="1104267"/>
            <a:ext cx="173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</a:rPr>
              <a:t>Disk Blocks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</a:rPr>
              <a:t>in Disk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1200" y="4045321"/>
            <a:ext cx="8229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</a:rPr>
              <a:t>▣ </a:t>
            </a:r>
            <a:r>
              <a:rPr lang="en-US" altLang="ko-KR" dirty="0">
                <a:latin typeface="Times New Roman" panose="02020603050405020304" pitchFamily="18" charset="0"/>
              </a:rPr>
              <a:t>Read(X) : x = X; where ‘X’ is a data item, ‘x’ is a local variable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① X</a:t>
            </a:r>
            <a:r>
              <a:rPr lang="ko-KR" altLang="en-US" dirty="0">
                <a:latin typeface="Times New Roman" panose="02020603050405020304" pitchFamily="18" charset="0"/>
              </a:rPr>
              <a:t>가 버퍼 블록에 없으면</a:t>
            </a:r>
            <a:r>
              <a:rPr lang="en-US" altLang="ko-KR" dirty="0">
                <a:latin typeface="Times New Roman" panose="02020603050405020304" pitchFamily="18" charset="0"/>
              </a:rPr>
              <a:t>, X</a:t>
            </a:r>
            <a:r>
              <a:rPr lang="ko-KR" altLang="en-US" dirty="0">
                <a:latin typeface="Times New Roman" panose="02020603050405020304" pitchFamily="18" charset="0"/>
              </a:rPr>
              <a:t>를 포함한 블록 </a:t>
            </a:r>
            <a:r>
              <a:rPr lang="en-US" altLang="ko-KR" dirty="0">
                <a:latin typeface="Times New Roman" panose="02020603050405020304" pitchFamily="18" charset="0"/>
              </a:rPr>
              <a:t>B</a:t>
            </a:r>
            <a:r>
              <a:rPr lang="en-US" altLang="ko-KR" baseline="-25000" dirty="0">
                <a:latin typeface="Times New Roman" panose="02020603050405020304" pitchFamily="18" charset="0"/>
              </a:rPr>
              <a:t>X</a:t>
            </a:r>
            <a:r>
              <a:rPr lang="ko-KR" altLang="en-US" dirty="0">
                <a:latin typeface="Times New Roman" panose="02020603050405020304" pitchFamily="18" charset="0"/>
              </a:rPr>
              <a:t>에 대해 </a:t>
            </a:r>
            <a:r>
              <a:rPr lang="en-US" altLang="ko-KR" dirty="0">
                <a:latin typeface="Times New Roman" panose="02020603050405020304" pitchFamily="18" charset="0"/>
              </a:rPr>
              <a:t>Input(B</a:t>
            </a:r>
            <a:r>
              <a:rPr lang="en-US" altLang="ko-KR" baseline="-25000" dirty="0">
                <a:latin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</a:rPr>
              <a:t>)</a:t>
            </a:r>
            <a:r>
              <a:rPr lang="ko-KR" altLang="en-US" dirty="0">
                <a:latin typeface="Times New Roman" panose="02020603050405020304" pitchFamily="18" charset="0"/>
              </a:rPr>
              <a:t>를 실행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② </a:t>
            </a:r>
            <a:r>
              <a:rPr lang="ko-KR" altLang="en-US" dirty="0">
                <a:latin typeface="Times New Roman" panose="02020603050405020304" pitchFamily="18" charset="0"/>
              </a:rPr>
              <a:t>버퍼 블록 </a:t>
            </a:r>
            <a:r>
              <a:rPr lang="en-US" altLang="ko-KR" dirty="0">
                <a:latin typeface="Times New Roman" panose="02020603050405020304" pitchFamily="18" charset="0"/>
              </a:rPr>
              <a:t>B</a:t>
            </a:r>
            <a:r>
              <a:rPr lang="en-US" altLang="ko-KR" baseline="-25000" dirty="0">
                <a:latin typeface="Times New Roman" panose="02020603050405020304" pitchFamily="18" charset="0"/>
              </a:rPr>
              <a:t>X</a:t>
            </a:r>
            <a:r>
              <a:rPr lang="ko-KR" altLang="en-US" dirty="0">
                <a:latin typeface="Times New Roman" panose="02020603050405020304" pitchFamily="18" charset="0"/>
              </a:rPr>
              <a:t>에 있는 </a:t>
            </a:r>
            <a:r>
              <a:rPr lang="en-US" altLang="ko-KR" dirty="0">
                <a:latin typeface="Times New Roman" panose="02020603050405020304" pitchFamily="18" charset="0"/>
              </a:rPr>
              <a:t>X</a:t>
            </a:r>
            <a:r>
              <a:rPr lang="ko-KR" altLang="en-US" dirty="0">
                <a:latin typeface="Times New Roman" panose="02020603050405020304" pitchFamily="18" charset="0"/>
              </a:rPr>
              <a:t>의 값을 </a:t>
            </a:r>
            <a:r>
              <a:rPr lang="en-US" altLang="ko-KR" dirty="0">
                <a:latin typeface="Times New Roman" panose="02020603050405020304" pitchFamily="18" charset="0"/>
              </a:rPr>
              <a:t>x</a:t>
            </a:r>
            <a:r>
              <a:rPr lang="ko-KR" altLang="en-US" dirty="0">
                <a:latin typeface="Times New Roman" panose="02020603050405020304" pitchFamily="18" charset="0"/>
              </a:rPr>
              <a:t>에 </a:t>
            </a:r>
            <a:r>
              <a:rPr lang="en-US" altLang="ko-KR" dirty="0">
                <a:latin typeface="Times New Roman" panose="02020603050405020304" pitchFamily="18" charset="0"/>
              </a:rPr>
              <a:t>assign.</a:t>
            </a:r>
          </a:p>
          <a:p>
            <a:r>
              <a:rPr lang="ko-KR" altLang="en-US" dirty="0">
                <a:latin typeface="Times New Roman" panose="02020603050405020304" pitchFamily="18" charset="0"/>
              </a:rPr>
              <a:t>▣ </a:t>
            </a:r>
            <a:r>
              <a:rPr lang="en-US" altLang="ko-KR" dirty="0">
                <a:latin typeface="Times New Roman" panose="02020603050405020304" pitchFamily="18" charset="0"/>
              </a:rPr>
              <a:t>Write(X) : X = x; where ‘X’ is a data item, ‘x’ is a local variable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①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X</a:t>
            </a:r>
            <a:r>
              <a:rPr lang="ko-KR" altLang="en-US" dirty="0">
                <a:latin typeface="Times New Roman" panose="02020603050405020304" pitchFamily="18" charset="0"/>
              </a:rPr>
              <a:t>가 버퍼 블록에 없으면</a:t>
            </a:r>
            <a:r>
              <a:rPr lang="en-US" altLang="ko-KR" dirty="0">
                <a:latin typeface="Times New Roman" panose="02020603050405020304" pitchFamily="18" charset="0"/>
              </a:rPr>
              <a:t>, X</a:t>
            </a:r>
            <a:r>
              <a:rPr lang="ko-KR" altLang="en-US" dirty="0">
                <a:latin typeface="Times New Roman" panose="02020603050405020304" pitchFamily="18" charset="0"/>
              </a:rPr>
              <a:t>를 포함한 블록 </a:t>
            </a:r>
            <a:r>
              <a:rPr lang="en-US" altLang="ko-KR" dirty="0">
                <a:latin typeface="Times New Roman" panose="02020603050405020304" pitchFamily="18" charset="0"/>
              </a:rPr>
              <a:t>B</a:t>
            </a:r>
            <a:r>
              <a:rPr lang="en-US" altLang="ko-KR" baseline="-25000" dirty="0">
                <a:latin typeface="Times New Roman" panose="02020603050405020304" pitchFamily="18" charset="0"/>
              </a:rPr>
              <a:t>X</a:t>
            </a:r>
            <a:r>
              <a:rPr lang="ko-KR" altLang="en-US" dirty="0">
                <a:latin typeface="Times New Roman" panose="02020603050405020304" pitchFamily="18" charset="0"/>
              </a:rPr>
              <a:t>에 대해 </a:t>
            </a:r>
            <a:r>
              <a:rPr lang="en-US" altLang="ko-KR" dirty="0">
                <a:latin typeface="Times New Roman" panose="02020603050405020304" pitchFamily="18" charset="0"/>
              </a:rPr>
              <a:t>Input(B</a:t>
            </a:r>
            <a:r>
              <a:rPr lang="en-US" altLang="ko-KR" baseline="-25000" dirty="0">
                <a:latin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</a:rPr>
              <a:t>)</a:t>
            </a:r>
            <a:r>
              <a:rPr lang="ko-KR" altLang="en-US" dirty="0">
                <a:latin typeface="Times New Roman" panose="02020603050405020304" pitchFamily="18" charset="0"/>
              </a:rPr>
              <a:t>를 실행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② x</a:t>
            </a:r>
            <a:r>
              <a:rPr lang="ko-KR" altLang="en-US" dirty="0">
                <a:latin typeface="Times New Roman" panose="02020603050405020304" pitchFamily="18" charset="0"/>
              </a:rPr>
              <a:t>의 값을 </a:t>
            </a:r>
            <a:r>
              <a:rPr lang="en-US" altLang="ko-KR" dirty="0">
                <a:latin typeface="Times New Roman" panose="02020603050405020304" pitchFamily="18" charset="0"/>
              </a:rPr>
              <a:t>X</a:t>
            </a:r>
            <a:r>
              <a:rPr lang="ko-KR" altLang="en-US" dirty="0">
                <a:latin typeface="Times New Roman" panose="02020603050405020304" pitchFamily="18" charset="0"/>
              </a:rPr>
              <a:t>에 </a:t>
            </a:r>
            <a:r>
              <a:rPr lang="en-US" altLang="ko-KR" dirty="0">
                <a:latin typeface="Times New Roman" panose="02020603050405020304" pitchFamily="18" charset="0"/>
              </a:rPr>
              <a:t>assign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※Output(B</a:t>
            </a:r>
            <a:r>
              <a:rPr lang="en-US" altLang="ko-KR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는 보통 즉각적으로 실행되지 않음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-&gt; Output(B</a:t>
            </a:r>
            <a:r>
              <a:rPr lang="en-US" altLang="ko-KR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가 실행되기 전에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장애가 발생하면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의 변경된 값은 디스크에 반영되지 않고 소실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xmlns="" val="14637175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/>
                  <a:t>트랜잭션의 정의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일련의 연산 집합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하나의 논리적 기능을 수행하기 위한 작업 단위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DB</a:t>
                </a:r>
                <a:r>
                  <a:rPr lang="ko-KR" altLang="en-US" dirty="0"/>
                  <a:t>의 일관된 상태를 또 다른 일관된 상태로 변환</a:t>
                </a:r>
                <a:endParaRPr lang="en-US" altLang="ko-KR" dirty="0"/>
              </a:p>
              <a:p>
                <a:pPr marL="106838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𝑇</m:t>
                      </m:r>
                      <m:r>
                        <a:rPr lang="en-US" altLang="ko-KR" b="0" i="1" smtClean="0">
                          <a:latin typeface="Cambria Math"/>
                        </a:rPr>
                        <m:t> :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       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𝑆</m:t>
                      </m:r>
                    </m:oMath>
                  </m:oMathPara>
                </a14:m>
                <a:endParaRPr lang="en-US" altLang="ko-KR" dirty="0"/>
              </a:p>
              <a:p>
                <a:pPr marL="630238" lvl="1" indent="-285750"/>
                <a:r>
                  <a:rPr lang="ko-KR" altLang="en-US" dirty="0"/>
                  <a:t>트랜잭션에 포함된 모든 연산은 불가분의 관계</a:t>
                </a:r>
                <a:endParaRPr lang="en-US" altLang="ko-KR" dirty="0"/>
              </a:p>
              <a:p>
                <a:pPr marL="274638" indent="-285750"/>
                <a:r>
                  <a:rPr lang="ko-KR" altLang="en-US" dirty="0"/>
                  <a:t>트랜잭션의 특성</a:t>
                </a:r>
                <a:r>
                  <a:rPr lang="en-US" altLang="ko-KR" dirty="0"/>
                  <a:t>: ACID </a:t>
                </a:r>
                <a:r>
                  <a:rPr lang="ko-KR" altLang="en-US" dirty="0"/>
                  <a:t>성질</a:t>
                </a:r>
                <a:endParaRPr lang="en-US" altLang="ko-KR" dirty="0"/>
              </a:p>
              <a:p>
                <a:pPr marL="630238" lvl="1" indent="-285750"/>
                <a:r>
                  <a:rPr lang="en-US" altLang="ko-KR" dirty="0"/>
                  <a:t>Atomic(</a:t>
                </a:r>
                <a:r>
                  <a:rPr lang="ko-KR" altLang="en-US" dirty="0" err="1"/>
                  <a:t>원자성</a:t>
                </a:r>
                <a:r>
                  <a:rPr lang="en-US" altLang="ko-KR" dirty="0"/>
                  <a:t>): Either all or none of DB actions occur.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All or nothing</a:t>
                </a:r>
                <a:r>
                  <a:rPr lang="en-US" altLang="ko-KR" dirty="0"/>
                  <a:t>. </a:t>
                </a:r>
              </a:p>
              <a:p>
                <a:pPr marL="630238" lvl="1" indent="-285750"/>
                <a:r>
                  <a:rPr lang="en-US" altLang="ko-KR" dirty="0"/>
                  <a:t>Consistent(</a:t>
                </a:r>
                <a:r>
                  <a:rPr lang="ko-KR" altLang="en-US" dirty="0"/>
                  <a:t>일관성</a:t>
                </a:r>
                <a:r>
                  <a:rPr lang="en-US" altLang="ko-KR" dirty="0"/>
                  <a:t>): </a:t>
                </a:r>
                <a:r>
                  <a:rPr lang="ko-KR" altLang="en-US" dirty="0"/>
                  <a:t>트랜잭션이 성공적으로 완료되면 </a:t>
                </a:r>
                <a:r>
                  <a:rPr lang="en-US" altLang="ko-KR" dirty="0"/>
                  <a:t>DB</a:t>
                </a:r>
                <a:r>
                  <a:rPr lang="ko-KR" altLang="en-US" dirty="0"/>
                  <a:t>는 항상 일관된 상태를 유지</a:t>
                </a:r>
                <a:endParaRPr lang="en-US" altLang="ko-KR" dirty="0"/>
              </a:p>
              <a:p>
                <a:pPr marL="630238" lvl="1" indent="-285750"/>
                <a:r>
                  <a:rPr lang="en-US" altLang="ko-KR" dirty="0"/>
                  <a:t>Isolated(</a:t>
                </a:r>
                <a:r>
                  <a:rPr lang="ko-KR" altLang="en-US" dirty="0" err="1"/>
                  <a:t>격리성</a:t>
                </a:r>
                <a:r>
                  <a:rPr lang="en-US" altLang="ko-KR" dirty="0"/>
                  <a:t>): </a:t>
                </a:r>
                <a:r>
                  <a:rPr lang="ko-KR" altLang="en-US" dirty="0"/>
                  <a:t>실행 중인 트랜잭션의 중간 결과에는 다른 트랜잭션이 접근할 수 없다</a:t>
                </a:r>
                <a:r>
                  <a:rPr lang="en-US" altLang="ko-KR" dirty="0"/>
                  <a:t>!</a:t>
                </a:r>
              </a:p>
              <a:p>
                <a:pPr marL="630238" lvl="1" indent="-285750"/>
                <a:r>
                  <a:rPr lang="en-US" altLang="ko-KR" dirty="0"/>
                  <a:t>Durable(</a:t>
                </a:r>
                <a:r>
                  <a:rPr lang="ko-KR" altLang="en-US" dirty="0"/>
                  <a:t>영속성</a:t>
                </a:r>
                <a:r>
                  <a:rPr lang="en-US" altLang="ko-KR" dirty="0"/>
                  <a:t>): </a:t>
                </a:r>
                <a:r>
                  <a:rPr lang="ko-KR" altLang="en-US" dirty="0"/>
                  <a:t>트랜잭션이 성공적으로 완료되면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결과는 영속적이다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시스템은 어떠한 경우에도 완료된 결과에 대한 영속성을 보장해야 한다</a:t>
                </a:r>
                <a:r>
                  <a:rPr lang="en-US" altLang="ko-KR" dirty="0"/>
                  <a:t>!</a:t>
                </a:r>
              </a:p>
              <a:p>
                <a:pPr marL="274638" indent="-285750"/>
                <a:endParaRPr lang="en-US" altLang="ko-KR" dirty="0"/>
              </a:p>
              <a:p>
                <a:pPr marL="630238" lvl="1" indent="-285750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833" t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61629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회복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소멸 장치의 정보만 손실된 경우</a:t>
            </a:r>
            <a:endParaRPr lang="en-US" altLang="ko-KR" dirty="0"/>
          </a:p>
          <a:p>
            <a:pPr lvl="1"/>
            <a:r>
              <a:rPr lang="en-US" altLang="ko-KR" dirty="0"/>
              <a:t>Log </a:t>
            </a:r>
            <a:r>
              <a:rPr lang="ko-KR" altLang="en-US" dirty="0"/>
              <a:t>이용 회복</a:t>
            </a:r>
            <a:endParaRPr lang="en-US" altLang="ko-KR" dirty="0"/>
          </a:p>
          <a:p>
            <a:pPr lvl="2"/>
            <a:r>
              <a:rPr lang="ko-KR" altLang="en-US" dirty="0"/>
              <a:t>지연 갱신</a:t>
            </a:r>
            <a:r>
              <a:rPr lang="en-US" altLang="ko-KR" dirty="0"/>
              <a:t>(Deferred Update)</a:t>
            </a:r>
            <a:r>
              <a:rPr lang="ko-KR" altLang="en-US" dirty="0"/>
              <a:t>의 회복</a:t>
            </a:r>
            <a:endParaRPr lang="en-US" altLang="ko-KR" dirty="0"/>
          </a:p>
          <a:p>
            <a:pPr lvl="2"/>
            <a:r>
              <a:rPr lang="ko-KR" altLang="en-US" dirty="0"/>
              <a:t>즉시 갱신</a:t>
            </a:r>
            <a:r>
              <a:rPr lang="en-US" altLang="ko-KR" dirty="0"/>
              <a:t>(Immediate Update)</a:t>
            </a:r>
            <a:r>
              <a:rPr lang="ko-KR" altLang="en-US" dirty="0"/>
              <a:t>의 회복</a:t>
            </a:r>
            <a:endParaRPr lang="en-US" altLang="ko-KR" dirty="0"/>
          </a:p>
          <a:p>
            <a:pPr lvl="1"/>
            <a:r>
              <a:rPr lang="ko-KR" altLang="en-US" dirty="0"/>
              <a:t>검사시점</a:t>
            </a:r>
            <a:r>
              <a:rPr lang="en-US" altLang="ko-KR" dirty="0"/>
              <a:t>(Check Point)</a:t>
            </a:r>
            <a:r>
              <a:rPr lang="ko-KR" altLang="en-US" dirty="0"/>
              <a:t> 회복</a:t>
            </a:r>
            <a:endParaRPr lang="en-US" altLang="ko-KR" dirty="0"/>
          </a:p>
          <a:p>
            <a:pPr lvl="1"/>
            <a:r>
              <a:rPr lang="ko-KR" altLang="en-US" dirty="0"/>
              <a:t>그림자 </a:t>
            </a:r>
            <a:r>
              <a:rPr lang="ko-KR" altLang="en-US" dirty="0" err="1"/>
              <a:t>페이징</a:t>
            </a:r>
            <a:r>
              <a:rPr lang="en-US" altLang="ko-KR" dirty="0"/>
              <a:t>(Shadow Paging)</a:t>
            </a:r>
            <a:r>
              <a:rPr lang="ko-KR" altLang="en-US" dirty="0"/>
              <a:t> 기법</a:t>
            </a:r>
            <a:endParaRPr lang="en-US" altLang="ko-KR" dirty="0"/>
          </a:p>
          <a:p>
            <a:r>
              <a:rPr lang="ko-KR" altLang="en-US" dirty="0" err="1"/>
              <a:t>비소멸</a:t>
            </a:r>
            <a:r>
              <a:rPr lang="ko-KR" altLang="en-US" dirty="0"/>
              <a:t> 장치의 내용이 손상된 경우</a:t>
            </a:r>
            <a:endParaRPr lang="en-US" altLang="ko-KR" dirty="0"/>
          </a:p>
          <a:p>
            <a:pPr lvl="1"/>
            <a:r>
              <a:rPr lang="ko-KR" altLang="en-US" dirty="0"/>
              <a:t>미디어 회복</a:t>
            </a:r>
          </a:p>
        </p:txBody>
      </p:sp>
    </p:spTree>
    <p:extLst>
      <p:ext uri="{BB962C8B-B14F-4D97-AF65-F5344CB8AC3E}">
        <p14:creationId xmlns:p14="http://schemas.microsoft.com/office/powerpoint/2010/main" xmlns="" val="2508407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Multi-user 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를 동시에 접근할 수 있는 사용자의 수에 따라</a:t>
            </a:r>
            <a:endParaRPr lang="en-US" altLang="ko-KR" dirty="0"/>
          </a:p>
          <a:p>
            <a:pPr lvl="1"/>
            <a:r>
              <a:rPr lang="en-US" altLang="ko-KR" dirty="0"/>
              <a:t>Single-user DBMS</a:t>
            </a:r>
          </a:p>
          <a:p>
            <a:pPr lvl="2"/>
            <a:r>
              <a:rPr lang="ko-KR" altLang="en-US" dirty="0"/>
              <a:t>개인용 컴퓨터에 국한</a:t>
            </a:r>
            <a:endParaRPr lang="en-US" altLang="ko-KR" dirty="0"/>
          </a:p>
          <a:p>
            <a:pPr lvl="1"/>
            <a:r>
              <a:rPr lang="en-US" altLang="ko-KR" dirty="0"/>
              <a:t>Multi-user DBMS (or Concurrent DBMS)</a:t>
            </a:r>
          </a:p>
          <a:p>
            <a:pPr lvl="2"/>
            <a:r>
              <a:rPr lang="en-US" altLang="ko-KR" dirty="0"/>
              <a:t>Multiprogramming(</a:t>
            </a:r>
            <a:r>
              <a:rPr lang="ko-KR" altLang="en-US" dirty="0"/>
              <a:t>다중 프로그래밍</a:t>
            </a:r>
            <a:r>
              <a:rPr lang="en-US" altLang="ko-KR" dirty="0"/>
              <a:t>)</a:t>
            </a:r>
            <a:r>
              <a:rPr lang="ko-KR" altLang="en-US" dirty="0"/>
              <a:t>에 기반</a:t>
            </a:r>
            <a:endParaRPr lang="en-US" altLang="ko-KR" dirty="0"/>
          </a:p>
          <a:p>
            <a:pPr lvl="2"/>
            <a:r>
              <a:rPr lang="ko-KR" altLang="en-US" dirty="0"/>
              <a:t>반드시 </a:t>
            </a:r>
            <a:r>
              <a:rPr lang="en-US" altLang="ko-KR" dirty="0"/>
              <a:t>Concurrency(</a:t>
            </a:r>
            <a:r>
              <a:rPr lang="ko-KR" altLang="en-US" dirty="0" err="1"/>
              <a:t>병행성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지원해야 함</a:t>
            </a:r>
            <a:r>
              <a:rPr lang="en-US" altLang="ko-KR" dirty="0"/>
              <a:t>!</a:t>
            </a:r>
          </a:p>
          <a:p>
            <a:pPr lvl="2"/>
            <a:endParaRPr lang="en-US" altLang="ko-KR" sz="800" dirty="0"/>
          </a:p>
          <a:p>
            <a:r>
              <a:rPr lang="ko-KR" altLang="en-US" dirty="0"/>
              <a:t>트랜잭션 병행 실행의 장점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의 공용도</a:t>
            </a:r>
            <a:r>
              <a:rPr lang="en-US" altLang="ko-KR" dirty="0"/>
              <a:t>(</a:t>
            </a:r>
            <a:r>
              <a:rPr lang="en-US" altLang="ko-KR" dirty="0" err="1"/>
              <a:t>sharability</a:t>
            </a:r>
            <a:r>
              <a:rPr lang="en-US" altLang="ko-KR" dirty="0"/>
              <a:t>) </a:t>
            </a:r>
            <a:r>
              <a:rPr lang="ko-KR" altLang="en-US" dirty="0"/>
              <a:t>제고</a:t>
            </a:r>
            <a:endParaRPr lang="en-US" altLang="ko-KR" dirty="0"/>
          </a:p>
          <a:p>
            <a:pPr lvl="1"/>
            <a:r>
              <a:rPr lang="ko-KR" altLang="en-US" dirty="0"/>
              <a:t>응답시간</a:t>
            </a:r>
            <a:r>
              <a:rPr lang="en-US" altLang="ko-KR" dirty="0"/>
              <a:t>(response time) </a:t>
            </a:r>
            <a:r>
              <a:rPr lang="ko-KR" altLang="en-US" dirty="0"/>
              <a:t>단축</a:t>
            </a:r>
            <a:endParaRPr lang="en-US" altLang="ko-KR" dirty="0"/>
          </a:p>
          <a:p>
            <a:pPr lvl="1"/>
            <a:r>
              <a:rPr lang="ko-KR" altLang="en-US" dirty="0"/>
              <a:t>시스템 활용도</a:t>
            </a:r>
            <a:r>
              <a:rPr lang="en-US" altLang="ko-KR" dirty="0"/>
              <a:t>(system utilization)</a:t>
            </a:r>
            <a:r>
              <a:rPr lang="ko-KR" altLang="en-US" dirty="0"/>
              <a:t> 증대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0957082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Transaction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15693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동시에 실행되고 있는 둘 이상의 트랜잭션</a:t>
            </a:r>
            <a:endParaRPr lang="en-US" altLang="ko-KR" dirty="0"/>
          </a:p>
          <a:p>
            <a:pPr lvl="1"/>
            <a:r>
              <a:rPr lang="en-US" altLang="ko-KR" dirty="0"/>
              <a:t>In reality, transaction are interleaved.</a:t>
            </a:r>
          </a:p>
          <a:p>
            <a:r>
              <a:rPr lang="en-US" altLang="ko-KR" dirty="0"/>
              <a:t>Concurrency problems</a:t>
            </a:r>
          </a:p>
          <a:p>
            <a:pPr lvl="1"/>
            <a:r>
              <a:rPr lang="en-US" altLang="ko-KR" dirty="0"/>
              <a:t>Lost update (</a:t>
            </a:r>
            <a:r>
              <a:rPr lang="ko-KR" altLang="en-US" dirty="0"/>
              <a:t>갱신 분실</a:t>
            </a:r>
            <a:r>
              <a:rPr lang="en-US" altLang="ko-KR" dirty="0"/>
              <a:t>) : </a:t>
            </a:r>
            <a:r>
              <a:rPr lang="en-US" altLang="ko-KR" dirty="0" err="1"/>
              <a:t>ReadWrite</a:t>
            </a:r>
            <a:r>
              <a:rPr lang="en-US" altLang="ko-KR" dirty="0"/>
              <a:t> problem</a:t>
            </a:r>
          </a:p>
          <a:p>
            <a:pPr lvl="1"/>
            <a:r>
              <a:rPr lang="en-US" altLang="ko-KR" dirty="0"/>
              <a:t>Inconsistent read (</a:t>
            </a:r>
            <a:r>
              <a:rPr lang="ko-KR" altLang="en-US" dirty="0"/>
              <a:t>모순적 읽기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Dirty read, Non-repeatable read, Phantom</a:t>
            </a:r>
          </a:p>
          <a:p>
            <a:pPr lvl="1"/>
            <a:r>
              <a:rPr lang="en-US" altLang="ko-KR" dirty="0"/>
              <a:t>Cascading rollback</a:t>
            </a:r>
          </a:p>
          <a:p>
            <a:r>
              <a:rPr lang="ko-KR" altLang="en-US" dirty="0"/>
              <a:t>해결 방안</a:t>
            </a:r>
            <a:r>
              <a:rPr lang="en-US" altLang="ko-KR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Concurrency Control (</a:t>
            </a:r>
            <a:r>
              <a:rPr lang="ko-KR" altLang="en-US" dirty="0"/>
              <a:t>병행 제어</a:t>
            </a:r>
            <a:r>
              <a:rPr lang="en-US" altLang="ko-KR" dirty="0"/>
              <a:t>) : </a:t>
            </a:r>
            <a:r>
              <a:rPr lang="ko-KR" altLang="en-US" dirty="0"/>
              <a:t>한 사용자의 작업이 다른 사용자의 작업에 부적절한 영향을 주지 않도록 보장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기본 아이디어</a:t>
            </a:r>
            <a:r>
              <a:rPr lang="en-US" altLang="ko-KR" dirty="0"/>
              <a:t>: Resource locking (=</a:t>
            </a:r>
            <a:r>
              <a:rPr lang="ko-KR" altLang="en-US" dirty="0"/>
              <a:t>자원 공유 금지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Trade-offs between </a:t>
            </a:r>
            <a:r>
              <a:rPr lang="en-US" altLang="ko-KR" dirty="0">
                <a:solidFill>
                  <a:srgbClr val="0070C0"/>
                </a:solidFill>
              </a:rPr>
              <a:t>level of protection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0070C0"/>
                </a:solidFill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xmlns="" val="20288568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Lost update (</a:t>
            </a:r>
            <a:r>
              <a:rPr lang="ko-KR" altLang="en-US" dirty="0"/>
              <a:t>갱신 분실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981200" y="1395168"/>
            <a:ext cx="8229600" cy="4072379"/>
            <a:chOff x="457200" y="1395167"/>
            <a:chExt cx="8229600" cy="4072379"/>
          </a:xfrm>
        </p:grpSpPr>
        <p:sp>
          <p:nvSpPr>
            <p:cNvPr id="3" name="TextBox 2"/>
            <p:cNvSpPr txBox="1"/>
            <p:nvPr/>
          </p:nvSpPr>
          <p:spPr>
            <a:xfrm>
              <a:off x="457200" y="1395167"/>
              <a:ext cx="82296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Times New Roman" panose="02020603050405020304" pitchFamily="18" charset="0"/>
                </a:rPr>
                <a:t>T1                                 Time                                T2</a:t>
              </a:r>
              <a:endParaRPr lang="ko-KR" altLang="en-US" sz="20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 bwMode="auto">
            <a:xfrm>
              <a:off x="4572000" y="1795277"/>
              <a:ext cx="0" cy="36722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2664644" y="1875935"/>
            <a:ext cx="2733773" cy="646331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read(x)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x ← x+100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6515" y="2522266"/>
            <a:ext cx="2733773" cy="646331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read(x)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x ← x *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1715" y="3257695"/>
            <a:ext cx="2733773" cy="369332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write(x)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3586" y="3627027"/>
            <a:ext cx="2733773" cy="369332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write(x)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449189" y="4765466"/>
            <a:ext cx="2210142" cy="469761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T1</a:t>
            </a:r>
            <a:r>
              <a:rPr lang="ko-KR" altLang="en-US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갱신을 무효화</a:t>
            </a:r>
            <a:endParaRPr lang="en-US" altLang="ko-KR" sz="2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7" name="직선 화살표 연결선 16"/>
          <p:cNvCxnSpPr>
            <a:stCxn id="12" idx="0"/>
            <a:endCxn id="11" idx="2"/>
          </p:cNvCxnSpPr>
          <p:nvPr/>
        </p:nvCxnSpPr>
        <p:spPr bwMode="auto">
          <a:xfrm flipH="1" flipV="1">
            <a:off x="8160472" y="3996359"/>
            <a:ext cx="393788" cy="769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29485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3-level </a:t>
            </a:r>
            <a:r>
              <a:rPr lang="ko-KR" altLang="en-US" dirty="0"/>
              <a:t>사이의 </a:t>
            </a:r>
            <a:r>
              <a:rPr lang="en-US" altLang="ko-KR" dirty="0"/>
              <a:t>mapping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731433" y="1829309"/>
            <a:ext cx="8729135" cy="4176759"/>
            <a:chOff x="169333" y="1668442"/>
            <a:chExt cx="8729135" cy="4176759"/>
          </a:xfrm>
        </p:grpSpPr>
        <p:sp>
          <p:nvSpPr>
            <p:cNvPr id="4" name="TextBox 3"/>
            <p:cNvSpPr txBox="1"/>
            <p:nvPr/>
          </p:nvSpPr>
          <p:spPr>
            <a:xfrm>
              <a:off x="169333" y="1687496"/>
              <a:ext cx="1397000" cy="369332"/>
            </a:xfrm>
            <a:prstGeom prst="rect">
              <a:avLst/>
            </a:prstGeom>
            <a:solidFill>
              <a:srgbClr val="DDFFF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외부 단계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9333" y="2810934"/>
              <a:ext cx="1397000" cy="369332"/>
            </a:xfrm>
            <a:prstGeom prst="rect">
              <a:avLst/>
            </a:prstGeom>
            <a:solidFill>
              <a:srgbClr val="DDFFF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개념 단계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333" y="3813203"/>
              <a:ext cx="1397000" cy="369332"/>
            </a:xfrm>
            <a:prstGeom prst="rect">
              <a:avLst/>
            </a:prstGeom>
            <a:solidFill>
              <a:srgbClr val="DDFFF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내부 단계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69533" y="1679030"/>
              <a:ext cx="1549399" cy="3587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외부 스키마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3454400" y="1679030"/>
              <a:ext cx="1549399" cy="3587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외부 스키마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5664202" y="1668442"/>
              <a:ext cx="1549399" cy="3587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외부 스키마</a:t>
              </a:r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9267" y="1668443"/>
              <a:ext cx="389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454400" y="2810934"/>
              <a:ext cx="1549399" cy="358746"/>
            </a:xfrm>
            <a:prstGeom prst="rect">
              <a:avLst/>
            </a:prstGeom>
            <a:solidFill>
              <a:srgbClr val="AFFA8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개념 스키마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3454399" y="3813203"/>
              <a:ext cx="1549399" cy="358746"/>
            </a:xfrm>
            <a:prstGeom prst="rect">
              <a:avLst/>
            </a:prstGeom>
            <a:solidFill>
              <a:srgbClr val="B7E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내부 스키마</a:t>
              </a:r>
            </a:p>
          </p:txBody>
        </p:sp>
        <p:sp>
          <p:nvSpPr>
            <p:cNvPr id="13" name="원통 12"/>
            <p:cNvSpPr/>
            <p:nvPr/>
          </p:nvSpPr>
          <p:spPr bwMode="auto">
            <a:xfrm>
              <a:off x="3386664" y="4786868"/>
              <a:ext cx="1684867" cy="1058333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저장 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DB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물리적 단계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5" name="직선 화살표 연결선 14"/>
            <p:cNvCxnSpPr>
              <a:stCxn id="12" idx="2"/>
              <a:endCxn id="13" idx="1"/>
            </p:cNvCxnSpPr>
            <p:nvPr/>
          </p:nvCxnSpPr>
          <p:spPr bwMode="auto">
            <a:xfrm flipH="1">
              <a:off x="4229098" y="4171949"/>
              <a:ext cx="1" cy="6149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9" name="직선 화살표 연결선 18"/>
            <p:cNvCxnSpPr>
              <a:stCxn id="11" idx="2"/>
              <a:endCxn id="12" idx="0"/>
            </p:cNvCxnSpPr>
            <p:nvPr/>
          </p:nvCxnSpPr>
          <p:spPr bwMode="auto">
            <a:xfrm flipH="1">
              <a:off x="4229099" y="3169680"/>
              <a:ext cx="1" cy="6435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2" name="직선 화살표 연결선 21"/>
            <p:cNvCxnSpPr>
              <a:stCxn id="7" idx="2"/>
              <a:endCxn id="11" idx="0"/>
            </p:cNvCxnSpPr>
            <p:nvPr/>
          </p:nvCxnSpPr>
          <p:spPr bwMode="auto">
            <a:xfrm>
              <a:off x="2544233" y="2037776"/>
              <a:ext cx="1684867" cy="7731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" name="직선 화살표 연결선 23"/>
            <p:cNvCxnSpPr>
              <a:stCxn id="8" idx="2"/>
              <a:endCxn id="11" idx="0"/>
            </p:cNvCxnSpPr>
            <p:nvPr/>
          </p:nvCxnSpPr>
          <p:spPr bwMode="auto">
            <a:xfrm>
              <a:off x="4229100" y="2037776"/>
              <a:ext cx="0" cy="7731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6" name="직선 화살표 연결선 25"/>
            <p:cNvCxnSpPr>
              <a:stCxn id="9" idx="2"/>
              <a:endCxn id="11" idx="0"/>
            </p:cNvCxnSpPr>
            <p:nvPr/>
          </p:nvCxnSpPr>
          <p:spPr bwMode="auto">
            <a:xfrm flipH="1">
              <a:off x="4229100" y="2027188"/>
              <a:ext cx="2209802" cy="78374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>
              <a:off x="1659467" y="2419061"/>
              <a:ext cx="555413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>
              <a:off x="1659467" y="3491441"/>
              <a:ext cx="555413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7213601" y="2192867"/>
              <a:ext cx="1684867" cy="523220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외부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개념 사상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응용 인터페이스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3601" y="3225801"/>
              <a:ext cx="1684867" cy="523220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개념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내부 사상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저장 인터페이스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090833" y="4224868"/>
            <a:ext cx="336973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바탕" panose="02030600000101010101" pitchFamily="18" charset="-127"/>
              </a:rPr>
              <a:t>[external/conceptual mapping]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Times New Roman" panose="02020603050405020304" pitchFamily="18" charset="0"/>
              </a:rPr>
              <a:t>특정 외부 스키마와 개념 시키마 간의 대응 관계를 정의</a:t>
            </a:r>
            <a:endParaRPr lang="en-US" altLang="ko-KR" sz="140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Times New Roman" panose="02020603050405020304" pitchFamily="18" charset="0"/>
              </a:rPr>
              <a:t>논리적 데이터 독립성을 제공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90833" y="5274480"/>
            <a:ext cx="336973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바탕" panose="02030600000101010101" pitchFamily="18" charset="-127"/>
              </a:rPr>
              <a:t>[conceptual/internal mapping]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Times New Roman" panose="02020603050405020304" pitchFamily="18" charset="0"/>
              </a:rPr>
              <a:t>개념 스키마와 내부 시키마 간의 대응 관계를 정의</a:t>
            </a:r>
            <a:endParaRPr lang="en-US" altLang="ko-KR" sz="140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Times New Roman" panose="02020603050405020304" pitchFamily="18" charset="0"/>
              </a:rPr>
              <a:t>물리적 데이터 독립성을 제공</a:t>
            </a:r>
          </a:p>
        </p:txBody>
      </p:sp>
    </p:spTree>
    <p:extLst>
      <p:ext uri="{BB962C8B-B14F-4D97-AF65-F5344CB8AC3E}">
        <p14:creationId xmlns:p14="http://schemas.microsoft.com/office/powerpoint/2010/main" xmlns="" val="9112332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Inconsistent Read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981200" y="1395168"/>
            <a:ext cx="8229600" cy="4072379"/>
            <a:chOff x="457200" y="1395167"/>
            <a:chExt cx="8229600" cy="4072379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395167"/>
              <a:ext cx="82296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Times New Roman" panose="02020603050405020304" pitchFamily="18" charset="0"/>
                </a:rPr>
                <a:t>T1                                 Time                                T2</a:t>
              </a:r>
              <a:endParaRPr lang="ko-KR" altLang="en-US" sz="20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" name="직선 화살표 연결선 5"/>
            <p:cNvCxnSpPr>
              <a:stCxn id="5" idx="2"/>
            </p:cNvCxnSpPr>
            <p:nvPr/>
          </p:nvCxnSpPr>
          <p:spPr bwMode="auto">
            <a:xfrm>
              <a:off x="4572000" y="1795277"/>
              <a:ext cx="0" cy="36722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2664644" y="1875934"/>
            <a:ext cx="2733773" cy="923330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read(x)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x ← x+100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write(x)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3586" y="2799264"/>
            <a:ext cx="2733773" cy="1754326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read(x)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x ← x * 2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write(x)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read(y)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y ← y * 2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write(y)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962030" y="5849549"/>
            <a:ext cx="2210142" cy="469761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T1</a:t>
            </a:r>
            <a:r>
              <a:rPr lang="ko-KR" altLang="en-US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갱신을 무효화</a:t>
            </a:r>
            <a:endParaRPr lang="en-US" altLang="ko-KR" sz="2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11" idx="0"/>
            <a:endCxn id="13" idx="2"/>
          </p:cNvCxnSpPr>
          <p:nvPr/>
        </p:nvCxnSpPr>
        <p:spPr bwMode="auto">
          <a:xfrm flipH="1" flipV="1">
            <a:off x="4031529" y="5476920"/>
            <a:ext cx="35572" cy="372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664643" y="4553590"/>
            <a:ext cx="2733773" cy="923330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read(y)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y ← y+100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write(y)</a:t>
            </a:r>
          </a:p>
        </p:txBody>
      </p:sp>
    </p:spTree>
    <p:extLst>
      <p:ext uri="{BB962C8B-B14F-4D97-AF65-F5344CB8AC3E}">
        <p14:creationId xmlns:p14="http://schemas.microsoft.com/office/powerpoint/2010/main" xmlns="" val="40031913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Cascading Rollback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981200" y="1395168"/>
            <a:ext cx="8229600" cy="4072379"/>
            <a:chOff x="457200" y="1395167"/>
            <a:chExt cx="8229600" cy="4072379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395167"/>
              <a:ext cx="82296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Times New Roman" panose="02020603050405020304" pitchFamily="18" charset="0"/>
                </a:rPr>
                <a:t>T1                                 Time                                T2</a:t>
              </a:r>
              <a:endParaRPr lang="ko-KR" altLang="en-US" sz="20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" name="직선 화살표 연결선 5"/>
            <p:cNvCxnSpPr>
              <a:stCxn id="5" idx="2"/>
            </p:cNvCxnSpPr>
            <p:nvPr/>
          </p:nvCxnSpPr>
          <p:spPr bwMode="auto">
            <a:xfrm>
              <a:off x="4572000" y="1795277"/>
              <a:ext cx="0" cy="36722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2664644" y="1875934"/>
            <a:ext cx="2733773" cy="923330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read(x)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x ← x+100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write(x)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3586" y="2799264"/>
            <a:ext cx="2733773" cy="923330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read(x)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x ← x * 2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write(x)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793585" y="4453203"/>
            <a:ext cx="3157980" cy="831116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T2</a:t>
            </a:r>
            <a:r>
              <a:rPr lang="ko-KR" altLang="en-US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 </a:t>
            </a:r>
            <a:r>
              <a:rPr lang="en-US" altLang="ko-KR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rollback </a:t>
            </a:r>
            <a:r>
              <a:rPr lang="ko-KR" altLang="en-US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되어야 하나</a:t>
            </a:r>
            <a:r>
              <a:rPr lang="en-US" altLang="ko-KR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완료되었기 때문에 불가능</a:t>
            </a:r>
            <a:endParaRPr lang="en-US" altLang="ko-KR" sz="2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0" name="직선 화살표 연결선 9"/>
          <p:cNvCxnSpPr>
            <a:stCxn id="9" idx="0"/>
            <a:endCxn id="8" idx="2"/>
          </p:cNvCxnSpPr>
          <p:nvPr/>
        </p:nvCxnSpPr>
        <p:spPr bwMode="auto">
          <a:xfrm flipH="1" flipV="1">
            <a:off x="8160473" y="3722595"/>
            <a:ext cx="212103" cy="730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664643" y="3722595"/>
            <a:ext cx="2733773" cy="646331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read(y)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rollback T1</a:t>
            </a:r>
          </a:p>
        </p:txBody>
      </p:sp>
    </p:spTree>
    <p:extLst>
      <p:ext uri="{BB962C8B-B14F-4D97-AF65-F5344CB8AC3E}">
        <p14:creationId xmlns:p14="http://schemas.microsoft.com/office/powerpoint/2010/main" xmlns="" val="11519695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병행 제어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Locking </a:t>
            </a:r>
            <a:r>
              <a:rPr lang="ko-KR" altLang="en-US" dirty="0"/>
              <a:t>기법</a:t>
            </a:r>
            <a:endParaRPr lang="en-US" altLang="ko-KR" dirty="0"/>
          </a:p>
          <a:p>
            <a:pPr lvl="1"/>
            <a:r>
              <a:rPr lang="ko-KR" altLang="en-US" dirty="0"/>
              <a:t>변경중인 </a:t>
            </a:r>
            <a:r>
              <a:rPr lang="en-US" altLang="ko-KR" dirty="0"/>
              <a:t>record</a:t>
            </a:r>
            <a:r>
              <a:rPr lang="ko-KR" altLang="en-US" dirty="0"/>
              <a:t>를 다른 </a:t>
            </a:r>
            <a:r>
              <a:rPr lang="en-US" altLang="ko-KR" dirty="0"/>
              <a:t>transaction</a:t>
            </a:r>
            <a:r>
              <a:rPr lang="ko-KR" altLang="en-US" dirty="0"/>
              <a:t>들이 접근하지 못하도록 막음으로써</a:t>
            </a:r>
            <a:r>
              <a:rPr lang="en-US" altLang="ko-KR" dirty="0"/>
              <a:t>, </a:t>
            </a:r>
            <a:r>
              <a:rPr lang="ko-KR" altLang="en-US" dirty="0"/>
              <a:t>병행 수행 문제를 해결하려는 접근 방법</a:t>
            </a:r>
            <a:endParaRPr lang="en-US" altLang="ko-KR" dirty="0"/>
          </a:p>
          <a:p>
            <a:pPr lvl="1"/>
            <a:r>
              <a:rPr lang="en-US" altLang="ko-KR" dirty="0"/>
              <a:t>Protocol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2"/>
            <a:r>
              <a:rPr lang="en-US" altLang="ko-KR" dirty="0"/>
              <a:t>shared locking protocol</a:t>
            </a:r>
          </a:p>
          <a:p>
            <a:pPr lvl="2"/>
            <a:r>
              <a:rPr lang="en-US" altLang="ko-KR" dirty="0"/>
              <a:t>2PLP (2-phase locking protocol)</a:t>
            </a:r>
          </a:p>
          <a:p>
            <a:pPr lvl="3"/>
            <a:r>
              <a:rPr lang="en-US" altLang="ko-KR" dirty="0"/>
              <a:t>strict 2PLP</a:t>
            </a:r>
          </a:p>
          <a:p>
            <a:pPr lvl="3"/>
            <a:r>
              <a:rPr lang="en-US" altLang="ko-KR" dirty="0"/>
              <a:t>rigorous 2PLP</a:t>
            </a:r>
          </a:p>
          <a:p>
            <a:pPr lvl="2"/>
            <a:r>
              <a:rPr lang="en-US" altLang="ko-KR" dirty="0"/>
              <a:t>Multiple granularity locking protocol</a:t>
            </a:r>
          </a:p>
          <a:p>
            <a:r>
              <a:rPr lang="en-US" altLang="ko-KR" dirty="0"/>
              <a:t>Timestamp</a:t>
            </a:r>
            <a:r>
              <a:rPr lang="ko-KR" altLang="en-US" dirty="0"/>
              <a:t>의 개념을 이용한 기법</a:t>
            </a:r>
            <a:endParaRPr lang="en-US" altLang="ko-KR" dirty="0"/>
          </a:p>
          <a:p>
            <a:pPr lvl="1"/>
            <a:r>
              <a:rPr lang="en-US" altLang="ko-KR" dirty="0"/>
              <a:t>Time ordering </a:t>
            </a:r>
            <a:r>
              <a:rPr lang="ko-KR" altLang="en-US" dirty="0"/>
              <a:t>기법</a:t>
            </a:r>
            <a:endParaRPr lang="en-US" altLang="ko-KR" dirty="0"/>
          </a:p>
          <a:p>
            <a:pPr lvl="1"/>
            <a:r>
              <a:rPr lang="en-US" altLang="ko-KR" dirty="0"/>
              <a:t>Multi-version concurrency control</a:t>
            </a:r>
          </a:p>
          <a:p>
            <a:r>
              <a:rPr lang="en-US" altLang="ko-KR" dirty="0"/>
              <a:t>Optimistic concurrency control</a:t>
            </a:r>
          </a:p>
          <a:p>
            <a:pPr lvl="1"/>
            <a:r>
              <a:rPr lang="en-US" altLang="ko-KR" dirty="0"/>
              <a:t>Pessimistic Locking </a:t>
            </a:r>
            <a:r>
              <a:rPr lang="ko-KR" altLang="en-US" dirty="0"/>
              <a:t>기법과 달리 먼저 실행한 후에 나중에 확인 과정을 거침</a:t>
            </a:r>
          </a:p>
        </p:txBody>
      </p:sp>
    </p:spTree>
    <p:extLst>
      <p:ext uri="{BB962C8B-B14F-4D97-AF65-F5344CB8AC3E}">
        <p14:creationId xmlns:p14="http://schemas.microsoft.com/office/powerpoint/2010/main" xmlns="" val="32303479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r>
              <a:rPr lang="ko-KR" altLang="en-US" dirty="0"/>
              <a:t> 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2"/>
            <a:ext cx="8229601" cy="36203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en-US" altLang="ko-KR" dirty="0"/>
              <a:t>Lock: </a:t>
            </a:r>
            <a:r>
              <a:rPr lang="ko-KR" altLang="en-US" dirty="0"/>
              <a:t>자료 항목에 대한 잠금 장치</a:t>
            </a:r>
            <a:endParaRPr lang="en-US" altLang="ko-KR" dirty="0"/>
          </a:p>
          <a:p>
            <a:pPr lvl="2"/>
            <a:r>
              <a:rPr lang="en-US" altLang="ko-KR" dirty="0"/>
              <a:t>lock</a:t>
            </a:r>
            <a:r>
              <a:rPr lang="ko-KR" altLang="en-US" dirty="0"/>
              <a:t>이 걸린 자료 항목은 </a:t>
            </a:r>
            <a:r>
              <a:rPr lang="en-US" altLang="ko-KR" dirty="0"/>
              <a:t>lock</a:t>
            </a:r>
            <a:r>
              <a:rPr lang="ko-KR" altLang="en-US" dirty="0"/>
              <a:t>을 걸은 트랜잭션만 접근 가능</a:t>
            </a:r>
            <a:endParaRPr lang="en-US" altLang="ko-KR" dirty="0"/>
          </a:p>
          <a:p>
            <a:pPr lvl="2"/>
            <a:r>
              <a:rPr lang="en-US" altLang="ko-KR" dirty="0"/>
              <a:t>lock</a:t>
            </a:r>
            <a:r>
              <a:rPr lang="ko-KR" altLang="en-US" dirty="0"/>
              <a:t>은 </a:t>
            </a:r>
            <a:r>
              <a:rPr lang="en-US" altLang="ko-KR" dirty="0"/>
              <a:t>lock</a:t>
            </a:r>
            <a:r>
              <a:rPr lang="ko-KR" altLang="en-US" dirty="0"/>
              <a:t>을 걸은 트랜잭션에 의해서만 </a:t>
            </a:r>
            <a:r>
              <a:rPr lang="en-US" altLang="ko-KR" dirty="0"/>
              <a:t>unlock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en-US" altLang="ko-KR" dirty="0"/>
              <a:t>Lock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2"/>
            <a:r>
              <a:rPr lang="en-US" altLang="ko-KR" dirty="0"/>
              <a:t>shared lock(</a:t>
            </a:r>
            <a:r>
              <a:rPr lang="ko-KR" altLang="en-US" dirty="0"/>
              <a:t>공용 로크</a:t>
            </a:r>
            <a:r>
              <a:rPr lang="en-US" altLang="ko-KR" dirty="0"/>
              <a:t>): </a:t>
            </a:r>
            <a:r>
              <a:rPr lang="ko-KR" altLang="en-US" dirty="0"/>
              <a:t>다른 트랜잭션의 </a:t>
            </a:r>
            <a:r>
              <a:rPr lang="en-US" altLang="ko-KR" dirty="0"/>
              <a:t>read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en-US" altLang="ko-KR" dirty="0"/>
              <a:t>exclusive lock(</a:t>
            </a:r>
            <a:r>
              <a:rPr lang="ko-KR" altLang="en-US" dirty="0"/>
              <a:t>전용 로크</a:t>
            </a:r>
            <a:r>
              <a:rPr lang="en-US" altLang="ko-KR" dirty="0"/>
              <a:t>): </a:t>
            </a:r>
            <a:r>
              <a:rPr lang="ko-KR" altLang="en-US" dirty="0"/>
              <a:t>다른 트랜잭션의 </a:t>
            </a:r>
            <a:r>
              <a:rPr lang="en-US" altLang="ko-KR" dirty="0"/>
              <a:t>read/write </a:t>
            </a:r>
            <a:r>
              <a:rPr lang="ko-KR" altLang="en-US" dirty="0"/>
              <a:t>불가</a:t>
            </a:r>
            <a:endParaRPr lang="en-US" altLang="ko-KR" dirty="0"/>
          </a:p>
          <a:p>
            <a:pPr lvl="1"/>
            <a:r>
              <a:rPr lang="en-US" altLang="ko-KR" dirty="0"/>
              <a:t>Lock granularity</a:t>
            </a:r>
          </a:p>
          <a:p>
            <a:pPr lvl="2"/>
            <a:r>
              <a:rPr lang="en-US" altLang="ko-KR" dirty="0"/>
              <a:t>locking</a:t>
            </a:r>
            <a:r>
              <a:rPr lang="ko-KR" altLang="en-US" dirty="0"/>
              <a:t>할 자원의 크기</a:t>
            </a:r>
            <a:r>
              <a:rPr lang="en-US" altLang="ko-KR" dirty="0"/>
              <a:t>.</a:t>
            </a:r>
            <a:r>
              <a:rPr lang="ko-KR" altLang="en-US" dirty="0"/>
              <a:t> 예</a:t>
            </a:r>
            <a:r>
              <a:rPr lang="en-US" altLang="ko-KR" dirty="0"/>
              <a:t>) row, table, database</a:t>
            </a:r>
          </a:p>
          <a:p>
            <a:pPr lvl="2"/>
            <a:r>
              <a:rPr lang="en-US" altLang="ko-KR" dirty="0"/>
              <a:t>Tradeoff: lock </a:t>
            </a:r>
            <a:r>
              <a:rPr lang="ko-KR" altLang="en-US" dirty="0"/>
              <a:t>관리의 용이성 </a:t>
            </a:r>
            <a:r>
              <a:rPr lang="en-US" altLang="ko-KR" dirty="0"/>
              <a:t>vs. </a:t>
            </a:r>
            <a:r>
              <a:rPr lang="ko-KR" altLang="en-US" dirty="0"/>
              <a:t>성능</a:t>
            </a:r>
            <a:r>
              <a:rPr lang="en-US" altLang="ko-KR" dirty="0"/>
              <a:t>(</a:t>
            </a:r>
            <a:r>
              <a:rPr lang="ko-KR" altLang="en-US" dirty="0"/>
              <a:t>충돌빈도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Lock Compatibility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472965" y="4854804"/>
          <a:ext cx="63893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8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50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구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Request S-lock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Request X-lock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S-locked data item</a:t>
                      </a:r>
                      <a:endParaRPr lang="ko-KR" altLang="en-US" b="1" baseline="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ok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not ok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X-locked data item</a:t>
                      </a:r>
                      <a:endParaRPr lang="ko-KR" altLang="en-US" b="1" baseline="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not ok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not ok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3997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(</a:t>
            </a:r>
            <a:r>
              <a:rPr lang="ko-KR" altLang="en-US" dirty="0"/>
              <a:t>교착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2</a:t>
            </a:r>
            <a:r>
              <a:rPr lang="ko-KR" altLang="en-US" dirty="0"/>
              <a:t>개의 트랜잭션이 서로 상대방이 보유하고 있는 자원을 획득하기 위해 대기하고 있는 상황</a:t>
            </a:r>
          </a:p>
          <a:p>
            <a:pPr lvl="1"/>
            <a:r>
              <a:rPr lang="ko-KR" altLang="en-US" dirty="0"/>
              <a:t>교착 상태 발생의 필요 충분 조건</a:t>
            </a:r>
            <a:endParaRPr lang="en-US" altLang="ko-KR" dirty="0"/>
          </a:p>
          <a:p>
            <a:pPr marL="1076325" lvl="2" indent="-358775">
              <a:buFont typeface="+mj-ea"/>
              <a:buAutoNum type="circleNumDbPlain"/>
            </a:pPr>
            <a:r>
              <a:rPr lang="ko-KR" altLang="en-US" dirty="0"/>
              <a:t>상호 배제</a:t>
            </a:r>
            <a:r>
              <a:rPr lang="en-US" altLang="ko-KR" dirty="0"/>
              <a:t>(mutual exclusion)</a:t>
            </a:r>
          </a:p>
          <a:p>
            <a:pPr marL="1076325" lvl="2" indent="-358775">
              <a:buFont typeface="+mj-ea"/>
              <a:buAutoNum type="circleNumDbPlain"/>
            </a:pPr>
            <a:r>
              <a:rPr lang="ko-KR" altLang="en-US" dirty="0"/>
              <a:t>대기</a:t>
            </a:r>
            <a:r>
              <a:rPr lang="en-US" altLang="ko-KR" dirty="0"/>
              <a:t>(wait for)</a:t>
            </a:r>
          </a:p>
          <a:p>
            <a:pPr marL="1076325" lvl="2" indent="-358775">
              <a:buFont typeface="+mj-ea"/>
              <a:buAutoNum type="circleNumDbPlain"/>
            </a:pPr>
            <a:r>
              <a:rPr lang="ko-KR" altLang="en-US" dirty="0"/>
              <a:t>선취 금지</a:t>
            </a:r>
            <a:r>
              <a:rPr lang="en-US" altLang="ko-KR" dirty="0"/>
              <a:t>(no preemption)</a:t>
            </a:r>
          </a:p>
          <a:p>
            <a:pPr marL="1076325" lvl="2" indent="-358775">
              <a:buFont typeface="+mj-ea"/>
              <a:buAutoNum type="circleNumDbPlain"/>
            </a:pPr>
            <a:r>
              <a:rPr lang="ko-KR" altLang="en-US" dirty="0"/>
              <a:t>순환 대기</a:t>
            </a:r>
            <a:r>
              <a:rPr lang="en-US" altLang="ko-KR" dirty="0"/>
              <a:t>(circular wait)</a:t>
            </a:r>
          </a:p>
          <a:p>
            <a:pPr marL="450850" indent="-457200"/>
            <a:r>
              <a:rPr lang="ko-KR" altLang="en-US" dirty="0"/>
              <a:t>해결 방안</a:t>
            </a:r>
            <a:endParaRPr lang="en-US" altLang="ko-KR" dirty="0"/>
          </a:p>
          <a:p>
            <a:pPr marL="717550" lvl="1" indent="-368300"/>
            <a:r>
              <a:rPr lang="ko-KR" altLang="en-US" dirty="0"/>
              <a:t>회피</a:t>
            </a:r>
            <a:r>
              <a:rPr lang="en-US" altLang="ko-KR" dirty="0"/>
              <a:t>(avoidance): </a:t>
            </a:r>
            <a:r>
              <a:rPr lang="ko-KR" altLang="en-US" dirty="0"/>
              <a:t>자원 할당 시</a:t>
            </a:r>
            <a:r>
              <a:rPr lang="en-US" altLang="ko-KR" dirty="0"/>
              <a:t>, </a:t>
            </a:r>
            <a:r>
              <a:rPr lang="ko-KR" altLang="en-US" dirty="0"/>
              <a:t>교착상태가</a:t>
            </a:r>
            <a:r>
              <a:rPr lang="en-US" altLang="ko-KR" dirty="0"/>
              <a:t> </a:t>
            </a:r>
            <a:r>
              <a:rPr lang="ko-KR" altLang="en-US" dirty="0"/>
              <a:t>발생하지 않도록</a:t>
            </a:r>
            <a:endParaRPr lang="en-US" altLang="ko-KR" dirty="0"/>
          </a:p>
          <a:p>
            <a:pPr marL="717550" lvl="1" indent="-368300"/>
            <a:r>
              <a:rPr lang="ko-KR" altLang="en-US" dirty="0"/>
              <a:t>예방</a:t>
            </a:r>
            <a:r>
              <a:rPr lang="en-US" altLang="ko-KR" dirty="0"/>
              <a:t>(prevention): </a:t>
            </a:r>
            <a:r>
              <a:rPr lang="ko-KR" altLang="en-US" dirty="0"/>
              <a:t>트랜잭션을 실행하기 전에 교착상태 발생이 불가능하게 만드는 방법</a:t>
            </a:r>
            <a:endParaRPr lang="en-US" altLang="ko-KR" dirty="0"/>
          </a:p>
          <a:p>
            <a:pPr marL="717550" lvl="1" indent="-368300"/>
            <a:r>
              <a:rPr lang="ko-KR" altLang="en-US" dirty="0"/>
              <a:t>탐지</a:t>
            </a:r>
            <a:r>
              <a:rPr lang="en-US" altLang="ko-KR" dirty="0"/>
              <a:t>(detection): </a:t>
            </a:r>
            <a:r>
              <a:rPr lang="ko-KR" altLang="en-US" dirty="0"/>
              <a:t>교착상태가 발생하면 사후에 조치</a:t>
            </a:r>
            <a:endParaRPr lang="en-US" altLang="ko-KR" dirty="0"/>
          </a:p>
          <a:p>
            <a:pPr marL="1076325" lvl="2" indent="-358775"/>
            <a:r>
              <a:rPr lang="ko-KR" altLang="en-US" dirty="0"/>
              <a:t>트랜잭션들 중 하나를 강제종료</a:t>
            </a:r>
            <a:r>
              <a:rPr lang="en-US" altLang="ko-KR" dirty="0"/>
              <a:t>(rollback)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31169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Integrity &amp; Security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743254" y="1358126"/>
            <a:ext cx="5467546" cy="3563331"/>
            <a:chOff x="1828801" y="1715677"/>
            <a:chExt cx="5467546" cy="356333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1828801" y="1715677"/>
              <a:ext cx="5467546" cy="3563331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Security System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554663" y="2432115"/>
              <a:ext cx="4044099" cy="2055044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Integrity Sub-System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원통 6"/>
            <p:cNvSpPr/>
            <p:nvPr/>
          </p:nvSpPr>
          <p:spPr bwMode="auto">
            <a:xfrm>
              <a:off x="3610466" y="3044858"/>
              <a:ext cx="2045616" cy="1065229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Integral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Times New Roman" panose="02020603050405020304" pitchFamily="18" charset="0"/>
                </a:rPr>
                <a:t>Database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81200" y="5314490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</a:rPr>
              <a:t>▣ </a:t>
            </a:r>
            <a:r>
              <a:rPr lang="en-US" altLang="ko-KR" dirty="0">
                <a:latin typeface="Times New Roman" panose="02020603050405020304" pitchFamily="18" charset="0"/>
              </a:rPr>
              <a:t>Integrity(</a:t>
            </a:r>
            <a:r>
              <a:rPr lang="ko-KR" altLang="en-US" dirty="0" err="1">
                <a:latin typeface="Times New Roman" panose="02020603050405020304" pitchFamily="18" charset="0"/>
              </a:rPr>
              <a:t>무결성</a:t>
            </a:r>
            <a:r>
              <a:rPr lang="en-US" altLang="ko-KR" dirty="0">
                <a:latin typeface="Times New Roman" panose="02020603050405020304" pitchFamily="18" charset="0"/>
              </a:rPr>
              <a:t>): DB</a:t>
            </a:r>
            <a:r>
              <a:rPr lang="ko-KR" altLang="en-US" dirty="0">
                <a:latin typeface="Times New Roman" panose="02020603050405020304" pitchFamily="18" charset="0"/>
              </a:rPr>
              <a:t>에 저장된 데이터 값이 정확하게 유지되는 것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</a:p>
          <a:p>
            <a:r>
              <a:rPr lang="ko-KR" altLang="ko-KR" dirty="0">
                <a:latin typeface="Times New Roman" panose="02020603050405020304" pitchFamily="18" charset="0"/>
              </a:rPr>
              <a:t>▣</a:t>
            </a:r>
            <a:r>
              <a:rPr lang="en-US" altLang="ko-KR" dirty="0">
                <a:latin typeface="Times New Roman" panose="02020603050405020304" pitchFamily="18" charset="0"/>
              </a:rPr>
              <a:t> Consistency(</a:t>
            </a:r>
            <a:r>
              <a:rPr lang="ko-KR" altLang="en-US" dirty="0">
                <a:latin typeface="Times New Roman" panose="02020603050405020304" pitchFamily="18" charset="0"/>
              </a:rPr>
              <a:t>일관성</a:t>
            </a:r>
            <a:r>
              <a:rPr lang="en-US" altLang="ko-KR" dirty="0">
                <a:latin typeface="Times New Roman" panose="02020603050405020304" pitchFamily="18" charset="0"/>
              </a:rPr>
              <a:t>): </a:t>
            </a:r>
            <a:r>
              <a:rPr lang="ko-KR" altLang="en-US" dirty="0">
                <a:latin typeface="Times New Roman" panose="02020603050405020304" pitchFamily="18" charset="0"/>
              </a:rPr>
              <a:t>같은 의미를 갖는 두 개의 데이터 값이 서로 다르지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ko-KR" altLang="en-US" dirty="0">
                <a:latin typeface="Times New Roman" panose="02020603050405020304" pitchFamily="18" charset="0"/>
              </a:rPr>
              <a:t>않도록 유지되는 것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폭발 1 9"/>
          <p:cNvSpPr/>
          <p:nvPr/>
        </p:nvSpPr>
        <p:spPr bwMode="auto">
          <a:xfrm>
            <a:off x="2704706" y="3161725"/>
            <a:ext cx="999242" cy="1102936"/>
          </a:xfrm>
          <a:prstGeom prst="irregularSeal1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1" name="웃는 얼굴 10"/>
          <p:cNvSpPr/>
          <p:nvPr/>
        </p:nvSpPr>
        <p:spPr bwMode="auto">
          <a:xfrm>
            <a:off x="2657574" y="1506540"/>
            <a:ext cx="1093509" cy="857840"/>
          </a:xfrm>
          <a:prstGeom prst="smileyFac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25978" y="2364141"/>
            <a:ext cx="244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legal but incorrect access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25978" y="4195355"/>
            <a:ext cx="244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illegal or accidental access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53331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Integrity Rules(1)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0"/>
            <a:ext cx="8229601" cy="527948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 err="1"/>
              <a:t>무결성</a:t>
            </a:r>
            <a:r>
              <a:rPr lang="ko-KR" altLang="en-US" dirty="0"/>
              <a:t> 시스템의 작동 원리</a:t>
            </a:r>
            <a:endParaRPr lang="en-US" altLang="ko-KR" dirty="0"/>
          </a:p>
          <a:p>
            <a:pPr lvl="2"/>
            <a:r>
              <a:rPr lang="ko-KR" altLang="en-US" dirty="0"/>
              <a:t>무결성에 관한 규정</a:t>
            </a:r>
            <a:r>
              <a:rPr lang="en-US" altLang="ko-KR" dirty="0"/>
              <a:t>(integrity rules or integrity constraints)</a:t>
            </a:r>
            <a:r>
              <a:rPr lang="ko-KR" altLang="en-US" dirty="0"/>
              <a:t>을 정의</a:t>
            </a:r>
            <a:endParaRPr lang="en-US" altLang="ko-KR" dirty="0"/>
          </a:p>
          <a:p>
            <a:pPr lvl="2"/>
            <a:r>
              <a:rPr lang="en-US" altLang="ko-KR" dirty="0"/>
              <a:t>DB</a:t>
            </a:r>
            <a:r>
              <a:rPr lang="ko-KR" altLang="en-US" dirty="0"/>
              <a:t>의 상태가 이 규정에 위배되지 않으면 </a:t>
            </a:r>
            <a:r>
              <a:rPr lang="ko-KR" altLang="en-US" dirty="0" err="1"/>
              <a:t>무결성이</a:t>
            </a:r>
            <a:r>
              <a:rPr lang="ko-KR" altLang="en-US" dirty="0"/>
              <a:t> 유지</a:t>
            </a:r>
            <a:endParaRPr lang="en-US" altLang="ko-KR" dirty="0"/>
          </a:p>
          <a:p>
            <a:pPr lvl="1"/>
            <a:r>
              <a:rPr lang="ko-KR" altLang="en-US" dirty="0" err="1"/>
              <a:t>무결성</a:t>
            </a:r>
            <a:r>
              <a:rPr lang="ko-KR" altLang="en-US" dirty="0"/>
              <a:t> 규정의 구성 요소</a:t>
            </a:r>
            <a:endParaRPr lang="en-US" altLang="ko-KR" dirty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/>
              <a:t>규정 이름</a:t>
            </a:r>
            <a:r>
              <a:rPr lang="en-US" altLang="ko-KR" dirty="0"/>
              <a:t>: </a:t>
            </a:r>
            <a:r>
              <a:rPr lang="ko-KR" altLang="en-US" dirty="0"/>
              <a:t>규정을 참조할 때 사용하는 </a:t>
            </a:r>
            <a:r>
              <a:rPr lang="ko-KR" altLang="en-US" dirty="0" err="1"/>
              <a:t>식별자</a:t>
            </a:r>
            <a:endParaRPr lang="en-US" altLang="ko-KR" dirty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/>
              <a:t>검사 시기</a:t>
            </a:r>
            <a:r>
              <a:rPr lang="en-US" altLang="ko-KR" dirty="0"/>
              <a:t>: </a:t>
            </a:r>
            <a:r>
              <a:rPr lang="ko-KR" altLang="en-US" dirty="0"/>
              <a:t>트랜잭션의 접근 유형과 검사 시기를 기술 </a:t>
            </a:r>
            <a:endParaRPr lang="en-US" altLang="ko-KR" dirty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/>
              <a:t>제약 조건</a:t>
            </a:r>
            <a:r>
              <a:rPr lang="en-US" altLang="ko-KR" dirty="0"/>
              <a:t>: </a:t>
            </a:r>
            <a:r>
              <a:rPr lang="ko-KR" altLang="en-US" dirty="0"/>
              <a:t>데이터가 만족해야 할 제약 조건</a:t>
            </a:r>
            <a:endParaRPr lang="en-US" altLang="ko-KR" dirty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err="1"/>
              <a:t>위반시</a:t>
            </a:r>
            <a:r>
              <a:rPr lang="ko-KR" altLang="en-US" dirty="0"/>
              <a:t> 조치</a:t>
            </a:r>
            <a:r>
              <a:rPr lang="en-US" altLang="ko-KR" dirty="0"/>
              <a:t>: </a:t>
            </a:r>
            <a:r>
              <a:rPr lang="ko-KR" altLang="en-US" dirty="0"/>
              <a:t>제약조건을 검사한 결과</a:t>
            </a:r>
            <a:r>
              <a:rPr lang="en-US" altLang="ko-KR" dirty="0"/>
              <a:t>, </a:t>
            </a:r>
            <a:r>
              <a:rPr lang="ko-KR" altLang="en-US" dirty="0"/>
              <a:t>위반이 발견되었을 때 취해야 하는 대응 조치를 기술</a:t>
            </a:r>
            <a:endParaRPr lang="en-US" altLang="ko-KR" dirty="0"/>
          </a:p>
          <a:p>
            <a:pPr marL="706438" lvl="1" indent="-361950"/>
            <a:r>
              <a:rPr lang="ko-KR" altLang="en-US" dirty="0" err="1"/>
              <a:t>무결성</a:t>
            </a:r>
            <a:r>
              <a:rPr lang="ko-KR" altLang="en-US" dirty="0"/>
              <a:t> 규정은 누가 정의하는가</a:t>
            </a:r>
            <a:r>
              <a:rPr lang="en-US" altLang="ko-KR" dirty="0"/>
              <a:t>?</a:t>
            </a:r>
          </a:p>
          <a:p>
            <a:pPr marL="1074738" lvl="2" indent="-361950"/>
            <a:r>
              <a:rPr lang="en-US" altLang="ko-KR" dirty="0"/>
              <a:t>DBA</a:t>
            </a:r>
            <a:r>
              <a:rPr lang="ko-KR" altLang="en-US" dirty="0"/>
              <a:t>가 </a:t>
            </a:r>
            <a:r>
              <a:rPr lang="en-US" altLang="ko-KR" dirty="0"/>
              <a:t>DCL(Data Control Language)</a:t>
            </a:r>
            <a:r>
              <a:rPr lang="ko-KR" altLang="en-US" dirty="0"/>
              <a:t>을 사용하여 기술</a:t>
            </a:r>
            <a:endParaRPr lang="en-US" altLang="ko-KR" dirty="0"/>
          </a:p>
          <a:p>
            <a:pPr marL="1074738" lvl="2" indent="-361950"/>
            <a:r>
              <a:rPr lang="ko-KR" altLang="en-US" dirty="0"/>
              <a:t>정의된 규정은 </a:t>
            </a:r>
            <a:r>
              <a:rPr lang="en-US" altLang="ko-KR" dirty="0"/>
              <a:t>system catalog(or data dictionary)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1074738" lvl="2" indent="-361950"/>
            <a:r>
              <a:rPr lang="ko-KR" altLang="en-US" dirty="0"/>
              <a:t>저장된 시점부터 바로 시행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486307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Integrity Rule </a:t>
            </a:r>
            <a:r>
              <a:rPr lang="ko-KR" altLang="en-US" dirty="0"/>
              <a:t>예시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1385740"/>
            <a:ext cx="8229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R1: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AFTER UPDATING </a:t>
            </a:r>
            <a:r>
              <a:rPr lang="en-US" altLang="ko-KR" dirty="0" err="1">
                <a:latin typeface="Times New Roman" panose="02020603050405020304" pitchFamily="18" charset="0"/>
              </a:rPr>
              <a:t>Student.year</a:t>
            </a:r>
            <a:r>
              <a:rPr lang="en-US" altLang="ko-KR" dirty="0">
                <a:latin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CHECK (</a:t>
            </a:r>
            <a:r>
              <a:rPr lang="en-US" altLang="ko-KR" dirty="0" err="1">
                <a:latin typeface="Times New Roman" panose="02020603050405020304" pitchFamily="18" charset="0"/>
              </a:rPr>
              <a:t>Student.year</a:t>
            </a:r>
            <a:r>
              <a:rPr lang="en-US" altLang="ko-KR" dirty="0">
                <a:latin typeface="Times New Roman" panose="02020603050405020304" pitchFamily="18" charset="0"/>
              </a:rPr>
              <a:t> &gt; 0)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ELSE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DO;</a:t>
            </a:r>
          </a:p>
          <a:p>
            <a:pPr lvl="3"/>
            <a:r>
              <a:rPr lang="en-US" altLang="ko-KR" dirty="0">
                <a:latin typeface="Times New Roman" panose="02020603050405020304" pitchFamily="18" charset="0"/>
              </a:rPr>
              <a:t>PRINT “R1 violated!!”;</a:t>
            </a:r>
          </a:p>
          <a:p>
            <a:pPr lvl="3"/>
            <a:r>
              <a:rPr lang="en-US" altLang="ko-KR" dirty="0">
                <a:latin typeface="Times New Roman" panose="02020603050405020304" pitchFamily="18" charset="0"/>
              </a:rPr>
              <a:t>REJECT;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END;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3827282"/>
            <a:ext cx="82296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</a:rPr>
              <a:t>R1 -&gt; </a:t>
            </a:r>
            <a:r>
              <a:rPr lang="ko-KR" altLang="en-US" dirty="0">
                <a:latin typeface="Times New Roman" panose="02020603050405020304" pitchFamily="18" charset="0"/>
              </a:rPr>
              <a:t>규정 이름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</a:rPr>
              <a:t>AFTER </a:t>
            </a:r>
            <a:r>
              <a:rPr lang="ko-KR" altLang="en-US" dirty="0">
                <a:latin typeface="Times New Roman" panose="02020603050405020304" pitchFamily="18" charset="0"/>
              </a:rPr>
              <a:t>절 </a:t>
            </a:r>
            <a:r>
              <a:rPr lang="en-US" altLang="ko-KR" dirty="0">
                <a:latin typeface="Times New Roman" panose="02020603050405020304" pitchFamily="18" charset="0"/>
              </a:rPr>
              <a:t>-&gt; </a:t>
            </a:r>
            <a:r>
              <a:rPr lang="ko-KR" altLang="en-US" dirty="0">
                <a:latin typeface="Times New Roman" panose="02020603050405020304" pitchFamily="18" charset="0"/>
              </a:rPr>
              <a:t>검사 시기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</a:rPr>
              <a:t>CHECK </a:t>
            </a:r>
            <a:r>
              <a:rPr lang="ko-KR" altLang="en-US" dirty="0">
                <a:latin typeface="Times New Roman" panose="02020603050405020304" pitchFamily="18" charset="0"/>
              </a:rPr>
              <a:t>절 </a:t>
            </a:r>
            <a:r>
              <a:rPr lang="en-US" altLang="ko-KR" dirty="0">
                <a:latin typeface="Times New Roman" panose="02020603050405020304" pitchFamily="18" charset="0"/>
              </a:rPr>
              <a:t>-&gt; </a:t>
            </a:r>
            <a:r>
              <a:rPr lang="ko-KR" altLang="en-US" dirty="0">
                <a:latin typeface="Times New Roman" panose="02020603050405020304" pitchFamily="18" charset="0"/>
              </a:rPr>
              <a:t>제약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</a:rPr>
              <a:t>조건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</a:rPr>
              <a:t>ELSE </a:t>
            </a:r>
            <a:r>
              <a:rPr lang="ko-KR" altLang="en-US" dirty="0">
                <a:latin typeface="Times New Roman" panose="02020603050405020304" pitchFamily="18" charset="0"/>
              </a:rPr>
              <a:t>절 </a:t>
            </a:r>
            <a:r>
              <a:rPr lang="en-US" altLang="ko-KR" dirty="0">
                <a:latin typeface="Times New Roman" panose="02020603050405020304" pitchFamily="18" charset="0"/>
              </a:rPr>
              <a:t>-&gt; </a:t>
            </a:r>
            <a:r>
              <a:rPr lang="ko-KR" altLang="en-US" dirty="0">
                <a:latin typeface="Times New Roman" panose="02020603050405020304" pitchFamily="18" charset="0"/>
              </a:rPr>
              <a:t>위반 시 조치 내용을 기술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Times New Roman" panose="02020603050405020304" pitchFamily="18" charset="0"/>
              </a:rPr>
              <a:t>아무 것도 기술하지 않으면 갱신 연산을 묵시적으로 거부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5437829"/>
            <a:ext cx="822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Times New Roman" panose="02020603050405020304" pitchFamily="18" charset="0"/>
              </a:rPr>
              <a:t>시스템 카탈로그에 수록된 </a:t>
            </a:r>
            <a:r>
              <a:rPr lang="ko-KR" altLang="en-US" dirty="0" err="1">
                <a:latin typeface="Times New Roman" panose="02020603050405020304" pitchFamily="18" charset="0"/>
              </a:rPr>
              <a:t>무결성</a:t>
            </a:r>
            <a:r>
              <a:rPr lang="ko-KR" altLang="en-US" dirty="0">
                <a:latin typeface="Times New Roman" panose="02020603050405020304" pitchFamily="18" charset="0"/>
              </a:rPr>
              <a:t> 규정은 다른 데이터와 마찬가지로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    </a:t>
            </a:r>
            <a:r>
              <a:rPr lang="ko-KR" altLang="en-US" dirty="0">
                <a:latin typeface="Times New Roman" panose="02020603050405020304" pitchFamily="18" charset="0"/>
              </a:rPr>
              <a:t> 일반 </a:t>
            </a:r>
            <a:r>
              <a:rPr lang="ko-KR" altLang="en-US" dirty="0" err="1">
                <a:latin typeface="Times New Roman" panose="02020603050405020304" pitchFamily="18" charset="0"/>
              </a:rPr>
              <a:t>질의문을</a:t>
            </a:r>
            <a:r>
              <a:rPr lang="ko-KR" altLang="en-US" dirty="0">
                <a:latin typeface="Times New Roman" panose="02020603050405020304" pitchFamily="18" charset="0"/>
              </a:rPr>
              <a:t> 통하여 검색 가능</a:t>
            </a:r>
            <a:r>
              <a:rPr lang="en-US" altLang="ko-KR" dirty="0">
                <a:latin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18357034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Integrity Rules(2)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규정의 대상</a:t>
            </a:r>
            <a:endParaRPr lang="en-US" altLang="ko-KR" dirty="0"/>
          </a:p>
          <a:p>
            <a:pPr lvl="1"/>
            <a:r>
              <a:rPr lang="en-US" altLang="ko-KR" dirty="0"/>
              <a:t>Domain</a:t>
            </a:r>
          </a:p>
          <a:p>
            <a:pPr lvl="1"/>
            <a:r>
              <a:rPr lang="en-US" altLang="ko-KR" dirty="0"/>
              <a:t>Primary or Foreign key</a:t>
            </a:r>
          </a:p>
          <a:p>
            <a:pPr lvl="1"/>
            <a:r>
              <a:rPr lang="en-US" altLang="ko-KR" dirty="0"/>
              <a:t>Dependency</a:t>
            </a:r>
          </a:p>
          <a:p>
            <a:pPr lvl="1"/>
            <a:r>
              <a:rPr lang="en-US" altLang="ko-KR" dirty="0"/>
              <a:t>Relationship</a:t>
            </a:r>
          </a:p>
          <a:p>
            <a:r>
              <a:rPr lang="ko-KR" altLang="en-US" dirty="0" err="1"/>
              <a:t>무결성</a:t>
            </a:r>
            <a:r>
              <a:rPr lang="ko-KR" altLang="en-US" dirty="0"/>
              <a:t> 규정의 유형</a:t>
            </a:r>
            <a:endParaRPr lang="en-US" altLang="ko-KR" dirty="0"/>
          </a:p>
          <a:p>
            <a:pPr lvl="1"/>
            <a:r>
              <a:rPr lang="en-US" altLang="ko-KR" dirty="0"/>
              <a:t>Domain Integrity Rules(</a:t>
            </a:r>
            <a:r>
              <a:rPr lang="ko-KR" altLang="en-US" dirty="0"/>
              <a:t>도메인 </a:t>
            </a:r>
            <a:r>
              <a:rPr lang="ko-KR" altLang="en-US" dirty="0" err="1"/>
              <a:t>무결성</a:t>
            </a:r>
            <a:r>
              <a:rPr lang="ko-KR" altLang="en-US" dirty="0"/>
              <a:t> 규정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Relation Integrity Rules(</a:t>
            </a:r>
            <a:r>
              <a:rPr lang="ko-KR" altLang="en-US" dirty="0"/>
              <a:t>관계 </a:t>
            </a:r>
            <a:r>
              <a:rPr lang="ko-KR" altLang="en-US" dirty="0" err="1"/>
              <a:t>무결성</a:t>
            </a:r>
            <a:r>
              <a:rPr lang="ko-KR" altLang="en-US" dirty="0"/>
              <a:t> 규정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035665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보안 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Ensures that only authorized users can perform	 authorized activities at authorized times</a:t>
            </a:r>
          </a:p>
          <a:p>
            <a:pPr lvl="1"/>
            <a:r>
              <a:rPr lang="ko-KR" altLang="en-US" dirty="0"/>
              <a:t>불법적인 데이터의 폭로</a:t>
            </a:r>
            <a:r>
              <a:rPr lang="en-US" altLang="ko-KR" dirty="0"/>
              <a:t>,</a:t>
            </a:r>
            <a:r>
              <a:rPr lang="ko-KR" altLang="en-US" dirty="0"/>
              <a:t> 변경</a:t>
            </a:r>
            <a:r>
              <a:rPr lang="en-US" altLang="ko-KR" dirty="0"/>
              <a:t>, </a:t>
            </a:r>
            <a:r>
              <a:rPr lang="ko-KR" altLang="en-US" dirty="0"/>
              <a:t>파괴 등으로부터 </a:t>
            </a:r>
            <a:r>
              <a:rPr lang="en-US" altLang="ko-KR" dirty="0"/>
              <a:t>DB</a:t>
            </a:r>
            <a:r>
              <a:rPr lang="ko-KR" altLang="en-US" dirty="0"/>
              <a:t>를 보호하는 활동</a:t>
            </a:r>
            <a:endParaRPr lang="en-US" altLang="ko-KR" dirty="0"/>
          </a:p>
          <a:p>
            <a:pPr lvl="2"/>
            <a:r>
              <a:rPr lang="ko-KR" altLang="en-US" dirty="0"/>
              <a:t>보안 규정</a:t>
            </a:r>
            <a:r>
              <a:rPr lang="en-US" altLang="ko-KR" dirty="0"/>
              <a:t>(security rule)</a:t>
            </a:r>
            <a:r>
              <a:rPr lang="ko-KR" altLang="en-US" dirty="0"/>
              <a:t>을 정의하고</a:t>
            </a:r>
            <a:r>
              <a:rPr lang="en-US" altLang="ko-KR" dirty="0"/>
              <a:t>, </a:t>
            </a:r>
            <a:r>
              <a:rPr lang="ko-KR" altLang="en-US" dirty="0"/>
              <a:t>집행하는 방안이 필요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보안에 대한 통제의 분류</a:t>
            </a:r>
            <a:endParaRPr lang="en-US" altLang="ko-KR" dirty="0"/>
          </a:p>
          <a:p>
            <a:pPr lvl="1"/>
            <a:r>
              <a:rPr lang="ko-KR" altLang="en-US" dirty="0"/>
              <a:t>법적</a:t>
            </a:r>
            <a:r>
              <a:rPr lang="en-US" altLang="ko-KR" dirty="0"/>
              <a:t>, </a:t>
            </a:r>
            <a:r>
              <a:rPr lang="ko-KR" altLang="en-US" dirty="0"/>
              <a:t>윤리적 통제</a:t>
            </a:r>
            <a:r>
              <a:rPr lang="en-US" altLang="ko-KR" dirty="0"/>
              <a:t>: </a:t>
            </a:r>
            <a:r>
              <a:rPr lang="ko-KR" altLang="en-US" dirty="0"/>
              <a:t>법과 윤리를 통하여 심리적 보안을 제공</a:t>
            </a:r>
            <a:endParaRPr lang="en-US" altLang="ko-KR" dirty="0"/>
          </a:p>
          <a:p>
            <a:pPr lvl="1"/>
            <a:r>
              <a:rPr lang="ko-KR" altLang="en-US" dirty="0"/>
              <a:t>행정</a:t>
            </a:r>
            <a:r>
              <a:rPr lang="en-US" altLang="ko-KR" dirty="0"/>
              <a:t>, </a:t>
            </a:r>
            <a:r>
              <a:rPr lang="ko-KR" altLang="en-US" dirty="0"/>
              <a:t>관리적 통제</a:t>
            </a:r>
            <a:r>
              <a:rPr lang="en-US" altLang="ko-KR" dirty="0"/>
              <a:t>: DB </a:t>
            </a:r>
            <a:r>
              <a:rPr lang="ko-KR" altLang="en-US" dirty="0"/>
              <a:t>관련 직원 및 조직을 감독하여 </a:t>
            </a:r>
            <a:r>
              <a:rPr lang="en-US" altLang="ko-KR" dirty="0"/>
              <a:t>DB</a:t>
            </a:r>
            <a:r>
              <a:rPr lang="ko-KR" altLang="en-US" dirty="0"/>
              <a:t>의 잘못된 사용을 탐지하고 방지</a:t>
            </a:r>
            <a:endParaRPr lang="en-US" altLang="ko-KR" dirty="0"/>
          </a:p>
          <a:p>
            <a:pPr lvl="1"/>
            <a:r>
              <a:rPr lang="ko-KR" altLang="en-US" dirty="0"/>
              <a:t>물리적 통제</a:t>
            </a:r>
            <a:r>
              <a:rPr lang="en-US" altLang="ko-KR" dirty="0"/>
              <a:t>: DB</a:t>
            </a:r>
            <a:r>
              <a:rPr lang="ko-KR" altLang="en-US" dirty="0"/>
              <a:t>에 대한 접근을 물리적 방법으로 통제</a:t>
            </a:r>
            <a:endParaRPr lang="en-US" altLang="ko-KR" dirty="0"/>
          </a:p>
          <a:p>
            <a:pPr lvl="1"/>
            <a:r>
              <a:rPr lang="ko-KR" altLang="en-US" dirty="0"/>
              <a:t>기술적 통제</a:t>
            </a:r>
            <a:r>
              <a:rPr lang="en-US" altLang="ko-KR" dirty="0"/>
              <a:t>: h/w, s/w, DBMS</a:t>
            </a:r>
            <a:r>
              <a:rPr lang="ko-KR" altLang="en-US" dirty="0"/>
              <a:t>를 통한 통제 기능</a:t>
            </a:r>
          </a:p>
        </p:txBody>
      </p:sp>
    </p:spTree>
    <p:extLst>
      <p:ext uri="{BB962C8B-B14F-4D97-AF65-F5344CB8AC3E}">
        <p14:creationId xmlns:p14="http://schemas.microsoft.com/office/powerpoint/2010/main" xmlns="" val="52949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Data Model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892485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보안에 대한 통제 범위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981200" y="1838227"/>
            <a:ext cx="8229600" cy="4383464"/>
            <a:chOff x="457201" y="1489435"/>
            <a:chExt cx="8229600" cy="4383464"/>
          </a:xfrm>
        </p:grpSpPr>
        <p:sp>
          <p:nvSpPr>
            <p:cNvPr id="3" name="타원 2"/>
            <p:cNvSpPr/>
            <p:nvPr/>
          </p:nvSpPr>
          <p:spPr bwMode="auto">
            <a:xfrm>
              <a:off x="457201" y="1489435"/>
              <a:ext cx="8229600" cy="4383464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0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법적</a:t>
              </a:r>
              <a:r>
                <a:rPr lang="en-US" altLang="ko-KR" dirty="0"/>
                <a:t>, </a:t>
              </a:r>
              <a:r>
                <a:rPr lang="ko-KR" altLang="en-US" dirty="0"/>
                <a:t>윤리적 통제</a:t>
              </a:r>
            </a:p>
          </p:txBody>
        </p:sp>
        <p:sp>
          <p:nvSpPr>
            <p:cNvPr id="4" name="타원 3"/>
            <p:cNvSpPr/>
            <p:nvPr/>
          </p:nvSpPr>
          <p:spPr bwMode="auto">
            <a:xfrm>
              <a:off x="1216058" y="2535810"/>
              <a:ext cx="6881567" cy="320511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행정</a:t>
              </a:r>
              <a:r>
                <a:rPr lang="en-US" altLang="ko-KR" dirty="0"/>
                <a:t>, </a:t>
              </a:r>
              <a:r>
                <a:rPr lang="ko-KR" altLang="en-US" dirty="0"/>
                <a:t>관리적 통제</a:t>
              </a: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2083324" y="3346515"/>
              <a:ext cx="5326144" cy="2281287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물리적 통제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2658360" y="3996966"/>
              <a:ext cx="4270342" cy="15648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cxnSp>
          <p:nvCxnSpPr>
            <p:cNvPr id="8" name="직선 연결선 7"/>
            <p:cNvCxnSpPr>
              <a:stCxn id="6" idx="0"/>
            </p:cNvCxnSpPr>
            <p:nvPr/>
          </p:nvCxnSpPr>
          <p:spPr bwMode="auto">
            <a:xfrm flipH="1">
              <a:off x="4788816" y="3996966"/>
              <a:ext cx="4715" cy="8295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>
              <a:endCxn id="6" idx="3"/>
            </p:cNvCxnSpPr>
            <p:nvPr/>
          </p:nvCxnSpPr>
          <p:spPr bwMode="auto">
            <a:xfrm flipH="1">
              <a:off x="3283737" y="4826524"/>
              <a:ext cx="1505079" cy="5061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>
              <a:endCxn id="6" idx="5"/>
            </p:cNvCxnSpPr>
            <p:nvPr/>
          </p:nvCxnSpPr>
          <p:spPr bwMode="auto">
            <a:xfrm>
              <a:off x="4788816" y="4826524"/>
              <a:ext cx="1514509" cy="5061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101419" y="4430598"/>
              <a:ext cx="111236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Times New Roman" panose="02020603050405020304" pitchFamily="18" charset="0"/>
                </a:rPr>
                <a:t>HW </a:t>
              </a:r>
              <a:r>
                <a:rPr lang="ko-KR" altLang="en-US" dirty="0">
                  <a:latin typeface="Times New Roman" panose="02020603050405020304" pitchFamily="18" charset="0"/>
                </a:rPr>
                <a:t>제어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16717" y="4457192"/>
              <a:ext cx="111236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</a:rPr>
                <a:t>SW </a:t>
              </a:r>
              <a:r>
                <a:rPr lang="ko-KR" altLang="en-US" dirty="0">
                  <a:latin typeface="Times New Roman" panose="02020603050405020304" pitchFamily="18" charset="0"/>
                </a:rPr>
                <a:t>제어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4469" y="5097371"/>
              <a:ext cx="123972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</a:rPr>
                <a:t>DB </a:t>
              </a:r>
              <a:r>
                <a:rPr lang="ko-KR" altLang="en-US" dirty="0">
                  <a:latin typeface="Times New Roman" panose="02020603050405020304" pitchFamily="18" charset="0"/>
                </a:rPr>
                <a:t>제어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330401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Encryption(</a:t>
            </a:r>
            <a:r>
              <a:rPr lang="ko-KR" altLang="en-US" dirty="0"/>
              <a:t>암호화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2"/>
            <a:ext cx="8229601" cy="4091703"/>
          </a:xfrm>
        </p:spPr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데이터 암호화</a:t>
            </a:r>
            <a:r>
              <a:rPr lang="en-US" altLang="ko-KR" dirty="0"/>
              <a:t>: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메시지</a:t>
            </a:r>
            <a:r>
              <a:rPr lang="en-US" altLang="ko-KR" dirty="0"/>
              <a:t>, password</a:t>
            </a:r>
            <a:r>
              <a:rPr lang="ko-KR" altLang="en-US" dirty="0"/>
              <a:t> 등을 저장하거나 전송할 때</a:t>
            </a:r>
            <a:r>
              <a:rPr lang="en-US" altLang="ko-KR" dirty="0"/>
              <a:t>, </a:t>
            </a:r>
            <a:r>
              <a:rPr lang="ko-KR" altLang="en-US" dirty="0"/>
              <a:t>모두 암호 형태로</a:t>
            </a:r>
            <a:r>
              <a:rPr lang="en-US" altLang="ko-KR" dirty="0"/>
              <a:t> </a:t>
            </a:r>
            <a:r>
              <a:rPr lang="ko-KR" altLang="en-US" dirty="0"/>
              <a:t>변환시키는 것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의 데이터를 암호화하여 그 내용을 판독할 수 없게 함으로써 보안 유지 가능</a:t>
            </a:r>
            <a:endParaRPr lang="en-US" altLang="ko-KR" dirty="0"/>
          </a:p>
          <a:p>
            <a:pPr lvl="1"/>
            <a:r>
              <a:rPr lang="ko-KR" altLang="en-US" dirty="0"/>
              <a:t>암호화 시스템</a:t>
            </a:r>
            <a:r>
              <a:rPr lang="en-US" altLang="ko-KR" dirty="0"/>
              <a:t>(cipher system)</a:t>
            </a:r>
            <a:r>
              <a:rPr lang="ko-KR" altLang="en-US" dirty="0"/>
              <a:t>의 구성 요소</a:t>
            </a:r>
            <a:endParaRPr lang="en-US" altLang="ko-KR" dirty="0"/>
          </a:p>
          <a:p>
            <a:pPr lvl="2"/>
            <a:r>
              <a:rPr lang="ko-KR" altLang="en-US" dirty="0"/>
              <a:t>암호화 알고리즘 </a:t>
            </a:r>
            <a:r>
              <a:rPr lang="en-US" altLang="ko-KR" dirty="0"/>
              <a:t>E(encryption algorithm)</a:t>
            </a:r>
          </a:p>
          <a:p>
            <a:pPr lvl="2"/>
            <a:r>
              <a:rPr lang="ko-KR" altLang="en-US" dirty="0"/>
              <a:t>해독 알고리즘 </a:t>
            </a:r>
            <a:r>
              <a:rPr lang="en-US" altLang="ko-KR" dirty="0"/>
              <a:t>D(decryption algorithm)</a:t>
            </a:r>
          </a:p>
          <a:p>
            <a:pPr lvl="2"/>
            <a:r>
              <a:rPr lang="ko-KR" altLang="en-US" dirty="0"/>
              <a:t>암호화 키 </a:t>
            </a:r>
            <a:r>
              <a:rPr lang="en-US" altLang="ko-KR" dirty="0"/>
              <a:t>K(encryption key)</a:t>
            </a:r>
          </a:p>
          <a:p>
            <a:pPr lvl="2"/>
            <a:r>
              <a:rPr lang="ko-KR" altLang="en-US" dirty="0"/>
              <a:t>해독 키</a:t>
            </a:r>
            <a:r>
              <a:rPr lang="en-US" altLang="ko-KR" dirty="0"/>
              <a:t>(decryption key) : </a:t>
            </a:r>
            <a:r>
              <a:rPr lang="ko-KR" altLang="en-US" dirty="0"/>
              <a:t>암호화 키와 같을 수 있음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5505255"/>
            <a:ext cx="7772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▣ P: </a:t>
            </a:r>
            <a:r>
              <a:rPr lang="ko-KR" altLang="en-US" dirty="0" err="1">
                <a:latin typeface="Times New Roman" panose="02020603050405020304" pitchFamily="18" charset="0"/>
              </a:rPr>
              <a:t>평문</a:t>
            </a:r>
            <a:r>
              <a:rPr lang="en-US" altLang="ko-KR" dirty="0">
                <a:latin typeface="Times New Roman" panose="02020603050405020304" pitchFamily="18" charset="0"/>
              </a:rPr>
              <a:t>(plain text), C: </a:t>
            </a:r>
            <a:r>
              <a:rPr lang="ko-KR" altLang="en-US" dirty="0">
                <a:latin typeface="Times New Roman" panose="02020603050405020304" pitchFamily="18" charset="0"/>
              </a:rPr>
              <a:t>암호문</a:t>
            </a:r>
            <a:r>
              <a:rPr lang="en-US" altLang="ko-KR" dirty="0">
                <a:latin typeface="Times New Roman" panose="02020603050405020304" pitchFamily="18" charset="0"/>
              </a:rPr>
              <a:t>(cipher text)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</a:rPr>
              <a:t>C = </a:t>
            </a:r>
            <a:r>
              <a:rPr lang="en-US" altLang="ko-KR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ko-KR" baseline="300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</a:rPr>
              <a:t>(P),   P = </a:t>
            </a:r>
            <a:r>
              <a:rPr lang="en-US" altLang="ko-KR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ko-KR" baseline="300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</a:rPr>
              <a:t>(C)</a:t>
            </a:r>
            <a:endParaRPr lang="ko-KR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67995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DBA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DBA</a:t>
            </a:r>
          </a:p>
          <a:p>
            <a:pPr lvl="1"/>
            <a:r>
              <a:rPr lang="en-US" altLang="ko-KR" dirty="0"/>
              <a:t>A person or office specific to a single database &amp; its applications</a:t>
            </a:r>
          </a:p>
          <a:p>
            <a:r>
              <a:rPr lang="en-US" altLang="ko-KR" dirty="0"/>
              <a:t>DBA</a:t>
            </a:r>
            <a:r>
              <a:rPr lang="ko-KR" altLang="en-US" dirty="0"/>
              <a:t>의 임무</a:t>
            </a:r>
            <a:endParaRPr lang="en-US" altLang="ko-KR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구조 관리</a:t>
            </a:r>
          </a:p>
          <a:p>
            <a:pPr lvl="1"/>
            <a:r>
              <a:rPr lang="ko-KR" altLang="en-US" dirty="0"/>
              <a:t>병행 처리 제어</a:t>
            </a:r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보안</a:t>
            </a:r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복구</a:t>
            </a:r>
          </a:p>
          <a:p>
            <a:pPr lvl="1"/>
            <a:r>
              <a:rPr lang="en-US" altLang="ko-KR" dirty="0"/>
              <a:t>DBMS </a:t>
            </a:r>
            <a:r>
              <a:rPr lang="ko-KR" altLang="en-US" dirty="0"/>
              <a:t>관리 및 </a:t>
            </a:r>
            <a:r>
              <a:rPr lang="en-US" altLang="ko-KR" dirty="0"/>
              <a:t>Data Store(</a:t>
            </a:r>
            <a:r>
              <a:rPr lang="ko-KR" altLang="en-US" dirty="0"/>
              <a:t>자료 저장소</a:t>
            </a:r>
            <a:r>
              <a:rPr lang="en-US" altLang="ko-KR" dirty="0"/>
              <a:t>)</a:t>
            </a:r>
            <a:r>
              <a:rPr lang="ko-KR" altLang="en-US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xmlns="" val="8170064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/>
              <a:t>XML &amp;</a:t>
            </a:r>
            <a:r>
              <a:rPr lang="ko-KR" altLang="en-US"/>
              <a:t> </a:t>
            </a:r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22220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Database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10979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 인터넷을 통한 정보</a:t>
            </a:r>
            <a:r>
              <a:rPr lang="en-US" altLang="ko-KR" dirty="0"/>
              <a:t>(or </a:t>
            </a:r>
            <a:r>
              <a:rPr lang="ko-KR" altLang="en-US" dirty="0"/>
              <a:t>문서</a:t>
            </a:r>
            <a:r>
              <a:rPr lang="en-US" altLang="ko-KR" dirty="0"/>
              <a:t>) </a:t>
            </a:r>
            <a:r>
              <a:rPr lang="ko-KR" altLang="en-US" dirty="0"/>
              <a:t>교환이 급속히 증가</a:t>
            </a:r>
            <a:endParaRPr lang="en-US" altLang="ko-KR" dirty="0"/>
          </a:p>
          <a:p>
            <a:pPr lvl="1"/>
            <a:r>
              <a:rPr lang="ko-KR" altLang="en-US" dirty="0"/>
              <a:t>전자상거래</a:t>
            </a:r>
            <a:r>
              <a:rPr lang="en-US" altLang="ko-KR" dirty="0"/>
              <a:t>: </a:t>
            </a:r>
            <a:r>
              <a:rPr lang="ko-KR" altLang="en-US" dirty="0"/>
              <a:t>견적서</a:t>
            </a:r>
            <a:r>
              <a:rPr lang="en-US" altLang="ko-KR" dirty="0"/>
              <a:t>, </a:t>
            </a:r>
            <a:r>
              <a:rPr lang="ko-KR" altLang="en-US" dirty="0"/>
              <a:t>주문서</a:t>
            </a:r>
            <a:r>
              <a:rPr lang="en-US" altLang="ko-KR" dirty="0"/>
              <a:t>, </a:t>
            </a:r>
            <a:r>
              <a:rPr lang="ko-KR" altLang="en-US" dirty="0"/>
              <a:t>대금 결제</a:t>
            </a:r>
            <a:r>
              <a:rPr lang="en-US" altLang="ko-KR" dirty="0"/>
              <a:t>, </a:t>
            </a:r>
            <a:r>
              <a:rPr lang="ko-KR" altLang="en-US" dirty="0"/>
              <a:t>배송 정보</a:t>
            </a:r>
            <a:r>
              <a:rPr lang="en-US" altLang="ko-KR" dirty="0"/>
              <a:t>, etc.</a:t>
            </a:r>
          </a:p>
          <a:p>
            <a:pPr lvl="1"/>
            <a:r>
              <a:rPr lang="ko-KR" altLang="en-US" dirty="0"/>
              <a:t>인터넷 상에서의 문서 교환을 위한 표준 언어 제정</a:t>
            </a:r>
            <a:endParaRPr lang="en-US" altLang="ko-KR" dirty="0"/>
          </a:p>
          <a:p>
            <a:pPr lvl="2"/>
            <a:r>
              <a:rPr lang="en-US" altLang="ko-KR" dirty="0"/>
              <a:t>XML(</a:t>
            </a:r>
            <a:r>
              <a:rPr lang="en-US" altLang="ko-KR" dirty="0" err="1"/>
              <a:t>eXtensible</a:t>
            </a:r>
            <a:r>
              <a:rPr lang="en-US" altLang="ko-KR" dirty="0"/>
              <a:t> Markup Language)</a:t>
            </a:r>
          </a:p>
          <a:p>
            <a:pPr lvl="2"/>
            <a:r>
              <a:rPr lang="ko-KR" altLang="en-US" dirty="0"/>
              <a:t>교환 문서의 작성 규칙을 기술하는데 사용되는 </a:t>
            </a:r>
            <a:r>
              <a:rPr lang="en-US" altLang="ko-KR" dirty="0"/>
              <a:t>meta-language</a:t>
            </a:r>
          </a:p>
          <a:p>
            <a:pPr lvl="2"/>
            <a:r>
              <a:rPr lang="en-US" altLang="ko-KR" dirty="0"/>
              <a:t>1998</a:t>
            </a:r>
            <a:r>
              <a:rPr lang="ko-KR" altLang="en-US" dirty="0"/>
              <a:t>년 </a:t>
            </a:r>
            <a:r>
              <a:rPr lang="en-US" altLang="ko-KR" dirty="0"/>
              <a:t>W3C(World Wide Web Consortium)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제정</a:t>
            </a:r>
            <a:endParaRPr lang="en-US" altLang="ko-KR" dirty="0"/>
          </a:p>
          <a:p>
            <a:r>
              <a:rPr lang="ko-KR" altLang="en-US" dirty="0"/>
              <a:t>교환되는 문서의 자동 처리에</a:t>
            </a:r>
            <a:r>
              <a:rPr lang="en-US" altLang="ko-KR" dirty="0"/>
              <a:t> </a:t>
            </a:r>
            <a:r>
              <a:rPr lang="ko-KR" altLang="en-US" dirty="0"/>
              <a:t>대한 필요성 증대</a:t>
            </a:r>
            <a:endParaRPr lang="en-US" altLang="ko-KR" dirty="0"/>
          </a:p>
          <a:p>
            <a:pPr lvl="1"/>
            <a:r>
              <a:rPr lang="en-US" altLang="ko-KR" dirty="0"/>
              <a:t>Hyperlink Document</a:t>
            </a:r>
          </a:p>
          <a:p>
            <a:pPr lvl="2"/>
            <a:r>
              <a:rPr lang="en-US" altLang="ko-KR" dirty="0"/>
              <a:t>Web Page</a:t>
            </a:r>
            <a:r>
              <a:rPr lang="ko-KR" altLang="en-US" dirty="0"/>
              <a:t>의 내용과 </a:t>
            </a:r>
            <a:r>
              <a:rPr lang="en-US" altLang="ko-KR" dirty="0"/>
              <a:t>formatting</a:t>
            </a:r>
            <a:r>
              <a:rPr lang="ko-KR" altLang="en-US" dirty="0"/>
              <a:t> 방법을 기술한 문서</a:t>
            </a:r>
            <a:endParaRPr lang="en-US" altLang="ko-KR" dirty="0"/>
          </a:p>
          <a:p>
            <a:pPr lvl="2"/>
            <a:r>
              <a:rPr lang="ko-KR" altLang="en-US" dirty="0"/>
              <a:t>문서 작성 언어</a:t>
            </a:r>
            <a:r>
              <a:rPr lang="en-US" altLang="ko-KR" dirty="0"/>
              <a:t>: 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</a:p>
          <a:p>
            <a:pPr lvl="2"/>
            <a:r>
              <a:rPr lang="ko-KR" altLang="en-US" dirty="0"/>
              <a:t>스키마 정보가 전혀 없음 </a:t>
            </a:r>
            <a:r>
              <a:rPr lang="en-US" altLang="ko-KR" dirty="0"/>
              <a:t>-&gt; </a:t>
            </a:r>
            <a:r>
              <a:rPr lang="ko-KR" altLang="en-US" dirty="0"/>
              <a:t>문서의 자동 처리는 불가능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XML Document</a:t>
            </a:r>
          </a:p>
          <a:p>
            <a:pPr lvl="2"/>
            <a:r>
              <a:rPr lang="en-US" altLang="ko-KR" dirty="0"/>
              <a:t>Data structuring</a:t>
            </a:r>
            <a:r>
              <a:rPr lang="ko-KR" altLang="en-US" dirty="0"/>
              <a:t> </a:t>
            </a:r>
            <a:r>
              <a:rPr lang="en-US" altLang="ko-KR" dirty="0"/>
              <a:t>: XML DTD, XML Schema</a:t>
            </a:r>
          </a:p>
          <a:p>
            <a:pPr lvl="2"/>
            <a:r>
              <a:rPr lang="en-US" altLang="ko-KR" dirty="0"/>
              <a:t>XML </a:t>
            </a:r>
            <a:r>
              <a:rPr lang="ko-KR" altLang="en-US" dirty="0"/>
              <a:t>문서의 자동 처리 </a:t>
            </a:r>
            <a:r>
              <a:rPr lang="en-US" altLang="ko-KR" dirty="0"/>
              <a:t>: </a:t>
            </a:r>
            <a:r>
              <a:rPr lang="en-US" altLang="ko-KR" dirty="0" err="1"/>
              <a:t>XPath</a:t>
            </a:r>
            <a:r>
              <a:rPr lang="en-US" altLang="ko-KR" dirty="0"/>
              <a:t>, XQuery, XSLT, SQL/XML</a:t>
            </a:r>
          </a:p>
          <a:p>
            <a:pPr lvl="2"/>
            <a:r>
              <a:rPr lang="en-US" altLang="ko-KR" dirty="0"/>
              <a:t>XML </a:t>
            </a:r>
            <a:r>
              <a:rPr lang="ko-KR" altLang="en-US" dirty="0"/>
              <a:t>문서의 </a:t>
            </a:r>
            <a:r>
              <a:rPr lang="en-US" altLang="ko-KR" dirty="0"/>
              <a:t>rendering : XSL (</a:t>
            </a:r>
            <a:r>
              <a:rPr lang="en-US" altLang="ko-KR" dirty="0" err="1"/>
              <a:t>eXtensible</a:t>
            </a:r>
            <a:r>
              <a:rPr lang="en-US" altLang="ko-KR" dirty="0"/>
              <a:t> </a:t>
            </a:r>
            <a:r>
              <a:rPr lang="en-US" altLang="ko-KR" dirty="0" err="1"/>
              <a:t>Stylesheet</a:t>
            </a:r>
            <a:r>
              <a:rPr lang="en-US" altLang="ko-KR" dirty="0"/>
              <a:t> Language)</a:t>
            </a:r>
          </a:p>
          <a:p>
            <a:pPr lvl="2"/>
            <a:r>
              <a:rPr lang="en-US" altLang="ko-KR" dirty="0"/>
              <a:t>XML </a:t>
            </a:r>
            <a:r>
              <a:rPr lang="ko-KR" altLang="en-US" dirty="0"/>
              <a:t>문서의 저장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C00000"/>
                </a:solidFill>
              </a:rPr>
              <a:t>XML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29832886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Structuring</a:t>
            </a:r>
            <a:r>
              <a:rPr lang="ko-KR" altLang="en-US" dirty="0"/>
              <a:t>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Structured Data (</a:t>
            </a:r>
            <a:r>
              <a:rPr lang="ko-KR" altLang="en-US" dirty="0"/>
              <a:t>구조화 데이터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Data format</a:t>
            </a:r>
            <a:r>
              <a:rPr lang="ko-KR" altLang="en-US" dirty="0"/>
              <a:t>이 엄격하고 고정적</a:t>
            </a:r>
            <a:r>
              <a:rPr lang="en-US" altLang="ko-KR" dirty="0"/>
              <a:t>. Schema</a:t>
            </a:r>
            <a:r>
              <a:rPr lang="ko-KR" altLang="en-US" dirty="0"/>
              <a:t>가 미리 정의됨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DB </a:t>
            </a:r>
            <a:r>
              <a:rPr lang="ko-KR" altLang="en-US" dirty="0"/>
              <a:t>테이블에 저장된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Semi-Structured Data (</a:t>
            </a:r>
            <a:r>
              <a:rPr lang="ko-KR" altLang="en-US" dirty="0" err="1"/>
              <a:t>반구조화</a:t>
            </a:r>
            <a:r>
              <a:rPr lang="ko-KR" altLang="en-US" dirty="0"/>
              <a:t> 데이터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를 저장하고 관리할 방법이 결정되기 전에 수집</a:t>
            </a:r>
            <a:endParaRPr lang="en-US" altLang="ko-KR" dirty="0"/>
          </a:p>
          <a:p>
            <a:pPr lvl="2"/>
            <a:r>
              <a:rPr lang="en-US" altLang="ko-KR" dirty="0"/>
              <a:t>Data format</a:t>
            </a:r>
            <a:r>
              <a:rPr lang="ko-KR" altLang="en-US" dirty="0"/>
              <a:t>이 가변적 </a:t>
            </a:r>
            <a:r>
              <a:rPr lang="en-US" altLang="ko-KR" dirty="0"/>
              <a:t>-&gt; </a:t>
            </a:r>
            <a:r>
              <a:rPr lang="ko-KR" altLang="en-US" dirty="0"/>
              <a:t>프로그램 실행 중에도 변경 가능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Schema</a:t>
            </a:r>
            <a:r>
              <a:rPr lang="ko-KR" altLang="en-US" dirty="0"/>
              <a:t>를 미리 정할 수 없음</a:t>
            </a:r>
            <a:endParaRPr lang="en-US" altLang="ko-KR" dirty="0"/>
          </a:p>
          <a:p>
            <a:pPr lvl="2"/>
            <a:r>
              <a:rPr lang="ko-KR" altLang="en-US" dirty="0"/>
              <a:t>어떤 구조를 갖고 있으나</a:t>
            </a:r>
            <a:r>
              <a:rPr lang="en-US" altLang="ko-KR" dirty="0"/>
              <a:t>, </a:t>
            </a:r>
            <a:r>
              <a:rPr lang="ko-KR" altLang="en-US" dirty="0"/>
              <a:t>수집된 </a:t>
            </a:r>
            <a:r>
              <a:rPr lang="en-US" altLang="ko-KR" dirty="0"/>
              <a:t>data</a:t>
            </a:r>
            <a:r>
              <a:rPr lang="ko-KR" altLang="en-US" dirty="0"/>
              <a:t>가 모두 동일한 구조를 갖는 것은 아니다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Data </a:t>
            </a:r>
            <a:r>
              <a:rPr lang="ko-KR" altLang="en-US" dirty="0"/>
              <a:t>값이 </a:t>
            </a:r>
            <a:r>
              <a:rPr lang="en-US" altLang="ko-KR" dirty="0"/>
              <a:t>schema</a:t>
            </a:r>
            <a:r>
              <a:rPr lang="ko-KR" altLang="en-US" dirty="0"/>
              <a:t>와 혼합 </a:t>
            </a:r>
            <a:r>
              <a:rPr lang="en-US" altLang="ko-KR" dirty="0"/>
              <a:t>(self-describing data) : &lt;</a:t>
            </a:r>
            <a:r>
              <a:rPr lang="ko-KR" altLang="en-US" dirty="0"/>
              <a:t>의미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tree, graph, linked list </a:t>
            </a:r>
            <a:r>
              <a:rPr lang="ko-KR" altLang="en-US" dirty="0"/>
              <a:t>등으로 표현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schema</a:t>
            </a:r>
            <a:r>
              <a:rPr lang="ko-KR" altLang="en-US" dirty="0"/>
              <a:t>를 갖지 않은</a:t>
            </a:r>
            <a:r>
              <a:rPr lang="en-US" altLang="ko-KR" dirty="0"/>
              <a:t> XML </a:t>
            </a:r>
            <a:r>
              <a:rPr lang="ko-KR" altLang="en-US" dirty="0"/>
              <a:t>문서</a:t>
            </a:r>
            <a:endParaRPr lang="en-US" altLang="ko-KR" dirty="0"/>
          </a:p>
          <a:p>
            <a:r>
              <a:rPr lang="en-US" altLang="ko-KR" dirty="0"/>
              <a:t>Unstructured Data (</a:t>
            </a:r>
            <a:r>
              <a:rPr lang="ko-KR" altLang="en-US" dirty="0"/>
              <a:t>비구조화 데이터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구조가</a:t>
            </a:r>
            <a:r>
              <a:rPr lang="en-US" altLang="ko-KR" dirty="0"/>
              <a:t> </a:t>
            </a:r>
            <a:r>
              <a:rPr lang="ko-KR" altLang="en-US" dirty="0"/>
              <a:t>거의 없는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Text Document, HTML</a:t>
            </a:r>
            <a:r>
              <a:rPr lang="ko-KR" altLang="en-US" dirty="0"/>
              <a:t>로 작성된 </a:t>
            </a:r>
            <a:r>
              <a:rPr lang="en-US" altLang="ko-KR" dirty="0"/>
              <a:t>Web Pages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048406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Document</a:t>
            </a:r>
            <a:r>
              <a:rPr lang="ko-KR" altLang="en-US" dirty="0"/>
              <a:t>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필수적 요소</a:t>
            </a:r>
            <a:endParaRPr lang="en-US" altLang="ko-KR" dirty="0"/>
          </a:p>
          <a:p>
            <a:pPr lvl="1"/>
            <a:r>
              <a:rPr lang="ko-KR" altLang="en-US" dirty="0"/>
              <a:t>원소</a:t>
            </a:r>
            <a:r>
              <a:rPr lang="en-US" altLang="ko-KR" dirty="0"/>
              <a:t>(Element) : </a:t>
            </a:r>
            <a:r>
              <a:rPr lang="ko-KR" altLang="en-US" dirty="0"/>
              <a:t>문서를 구성하는 핵심 요소</a:t>
            </a:r>
            <a:endParaRPr lang="en-US" altLang="ko-KR" dirty="0"/>
          </a:p>
          <a:p>
            <a:pPr lvl="1"/>
            <a:r>
              <a:rPr lang="ko-KR" altLang="en-US" dirty="0"/>
              <a:t>속성</a:t>
            </a:r>
            <a:r>
              <a:rPr lang="en-US" altLang="ko-KR" dirty="0"/>
              <a:t>(Attribute) : </a:t>
            </a:r>
            <a:r>
              <a:rPr lang="ko-KR" altLang="en-US" dirty="0"/>
              <a:t>원소에 대한 보조적인 정보를 제공</a:t>
            </a:r>
            <a:endParaRPr lang="en-US" altLang="ko-KR" dirty="0"/>
          </a:p>
          <a:p>
            <a:pPr lvl="1">
              <a:buClr>
                <a:srgbClr val="BB9321"/>
              </a:buClr>
            </a:pPr>
            <a:r>
              <a:rPr lang="ko-KR" altLang="en-US" dirty="0">
                <a:solidFill>
                  <a:srgbClr val="000000"/>
                </a:solidFill>
              </a:rPr>
              <a:t>선언</a:t>
            </a:r>
            <a:r>
              <a:rPr lang="en-US" altLang="ko-KR" dirty="0">
                <a:solidFill>
                  <a:srgbClr val="000000"/>
                </a:solidFill>
              </a:rPr>
              <a:t>(Declaration) : &lt;? ... ?&gt;. XML </a:t>
            </a:r>
            <a:r>
              <a:rPr lang="ko-KR" altLang="en-US" dirty="0">
                <a:solidFill>
                  <a:srgbClr val="000000"/>
                </a:solidFill>
              </a:rPr>
              <a:t>처리기에게 전달할 정보를 기술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/>
              <a:t>부수적 요소</a:t>
            </a:r>
            <a:endParaRPr lang="en-US" altLang="ko-KR" dirty="0"/>
          </a:p>
          <a:p>
            <a:pPr lvl="1"/>
            <a:r>
              <a:rPr lang="ko-KR" altLang="en-US" dirty="0"/>
              <a:t>개체</a:t>
            </a:r>
            <a:r>
              <a:rPr lang="en-US" altLang="ko-KR" dirty="0"/>
              <a:t>(Entity)</a:t>
            </a:r>
          </a:p>
          <a:p>
            <a:pPr lvl="1"/>
            <a:r>
              <a:rPr lang="ko-KR" altLang="en-US" dirty="0" err="1"/>
              <a:t>식별자</a:t>
            </a:r>
            <a:r>
              <a:rPr lang="en-US" altLang="ko-KR" dirty="0"/>
              <a:t>(Identifier)</a:t>
            </a:r>
          </a:p>
          <a:p>
            <a:pPr lvl="1"/>
            <a:r>
              <a:rPr lang="ko-KR" altLang="en-US" dirty="0"/>
              <a:t>참조</a:t>
            </a:r>
            <a:r>
              <a:rPr lang="en-US" altLang="ko-KR" dirty="0"/>
              <a:t>(Reference)</a:t>
            </a:r>
          </a:p>
          <a:p>
            <a:pPr lvl="1"/>
            <a:r>
              <a:rPr lang="ko-KR" altLang="en-US" dirty="0"/>
              <a:t>주석</a:t>
            </a:r>
            <a:r>
              <a:rPr lang="en-US" altLang="ko-KR" dirty="0"/>
              <a:t>(Comment) : &lt;!--  ... --&gt;. </a:t>
            </a:r>
            <a:r>
              <a:rPr lang="ko-KR" altLang="en-US" dirty="0"/>
              <a:t>태그의 내부에는 사용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5903522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385859" cy="5270531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start tag</a:t>
            </a:r>
            <a:r>
              <a:rPr lang="ko-KR" altLang="en-US" dirty="0"/>
              <a:t>와 </a:t>
            </a:r>
            <a:r>
              <a:rPr lang="en-US" altLang="ko-KR" dirty="0"/>
              <a:t>end tag</a:t>
            </a:r>
            <a:r>
              <a:rPr lang="ko-KR" altLang="en-US" dirty="0"/>
              <a:t>의 쌍으로 둘러 싼 텍스트로 구성</a:t>
            </a:r>
            <a:endParaRPr lang="en-US" altLang="ko-KR" dirty="0"/>
          </a:p>
          <a:p>
            <a:pPr lvl="1"/>
            <a:r>
              <a:rPr lang="en-US" altLang="ko-KR" dirty="0"/>
              <a:t>&lt;Project&gt; ... &lt;/Project&gt;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ProjName</a:t>
            </a:r>
            <a:r>
              <a:rPr lang="en-US" altLang="ko-KR" dirty="0"/>
              <a:t>&gt; Alpha &lt;/</a:t>
            </a:r>
            <a:r>
              <a:rPr lang="en-US" altLang="ko-KR" dirty="0" err="1"/>
              <a:t>ProjName</a:t>
            </a:r>
            <a:r>
              <a:rPr lang="en-US" altLang="ko-KR" dirty="0"/>
              <a:t>&gt; : Alpha(</a:t>
            </a:r>
            <a:r>
              <a:rPr lang="ko-KR" altLang="en-US" dirty="0" err="1"/>
              <a:t>스트링</a:t>
            </a:r>
            <a:r>
              <a:rPr lang="en-US" altLang="ko-KR" dirty="0"/>
              <a:t>)</a:t>
            </a:r>
            <a:r>
              <a:rPr lang="ko-KR" altLang="en-US" dirty="0"/>
              <a:t>는 원소의 값</a:t>
            </a:r>
            <a:endParaRPr lang="en-US" altLang="ko-KR" dirty="0"/>
          </a:p>
          <a:p>
            <a:pPr lvl="1"/>
            <a:r>
              <a:rPr lang="ko-KR" altLang="en-US" dirty="0"/>
              <a:t>원소가 기술된 순서 </a:t>
            </a:r>
            <a:r>
              <a:rPr lang="en-US" altLang="ko-KR" dirty="0"/>
              <a:t>= </a:t>
            </a:r>
            <a:r>
              <a:rPr lang="ko-KR" altLang="en-US" dirty="0"/>
              <a:t>문서에 출력되는 순서 </a:t>
            </a:r>
            <a:endParaRPr lang="en-US" altLang="ko-KR" dirty="0"/>
          </a:p>
          <a:p>
            <a:r>
              <a:rPr lang="ko-KR" altLang="en-US" dirty="0"/>
              <a:t>원소 안에 다른 원소를 하위 원소로 포함 가능</a:t>
            </a:r>
            <a:endParaRPr lang="en-US" altLang="ko-KR" dirty="0"/>
          </a:p>
          <a:p>
            <a:pPr lvl="1"/>
            <a:r>
              <a:rPr lang="ko-KR" altLang="en-US" dirty="0"/>
              <a:t>단순 원소</a:t>
            </a:r>
            <a:r>
              <a:rPr lang="en-US" altLang="ko-KR" dirty="0"/>
              <a:t>(simple element)</a:t>
            </a:r>
          </a:p>
          <a:p>
            <a:pPr lvl="1"/>
            <a:r>
              <a:rPr lang="ko-KR" altLang="en-US" dirty="0"/>
              <a:t>복합 원소</a:t>
            </a:r>
            <a:r>
              <a:rPr lang="en-US" altLang="ko-KR" dirty="0"/>
              <a:t>(complex element)</a:t>
            </a:r>
          </a:p>
          <a:p>
            <a:r>
              <a:rPr lang="ko-KR" altLang="en-US" dirty="0"/>
              <a:t>시작 태그 속에 속성을 기술할 수 있음</a:t>
            </a:r>
            <a:endParaRPr lang="en-US" altLang="ko-KR" dirty="0"/>
          </a:p>
          <a:p>
            <a:pPr lvl="1"/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en-US" altLang="ko-KR" i="1" dirty="0"/>
              <a:t>attribute-name</a:t>
            </a:r>
            <a:r>
              <a:rPr lang="en-US" altLang="ko-KR" dirty="0"/>
              <a:t> = </a:t>
            </a:r>
            <a:r>
              <a:rPr lang="en-US" altLang="ko-KR" i="1" dirty="0"/>
              <a:t>value</a:t>
            </a:r>
            <a:r>
              <a:rPr lang="en-US" altLang="ko-KR" dirty="0"/>
              <a:t>. </a:t>
            </a:r>
            <a:r>
              <a:rPr lang="en-US" altLang="ko-KR" i="1" dirty="0"/>
              <a:t>value</a:t>
            </a:r>
            <a:r>
              <a:rPr lang="en-US" altLang="ko-KR" dirty="0"/>
              <a:t>:</a:t>
            </a:r>
            <a:r>
              <a:rPr lang="ko-KR" altLang="en-US" dirty="0"/>
              <a:t> 따옴표</a:t>
            </a:r>
            <a:r>
              <a:rPr lang="en-US" altLang="ko-KR" dirty="0"/>
              <a:t>(“ ”)</a:t>
            </a:r>
            <a:r>
              <a:rPr lang="ko-KR" altLang="en-US" dirty="0"/>
              <a:t>로 둘러싼 </a:t>
            </a:r>
            <a:r>
              <a:rPr lang="ko-KR" altLang="en-US" dirty="0" err="1"/>
              <a:t>스트링</a:t>
            </a:r>
            <a:endParaRPr lang="en-US" altLang="ko-KR" dirty="0"/>
          </a:p>
          <a:p>
            <a:pPr lvl="1"/>
            <a:r>
              <a:rPr lang="en-US" altLang="ko-KR" dirty="0"/>
              <a:t>&lt;Project </a:t>
            </a:r>
            <a:r>
              <a:rPr lang="en-US" altLang="ko-KR" dirty="0">
                <a:solidFill>
                  <a:srgbClr val="00B0F0"/>
                </a:solidFill>
              </a:rPr>
              <a:t>City</a:t>
            </a:r>
            <a:r>
              <a:rPr lang="en-US" altLang="ko-KR" dirty="0"/>
              <a:t>=“Seoul” </a:t>
            </a:r>
            <a:r>
              <a:rPr lang="en-US" altLang="ko-KR" dirty="0">
                <a:solidFill>
                  <a:srgbClr val="00B0F0"/>
                </a:solidFill>
              </a:rPr>
              <a:t>Period</a:t>
            </a:r>
            <a:r>
              <a:rPr lang="en-US" altLang="ko-KR" dirty="0"/>
              <a:t>=“Long”&gt;</a:t>
            </a:r>
          </a:p>
          <a:p>
            <a:pPr lvl="1"/>
            <a:r>
              <a:rPr lang="ko-KR" altLang="en-US" dirty="0"/>
              <a:t>속성은 문서에 출력되지 않는 묵시적 텍스트이다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원소 값의 타입</a:t>
            </a:r>
            <a:r>
              <a:rPr lang="en-US" altLang="ko-KR" dirty="0"/>
              <a:t>: string </a:t>
            </a:r>
            <a:r>
              <a:rPr lang="ko-KR" altLang="en-US" dirty="0"/>
              <a:t>타입만 허용</a:t>
            </a:r>
            <a:endParaRPr lang="en-US" altLang="ko-KR" dirty="0"/>
          </a:p>
          <a:p>
            <a:pPr lvl="1"/>
            <a:r>
              <a:rPr lang="ko-KR" altLang="en-US" dirty="0"/>
              <a:t>값에 특수 문자를 포함시켜야 할 때에는 다음과 같이 표현</a:t>
            </a:r>
            <a:endParaRPr lang="en-US" altLang="ko-KR" dirty="0"/>
          </a:p>
          <a:p>
            <a:pPr lvl="1"/>
            <a:r>
              <a:rPr lang="en-US" altLang="ko-KR" dirty="0"/>
              <a:t>&lt;![CDATA</a:t>
            </a:r>
            <a:r>
              <a:rPr lang="en-US" altLang="ko-KR" dirty="0">
                <a:solidFill>
                  <a:srgbClr val="0070C0"/>
                </a:solidFill>
              </a:rPr>
              <a:t>[&lt;b&gt;&lt;</a:t>
            </a:r>
            <a:r>
              <a:rPr lang="en-US" altLang="ko-KR" dirty="0" err="1">
                <a:solidFill>
                  <a:srgbClr val="0070C0"/>
                </a:solidFill>
              </a:rPr>
              <a:t>i</a:t>
            </a:r>
            <a:r>
              <a:rPr lang="en-US" altLang="ko-KR" dirty="0">
                <a:solidFill>
                  <a:srgbClr val="0070C0"/>
                </a:solidFill>
              </a:rPr>
              <a:t>&gt;Wrong element&lt;/b&gt;&lt;/</a:t>
            </a:r>
            <a:r>
              <a:rPr lang="en-US" altLang="ko-KR" dirty="0" err="1">
                <a:solidFill>
                  <a:srgbClr val="0070C0"/>
                </a:solidFill>
              </a:rPr>
              <a:t>i</a:t>
            </a:r>
            <a:r>
              <a:rPr lang="en-US" altLang="ko-KR" dirty="0">
                <a:solidFill>
                  <a:srgbClr val="0070C0"/>
                </a:solidFill>
              </a:rPr>
              <a:t>&gt;]</a:t>
            </a:r>
            <a:r>
              <a:rPr lang="en-US" altLang="ko-KR" dirty="0"/>
              <a:t>]&gt;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17055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Data Model(1)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49872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Tree(or Hierarchical) Model</a:t>
            </a:r>
          </a:p>
          <a:p>
            <a:pPr lvl="1"/>
            <a:r>
              <a:rPr lang="en-US" altLang="ko-KR" dirty="0"/>
              <a:t>XML Document = Tree</a:t>
            </a:r>
          </a:p>
          <a:p>
            <a:pPr lvl="2"/>
            <a:r>
              <a:rPr lang="ko-KR" altLang="en-US" dirty="0"/>
              <a:t>복합 원소 </a:t>
            </a:r>
            <a:r>
              <a:rPr lang="en-US" altLang="ko-KR" dirty="0"/>
              <a:t>= branch node, </a:t>
            </a:r>
            <a:r>
              <a:rPr lang="ko-KR" altLang="en-US" dirty="0"/>
              <a:t>단순 원소 </a:t>
            </a:r>
            <a:r>
              <a:rPr lang="en-US" altLang="ko-KR" dirty="0"/>
              <a:t>= leaf</a:t>
            </a:r>
            <a:r>
              <a:rPr lang="ko-KR" altLang="en-US" dirty="0"/>
              <a:t> </a:t>
            </a:r>
            <a:r>
              <a:rPr lang="en-US" altLang="ko-KR" dirty="0"/>
              <a:t>node, </a:t>
            </a:r>
          </a:p>
          <a:p>
            <a:pPr lvl="2"/>
            <a:r>
              <a:rPr lang="en-US" altLang="ko-KR" dirty="0"/>
              <a:t>root element = root node</a:t>
            </a:r>
          </a:p>
          <a:p>
            <a:pPr lvl="2"/>
            <a:r>
              <a:rPr lang="en-US" altLang="ko-KR" dirty="0"/>
              <a:t>level : </a:t>
            </a:r>
            <a:r>
              <a:rPr lang="ko-KR" altLang="en-US" dirty="0"/>
              <a:t>무제한</a:t>
            </a:r>
            <a:endParaRPr lang="en-US" altLang="ko-KR" dirty="0"/>
          </a:p>
          <a:p>
            <a:pPr lvl="1"/>
            <a:r>
              <a:rPr lang="ko-KR" altLang="en-US" dirty="0"/>
              <a:t>구문적으로 정확한 </a:t>
            </a:r>
            <a:r>
              <a:rPr lang="en-US" altLang="ko-KR" dirty="0"/>
              <a:t>XML </a:t>
            </a:r>
            <a:r>
              <a:rPr lang="ko-KR" altLang="en-US" dirty="0"/>
              <a:t>문서는 처리기를 통하여 </a:t>
            </a:r>
            <a:r>
              <a:rPr lang="en-US" altLang="ko-KR" dirty="0"/>
              <a:t>Tree</a:t>
            </a:r>
            <a:r>
              <a:rPr lang="ko-KR" altLang="en-US" dirty="0"/>
              <a:t>로 변환 가능</a:t>
            </a:r>
            <a:endParaRPr lang="en-US" altLang="ko-KR" dirty="0"/>
          </a:p>
          <a:p>
            <a:pPr lvl="1"/>
            <a:r>
              <a:rPr lang="en-US" altLang="ko-KR" dirty="0"/>
              <a:t>Tree</a:t>
            </a:r>
            <a:r>
              <a:rPr lang="ko-KR" altLang="en-US" dirty="0"/>
              <a:t>로 변환되면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DOM(Document Object Model)</a:t>
            </a:r>
            <a:r>
              <a:rPr lang="ko-KR" altLang="en-US" dirty="0"/>
              <a:t>이라는 표준 </a:t>
            </a:r>
            <a:r>
              <a:rPr lang="en-US" altLang="ko-KR" dirty="0"/>
              <a:t>API(Application Programming Interface) </a:t>
            </a:r>
            <a:r>
              <a:rPr lang="ko-KR" altLang="en-US" dirty="0"/>
              <a:t>함수를 사용하여 자동 처리 가능</a:t>
            </a:r>
            <a:endParaRPr lang="en-US" altLang="ko-KR" dirty="0"/>
          </a:p>
          <a:p>
            <a:pPr lvl="1"/>
            <a:endParaRPr lang="en-US" altLang="ko-KR" sz="900" dirty="0"/>
          </a:p>
          <a:p>
            <a:r>
              <a:rPr lang="en-US" altLang="ko-KR" dirty="0"/>
              <a:t>XML </a:t>
            </a:r>
            <a:r>
              <a:rPr lang="ko-KR" altLang="en-US" dirty="0"/>
              <a:t>문서의 형식</a:t>
            </a:r>
            <a:r>
              <a:rPr lang="en-US" altLang="ko-KR" dirty="0"/>
              <a:t>(format)</a:t>
            </a:r>
            <a:r>
              <a:rPr lang="ko-KR" altLang="en-US" dirty="0"/>
              <a:t>을 정의하는 언어</a:t>
            </a:r>
            <a:endParaRPr lang="en-US" altLang="ko-KR" dirty="0"/>
          </a:p>
          <a:p>
            <a:pPr lvl="1"/>
            <a:r>
              <a:rPr lang="en-US" altLang="ko-KR" dirty="0"/>
              <a:t>XML DTD(Document Type Definition)</a:t>
            </a:r>
          </a:p>
          <a:p>
            <a:pPr lvl="1"/>
            <a:r>
              <a:rPr lang="en-US" altLang="ko-KR" dirty="0"/>
              <a:t>XML schema</a:t>
            </a:r>
          </a:p>
        </p:txBody>
      </p:sp>
    </p:spTree>
    <p:extLst>
      <p:ext uri="{BB962C8B-B14F-4D97-AF65-F5344CB8AC3E}">
        <p14:creationId xmlns:p14="http://schemas.microsoft.com/office/powerpoint/2010/main" xmlns="" val="21860048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Document</a:t>
            </a:r>
            <a:r>
              <a:rPr lang="ko-KR" altLang="en-US" dirty="0"/>
              <a:t>의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0500" y="1234441"/>
            <a:ext cx="8521831" cy="488061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Data-centric</a:t>
            </a:r>
          </a:p>
          <a:p>
            <a:pPr lvl="1"/>
            <a:r>
              <a:rPr lang="ko-KR" altLang="en-US" dirty="0"/>
              <a:t>어떤 구조의 작은 데이터 아이템으로 구성 </a:t>
            </a:r>
            <a:r>
              <a:rPr lang="en-US" altLang="ko-KR" dirty="0"/>
              <a:t>-&gt; </a:t>
            </a:r>
            <a:r>
              <a:rPr lang="ko-KR" altLang="en-US" dirty="0"/>
              <a:t>웹 상에서 교환 가능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종류로 구분</a:t>
            </a:r>
            <a:endParaRPr lang="en-US" altLang="ko-KR" dirty="0"/>
          </a:p>
          <a:p>
            <a:pPr lvl="2"/>
            <a:r>
              <a:rPr lang="en-US" altLang="ko-KR" dirty="0"/>
              <a:t>DTD or XML schema</a:t>
            </a:r>
            <a:r>
              <a:rPr lang="ko-KR" altLang="en-US" dirty="0"/>
              <a:t>에 따라 작성 </a:t>
            </a:r>
            <a:r>
              <a:rPr lang="en-US" altLang="ko-KR" dirty="0"/>
              <a:t>-&gt; </a:t>
            </a:r>
            <a:r>
              <a:rPr lang="ko-KR" altLang="en-US" dirty="0"/>
              <a:t>구조화 데이터로 취급</a:t>
            </a:r>
            <a:endParaRPr lang="en-US" altLang="ko-KR" dirty="0"/>
          </a:p>
          <a:p>
            <a:pPr lvl="2"/>
            <a:r>
              <a:rPr lang="en-US" altLang="ko-KR" dirty="0"/>
              <a:t>schema </a:t>
            </a:r>
            <a:r>
              <a:rPr lang="ko-KR" altLang="en-US" dirty="0"/>
              <a:t>없는</a:t>
            </a:r>
            <a:r>
              <a:rPr lang="en-US" altLang="ko-KR" dirty="0"/>
              <a:t> XML </a:t>
            </a:r>
            <a:r>
              <a:rPr lang="ko-KR" altLang="en-US" dirty="0"/>
              <a:t>문서 </a:t>
            </a:r>
            <a:r>
              <a:rPr lang="en-US" altLang="ko-KR" dirty="0"/>
              <a:t>-&gt; </a:t>
            </a:r>
            <a:r>
              <a:rPr lang="ko-KR" altLang="en-US" dirty="0" err="1"/>
              <a:t>반구조화</a:t>
            </a:r>
            <a:r>
              <a:rPr lang="ko-KR" altLang="en-US" dirty="0"/>
              <a:t> 데이터로 취급</a:t>
            </a:r>
            <a:endParaRPr lang="en-US" altLang="ko-KR" dirty="0"/>
          </a:p>
          <a:p>
            <a:pPr marL="725488" lvl="2" indent="0">
              <a:buNone/>
            </a:pPr>
            <a:r>
              <a:rPr lang="ko-KR" altLang="ko-KR" dirty="0"/>
              <a:t>※</a:t>
            </a:r>
            <a:r>
              <a:rPr lang="en-US" altLang="ko-KR" dirty="0"/>
              <a:t> XML </a:t>
            </a:r>
            <a:r>
              <a:rPr lang="ko-KR" altLang="en-US" dirty="0"/>
              <a:t>선언에서 </a:t>
            </a:r>
            <a:r>
              <a:rPr lang="en-US" altLang="ko-KR" dirty="0"/>
              <a:t>standalone </a:t>
            </a:r>
            <a:r>
              <a:rPr lang="ko-KR" altLang="en-US" dirty="0"/>
              <a:t>속성 값이 </a:t>
            </a:r>
            <a:r>
              <a:rPr lang="en-US" altLang="ko-KR" dirty="0"/>
              <a:t>yes</a:t>
            </a:r>
            <a:r>
              <a:rPr lang="ko-KR" altLang="en-US" dirty="0"/>
              <a:t>이면 </a:t>
            </a:r>
            <a:r>
              <a:rPr lang="en-US" altLang="ko-KR" dirty="0"/>
              <a:t>schema </a:t>
            </a:r>
            <a:r>
              <a:rPr lang="ko-KR" altLang="en-US" dirty="0"/>
              <a:t>없는 문서</a:t>
            </a:r>
            <a:endParaRPr lang="en-US" altLang="ko-KR" dirty="0"/>
          </a:p>
          <a:p>
            <a:r>
              <a:rPr lang="en-US" altLang="ko-KR" dirty="0"/>
              <a:t>Document-centric</a:t>
            </a:r>
          </a:p>
          <a:p>
            <a:pPr lvl="1"/>
            <a:r>
              <a:rPr lang="ko-KR" altLang="en-US" dirty="0"/>
              <a:t>신문기사나 책과 같은 대량의 텍스트로 구성</a:t>
            </a:r>
            <a:endParaRPr lang="en-US" altLang="ko-KR" dirty="0"/>
          </a:p>
          <a:p>
            <a:pPr lvl="1"/>
            <a:r>
              <a:rPr lang="ko-KR" altLang="en-US" dirty="0"/>
              <a:t>문서 내에 구조화된 데이터가 거의 없음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Hybrid</a:t>
            </a:r>
          </a:p>
          <a:p>
            <a:pPr lvl="1"/>
            <a:r>
              <a:rPr lang="ko-KR" altLang="en-US" dirty="0"/>
              <a:t>구조화된 부분과</a:t>
            </a:r>
            <a:r>
              <a:rPr lang="en-US" altLang="ko-KR" dirty="0"/>
              <a:t> </a:t>
            </a:r>
            <a:r>
              <a:rPr lang="ko-KR" altLang="en-US" dirty="0"/>
              <a:t>비구조화 부분이 혼합되어 있는 문서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11651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Modeling? (1)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291283" y="4649393"/>
            <a:ext cx="7192651" cy="1753385"/>
            <a:chOff x="952108" y="2083324"/>
            <a:chExt cx="7192651" cy="2158739"/>
          </a:xfrm>
        </p:grpSpPr>
        <p:sp>
          <p:nvSpPr>
            <p:cNvPr id="3" name="구름 2"/>
            <p:cNvSpPr/>
            <p:nvPr/>
          </p:nvSpPr>
          <p:spPr bwMode="auto">
            <a:xfrm>
              <a:off x="952108" y="2083324"/>
              <a:ext cx="1395167" cy="2158739"/>
            </a:xfrm>
            <a:prstGeom prst="cloud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</a:rPr>
                <a:t>개체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 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solidFill>
                    <a:srgbClr val="0070C0"/>
                  </a:solidFill>
                </a:rPr>
                <a:t>특성</a:t>
              </a:r>
              <a:endParaRPr lang="en-US" altLang="ko-KR" dirty="0">
                <a:solidFill>
                  <a:srgbClr val="0070C0"/>
                </a:solidFill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 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값</a:t>
              </a: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3610466" y="2083324"/>
              <a:ext cx="1659118" cy="1960775"/>
            </a:xfrm>
            <a:prstGeom prst="rect">
              <a:avLst/>
            </a:prstGeom>
            <a:solidFill>
              <a:srgbClr val="C2E49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Entity Type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0070C0"/>
                  </a:solidFill>
                </a:rPr>
                <a:t>Attribute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FF0000"/>
                  </a:solidFill>
                </a:rPr>
                <a:t>Value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순서도: 자기 디스크 4"/>
            <p:cNvSpPr/>
            <p:nvPr/>
          </p:nvSpPr>
          <p:spPr bwMode="auto">
            <a:xfrm>
              <a:off x="6476214" y="2083324"/>
              <a:ext cx="1668545" cy="2064470"/>
            </a:xfrm>
            <a:prstGeom prst="flowChartMagneticDisk">
              <a:avLst/>
            </a:prstGeom>
            <a:solidFill>
              <a:srgbClr val="96F7FC"/>
            </a:solidFill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Record Type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↓</a:t>
              </a:r>
              <a:endParaRPr lang="en-US" altLang="ko-KR" dirty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0070C0"/>
                  </a:solidFill>
                </a:rPr>
                <a:t>Field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FF0000"/>
                  </a:solidFill>
                </a:rPr>
                <a:t>Value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왼쪽/오른쪽 화살표 5"/>
            <p:cNvSpPr/>
            <p:nvPr/>
          </p:nvSpPr>
          <p:spPr bwMode="auto">
            <a:xfrm>
              <a:off x="2582945" y="2997724"/>
              <a:ext cx="735290" cy="235670"/>
            </a:xfrm>
            <a:prstGeom prst="leftRightArrow">
              <a:avLst/>
            </a:prstGeom>
            <a:solidFill>
              <a:srgbClr val="B7FFD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7" name="왼쪽/오른쪽 화살표 6"/>
            <p:cNvSpPr/>
            <p:nvPr/>
          </p:nvSpPr>
          <p:spPr bwMode="auto">
            <a:xfrm>
              <a:off x="5505254" y="2997724"/>
              <a:ext cx="735290" cy="235670"/>
            </a:xfrm>
            <a:prstGeom prst="leftRightArrow">
              <a:avLst/>
            </a:prstGeom>
            <a:solidFill>
              <a:srgbClr val="B7FFD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53575" y="4082432"/>
            <a:ext cx="1470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Real World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6263" y="4082432"/>
            <a:ext cx="22058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Conceptual World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19781" y="4081081"/>
            <a:ext cx="20597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Computer World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45687" y="5535679"/>
            <a:ext cx="68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부합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67996" y="5511002"/>
            <a:ext cx="68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부합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1981200" y="1370062"/>
            <a:ext cx="8182466" cy="2309568"/>
            <a:chOff x="631596" y="4213781"/>
            <a:chExt cx="8182466" cy="2309568"/>
          </a:xfrm>
        </p:grpSpPr>
        <p:sp>
          <p:nvSpPr>
            <p:cNvPr id="13" name="구름 12"/>
            <p:cNvSpPr/>
            <p:nvPr/>
          </p:nvSpPr>
          <p:spPr bwMode="auto">
            <a:xfrm>
              <a:off x="1048733" y="4360223"/>
              <a:ext cx="1348032" cy="568533"/>
            </a:xfrm>
            <a:prstGeom prst="cloud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개체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3999" y="4459824"/>
              <a:ext cx="25546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Conceptual Modeling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6645897" y="4459824"/>
              <a:ext cx="1881821" cy="386499"/>
            </a:xfrm>
            <a:prstGeom prst="rect">
              <a:avLst/>
            </a:prstGeom>
            <a:solidFill>
              <a:srgbClr val="C2E49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개념적 구조</a:t>
              </a: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645897" y="5747433"/>
              <a:ext cx="1881821" cy="646973"/>
            </a:xfrm>
            <a:prstGeom prst="rect">
              <a:avLst/>
            </a:prstGeom>
            <a:solidFill>
              <a:srgbClr val="C2E49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논리적 구조</a:t>
              </a:r>
              <a:endParaRPr lang="en-US" altLang="ko-KR" dirty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= Data Model</a:t>
              </a:r>
              <a:endParaRPr lang="ko-KR" altLang="en-US" dirty="0"/>
            </a:p>
          </p:txBody>
        </p:sp>
        <p:sp>
          <p:nvSpPr>
            <p:cNvPr id="17" name="순서도: 자기 디스크 16"/>
            <p:cNvSpPr/>
            <p:nvPr/>
          </p:nvSpPr>
          <p:spPr bwMode="auto">
            <a:xfrm>
              <a:off x="1048733" y="5741892"/>
              <a:ext cx="1298542" cy="646973"/>
            </a:xfrm>
            <a:prstGeom prst="flowChartMagneticDisk">
              <a:avLst/>
            </a:prstGeom>
            <a:solidFill>
              <a:srgbClr val="96F7F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저장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3999" y="5880713"/>
              <a:ext cx="25546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Data Structuring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45897" y="5112212"/>
              <a:ext cx="18818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Data Modeling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>
              <a:stCxn id="13" idx="0"/>
              <a:endCxn id="14" idx="1"/>
            </p:cNvCxnSpPr>
            <p:nvPr/>
          </p:nvCxnSpPr>
          <p:spPr bwMode="auto">
            <a:xfrm>
              <a:off x="2395642" y="4644490"/>
              <a:ext cx="8483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/>
            <p:cNvCxnSpPr>
              <a:stCxn id="14" idx="3"/>
              <a:endCxn id="15" idx="1"/>
            </p:cNvCxnSpPr>
            <p:nvPr/>
          </p:nvCxnSpPr>
          <p:spPr bwMode="auto">
            <a:xfrm>
              <a:off x="5798663" y="4644490"/>
              <a:ext cx="847234" cy="85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직선 화살표 연결선 34"/>
            <p:cNvCxnSpPr>
              <a:stCxn id="15" idx="2"/>
              <a:endCxn id="28" idx="0"/>
            </p:cNvCxnSpPr>
            <p:nvPr/>
          </p:nvCxnSpPr>
          <p:spPr bwMode="auto">
            <a:xfrm>
              <a:off x="7586808" y="4846323"/>
              <a:ext cx="0" cy="2658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직선 화살표 연결선 36"/>
            <p:cNvCxnSpPr>
              <a:stCxn id="28" idx="2"/>
              <a:endCxn id="16" idx="0"/>
            </p:cNvCxnSpPr>
            <p:nvPr/>
          </p:nvCxnSpPr>
          <p:spPr bwMode="auto">
            <a:xfrm>
              <a:off x="7586808" y="5481544"/>
              <a:ext cx="0" cy="2658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직선 화살표 연결선 38"/>
            <p:cNvCxnSpPr>
              <a:stCxn id="16" idx="1"/>
              <a:endCxn id="27" idx="3"/>
            </p:cNvCxnSpPr>
            <p:nvPr/>
          </p:nvCxnSpPr>
          <p:spPr bwMode="auto">
            <a:xfrm flipH="1" flipV="1">
              <a:off x="5798663" y="6065379"/>
              <a:ext cx="847234" cy="55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직선 화살표 연결선 40"/>
            <p:cNvCxnSpPr>
              <a:stCxn id="27" idx="1"/>
              <a:endCxn id="17" idx="4"/>
            </p:cNvCxnSpPr>
            <p:nvPr/>
          </p:nvCxnSpPr>
          <p:spPr bwMode="auto">
            <a:xfrm flipH="1">
              <a:off x="2347275" y="6065379"/>
              <a:ext cx="8967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위쪽/아래쪽 화살표 42"/>
            <p:cNvSpPr/>
            <p:nvPr/>
          </p:nvSpPr>
          <p:spPr bwMode="auto">
            <a:xfrm>
              <a:off x="1561313" y="5112212"/>
              <a:ext cx="176753" cy="502276"/>
            </a:xfrm>
            <a:prstGeom prst="upDownArrow">
              <a:avLst/>
            </a:prstGeom>
            <a:solidFill>
              <a:srgbClr val="B7FFD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63991" y="5150658"/>
              <a:ext cx="1507110" cy="369332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일치하는가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631596" y="4213781"/>
              <a:ext cx="8182466" cy="2309568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372649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문서의 저장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451131" cy="5072091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XML </a:t>
            </a:r>
            <a:r>
              <a:rPr lang="ko-KR" altLang="en-US" dirty="0"/>
              <a:t>문서 전체를 하나의 </a:t>
            </a:r>
            <a:r>
              <a:rPr lang="en-US" altLang="ko-KR" dirty="0"/>
              <a:t>attribute </a:t>
            </a:r>
            <a:r>
              <a:rPr lang="ko-KR" altLang="en-US" dirty="0"/>
              <a:t>값으로 저장</a:t>
            </a:r>
            <a:endParaRPr lang="en-US" altLang="ko-KR" dirty="0"/>
          </a:p>
          <a:p>
            <a:pPr marL="715963" lvl="1" indent="-357188"/>
            <a:r>
              <a:rPr lang="ko-KR" altLang="en-US" dirty="0"/>
              <a:t>전제</a:t>
            </a:r>
            <a:r>
              <a:rPr lang="en-US" altLang="ko-KR" dirty="0"/>
              <a:t>: DBMS</a:t>
            </a:r>
            <a:r>
              <a:rPr lang="ko-KR" altLang="en-US" dirty="0"/>
              <a:t>가 문서 처리를 위한 특수 모듈을 갖고 있음</a:t>
            </a:r>
            <a:endParaRPr lang="en-US" altLang="ko-KR" dirty="0"/>
          </a:p>
          <a:p>
            <a:pPr marL="715963" lvl="1" indent="-357188"/>
            <a:r>
              <a:rPr lang="en-US" altLang="ko-KR" dirty="0"/>
              <a:t>schema</a:t>
            </a:r>
            <a:r>
              <a:rPr lang="ko-KR" altLang="en-US" dirty="0"/>
              <a:t>가 없는 </a:t>
            </a:r>
            <a:r>
              <a:rPr lang="en-US" altLang="ko-KR" dirty="0"/>
              <a:t>XML </a:t>
            </a:r>
            <a:r>
              <a:rPr lang="ko-KR" altLang="en-US" dirty="0"/>
              <a:t>문서로서</a:t>
            </a:r>
            <a:r>
              <a:rPr lang="en-US" altLang="ko-KR" dirty="0"/>
              <a:t>,</a:t>
            </a:r>
            <a:r>
              <a:rPr lang="ko-KR" altLang="en-US" dirty="0"/>
              <a:t> 문서 전체를 접근하고</a:t>
            </a:r>
            <a:r>
              <a:rPr lang="en-US" altLang="ko-KR" dirty="0"/>
              <a:t>, </a:t>
            </a:r>
            <a:r>
              <a:rPr lang="ko-KR" altLang="en-US" dirty="0"/>
              <a:t>갱신이 거의 없는 경우에 적합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XML </a:t>
            </a:r>
            <a:r>
              <a:rPr lang="ko-KR" altLang="en-US" dirty="0"/>
              <a:t>문서를 여러 데이터 원소로 나누어 저장</a:t>
            </a:r>
          </a:p>
          <a:p>
            <a:pPr lvl="1"/>
            <a:r>
              <a:rPr lang="ko-KR" altLang="en-US" dirty="0"/>
              <a:t>전제</a:t>
            </a:r>
            <a:r>
              <a:rPr lang="en-US" altLang="ko-KR" dirty="0"/>
              <a:t>: ①XML </a:t>
            </a:r>
            <a:r>
              <a:rPr lang="ko-KR" altLang="en-US" dirty="0"/>
              <a:t>문서 구조와 호환 가능한 </a:t>
            </a:r>
            <a:r>
              <a:rPr lang="en-US" altLang="ko-KR" dirty="0"/>
              <a:t>DB schema</a:t>
            </a:r>
            <a:r>
              <a:rPr lang="ko-KR" altLang="en-US" dirty="0"/>
              <a:t>를 설계할 수 있고</a:t>
            </a:r>
            <a:r>
              <a:rPr lang="en-US" altLang="ko-KR" dirty="0"/>
              <a:t>, ②</a:t>
            </a:r>
            <a:r>
              <a:rPr lang="ko-KR" altLang="en-US" dirty="0"/>
              <a:t>저장된 자료를 </a:t>
            </a:r>
            <a:r>
              <a:rPr lang="en-US" altLang="ko-KR" dirty="0"/>
              <a:t>XML </a:t>
            </a:r>
            <a:r>
              <a:rPr lang="ko-KR" altLang="en-US" dirty="0"/>
              <a:t>문서로 변환시키는 </a:t>
            </a:r>
            <a:r>
              <a:rPr lang="en-US" altLang="ko-KR" dirty="0"/>
              <a:t>mapping algorithm</a:t>
            </a:r>
            <a:r>
              <a:rPr lang="ko-KR" altLang="en-US" dirty="0"/>
              <a:t>이 존재</a:t>
            </a:r>
            <a:endParaRPr lang="en-US" altLang="ko-KR" dirty="0"/>
          </a:p>
          <a:p>
            <a:pPr lvl="2"/>
            <a:r>
              <a:rPr lang="en-US" altLang="ko-KR" dirty="0"/>
              <a:t>Shredding : XML </a:t>
            </a:r>
            <a:r>
              <a:rPr lang="ko-KR" altLang="en-US" dirty="0"/>
              <a:t>문서 내용을 여러 개의 원소로 나누어 저장하는 것</a:t>
            </a:r>
          </a:p>
          <a:p>
            <a:pPr lvl="2"/>
            <a:r>
              <a:rPr lang="en-US" altLang="ko-KR" dirty="0"/>
              <a:t>Publishing : </a:t>
            </a:r>
            <a:r>
              <a:rPr lang="ko-KR" altLang="en-US" dirty="0"/>
              <a:t>관계 </a:t>
            </a:r>
            <a:r>
              <a:rPr lang="en-US" altLang="ko-KR" dirty="0"/>
              <a:t>DB</a:t>
            </a:r>
            <a:r>
              <a:rPr lang="ko-KR" altLang="en-US" dirty="0"/>
              <a:t>로부터 </a:t>
            </a:r>
            <a:r>
              <a:rPr lang="en-US" altLang="ko-KR" dirty="0"/>
              <a:t>XML </a:t>
            </a:r>
            <a:r>
              <a:rPr lang="ko-KR" altLang="en-US" dirty="0"/>
              <a:t>문서를 생성하는 것</a:t>
            </a:r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DTD</a:t>
            </a:r>
            <a:r>
              <a:rPr lang="ko-KR" altLang="en-US" dirty="0"/>
              <a:t>나 </a:t>
            </a:r>
            <a:r>
              <a:rPr lang="en-US" altLang="ko-KR" dirty="0"/>
              <a:t>XML schema</a:t>
            </a:r>
            <a:r>
              <a:rPr lang="ko-KR" altLang="en-US" dirty="0"/>
              <a:t>에 따라 작성된 여러 개의 문서를 </a:t>
            </a:r>
            <a:r>
              <a:rPr lang="ko-KR" altLang="en-US" dirty="0" err="1"/>
              <a:t>저장하는경우에</a:t>
            </a:r>
            <a:r>
              <a:rPr lang="ko-KR" altLang="en-US" dirty="0"/>
              <a:t> 적합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Native XML DBMS</a:t>
            </a:r>
            <a:r>
              <a:rPr lang="ko-KR" altLang="en-US" dirty="0"/>
              <a:t>를 만들어서 저장</a:t>
            </a:r>
            <a:endParaRPr lang="en-US" altLang="ko-KR" dirty="0"/>
          </a:p>
          <a:p>
            <a:pPr lvl="1"/>
            <a:r>
              <a:rPr lang="ko-KR" altLang="en-US" dirty="0"/>
              <a:t>전제</a:t>
            </a:r>
            <a:r>
              <a:rPr lang="en-US" altLang="ko-KR" dirty="0"/>
              <a:t>: Hierarchical model</a:t>
            </a:r>
            <a:r>
              <a:rPr lang="ko-KR" altLang="en-US" dirty="0"/>
              <a:t>에 기반한 새로운 유형의 </a:t>
            </a:r>
            <a:r>
              <a:rPr lang="en-US" altLang="ko-KR" dirty="0"/>
              <a:t>DBMS</a:t>
            </a:r>
            <a:r>
              <a:rPr lang="ko-KR" altLang="en-US" dirty="0"/>
              <a:t>의 설계 및 구현</a:t>
            </a:r>
            <a:endParaRPr lang="en-US" altLang="ko-KR" dirty="0"/>
          </a:p>
          <a:p>
            <a:pPr lvl="1"/>
            <a:r>
              <a:rPr lang="en-US" altLang="ko-KR" dirty="0"/>
              <a:t>XML database</a:t>
            </a:r>
            <a:r>
              <a:rPr lang="ko-KR" altLang="en-US" dirty="0"/>
              <a:t>에 </a:t>
            </a:r>
            <a:r>
              <a:rPr lang="en-US" altLang="ko-KR" dirty="0"/>
              <a:t>XML </a:t>
            </a:r>
            <a:r>
              <a:rPr lang="ko-KR" altLang="en-US" dirty="0"/>
              <a:t>문서 직접 저장</a:t>
            </a:r>
          </a:p>
        </p:txBody>
      </p:sp>
    </p:spTree>
    <p:extLst>
      <p:ext uri="{BB962C8B-B14F-4D97-AF65-F5344CB8AC3E}">
        <p14:creationId xmlns:p14="http://schemas.microsoft.com/office/powerpoint/2010/main" xmlns="" val="10057528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RDB</a:t>
            </a:r>
            <a:r>
              <a:rPr lang="ko-KR" altLang="en-US" dirty="0"/>
              <a:t>의 자료를 </a:t>
            </a:r>
            <a:r>
              <a:rPr lang="en-US" altLang="ko-KR" dirty="0"/>
              <a:t>XML </a:t>
            </a:r>
            <a:r>
              <a:rPr lang="ko-KR" altLang="en-US" dirty="0"/>
              <a:t>문서로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03438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변환 문제의 핵심</a:t>
            </a:r>
            <a:endParaRPr lang="en-US" altLang="ko-KR" dirty="0"/>
          </a:p>
          <a:p>
            <a:pPr lvl="1"/>
            <a:r>
              <a:rPr lang="ko-KR" altLang="en-US" dirty="0"/>
              <a:t>관계 모델</a:t>
            </a:r>
            <a:r>
              <a:rPr lang="en-US" altLang="ko-KR" dirty="0"/>
              <a:t>(RDB)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계층 모델</a:t>
            </a:r>
            <a:r>
              <a:rPr lang="en-US" altLang="ko-KR" dirty="0"/>
              <a:t>(XML </a:t>
            </a:r>
            <a:r>
              <a:rPr lang="ko-KR" altLang="en-US" dirty="0"/>
              <a:t>문서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RDB</a:t>
            </a:r>
            <a:r>
              <a:rPr lang="ko-KR" altLang="en-US" dirty="0"/>
              <a:t>의 </a:t>
            </a:r>
            <a:r>
              <a:rPr lang="en-US" altLang="ko-KR" dirty="0"/>
              <a:t>schema + </a:t>
            </a:r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 </a:t>
            </a:r>
            <a:r>
              <a:rPr lang="en-US" altLang="ko-KR" dirty="0"/>
              <a:t>= Graph</a:t>
            </a:r>
          </a:p>
          <a:p>
            <a:pPr lvl="1"/>
            <a:r>
              <a:rPr lang="ko-KR" altLang="en-US" dirty="0"/>
              <a:t>문제</a:t>
            </a:r>
            <a:r>
              <a:rPr lang="en-US" altLang="ko-KR" dirty="0"/>
              <a:t>: graph</a:t>
            </a:r>
            <a:r>
              <a:rPr lang="ko-KR" altLang="en-US" dirty="0"/>
              <a:t>를 </a:t>
            </a:r>
            <a:r>
              <a:rPr lang="en-US" altLang="ko-KR" dirty="0"/>
              <a:t>tree</a:t>
            </a:r>
            <a:r>
              <a:rPr lang="ko-KR" altLang="en-US" dirty="0"/>
              <a:t>로 변환하는 것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어떤 </a:t>
            </a:r>
            <a:r>
              <a:rPr lang="en-US" altLang="ko-KR" dirty="0"/>
              <a:t>entity type</a:t>
            </a:r>
            <a:r>
              <a:rPr lang="ko-KR" altLang="en-US" dirty="0"/>
              <a:t>을 </a:t>
            </a:r>
            <a:r>
              <a:rPr lang="en-US" altLang="ko-KR" dirty="0"/>
              <a:t>root</a:t>
            </a:r>
            <a:r>
              <a:rPr lang="ko-KR" altLang="en-US" dirty="0"/>
              <a:t>로 잡느냐에 따라 여러 개의 계층구조가 가능</a:t>
            </a:r>
            <a:endParaRPr lang="en-US" altLang="ko-KR" dirty="0"/>
          </a:p>
          <a:p>
            <a:pPr lvl="2"/>
            <a:r>
              <a:rPr lang="ko-KR" altLang="en-US" dirty="0"/>
              <a:t>응용에 따라 필요한 데이터를 </a:t>
            </a:r>
            <a:r>
              <a:rPr lang="en-US" altLang="ko-KR" dirty="0"/>
              <a:t>RDB</a:t>
            </a:r>
            <a:r>
              <a:rPr lang="ko-KR" altLang="en-US" dirty="0"/>
              <a:t>로부터 추출하여 </a:t>
            </a:r>
            <a:r>
              <a:rPr lang="en-US" altLang="ko-KR" dirty="0"/>
              <a:t>tree </a:t>
            </a:r>
            <a:r>
              <a:rPr lang="ko-KR" altLang="en-US" dirty="0"/>
              <a:t>형태로 구성하면 </a:t>
            </a:r>
            <a:r>
              <a:rPr lang="en-US" altLang="ko-KR" dirty="0"/>
              <a:t>XML </a:t>
            </a:r>
            <a:r>
              <a:rPr lang="ko-KR" altLang="en-US" dirty="0"/>
              <a:t>문서를 생성할 수 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변환 단계</a:t>
            </a:r>
            <a:endParaRPr lang="en-US" altLang="ko-KR" dirty="0"/>
          </a:p>
          <a:p>
            <a:pPr marL="715963" lvl="1" indent="-358775">
              <a:buFont typeface="+mj-lt"/>
              <a:buAutoNum type="arabicPeriod"/>
            </a:pPr>
            <a:r>
              <a:rPr lang="ko-KR" altLang="en-US" dirty="0"/>
              <a:t>적절한 </a:t>
            </a:r>
            <a:r>
              <a:rPr lang="en-US" altLang="ko-KR" dirty="0"/>
              <a:t>XML </a:t>
            </a:r>
            <a:r>
              <a:rPr lang="ko-KR" altLang="en-US" dirty="0"/>
              <a:t>계층과 이에 대응하는 </a:t>
            </a:r>
            <a:r>
              <a:rPr lang="en-US" altLang="ko-KR" dirty="0"/>
              <a:t>XML schema </a:t>
            </a:r>
            <a:r>
              <a:rPr lang="ko-KR" altLang="en-US" dirty="0"/>
              <a:t>문서를 생성</a:t>
            </a:r>
            <a:endParaRPr lang="en-US" altLang="ko-KR" dirty="0"/>
          </a:p>
          <a:p>
            <a:pPr marL="715963" lvl="1" indent="-358775">
              <a:buFont typeface="+mj-lt"/>
              <a:buAutoNum type="arabicPeriod"/>
            </a:pPr>
            <a:r>
              <a:rPr lang="en-US" altLang="ko-KR" dirty="0"/>
              <a:t>XML </a:t>
            </a:r>
            <a:r>
              <a:rPr lang="ko-KR" altLang="en-US" dirty="0"/>
              <a:t>문서에 포함시킬 데이터를 추출하기 위하여 정확한 </a:t>
            </a:r>
            <a:r>
              <a:rPr lang="en-US" altLang="ko-KR" dirty="0"/>
              <a:t>SQL </a:t>
            </a:r>
            <a:r>
              <a:rPr lang="ko-KR" altLang="en-US" dirty="0" err="1"/>
              <a:t>질의문을</a:t>
            </a:r>
            <a:r>
              <a:rPr lang="ko-KR" altLang="en-US" dirty="0"/>
              <a:t> 작성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en-US" altLang="ko-KR" dirty="0"/>
              <a:t>tuple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다수의 </a:t>
            </a:r>
            <a:r>
              <a:rPr lang="en-US" altLang="ko-KR" dirty="0"/>
              <a:t>tuples</a:t>
            </a:r>
            <a:r>
              <a:rPr lang="ko-KR" altLang="en-US" dirty="0"/>
              <a:t>를 검색</a:t>
            </a:r>
            <a:endParaRPr lang="en-US" altLang="ko-KR" dirty="0"/>
          </a:p>
          <a:p>
            <a:pPr marL="715963" lvl="1" indent="-358775">
              <a:buFont typeface="+mj-lt"/>
              <a:buAutoNum type="arabicPeriod"/>
            </a:pPr>
            <a:r>
              <a:rPr lang="ko-KR" altLang="en-US" dirty="0"/>
              <a:t>질의문의 결과로 얻은 테이블 형식의 데이터를 </a:t>
            </a:r>
            <a:r>
              <a:rPr lang="en-US" altLang="ko-KR" dirty="0"/>
              <a:t>XML tree    </a:t>
            </a:r>
            <a:r>
              <a:rPr lang="ko-KR" altLang="en-US" dirty="0"/>
              <a:t>형태로 변환 </a:t>
            </a:r>
          </a:p>
        </p:txBody>
      </p:sp>
    </p:spTree>
    <p:extLst>
      <p:ext uri="{BB962C8B-B14F-4D97-AF65-F5344CB8AC3E}">
        <p14:creationId xmlns:p14="http://schemas.microsoft.com/office/powerpoint/2010/main" xmlns="" val="1918746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데이터 처리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문서에 대한 자료 검색</a:t>
            </a:r>
            <a:r>
              <a:rPr lang="en-US" altLang="ko-KR" dirty="0"/>
              <a:t>(XML </a:t>
            </a:r>
            <a:r>
              <a:rPr lang="ko-KR" altLang="en-US" dirty="0"/>
              <a:t>질의 언어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en-US" altLang="ko-KR" dirty="0" err="1"/>
              <a:t>XPath</a:t>
            </a:r>
            <a:r>
              <a:rPr lang="en-US" altLang="ko-KR" dirty="0"/>
              <a:t>(XML Path Language)</a:t>
            </a:r>
          </a:p>
          <a:p>
            <a:pPr lvl="1"/>
            <a:r>
              <a:rPr lang="en-US" altLang="ko-KR" dirty="0"/>
              <a:t>XQuery(XML Query Language)</a:t>
            </a:r>
          </a:p>
          <a:p>
            <a:r>
              <a:rPr lang="en-US" altLang="ko-KR" dirty="0"/>
              <a:t>XML </a:t>
            </a:r>
            <a:r>
              <a:rPr lang="ko-KR" altLang="en-US" dirty="0"/>
              <a:t>문서를 다른 유형의 문서로 변환</a:t>
            </a:r>
            <a:endParaRPr lang="en-US" altLang="ko-KR" dirty="0"/>
          </a:p>
          <a:p>
            <a:pPr lvl="1"/>
            <a:r>
              <a:rPr lang="en-US" altLang="ko-KR" dirty="0"/>
              <a:t>XSLT(</a:t>
            </a:r>
            <a:r>
              <a:rPr lang="en-US" altLang="ko-KR" dirty="0" err="1"/>
              <a:t>eXtensible</a:t>
            </a:r>
            <a:r>
              <a:rPr lang="en-US" altLang="ko-KR" dirty="0"/>
              <a:t> </a:t>
            </a:r>
            <a:r>
              <a:rPr lang="en-US" altLang="ko-KR" dirty="0" err="1"/>
              <a:t>Stylesheet</a:t>
            </a:r>
            <a:r>
              <a:rPr lang="en-US" altLang="ko-KR" dirty="0"/>
              <a:t> Language Transformation)</a:t>
            </a:r>
          </a:p>
          <a:p>
            <a:r>
              <a:rPr lang="en-US" altLang="ko-KR" dirty="0"/>
              <a:t>XML </a:t>
            </a:r>
            <a:r>
              <a:rPr lang="ko-KR" altLang="en-US" dirty="0"/>
              <a:t>문서를 </a:t>
            </a:r>
            <a:r>
              <a:rPr lang="en-US" altLang="ko-KR" dirty="0"/>
              <a:t>RDB</a:t>
            </a:r>
            <a:r>
              <a:rPr lang="ko-KR" altLang="en-US" dirty="0"/>
              <a:t>에 저장</a:t>
            </a:r>
            <a:r>
              <a:rPr lang="en-US" altLang="ko-KR" dirty="0"/>
              <a:t>/</a:t>
            </a:r>
            <a:r>
              <a:rPr lang="ko-KR" altLang="en-US" dirty="0"/>
              <a:t>추출</a:t>
            </a:r>
            <a:endParaRPr lang="en-US" altLang="ko-KR" dirty="0"/>
          </a:p>
          <a:p>
            <a:pPr lvl="1"/>
            <a:r>
              <a:rPr lang="en-US" altLang="ko-KR" dirty="0"/>
              <a:t>SQL/XML</a:t>
            </a:r>
          </a:p>
          <a:p>
            <a:pPr lvl="1"/>
            <a:r>
              <a:rPr lang="ko-KR" altLang="en-US" dirty="0"/>
              <a:t>지원 기능</a:t>
            </a:r>
            <a:endParaRPr lang="en-US" altLang="ko-KR" dirty="0"/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테이블의 내용으로부터 </a:t>
            </a:r>
            <a:r>
              <a:rPr lang="en-US" altLang="ko-KR" dirty="0"/>
              <a:t>XML </a:t>
            </a:r>
            <a:r>
              <a:rPr lang="ko-KR" altLang="en-US" dirty="0"/>
              <a:t>문서를 생성</a:t>
            </a:r>
            <a:endParaRPr lang="en-US" altLang="ko-KR" dirty="0"/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질의문의 결과를 </a:t>
            </a:r>
            <a:r>
              <a:rPr lang="en-US" altLang="ko-KR" dirty="0"/>
              <a:t>XML </a:t>
            </a:r>
            <a:r>
              <a:rPr lang="ko-KR" altLang="en-US" dirty="0"/>
              <a:t>문서로 변환</a:t>
            </a:r>
            <a:endParaRPr lang="en-US" altLang="ko-KR" dirty="0"/>
          </a:p>
          <a:p>
            <a:pPr lvl="2"/>
            <a:r>
              <a:rPr lang="en-US" altLang="ko-KR" dirty="0"/>
              <a:t>XML </a:t>
            </a:r>
            <a:r>
              <a:rPr lang="ko-KR" altLang="en-US" dirty="0"/>
              <a:t>문서를 </a:t>
            </a:r>
            <a:r>
              <a:rPr lang="en-US" altLang="ko-KR" dirty="0"/>
              <a:t>RDB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en-US" altLang="ko-KR" dirty="0"/>
              <a:t>SQL</a:t>
            </a:r>
            <a:r>
              <a:rPr lang="ko-KR" altLang="en-US" dirty="0"/>
              <a:t>을 사용하여 </a:t>
            </a:r>
            <a:r>
              <a:rPr lang="en-US" altLang="ko-KR" dirty="0"/>
              <a:t>RDB</a:t>
            </a:r>
            <a:r>
              <a:rPr lang="ko-KR" altLang="en-US" dirty="0"/>
              <a:t>에 저장된 </a:t>
            </a:r>
            <a:r>
              <a:rPr lang="en-US" altLang="ko-KR" dirty="0"/>
              <a:t>XML </a:t>
            </a:r>
            <a:r>
              <a:rPr lang="ko-KR" altLang="en-US" dirty="0"/>
              <a:t>문서에 대하여 질의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89386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Distributed Database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52775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96240"/>
            <a:ext cx="8229600" cy="692787"/>
          </a:xfrm>
        </p:spPr>
        <p:txBody>
          <a:bodyPr/>
          <a:lstStyle/>
          <a:p>
            <a:r>
              <a:rPr lang="en-US" altLang="ko-KR" dirty="0"/>
              <a:t>Distributed DB System?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476508" y="1266299"/>
            <a:ext cx="5388084" cy="3189694"/>
            <a:chOff x="1520401" y="1480640"/>
            <a:chExt cx="5388084" cy="3189694"/>
          </a:xfrm>
        </p:grpSpPr>
        <p:sp>
          <p:nvSpPr>
            <p:cNvPr id="4" name="구름 3"/>
            <p:cNvSpPr/>
            <p:nvPr/>
          </p:nvSpPr>
          <p:spPr bwMode="auto">
            <a:xfrm>
              <a:off x="3600980" y="2192217"/>
              <a:ext cx="1257300" cy="792315"/>
            </a:xfrm>
            <a:prstGeom prst="cloud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/>
                <a:t>컴퓨터</a:t>
              </a:r>
              <a:endParaRPr lang="en-US" altLang="ko-KR" sz="1600" dirty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네트워크</a:t>
              </a:r>
              <a:endPara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440170" y="1480640"/>
              <a:ext cx="1468315" cy="1423153"/>
              <a:chOff x="5996354" y="1276085"/>
              <a:chExt cx="1468315" cy="1423153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6174327" y="1634479"/>
                <a:ext cx="1112363" cy="25122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600" dirty="0"/>
                  <a:t>컴퓨터</a:t>
                </a:r>
              </a:p>
            </p:txBody>
          </p:sp>
          <p:sp>
            <p:nvSpPr>
              <p:cNvPr id="33" name="순서도: 자기 디스크 32"/>
              <p:cNvSpPr/>
              <p:nvPr/>
            </p:nvSpPr>
            <p:spPr bwMode="auto">
              <a:xfrm>
                <a:off x="6174328" y="1960284"/>
                <a:ext cx="1112363" cy="545123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/>
                  <a:t>Local DB</a:t>
                </a:r>
                <a:endParaRPr lang="ko-KR" altLang="en-US" sz="1600" dirty="0"/>
              </a:p>
            </p:txBody>
          </p:sp>
          <p:sp>
            <p:nvSpPr>
              <p:cNvPr id="5" name="타원 4"/>
              <p:cNvSpPr/>
              <p:nvPr/>
            </p:nvSpPr>
            <p:spPr bwMode="auto">
              <a:xfrm>
                <a:off x="5996354" y="1276085"/>
                <a:ext cx="1468315" cy="1423153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6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400799" y="1288182"/>
                <a:ext cx="659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site2</a:t>
                </a:r>
                <a:endParaRPr lang="ko-KR" altLang="en-US" sz="14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95212" y="3231195"/>
              <a:ext cx="1468315" cy="1439139"/>
              <a:chOff x="5996354" y="1276085"/>
              <a:chExt cx="1468315" cy="1439139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6174329" y="1564319"/>
                <a:ext cx="1112363" cy="24399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600" dirty="0"/>
                  <a:t>컴퓨터</a:t>
                </a:r>
              </a:p>
            </p:txBody>
          </p:sp>
          <p:sp>
            <p:nvSpPr>
              <p:cNvPr id="26" name="순서도: 자기 디스크 25"/>
              <p:cNvSpPr/>
              <p:nvPr/>
            </p:nvSpPr>
            <p:spPr bwMode="auto">
              <a:xfrm>
                <a:off x="6174329" y="1862324"/>
                <a:ext cx="1112363" cy="545123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/>
                  <a:t>Local DB</a:t>
                </a:r>
                <a:endParaRPr lang="ko-KR" altLang="en-US" sz="1600" dirty="0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5996354" y="1276085"/>
                <a:ext cx="1468315" cy="1423153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400796" y="2407447"/>
                <a:ext cx="659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site3</a:t>
                </a:r>
                <a:endParaRPr lang="ko-KR" altLang="en-US" sz="1400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520401" y="1492737"/>
              <a:ext cx="1468315" cy="1423153"/>
              <a:chOff x="5996354" y="1276085"/>
              <a:chExt cx="1468315" cy="1423153"/>
            </a:xfrm>
          </p:grpSpPr>
          <p:sp>
            <p:nvSpPr>
              <p:cNvPr id="31" name="직사각형 30"/>
              <p:cNvSpPr/>
              <p:nvPr/>
            </p:nvSpPr>
            <p:spPr bwMode="auto">
              <a:xfrm>
                <a:off x="6174327" y="1634479"/>
                <a:ext cx="1112363" cy="25122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600" dirty="0"/>
                  <a:t>컴퓨터</a:t>
                </a:r>
              </a:p>
            </p:txBody>
          </p:sp>
          <p:sp>
            <p:nvSpPr>
              <p:cNvPr id="32" name="순서도: 자기 디스크 31"/>
              <p:cNvSpPr/>
              <p:nvPr/>
            </p:nvSpPr>
            <p:spPr bwMode="auto">
              <a:xfrm>
                <a:off x="6174328" y="1960284"/>
                <a:ext cx="1112363" cy="545123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/>
                  <a:t>Local DB</a:t>
                </a:r>
                <a:endParaRPr lang="ko-KR" altLang="en-US" sz="1600" dirty="0"/>
              </a:p>
            </p:txBody>
          </p:sp>
          <p:sp>
            <p:nvSpPr>
              <p:cNvPr id="35" name="타원 34"/>
              <p:cNvSpPr/>
              <p:nvPr/>
            </p:nvSpPr>
            <p:spPr bwMode="auto">
              <a:xfrm>
                <a:off x="5996354" y="1276085"/>
                <a:ext cx="1468315" cy="1423153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6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00799" y="1288182"/>
                <a:ext cx="659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site1</a:t>
                </a:r>
                <a:endParaRPr lang="ko-KR" altLang="en-US" sz="1400" dirty="0"/>
              </a:p>
            </p:txBody>
          </p:sp>
        </p:grpSp>
        <p:cxnSp>
          <p:nvCxnSpPr>
            <p:cNvPr id="17" name="직선 연결선 16"/>
            <p:cNvCxnSpPr>
              <a:stCxn id="9" idx="1"/>
              <a:endCxn id="4" idx="0"/>
            </p:cNvCxnSpPr>
            <p:nvPr/>
          </p:nvCxnSpPr>
          <p:spPr bwMode="auto">
            <a:xfrm flipH="1">
              <a:off x="4857232" y="1964647"/>
              <a:ext cx="760911" cy="623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31" idx="3"/>
              <a:endCxn id="4" idx="2"/>
            </p:cNvCxnSpPr>
            <p:nvPr/>
          </p:nvCxnSpPr>
          <p:spPr bwMode="auto">
            <a:xfrm>
              <a:off x="2810737" y="1976744"/>
              <a:ext cx="794143" cy="6116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>
              <a:stCxn id="24" idx="0"/>
              <a:endCxn id="4" idx="1"/>
            </p:cNvCxnSpPr>
            <p:nvPr/>
          </p:nvCxnSpPr>
          <p:spPr bwMode="auto">
            <a:xfrm flipV="1">
              <a:off x="4229369" y="2983688"/>
              <a:ext cx="261" cy="5357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341686" y="4588607"/>
          <a:ext cx="779877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334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HY신명조" pitchFamily="18" charset="-127"/>
                          <a:ea typeface="HY신명조" pitchFamily="18" charset="-127"/>
                        </a:rPr>
                        <a:t>물리적으로 한 장소에 </a:t>
                      </a:r>
                      <a:r>
                        <a:rPr lang="en-US" altLang="ko-KR" dirty="0">
                          <a:latin typeface="HY신명조" pitchFamily="18" charset="-127"/>
                          <a:ea typeface="HY신명조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HY신명조" pitchFamily="18" charset="-127"/>
                          <a:ea typeface="HY신명조" pitchFamily="18" charset="-127"/>
                        </a:rPr>
                        <a:t>시스템을 설치</a:t>
                      </a:r>
                      <a:r>
                        <a:rPr lang="en-US" altLang="ko-KR" dirty="0"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신명조" pitchFamily="18" charset="-127"/>
                          <a:ea typeface="HY신명조" pitchFamily="18" charset="-127"/>
                        </a:rPr>
                        <a:t>운영</a:t>
                      </a:r>
                      <a:r>
                        <a:rPr lang="ko-KR" altLang="en-US" b="0" baseline="0" dirty="0">
                          <a:latin typeface="HY신명조" pitchFamily="18" charset="-127"/>
                          <a:ea typeface="HY신명조" pitchFamily="18" charset="-127"/>
                        </a:rPr>
                        <a:t>하는 시스템</a:t>
                      </a:r>
                      <a:endParaRPr lang="en-US" altLang="ko-KR" dirty="0"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HY신명조" pitchFamily="18" charset="-127"/>
                          <a:ea typeface="HY신명조" pitchFamily="18" charset="-127"/>
                        </a:rPr>
                        <a:t>지리적으로 분산된 여러 개의 </a:t>
                      </a:r>
                      <a:r>
                        <a:rPr lang="en-US" altLang="ko-KR" dirty="0">
                          <a:latin typeface="HY신명조" pitchFamily="18" charset="-127"/>
                          <a:ea typeface="HY신명조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HY신명조" pitchFamily="18" charset="-127"/>
                          <a:ea typeface="HY신명조" pitchFamily="18" charset="-127"/>
                        </a:rPr>
                        <a:t>시스템을 사용자는</a:t>
                      </a:r>
                      <a:endParaRPr lang="en-US" altLang="ko-KR" dirty="0">
                        <a:latin typeface="HY신명조" pitchFamily="18" charset="-127"/>
                        <a:ea typeface="HY신명조" pitchFamily="18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HY신명조" pitchFamily="18" charset="-127"/>
                          <a:ea typeface="HY신명조" pitchFamily="18" charset="-127"/>
                        </a:rPr>
                        <a:t>하나의 시스템으로 생각하고 사용할 수 있는 시스템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Decentralized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HY신명조" pitchFamily="18" charset="-127"/>
                          <a:ea typeface="HY신명조" pitchFamily="18" charset="-127"/>
                        </a:rPr>
                        <a:t>여러 개의 처리기와 </a:t>
                      </a:r>
                      <a:r>
                        <a:rPr lang="en-US" altLang="ko-KR" dirty="0">
                          <a:latin typeface="HY신명조" pitchFamily="18" charset="-127"/>
                          <a:ea typeface="HY신명조" pitchFamily="18" charset="-127"/>
                        </a:rPr>
                        <a:t>DB</a:t>
                      </a:r>
                      <a:r>
                        <a:rPr lang="ko-KR" altLang="en-US" dirty="0">
                          <a:latin typeface="HY신명조" pitchFamily="18" charset="-127"/>
                          <a:ea typeface="HY신명조" pitchFamily="18" charset="-127"/>
                        </a:rPr>
                        <a:t>가 컴퓨터 네트워크로 연결되지</a:t>
                      </a:r>
                      <a:endParaRPr lang="en-US" altLang="ko-KR" dirty="0">
                        <a:latin typeface="HY신명조" pitchFamily="18" charset="-127"/>
                        <a:ea typeface="HY신명조" pitchFamily="18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HY신명조" pitchFamily="18" charset="-127"/>
                          <a:ea typeface="HY신명조" pitchFamily="18" charset="-127"/>
                        </a:rPr>
                        <a:t>않고</a:t>
                      </a:r>
                      <a:r>
                        <a:rPr lang="en-US" altLang="ko-KR" dirty="0"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신명조" pitchFamily="18" charset="-127"/>
                          <a:ea typeface="HY신명조" pitchFamily="18" charset="-127"/>
                        </a:rPr>
                        <a:t>단순히 지리적으로</a:t>
                      </a:r>
                      <a:r>
                        <a:rPr lang="en-US" altLang="ko-KR" dirty="0"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ko-KR" altLang="en-US" dirty="0">
                          <a:latin typeface="HY신명조" pitchFamily="18" charset="-127"/>
                          <a:ea typeface="HY신명조" pitchFamily="18" charset="-127"/>
                        </a:rPr>
                        <a:t>분산되어 있는 시스템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604809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</a:t>
            </a:r>
            <a:r>
              <a:rPr lang="en-US" altLang="ko-KR" dirty="0"/>
              <a:t>DB System</a:t>
            </a:r>
            <a:r>
              <a:rPr lang="ko-KR" altLang="en-US" dirty="0"/>
              <a:t>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>
              <a:buFont typeface="+mj-ea"/>
              <a:buAutoNum type="circleNumDbPlain"/>
            </a:pPr>
            <a:r>
              <a:rPr lang="ko-KR" altLang="en-US" dirty="0"/>
              <a:t>분산 처리기</a:t>
            </a:r>
            <a:r>
              <a:rPr lang="en-US" altLang="ko-KR" dirty="0"/>
              <a:t>(Distributed Processor)</a:t>
            </a:r>
          </a:p>
          <a:p>
            <a:pPr marL="715963" lvl="1" indent="-360363"/>
            <a:r>
              <a:rPr lang="ko-KR" altLang="en-US" b="1" dirty="0">
                <a:solidFill>
                  <a:srgbClr val="0070C0"/>
                </a:solidFill>
              </a:rPr>
              <a:t>지리적으로 분산</a:t>
            </a:r>
            <a:r>
              <a:rPr lang="ko-KR" altLang="en-US" dirty="0"/>
              <a:t>되어 있는 컴퓨터 시스템</a:t>
            </a:r>
            <a:endParaRPr lang="en-US" altLang="ko-KR" dirty="0"/>
          </a:p>
          <a:p>
            <a:pPr marL="715963" lvl="1" indent="-360363"/>
            <a:r>
              <a:rPr lang="ko-KR" altLang="en-US" dirty="0"/>
              <a:t>그 지역에서 필요한 데이터를 처리하는 </a:t>
            </a:r>
            <a:r>
              <a:rPr lang="en-US" altLang="ko-KR" dirty="0"/>
              <a:t>local computer</a:t>
            </a:r>
          </a:p>
          <a:p>
            <a:pPr marL="715963" lvl="1" indent="-360363"/>
            <a:r>
              <a:rPr lang="ko-KR" altLang="en-US" b="1" dirty="0">
                <a:solidFill>
                  <a:srgbClr val="0070C0"/>
                </a:solidFill>
              </a:rPr>
              <a:t>자치적</a:t>
            </a:r>
            <a:r>
              <a:rPr lang="en-US" altLang="ko-KR" dirty="0"/>
              <a:t>(autonomous)</a:t>
            </a:r>
            <a:r>
              <a:rPr lang="ko-KR" altLang="en-US" dirty="0"/>
              <a:t>으로 관리할 수 있는 </a:t>
            </a:r>
            <a:r>
              <a:rPr lang="en-US" altLang="ko-KR" dirty="0"/>
              <a:t>DBMS</a:t>
            </a:r>
            <a:r>
              <a:rPr lang="ko-KR" altLang="en-US" dirty="0"/>
              <a:t>를 갖고 있음</a:t>
            </a:r>
            <a:endParaRPr lang="en-US" altLang="ko-KR" dirty="0"/>
          </a:p>
          <a:p>
            <a:pPr marL="360363" indent="-360363">
              <a:buFont typeface="+mj-ea"/>
              <a:buAutoNum type="circleNumDbPlain"/>
            </a:pPr>
            <a:r>
              <a:rPr lang="ko-KR" altLang="en-US" dirty="0"/>
              <a:t>분산 </a:t>
            </a:r>
            <a:r>
              <a:rPr lang="en-US" altLang="ko-KR" dirty="0"/>
              <a:t>DB(Distributed Database)</a:t>
            </a:r>
          </a:p>
          <a:p>
            <a:pPr marL="715963" lvl="1" indent="-360363"/>
            <a:r>
              <a:rPr lang="ko-KR" altLang="en-US" dirty="0"/>
              <a:t>지리적으로 분산되어 있는 </a:t>
            </a:r>
            <a:r>
              <a:rPr lang="en-US" altLang="ko-KR" dirty="0"/>
              <a:t>local DB</a:t>
            </a:r>
          </a:p>
          <a:p>
            <a:pPr marL="715963" lvl="1" indent="-360363"/>
            <a:r>
              <a:rPr lang="ko-KR" altLang="en-US" dirty="0"/>
              <a:t>그 지역에서 가장 많이 이용되는 데이터를 저장</a:t>
            </a:r>
            <a:endParaRPr lang="en-US" altLang="ko-KR" dirty="0"/>
          </a:p>
          <a:p>
            <a:pPr marL="360363" indent="-360363"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컴퓨터 네트워크</a:t>
            </a:r>
            <a:r>
              <a:rPr lang="en-US" altLang="ko-KR" dirty="0"/>
              <a:t>(Computer Network)</a:t>
            </a:r>
          </a:p>
          <a:p>
            <a:pPr marL="715963" lvl="1" indent="-360363"/>
            <a:r>
              <a:rPr lang="ko-KR" altLang="en-US" dirty="0"/>
              <a:t>지리적으로 분산된 지역 처리기를 네트워크로 연결하여 자원을 공유</a:t>
            </a:r>
            <a:endParaRPr lang="en-US" altLang="ko-KR" dirty="0"/>
          </a:p>
          <a:p>
            <a:pPr marL="715963" lvl="1" indent="-360363"/>
            <a:r>
              <a:rPr lang="ko-KR" altLang="en-US" dirty="0"/>
              <a:t>특정 통신 규약</a:t>
            </a:r>
            <a:r>
              <a:rPr lang="en-US" altLang="ko-KR" dirty="0"/>
              <a:t>(communication protocol)</a:t>
            </a:r>
            <a:r>
              <a:rPr lang="ko-KR" altLang="en-US" dirty="0"/>
              <a:t>에 따라 데이터를 송수신</a:t>
            </a:r>
            <a:endParaRPr lang="en-US" altLang="ko-KR" dirty="0"/>
          </a:p>
          <a:p>
            <a:pPr marL="715963" lvl="1" indent="-36036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90075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Transaction</a:t>
            </a:r>
          </a:p>
          <a:p>
            <a:pPr lvl="1"/>
            <a:r>
              <a:rPr lang="ko-KR" altLang="en-US" dirty="0"/>
              <a:t>다른 사이트를 접근하지 않고</a:t>
            </a:r>
            <a:r>
              <a:rPr lang="en-US" altLang="ko-KR" dirty="0"/>
              <a:t>, </a:t>
            </a:r>
            <a:r>
              <a:rPr lang="ko-KR" altLang="en-US" dirty="0"/>
              <a:t>해당 트랜잭션이 제출된 사이트의 </a:t>
            </a:r>
            <a:r>
              <a:rPr lang="en-US" altLang="ko-KR" dirty="0"/>
              <a:t>DB</a:t>
            </a:r>
            <a:r>
              <a:rPr lang="ko-KR" altLang="en-US" dirty="0"/>
              <a:t>만을 접근하여 처리할 수 있는 트랜잭션</a:t>
            </a:r>
            <a:endParaRPr lang="en-US" altLang="ko-KR" dirty="0"/>
          </a:p>
          <a:p>
            <a:r>
              <a:rPr lang="en-US" altLang="ko-KR" dirty="0"/>
              <a:t>Global Transaction</a:t>
            </a:r>
          </a:p>
          <a:p>
            <a:pPr lvl="1"/>
            <a:r>
              <a:rPr lang="ko-KR" altLang="en-US" dirty="0"/>
              <a:t>네트워크를 통해 다른 원격 사이트의 </a:t>
            </a:r>
            <a:r>
              <a:rPr lang="en-US" altLang="ko-KR" dirty="0"/>
              <a:t>DB</a:t>
            </a:r>
            <a:r>
              <a:rPr lang="ko-KR" altLang="en-US" dirty="0"/>
              <a:t>를 접근해서 처리해야 되는 트랜잭션</a:t>
            </a:r>
            <a:endParaRPr lang="en-US" altLang="ko-KR" dirty="0"/>
          </a:p>
          <a:p>
            <a:pPr lvl="1"/>
            <a:r>
              <a:rPr lang="en-US" altLang="ko-KR" dirty="0"/>
              <a:t>Distributed Transaction</a:t>
            </a:r>
            <a:r>
              <a:rPr lang="ko-KR" altLang="en-US" dirty="0"/>
              <a:t>이라고도 부름</a:t>
            </a:r>
            <a:endParaRPr lang="en-US" altLang="ko-KR" dirty="0"/>
          </a:p>
          <a:p>
            <a:pPr lvl="1"/>
            <a:r>
              <a:rPr lang="ko-KR" altLang="en-US" dirty="0"/>
              <a:t>분산 </a:t>
            </a:r>
            <a:r>
              <a:rPr lang="en-US" altLang="ko-KR" dirty="0"/>
              <a:t>DB </a:t>
            </a:r>
            <a:r>
              <a:rPr lang="ko-KR" altLang="en-US" dirty="0"/>
              <a:t>시스템 </a:t>
            </a:r>
            <a:r>
              <a:rPr lang="en-US" altLang="ko-KR" dirty="0"/>
              <a:t>= </a:t>
            </a:r>
            <a:r>
              <a:rPr lang="ko-KR" altLang="en-US" dirty="0"/>
              <a:t>전역 트랜잭션 처리가 가능한 시스템</a:t>
            </a:r>
          </a:p>
        </p:txBody>
      </p:sp>
    </p:spTree>
    <p:extLst>
      <p:ext uri="{BB962C8B-B14F-4D97-AF65-F5344CB8AC3E}">
        <p14:creationId xmlns:p14="http://schemas.microsoft.com/office/powerpoint/2010/main" xmlns="" val="12584172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</a:t>
            </a:r>
            <a:r>
              <a:rPr lang="en-US" altLang="ko-KR" dirty="0"/>
              <a:t>DB </a:t>
            </a:r>
            <a:r>
              <a:rPr lang="ko-KR" altLang="en-US" dirty="0"/>
              <a:t>시스템의 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34441"/>
            <a:ext cx="8229601" cy="511922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지역 </a:t>
            </a:r>
            <a:r>
              <a:rPr lang="ko-KR" altLang="en-US" dirty="0" err="1"/>
              <a:t>자치성</a:t>
            </a:r>
            <a:r>
              <a:rPr lang="en-US" altLang="ko-KR" dirty="0"/>
              <a:t>: </a:t>
            </a:r>
            <a:r>
              <a:rPr lang="ko-KR" altLang="en-US" dirty="0"/>
              <a:t>지역 고유의 데이터 관리에 대한 제어를 자치적으로 행사</a:t>
            </a:r>
            <a:endParaRPr lang="en-US" altLang="ko-KR" dirty="0"/>
          </a:p>
          <a:p>
            <a:pPr lvl="1"/>
            <a:r>
              <a:rPr lang="ko-KR" altLang="en-US" dirty="0"/>
              <a:t>시스템 용량의 점증적인 확장이 용이</a:t>
            </a:r>
            <a:endParaRPr lang="en-US" altLang="ko-KR" dirty="0"/>
          </a:p>
          <a:p>
            <a:pPr lvl="1"/>
            <a:r>
              <a:rPr lang="ko-KR" altLang="en-US" dirty="0"/>
              <a:t>신뢰성과 가용성</a:t>
            </a:r>
            <a:endParaRPr lang="en-US" altLang="ko-KR" dirty="0"/>
          </a:p>
          <a:p>
            <a:pPr lvl="2"/>
            <a:r>
              <a:rPr lang="ko-KR" altLang="en-US" dirty="0"/>
              <a:t>신뢰성</a:t>
            </a:r>
            <a:r>
              <a:rPr lang="en-US" altLang="ko-KR" dirty="0"/>
              <a:t>(reliability): </a:t>
            </a:r>
            <a:r>
              <a:rPr lang="ko-KR" altLang="en-US" dirty="0"/>
              <a:t>주어진</a:t>
            </a:r>
            <a:r>
              <a:rPr lang="en-US" altLang="ko-KR" dirty="0"/>
              <a:t> </a:t>
            </a:r>
            <a:r>
              <a:rPr lang="ko-KR" altLang="en-US" dirty="0"/>
              <a:t>시간 간격 동안 시스템에 장애가 일어나지 않을 확률</a:t>
            </a:r>
            <a:r>
              <a:rPr lang="en-US" altLang="ko-KR" dirty="0"/>
              <a:t>. Mean Time Between Failure or Mean Time To Failure</a:t>
            </a:r>
          </a:p>
          <a:p>
            <a:pPr lvl="2"/>
            <a:r>
              <a:rPr lang="ko-KR" altLang="en-US" dirty="0"/>
              <a:t>가용성</a:t>
            </a:r>
            <a:r>
              <a:rPr lang="en-US" altLang="ko-KR" dirty="0"/>
              <a:t>(availability):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시점에서 시스템이 정상으로 운용되고 있을 확률</a:t>
            </a:r>
            <a:r>
              <a:rPr lang="en-US" altLang="ko-KR" dirty="0"/>
              <a:t>: A = MTTF / (MTTF + MTTR)</a:t>
            </a:r>
          </a:p>
          <a:p>
            <a:pPr lvl="3"/>
            <a:r>
              <a:rPr lang="en-US" altLang="ko-KR" dirty="0"/>
              <a:t>MTTR(Mean Time To Repair)</a:t>
            </a:r>
          </a:p>
          <a:p>
            <a:pPr lvl="1"/>
            <a:r>
              <a:rPr lang="ko-KR" altLang="en-US" dirty="0"/>
              <a:t>효용성과 융통성</a:t>
            </a:r>
            <a:r>
              <a:rPr lang="en-US" altLang="ko-KR" dirty="0"/>
              <a:t>: </a:t>
            </a:r>
            <a:r>
              <a:rPr lang="ko-KR" altLang="en-US" dirty="0"/>
              <a:t>응답시간과 통신비용의 절감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소프트웨어 개발 비용의 증가</a:t>
            </a:r>
            <a:endParaRPr lang="en-US" altLang="ko-KR" dirty="0"/>
          </a:p>
          <a:p>
            <a:pPr lvl="1"/>
            <a:r>
              <a:rPr lang="ko-KR" altLang="en-US" dirty="0"/>
              <a:t>오류의 잠재성 증대</a:t>
            </a:r>
            <a:endParaRPr lang="en-US" altLang="ko-KR" dirty="0"/>
          </a:p>
          <a:p>
            <a:pPr lvl="1"/>
            <a:r>
              <a:rPr lang="ko-KR" altLang="en-US" dirty="0"/>
              <a:t>처리 비용의 증가</a:t>
            </a:r>
            <a:endParaRPr lang="en-US" altLang="ko-KR" dirty="0"/>
          </a:p>
          <a:p>
            <a:pPr marL="357188" lvl="1" indent="0">
              <a:buNone/>
            </a:pPr>
            <a:r>
              <a:rPr lang="ko-KR" altLang="ko-KR" dirty="0"/>
              <a:t>※</a:t>
            </a:r>
            <a:r>
              <a:rPr lang="ko-KR" altLang="en-US" dirty="0"/>
              <a:t> 단점을 주로 증가된 복잡성으로 인하여 발생</a:t>
            </a:r>
          </a:p>
        </p:txBody>
      </p:sp>
    </p:spTree>
    <p:extLst>
      <p:ext uri="{BB962C8B-B14F-4D97-AF65-F5344CB8AC3E}">
        <p14:creationId xmlns:p14="http://schemas.microsoft.com/office/powerpoint/2010/main" xmlns="" val="4057984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/>
              <a:t>최근의 주요 </a:t>
            </a:r>
            <a:r>
              <a:rPr lang="en-US" altLang="ko-KR" dirty="0"/>
              <a:t>Topics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/>
              <a:t>Data Warehouse &amp; Data Mining</a:t>
            </a:r>
          </a:p>
          <a:p>
            <a:r>
              <a:rPr lang="en-US" altLang="ko-KR" dirty="0"/>
              <a:t>Electronic Commerce</a:t>
            </a:r>
          </a:p>
          <a:p>
            <a:r>
              <a:rPr lang="en-US" altLang="ko-KR"/>
              <a:t>Multimedia Database, Mobile </a:t>
            </a:r>
            <a:r>
              <a:rPr lang="en-US" altLang="ko-KR" dirty="0"/>
              <a:t>Database</a:t>
            </a:r>
          </a:p>
          <a:p>
            <a:r>
              <a:rPr lang="en-US" altLang="ko-KR" dirty="0"/>
              <a:t>GIS(Geographic Information System)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760663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</a:t>
            </a:r>
            <a:r>
              <a:rPr lang="en-US" altLang="ko-KR" dirty="0"/>
              <a:t>DB </a:t>
            </a:r>
            <a:r>
              <a:rPr lang="ko-KR" altLang="en-US" dirty="0"/>
              <a:t>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기관의 운영 데이터 관리에 초점</a:t>
            </a:r>
            <a:endParaRPr lang="en-US" altLang="ko-KR" dirty="0"/>
          </a:p>
          <a:p>
            <a:pPr lvl="1"/>
            <a:r>
              <a:rPr lang="ko-KR" altLang="en-US" dirty="0"/>
              <a:t>온라인 트랜잭션 처리에 주로 이용</a:t>
            </a:r>
            <a:endParaRPr lang="en-US" altLang="ko-KR" dirty="0"/>
          </a:p>
          <a:p>
            <a:r>
              <a:rPr lang="en-US" altLang="ko-KR" dirty="0"/>
              <a:t>OLTP(</a:t>
            </a:r>
            <a:r>
              <a:rPr lang="en-US" altLang="ko-KR" dirty="0" err="1"/>
              <a:t>OnLine</a:t>
            </a:r>
            <a:r>
              <a:rPr lang="en-US" altLang="ko-KR" dirty="0"/>
              <a:t> Transaction Processing)</a:t>
            </a:r>
          </a:p>
          <a:p>
            <a:pPr lvl="1"/>
            <a:r>
              <a:rPr lang="ko-KR" altLang="en-US" dirty="0"/>
              <a:t>일상적인 트랜잭션에 의한 데이터의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갱신 작업 수행</a:t>
            </a:r>
            <a:endParaRPr lang="en-US" altLang="ko-KR" dirty="0"/>
          </a:p>
          <a:p>
            <a:pPr lvl="1"/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기관의 </a:t>
            </a:r>
            <a:r>
              <a:rPr lang="en-US" altLang="ko-KR" dirty="0"/>
              <a:t>DB</a:t>
            </a:r>
            <a:r>
              <a:rPr lang="ko-KR" altLang="en-US" dirty="0"/>
              <a:t>에 정확한 데이터를 유지하는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특성</a:t>
            </a:r>
            <a:endParaRPr lang="en-US" altLang="ko-KR" dirty="0"/>
          </a:p>
          <a:p>
            <a:pPr lvl="2">
              <a:buFont typeface="+mj-ea"/>
              <a:buAutoNum type="circleNumDbPlain"/>
            </a:pPr>
            <a:r>
              <a:rPr lang="ko-KR" altLang="en-US" dirty="0"/>
              <a:t>사용자들이 요구하는 많은 트랜잭션을 짧은 응답시간으로 처리</a:t>
            </a:r>
            <a:endParaRPr lang="en-US" altLang="ko-KR" dirty="0"/>
          </a:p>
          <a:p>
            <a:pPr lvl="2">
              <a:buFont typeface="+mj-ea"/>
              <a:buAutoNum type="circleNumDbPlain"/>
            </a:pPr>
            <a:r>
              <a:rPr lang="en-US" altLang="ko-KR" dirty="0"/>
              <a:t>OLTP </a:t>
            </a:r>
            <a:r>
              <a:rPr lang="ko-KR" altLang="en-US" dirty="0"/>
              <a:t>응용의 트랜잭션은 짧고 간단하며</a:t>
            </a:r>
            <a:r>
              <a:rPr lang="en-US" altLang="ko-KR" dirty="0"/>
              <a:t>, </a:t>
            </a:r>
            <a:r>
              <a:rPr lang="ko-KR" altLang="en-US" dirty="0"/>
              <a:t>데이터 갱신이 빈번하고</a:t>
            </a:r>
            <a:r>
              <a:rPr lang="en-US" altLang="ko-KR" dirty="0"/>
              <a:t>, DB</a:t>
            </a:r>
            <a:r>
              <a:rPr lang="ko-KR" altLang="en-US" dirty="0"/>
              <a:t>의 극히 일부분만 접근</a:t>
            </a:r>
            <a:endParaRPr lang="en-US" altLang="ko-KR" dirty="0"/>
          </a:p>
          <a:p>
            <a:pPr lvl="2">
              <a:buFont typeface="+mj-ea"/>
              <a:buAutoNum type="circleNumDbPlain"/>
            </a:pPr>
            <a:r>
              <a:rPr lang="en-US" altLang="ko-KR" dirty="0"/>
              <a:t>DB</a:t>
            </a:r>
            <a:r>
              <a:rPr lang="ko-KR" altLang="en-US" dirty="0"/>
              <a:t>에는 최신의 데이터를 반영하며</a:t>
            </a:r>
            <a:r>
              <a:rPr lang="en-US" altLang="ko-KR" dirty="0"/>
              <a:t>, </a:t>
            </a:r>
            <a:r>
              <a:rPr lang="ko-KR" altLang="en-US" dirty="0"/>
              <a:t>과거의 데이터는 삭제되거나 제대로 활용되지 아니함</a:t>
            </a:r>
            <a:r>
              <a:rPr lang="en-US" altLang="ko-KR" dirty="0"/>
              <a:t>.</a:t>
            </a:r>
          </a:p>
          <a:p>
            <a:pPr lvl="2">
              <a:buFont typeface="+mj-ea"/>
              <a:buAutoNum type="circleNumDbPlain"/>
            </a:pPr>
            <a:r>
              <a:rPr lang="ko-KR" altLang="en-US" dirty="0"/>
              <a:t>사용자</a:t>
            </a:r>
            <a:r>
              <a:rPr lang="en-US" altLang="ko-KR" dirty="0"/>
              <a:t>: </a:t>
            </a:r>
            <a:r>
              <a:rPr lang="ko-KR" altLang="en-US" dirty="0"/>
              <a:t>주로 운영 데이터에 직접 관계된 실무자</a:t>
            </a:r>
          </a:p>
        </p:txBody>
      </p:sp>
    </p:spTree>
    <p:extLst>
      <p:ext uri="{BB962C8B-B14F-4D97-AF65-F5344CB8AC3E}">
        <p14:creationId xmlns:p14="http://schemas.microsoft.com/office/powerpoint/2010/main" xmlns="" val="3839223561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  <a:txDef>
      <a:spPr>
        <a:solidFill>
          <a:schemeClr val="bg1">
            <a:lumMod val="95000"/>
          </a:schemeClr>
        </a:solidFill>
      </a:spPr>
      <a:bodyPr wrap="square" rtlCol="0">
        <a:spAutoFit/>
      </a:bodyPr>
      <a:lstStyle>
        <a:defPPr>
          <a:defRPr dirty="0">
            <a:latin typeface="Times New Roman" pitchFamily="18" charset="0"/>
          </a:defRPr>
        </a:defPPr>
      </a:lstStyle>
    </a:tx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10483</Words>
  <Application>Microsoft Office PowerPoint</Application>
  <PresentationFormat>사용자 지정</PresentationFormat>
  <Paragraphs>1793</Paragraphs>
  <Slides>130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130</vt:i4>
      </vt:variant>
    </vt:vector>
  </HeadingPairs>
  <TitlesOfParts>
    <vt:vector size="133" baseType="lpstr">
      <vt:lpstr>색종이 상자</vt:lpstr>
      <vt:lpstr>색종이 상자</vt:lpstr>
      <vt:lpstr>Photo Editor Photo</vt:lpstr>
      <vt:lpstr>Database의 기본 개념 (1)</vt:lpstr>
      <vt:lpstr>Database System</vt:lpstr>
      <vt:lpstr>DBMS의 구성 요소</vt:lpstr>
      <vt:lpstr>Database(1)</vt:lpstr>
      <vt:lpstr>Database(2)</vt:lpstr>
      <vt:lpstr>3-level database architecture(1)</vt:lpstr>
      <vt:lpstr>3-level 사이의 mapping</vt:lpstr>
      <vt:lpstr>Data Model</vt:lpstr>
      <vt:lpstr>Data Modeling? (1)</vt:lpstr>
      <vt:lpstr>Data Modeling? (2)</vt:lpstr>
      <vt:lpstr>Relational Data Model</vt:lpstr>
      <vt:lpstr>사용하는 용어(1)</vt:lpstr>
      <vt:lpstr>사용하는 용어(2)</vt:lpstr>
      <vt:lpstr>Relation vs. Database</vt:lpstr>
      <vt:lpstr>Relation의 특성</vt:lpstr>
      <vt:lpstr>Database Key(1)</vt:lpstr>
      <vt:lpstr>Database Key(2)</vt:lpstr>
      <vt:lpstr>Database Key(3)</vt:lpstr>
      <vt:lpstr>Integrity Constraint</vt:lpstr>
      <vt:lpstr>Data Modeling</vt:lpstr>
      <vt:lpstr>Entity Type ?</vt:lpstr>
      <vt:lpstr>Attributes의 유형</vt:lpstr>
      <vt:lpstr>Relationship Type ?</vt:lpstr>
      <vt:lpstr>Relationship Type의 주요 특성</vt:lpstr>
      <vt:lpstr>E-R Diagram 표기법(1)</vt:lpstr>
      <vt:lpstr>Relational DB Design</vt:lpstr>
      <vt:lpstr>S/W 생명 주기 vs. DB 생명 주기</vt:lpstr>
      <vt:lpstr>DB 설계 단계</vt:lpstr>
      <vt:lpstr>E-R Diagram의 변환</vt:lpstr>
      <vt:lpstr>DB 구현</vt:lpstr>
      <vt:lpstr>키 (Key) (1)</vt:lpstr>
      <vt:lpstr>키 (Key) (2)</vt:lpstr>
      <vt:lpstr>정규화(Normalization) ?</vt:lpstr>
      <vt:lpstr>Projection 과정과 정규형</vt:lpstr>
      <vt:lpstr>정규형 사이의 포함 관계</vt:lpstr>
      <vt:lpstr>Object Data Model(ODM)</vt:lpstr>
      <vt:lpstr>객체 &amp; 객체 식별자</vt:lpstr>
      <vt:lpstr>Class</vt:lpstr>
      <vt:lpstr>Meta-Class</vt:lpstr>
      <vt:lpstr>ODMG의 객체 모델(1)</vt:lpstr>
      <vt:lpstr>ODMG의 객체 모델(2)</vt:lpstr>
      <vt:lpstr>ORDBMS &amp; SQL</vt:lpstr>
      <vt:lpstr>DBMS의 Top-level 구조</vt:lpstr>
      <vt:lpstr>SQL3, 4의 객체지향적 특성</vt:lpstr>
      <vt:lpstr>Structured Type(1)</vt:lpstr>
      <vt:lpstr>Structured Type(2)</vt:lpstr>
      <vt:lpstr>DBMS(1)</vt:lpstr>
      <vt:lpstr>Hard Disk의 구조와 접근시간</vt:lpstr>
      <vt:lpstr>DB의 일반적인 접근 과정</vt:lpstr>
      <vt:lpstr>Disk Manager</vt:lpstr>
      <vt:lpstr>File Manager</vt:lpstr>
      <vt:lpstr>Disk Page의 구조</vt:lpstr>
      <vt:lpstr>저장 파일 관리</vt:lpstr>
      <vt:lpstr>저장 레코드 관리</vt:lpstr>
      <vt:lpstr>Index Method</vt:lpstr>
      <vt:lpstr>Index</vt:lpstr>
      <vt:lpstr>질의어 처리 단계</vt:lpstr>
      <vt:lpstr>DBMS(2)</vt:lpstr>
      <vt:lpstr>Failure (장애 or 고장) </vt:lpstr>
      <vt:lpstr>Recovery (회복)(1)</vt:lpstr>
      <vt:lpstr>Recovery (회복)(2)</vt:lpstr>
      <vt:lpstr>Log 예시</vt:lpstr>
      <vt:lpstr>DBMS의 저장 장치</vt:lpstr>
      <vt:lpstr>DBMS의 저장 연산</vt:lpstr>
      <vt:lpstr>Transaction</vt:lpstr>
      <vt:lpstr>회복 방법</vt:lpstr>
      <vt:lpstr>Multi-user DBMS</vt:lpstr>
      <vt:lpstr>Concurrent Transaction</vt:lpstr>
      <vt:lpstr>Lost update (갱신 분실)</vt:lpstr>
      <vt:lpstr>Inconsistent Read</vt:lpstr>
      <vt:lpstr>Cascading Rollback</vt:lpstr>
      <vt:lpstr>병행 제어 기법</vt:lpstr>
      <vt:lpstr>Lock ?</vt:lpstr>
      <vt:lpstr>Deadlock (교착 상태)</vt:lpstr>
      <vt:lpstr>Integrity &amp; Security</vt:lpstr>
      <vt:lpstr>Integrity Rules(1)</vt:lpstr>
      <vt:lpstr>Integrity Rule 예시</vt:lpstr>
      <vt:lpstr>Integrity Rules(2)</vt:lpstr>
      <vt:lpstr>DB Security</vt:lpstr>
      <vt:lpstr>보안에 대한 통제 범위</vt:lpstr>
      <vt:lpstr>Data Encryption(암호화)</vt:lpstr>
      <vt:lpstr>DBA ?</vt:lpstr>
      <vt:lpstr>XML &amp; Database</vt:lpstr>
      <vt:lpstr>XML Database의 필요성</vt:lpstr>
      <vt:lpstr>Data Structuring 유형</vt:lpstr>
      <vt:lpstr>XML Document의 구성 요소</vt:lpstr>
      <vt:lpstr>XML Elements</vt:lpstr>
      <vt:lpstr>XML Data Model(1)</vt:lpstr>
      <vt:lpstr>XML Document의 유형</vt:lpstr>
      <vt:lpstr>XML 문서의 저장 방법</vt:lpstr>
      <vt:lpstr>RDB의 자료를 XML 문서로 변환</vt:lpstr>
      <vt:lpstr>XML 데이터 처리 언어</vt:lpstr>
      <vt:lpstr>Distributed Database</vt:lpstr>
      <vt:lpstr>Distributed DB System?</vt:lpstr>
      <vt:lpstr>분산 DB System의 구성 요소</vt:lpstr>
      <vt:lpstr>Global Transactions</vt:lpstr>
      <vt:lpstr>분산 DB 시스템의 장단점</vt:lpstr>
      <vt:lpstr>최근의 주요 Topics</vt:lpstr>
      <vt:lpstr>전통적인 DB 시스템</vt:lpstr>
      <vt:lpstr>Decision Support System ?</vt:lpstr>
      <vt:lpstr>DSS의 구조</vt:lpstr>
      <vt:lpstr>Data Warehouse ?</vt:lpstr>
      <vt:lpstr>전통적인 DB vs. Data Warehouse</vt:lpstr>
      <vt:lpstr>Data Warehouse의 구성</vt:lpstr>
      <vt:lpstr>Online Analytical Processing ?</vt:lpstr>
      <vt:lpstr>Data Model for OLAP System(1)</vt:lpstr>
      <vt:lpstr>Fact Table &amp; Data Cube 예시</vt:lpstr>
      <vt:lpstr>Data Model for OLAP System(2)</vt:lpstr>
      <vt:lpstr>Data Mining ?</vt:lpstr>
      <vt:lpstr>Data Mining의 분석 기술</vt:lpstr>
      <vt:lpstr>Data, Information, and Knowledge</vt:lpstr>
      <vt:lpstr>전자상거래의 유형(1)</vt:lpstr>
      <vt:lpstr>전자상거래의 유형(2)</vt:lpstr>
      <vt:lpstr>전자상거래의 구조(2)</vt:lpstr>
      <vt:lpstr>전자상거래의 On-line Transaction</vt:lpstr>
      <vt:lpstr>Multimedia Database</vt:lpstr>
      <vt:lpstr>Multimedia Data 관리상의 문제점</vt:lpstr>
      <vt:lpstr>Multimedia DB의 응용</vt:lpstr>
      <vt:lpstr>Mobile Computing</vt:lpstr>
      <vt:lpstr>Mobile Computing의 일반적 구조</vt:lpstr>
      <vt:lpstr>GIS: Geographic Information System</vt:lpstr>
      <vt:lpstr>GIS Data의 관리(1)</vt:lpstr>
      <vt:lpstr>Big Data ?</vt:lpstr>
      <vt:lpstr>Big Data 기술(1)</vt:lpstr>
      <vt:lpstr>Big Data 기술(2)</vt:lpstr>
      <vt:lpstr>RDB vs. NoSQL</vt:lpstr>
      <vt:lpstr>Data Science?</vt:lpstr>
      <vt:lpstr>데이터 과학의 계층구조</vt:lpstr>
      <vt:lpstr>데이터 과학의 기반 기술</vt:lpstr>
      <vt:lpstr>1.03, 1.04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Database의 기본 개념 (1)</dc:title>
  <dc:creator>오한석</dc:creator>
  <cp:lastModifiedBy>jcy</cp:lastModifiedBy>
  <cp:revision>2</cp:revision>
  <dcterms:created xsi:type="dcterms:W3CDTF">2020-06-02T13:25:12Z</dcterms:created>
  <dcterms:modified xsi:type="dcterms:W3CDTF">2020-06-04T16:23:34Z</dcterms:modified>
</cp:coreProperties>
</file>