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5"/>
  </p:notesMasterIdLst>
  <p:handoutMasterIdLst>
    <p:handoutMasterId r:id="rId36"/>
  </p:handoutMasterIdLst>
  <p:sldIdLst>
    <p:sldId id="263" r:id="rId2"/>
    <p:sldId id="303" r:id="rId3"/>
    <p:sldId id="30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76" r:id="rId14"/>
    <p:sldId id="280" r:id="rId15"/>
    <p:sldId id="277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FFE8"/>
    <a:srgbClr val="9BFFDE"/>
    <a:srgbClr val="28EEF8"/>
    <a:srgbClr val="3333FF"/>
    <a:srgbClr val="69FFAD"/>
    <a:srgbClr val="DDFFF4"/>
    <a:srgbClr val="CC00CC"/>
    <a:srgbClr val="FFCCFF"/>
    <a:srgbClr val="CAE8AA"/>
    <a:srgbClr val="71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Database System?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r>
              <a:rPr lang="en-US" altLang="ko-KR" dirty="0" smtClean="0"/>
              <a:t>Database System</a:t>
            </a:r>
            <a:r>
              <a:rPr lang="ko-KR" altLang="en-US" smtClean="0"/>
              <a:t>의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Processing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중앙집중 시스템</a:t>
            </a:r>
            <a:r>
              <a:rPr lang="en-US" altLang="ko-KR" dirty="0" smtClean="0"/>
              <a:t>(centralized system)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지리적으로 분산되어 있는 처리기와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네트워크로 하나로 연결하여 운영하는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처리기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통신 네트워크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분산 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처리기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지역별로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데이터를 처리하는 지역 처리기</a:t>
            </a:r>
            <a:r>
              <a:rPr lang="en-US" altLang="ko-KR" dirty="0" smtClean="0"/>
              <a:t>(local processor)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client and/or server </a:t>
            </a:r>
            <a:r>
              <a:rPr lang="ko-KR" altLang="en-US" dirty="0" smtClean="0"/>
              <a:t>역할을 담당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Decentralized System: </a:t>
            </a:r>
            <a:r>
              <a:rPr lang="ko-KR" altLang="en-US" dirty="0"/>
              <a:t>분산된 </a:t>
            </a:r>
            <a:r>
              <a:rPr lang="ko-KR" altLang="en-US" dirty="0" smtClean="0"/>
              <a:t>시스템이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네트워크로 연결되어 있지 않은 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네트워크로 연결된 처리기들은 특정 통신 규약</a:t>
            </a:r>
            <a:r>
              <a:rPr lang="en-US" altLang="ko-KR" dirty="0" smtClean="0"/>
              <a:t>(communication protocol)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데이터를 송수신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문제에 대한 신속한 대응</a:t>
            </a:r>
            <a:r>
              <a:rPr lang="en-US" altLang="ko-KR" dirty="0"/>
              <a:t> </a:t>
            </a:r>
            <a:r>
              <a:rPr lang="ko-KR" altLang="en-US" dirty="0" smtClean="0"/>
              <a:t>및 신뢰성 증가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의 폐쇄 및 확장이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점차 보편화되고 있는 추세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3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Based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40047"/>
            <a:ext cx="5486400" cy="400110"/>
          </a:xfrm>
          <a:prstGeom prst="rect">
            <a:avLst/>
          </a:prstGeom>
          <a:solidFill>
            <a:srgbClr val="B9FFE8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▣ File-based </a:t>
            </a:r>
            <a:r>
              <a:rPr lang="en-US" altLang="ko-KR" sz="2000" b="1" dirty="0"/>
              <a:t>information </a:t>
            </a:r>
            <a:r>
              <a:rPr lang="en-US" altLang="ko-KR" sz="2000" b="1" dirty="0" smtClean="0"/>
              <a:t>system</a:t>
            </a:r>
            <a:endParaRPr lang="en-US" altLang="ko-KR" sz="20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18732" y="2701061"/>
            <a:ext cx="822960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_x175106040" descr="DRW000010f01e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2" y="1777629"/>
            <a:ext cx="8321485" cy="1040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457200" y="2953945"/>
            <a:ext cx="5486400" cy="400110"/>
          </a:xfrm>
          <a:prstGeom prst="rect">
            <a:avLst/>
          </a:prstGeom>
          <a:solidFill>
            <a:srgbClr val="B9FFE8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▣ 파일의 </a:t>
            </a:r>
            <a:r>
              <a:rPr lang="ko-KR" altLang="en-US" sz="2000" b="1" dirty="0"/>
              <a:t>논리적 구조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물리적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782" y="3491527"/>
            <a:ext cx="805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• </a:t>
            </a:r>
            <a:r>
              <a:rPr lang="ko-KR" altLang="en-US" b="1" dirty="0"/>
              <a:t>논리적 </a:t>
            </a:r>
            <a:r>
              <a:rPr lang="ko-KR" altLang="en-US" b="1" dirty="0" smtClean="0"/>
              <a:t>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(</a:t>
            </a:r>
            <a:r>
              <a:rPr lang="ko-KR" altLang="en-US" b="1" dirty="0"/>
              <a:t>응용프로그램</a:t>
            </a:r>
            <a:r>
              <a:rPr lang="en-US" altLang="ko-KR" b="1" dirty="0"/>
              <a:t>) </a:t>
            </a:r>
            <a:r>
              <a:rPr lang="ko-KR" altLang="en-US" b="1" dirty="0"/>
              <a:t>관점에서 본 데이터의 </a:t>
            </a:r>
            <a:r>
              <a:rPr lang="ko-KR" altLang="en-US" b="1" dirty="0" smtClean="0"/>
              <a:t>가상적 구조</a:t>
            </a:r>
            <a:endParaRPr lang="ko-KR" altLang="en-US" dirty="0"/>
          </a:p>
          <a:p>
            <a:pPr latinLnBrk="1"/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/>
              <a:t>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사원번호에 </a:t>
            </a:r>
            <a:r>
              <a:rPr lang="ko-KR" altLang="en-US" b="1" dirty="0"/>
              <a:t>따라 정렬된 일련의 사원 레코드 </a:t>
            </a:r>
            <a:r>
              <a:rPr lang="en-US" altLang="ko-KR" b="1" dirty="0"/>
              <a:t>(</a:t>
            </a:r>
            <a:r>
              <a:rPr lang="en-US" altLang="ko-KR" b="1" i="1" dirty="0"/>
              <a:t>logical record</a:t>
            </a:r>
            <a:r>
              <a:rPr lang="en-US" altLang="ko-KR" b="1" dirty="0"/>
              <a:t>)</a:t>
            </a:r>
            <a:endParaRPr lang="ko-KR" altLang="en-US" dirty="0"/>
          </a:p>
          <a:p>
            <a:pPr latinLnBrk="1"/>
            <a:r>
              <a:rPr lang="en-US" altLang="ko-KR" b="1" dirty="0" smtClean="0"/>
              <a:t>• </a:t>
            </a:r>
            <a:r>
              <a:rPr lang="ko-KR" altLang="en-US" b="1" dirty="0"/>
              <a:t>물리적 </a:t>
            </a:r>
            <a:r>
              <a:rPr lang="ko-KR" altLang="en-US" b="1" dirty="0" smtClean="0"/>
              <a:t>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데이터가 물리적 </a:t>
            </a:r>
            <a:r>
              <a:rPr lang="ko-KR" altLang="en-US" b="1" dirty="0"/>
              <a:t>저장장치에 저장되어 있는 실제 구조</a:t>
            </a:r>
            <a:endParaRPr lang="ko-KR" altLang="en-US" dirty="0"/>
          </a:p>
          <a:p>
            <a:pPr latinLnBrk="1"/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/>
              <a:t>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저장레코드</a:t>
            </a:r>
            <a:r>
              <a:rPr lang="en-US" altLang="ko-KR" b="1" dirty="0"/>
              <a:t>(</a:t>
            </a:r>
            <a:r>
              <a:rPr lang="en-US" altLang="ko-KR" b="1" i="1" dirty="0"/>
              <a:t>stored record</a:t>
            </a:r>
            <a:r>
              <a:rPr lang="en-US" altLang="ko-KR" b="1" dirty="0"/>
              <a:t>), </a:t>
            </a:r>
            <a:r>
              <a:rPr lang="ko-KR" altLang="en-US" b="1" dirty="0"/>
              <a:t>포인터 체인</a:t>
            </a:r>
            <a:r>
              <a:rPr lang="en-US" altLang="ko-KR" b="1" dirty="0"/>
              <a:t>, overflow area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783667"/>
            <a:ext cx="5486400" cy="400110"/>
          </a:xfrm>
          <a:prstGeom prst="rect">
            <a:avLst/>
          </a:prstGeom>
          <a:solidFill>
            <a:srgbClr val="B9FFE8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▣ 파일기반 </a:t>
            </a:r>
            <a:r>
              <a:rPr lang="ko-KR" altLang="en-US" sz="2000" b="1" dirty="0"/>
              <a:t>정보시스템의 </a:t>
            </a:r>
            <a:r>
              <a:rPr lang="ko-KR" altLang="en-US" sz="2000" b="1" dirty="0" smtClean="0"/>
              <a:t>제약사항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782" y="5367867"/>
            <a:ext cx="805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• </a:t>
            </a:r>
            <a:r>
              <a:rPr lang="ko-KR" altLang="en-US" b="1" dirty="0"/>
              <a:t>논리적 구조와 물리적 구조 </a:t>
            </a:r>
            <a:r>
              <a:rPr lang="ko-KR" altLang="en-US" b="1" dirty="0" smtClean="0"/>
              <a:t>사이에 </a:t>
            </a:r>
            <a:r>
              <a:rPr lang="ko-KR" altLang="en-US" b="1" dirty="0"/>
              <a:t>일대일</a:t>
            </a:r>
            <a:r>
              <a:rPr lang="en-US" altLang="ko-KR" b="1" dirty="0"/>
              <a:t>(1:1) </a:t>
            </a:r>
            <a:r>
              <a:rPr lang="ko-KR" altLang="en-US" b="1" dirty="0"/>
              <a:t>대응이 요구됨</a:t>
            </a:r>
            <a:endParaRPr lang="ko-KR" altLang="en-US" dirty="0"/>
          </a:p>
          <a:p>
            <a:pPr latinLnBrk="1"/>
            <a:r>
              <a:rPr lang="en-US" altLang="ko-KR" b="1" dirty="0" smtClean="0"/>
              <a:t>• </a:t>
            </a:r>
            <a:r>
              <a:rPr lang="ko-KR" altLang="en-US" b="1" dirty="0"/>
              <a:t>응용프로그램은 물리적 구조에 대한 접근방법을 구현하여야 함</a:t>
            </a:r>
          </a:p>
          <a:p>
            <a:pPr latinLnBrk="1"/>
            <a:r>
              <a:rPr lang="en-US" altLang="ko-KR" b="1" dirty="0" smtClean="0"/>
              <a:t>• </a:t>
            </a:r>
            <a:r>
              <a:rPr lang="ko-KR" altLang="en-US" b="1" dirty="0" smtClean="0"/>
              <a:t>응용프로그램들 사이의 파일 </a:t>
            </a:r>
            <a:r>
              <a:rPr lang="ko-KR" altLang="en-US" b="1" dirty="0"/>
              <a:t>공유가 거의 </a:t>
            </a:r>
            <a:r>
              <a:rPr lang="ko-KR" altLang="en-US" b="1" dirty="0" smtClean="0"/>
              <a:t>불가능함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906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기반 시스템의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종속성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data dependency) </a:t>
            </a:r>
            <a:endParaRPr lang="ko-KR" altLang="en-US" dirty="0"/>
          </a:p>
          <a:p>
            <a:pPr marL="698500" lvl="1" indent="-342900"/>
            <a:r>
              <a:rPr lang="ko-KR" altLang="en-US" dirty="0" smtClean="0"/>
              <a:t>데이터의 </a:t>
            </a:r>
            <a:r>
              <a:rPr lang="ko-KR" altLang="en-US" dirty="0"/>
              <a:t>물리적 구조 변경이 </a:t>
            </a:r>
            <a:r>
              <a:rPr lang="en-US" altLang="ko-KR" dirty="0"/>
              <a:t>application</a:t>
            </a:r>
            <a:r>
              <a:rPr lang="ko-KR" altLang="en-US" dirty="0"/>
              <a:t>에 영향을 줌 </a:t>
            </a:r>
            <a:r>
              <a:rPr lang="en-US" altLang="ko-KR" dirty="0"/>
              <a:t>(</a:t>
            </a:r>
            <a:r>
              <a:rPr lang="en-US" altLang="ko-KR" i="1" dirty="0"/>
              <a:t>physical data dependency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/>
              <a:t>논리적 구조 변경이 </a:t>
            </a:r>
            <a:r>
              <a:rPr lang="en-US" altLang="ko-KR" dirty="0"/>
              <a:t>application</a:t>
            </a:r>
            <a:r>
              <a:rPr lang="ko-KR" altLang="en-US" dirty="0"/>
              <a:t>에 영향을 줌 </a:t>
            </a:r>
            <a:r>
              <a:rPr lang="en-US" altLang="ko-KR" dirty="0"/>
              <a:t>(</a:t>
            </a:r>
            <a:r>
              <a:rPr lang="en-US" altLang="ko-KR" i="1" dirty="0"/>
              <a:t>logical</a:t>
            </a:r>
            <a:r>
              <a:rPr lang="ko-KR" altLang="en-US" i="1" dirty="0"/>
              <a:t> </a:t>
            </a:r>
            <a:r>
              <a:rPr lang="en-US" altLang="ko-KR" i="1" dirty="0"/>
              <a:t>data dependency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데이터의 논리적 구조와 물리적 구조의 </a:t>
            </a:r>
            <a:r>
              <a:rPr lang="ko-KR" altLang="en-US" dirty="0"/>
              <a:t>분리가 요구됨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/>
              <a:t>중복성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data redundancy) </a:t>
            </a:r>
            <a:endParaRPr lang="ko-KR" altLang="en-US" dirty="0"/>
          </a:p>
          <a:p>
            <a:pPr marL="698500" lvl="1" indent="-342900"/>
            <a:r>
              <a:rPr lang="ko-KR" altLang="en-US" dirty="0" smtClean="0"/>
              <a:t>동일한 </a:t>
            </a:r>
            <a:r>
              <a:rPr lang="ko-KR" altLang="en-US" dirty="0"/>
              <a:t>데이터가 여러 파일에 중복 저장됨</a:t>
            </a:r>
          </a:p>
          <a:p>
            <a:pPr marL="698500" lvl="1" indent="-342900"/>
            <a:r>
              <a:rPr lang="ko-KR" altLang="en-US" dirty="0" smtClean="0"/>
              <a:t>저축계좌</a:t>
            </a:r>
            <a:r>
              <a:rPr lang="en-US" altLang="ko-KR" dirty="0" smtClean="0"/>
              <a:t>(</a:t>
            </a:r>
            <a:r>
              <a:rPr lang="ko-KR" altLang="en-US" u="sng" dirty="0"/>
              <a:t>고객이름</a:t>
            </a:r>
            <a:r>
              <a:rPr lang="en-US" altLang="ko-KR" u="sng" dirty="0"/>
              <a:t>, </a:t>
            </a:r>
            <a:r>
              <a:rPr lang="ko-KR" altLang="en-US" u="sng" dirty="0"/>
              <a:t>주민등록번호</a:t>
            </a:r>
            <a:r>
              <a:rPr lang="en-US" altLang="ko-KR" u="sng" dirty="0"/>
              <a:t>, </a:t>
            </a:r>
            <a:r>
              <a:rPr lang="ko-KR" altLang="en-US" u="sng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저축계좌번호</a:t>
            </a:r>
            <a:r>
              <a:rPr lang="en-US" altLang="ko-KR" dirty="0"/>
              <a:t>, </a:t>
            </a:r>
            <a:r>
              <a:rPr lang="en-US" altLang="ko-KR" dirty="0" smtClean="0"/>
              <a:t>...)                 vs. </a:t>
            </a:r>
            <a:r>
              <a:rPr lang="ko-KR" altLang="en-US" dirty="0" smtClean="0"/>
              <a:t>당좌계좌</a:t>
            </a:r>
            <a:r>
              <a:rPr lang="en-US" altLang="ko-KR" dirty="0" smtClean="0"/>
              <a:t>(</a:t>
            </a:r>
            <a:r>
              <a:rPr lang="ko-KR" altLang="en-US" u="sng" dirty="0"/>
              <a:t>고객이름</a:t>
            </a:r>
            <a:r>
              <a:rPr lang="en-US" altLang="ko-KR" u="sng" dirty="0"/>
              <a:t>, </a:t>
            </a:r>
            <a:r>
              <a:rPr lang="ko-KR" altLang="en-US" u="sng" dirty="0"/>
              <a:t>주민등록번호</a:t>
            </a:r>
            <a:r>
              <a:rPr lang="en-US" altLang="ko-KR" u="sng" dirty="0"/>
              <a:t>, </a:t>
            </a:r>
            <a:r>
              <a:rPr lang="ko-KR" altLang="en-US" u="sng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당좌계좌번호</a:t>
            </a:r>
            <a:r>
              <a:rPr lang="en-US" altLang="ko-KR" dirty="0"/>
              <a:t>, ...)</a:t>
            </a:r>
            <a:endParaRPr lang="ko-KR" altLang="en-US" dirty="0"/>
          </a:p>
          <a:p>
            <a:pPr lvl="1"/>
            <a:r>
              <a:rPr lang="en-US" altLang="ko-KR" i="1" dirty="0" smtClean="0"/>
              <a:t>consistency</a:t>
            </a:r>
            <a:r>
              <a:rPr lang="en-US" altLang="ko-KR" i="1" dirty="0"/>
              <a:t>, integrity, security, economics</a:t>
            </a:r>
            <a:r>
              <a:rPr lang="ko-KR" altLang="en-US" dirty="0"/>
              <a:t> 등의 문제가 발생함</a:t>
            </a:r>
          </a:p>
          <a:p>
            <a:pPr marL="723900" lvl="2" indent="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중앙집중적 저장이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필요</a:t>
            </a:r>
            <a:endParaRPr lang="ko-KR" altLang="en-US" sz="2400" dirty="0"/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검색이 어려움 </a:t>
            </a:r>
          </a:p>
          <a:p>
            <a:pPr marL="698500" lvl="1" indent="-342900"/>
            <a:r>
              <a:rPr lang="en-US" altLang="ko-KR" dirty="0" smtClean="0"/>
              <a:t>SQL</a:t>
            </a:r>
            <a:r>
              <a:rPr lang="ko-KR" altLang="en-US" dirty="0" smtClean="0"/>
              <a:t>을 사용할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2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의 기본 개념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is Database?</a:t>
            </a:r>
          </a:p>
          <a:p>
            <a:pPr lvl="1"/>
            <a:r>
              <a:rPr lang="ko-KR" altLang="en-US" dirty="0" smtClean="0"/>
              <a:t>동일한 데이터가 상이한 목적을 가진 다수의 응용 프로그램에서 </a:t>
            </a:r>
            <a:r>
              <a:rPr lang="ko-KR" altLang="en-US" b="1" dirty="0" smtClean="0">
                <a:solidFill>
                  <a:srgbClr val="FF0000"/>
                </a:solidFill>
              </a:rPr>
              <a:t>공동으로 사용</a:t>
            </a:r>
            <a:r>
              <a:rPr lang="ko-KR" altLang="en-US" dirty="0" smtClean="0"/>
              <a:t>할 수 있다는 개념에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= </a:t>
            </a:r>
            <a:r>
              <a:rPr lang="ko-KR" altLang="en-US" dirty="0" smtClean="0"/>
              <a:t>어떤 조직의 응용 시스템들이 공용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shared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있도록 통합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integrated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stored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운영 데이터의 집합</a:t>
            </a:r>
            <a:endParaRPr lang="en-US" altLang="ko-KR" dirty="0" smtClean="0"/>
          </a:p>
          <a:p>
            <a:pPr lvl="2" latinLnBrk="0"/>
            <a:r>
              <a:rPr lang="en-US" altLang="ko-KR" dirty="0" smtClean="0"/>
              <a:t>Integrated Data: </a:t>
            </a:r>
            <a:r>
              <a:rPr lang="en-US" altLang="ko-KR" i="1" u="sng" dirty="0"/>
              <a:t>Minimal</a:t>
            </a:r>
            <a:r>
              <a:rPr lang="ko-KR" altLang="en-US" i="1" dirty="0"/>
              <a:t> </a:t>
            </a:r>
            <a:r>
              <a:rPr lang="en-US" altLang="ko-KR" i="1" dirty="0"/>
              <a:t>redundancy, </a:t>
            </a:r>
            <a:r>
              <a:rPr lang="en-US" altLang="ko-KR" i="1" u="sng" dirty="0"/>
              <a:t>Controlled</a:t>
            </a:r>
            <a:r>
              <a:rPr lang="ko-KR" altLang="en-US" i="1" dirty="0"/>
              <a:t> </a:t>
            </a:r>
            <a:r>
              <a:rPr lang="en-US" altLang="ko-KR" i="1" dirty="0"/>
              <a:t>redundancy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 smtClean="0"/>
              <a:t>Stored Data: </a:t>
            </a:r>
            <a:r>
              <a:rPr lang="ko-KR" altLang="en-US" dirty="0"/>
              <a:t>컴퓨터가 접근 가능한 저장 매체에 저장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 smtClean="0"/>
              <a:t>Operational Data: </a:t>
            </a:r>
            <a:r>
              <a:rPr lang="ko-KR" altLang="en-US" dirty="0"/>
              <a:t>한 조직의 고유 기능을 수행하기 위해 필요한 데이터</a:t>
            </a:r>
            <a:endParaRPr lang="ko-KR" altLang="en-US" sz="600" dirty="0"/>
          </a:p>
          <a:p>
            <a:pPr marL="1066800" lvl="2" indent="-342900" latinLnBrk="0"/>
            <a:r>
              <a:rPr lang="en-US" altLang="ko-KR" dirty="0" smtClean="0"/>
              <a:t>Shared Data: </a:t>
            </a:r>
            <a:r>
              <a:rPr lang="ko-KR" altLang="en-US" dirty="0"/>
              <a:t>여러 </a:t>
            </a:r>
            <a:r>
              <a:rPr lang="ko-KR" altLang="en-US" dirty="0" smtClean="0"/>
              <a:t>응용 프로그램이 </a:t>
            </a:r>
            <a:r>
              <a:rPr lang="ko-KR" altLang="en-US" dirty="0"/>
              <a:t>공동으로 소유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사용하는 </a:t>
            </a:r>
            <a:r>
              <a:rPr lang="ko-KR" altLang="en-US" dirty="0"/>
              <a:t>데이터</a:t>
            </a:r>
            <a:endParaRPr lang="ko-KR" altLang="en-US" sz="600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717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의 기본 개념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(</a:t>
            </a:r>
            <a:r>
              <a:rPr lang="ko-KR" altLang="en-US" dirty="0"/>
              <a:t>	</a:t>
            </a:r>
            <a:r>
              <a:rPr lang="en-US" altLang="ko-KR" dirty="0"/>
              <a:t>real-time </a:t>
            </a:r>
            <a:r>
              <a:rPr lang="en-US" altLang="ko-KR" dirty="0" smtClean="0"/>
              <a:t>accessibility)</a:t>
            </a:r>
          </a:p>
          <a:p>
            <a:pPr lvl="2"/>
            <a:r>
              <a:rPr lang="ko-KR" altLang="en-US" dirty="0" smtClean="0"/>
              <a:t>질의에 </a:t>
            </a:r>
            <a:r>
              <a:rPr lang="ko-KR" altLang="en-US" dirty="0"/>
              <a:t>대한 실시간 </a:t>
            </a:r>
            <a:r>
              <a:rPr lang="ko-KR" altLang="en-US" dirty="0" smtClean="0"/>
              <a:t>처리가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응답시간이 납득할만한 수준이어야 함</a:t>
            </a:r>
            <a:endParaRPr lang="ko-KR" altLang="en-US" dirty="0"/>
          </a:p>
          <a:p>
            <a:pPr lvl="1"/>
            <a:r>
              <a:rPr lang="ko-KR" altLang="en-US" dirty="0" smtClean="0"/>
              <a:t>계속적인 변화</a:t>
            </a:r>
            <a:r>
              <a:rPr lang="en-US" altLang="ko-KR" dirty="0" smtClean="0"/>
              <a:t>(</a:t>
            </a:r>
            <a:r>
              <a:rPr lang="ko-KR" altLang="en-US" dirty="0"/>
              <a:t>	</a:t>
            </a:r>
            <a:r>
              <a:rPr lang="en-US" altLang="ko-KR" dirty="0"/>
              <a:t>continuous </a:t>
            </a:r>
            <a:r>
              <a:rPr lang="en-US" altLang="ko-KR" dirty="0" smtClean="0"/>
              <a:t>evolution)</a:t>
            </a:r>
          </a:p>
          <a:p>
            <a:pPr lvl="2"/>
            <a:r>
              <a:rPr lang="ko-KR" altLang="en-US" dirty="0" smtClean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삭제가 지속적으로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계속적인 변화 속에서도 현재의 정확한 상태를 유지해야 함</a:t>
            </a:r>
            <a:endParaRPr lang="ko-KR" altLang="en-US" dirty="0"/>
          </a:p>
          <a:p>
            <a:pPr lvl="1"/>
            <a:r>
              <a:rPr lang="ko-KR" altLang="en-US" dirty="0" smtClean="0"/>
              <a:t>동시 공용</a:t>
            </a:r>
            <a:r>
              <a:rPr lang="en-US" altLang="ko-KR" dirty="0" smtClean="0"/>
              <a:t>(concurrent sharing)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사용자가 동시에 </a:t>
            </a:r>
            <a:r>
              <a:rPr lang="ko-KR" altLang="en-US" dirty="0" smtClean="0"/>
              <a:t>사용할 수 있어야 함</a:t>
            </a:r>
            <a:endParaRPr lang="ko-KR" altLang="en-US" dirty="0"/>
          </a:p>
          <a:p>
            <a:pPr lvl="1"/>
            <a:r>
              <a:rPr lang="ko-KR" altLang="en-US" dirty="0" smtClean="0"/>
              <a:t>내용에 </a:t>
            </a:r>
            <a:r>
              <a:rPr lang="ko-KR" altLang="en-US" dirty="0"/>
              <a:t>의한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(content reference)</a:t>
            </a:r>
          </a:p>
          <a:p>
            <a:pPr lvl="2"/>
            <a:r>
              <a:rPr lang="ko-KR" altLang="en-US" dirty="0" smtClean="0"/>
              <a:t>데이터가 저장된 위치나 주소에 의해 참조되는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/>
              <a:t>값에 따라 </a:t>
            </a:r>
            <a:r>
              <a:rPr lang="ko-KR" altLang="en-US" dirty="0" smtClean="0"/>
              <a:t>참조할 수 있어야 함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48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의 기본 개념</a:t>
            </a:r>
            <a:r>
              <a:rPr lang="en-US" altLang="ko-KR" dirty="0" smtClean="0"/>
              <a:t>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History</a:t>
            </a:r>
          </a:p>
          <a:p>
            <a:pPr lvl="1"/>
            <a:r>
              <a:rPr lang="en-US" altLang="ko-KR" dirty="0"/>
              <a:t>Database(DB), Database Management System(DBMS)</a:t>
            </a:r>
          </a:p>
          <a:p>
            <a:pPr lvl="2"/>
            <a:r>
              <a:rPr lang="en-US" altLang="ko-KR" dirty="0"/>
              <a:t>1963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 미국 </a:t>
            </a:r>
            <a:r>
              <a:rPr lang="en-US" altLang="ko-KR" dirty="0"/>
              <a:t>SDC</a:t>
            </a:r>
            <a:r>
              <a:rPr lang="ko-KR" altLang="en-US" dirty="0"/>
              <a:t>사에서 개최한 심포지엄에서 처음 사용</a:t>
            </a:r>
            <a:endParaRPr lang="en-US" altLang="ko-KR" dirty="0"/>
          </a:p>
          <a:p>
            <a:pPr lvl="2"/>
            <a:r>
              <a:rPr lang="ko-KR" altLang="en-US" dirty="0"/>
              <a:t>처음에는 </a:t>
            </a:r>
            <a:r>
              <a:rPr lang="en-US" altLang="ko-KR" dirty="0"/>
              <a:t>Data Base</a:t>
            </a:r>
            <a:r>
              <a:rPr lang="ko-KR" altLang="en-US" dirty="0"/>
              <a:t>로 표기하다가 차츰 </a:t>
            </a:r>
            <a:r>
              <a:rPr lang="en-US" altLang="ko-KR" dirty="0"/>
              <a:t>Database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2"/>
            <a:r>
              <a:rPr lang="en-US" altLang="ko-KR" dirty="0"/>
              <a:t>1963</a:t>
            </a:r>
            <a:r>
              <a:rPr lang="ko-KR" altLang="en-US" dirty="0"/>
              <a:t>년 </a:t>
            </a:r>
            <a:r>
              <a:rPr lang="en-US" altLang="ko-KR" dirty="0"/>
              <a:t>GE</a:t>
            </a:r>
            <a:r>
              <a:rPr lang="ko-KR" altLang="en-US" dirty="0"/>
              <a:t>의 </a:t>
            </a:r>
            <a:r>
              <a:rPr lang="en-US" altLang="ko-KR" dirty="0"/>
              <a:t>Bachman</a:t>
            </a:r>
            <a:r>
              <a:rPr lang="ko-KR" altLang="en-US" dirty="0"/>
              <a:t>이 최초의 </a:t>
            </a:r>
            <a:r>
              <a:rPr lang="en-US" altLang="ko-KR" dirty="0"/>
              <a:t>DBMS</a:t>
            </a:r>
            <a:r>
              <a:rPr lang="ko-KR" altLang="en-US" dirty="0"/>
              <a:t>인 </a:t>
            </a:r>
            <a:r>
              <a:rPr lang="en-US" altLang="ko-KR" dirty="0"/>
              <a:t>IDS(Integrated Data Store) </a:t>
            </a:r>
            <a:r>
              <a:rPr lang="ko-KR" altLang="en-US" dirty="0"/>
              <a:t>발표</a:t>
            </a:r>
            <a:endParaRPr lang="en-US" altLang="ko-KR" dirty="0"/>
          </a:p>
          <a:p>
            <a:pPr lvl="1"/>
            <a:r>
              <a:rPr lang="en-US" altLang="ko-KR" dirty="0"/>
              <a:t>DB System</a:t>
            </a:r>
          </a:p>
          <a:p>
            <a:pPr lvl="2"/>
            <a:r>
              <a:rPr lang="en-US" altLang="ko-KR" dirty="0"/>
              <a:t>1965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미국 </a:t>
            </a:r>
            <a:r>
              <a:rPr lang="en-US" altLang="ko-KR" dirty="0"/>
              <a:t>SDC</a:t>
            </a:r>
            <a:r>
              <a:rPr lang="ko-KR" altLang="en-US" dirty="0"/>
              <a:t>사에서 개최한 심포지엄에서 처음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Why we use databases?</a:t>
            </a:r>
          </a:p>
          <a:p>
            <a:pPr lvl="1"/>
            <a:r>
              <a:rPr lang="en-US" altLang="ko-KR" dirty="0"/>
              <a:t>File : </a:t>
            </a:r>
            <a:r>
              <a:rPr lang="ko-KR" altLang="en-US" dirty="0"/>
              <a:t>불편하고 위험함</a:t>
            </a:r>
            <a:endParaRPr lang="en-US" altLang="ko-KR" dirty="0"/>
          </a:p>
          <a:p>
            <a:pPr lvl="1"/>
            <a:r>
              <a:rPr lang="en-US" altLang="ko-KR" dirty="0"/>
              <a:t>Database : No redundancy, Stored data, Operational data, Shared data -&gt; </a:t>
            </a:r>
            <a:r>
              <a:rPr lang="ko-KR" altLang="en-US" dirty="0"/>
              <a:t>매우 편리하고 </a:t>
            </a:r>
            <a:r>
              <a:rPr lang="ko-KR" altLang="en-US" dirty="0" smtClean="0"/>
              <a:t>안전함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4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System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213979" y="1502875"/>
            <a:ext cx="2498051" cy="2000346"/>
            <a:chOff x="3213979" y="1502875"/>
            <a:chExt cx="2498051" cy="2000346"/>
          </a:xfrm>
        </p:grpSpPr>
        <p:sp>
          <p:nvSpPr>
            <p:cNvPr id="3" name="정육면체 2"/>
            <p:cNvSpPr/>
            <p:nvPr/>
          </p:nvSpPr>
          <p:spPr bwMode="auto">
            <a:xfrm>
              <a:off x="3213979" y="1502875"/>
              <a:ext cx="2498051" cy="2000346"/>
            </a:xfrm>
            <a:prstGeom prst="cube">
              <a:avLst>
                <a:gd name="adj" fmla="val 1792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DB Server</a:t>
              </a:r>
              <a:endParaRPr lang="ko-KR" altLang="en-US" sz="1600" dirty="0" smtClean="0"/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3384469" y="2232560"/>
              <a:ext cx="1769422" cy="1163783"/>
            </a:xfrm>
            <a:prstGeom prst="rect">
              <a:avLst/>
            </a:prstGeom>
            <a:solidFill>
              <a:srgbClr val="71FFB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DBMS</a:t>
              </a:r>
              <a:endParaRPr lang="ko-KR" altLang="en-US" sz="1600" dirty="0" smtClean="0"/>
            </a:p>
          </p:txBody>
        </p:sp>
        <p:sp>
          <p:nvSpPr>
            <p:cNvPr id="5" name="순서도: 자기 디스크 4"/>
            <p:cNvSpPr/>
            <p:nvPr/>
          </p:nvSpPr>
          <p:spPr bwMode="auto">
            <a:xfrm>
              <a:off x="3758541" y="2559135"/>
              <a:ext cx="1021278" cy="73033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DB</a:t>
              </a:r>
              <a:endParaRPr lang="ko-KR" altLang="en-US" sz="1600" dirty="0" smtClean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40028" y="1852858"/>
            <a:ext cx="1508167" cy="1300379"/>
            <a:chOff x="6232347" y="2042555"/>
            <a:chExt cx="1508167" cy="1300379"/>
          </a:xfrm>
        </p:grpSpPr>
        <p:sp>
          <p:nvSpPr>
            <p:cNvPr id="7" name="웃는 얼굴 6"/>
            <p:cNvSpPr/>
            <p:nvPr/>
          </p:nvSpPr>
          <p:spPr bwMode="auto">
            <a:xfrm>
              <a:off x="6626431" y="2042555"/>
              <a:ext cx="720000" cy="720000"/>
            </a:xfrm>
            <a:prstGeom prst="smileyFac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2347" y="2758159"/>
              <a:ext cx="150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Application</a:t>
              </a:r>
            </a:p>
            <a:p>
              <a:pPr algn="ctr"/>
              <a:r>
                <a:rPr lang="en-US" altLang="ko-KR" sz="1600" dirty="0" smtClean="0"/>
                <a:t>Programmer</a:t>
              </a:r>
              <a:endParaRPr lang="ko-KR" altLang="en-US" sz="1600" dirty="0"/>
            </a:p>
          </p:txBody>
        </p:sp>
      </p:grpSp>
      <p:sp>
        <p:nvSpPr>
          <p:cNvPr id="10" name="왼쪽/오른쪽 화살표 9"/>
          <p:cNvSpPr/>
          <p:nvPr/>
        </p:nvSpPr>
        <p:spPr bwMode="auto">
          <a:xfrm>
            <a:off x="6042501" y="2409368"/>
            <a:ext cx="997527" cy="187360"/>
          </a:xfrm>
          <a:prstGeom prst="left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02797" y="1852858"/>
            <a:ext cx="142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SQL in</a:t>
            </a:r>
          </a:p>
          <a:p>
            <a:pPr algn="ctr"/>
            <a:r>
              <a:rPr lang="en-US" altLang="ko-KR" sz="1600" dirty="0" smtClean="0"/>
              <a:t>Program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63423" y="1852858"/>
            <a:ext cx="1508167" cy="1300379"/>
            <a:chOff x="6232347" y="2042555"/>
            <a:chExt cx="1508167" cy="1300379"/>
          </a:xfrm>
        </p:grpSpPr>
        <p:sp>
          <p:nvSpPr>
            <p:cNvPr id="13" name="웃는 얼굴 12"/>
            <p:cNvSpPr/>
            <p:nvPr/>
          </p:nvSpPr>
          <p:spPr bwMode="auto">
            <a:xfrm>
              <a:off x="6626431" y="2042555"/>
              <a:ext cx="720000" cy="720000"/>
            </a:xfrm>
            <a:prstGeom prst="smileyFac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32347" y="2758159"/>
              <a:ext cx="1508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DBA</a:t>
              </a:r>
            </a:p>
            <a:p>
              <a:pPr algn="ctr"/>
              <a:r>
                <a:rPr lang="en-US" altLang="ko-KR" sz="1600" dirty="0" smtClean="0"/>
                <a:t>End Users</a:t>
              </a:r>
              <a:endParaRPr lang="ko-KR" altLang="en-US" sz="1600" dirty="0"/>
            </a:p>
          </p:txBody>
        </p:sp>
      </p:grpSp>
      <p:sp>
        <p:nvSpPr>
          <p:cNvPr id="15" name="왼쪽/오른쪽 화살표 14"/>
          <p:cNvSpPr/>
          <p:nvPr/>
        </p:nvSpPr>
        <p:spPr bwMode="auto">
          <a:xfrm>
            <a:off x="1954590" y="2409368"/>
            <a:ext cx="997527" cy="187360"/>
          </a:xfrm>
          <a:prstGeom prst="left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64586" y="1852858"/>
            <a:ext cx="142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Direct</a:t>
            </a:r>
          </a:p>
          <a:p>
            <a:pPr algn="ctr"/>
            <a:r>
              <a:rPr lang="en-US" altLang="ko-KR" sz="1600" dirty="0" smtClean="0"/>
              <a:t>SQL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213079"/>
            <a:ext cx="8229600" cy="1754326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▣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System</a:t>
            </a:r>
            <a:r>
              <a:rPr lang="ko-KR" altLang="en-US" dirty="0" smtClean="0"/>
              <a:t>의 구성 요소</a:t>
            </a:r>
            <a:endParaRPr lang="en-US" altLang="ko-K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DB Server: DBMS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탑재하고 있는 하드웨어</a:t>
            </a:r>
            <a:r>
              <a:rPr lang="en-US" altLang="ko-KR" dirty="0" smtClean="0"/>
              <a:t>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DBMS: </a:t>
            </a:r>
            <a:r>
              <a:rPr lang="ko-KR" altLang="en-US" dirty="0" smtClean="0"/>
              <a:t>전문 제작업체의 제품을 구매하여 설치</a:t>
            </a:r>
            <a:r>
              <a:rPr lang="en-US" altLang="ko-KR" dirty="0" smtClean="0"/>
              <a:t>(DB Engineer).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DB: ①DB </a:t>
            </a:r>
            <a:r>
              <a:rPr lang="ko-KR" altLang="en-US" dirty="0" smtClean="0"/>
              <a:t>구조 설계</a:t>
            </a:r>
            <a:r>
              <a:rPr lang="en-US" altLang="ko-KR" dirty="0" smtClean="0"/>
              <a:t>, ②Data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Data Language: </a:t>
            </a:r>
            <a:r>
              <a:rPr lang="ko-KR" altLang="en-US" dirty="0" smtClean="0"/>
              <a:t>시스템과의 인터페이스를 제공하는 도구</a:t>
            </a:r>
            <a:r>
              <a:rPr lang="en-US" altLang="ko-KR" dirty="0" smtClean="0"/>
              <a:t>. SQL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DB </a:t>
            </a:r>
            <a:r>
              <a:rPr lang="ko-KR" altLang="en-US" dirty="0" smtClean="0"/>
              <a:t>관계자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83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Management System(DBMS)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1"/>
            <a:r>
              <a:rPr lang="ko-KR" altLang="en-US" dirty="0"/>
              <a:t>응용프로그램과 데이터의 </a:t>
            </a:r>
            <a:r>
              <a:rPr lang="ko-KR" altLang="en-US" dirty="0" smtClean="0"/>
              <a:t>중재자 </a:t>
            </a:r>
            <a:r>
              <a:rPr lang="ko-KR" altLang="en-US" dirty="0" smtClean="0">
                <a:latin typeface="HY신명조" panose="02030600000101010101" pitchFamily="18" charset="-127"/>
              </a:rPr>
              <a:t>⇒</a:t>
            </a:r>
            <a:r>
              <a:rPr lang="en-US" altLang="ko-KR" dirty="0" smtClean="0"/>
              <a:t> DBMS</a:t>
            </a:r>
            <a:r>
              <a:rPr lang="ko-KR" altLang="en-US" dirty="0" smtClean="0"/>
              <a:t>를 통해서만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사용할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응용프로그램들이 데이터베이스를 공유할 수 </a:t>
            </a:r>
            <a:r>
              <a:rPr lang="ko-KR" altLang="en-US" dirty="0" smtClean="0"/>
              <a:t>있도록 </a:t>
            </a:r>
            <a:r>
              <a:rPr lang="ko-KR" altLang="en-US" dirty="0"/>
              <a:t>관리해 주는 </a:t>
            </a:r>
            <a:r>
              <a:rPr lang="ko-KR" altLang="en-US" dirty="0" smtClean="0"/>
              <a:t>소프트웨어 시스템</a:t>
            </a:r>
            <a:endParaRPr lang="ko-KR" altLang="en-US" dirty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의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관리에 대한 모든 책임을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/>
              <a:t>대한 모든 접근 요청</a:t>
            </a:r>
            <a:r>
              <a:rPr lang="en-US" altLang="ko-KR" dirty="0"/>
              <a:t>(SQL request)</a:t>
            </a:r>
            <a:r>
              <a:rPr lang="ko-KR" altLang="en-US" dirty="0"/>
              <a:t>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사이에 위치하여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관리하고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요구에 따라 필요한 정보를 제공하는 소프트웨어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9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구성 요소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156" y="1377538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일반 사용자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3849" y="1377538"/>
            <a:ext cx="187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응용 프로그래머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9974" y="1377538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DBA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8156" y="1746870"/>
            <a:ext cx="1413163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질의어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6655" y="1771818"/>
            <a:ext cx="2410690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DML/</a:t>
            </a:r>
            <a:r>
              <a:rPr lang="ko-KR" altLang="en-US" dirty="0" smtClean="0"/>
              <a:t>응용 프로그램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7158" y="1771818"/>
            <a:ext cx="1638794" cy="369332"/>
          </a:xfrm>
          <a:prstGeom prst="rect">
            <a:avLst/>
          </a:prstGeom>
          <a:solidFill>
            <a:srgbClr val="CAE8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DDL/Schema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6655" y="2510482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DML </a:t>
            </a:r>
            <a:r>
              <a:rPr lang="ko-KR" altLang="en-US" dirty="0" smtClean="0"/>
              <a:t>예비 컴파일러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0645" y="2485534"/>
            <a:ext cx="1731819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DDL </a:t>
            </a:r>
            <a:r>
              <a:rPr lang="ko-KR" altLang="en-US" dirty="0" smtClean="0"/>
              <a:t>컴파일러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6655" y="3232898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DML </a:t>
            </a:r>
            <a:r>
              <a:rPr lang="ko-KR" altLang="en-US" dirty="0" smtClean="0"/>
              <a:t>컴파일러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8160" y="2487354"/>
            <a:ext cx="1033153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질의어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6655" y="3959321"/>
            <a:ext cx="2410690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Runtime</a:t>
            </a:r>
          </a:p>
          <a:p>
            <a:pPr algn="ctr"/>
            <a:r>
              <a:rPr lang="en-US" altLang="ko-KR" dirty="0" smtClean="0"/>
              <a:t>Database </a:t>
            </a:r>
            <a:r>
              <a:rPr lang="ko-KR" altLang="en-US" dirty="0" smtClean="0"/>
              <a:t>처리기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8156" y="3959320"/>
            <a:ext cx="1731819" cy="646331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Transaction</a:t>
            </a:r>
          </a:p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6655" y="4966799"/>
            <a:ext cx="2410690" cy="369332"/>
          </a:xfrm>
          <a:prstGeom prst="rect">
            <a:avLst/>
          </a:prstGeom>
          <a:solidFill>
            <a:srgbClr val="DDFF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저장 데이터 관리자</a:t>
            </a:r>
            <a:endParaRPr lang="ko-KR" altLang="en-US" dirty="0"/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2624448" y="5697278"/>
            <a:ext cx="1656608" cy="914400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DB</a:t>
            </a:r>
            <a:endParaRPr lang="ko-KR" altLang="en-US" sz="1600" dirty="0" smtClean="0"/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4854037" y="5697278"/>
            <a:ext cx="1656608" cy="914400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system catalog</a:t>
            </a:r>
            <a:endParaRPr lang="ko-KR" altLang="en-US" sz="1600" dirty="0" smtClean="0"/>
          </a:p>
        </p:txBody>
      </p:sp>
      <p:cxnSp>
        <p:nvCxnSpPr>
          <p:cNvPr id="19" name="직선 화살표 연결선 18"/>
          <p:cNvCxnSpPr>
            <a:stCxn id="6" idx="2"/>
            <a:endCxn id="12" idx="0"/>
          </p:cNvCxnSpPr>
          <p:nvPr/>
        </p:nvCxnSpPr>
        <p:spPr bwMode="auto">
          <a:xfrm flipH="1">
            <a:off x="1834737" y="2116202"/>
            <a:ext cx="1" cy="371152"/>
          </a:xfrm>
          <a:prstGeom prst="straightConnector1">
            <a:avLst/>
          </a:prstGeom>
        </p:spPr>
      </p:cxnSp>
      <p:cxnSp>
        <p:nvCxnSpPr>
          <p:cNvPr id="24" name="직선 화살표 연결선 23"/>
          <p:cNvCxnSpPr>
            <a:stCxn id="6" idx="2"/>
            <a:endCxn id="12" idx="0"/>
          </p:cNvCxnSpPr>
          <p:nvPr/>
        </p:nvCxnSpPr>
        <p:spPr bwMode="auto">
          <a:xfrm flipH="1">
            <a:off x="1834737" y="2116202"/>
            <a:ext cx="1" cy="371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7" idx="2"/>
            <a:endCxn id="9" idx="0"/>
          </p:cNvCxnSpPr>
          <p:nvPr/>
        </p:nvCxnSpPr>
        <p:spPr bwMode="auto">
          <a:xfrm>
            <a:off x="4572000" y="2141150"/>
            <a:ext cx="0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8" idx="2"/>
            <a:endCxn id="10" idx="0"/>
          </p:cNvCxnSpPr>
          <p:nvPr/>
        </p:nvCxnSpPr>
        <p:spPr bwMode="auto">
          <a:xfrm>
            <a:off x="7376555" y="2141150"/>
            <a:ext cx="0" cy="344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9" idx="2"/>
            <a:endCxn id="11" idx="0"/>
          </p:cNvCxnSpPr>
          <p:nvPr/>
        </p:nvCxnSpPr>
        <p:spPr bwMode="auto">
          <a:xfrm>
            <a:off x="4572000" y="2879814"/>
            <a:ext cx="0" cy="353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11" idx="2"/>
            <a:endCxn id="13" idx="0"/>
          </p:cNvCxnSpPr>
          <p:nvPr/>
        </p:nvCxnSpPr>
        <p:spPr bwMode="auto">
          <a:xfrm>
            <a:off x="4572000" y="3602230"/>
            <a:ext cx="0" cy="35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그룹 36"/>
          <p:cNvGrpSpPr/>
          <p:nvPr/>
        </p:nvGrpSpPr>
        <p:grpSpPr>
          <a:xfrm>
            <a:off x="1834736" y="3133685"/>
            <a:ext cx="2737264" cy="607042"/>
            <a:chOff x="1834736" y="3133685"/>
            <a:chExt cx="2737264" cy="607042"/>
          </a:xfrm>
        </p:grpSpPr>
        <p:cxnSp>
          <p:nvCxnSpPr>
            <p:cNvPr id="32" name="직선 연결선 31"/>
            <p:cNvCxnSpPr>
              <a:stCxn id="12" idx="2"/>
            </p:cNvCxnSpPr>
            <p:nvPr/>
          </p:nvCxnSpPr>
          <p:spPr bwMode="auto">
            <a:xfrm flipH="1">
              <a:off x="1834736" y="3133685"/>
              <a:ext cx="1" cy="6070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화살표 연결선 35"/>
            <p:cNvCxnSpPr/>
            <p:nvPr/>
          </p:nvCxnSpPr>
          <p:spPr bwMode="auto">
            <a:xfrm>
              <a:off x="1834736" y="3740727"/>
              <a:ext cx="2737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9" name="직선 화살표 연결선 38"/>
          <p:cNvCxnSpPr>
            <a:stCxn id="14" idx="3"/>
            <a:endCxn id="13" idx="1"/>
          </p:cNvCxnSpPr>
          <p:nvPr/>
        </p:nvCxnSpPr>
        <p:spPr bwMode="auto">
          <a:xfrm>
            <a:off x="2859975" y="4282486"/>
            <a:ext cx="5066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직선 화살표 연결선 40"/>
          <p:cNvCxnSpPr>
            <a:stCxn id="13" idx="2"/>
            <a:endCxn id="15" idx="0"/>
          </p:cNvCxnSpPr>
          <p:nvPr/>
        </p:nvCxnSpPr>
        <p:spPr bwMode="auto">
          <a:xfrm>
            <a:off x="4572000" y="4605652"/>
            <a:ext cx="0" cy="361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4591794" y="2854866"/>
            <a:ext cx="2784761" cy="1931359"/>
            <a:chOff x="4591794" y="2854866"/>
            <a:chExt cx="2784761" cy="1931359"/>
          </a:xfrm>
        </p:grpSpPr>
        <p:cxnSp>
          <p:nvCxnSpPr>
            <p:cNvPr id="43" name="직선 연결선 42"/>
            <p:cNvCxnSpPr>
              <a:endCxn id="10" idx="2"/>
            </p:cNvCxnSpPr>
            <p:nvPr/>
          </p:nvCxnSpPr>
          <p:spPr bwMode="auto">
            <a:xfrm flipV="1">
              <a:off x="7376554" y="2854866"/>
              <a:ext cx="1" cy="1931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H="1">
              <a:off x="4591794" y="4786225"/>
              <a:ext cx="27847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>
            <a:off x="3452752" y="5508641"/>
            <a:ext cx="2229589" cy="188637"/>
            <a:chOff x="3452752" y="5508641"/>
            <a:chExt cx="2229589" cy="188637"/>
          </a:xfrm>
        </p:grpSpPr>
        <p:cxnSp>
          <p:nvCxnSpPr>
            <p:cNvPr id="52" name="직선 화살표 연결선 51"/>
            <p:cNvCxnSpPr>
              <a:endCxn id="17" idx="1"/>
            </p:cNvCxnSpPr>
            <p:nvPr/>
          </p:nvCxnSpPr>
          <p:spPr bwMode="auto">
            <a:xfrm>
              <a:off x="5676405" y="5508641"/>
              <a:ext cx="5936" cy="188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endCxn id="16" idx="1"/>
            </p:cNvCxnSpPr>
            <p:nvPr/>
          </p:nvCxnSpPr>
          <p:spPr bwMode="auto">
            <a:xfrm flipH="1">
              <a:off x="3452752" y="5508641"/>
              <a:ext cx="2967" cy="188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3452752" y="5508641"/>
              <a:ext cx="2223653" cy="16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직선 화살표 연결선 63"/>
          <p:cNvCxnSpPr>
            <a:stCxn id="15" idx="2"/>
          </p:cNvCxnSpPr>
          <p:nvPr/>
        </p:nvCxnSpPr>
        <p:spPr bwMode="auto">
          <a:xfrm>
            <a:off x="4572000" y="5336131"/>
            <a:ext cx="0" cy="188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5" name="모서리가 둥근 직사각형 64"/>
          <p:cNvSpPr/>
          <p:nvPr/>
        </p:nvSpPr>
        <p:spPr bwMode="auto">
          <a:xfrm>
            <a:off x="795647" y="2316312"/>
            <a:ext cx="7891153" cy="3132953"/>
          </a:xfrm>
          <a:prstGeom prst="roundRect">
            <a:avLst/>
          </a:prstGeom>
          <a:noFill/>
          <a:ln w="190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324097" y="5061514"/>
            <a:ext cx="1027216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0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Data Definition: DB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구조를 정의하는 기능</a:t>
            </a:r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Data Manipulation: </a:t>
            </a:r>
            <a:r>
              <a:rPr lang="ko-KR" altLang="en-US" dirty="0" smtClean="0">
                <a:latin typeface="HY신명조" panose="02030600000101010101" pitchFamily="18" charset="-127"/>
              </a:rPr>
              <a:t>데이터의 검색</a:t>
            </a:r>
            <a:r>
              <a:rPr lang="en-US" altLang="ko-KR" dirty="0" smtClean="0">
                <a:latin typeface="HY신명조" panose="02030600000101010101" pitchFamily="18" charset="-127"/>
              </a:rPr>
              <a:t>, </a:t>
            </a:r>
            <a:r>
              <a:rPr lang="ko-KR" altLang="en-US" dirty="0" smtClean="0">
                <a:latin typeface="HY신명조" panose="02030600000101010101" pitchFamily="18" charset="-127"/>
              </a:rPr>
              <a:t>삽입</a:t>
            </a:r>
            <a:r>
              <a:rPr lang="en-US" altLang="ko-KR" dirty="0" smtClean="0">
                <a:latin typeface="HY신명조" panose="02030600000101010101" pitchFamily="18" charset="-127"/>
              </a:rPr>
              <a:t>, </a:t>
            </a:r>
            <a:r>
              <a:rPr lang="ko-KR" altLang="en-US" dirty="0" smtClean="0">
                <a:latin typeface="HY신명조" panose="02030600000101010101" pitchFamily="18" charset="-127"/>
              </a:rPr>
              <a:t>삭제</a:t>
            </a:r>
            <a:r>
              <a:rPr lang="en-US" altLang="ko-KR" dirty="0" smtClean="0">
                <a:latin typeface="HY신명조" panose="02030600000101010101" pitchFamily="18" charset="-127"/>
              </a:rPr>
              <a:t>, </a:t>
            </a:r>
            <a:r>
              <a:rPr lang="ko-KR" altLang="en-US" dirty="0" smtClean="0">
                <a:latin typeface="HY신명조" panose="02030600000101010101" pitchFamily="18" charset="-127"/>
              </a:rPr>
              <a:t>갱신 기능</a:t>
            </a:r>
            <a:endParaRPr lang="en-US" altLang="ko-KR" dirty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Optimization &amp; Execution: </a:t>
            </a:r>
            <a:r>
              <a:rPr lang="ko-KR" altLang="en-US" dirty="0" smtClean="0"/>
              <a:t>연산의 최적화 및 실행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HY신명조" panose="02030600000101010101" pitchFamily="18" charset="-127"/>
            </a:endParaRP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Performance: </a:t>
            </a:r>
            <a:r>
              <a:rPr lang="ko-KR" altLang="en-US" dirty="0" smtClean="0"/>
              <a:t>최상의 성능을 보장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Data Protection: Security, Integrity, Recovery, Concurrency Control (Locking)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altLang="ko-KR" dirty="0" smtClean="0"/>
              <a:t>System Catalog(Data Dictionary or Metadata)</a:t>
            </a:r>
          </a:p>
        </p:txBody>
      </p:sp>
    </p:spTree>
    <p:extLst>
      <p:ext uri="{BB962C8B-B14F-4D97-AF65-F5344CB8AC3E}">
        <p14:creationId xmlns:p14="http://schemas.microsoft.com/office/powerpoint/2010/main" val="32951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You Need to Learn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5253896" descr="EMB000001680a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4" y="1371600"/>
            <a:ext cx="8456647" cy="48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04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장점</a:t>
            </a:r>
            <a:endParaRPr lang="ko-KR" altLang="en-US" dirty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중복</a:t>
            </a:r>
            <a:r>
              <a:rPr lang="en-US" altLang="ko-KR" dirty="0"/>
              <a:t>(</a:t>
            </a:r>
            <a:r>
              <a:rPr lang="en-US" altLang="ko-KR" dirty="0" smtClean="0"/>
              <a:t>redundancy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최소화 → </a:t>
            </a:r>
            <a:r>
              <a:rPr lang="en-US" altLang="ko-KR" dirty="0" smtClean="0"/>
              <a:t>Controlled redundancy</a:t>
            </a:r>
          </a:p>
          <a:p>
            <a:pPr lvl="1"/>
            <a:r>
              <a:rPr lang="ko-KR" altLang="en-US" dirty="0" err="1" smtClean="0"/>
              <a:t>데이타</a:t>
            </a:r>
            <a:r>
              <a:rPr lang="ko-KR" altLang="en-US" dirty="0" smtClean="0"/>
              <a:t> </a:t>
            </a:r>
            <a:r>
              <a:rPr lang="ko-KR" altLang="en-US" dirty="0"/>
              <a:t>공유</a:t>
            </a:r>
            <a:r>
              <a:rPr lang="en-US" altLang="ko-KR" dirty="0"/>
              <a:t>(sharing)</a:t>
            </a:r>
          </a:p>
          <a:p>
            <a:pPr lvl="1"/>
            <a:r>
              <a:rPr lang="ko-KR" altLang="en-US" dirty="0" smtClean="0"/>
              <a:t>데이터의 일관성</a:t>
            </a:r>
            <a:r>
              <a:rPr lang="en-US" altLang="ko-KR" dirty="0"/>
              <a:t>(consistency)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err="1"/>
              <a:t>무결성</a:t>
            </a:r>
            <a:r>
              <a:rPr lang="en-US" altLang="ko-KR" dirty="0"/>
              <a:t>(integrity)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보안</a:t>
            </a:r>
            <a:r>
              <a:rPr lang="en-US" altLang="ko-KR" dirty="0"/>
              <a:t>(security) </a:t>
            </a:r>
            <a:r>
              <a:rPr lang="ko-KR" altLang="en-US" dirty="0"/>
              <a:t>보장</a:t>
            </a:r>
          </a:p>
          <a:p>
            <a:pPr lvl="1"/>
            <a:r>
              <a:rPr lang="ko-KR" altLang="en-US" dirty="0" smtClean="0"/>
              <a:t>표준화</a:t>
            </a:r>
            <a:r>
              <a:rPr lang="en-US" altLang="ko-KR" dirty="0"/>
              <a:t>(standardization) </a:t>
            </a:r>
            <a:r>
              <a:rPr lang="ko-KR" altLang="en-US" dirty="0" smtClean="0"/>
              <a:t>용이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방식</a:t>
            </a:r>
            <a:endParaRPr lang="ko-KR" altLang="en-US" dirty="0"/>
          </a:p>
          <a:p>
            <a:pPr lvl="1"/>
            <a:r>
              <a:rPr lang="ko-KR" altLang="en-US" dirty="0" smtClean="0"/>
              <a:t>데이터 요구 </a:t>
            </a:r>
            <a:r>
              <a:rPr lang="ko-KR" altLang="en-US" dirty="0"/>
              <a:t>파악 </a:t>
            </a:r>
            <a:r>
              <a:rPr lang="ko-KR" altLang="en-US" dirty="0" smtClean="0"/>
              <a:t>및 조정을 통하여 데이터 구조를 체계화</a:t>
            </a:r>
            <a:endParaRPr lang="ko-KR" altLang="en-US" dirty="0"/>
          </a:p>
          <a:p>
            <a:r>
              <a:rPr lang="ko-KR" altLang="en-US" dirty="0" smtClean="0"/>
              <a:t>단점</a:t>
            </a:r>
            <a:endParaRPr lang="ko-KR" altLang="en-US" dirty="0"/>
          </a:p>
          <a:p>
            <a:pPr lvl="1"/>
            <a:r>
              <a:rPr lang="ko-KR" altLang="en-US" dirty="0" smtClean="0"/>
              <a:t>운영비의 증대</a:t>
            </a:r>
            <a:endParaRPr lang="ko-KR" altLang="en-US" dirty="0"/>
          </a:p>
          <a:p>
            <a:pPr lvl="1"/>
            <a:r>
              <a:rPr lang="ko-KR" altLang="en-US" dirty="0" smtClean="0"/>
              <a:t>자료 </a:t>
            </a:r>
            <a:r>
              <a:rPr lang="ko-KR" altLang="en-US" dirty="0"/>
              <a:t>처리 </a:t>
            </a:r>
            <a:r>
              <a:rPr lang="ko-KR" altLang="en-US" dirty="0" smtClean="0"/>
              <a:t>방법의 </a:t>
            </a:r>
            <a:r>
              <a:rPr lang="ko-KR" altLang="en-US" dirty="0"/>
              <a:t>복잡화 </a:t>
            </a:r>
            <a:r>
              <a:rPr lang="ko-KR" altLang="en-US" dirty="0" smtClean="0"/>
              <a:t>→ 특정 응용 프로그램의 복잡화</a:t>
            </a:r>
            <a:endParaRPr lang="ko-KR" altLang="en-US" dirty="0"/>
          </a:p>
          <a:p>
            <a:pPr lvl="1"/>
            <a:r>
              <a:rPr lang="ko-KR" altLang="en-US" dirty="0" smtClean="0"/>
              <a:t>백업</a:t>
            </a:r>
            <a:r>
              <a:rPr lang="en-US" altLang="ko-KR" dirty="0" smtClean="0"/>
              <a:t>(backup) </a:t>
            </a:r>
            <a:r>
              <a:rPr lang="ko-KR" altLang="en-US" dirty="0" smtClean="0"/>
              <a:t>및 회복</a:t>
            </a:r>
            <a:r>
              <a:rPr lang="en-US" altLang="ko-KR" dirty="0" smtClean="0"/>
              <a:t>(recovery) </a:t>
            </a:r>
            <a:r>
              <a:rPr lang="ko-KR" altLang="en-US" dirty="0" smtClean="0"/>
              <a:t>작업의 어려움</a:t>
            </a:r>
            <a:endParaRPr lang="ko-KR" altLang="en-US" dirty="0"/>
          </a:p>
          <a:p>
            <a:pPr lvl="1"/>
            <a:r>
              <a:rPr lang="ko-KR" altLang="en-US" dirty="0" smtClean="0"/>
              <a:t>장애 발생에 대한 시스템의 </a:t>
            </a:r>
            <a:r>
              <a:rPr lang="ko-KR" altLang="en-US" dirty="0"/>
              <a:t>취약성</a:t>
            </a:r>
          </a:p>
        </p:txBody>
      </p:sp>
    </p:spTree>
    <p:extLst>
      <p:ext uri="{BB962C8B-B14F-4D97-AF65-F5344CB8AC3E}">
        <p14:creationId xmlns:p14="http://schemas.microsoft.com/office/powerpoint/2010/main" val="381275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역사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DBMS</a:t>
            </a:r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 smtClean="0"/>
              <a:t>년대 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최초의 범용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IDS(Integrated Data Store)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General Electric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Bachman</a:t>
            </a:r>
            <a:r>
              <a:rPr lang="ko-KR" altLang="en-US" dirty="0" smtClean="0"/>
              <a:t>이 설계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CODASYL(Conference On Data Systems Language)</a:t>
            </a:r>
            <a:r>
              <a:rPr lang="ko-KR" altLang="en-US" dirty="0" smtClean="0"/>
              <a:t>이 표준으로 채택한 </a:t>
            </a:r>
            <a:r>
              <a:rPr lang="en-US" altLang="ko-KR" dirty="0" smtClean="0">
                <a:solidFill>
                  <a:srgbClr val="00B0F0"/>
                </a:solidFill>
              </a:rPr>
              <a:t>network data model</a:t>
            </a:r>
            <a:r>
              <a:rPr lang="en-US" altLang="ko-KR" dirty="0" smtClean="0"/>
              <a:t>(</a:t>
            </a:r>
            <a:r>
              <a:rPr lang="ko-KR" altLang="en-US" dirty="0"/>
              <a:t>네트워크 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 smtClean="0"/>
              <a:t>년대 후반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00B0F0"/>
                </a:solidFill>
              </a:rPr>
              <a:t>hierarchical data model</a:t>
            </a:r>
            <a:r>
              <a:rPr lang="en-US" altLang="ko-KR" dirty="0" smtClean="0"/>
              <a:t>(</a:t>
            </a:r>
            <a:r>
              <a:rPr lang="ko-KR" altLang="en-US" dirty="0"/>
              <a:t>계층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기초한 </a:t>
            </a:r>
            <a:r>
              <a:rPr lang="en-US" altLang="ko-KR" dirty="0" smtClean="0"/>
              <a:t>IMS(Information Management System)</a:t>
            </a:r>
            <a:r>
              <a:rPr lang="ko-KR" altLang="en-US" dirty="0" smtClean="0"/>
              <a:t>를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 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 컴퓨터 제조 회사들이 자체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제작 판매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DBMS</a:t>
            </a:r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IBM San Jose </a:t>
            </a:r>
            <a:r>
              <a:rPr lang="ko-KR" altLang="en-US" dirty="0" smtClean="0"/>
              <a:t>연구소의 </a:t>
            </a:r>
            <a:r>
              <a:rPr lang="en-US" altLang="ko-KR" dirty="0" err="1" smtClean="0"/>
              <a:t>Codd</a:t>
            </a:r>
            <a:r>
              <a:rPr lang="ko-KR" altLang="en-US" dirty="0" smtClean="0"/>
              <a:t>는 수학의 관계대수에 기초한 관계 모델</a:t>
            </a:r>
            <a:r>
              <a:rPr lang="en-US" altLang="ko-KR" dirty="0" smtClean="0"/>
              <a:t>(relational data model)</a:t>
            </a:r>
            <a:r>
              <a:rPr lang="ko-KR" altLang="en-US" dirty="0" smtClean="0"/>
              <a:t>을 발표 →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개발의 전환점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이 개발한 </a:t>
            </a:r>
            <a:r>
              <a:rPr lang="en-US" altLang="ko-KR" dirty="0" smtClean="0"/>
              <a:t>SQL(Structured Query Language)</a:t>
            </a:r>
            <a:r>
              <a:rPr lang="ko-KR" altLang="en-US" dirty="0" smtClean="0"/>
              <a:t>은 전 세계의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년대에는 관계 모델에 기초한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주류를 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Server</a:t>
            </a:r>
            <a:r>
              <a:rPr lang="ko-KR" altLang="en-US" dirty="0" smtClean="0"/>
              <a:t>용</a:t>
            </a:r>
            <a:r>
              <a:rPr lang="en-US" altLang="ko-KR" dirty="0" smtClean="0"/>
              <a:t>: IBM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DB2, Oracle, Ingres, Sybase, Informix, …</a:t>
            </a:r>
          </a:p>
          <a:p>
            <a:pPr lvl="2"/>
            <a:r>
              <a:rPr lang="en-US" altLang="ko-KR" dirty="0" smtClean="0"/>
              <a:t>PC</a:t>
            </a:r>
            <a:r>
              <a:rPr lang="ko-KR" altLang="en-US" dirty="0" smtClean="0"/>
              <a:t>용</a:t>
            </a:r>
            <a:r>
              <a:rPr lang="en-US" altLang="ko-KR" dirty="0" smtClean="0"/>
              <a:t>: Access, FoxPro, dBase, Paradox, SQL Server, …</a:t>
            </a:r>
          </a:p>
        </p:txBody>
      </p:sp>
    </p:spTree>
    <p:extLst>
      <p:ext uri="{BB962C8B-B14F-4D97-AF65-F5344CB8AC3E}">
        <p14:creationId xmlns:p14="http://schemas.microsoft.com/office/powerpoint/2010/main" val="396994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의 역사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51375"/>
            <a:ext cx="8229601" cy="488061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1980</a:t>
            </a:r>
            <a:r>
              <a:rPr lang="ko-KR" altLang="en-US" dirty="0" smtClean="0"/>
              <a:t>년대 후반에서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년대에는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여러 분야에서 많은 발전을 이룩함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강력한 </a:t>
            </a:r>
            <a:r>
              <a:rPr lang="ko-KR" altLang="en-US" dirty="0" err="1" smtClean="0"/>
              <a:t>질의어와</a:t>
            </a:r>
            <a:r>
              <a:rPr lang="ko-KR" altLang="en-US" dirty="0" smtClean="0"/>
              <a:t> 고기능의 데이터 모델에 대한 연구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그래픽스와 같은 새로운 형태의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대한 질의를 처리할 수 있는 기능을 구비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ODBMS(Object Database Management System)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Orion, </a:t>
            </a:r>
            <a:r>
              <a:rPr lang="en-US" altLang="ko-KR" dirty="0" err="1"/>
              <a:t>GemStone</a:t>
            </a:r>
            <a:r>
              <a:rPr lang="en-US" altLang="ko-KR" dirty="0"/>
              <a:t>, </a:t>
            </a:r>
            <a:r>
              <a:rPr lang="en-US" altLang="ko-KR" dirty="0" err="1"/>
              <a:t>VBase</a:t>
            </a:r>
            <a:r>
              <a:rPr lang="en-US" altLang="ko-KR" dirty="0"/>
              <a:t>, </a:t>
            </a:r>
            <a:r>
              <a:rPr lang="en-US" altLang="ko-KR" dirty="0" err="1"/>
              <a:t>Ontos</a:t>
            </a:r>
            <a:r>
              <a:rPr lang="en-US" altLang="ko-KR" dirty="0"/>
              <a:t>, G-Base/GTX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ORDBMS(Object-Relational </a:t>
            </a:r>
            <a:r>
              <a:rPr lang="en-US" altLang="ko-KR" dirty="0"/>
              <a:t>Database Management </a:t>
            </a:r>
            <a:r>
              <a:rPr lang="en-US" altLang="ko-KR" dirty="0" smtClean="0"/>
              <a:t>System)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UniSQL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현재까지도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가 가장 많이 사용되고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다양한 형태의 시스템이 출현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Centralized vs. Distributed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Homogeneous vs. Heterogeneous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Federated </a:t>
            </a:r>
            <a:r>
              <a:rPr lang="en-US" altLang="ko-KR" dirty="0" smtClean="0"/>
              <a:t>DBMS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13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9462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저장되는 것은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저장 </a:t>
            </a:r>
            <a:r>
              <a:rPr lang="en-US" altLang="ko-KR" dirty="0" smtClean="0"/>
              <a:t>DB</a:t>
            </a:r>
          </a:p>
          <a:p>
            <a:pPr lvl="2"/>
            <a:r>
              <a:rPr lang="en-US" altLang="ko-KR" dirty="0" smtClean="0"/>
              <a:t>Tables </a:t>
            </a:r>
            <a:r>
              <a:rPr lang="en-US" altLang="ko-KR" dirty="0"/>
              <a:t>of user data</a:t>
            </a:r>
          </a:p>
          <a:p>
            <a:pPr lvl="2"/>
            <a:r>
              <a:rPr lang="en-US" altLang="ko-KR" dirty="0" smtClean="0"/>
              <a:t>Indexes</a:t>
            </a:r>
            <a:endParaRPr lang="en-US" altLang="ko-KR" dirty="0"/>
          </a:p>
          <a:p>
            <a:pPr lvl="2"/>
            <a:r>
              <a:rPr lang="en-US" altLang="ko-KR" dirty="0" smtClean="0"/>
              <a:t>Stored </a:t>
            </a:r>
            <a:r>
              <a:rPr lang="en-US" altLang="ko-KR" dirty="0"/>
              <a:t>Procedures</a:t>
            </a:r>
          </a:p>
          <a:p>
            <a:pPr lvl="2"/>
            <a:r>
              <a:rPr lang="en-US" altLang="ko-KR" dirty="0" smtClean="0"/>
              <a:t>Triggers</a:t>
            </a:r>
            <a:endParaRPr lang="en-US" altLang="ko-KR" dirty="0"/>
          </a:p>
          <a:p>
            <a:pPr lvl="2"/>
            <a:r>
              <a:rPr lang="en-US" altLang="ko-KR" dirty="0" smtClean="0"/>
              <a:t>Security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 smtClean="0"/>
              <a:t>Backup/Recovery data</a:t>
            </a:r>
          </a:p>
          <a:p>
            <a:pPr lvl="1"/>
            <a:r>
              <a:rPr lang="en-US" altLang="ko-KR" dirty="0"/>
              <a:t>System </a:t>
            </a:r>
            <a:r>
              <a:rPr lang="en-US" altLang="ko-KR" dirty="0" smtClean="0"/>
              <a:t>Catalog</a:t>
            </a:r>
          </a:p>
          <a:p>
            <a:pPr lvl="2"/>
            <a:r>
              <a:rPr lang="en-US" altLang="ko-KR" dirty="0" smtClean="0"/>
              <a:t>Data </a:t>
            </a:r>
            <a:r>
              <a:rPr lang="en-US" altLang="ko-KR" dirty="0"/>
              <a:t>Dictionary or </a:t>
            </a:r>
            <a:r>
              <a:rPr lang="en-US" altLang="ko-KR" dirty="0" smtClean="0"/>
              <a:t>Metadata(data for data)</a:t>
            </a:r>
            <a:r>
              <a:rPr lang="ko-KR" altLang="en-US" dirty="0" smtClean="0"/>
              <a:t>라고 부르기도 함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 저장된 모든 </a:t>
            </a:r>
            <a:r>
              <a:rPr lang="ko-KR" altLang="en-US" dirty="0" smtClean="0"/>
              <a:t>데이터의 </a:t>
            </a:r>
            <a:r>
              <a:rPr lang="ko-KR" altLang="en-US" dirty="0"/>
              <a:t>정의나 </a:t>
            </a:r>
            <a:r>
              <a:rPr lang="ko-KR" altLang="en-US" dirty="0" smtClean="0"/>
              <a:t>제약조건에 대한 명세에 </a:t>
            </a:r>
            <a:r>
              <a:rPr lang="ko-KR" altLang="en-US" dirty="0"/>
              <a:t>관한 정보를 유지 관리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사용자가 접근 가능한 부분과 시스템만 접근 가능한 부분</a:t>
            </a:r>
            <a:r>
              <a:rPr lang="en-US" altLang="ko-KR" dirty="0"/>
              <a:t>(System Database or Data Directory)</a:t>
            </a:r>
            <a:r>
              <a:rPr lang="ko-KR" altLang="en-US" dirty="0"/>
              <a:t>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3"/>
            <a:r>
              <a:rPr lang="ko-KR" altLang="en-US" dirty="0"/>
              <a:t>스키마</a:t>
            </a:r>
            <a:r>
              <a:rPr lang="en-US" altLang="ko-KR" dirty="0"/>
              <a:t>(schema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사용자가 접근할 수 있는 부분에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System </a:t>
            </a:r>
            <a:r>
              <a:rPr lang="en-US" altLang="ko-KR" dirty="0"/>
              <a:t>database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수록된 데이터를 접근하는데 필요한 위치 정보를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583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61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의 구조는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Logical Organization</a:t>
            </a:r>
          </a:p>
          <a:p>
            <a:pPr lvl="2"/>
            <a:r>
              <a:rPr lang="ko-KR" altLang="en-US" dirty="0"/>
              <a:t>사용자의 관점에서 본 데이터의 개념적 구조</a:t>
            </a:r>
          </a:p>
          <a:p>
            <a:pPr lvl="2"/>
            <a:r>
              <a:rPr lang="ko-KR" altLang="en-US" dirty="0"/>
              <a:t>데이터의 논리적 배치</a:t>
            </a:r>
          </a:p>
          <a:p>
            <a:pPr lvl="2"/>
            <a:r>
              <a:rPr lang="ko-KR" altLang="en-US" dirty="0"/>
              <a:t>논리적 레코드</a:t>
            </a:r>
          </a:p>
          <a:p>
            <a:pPr lvl="1"/>
            <a:r>
              <a:rPr lang="en-US" altLang="ko-KR" dirty="0"/>
              <a:t>Physical Organization</a:t>
            </a:r>
          </a:p>
          <a:p>
            <a:pPr lvl="2"/>
            <a:r>
              <a:rPr lang="ko-KR" altLang="en-US" dirty="0"/>
              <a:t>저장 관점에서 본 데이터의 물리적 배치</a:t>
            </a:r>
          </a:p>
          <a:p>
            <a:pPr lvl="2"/>
            <a:r>
              <a:rPr lang="ko-KR" altLang="en-US" dirty="0"/>
              <a:t>저장장치에 저장된 데이터의 실제 구조</a:t>
            </a:r>
          </a:p>
          <a:p>
            <a:pPr lvl="2"/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r>
              <a:rPr lang="en-US" altLang="ko-KR" dirty="0"/>
              <a:t>, overflow </a:t>
            </a:r>
            <a:r>
              <a:rPr lang="ko-KR" altLang="en-US" dirty="0"/>
              <a:t>등의 추가 정보 포함</a:t>
            </a:r>
          </a:p>
          <a:p>
            <a:pPr lvl="2"/>
            <a:r>
              <a:rPr lang="ko-KR" altLang="en-US" dirty="0"/>
              <a:t>물리적 레코드</a:t>
            </a:r>
          </a:p>
          <a:p>
            <a:r>
              <a:rPr lang="en-US" altLang="ko-KR" dirty="0" smtClean="0"/>
              <a:t>DB Schema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정의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의 구조</a:t>
            </a:r>
            <a:r>
              <a:rPr lang="en-US" altLang="ko-KR" dirty="0" smtClean="0"/>
              <a:t>(structure)</a:t>
            </a:r>
            <a:r>
              <a:rPr lang="ko-KR" altLang="en-US" dirty="0" smtClean="0"/>
              <a:t>와 제약조건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에 대한 명세</a:t>
            </a:r>
            <a:r>
              <a:rPr lang="en-US" altLang="ko-KR" dirty="0" smtClean="0"/>
              <a:t>(specification)</a:t>
            </a:r>
            <a:r>
              <a:rPr lang="ko-KR" altLang="en-US" dirty="0" smtClean="0"/>
              <a:t>를 기술한 것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를 바라보는 관점에는 ①</a:t>
            </a:r>
            <a:r>
              <a:rPr lang="ko-KR" altLang="en-US" dirty="0"/>
              <a:t>외부 단계</a:t>
            </a:r>
            <a:r>
              <a:rPr lang="en-US" altLang="ko-KR" dirty="0" smtClean="0"/>
              <a:t>(external level), </a:t>
            </a:r>
            <a:r>
              <a:rPr lang="ko-KR" altLang="en-US" dirty="0" smtClean="0"/>
              <a:t>②개념 단계</a:t>
            </a:r>
            <a:r>
              <a:rPr lang="en-US" altLang="ko-KR" dirty="0" smtClean="0"/>
              <a:t>(conceptual level), </a:t>
            </a:r>
            <a:r>
              <a:rPr lang="ko-KR" altLang="en-US" dirty="0" smtClean="0"/>
              <a:t>③내부 단계</a:t>
            </a:r>
            <a:r>
              <a:rPr lang="en-US" altLang="ko-KR" dirty="0" smtClean="0"/>
              <a:t>(internal level)</a:t>
            </a:r>
            <a:r>
              <a:rPr lang="ko-KR" altLang="en-US" dirty="0" smtClean="0"/>
              <a:t>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세 단계로 나누어 기술하는 것을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00B0F0"/>
                </a:solidFill>
              </a:rPr>
              <a:t>3-level database architecture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데이터베이스 구조는 데이터 독립성</a:t>
            </a:r>
            <a:r>
              <a:rPr lang="en-US" altLang="ko-KR" dirty="0" smtClean="0"/>
              <a:t>(data </a:t>
            </a:r>
            <a:r>
              <a:rPr lang="en-US" altLang="ko-KR" dirty="0" err="1" smtClean="0"/>
              <a:t>independancy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구현하는 기초를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1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smtClean="0"/>
              <a:t>의 구조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062567" y="1242908"/>
          <a:ext cx="7018866" cy="503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프레젠테이션" r:id="rId3" imgW="2561130" imgH="2845530" progId="PowerPoint.Show.8">
                  <p:embed/>
                </p:oleObj>
              </mc:Choice>
              <mc:Fallback>
                <p:oleObj name="프레젠테이션" r:id="rId3" imgW="2561130" imgH="284553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567" y="1242908"/>
                        <a:ext cx="7018866" cy="503089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9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3-level database </a:t>
            </a:r>
            <a:r>
              <a:rPr lang="en-US" altLang="ko-KR" dirty="0" smtClean="0"/>
              <a:t>architecture(1)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2519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External </a:t>
            </a:r>
            <a:r>
              <a:rPr lang="en-US" altLang="ko-KR" dirty="0" smtClean="0"/>
              <a:t>schema (</a:t>
            </a:r>
            <a:r>
              <a:rPr lang="ko-KR" altLang="en-US" dirty="0" smtClean="0"/>
              <a:t>외부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사용자 관점에서 </a:t>
            </a:r>
            <a:r>
              <a:rPr lang="ko-KR" altLang="en-US" dirty="0" smtClean="0"/>
              <a:t>바라본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사용자 별로  서로 다른 외부 스키마가 존재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전체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사용자가 필요한 부분만 보기 때문에 </a:t>
            </a:r>
            <a:r>
              <a:rPr lang="en-US" altLang="ko-KR" dirty="0" smtClean="0"/>
              <a:t>sub </a:t>
            </a:r>
            <a:r>
              <a:rPr lang="en-US" altLang="ko-KR" dirty="0" err="1" smtClean="0"/>
              <a:t>schem</a:t>
            </a:r>
            <a:r>
              <a:rPr lang="ko-KR" altLang="en-US" dirty="0" smtClean="0"/>
              <a:t>라고</a:t>
            </a:r>
            <a:r>
              <a:rPr lang="ko-KR" altLang="en-US" dirty="0"/>
              <a:t>도</a:t>
            </a:r>
            <a:r>
              <a:rPr lang="ko-KR" altLang="en-US" dirty="0" smtClean="0"/>
              <a:t> 부름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Conceptual </a:t>
            </a:r>
            <a:r>
              <a:rPr lang="en-US" altLang="ko-KR" dirty="0" smtClean="0"/>
              <a:t>schema (</a:t>
            </a:r>
            <a:r>
              <a:rPr lang="ko-KR" altLang="en-US" dirty="0" smtClean="0"/>
              <a:t>개념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조직 </a:t>
            </a:r>
            <a:r>
              <a:rPr lang="ko-KR" altLang="en-US" dirty="0" smtClean="0"/>
              <a:t>전체의 관점에서 기술한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조직이 필요로 하는 정보를 생성할 수 있는 모든 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조건을 포함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의 관리에 필요한 접근 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정책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규칙에 관한 명세도 포함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시스템에 하나의 개념 스키마만 존재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Internal </a:t>
            </a:r>
            <a:r>
              <a:rPr lang="en-US" altLang="ko-KR" dirty="0" smtClean="0"/>
              <a:t>schema (</a:t>
            </a:r>
            <a:r>
              <a:rPr lang="ko-KR" altLang="en-US" dirty="0" smtClean="0"/>
              <a:t>내부 스키마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저장 장치의 관점에서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저장되는 방법을 명세</a:t>
            </a:r>
            <a:r>
              <a:rPr lang="en-US" altLang="ko-KR" dirty="0" smtClean="0"/>
              <a:t>(specification)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Record </a:t>
            </a:r>
            <a:r>
              <a:rPr lang="ko-KR" altLang="en-US" dirty="0" smtClean="0"/>
              <a:t>의 형식과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데이터 항목의 표현 방법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개념스키마의 </a:t>
            </a:r>
            <a:r>
              <a:rPr lang="ko-KR" altLang="en-US" dirty="0"/>
              <a:t>저장 </a:t>
            </a:r>
            <a:r>
              <a:rPr lang="ko-KR" altLang="en-US" dirty="0" smtClean="0"/>
              <a:t>구조를 기술한 것으로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물리적 단계보다는 상위 단계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1999" y="5486400"/>
            <a:ext cx="7281334" cy="646331"/>
          </a:xfrm>
          <a:prstGeom prst="rect">
            <a:avLst/>
          </a:prstGeom>
          <a:solidFill>
            <a:srgbClr val="FF9BFF">
              <a:alpha val="2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>
                <a:latin typeface="Times New Roman" panose="02020603050405020304" pitchFamily="18" charset="0"/>
              </a:rPr>
              <a:t>3</a:t>
            </a:r>
            <a:r>
              <a:rPr lang="ko-KR" altLang="en-US" dirty="0">
                <a:latin typeface="Times New Roman" panose="02020603050405020304" pitchFamily="18" charset="0"/>
              </a:rPr>
              <a:t>단계 </a:t>
            </a:r>
            <a:r>
              <a:rPr lang="en-US" altLang="ko-KR" dirty="0">
                <a:latin typeface="Times New Roman" panose="02020603050405020304" pitchFamily="18" charset="0"/>
              </a:rPr>
              <a:t>DB </a:t>
            </a:r>
            <a:r>
              <a:rPr lang="ko-KR" altLang="en-US" dirty="0">
                <a:latin typeface="Times New Roman" panose="02020603050405020304" pitchFamily="18" charset="0"/>
              </a:rPr>
              <a:t>구조에서는 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외부</a:t>
            </a:r>
            <a:r>
              <a:rPr lang="en-US" altLang="ko-KR" b="1" dirty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개념 사상</a:t>
            </a:r>
            <a:r>
              <a:rPr lang="ko-KR" altLang="en-US" dirty="0">
                <a:latin typeface="Times New Roman" panose="02020603050405020304" pitchFamily="18" charset="0"/>
              </a:rPr>
              <a:t>과 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개념</a:t>
            </a:r>
            <a:r>
              <a:rPr lang="en-US" altLang="ko-KR" b="1" dirty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b="1" dirty="0">
                <a:solidFill>
                  <a:srgbClr val="00B0F0"/>
                </a:solidFill>
                <a:latin typeface="Times New Roman" panose="02020603050405020304" pitchFamily="18" charset="0"/>
              </a:rPr>
              <a:t>내부 사상</a:t>
            </a:r>
            <a:r>
              <a:rPr lang="ko-KR" altLang="en-US" dirty="0">
                <a:latin typeface="Times New Roman" panose="02020603050405020304" pitchFamily="18" charset="0"/>
              </a:rPr>
              <a:t>이 </a:t>
            </a:r>
            <a:r>
              <a:rPr lang="ko-KR" altLang="en-US" dirty="0" smtClean="0">
                <a:latin typeface="Times New Roman" panose="02020603050405020304" pitchFamily="18" charset="0"/>
              </a:rPr>
              <a:t>존재하여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ko-KR" altLang="en-US" dirty="0" smtClean="0">
                <a:latin typeface="Times New Roman" panose="02020603050405020304" pitchFamily="18" charset="0"/>
              </a:rPr>
              <a:t> 데이터 독립성</a:t>
            </a:r>
            <a:r>
              <a:rPr lang="en-US" altLang="ko-KR" dirty="0" smtClean="0">
                <a:latin typeface="Times New Roman" panose="02020603050405020304" pitchFamily="18" charset="0"/>
              </a:rPr>
              <a:t>(Data Independency)</a:t>
            </a:r>
            <a:r>
              <a:rPr lang="ko-KR" altLang="en-US" dirty="0" smtClean="0">
                <a:latin typeface="Times New Roman" panose="02020603050405020304" pitchFamily="18" charset="0"/>
              </a:rPr>
              <a:t>을 구현하는 기초를 제공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73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3-level database </a:t>
            </a:r>
            <a:r>
              <a:rPr lang="en-US" altLang="ko-KR" dirty="0" smtClean="0"/>
              <a:t>architecture(2)</a:t>
            </a:r>
            <a:endParaRPr lang="ko-KR" altLang="en-US" dirty="0"/>
          </a:p>
        </p:txBody>
      </p:sp>
      <p:pic>
        <p:nvPicPr>
          <p:cNvPr id="2049" name="_x175327920" descr="DRW000002d852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9" y="1983316"/>
            <a:ext cx="8435182" cy="36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2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3-level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07432" y="1829308"/>
            <a:ext cx="8729135" cy="4176759"/>
            <a:chOff x="169333" y="1668442"/>
            <a:chExt cx="8729135" cy="4176759"/>
          </a:xfrm>
        </p:grpSpPr>
        <p:sp>
          <p:nvSpPr>
            <p:cNvPr id="4" name="TextBox 3"/>
            <p:cNvSpPr txBox="1"/>
            <p:nvPr/>
          </p:nvSpPr>
          <p:spPr>
            <a:xfrm>
              <a:off x="169333" y="1687496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외부 단계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9333" y="2810934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개념 단계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333" y="3813203"/>
              <a:ext cx="1397000" cy="369332"/>
            </a:xfrm>
            <a:prstGeom prst="rect">
              <a:avLst/>
            </a:prstGeom>
            <a:solidFill>
              <a:srgbClr val="DDFFF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내부 단계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69533" y="1679030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외부 스키마</a:t>
              </a:r>
              <a:r>
                <a:rPr lang="en-US" altLang="ko-KR" dirty="0" smtClean="0"/>
                <a:t>1</a:t>
              </a:r>
              <a:endParaRPr lang="ko-KR" altLang="en-US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454400" y="1679030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외부 스키마</a:t>
              </a:r>
              <a:r>
                <a:rPr lang="en-US" altLang="ko-KR" dirty="0" smtClean="0"/>
                <a:t>2</a:t>
              </a:r>
              <a:endParaRPr lang="ko-KR" altLang="en-US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664202" y="1668442"/>
              <a:ext cx="1549399" cy="35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외부 스키마</a:t>
              </a:r>
              <a:r>
                <a:rPr lang="en-US" altLang="ko-KR" dirty="0"/>
                <a:t>n</a:t>
              </a:r>
              <a:endParaRPr lang="ko-KR" alt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9267" y="1668443"/>
              <a:ext cx="389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54400" y="2810934"/>
              <a:ext cx="1549399" cy="358746"/>
            </a:xfrm>
            <a:prstGeom prst="rect">
              <a:avLst/>
            </a:prstGeom>
            <a:solidFill>
              <a:srgbClr val="AFFA8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개념 스키마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454399" y="3813203"/>
              <a:ext cx="1549399" cy="358746"/>
            </a:xfrm>
            <a:prstGeom prst="rect">
              <a:avLst/>
            </a:prstGeom>
            <a:solidFill>
              <a:srgbClr val="B7E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내부 스키마</a:t>
              </a:r>
            </a:p>
          </p:txBody>
        </p:sp>
        <p:sp>
          <p:nvSpPr>
            <p:cNvPr id="13" name="원통 12"/>
            <p:cNvSpPr/>
            <p:nvPr/>
          </p:nvSpPr>
          <p:spPr bwMode="auto">
            <a:xfrm>
              <a:off x="3386664" y="4786868"/>
              <a:ext cx="1684867" cy="1058333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저장 </a:t>
              </a: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물리적 단계</a:t>
              </a: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5" name="직선 화살표 연결선 14"/>
            <p:cNvCxnSpPr>
              <a:stCxn id="12" idx="2"/>
              <a:endCxn id="13" idx="1"/>
            </p:cNvCxnSpPr>
            <p:nvPr/>
          </p:nvCxnSpPr>
          <p:spPr bwMode="auto">
            <a:xfrm flipH="1">
              <a:off x="4229098" y="4171949"/>
              <a:ext cx="1" cy="614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9" name="직선 화살표 연결선 18"/>
            <p:cNvCxnSpPr>
              <a:stCxn id="11" idx="2"/>
              <a:endCxn id="12" idx="0"/>
            </p:cNvCxnSpPr>
            <p:nvPr/>
          </p:nvCxnSpPr>
          <p:spPr bwMode="auto">
            <a:xfrm flipH="1">
              <a:off x="4229099" y="3169680"/>
              <a:ext cx="1" cy="6435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직선 화살표 연결선 21"/>
            <p:cNvCxnSpPr>
              <a:stCxn id="7" idx="2"/>
              <a:endCxn id="11" idx="0"/>
            </p:cNvCxnSpPr>
            <p:nvPr/>
          </p:nvCxnSpPr>
          <p:spPr bwMode="auto">
            <a:xfrm>
              <a:off x="2544233" y="2037776"/>
              <a:ext cx="1684867" cy="7731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>
              <a:stCxn id="8" idx="2"/>
              <a:endCxn id="11" idx="0"/>
            </p:cNvCxnSpPr>
            <p:nvPr/>
          </p:nvCxnSpPr>
          <p:spPr bwMode="auto">
            <a:xfrm>
              <a:off x="4229100" y="2037776"/>
              <a:ext cx="0" cy="7731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6" name="직선 화살표 연결선 25"/>
            <p:cNvCxnSpPr>
              <a:stCxn id="9" idx="2"/>
              <a:endCxn id="11" idx="0"/>
            </p:cNvCxnSpPr>
            <p:nvPr/>
          </p:nvCxnSpPr>
          <p:spPr bwMode="auto">
            <a:xfrm flipH="1">
              <a:off x="4229100" y="2027188"/>
              <a:ext cx="2209802" cy="7837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1659467" y="2419061"/>
              <a:ext cx="55541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1659467" y="3491441"/>
              <a:ext cx="55541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213601" y="2192867"/>
              <a:ext cx="1684867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외부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개념 사상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응용 인터페이스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3601" y="3225801"/>
              <a:ext cx="1684867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개념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내부 사상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저장 인터페이스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66833" y="4224867"/>
            <a:ext cx="33697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바탕" panose="02030600000101010101" pitchFamily="18" charset="-127"/>
              </a:rPr>
              <a:t>[</a:t>
            </a:r>
            <a:r>
              <a:rPr lang="en-US" altLang="ko-KR" sz="1400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external/conceptual mapping]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특정 외부 스키마와 개념 시키마 간의 대응 관계를 정의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논리적 데이터 독립성을 제공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6833" y="5274479"/>
            <a:ext cx="33697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[conceptual/internal mapping]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개념 스키마와 내부 시키마 간의 대응 관계를 정의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Times New Roman" panose="02020603050405020304" pitchFamily="18" charset="0"/>
              </a:rPr>
              <a:t>물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리적 데이터 독립성을 제공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3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독립성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논리적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물리적 구조가 변경되더라도 응용프로그램에 </a:t>
            </a:r>
            <a:r>
              <a:rPr lang="ko-KR" altLang="en-US" dirty="0"/>
              <a:t>영향을 주지 </a:t>
            </a:r>
            <a:r>
              <a:rPr lang="ko-KR" altLang="en-US" dirty="0" smtClean="0"/>
              <a:t>않도록 하는 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Logical data </a:t>
            </a:r>
            <a:r>
              <a:rPr lang="en-US" altLang="ko-KR" dirty="0" smtClean="0"/>
              <a:t>independency: DB</a:t>
            </a:r>
            <a:r>
              <a:rPr lang="ko-KR" altLang="en-US" dirty="0" smtClean="0"/>
              <a:t>의 논리적 구조를 변경해도 응용 프로그램이 </a:t>
            </a:r>
            <a:r>
              <a:rPr lang="ko-KR" altLang="en-US" dirty="0"/>
              <a:t>영향을 받지 않음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Physical </a:t>
            </a:r>
            <a:r>
              <a:rPr lang="en-US" altLang="ko-KR" dirty="0"/>
              <a:t>data </a:t>
            </a:r>
            <a:r>
              <a:rPr lang="en-US" altLang="ko-KR" dirty="0" smtClean="0"/>
              <a:t>independency: DB</a:t>
            </a:r>
            <a:r>
              <a:rPr lang="ko-KR" altLang="en-US" dirty="0" smtClean="0"/>
              <a:t>의 물리적 구조를 변경해도 응용 프로그램이 </a:t>
            </a:r>
            <a:r>
              <a:rPr lang="ko-KR" altLang="en-US" dirty="0"/>
              <a:t>영향을 받지 않음</a:t>
            </a:r>
          </a:p>
          <a:p>
            <a:r>
              <a:rPr lang="ko-KR" altLang="en-US" dirty="0" smtClean="0"/>
              <a:t>데이터 독립성을 확보하려면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DB</a:t>
            </a:r>
            <a:r>
              <a:rPr lang="ko-KR" altLang="en-US" dirty="0"/>
              <a:t>의 </a:t>
            </a:r>
            <a:r>
              <a:rPr lang="ko-KR" altLang="en-US" dirty="0" smtClean="0"/>
              <a:t>논리적 구조와 </a:t>
            </a:r>
            <a:r>
              <a:rPr lang="ko-KR" altLang="en-US" dirty="0"/>
              <a:t>저장구조를 </a:t>
            </a:r>
            <a:r>
              <a:rPr lang="ko-KR" altLang="en-US" dirty="0" smtClean="0"/>
              <a:t>분리</a:t>
            </a:r>
            <a:endParaRPr lang="ko-KR" altLang="en-US" dirty="0"/>
          </a:p>
          <a:p>
            <a:pPr marL="719138" lvl="1" indent="-361950">
              <a:buFont typeface="+mj-ea"/>
              <a:buAutoNum type="circleNumDbPlain"/>
            </a:pPr>
            <a:r>
              <a:rPr lang="ko-KR" altLang="en-US" dirty="0" smtClean="0"/>
              <a:t>스키마 간의 </a:t>
            </a:r>
            <a:r>
              <a:rPr lang="ko-KR" altLang="en-US" dirty="0"/>
              <a:t>대응</a:t>
            </a:r>
            <a:r>
              <a:rPr lang="en-US" altLang="ko-KR" dirty="0"/>
              <a:t>(mapping)</a:t>
            </a:r>
            <a:r>
              <a:rPr lang="ko-KR" altLang="en-US" dirty="0" smtClean="0"/>
              <a:t>을 </a:t>
            </a:r>
            <a:r>
              <a:rPr lang="ko-KR" altLang="en-US" dirty="0"/>
              <a:t>시스템</a:t>
            </a:r>
            <a:r>
              <a:rPr lang="en-US" altLang="ko-KR" dirty="0"/>
              <a:t>(DBMS)</a:t>
            </a:r>
            <a:r>
              <a:rPr lang="ko-KR" altLang="en-US" dirty="0"/>
              <a:t>이 자동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2"/>
            <a:r>
              <a:rPr lang="ko-KR" altLang="en-US" dirty="0" smtClean="0"/>
              <a:t>논리적 </a:t>
            </a:r>
            <a:r>
              <a:rPr lang="ko-KR" altLang="en-US" dirty="0"/>
              <a:t>구조 사상</a:t>
            </a:r>
          </a:p>
          <a:p>
            <a:pPr lvl="2"/>
            <a:r>
              <a:rPr lang="ko-KR" altLang="en-US" dirty="0" smtClean="0"/>
              <a:t>물리적 </a:t>
            </a:r>
            <a:r>
              <a:rPr lang="ko-KR" altLang="en-US" dirty="0"/>
              <a:t>구조 </a:t>
            </a:r>
            <a:r>
              <a:rPr lang="ko-KR" altLang="en-US" dirty="0" smtClean="0"/>
              <a:t>사상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2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관련된 이론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397000"/>
          <a:ext cx="82296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738"/>
                <a:gridCol w="6394862"/>
              </a:tblGrid>
              <a:tr h="415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분야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주요 이론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교재의 관련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chapter)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415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Basic Concepts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DB(1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DBMS(2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DB System(3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023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DBMS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 Model(4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5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6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11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12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DB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저장 구조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(10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질의어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처리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(14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Recovery(15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Concurrency Control(16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Integrity &amp; Security(17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분산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DB(18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415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SQL(6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12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16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 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 Dependency &amp; Normal Form(7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Data Modeling(8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설계 기법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(9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716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 Programming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Embedded SQL(6.4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절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Call Level Interface(None),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Stored Procedures(None)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023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Special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XML DB(13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Data Warehouse &amp; Data Mining(19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전자상거래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(20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Multimedia DB(21.1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절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Mobile DB(21.2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절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GIS(21.3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절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94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Language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48530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Data Language (</a:t>
            </a:r>
            <a:r>
              <a:rPr lang="en-US" altLang="ko-KR" dirty="0"/>
              <a:t>or Data </a:t>
            </a:r>
            <a:r>
              <a:rPr lang="en-US" altLang="ko-KR" dirty="0" smtClean="0"/>
              <a:t>sublanguage)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(Data Definition Language, DDL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정의 및 변경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(Data Manipulation Language, DML)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데이터베이스에 대한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Procedural vs. Nonprocedural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제어어</a:t>
            </a:r>
            <a:r>
              <a:rPr lang="ko-KR" altLang="en-US" dirty="0"/>
              <a:t> </a:t>
            </a:r>
            <a:r>
              <a:rPr lang="en-US" altLang="ko-KR" dirty="0"/>
              <a:t>(Data Control Language, DCL)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데이터베이스를 올바르게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공용하면서 정확성을 유지하기 위한 </a:t>
            </a:r>
            <a:r>
              <a:rPr lang="ko-KR" altLang="en-US" dirty="0"/>
              <a:t>데이터 제어를 기술</a:t>
            </a:r>
            <a:r>
              <a:rPr lang="en-US" altLang="ko-KR" dirty="0"/>
              <a:t>: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  <a:r>
              <a:rPr lang="en-US" altLang="ko-KR" dirty="0"/>
              <a:t>, </a:t>
            </a:r>
            <a:r>
              <a:rPr lang="ko-KR" altLang="en-US" dirty="0"/>
              <a:t>병행 수행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SQL </a:t>
            </a:r>
            <a:r>
              <a:rPr lang="en-US" altLang="ko-KR" dirty="0"/>
              <a:t>(Structured Query Language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IBM</a:t>
            </a:r>
            <a:r>
              <a:rPr lang="ko-KR" altLang="en-US" dirty="0" smtClean="0"/>
              <a:t>이 개발한 </a:t>
            </a:r>
            <a:r>
              <a:rPr lang="en-US" altLang="ko-KR" dirty="0" smtClean="0"/>
              <a:t>Relational DB</a:t>
            </a:r>
            <a:r>
              <a:rPr lang="ko-KR" altLang="en-US" dirty="0" smtClean="0"/>
              <a:t>를 </a:t>
            </a:r>
            <a:r>
              <a:rPr lang="ko-KR" altLang="en-US" dirty="0"/>
              <a:t>위한 표준 언어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Insert, Delete, Update, Select, …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Database </a:t>
            </a:r>
            <a:r>
              <a:rPr lang="en-US" altLang="ko-KR" dirty="0"/>
              <a:t>programming 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Embedded </a:t>
            </a:r>
            <a:r>
              <a:rPr lang="en-US" altLang="ko-KR" dirty="0"/>
              <a:t>SQL (Database vendor-specific)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Call-Level </a:t>
            </a:r>
            <a:r>
              <a:rPr lang="en-US" altLang="ko-KR" dirty="0"/>
              <a:t>Interface (CLI): JDBC, ADO, ODBC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17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관계자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1692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 smtClean="0"/>
              <a:t>Database Administrator(DBA)</a:t>
            </a:r>
            <a:endParaRPr lang="en-US" altLang="ko-KR" dirty="0"/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ko-KR" altLang="en-US" dirty="0"/>
              <a:t>데이터베이스시스템 관리 및 </a:t>
            </a:r>
            <a:r>
              <a:rPr lang="ko-KR" altLang="en-US" dirty="0" smtClean="0"/>
              <a:t>운영에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총책임자</a:t>
            </a:r>
            <a:endParaRPr lang="ko-KR" altLang="en-US" dirty="0"/>
          </a:p>
          <a:p>
            <a:pPr lvl="2"/>
            <a:r>
              <a:rPr lang="ko-KR" altLang="en-US" dirty="0" smtClean="0"/>
              <a:t>데이터베이스 </a:t>
            </a:r>
            <a:r>
              <a:rPr lang="ko-KR" altLang="en-US" dirty="0"/>
              <a:t>운영</a:t>
            </a:r>
            <a:endParaRPr lang="ko-KR" altLang="en-US" sz="2800" dirty="0"/>
          </a:p>
          <a:p>
            <a:pPr lvl="3"/>
            <a:r>
              <a:rPr lang="ko-KR" altLang="en-US" dirty="0" smtClean="0"/>
              <a:t>보안 </a:t>
            </a:r>
            <a:r>
              <a:rPr lang="ko-KR" altLang="en-US" dirty="0"/>
              <a:t>정책 수립</a:t>
            </a:r>
            <a:r>
              <a:rPr lang="en-US" altLang="ko-KR" dirty="0"/>
              <a:t>, </a:t>
            </a:r>
            <a:r>
              <a:rPr lang="ko-KR" altLang="en-US" dirty="0"/>
              <a:t>권한부여</a:t>
            </a:r>
            <a:r>
              <a:rPr lang="en-US" altLang="ko-KR" dirty="0"/>
              <a:t>, </a:t>
            </a:r>
            <a:r>
              <a:rPr lang="ko-KR" altLang="en-US" dirty="0"/>
              <a:t>유효성 검사</a:t>
            </a:r>
            <a:r>
              <a:rPr lang="en-US" altLang="ko-KR" dirty="0"/>
              <a:t>, </a:t>
            </a:r>
            <a:r>
              <a:rPr lang="ko-KR" altLang="en-US" dirty="0"/>
              <a:t>데이터베이스의 </a:t>
            </a:r>
            <a:r>
              <a:rPr lang="ko-KR" altLang="en-US" dirty="0" err="1"/>
              <a:t>무결성</a:t>
            </a:r>
            <a:r>
              <a:rPr lang="ko-KR" altLang="en-US" dirty="0"/>
              <a:t> 유지</a:t>
            </a:r>
            <a:endParaRPr lang="ko-KR" altLang="en-US" sz="2600" dirty="0"/>
          </a:p>
          <a:p>
            <a:pPr lvl="3"/>
            <a:r>
              <a:rPr lang="ko-KR" altLang="en-US" dirty="0" smtClean="0"/>
              <a:t>예비</a:t>
            </a:r>
            <a:r>
              <a:rPr lang="en-US" altLang="ko-KR" dirty="0"/>
              <a:t>(backup), </a:t>
            </a:r>
            <a:r>
              <a:rPr lang="ko-KR" altLang="en-US" dirty="0"/>
              <a:t>복구</a:t>
            </a:r>
            <a:r>
              <a:rPr lang="en-US" altLang="ko-KR" dirty="0"/>
              <a:t>(recovery) </a:t>
            </a:r>
            <a:r>
              <a:rPr lang="ko-KR" altLang="en-US" dirty="0"/>
              <a:t>절차의 수립</a:t>
            </a:r>
            <a:endParaRPr lang="ko-KR" altLang="en-US" sz="2600" dirty="0"/>
          </a:p>
          <a:p>
            <a:pPr lvl="3"/>
            <a:r>
              <a:rPr lang="ko-KR" altLang="en-US" dirty="0" smtClean="0"/>
              <a:t>성능 </a:t>
            </a:r>
            <a:r>
              <a:rPr lang="ko-KR" altLang="en-US" dirty="0"/>
              <a:t>향상과 새로운 요구에 대응한 데이터베이스의 재구성</a:t>
            </a:r>
            <a:endParaRPr lang="ko-KR" altLang="en-US" sz="2600" dirty="0"/>
          </a:p>
          <a:p>
            <a:pPr lvl="3"/>
            <a:r>
              <a:rPr lang="ko-KR" altLang="en-US" dirty="0" smtClean="0"/>
              <a:t>데이터사전</a:t>
            </a:r>
            <a:r>
              <a:rPr lang="en-US" altLang="ko-KR" dirty="0"/>
              <a:t>(data dictionary or system catalog)</a:t>
            </a:r>
            <a:r>
              <a:rPr lang="ko-KR" altLang="en-US" dirty="0"/>
              <a:t>의 유지 관리</a:t>
            </a:r>
            <a:endParaRPr lang="ko-KR" altLang="en-US" sz="2600" dirty="0"/>
          </a:p>
          <a:p>
            <a:pPr lvl="2"/>
            <a:r>
              <a:rPr lang="ko-KR" altLang="en-US" dirty="0" smtClean="0"/>
              <a:t>행정 </a:t>
            </a:r>
            <a:r>
              <a:rPr lang="ko-KR" altLang="en-US" dirty="0"/>
              <a:t>및 불평 해결</a:t>
            </a:r>
            <a:endParaRPr lang="ko-KR" altLang="en-US" sz="2800" dirty="0"/>
          </a:p>
          <a:p>
            <a:pPr lvl="3"/>
            <a:r>
              <a:rPr lang="ko-KR" altLang="en-US" dirty="0" smtClean="0"/>
              <a:t>데이터의 </a:t>
            </a:r>
            <a:r>
              <a:rPr lang="ko-KR" altLang="en-US" dirty="0"/>
              <a:t>표현과 시스템의 문서화에 있어서 표준설정</a:t>
            </a:r>
            <a:endParaRPr lang="ko-KR" altLang="en-US" sz="2600" dirty="0"/>
          </a:p>
          <a:p>
            <a:pPr lvl="3"/>
            <a:r>
              <a:rPr lang="ko-KR" altLang="en-US" dirty="0" smtClean="0"/>
              <a:t>사용자의 </a:t>
            </a:r>
            <a:r>
              <a:rPr lang="ko-KR" altLang="en-US" dirty="0"/>
              <a:t>요구 및 불평 해결</a:t>
            </a:r>
            <a:endParaRPr lang="ko-KR" altLang="en-US" sz="2600" dirty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감시 및 성능 분석</a:t>
            </a:r>
            <a:endParaRPr lang="ko-KR" altLang="en-US" sz="2800" dirty="0"/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/>
              <a:t>성능의 청취</a:t>
            </a:r>
            <a:r>
              <a:rPr lang="en-US" altLang="ko-KR" dirty="0"/>
              <a:t>: </a:t>
            </a:r>
            <a:r>
              <a:rPr lang="ko-KR" altLang="en-US" dirty="0"/>
              <a:t>자원의 이용도</a:t>
            </a:r>
            <a:r>
              <a:rPr lang="en-US" altLang="ko-KR" dirty="0"/>
              <a:t>, </a:t>
            </a:r>
            <a:r>
              <a:rPr lang="ko-KR" altLang="en-US" dirty="0"/>
              <a:t>병목현상</a:t>
            </a:r>
            <a:r>
              <a:rPr lang="en-US" altLang="ko-KR" dirty="0"/>
              <a:t>, </a:t>
            </a:r>
            <a:r>
              <a:rPr lang="ko-KR" altLang="en-US" dirty="0"/>
              <a:t>장비성능 등</a:t>
            </a:r>
            <a:endParaRPr lang="ko-KR" altLang="en-US" sz="2600" dirty="0"/>
          </a:p>
          <a:p>
            <a:pPr lvl="3"/>
            <a:r>
              <a:rPr lang="ko-KR" altLang="en-US" dirty="0" smtClean="0"/>
              <a:t>사용자 </a:t>
            </a:r>
            <a:r>
              <a:rPr lang="ko-KR" altLang="en-US" dirty="0"/>
              <a:t>요구의 변화</a:t>
            </a:r>
            <a:r>
              <a:rPr lang="en-US" altLang="ko-KR" dirty="0"/>
              <a:t>, </a:t>
            </a:r>
            <a:r>
              <a:rPr lang="ko-KR" altLang="en-US" dirty="0"/>
              <a:t>데이터 사용 추세</a:t>
            </a:r>
            <a:r>
              <a:rPr lang="en-US" altLang="ko-KR" dirty="0"/>
              <a:t>, </a:t>
            </a:r>
            <a:r>
              <a:rPr lang="ko-KR" altLang="en-US" dirty="0"/>
              <a:t>각종 통계의 종합 분석</a:t>
            </a:r>
            <a:endParaRPr lang="ko-KR" altLang="en-US" sz="2600" dirty="0"/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altLang="ko-KR" dirty="0" smtClean="0"/>
              <a:t>DDL </a:t>
            </a:r>
            <a:r>
              <a:rPr lang="en-US" altLang="ko-KR" dirty="0"/>
              <a:t>+ DCL </a:t>
            </a:r>
            <a:r>
              <a:rPr lang="ko-KR" altLang="en-US" dirty="0"/>
              <a:t>을 통해 </a:t>
            </a:r>
            <a:r>
              <a:rPr lang="en-US" altLang="ko-KR" dirty="0"/>
              <a:t>DB</a:t>
            </a:r>
            <a:r>
              <a:rPr lang="ko-KR" altLang="en-US" dirty="0"/>
              <a:t>를 정의하고 </a:t>
            </a:r>
            <a:r>
              <a:rPr lang="ko-KR" altLang="en-US" dirty="0" smtClean="0"/>
              <a:t>제어함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3114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관계자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Database designer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ko-KR" altLang="en-US" dirty="0"/>
              <a:t>데이터베이스 요구사항을 분석하여 </a:t>
            </a:r>
            <a:r>
              <a:rPr lang="en-US" altLang="ko-KR" dirty="0"/>
              <a:t>DB schema</a:t>
            </a:r>
            <a:r>
              <a:rPr lang="ko-KR" altLang="en-US" dirty="0"/>
              <a:t>를 설계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Application Programmers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ko-KR" altLang="en-US" dirty="0"/>
              <a:t>사용자를 위한 프로그램을 설계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Host </a:t>
            </a:r>
            <a:r>
              <a:rPr lang="ko-KR" altLang="en-US" dirty="0"/>
              <a:t>프로그래밍 언어</a:t>
            </a:r>
            <a:r>
              <a:rPr lang="en-US" altLang="ko-KR" dirty="0"/>
              <a:t> + SQL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End Users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ko-KR" altLang="en-US" dirty="0"/>
              <a:t>질의 또는 프로그램을 통하여 데이터베이스에 접근하여 필요한 정보를 추출</a:t>
            </a:r>
            <a:endParaRPr lang="en-US" altLang="ko-KR" dirty="0"/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DBMS</a:t>
            </a:r>
            <a:r>
              <a:rPr lang="ko-KR" altLang="en-US" dirty="0"/>
              <a:t>가 지원하는 </a:t>
            </a:r>
            <a:r>
              <a:rPr lang="en-US" altLang="ko-KR" dirty="0"/>
              <a:t>UI</a:t>
            </a:r>
            <a:r>
              <a:rPr lang="ko-KR" altLang="en-US" dirty="0"/>
              <a:t>를 통하여 </a:t>
            </a:r>
            <a:r>
              <a:rPr lang="en-US" altLang="ko-KR" dirty="0"/>
              <a:t>SQL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83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en-US" altLang="ko-KR" dirty="0" smtClean="0"/>
              <a:t>Server &amp; 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DB Server</a:t>
            </a:r>
          </a:p>
          <a:p>
            <a:pPr lvl="1"/>
            <a:r>
              <a:rPr lang="ko-KR" altLang="en-US" dirty="0" smtClean="0"/>
              <a:t>서버의 성능이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시스템의 성능과 직결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VLDB(Very Large DB)</a:t>
            </a:r>
            <a:r>
              <a:rPr lang="ko-KR" altLang="en-US" dirty="0" smtClean="0"/>
              <a:t>를 운용하기 위해서는 고성능의 메인 메모리</a:t>
            </a:r>
            <a:r>
              <a:rPr lang="en-US" altLang="ko-KR" dirty="0" smtClean="0"/>
              <a:t>, CPU, </a:t>
            </a:r>
            <a:r>
              <a:rPr lang="ko-KR" altLang="en-US" dirty="0" smtClean="0"/>
              <a:t>입출력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대용량 저장장치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용량의 단위</a:t>
            </a:r>
            <a:r>
              <a:rPr lang="en-US" altLang="ko-KR" dirty="0" smtClean="0"/>
              <a:t>: 1KB(=1024 bytes), 1MB(=1024KB), </a:t>
            </a:r>
            <a:r>
              <a:rPr lang="ko-KR" altLang="en-US" dirty="0" smtClean="0"/>
              <a:t> </a:t>
            </a:r>
            <a:r>
              <a:rPr lang="en-US" altLang="ko-KR" dirty="0" smtClean="0"/>
              <a:t>1GB(=1024MB), 1TB(=1024GB), 1PB(petabyte)(=1024TB), 1EB(Exabyte)(=1024PB)</a:t>
            </a:r>
          </a:p>
          <a:p>
            <a:pPr lvl="1"/>
            <a:r>
              <a:rPr lang="en-US" altLang="ko-KR" dirty="0" smtClean="0"/>
              <a:t>Database Computer(Database Machine)</a:t>
            </a:r>
          </a:p>
          <a:p>
            <a:pPr lvl="2"/>
            <a:r>
              <a:rPr lang="ko-KR" altLang="en-US" dirty="0" smtClean="0"/>
              <a:t>전문적이고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관리 기능을 갖춘 하드웨어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Backend Processor + Associative Memory + Parallel Processing + DB </a:t>
            </a:r>
            <a:r>
              <a:rPr lang="ko-KR" altLang="en-US" dirty="0" smtClean="0"/>
              <a:t>연산을 위한 특수 처리기 </a:t>
            </a:r>
            <a:r>
              <a:rPr lang="en-US" altLang="ko-KR" dirty="0" smtClean="0"/>
              <a:t>+ …</a:t>
            </a:r>
          </a:p>
          <a:p>
            <a:pPr lvl="2"/>
            <a:r>
              <a:rPr lang="ko-KR" altLang="en-US" dirty="0" smtClean="0"/>
              <a:t>데이터의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2"/>
            <a:r>
              <a:rPr lang="ko-KR" altLang="en-US" dirty="0" smtClean="0"/>
              <a:t>데이터 접근 권한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접근 경로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병행 수행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회복</a:t>
            </a:r>
            <a:r>
              <a:rPr lang="en-US" altLang="ko-KR" dirty="0" smtClean="0"/>
              <a:t>, …</a:t>
            </a:r>
          </a:p>
          <a:p>
            <a:r>
              <a:rPr lang="ko-KR" altLang="en-US" dirty="0"/>
              <a:t>사용자 인터페이스</a:t>
            </a:r>
            <a:r>
              <a:rPr lang="en-US" altLang="ko-KR" dirty="0"/>
              <a:t>(User Interface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질의어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응용 프로그램</a:t>
            </a:r>
            <a:r>
              <a:rPr lang="en-US" altLang="ko-KR" dirty="0" smtClean="0"/>
              <a:t>, host programming </a:t>
            </a:r>
            <a:r>
              <a:rPr lang="en-US" altLang="ko-KR" dirty="0" err="1" smtClean="0"/>
              <a:t>language+DML</a:t>
            </a:r>
            <a:r>
              <a:rPr lang="ko-KR" altLang="en-US" dirty="0" smtClean="0"/>
              <a:t>로 작성된 프로그램을 통해서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시스템에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02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vs. Information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4819"/>
              </p:ext>
            </p:extLst>
          </p:nvPr>
        </p:nvGraphicFramePr>
        <p:xfrm>
          <a:off x="457200" y="1819275"/>
          <a:ext cx="82296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Data(</a:t>
                      </a:r>
                      <a:r>
                        <a:rPr lang="ko-KR" altLang="en-US" sz="2000" dirty="0" smtClean="0"/>
                        <a:t>데이터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Information(</a:t>
                      </a:r>
                      <a:r>
                        <a:rPr lang="ko-KR" altLang="en-US" sz="2000" dirty="0" smtClean="0"/>
                        <a:t>정보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현실 세계로부터 단순한 관찰이나 측정을 통해서 수집된 사실이나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값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Number, String, Text, Image, Graphics, Audio,</a:t>
                      </a:r>
                      <a:r>
                        <a:rPr lang="en-US" altLang="ko-KR" baseline="0" dirty="0" smtClean="0"/>
                        <a:t> Video, …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현재의 당면한 문제와 관련된 것이 유용한 데이터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체계적인 수집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조직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</a:rPr>
                        <a:t>저장이 필요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Decision</a:t>
                      </a:r>
                      <a:r>
                        <a:rPr lang="en-US" altLang="ko-KR" baseline="0" dirty="0" smtClean="0"/>
                        <a:t> making</a:t>
                      </a:r>
                      <a:r>
                        <a:rPr lang="ko-KR" altLang="en-US" baseline="0" dirty="0" smtClean="0"/>
                        <a:t>에 사용되는 지식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baseline="0" dirty="0" smtClean="0"/>
                        <a:t>데이터의 유효한 해석이나 데이터 상호간의 관계로부터 생성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데이터를 처리한 결과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Accuracy</a:t>
                      </a:r>
                      <a:r>
                        <a:rPr lang="en-US" altLang="ko-KR" baseline="0" dirty="0" smtClean="0"/>
                        <a:t> &amp; Currency</a:t>
                      </a:r>
                      <a:r>
                        <a:rPr lang="ko-KR" altLang="en-US" baseline="0" dirty="0" smtClean="0"/>
                        <a:t>가 결여된 정보는 오히려 해로울 수 있음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baseline="0" dirty="0" smtClean="0"/>
                        <a:t>CIO(Chief Information Officer)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33" y="1329267"/>
            <a:ext cx="191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B0F0"/>
                </a:solidFill>
              </a:rPr>
              <a:t>▣ 기본 개념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133" y="4453467"/>
            <a:ext cx="833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정보 처리</a:t>
            </a:r>
            <a:r>
              <a:rPr lang="en-US" altLang="ko-KR" sz="24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(Information Processing)</a:t>
            </a:r>
            <a:endParaRPr lang="ko-KR" altLang="en-US" sz="24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133" y="5003800"/>
            <a:ext cx="8229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컴퓨터가 정보를 생성하기 위해 데이터를 처리하는 작업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I = P(D) ,  (I: </a:t>
            </a:r>
            <a:r>
              <a:rPr lang="ko-KR" altLang="en-US" dirty="0" smtClean="0">
                <a:latin typeface="Times New Roman" panose="02020603050405020304" pitchFamily="18" charset="0"/>
              </a:rPr>
              <a:t>정보</a:t>
            </a:r>
            <a:r>
              <a:rPr lang="en-US" altLang="ko-KR" dirty="0" smtClean="0">
                <a:latin typeface="Times New Roman" panose="02020603050405020304" pitchFamily="18" charset="0"/>
              </a:rPr>
              <a:t>, P: </a:t>
            </a:r>
            <a:r>
              <a:rPr lang="ko-KR" altLang="en-US" dirty="0" smtClean="0">
                <a:latin typeface="Times New Roman" panose="02020603050405020304" pitchFamily="18" charset="0"/>
              </a:rPr>
              <a:t>처리기</a:t>
            </a:r>
            <a:r>
              <a:rPr lang="en-US" altLang="ko-KR" dirty="0" smtClean="0">
                <a:latin typeface="Times New Roman" panose="02020603050405020304" pitchFamily="18" charset="0"/>
              </a:rPr>
              <a:t>,  D: </a:t>
            </a:r>
            <a:r>
              <a:rPr lang="ko-KR" altLang="en-US" dirty="0" smtClean="0">
                <a:latin typeface="Times New Roman" panose="02020603050405020304" pitchFamily="18" charset="0"/>
              </a:rPr>
              <a:t>데이터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수강신청시스템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학적관리시스템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인사관리시스템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재고관리시스템</a:t>
            </a:r>
            <a:r>
              <a:rPr lang="en-US" altLang="ko-KR" dirty="0" smtClean="0">
                <a:latin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678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System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86621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정보 시스템이란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조직체의 활동에 필요한 </a:t>
            </a:r>
            <a:r>
              <a:rPr lang="ko-KR" altLang="en-US" b="1" dirty="0" smtClean="0">
                <a:solidFill>
                  <a:srgbClr val="00B0F0"/>
                </a:solidFill>
              </a:rPr>
              <a:t>데이터를 수집</a:t>
            </a:r>
            <a:r>
              <a:rPr lang="en-US" altLang="ko-KR" b="1" dirty="0" smtClean="0">
                <a:solidFill>
                  <a:srgbClr val="00B0F0"/>
                </a:solidFill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</a:rPr>
              <a:t>조직</a:t>
            </a:r>
            <a:r>
              <a:rPr lang="en-US" altLang="ko-KR" b="1" dirty="0" smtClean="0">
                <a:solidFill>
                  <a:srgbClr val="00B0F0"/>
                </a:solidFill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</a:rPr>
              <a:t>저장</a:t>
            </a:r>
            <a:r>
              <a:rPr lang="ko-KR" altLang="en-US" dirty="0" smtClean="0"/>
              <a:t>하였다가 필요할 때 이를 처리하여 </a:t>
            </a:r>
            <a:r>
              <a:rPr lang="ko-KR" altLang="en-US" b="1" dirty="0" smtClean="0">
                <a:solidFill>
                  <a:srgbClr val="00B050"/>
                </a:solidFill>
              </a:rPr>
              <a:t>의사결정에 유용한 정보를 생성하여 분배</a:t>
            </a:r>
            <a:r>
              <a:rPr lang="ko-KR" altLang="en-US" dirty="0" smtClean="0"/>
              <a:t>하는 수단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조직체의 </a:t>
            </a:r>
            <a:r>
              <a:rPr lang="ko-KR" altLang="en-US" b="1" dirty="0" smtClean="0">
                <a:solidFill>
                  <a:srgbClr val="00B050"/>
                </a:solidFill>
              </a:rPr>
              <a:t>내부적 운영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외부적 상황</a:t>
            </a:r>
            <a:r>
              <a:rPr lang="ko-KR" altLang="en-US" dirty="0" smtClean="0"/>
              <a:t>에 관련된 과거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예측되는 미래 상황에 정보를 체계적으로 제공하는 방법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의사결정과정에서 적시에 정확한 정보를 제공함으로써 그 조직체의 관리 기능을 조정하는 역할을 담당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57199" y="4202921"/>
            <a:ext cx="8401204" cy="2107050"/>
            <a:chOff x="742796" y="5479709"/>
            <a:chExt cx="8401204" cy="2107050"/>
          </a:xfrm>
        </p:grpSpPr>
        <p:sp>
          <p:nvSpPr>
            <p:cNvPr id="5" name="구름 4"/>
            <p:cNvSpPr/>
            <p:nvPr/>
          </p:nvSpPr>
          <p:spPr bwMode="auto">
            <a:xfrm>
              <a:off x="742796" y="5479709"/>
              <a:ext cx="1593129" cy="942681"/>
            </a:xfrm>
            <a:prstGeom prst="cloud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/>
                <a:t>현실세계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6" name="직선 화살표 연결선 5"/>
            <p:cNvCxnSpPr>
              <a:stCxn id="5" idx="0"/>
              <a:endCxn id="7" idx="2"/>
            </p:cNvCxnSpPr>
            <p:nvPr/>
          </p:nvCxnSpPr>
          <p:spPr bwMode="auto">
            <a:xfrm>
              <a:off x="2334597" y="5951050"/>
              <a:ext cx="55161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한쪽 모서리가 잘린 사각형 6"/>
            <p:cNvSpPr/>
            <p:nvPr/>
          </p:nvSpPr>
          <p:spPr bwMode="auto">
            <a:xfrm>
              <a:off x="2886212" y="5701240"/>
              <a:ext cx="1074656" cy="499621"/>
            </a:xfrm>
            <a:prstGeom prst="snip1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Data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02481" y="5701240"/>
              <a:ext cx="1112363" cy="499621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처리</a:t>
              </a:r>
              <a:endParaRPr lang="ko-KR" altLang="en-US" dirty="0" smtClean="0"/>
            </a:p>
          </p:txBody>
        </p:sp>
        <p:sp>
          <p:nvSpPr>
            <p:cNvPr id="9" name="순서도: 문서 8"/>
            <p:cNvSpPr/>
            <p:nvPr/>
          </p:nvSpPr>
          <p:spPr bwMode="auto">
            <a:xfrm>
              <a:off x="6416303" y="5696909"/>
              <a:ext cx="914400" cy="499621"/>
            </a:xfrm>
            <a:prstGeom prst="flowChartDocumen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정보</a:t>
              </a:r>
            </a:p>
          </p:txBody>
        </p:sp>
        <p:sp>
          <p:nvSpPr>
            <p:cNvPr id="10" name="웃는 얼굴 9"/>
            <p:cNvSpPr/>
            <p:nvPr/>
          </p:nvSpPr>
          <p:spPr bwMode="auto">
            <a:xfrm>
              <a:off x="7945371" y="5696908"/>
              <a:ext cx="527901" cy="499621"/>
            </a:xfrm>
            <a:prstGeom prst="smileyFace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27563" y="5654330"/>
              <a:ext cx="71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의사결정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8" idx="3"/>
              <a:endCxn id="9" idx="1"/>
            </p:cNvCxnSpPr>
            <p:nvPr/>
          </p:nvCxnSpPr>
          <p:spPr bwMode="auto">
            <a:xfrm flipV="1">
              <a:off x="5714844" y="5946720"/>
              <a:ext cx="701459" cy="43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/>
            <p:cNvCxnSpPr>
              <a:stCxn id="7" idx="0"/>
              <a:endCxn id="8" idx="1"/>
            </p:cNvCxnSpPr>
            <p:nvPr/>
          </p:nvCxnSpPr>
          <p:spPr bwMode="auto">
            <a:xfrm>
              <a:off x="3960868" y="5951051"/>
              <a:ext cx="641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9" idx="3"/>
            </p:cNvCxnSpPr>
            <p:nvPr/>
          </p:nvCxnSpPr>
          <p:spPr bwMode="auto">
            <a:xfrm flipV="1">
              <a:off x="7330703" y="5492493"/>
              <a:ext cx="780193" cy="454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9" idx="3"/>
            </p:cNvCxnSpPr>
            <p:nvPr/>
          </p:nvCxnSpPr>
          <p:spPr bwMode="auto">
            <a:xfrm>
              <a:off x="7330703" y="5946720"/>
              <a:ext cx="780193" cy="4429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693079" y="5762589"/>
              <a:ext cx="461665" cy="4996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 smtClean="0"/>
                <a:t>.....</a:t>
              </a:r>
              <a:endParaRPr lang="ko-KR" altLang="en-US" dirty="0"/>
            </a:p>
          </p:txBody>
        </p:sp>
        <p:sp>
          <p:nvSpPr>
            <p:cNvPr id="17" name="순서도: 자기 디스크 16"/>
            <p:cNvSpPr/>
            <p:nvPr/>
          </p:nvSpPr>
          <p:spPr bwMode="auto">
            <a:xfrm>
              <a:off x="4602481" y="6691213"/>
              <a:ext cx="1112363" cy="895546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/>
                <a:t>저장</a:t>
              </a:r>
              <a:endParaRPr lang="en-US" altLang="ko-KR" sz="1600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/>
                <a:t>데이터</a:t>
              </a:r>
            </a:p>
          </p:txBody>
        </p:sp>
        <p:sp>
          <p:nvSpPr>
            <p:cNvPr id="18" name="위쪽/아래쪽 화살표 17"/>
            <p:cNvSpPr/>
            <p:nvPr/>
          </p:nvSpPr>
          <p:spPr bwMode="auto">
            <a:xfrm>
              <a:off x="5070288" y="6266692"/>
              <a:ext cx="150829" cy="377072"/>
            </a:xfrm>
            <a:prstGeom prst="upDown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5275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시스템의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단일 사용 목적을 위한 정보 시스템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경영정보시스템</a:t>
            </a:r>
            <a:r>
              <a:rPr lang="en-US" altLang="ko-KR" dirty="0" smtClean="0"/>
              <a:t>(MIS: Management Information System)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군사정보시스템</a:t>
            </a:r>
            <a:r>
              <a:rPr lang="en-US" altLang="ko-KR" dirty="0" smtClean="0"/>
              <a:t>(Military Information System)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행정정보시스템</a:t>
            </a:r>
            <a:r>
              <a:rPr lang="en-US" altLang="ko-KR" dirty="0" smtClean="0"/>
              <a:t>(Administration Information System)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인사정보시스템</a:t>
            </a:r>
            <a:r>
              <a:rPr lang="en-US" altLang="ko-KR" dirty="0" smtClean="0"/>
              <a:t>(Personnel Information System)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…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복합적인 의사결정 목적을 위한 정보 시스템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의사결정지원시스템</a:t>
            </a:r>
            <a:r>
              <a:rPr lang="en-US" altLang="ko-KR" dirty="0" smtClean="0"/>
              <a:t>(DSS: Decision Support System)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Data </a:t>
            </a:r>
            <a:r>
              <a:rPr lang="en-US" altLang="ko-KR" dirty="0" smtClean="0"/>
              <a:t>Warehouse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다양한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의 데이터를 별도로 추출하여 관리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Data Mining: ,</a:t>
            </a:r>
            <a:r>
              <a:rPr lang="ko-KR" altLang="en-US" dirty="0" smtClean="0"/>
              <a:t>대형화된 </a:t>
            </a:r>
            <a:r>
              <a:rPr lang="en-US" altLang="ko-KR" dirty="0" smtClean="0"/>
              <a:t>data warehouse</a:t>
            </a:r>
            <a:r>
              <a:rPr lang="ko-KR" altLang="en-US" dirty="0" smtClean="0"/>
              <a:t>로부터 필요한 정보나 지식을 생성하는 과정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지식관리시스템</a:t>
            </a:r>
            <a:r>
              <a:rPr lang="en-US" altLang="ko-KR" dirty="0" smtClean="0"/>
              <a:t>(Knowledge Management System)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지식을 직접 저장하고 관리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48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시스템의 하위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Application System</a:t>
            </a:r>
          </a:p>
          <a:p>
            <a:pPr lvl="1"/>
            <a:r>
              <a:rPr lang="ko-KR" altLang="en-US" dirty="0" smtClean="0"/>
              <a:t>조직체는 목적 달성을 위해서 필요한 기능을 여러 부서로 분할하여 수행하는 것이 일반적</a:t>
            </a:r>
            <a:endParaRPr lang="en-US" altLang="ko-KR" dirty="0" smtClean="0"/>
          </a:p>
          <a:p>
            <a:pPr lvl="1"/>
            <a:r>
              <a:rPr lang="ko-KR" altLang="en-US" dirty="0"/>
              <a:t>응용 시스템</a:t>
            </a:r>
            <a:r>
              <a:rPr lang="en-US" altLang="ko-KR" dirty="0"/>
              <a:t>(application system</a:t>
            </a:r>
            <a:r>
              <a:rPr lang="ko-KR" altLang="en-US" dirty="0"/>
              <a:t> 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각 부서가 필요로 하는 정보를 제공하는 하위 시스템</a:t>
            </a:r>
            <a:r>
              <a:rPr lang="en-US" altLang="ko-KR" dirty="0" smtClean="0"/>
              <a:t>(Sub System)</a:t>
            </a:r>
            <a:r>
              <a:rPr lang="ko-KR" altLang="en-US" dirty="0" smtClean="0"/>
              <a:t>으로서 응용 프로그램</a:t>
            </a:r>
            <a:r>
              <a:rPr lang="en-US" altLang="ko-KR" dirty="0" smtClean="0"/>
              <a:t>(application program)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F0"/>
                </a:solidFill>
              </a:rPr>
              <a:t>응용 프로그램들은 데이터를 공용하는 것이 일반적</a:t>
            </a:r>
            <a:r>
              <a:rPr lang="en-US" altLang="ko-KR" b="1" dirty="0" smtClean="0">
                <a:solidFill>
                  <a:srgbClr val="00B0F0"/>
                </a:solidFill>
              </a:rPr>
              <a:t>!</a:t>
            </a:r>
          </a:p>
          <a:p>
            <a:r>
              <a:rPr lang="en-US" altLang="ko-KR" dirty="0" smtClean="0"/>
              <a:t>Data Processing System</a:t>
            </a:r>
          </a:p>
          <a:p>
            <a:pPr lvl="1"/>
            <a:r>
              <a:rPr lang="ko-KR" altLang="en-US" dirty="0" smtClean="0"/>
              <a:t>정보시스템은 실제로 데이터를 처리하는 하위 시스템을 필요로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Data Processing System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EDPS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처리 형태에 </a:t>
            </a:r>
            <a:r>
              <a:rPr lang="ko-KR" altLang="en-US" dirty="0" smtClean="0"/>
              <a:t>따라 다음과 같이 구분</a:t>
            </a:r>
            <a:endParaRPr lang="en-US" altLang="ko-KR" dirty="0" smtClean="0"/>
          </a:p>
          <a:p>
            <a:pPr lvl="2"/>
            <a:r>
              <a:rPr lang="ko-KR" altLang="en-US" dirty="0" smtClean="0">
                <a:latin typeface="HY신명조" panose="02030600000101010101" pitchFamily="18" charset="-127"/>
              </a:rPr>
              <a:t>일괄 </a:t>
            </a:r>
            <a:r>
              <a:rPr lang="ko-KR" altLang="en-US" dirty="0" smtClean="0">
                <a:latin typeface="HY신명조" panose="02030600000101010101" pitchFamily="18" charset="-127"/>
              </a:rPr>
              <a:t>처리 </a:t>
            </a:r>
            <a:r>
              <a:rPr lang="ko-KR" altLang="en-US" dirty="0" smtClean="0">
                <a:latin typeface="HY신명조" panose="02030600000101010101" pitchFamily="18" charset="-127"/>
              </a:rPr>
              <a:t>시스템</a:t>
            </a:r>
            <a:endParaRPr lang="en-US" altLang="ko-KR" dirty="0" smtClean="0">
              <a:latin typeface="HY신명조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신명조" panose="02030600000101010101" pitchFamily="18" charset="-127"/>
              </a:rPr>
              <a:t>온라인 </a:t>
            </a:r>
            <a:r>
              <a:rPr lang="ko-KR" altLang="en-US" dirty="0" smtClean="0">
                <a:latin typeface="HY신명조" panose="02030600000101010101" pitchFamily="18" charset="-127"/>
              </a:rPr>
              <a:t>처리 </a:t>
            </a:r>
            <a:r>
              <a:rPr lang="ko-KR" altLang="en-US" dirty="0" smtClean="0">
                <a:latin typeface="HY신명조" panose="02030600000101010101" pitchFamily="18" charset="-127"/>
              </a:rPr>
              <a:t>시스템</a:t>
            </a:r>
            <a:endParaRPr lang="en-US" altLang="ko-KR" dirty="0" smtClean="0">
              <a:latin typeface="HY신명조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신명조" panose="02030600000101010101" pitchFamily="18" charset="-127"/>
              </a:rPr>
              <a:t>분산 </a:t>
            </a:r>
            <a:r>
              <a:rPr lang="ko-KR" altLang="en-US" dirty="0" smtClean="0">
                <a:latin typeface="HY신명조" panose="02030600000101010101" pitchFamily="18" charset="-127"/>
              </a:rPr>
              <a:t>처리 </a:t>
            </a:r>
            <a:r>
              <a:rPr lang="ko-KR" altLang="en-US" dirty="0" smtClean="0">
                <a:latin typeface="HY신명조" panose="02030600000101010101" pitchFamily="18" charset="-127"/>
              </a:rPr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96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Processing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정렬한 다음에 일괄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유사한 트랜잭션</a:t>
            </a:r>
            <a:r>
              <a:rPr lang="en-US" altLang="ko-KR" dirty="0" smtClean="0"/>
              <a:t>(transaction)</a:t>
            </a:r>
            <a:r>
              <a:rPr lang="ko-KR" altLang="en-US" dirty="0" smtClean="0"/>
              <a:t>을 한데 모아 일정 시간에 한꺼번에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작업 단위로 처리되어야 하는 분리될 수 없는 연산 그룹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급여명세서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납세고지서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트랜잭션당 처리비용이 저렴하나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결과는 지연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 준비 작업에 많은 시간이 소요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적용 가능한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제한적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2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On-line Processing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생성되는 데이터를 즉시 처리해서 결과를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On-line real time processing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처리를 위한 대기시간이 없어 사용자가 편리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은행업무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항공예약업무</a:t>
            </a:r>
            <a:r>
              <a:rPr lang="en-US" altLang="ko-KR" dirty="0" smtClean="0"/>
              <a:t>, …</a:t>
            </a:r>
          </a:p>
          <a:p>
            <a:pPr lvl="1"/>
            <a:r>
              <a:rPr lang="ko-KR" altLang="en-US" dirty="0" smtClean="0"/>
              <a:t>데이터 오류를 즉시에 발견하여 교정할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 err="1" smtClean="0"/>
              <a:t>현재성을</a:t>
            </a:r>
            <a:r>
              <a:rPr lang="ko-KR" altLang="en-US" dirty="0" smtClean="0"/>
              <a:t> 유지할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터미널</a:t>
            </a:r>
            <a:r>
              <a:rPr lang="en-US" altLang="ko-KR" dirty="0" smtClean="0"/>
              <a:t>(remote terminal)</a:t>
            </a:r>
            <a:r>
              <a:rPr lang="ko-KR" altLang="en-US" dirty="0" smtClean="0"/>
              <a:t>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유지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응답시간</a:t>
            </a:r>
            <a:r>
              <a:rPr lang="en-US" altLang="ko-KR" dirty="0" smtClean="0"/>
              <a:t>(response time)</a:t>
            </a:r>
            <a:r>
              <a:rPr lang="ko-KR" altLang="en-US" dirty="0" smtClean="0"/>
              <a:t>을 최소화 해야 하는 부담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376575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3109</TotalTime>
  <Pages>78</Pages>
  <Words>2627</Words>
  <Application>Microsoft Office PowerPoint</Application>
  <PresentationFormat>화면 슬라이드 쇼(4:3)</PresentationFormat>
  <Paragraphs>392</Paragraphs>
  <Slides>33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HY신명조</vt:lpstr>
      <vt:lpstr>굴림</vt:lpstr>
      <vt:lpstr>돋움</vt:lpstr>
      <vt:lpstr>바탕</vt:lpstr>
      <vt:lpstr>바탕체</vt:lpstr>
      <vt:lpstr>Arial</vt:lpstr>
      <vt:lpstr>Times New Roman</vt:lpstr>
      <vt:lpstr>Wingdings</vt:lpstr>
      <vt:lpstr>색종이 상자</vt:lpstr>
      <vt:lpstr>프레젠테이션</vt:lpstr>
      <vt:lpstr>Database System?</vt:lpstr>
      <vt:lpstr>What You Need to Learn</vt:lpstr>
      <vt:lpstr>DB와 관련된 이론</vt:lpstr>
      <vt:lpstr>Data vs. Information</vt:lpstr>
      <vt:lpstr>Information System ?</vt:lpstr>
      <vt:lpstr>정보 시스템의 종류</vt:lpstr>
      <vt:lpstr>정보 시스템의 하위 시스템</vt:lpstr>
      <vt:lpstr>Batch Processing System</vt:lpstr>
      <vt:lpstr>On-line Processing System</vt:lpstr>
      <vt:lpstr>Distributed Processing System</vt:lpstr>
      <vt:lpstr>File Based System</vt:lpstr>
      <vt:lpstr>파일 기반 시스템의 문제점</vt:lpstr>
      <vt:lpstr>Database의 기본 개념 (1)</vt:lpstr>
      <vt:lpstr>Database의 기본 개념 (2)</vt:lpstr>
      <vt:lpstr>Database의 기본 개념 (3)</vt:lpstr>
      <vt:lpstr>Database System</vt:lpstr>
      <vt:lpstr>DBMS ?</vt:lpstr>
      <vt:lpstr>DBMS의 구성 요소</vt:lpstr>
      <vt:lpstr>DBMS의 역할</vt:lpstr>
      <vt:lpstr>DBMS의 장단점</vt:lpstr>
      <vt:lpstr>DBMS의 역사(1)</vt:lpstr>
      <vt:lpstr>DBMS의 역사(2)</vt:lpstr>
      <vt:lpstr>Database(1)</vt:lpstr>
      <vt:lpstr>Database(2)</vt:lpstr>
      <vt:lpstr>Database의 구조</vt:lpstr>
      <vt:lpstr>3-level database architecture(1)</vt:lpstr>
      <vt:lpstr>3-level database architecture(2)</vt:lpstr>
      <vt:lpstr>3-level 사이의 mapping</vt:lpstr>
      <vt:lpstr>Data Independency</vt:lpstr>
      <vt:lpstr>Data Language ?</vt:lpstr>
      <vt:lpstr>DB 관계자(1)</vt:lpstr>
      <vt:lpstr>DB 관계자(2)</vt:lpstr>
      <vt:lpstr>DB Server &amp; 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390</cp:revision>
  <cp:lastPrinted>1998-03-03T12:31:10Z</cp:lastPrinted>
  <dcterms:created xsi:type="dcterms:W3CDTF">1995-08-26T10:43:50Z</dcterms:created>
  <dcterms:modified xsi:type="dcterms:W3CDTF">2018-02-02T08:46:06Z</dcterms:modified>
</cp:coreProperties>
</file>