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9"/>
  </p:notesMasterIdLst>
  <p:handoutMasterIdLst>
    <p:handoutMasterId r:id="rId20"/>
  </p:handoutMasterIdLst>
  <p:sldIdLst>
    <p:sldId id="263" r:id="rId2"/>
    <p:sldId id="274" r:id="rId3"/>
    <p:sldId id="275" r:id="rId4"/>
    <p:sldId id="276" r:id="rId5"/>
    <p:sldId id="277" r:id="rId6"/>
    <p:sldId id="278" r:id="rId7"/>
    <p:sldId id="27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9BFFDE"/>
    <a:srgbClr val="CAE8AA"/>
    <a:srgbClr val="DDFFF4"/>
    <a:srgbClr val="FFCCFF"/>
    <a:srgbClr val="71FFB1"/>
    <a:srgbClr val="3333FF"/>
    <a:srgbClr val="28EEF8"/>
    <a:srgbClr val="8BFFBF"/>
    <a:srgbClr val="79F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67" autoAdjust="0"/>
  </p:normalViewPr>
  <p:slideViewPr>
    <p:cSldViewPr snapToGrid="0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Data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 용어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34441"/>
                <a:ext cx="8229601" cy="513249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ko-KR" altLang="en-US" dirty="0" smtClean="0"/>
                  <a:t>수학의 관계</a:t>
                </a:r>
                <a:r>
                  <a:rPr lang="en-US" altLang="ko-KR" dirty="0"/>
                  <a:t>(Relation)</a:t>
                </a:r>
              </a:p>
              <a:p>
                <a:pPr lvl="1"/>
                <a:r>
                  <a:rPr lang="en-US" altLang="ko-KR" dirty="0" smtClean="0"/>
                  <a:t>Cartesian Product(</a:t>
                </a:r>
                <a:r>
                  <a:rPr lang="ko-KR" altLang="en-US" dirty="0" err="1" smtClean="0"/>
                  <a:t>곱집합</a:t>
                </a:r>
                <a:r>
                  <a:rPr lang="en-US" altLang="ko-KR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도메인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관계 </a:t>
                </a:r>
                <a:r>
                  <a:rPr lang="en-US" altLang="ko-KR" dirty="0" smtClean="0"/>
                  <a:t>R: </a:t>
                </a:r>
                <a:r>
                  <a:rPr lang="ko-KR" altLang="en-US" dirty="0" smtClean="0"/>
                  <a:t>곱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집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부분 집합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차수</a:t>
                </a:r>
                <a:r>
                  <a:rPr lang="en-US" altLang="ko-KR" dirty="0" smtClean="0"/>
                  <a:t>(degree): </a:t>
                </a:r>
                <a:r>
                  <a:rPr lang="ko-KR" altLang="en-US" dirty="0" smtClean="0"/>
                  <a:t>관계에 참여하는 도메인의 개수</a:t>
                </a:r>
                <a:r>
                  <a:rPr lang="en-US" altLang="ko-KR" dirty="0" smtClean="0"/>
                  <a:t>: Unary, Binary, Ternary, …, n-</a:t>
                </a:r>
                <a:r>
                  <a:rPr lang="en-US" altLang="ko-KR" dirty="0" err="1" smtClean="0"/>
                  <a:t>ary</a:t>
                </a:r>
                <a:endParaRPr lang="en-US" altLang="ko-KR" dirty="0" smtClean="0"/>
              </a:p>
              <a:p>
                <a:pPr lvl="2"/>
                <a:r>
                  <a:rPr lang="ko-KR" altLang="en-US" dirty="0" err="1" smtClean="0"/>
                  <a:t>카디날리티</a:t>
                </a:r>
                <a:r>
                  <a:rPr lang="en-US" altLang="ko-KR" dirty="0" smtClean="0"/>
                  <a:t>(Cardinality): R</a:t>
                </a:r>
                <a:r>
                  <a:rPr lang="ko-KR" altLang="en-US" dirty="0" smtClean="0"/>
                  <a:t>에 포함된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의 수</a:t>
                </a:r>
                <a:endParaRPr lang="en-US" altLang="ko-KR" dirty="0" smtClean="0"/>
              </a:p>
              <a:p>
                <a:r>
                  <a:rPr lang="en-US" altLang="ko-KR" dirty="0" smtClean="0"/>
                  <a:t>DB</a:t>
                </a:r>
                <a:r>
                  <a:rPr lang="ko-KR" altLang="en-US" dirty="0" smtClean="0"/>
                  <a:t>의 관계</a:t>
                </a:r>
                <a:r>
                  <a:rPr lang="en-US" altLang="ko-KR" dirty="0" smtClean="0"/>
                  <a:t>(Relation)</a:t>
                </a:r>
              </a:p>
              <a:p>
                <a:pPr lvl="1"/>
                <a:r>
                  <a:rPr lang="en-US" altLang="ko-KR" dirty="0" smtClean="0"/>
                  <a:t>R: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개의 도메인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위에서 정의된 관계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R = relation schema(</a:t>
                </a:r>
                <a:r>
                  <a:rPr lang="ko-KR" altLang="en-US" dirty="0" smtClean="0"/>
                  <a:t>스키마</a:t>
                </a:r>
                <a:r>
                  <a:rPr lang="en-US" altLang="ko-KR" dirty="0" smtClean="0"/>
                  <a:t>) + relation instance(</a:t>
                </a:r>
                <a:r>
                  <a:rPr lang="ko-KR" altLang="en-US" dirty="0" err="1" smtClean="0"/>
                  <a:t>인스턴스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en-US" altLang="ko-KR" b="1" dirty="0" smtClean="0">
                    <a:solidFill>
                      <a:srgbClr val="00B0F0"/>
                    </a:solidFill>
                  </a:rPr>
                  <a:t>Relation schema </a:t>
                </a:r>
                <a:r>
                  <a:rPr lang="en-US" altLang="ko-KR" dirty="0" smtClean="0"/>
                  <a:t>(relation scheme or relation intension)</a:t>
                </a:r>
              </a:p>
              <a:p>
                <a:pPr lvl="3"/>
                <a:r>
                  <a:rPr lang="ko-KR" altLang="en-US" dirty="0" smtClean="0"/>
                  <a:t>관계 이름 </a:t>
                </a:r>
                <a:r>
                  <a:rPr lang="en-US" altLang="ko-KR" dirty="0" smtClean="0"/>
                  <a:t>R + </a:t>
                </a:r>
                <a:r>
                  <a:rPr lang="ko-KR" altLang="en-US" dirty="0" smtClean="0"/>
                  <a:t>속성의 집합</a:t>
                </a:r>
                <a:r>
                  <a:rPr lang="en-US" altLang="ko-KR" dirty="0" smtClean="0"/>
                  <a:t>(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}) </a:t>
                </a:r>
                <a:r>
                  <a:rPr lang="ko-KR" altLang="en-US" dirty="0" smtClean="0"/>
                  <a:t>으로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구성</a:t>
                </a:r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표기</a:t>
                </a:r>
                <a:r>
                  <a:rPr lang="en-US" altLang="ko-KR" dirty="0"/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ko-KR" altLang="en-US" dirty="0"/>
                  <a:t>는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위에서 정의된 속성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en-US" altLang="ko-KR" dirty="0" smtClean="0"/>
                  <a:t>Relation instance (</a:t>
                </a:r>
                <a:r>
                  <a:rPr lang="en-US" altLang="ko-KR" b="1" dirty="0" smtClean="0">
                    <a:solidFill>
                      <a:srgbClr val="00B0F0"/>
                    </a:solidFill>
                  </a:rPr>
                  <a:t>relation</a:t>
                </a:r>
                <a:r>
                  <a:rPr lang="en-US" altLang="ko-KR" dirty="0" smtClean="0"/>
                  <a:t> or relation extension)</a:t>
                </a:r>
              </a:p>
              <a:p>
                <a:pPr lvl="3"/>
                <a:r>
                  <a:rPr lang="ko-KR" altLang="en-US" dirty="0" smtClean="0"/>
                  <a:t>특정 시점에서 관계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에 포함되어 있는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의 집합</a:t>
                </a:r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Tuple 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&gt;,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Entity relation(</a:t>
                </a:r>
                <a:r>
                  <a:rPr lang="ko-KR" altLang="en-US" dirty="0" smtClean="0"/>
                  <a:t>개체를 표현</a:t>
                </a:r>
                <a:r>
                  <a:rPr lang="en-US" altLang="ko-KR" dirty="0" smtClean="0"/>
                  <a:t>) vs. Relationship relation(</a:t>
                </a:r>
                <a:r>
                  <a:rPr lang="ko-KR" altLang="en-US" dirty="0" smtClean="0"/>
                  <a:t>개체 사이의 관계를 표현</a:t>
                </a:r>
                <a:r>
                  <a:rPr lang="en-US" altLang="ko-KR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34441"/>
                <a:ext cx="8229601" cy="5132492"/>
              </a:xfrm>
              <a:blipFill rotWithShape="0">
                <a:blip r:embed="rId2"/>
                <a:stretch>
                  <a:fillRect l="-815" t="-1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30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Relation vs. Database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69850"/>
              </p:ext>
            </p:extLst>
          </p:nvPr>
        </p:nvGraphicFramePr>
        <p:xfrm>
          <a:off x="457200" y="1371600"/>
          <a:ext cx="8136467" cy="3657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30515"/>
                <a:gridCol w="1096581"/>
                <a:gridCol w="5809371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Relation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Schema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하나의 </a:t>
                      </a:r>
                      <a:r>
                        <a:rPr lang="en-US" altLang="ko-KR" dirty="0" smtClean="0"/>
                        <a:t>relation</a:t>
                      </a:r>
                      <a:r>
                        <a:rPr lang="ko-KR" altLang="en-US" dirty="0" smtClean="0"/>
                        <a:t>에 대한 논리적 구조를 정의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시간에 따라 변하지 않는 정적인 특성을 가짐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Instance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어느 한 시점에 </a:t>
                      </a:r>
                      <a:r>
                        <a:rPr lang="en-US" altLang="ko-KR" dirty="0" smtClean="0"/>
                        <a:t>relation</a:t>
                      </a:r>
                      <a:r>
                        <a:rPr lang="ko-KR" altLang="en-US" dirty="0" smtClean="0"/>
                        <a:t>의 내용</a:t>
                      </a:r>
                      <a:r>
                        <a:rPr lang="en-US" altLang="ko-KR" dirty="0" smtClean="0"/>
                        <a:t>(or </a:t>
                      </a:r>
                      <a:r>
                        <a:rPr lang="ko-KR" altLang="en-US" dirty="0" smtClean="0"/>
                        <a:t>상태</a:t>
                      </a:r>
                      <a:r>
                        <a:rPr lang="en-US" altLang="ko-KR" dirty="0" smtClean="0"/>
                        <a:t>), </a:t>
                      </a:r>
                      <a:r>
                        <a:rPr lang="ko-KR" altLang="en-US" dirty="0" smtClean="0"/>
                        <a:t>즉 </a:t>
                      </a:r>
                      <a:r>
                        <a:rPr lang="en-US" altLang="ko-KR" dirty="0" smtClean="0"/>
                        <a:t>tuple </a:t>
                      </a:r>
                      <a:r>
                        <a:rPr lang="ko-KR" altLang="en-US" dirty="0" smtClean="0"/>
                        <a:t>전체를 지칭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삽입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갱신으로 시간에 따라 그 내용이 변하는 동적</a:t>
                      </a:r>
                      <a:r>
                        <a:rPr lang="en-US" altLang="ko-KR" dirty="0" smtClean="0"/>
                        <a:t>(dynamic)</a:t>
                      </a:r>
                      <a:r>
                        <a:rPr lang="ko-KR" altLang="en-US" dirty="0" smtClean="0"/>
                        <a:t>인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특성을 가짐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Database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Schema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하나의 관계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 대한 논리적 구조를 정의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이상의 </a:t>
                      </a:r>
                      <a:r>
                        <a:rPr lang="en-US" altLang="ko-KR" dirty="0" smtClean="0"/>
                        <a:t>relation schema</a:t>
                      </a:r>
                      <a:r>
                        <a:rPr lang="ko-KR" altLang="en-US" dirty="0" smtClean="0"/>
                        <a:t>를 포함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Instance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어느 한 시점에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의 내용</a:t>
                      </a:r>
                      <a:r>
                        <a:rPr lang="en-US" altLang="ko-KR" dirty="0" smtClean="0"/>
                        <a:t>(or </a:t>
                      </a:r>
                      <a:r>
                        <a:rPr lang="ko-KR" altLang="en-US" dirty="0" smtClean="0"/>
                        <a:t>상태</a:t>
                      </a:r>
                      <a:r>
                        <a:rPr lang="en-US" altLang="ko-KR" dirty="0" smtClean="0"/>
                        <a:t>), </a:t>
                      </a:r>
                      <a:r>
                        <a:rPr lang="ko-KR" altLang="en-US" dirty="0" smtClean="0"/>
                        <a:t>즉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저장된 데이터 전체를 지칭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dirty="0" smtClean="0"/>
                        <a:t>삽입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갱신으로 시간에 따라 그 내용이 변하는 동적</a:t>
                      </a:r>
                      <a:r>
                        <a:rPr lang="en-US" altLang="ko-KR" dirty="0" smtClean="0"/>
                        <a:t>(dynamic) </a:t>
                      </a:r>
                      <a:r>
                        <a:rPr lang="ko-KR" altLang="en-US" dirty="0" smtClean="0"/>
                        <a:t>성질을 가짐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5156200"/>
            <a:ext cx="813646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</a:rPr>
              <a:t>▣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Relational DB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의 구성 요소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marL="271463" indent="-271463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Times New Roman" panose="02020603050405020304" pitchFamily="18" charset="0"/>
              </a:rPr>
              <a:t>Relational DB schema = relation schema</a:t>
            </a:r>
            <a:r>
              <a:rPr lang="ko-KR" altLang="en-US" sz="1600" dirty="0">
                <a:latin typeface="Times New Roman" panose="02020603050405020304" pitchFamily="18" charset="0"/>
              </a:rPr>
              <a:t>의 집합 </a:t>
            </a:r>
            <a:r>
              <a:rPr lang="en-US" altLang="ko-KR" sz="1600" dirty="0">
                <a:latin typeface="Times New Roman" panose="02020603050405020304" pitchFamily="18" charset="0"/>
              </a:rPr>
              <a:t>+ </a:t>
            </a:r>
            <a:r>
              <a:rPr lang="ko-KR" altLang="en-US" sz="1600" dirty="0" err="1">
                <a:latin typeface="Times New Roman" panose="02020603050405020304" pitchFamily="18" charset="0"/>
              </a:rPr>
              <a:t>무결성</a:t>
            </a:r>
            <a:r>
              <a:rPr lang="ko-KR" altLang="en-US" sz="1600" dirty="0">
                <a:latin typeface="Times New Roman" panose="02020603050405020304" pitchFamily="18" charset="0"/>
              </a:rPr>
              <a:t> 제약조건</a:t>
            </a:r>
          </a:p>
          <a:p>
            <a:pPr marL="271463" indent="-271463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Times New Roman" panose="02020603050405020304" pitchFamily="18" charset="0"/>
              </a:rPr>
              <a:t>Relational DB instances (or relational DB)</a:t>
            </a:r>
          </a:p>
          <a:p>
            <a:pPr marL="355600" lvl="1" indent="-17780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Times New Roman" panose="02020603050405020304" pitchFamily="18" charset="0"/>
              </a:rPr>
              <a:t>관계 </a:t>
            </a:r>
            <a:r>
              <a:rPr lang="en-US" altLang="ko-KR" sz="1600" dirty="0">
                <a:latin typeface="Times New Roman" panose="02020603050405020304" pitchFamily="18" charset="0"/>
              </a:rPr>
              <a:t>DB </a:t>
            </a:r>
            <a:r>
              <a:rPr lang="ko-KR" altLang="en-US" sz="1600" dirty="0">
                <a:latin typeface="Times New Roman" panose="02020603050405020304" pitchFamily="18" charset="0"/>
              </a:rPr>
              <a:t>스키마에 정의된 </a:t>
            </a:r>
            <a:r>
              <a:rPr lang="en-US" altLang="ko-KR" sz="1600" dirty="0">
                <a:latin typeface="Times New Roman" panose="02020603050405020304" pitchFamily="18" charset="0"/>
              </a:rPr>
              <a:t>relation instances</a:t>
            </a:r>
            <a:r>
              <a:rPr lang="ko-KR" altLang="en-US" sz="1600" dirty="0">
                <a:latin typeface="Times New Roman" panose="02020603050405020304" pitchFamily="18" charset="0"/>
              </a:rPr>
              <a:t>의 집합</a:t>
            </a:r>
          </a:p>
          <a:p>
            <a:pPr marL="355600" lvl="1" indent="-17780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</a:rPr>
              <a:t>relation instances</a:t>
            </a:r>
            <a:r>
              <a:rPr lang="ko-KR" altLang="en-US" sz="1600" dirty="0">
                <a:latin typeface="Times New Roman" panose="02020603050405020304" pitchFamily="18" charset="0"/>
              </a:rPr>
              <a:t>는 모두 </a:t>
            </a:r>
            <a:r>
              <a:rPr lang="ko-KR" altLang="en-US" sz="1600" dirty="0" err="1">
                <a:latin typeface="Times New Roman" panose="02020603050405020304" pitchFamily="18" charset="0"/>
              </a:rPr>
              <a:t>무결성</a:t>
            </a:r>
            <a:r>
              <a:rPr lang="ko-KR" altLang="en-US" sz="1600" dirty="0">
                <a:latin typeface="Times New Roman" panose="02020603050405020304" pitchFamily="18" charset="0"/>
              </a:rPr>
              <a:t> 제약조건을 만족시키고 있다고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간주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!</a:t>
            </a:r>
            <a:endParaRPr lang="en-US" altLang="ko-KR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3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Relation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Uniqueness of tuples</a:t>
            </a:r>
          </a:p>
          <a:p>
            <a:pPr marL="719138" lvl="1" indent="-363538"/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포함된 </a:t>
            </a:r>
            <a:r>
              <a:rPr lang="en-US" altLang="ko-KR" dirty="0" smtClean="0"/>
              <a:t>tuples</a:t>
            </a:r>
            <a:r>
              <a:rPr lang="ko-KR" altLang="en-US" dirty="0" smtClean="0"/>
              <a:t>은 모두 상이</a:t>
            </a:r>
            <a:endParaRPr lang="en-US" altLang="ko-KR" dirty="0" smtClean="0"/>
          </a:p>
          <a:p>
            <a:pPr marL="719138" lvl="1" indent="-363538"/>
            <a:r>
              <a:rPr lang="en-US" altLang="ko-KR" dirty="0" smtClean="0"/>
              <a:t>Tuple</a:t>
            </a:r>
            <a:r>
              <a:rPr lang="ko-KR" altLang="en-US" dirty="0" smtClean="0"/>
              <a:t>을 식별하는 방법의 기초를 제공</a:t>
            </a: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No ordering of tuples</a:t>
            </a:r>
          </a:p>
          <a:p>
            <a:pPr marL="719138" lvl="1" indent="-363538"/>
            <a:r>
              <a:rPr lang="ko-KR" altLang="en-US" dirty="0"/>
              <a:t>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</a:t>
            </a:r>
            <a:r>
              <a:rPr lang="ko-KR" altLang="en-US" dirty="0"/>
              <a:t>포함된 </a:t>
            </a:r>
            <a:r>
              <a:rPr lang="en-US" altLang="ko-KR" dirty="0" smtClean="0"/>
              <a:t>tuples </a:t>
            </a:r>
            <a:r>
              <a:rPr lang="ko-KR" altLang="en-US" dirty="0" smtClean="0"/>
              <a:t>사이에는 순서가 없다</a:t>
            </a:r>
            <a:endParaRPr lang="en-US" altLang="ko-KR" dirty="0"/>
          </a:p>
          <a:p>
            <a:pPr marL="719138" lvl="1" indent="-363538"/>
            <a:r>
              <a:rPr lang="en-US" altLang="ko-KR" dirty="0" smtClean="0"/>
              <a:t>tuples</a:t>
            </a:r>
            <a:r>
              <a:rPr lang="ko-KR" altLang="en-US" dirty="0" smtClean="0"/>
              <a:t>이 순서가 바뀌어도 다른 </a:t>
            </a:r>
            <a:r>
              <a:rPr lang="ko-KR" altLang="en-US" dirty="0" err="1" smtClean="0"/>
              <a:t>릴레이션이라고</a:t>
            </a:r>
            <a:r>
              <a:rPr lang="ko-KR" altLang="en-US" dirty="0" smtClean="0"/>
              <a:t> 아니함</a:t>
            </a: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No ordering of attributes</a:t>
            </a:r>
          </a:p>
          <a:p>
            <a:pPr marL="927100" lvl="1" indent="-571500"/>
            <a:r>
              <a:rPr lang="ko-KR" altLang="en-US" dirty="0" err="1" smtClean="0"/>
              <a:t>릴레이션을</a:t>
            </a:r>
            <a:r>
              <a:rPr lang="ko-KR" altLang="en-US" dirty="0" smtClean="0"/>
              <a:t> 구성하는 속성 사이에는 순서가 없다</a:t>
            </a: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Atomicity of attribute</a:t>
            </a:r>
          </a:p>
          <a:p>
            <a:pPr marL="927100" lvl="1" indent="-571500"/>
            <a:r>
              <a:rPr lang="ko-KR" altLang="en-US" dirty="0" smtClean="0"/>
              <a:t>모든 속성의 값은 원자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처리상의 단위 값</a:t>
            </a:r>
            <a:r>
              <a:rPr lang="en-US" altLang="ko-KR" dirty="0" smtClean="0"/>
              <a:t>(unit value)</a:t>
            </a:r>
          </a:p>
          <a:p>
            <a:pPr marL="1074738" lvl="2" indent="-350838"/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속성의 값은 의미상 하나의 단위로 취급</a:t>
            </a:r>
            <a:endParaRPr lang="en-US" altLang="ko-KR" dirty="0" smtClean="0"/>
          </a:p>
          <a:p>
            <a:pPr marL="927100" lvl="1" indent="-571500"/>
            <a:r>
              <a:rPr lang="ko-KR" altLang="en-US" dirty="0" smtClean="0"/>
              <a:t>반복 그룹</a:t>
            </a:r>
            <a:r>
              <a:rPr lang="en-US" altLang="ko-KR" dirty="0" smtClean="0"/>
              <a:t>(repeating group),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값의 집합을 속성의 값으로 허용하지 아니함</a:t>
            </a:r>
            <a:endParaRPr lang="en-US" altLang="ko-KR" dirty="0" smtClean="0"/>
          </a:p>
          <a:p>
            <a:pPr marL="1074738" lvl="2" indent="-350838"/>
            <a:r>
              <a:rPr lang="en-US" altLang="ko-KR" dirty="0" smtClean="0"/>
              <a:t>Normalized(</a:t>
            </a:r>
            <a:r>
              <a:rPr lang="ko-KR" altLang="en-US" dirty="0" smtClean="0"/>
              <a:t>정규화</a:t>
            </a:r>
            <a:r>
              <a:rPr lang="en-US" altLang="ko-KR" dirty="0" smtClean="0"/>
              <a:t>) relation: </a:t>
            </a:r>
            <a:r>
              <a:rPr lang="ko-KR" altLang="en-US" dirty="0" smtClean="0"/>
              <a:t>반복 그룹을 속성 값으로 허용하지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구조가 단순하고 조작이 간편함</a:t>
            </a:r>
            <a:endParaRPr lang="en-US" altLang="ko-KR" dirty="0" smtClean="0"/>
          </a:p>
          <a:p>
            <a:pPr marL="1074738" lvl="2" indent="-350838"/>
            <a:r>
              <a:rPr lang="en-US" altLang="ko-KR" dirty="0" err="1" smtClean="0"/>
              <a:t>Unnormalized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비정규화</a:t>
            </a:r>
            <a:r>
              <a:rPr lang="en-US" altLang="ko-KR" dirty="0" smtClean="0"/>
              <a:t>) relation: </a:t>
            </a:r>
            <a:r>
              <a:rPr lang="ko-KR" altLang="en-US" dirty="0" smtClean="0"/>
              <a:t>속성 값에 반복 그룹이 포함된 것</a:t>
            </a:r>
            <a:r>
              <a:rPr lang="en-US" altLang="ko-KR" dirty="0" smtClean="0"/>
              <a:t>.</a:t>
            </a:r>
          </a:p>
          <a:p>
            <a:pPr marL="1074738" lvl="2" indent="-350838"/>
            <a:r>
              <a:rPr lang="ko-KR" altLang="en-US" dirty="0" smtClean="0"/>
              <a:t>정규화</a:t>
            </a:r>
            <a:r>
              <a:rPr lang="en-US" altLang="ko-KR" dirty="0" smtClean="0"/>
              <a:t>(normalization): </a:t>
            </a:r>
            <a:r>
              <a:rPr lang="ko-KR" altLang="en-US" dirty="0" smtClean="0"/>
              <a:t>비정규화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HY신명조" panose="02030600000101010101" pitchFamily="18" charset="-127"/>
              </a:rPr>
              <a:t>→ 정규화 </a:t>
            </a:r>
            <a:r>
              <a:rPr lang="en-US" altLang="ko-KR" dirty="0" smtClean="0">
                <a:latin typeface="HY신명조" panose="02030600000101010101" pitchFamily="18" charset="-127"/>
              </a:rPr>
              <a:t>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63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</a:t>
            </a:r>
            <a:r>
              <a:rPr lang="en-US" altLang="ko-KR" dirty="0" smtClean="0"/>
              <a:t>RDB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1165"/>
              </p:ext>
            </p:extLst>
          </p:nvPr>
        </p:nvGraphicFramePr>
        <p:xfrm>
          <a:off x="457200" y="1603373"/>
          <a:ext cx="30226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50"/>
                <a:gridCol w="755650"/>
                <a:gridCol w="755650"/>
                <a:gridCol w="755650"/>
              </a:tblGrid>
              <a:tr h="45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학번</a:t>
                      </a:r>
                      <a:endParaRPr lang="en-US" altLang="ko-KR" sz="1400" u="sng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Sno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Sname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(Year)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학과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Dept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나수영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200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이찬수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전기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300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정기태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송병길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소공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264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500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박종화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산공</a:t>
                      </a:r>
                      <a:endParaRPr lang="ko-KR" altLang="en-US" sz="14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31209"/>
              </p:ext>
            </p:extLst>
          </p:nvPr>
        </p:nvGraphicFramePr>
        <p:xfrm>
          <a:off x="457199" y="4282013"/>
          <a:ext cx="456353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42"/>
                <a:gridCol w="1280416"/>
                <a:gridCol w="738701"/>
                <a:gridCol w="745267"/>
                <a:gridCol w="912707"/>
              </a:tblGrid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과목번호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과목이름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(Credit)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Dept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담당교수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Prname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프로그래밍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김성국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자료구조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황수관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파일구조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이규찬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데이터베이스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이일로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E412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반도체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홍봉진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53066"/>
            <a:ext cx="147320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</a:rPr>
              <a:t>학생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(STUDENT)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668" y="3928533"/>
            <a:ext cx="136313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</a:rPr>
              <a:t>과목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(COURSE)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28800"/>
              </p:ext>
            </p:extLst>
          </p:nvPr>
        </p:nvGraphicFramePr>
        <p:xfrm>
          <a:off x="5638800" y="1606546"/>
          <a:ext cx="222673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20"/>
                <a:gridCol w="882080"/>
                <a:gridCol w="728133"/>
              </a:tblGrid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학번</a:t>
                      </a:r>
                      <a:endParaRPr lang="en-US" altLang="ko-KR" sz="1400" u="sng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과목번호</a:t>
                      </a:r>
                      <a:endParaRPr lang="en-US" altLang="ko-KR" sz="1400" u="sng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Cno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(Grade)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26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E412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C413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E412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C312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7267" y="1253066"/>
            <a:ext cx="136313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</a:rPr>
              <a:t>등록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(ENROLL)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5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Key(1)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34441"/>
                <a:ext cx="8229601" cy="486156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 smtClean="0"/>
                  <a:t>기초 개념</a:t>
                </a:r>
                <a:endParaRPr lang="en-US" altLang="ko-KR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 smtClean="0"/>
                  <a:t>키</a:t>
                </a:r>
                <a:r>
                  <a:rPr lang="en-US" altLang="ko-KR" dirty="0" smtClean="0"/>
                  <a:t>(key): relation</a:t>
                </a:r>
                <a:r>
                  <a:rPr lang="ko-KR" altLang="en-US" dirty="0" smtClean="0"/>
                  <a:t>에 있는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을 유일하게 식별할 수 있는 속성 집합</a:t>
                </a:r>
                <a:endParaRPr lang="en-US" altLang="ko-KR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 smtClean="0"/>
                  <a:t>관계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 스키마 </a:t>
                </a:r>
                <a:r>
                  <a:rPr lang="en-US" altLang="ko-KR" dirty="0" smtClean="0"/>
                  <a:t>R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에서 속성 집합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의 부분집합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가 다음 조건을 만족하면 </a:t>
                </a:r>
                <a:r>
                  <a:rPr lang="ko-KR" altLang="en-US" b="1" dirty="0" smtClean="0">
                    <a:solidFill>
                      <a:srgbClr val="00B0F0"/>
                    </a:solidFill>
                  </a:rPr>
                  <a:t>후보 키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(candidate key)</a:t>
                </a:r>
                <a:r>
                  <a:rPr lang="ko-KR" altLang="en-US" dirty="0" smtClean="0"/>
                  <a:t>라고 한다</a:t>
                </a:r>
                <a:r>
                  <a:rPr lang="en-US" altLang="ko-KR" dirty="0" smtClean="0"/>
                  <a:t>.</a:t>
                </a:r>
              </a:p>
              <a:p>
                <a:pPr marL="1169988" lvl="2" indent="-457200">
                  <a:lnSpc>
                    <a:spcPct val="120000"/>
                  </a:lnSpc>
                  <a:buFont typeface="+mj-ea"/>
                  <a:buAutoNum type="circleNumDbPlain"/>
                  <a:tabLst>
                    <a:tab pos="1074738" algn="l"/>
                  </a:tabLst>
                </a:pPr>
                <a:r>
                  <a:rPr lang="ko-KR" altLang="en-US" dirty="0" smtClean="0"/>
                  <a:t>유일성</a:t>
                </a:r>
                <a:r>
                  <a:rPr lang="en-US" altLang="ko-KR" dirty="0" smtClean="0"/>
                  <a:t>(uniqueness</a:t>
                </a:r>
                <a:r>
                  <a:rPr lang="en-US" altLang="ko-KR" smtClean="0"/>
                  <a:t>): relation</a:t>
                </a:r>
                <a:r>
                  <a:rPr lang="ko-KR" altLang="en-US" smtClean="0"/>
                  <a:t>에 </a:t>
                </a:r>
                <a:r>
                  <a:rPr lang="ko-KR" altLang="en-US" dirty="0" smtClean="0"/>
                  <a:t>있는 모든 </a:t>
                </a:r>
                <a:r>
                  <a:rPr lang="en-US" altLang="ko-KR" dirty="0" smtClean="0"/>
                  <a:t>tuples</a:t>
                </a:r>
                <a:r>
                  <a:rPr lang="ko-KR" altLang="en-US" dirty="0" smtClean="0"/>
                  <a:t>에 대해서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의 값이 모두 상이하고 유일하다</a:t>
                </a:r>
                <a:r>
                  <a:rPr lang="en-US" altLang="ko-KR" dirty="0" smtClean="0"/>
                  <a:t>.</a:t>
                </a:r>
              </a:p>
              <a:p>
                <a:pPr marL="1169988" lvl="2" indent="-457200">
                  <a:lnSpc>
                    <a:spcPct val="120000"/>
                  </a:lnSpc>
                  <a:buFont typeface="+mj-ea"/>
                  <a:buAutoNum type="circleNumDbPlain"/>
                  <a:tabLst>
                    <a:tab pos="1074738" algn="l"/>
                  </a:tabLst>
                </a:pPr>
                <a:r>
                  <a:rPr lang="ko-KR" altLang="en-US" dirty="0" err="1" smtClean="0"/>
                  <a:t>최소성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minimality</a:t>
                </a:r>
                <a:r>
                  <a:rPr lang="en-US" altLang="ko-KR" dirty="0" smtClean="0"/>
                  <a:t>): </a:t>
                </a:r>
                <a:r>
                  <a:rPr lang="ko-KR" altLang="en-US" dirty="0" smtClean="0"/>
                  <a:t>유일성을 가진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가 둘 이상의 속성으로 구성되어 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어느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속성을 제외시키면 </a:t>
                </a:r>
                <a:r>
                  <a:rPr lang="en-US" altLang="ko-KR" dirty="0" smtClean="0"/>
                  <a:t>tuple</a:t>
                </a:r>
                <a:r>
                  <a:rPr lang="ko-KR" altLang="en-US" dirty="0" smtClean="0"/>
                  <a:t>의 유일성이 깨어진다</a:t>
                </a:r>
                <a:r>
                  <a:rPr lang="en-US" altLang="ko-KR" dirty="0" smtClean="0"/>
                  <a:t>.</a:t>
                </a:r>
              </a:p>
              <a:p>
                <a:pPr marL="801688" lvl="1" indent="-457200">
                  <a:lnSpc>
                    <a:spcPct val="120000"/>
                  </a:lnSpc>
                  <a:tabLst>
                    <a:tab pos="1074738" algn="l"/>
                  </a:tabLst>
                </a:pPr>
                <a:r>
                  <a:rPr lang="ko-KR" altLang="en-US" dirty="0" smtClean="0"/>
                  <a:t>후보 키의 예</a:t>
                </a:r>
                <a:endParaRPr lang="en-US" altLang="ko-KR" dirty="0" smtClean="0"/>
              </a:p>
              <a:p>
                <a:pPr marL="1074738" lvl="2" indent="-361950">
                  <a:lnSpc>
                    <a:spcPct val="120000"/>
                  </a:lnSpc>
                  <a:tabLst>
                    <a:tab pos="1074738" algn="l"/>
                  </a:tabLst>
                </a:pP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학생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에서의 </a:t>
                </a:r>
                <a:r>
                  <a:rPr lang="en-US" altLang="ko-KR" dirty="0" smtClean="0"/>
                  <a:t>‘</a:t>
                </a:r>
                <a:r>
                  <a:rPr lang="ko-KR" altLang="en-US" dirty="0" smtClean="0"/>
                  <a:t>학번</a:t>
                </a:r>
                <a:r>
                  <a:rPr lang="en-US" altLang="ko-KR" dirty="0" smtClean="0"/>
                  <a:t>’, “</a:t>
                </a:r>
                <a:r>
                  <a:rPr lang="ko-KR" altLang="en-US" dirty="0" smtClean="0"/>
                  <a:t>등록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에서의 </a:t>
                </a:r>
                <a:r>
                  <a:rPr lang="en-US" altLang="ko-KR" dirty="0" smtClean="0"/>
                  <a:t>‘</a:t>
                </a:r>
                <a:r>
                  <a:rPr lang="ko-KR" altLang="en-US" dirty="0" smtClean="0"/>
                  <a:t>학번</a:t>
                </a:r>
                <a:r>
                  <a:rPr lang="en-US" altLang="ko-KR" dirty="0" smtClean="0"/>
                  <a:t>’ + ‘</a:t>
                </a:r>
                <a:r>
                  <a:rPr lang="ko-KR" altLang="en-US" dirty="0" smtClean="0"/>
                  <a:t>과목번호</a:t>
                </a:r>
                <a:r>
                  <a:rPr lang="en-US" altLang="ko-KR" dirty="0" smtClean="0"/>
                  <a:t>’</a:t>
                </a:r>
                <a:endParaRPr lang="en-US" altLang="ko-KR" dirty="0"/>
              </a:p>
              <a:p>
                <a:pPr marL="706438" lvl="1" indent="-361950">
                  <a:lnSpc>
                    <a:spcPct val="120000"/>
                  </a:lnSpc>
                  <a:tabLst>
                    <a:tab pos="1074738" algn="l"/>
                  </a:tabLst>
                </a:pPr>
                <a:r>
                  <a:rPr lang="ko-KR" altLang="en-US" b="1" dirty="0">
                    <a:solidFill>
                      <a:srgbClr val="00B0F0"/>
                    </a:solidFill>
                  </a:rPr>
                  <a:t>슈퍼 키</a:t>
                </a:r>
                <a:r>
                  <a:rPr lang="en-US" altLang="ko-KR" dirty="0"/>
                  <a:t>(super key</a:t>
                </a:r>
                <a:r>
                  <a:rPr lang="en-US" altLang="ko-KR" dirty="0" smtClean="0"/>
                  <a:t>): </a:t>
                </a:r>
                <a:r>
                  <a:rPr lang="ko-KR" altLang="en-US" dirty="0" smtClean="0"/>
                  <a:t>유일성은 만족하고 </a:t>
                </a:r>
                <a:r>
                  <a:rPr lang="ko-KR" altLang="en-US" dirty="0" err="1" smtClean="0"/>
                  <a:t>최소성을</a:t>
                </a:r>
                <a:r>
                  <a:rPr lang="ko-KR" altLang="en-US" dirty="0" smtClean="0"/>
                  <a:t> 만족시키지 못하는 속성 집합</a:t>
                </a:r>
                <a:endParaRPr lang="en-US" altLang="ko-KR" dirty="0" smtClean="0"/>
              </a:p>
              <a:p>
                <a:pPr marL="706438" lvl="1" indent="-361950">
                  <a:lnSpc>
                    <a:spcPct val="120000"/>
                  </a:lnSpc>
                  <a:tabLst>
                    <a:tab pos="1074738" algn="l"/>
                  </a:tabLst>
                </a:pPr>
                <a:r>
                  <a:rPr lang="en-US" altLang="ko-KR" dirty="0" smtClean="0"/>
                  <a:t>tuples</a:t>
                </a:r>
                <a:r>
                  <a:rPr lang="ko-KR" altLang="en-US" dirty="0" smtClean="0"/>
                  <a:t>이 삽입되고 변경되더라도 </a:t>
                </a:r>
                <a:r>
                  <a:rPr lang="ko-KR" altLang="en-US" dirty="0"/>
                  <a:t>후보 키의 성질은 </a:t>
                </a:r>
                <a:r>
                  <a:rPr lang="ko-KR" altLang="en-US" dirty="0" smtClean="0"/>
                  <a:t>항상 유지</a:t>
                </a:r>
                <a:endParaRPr lang="en-US" altLang="ko-KR" dirty="0" smtClean="0"/>
              </a:p>
              <a:p>
                <a:pPr marL="706438" lvl="1" indent="-361950">
                  <a:lnSpc>
                    <a:spcPct val="120000"/>
                  </a:lnSpc>
                  <a:tabLst>
                    <a:tab pos="1074738" algn="l"/>
                  </a:tabLst>
                </a:pPr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relation</a:t>
                </a:r>
                <a:r>
                  <a:rPr lang="ko-KR" altLang="en-US" dirty="0" smtClean="0"/>
                  <a:t>은 적어도 하나의 후보 키를 반드시 가지고 있음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34441"/>
                <a:ext cx="8229601" cy="4861560"/>
              </a:xfrm>
              <a:blipFill rotWithShape="0">
                <a:blip r:embed="rId2"/>
                <a:stretch>
                  <a:fillRect l="-963" t="-878" r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65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en-US" altLang="ko-KR" dirty="0" smtClean="0"/>
              <a:t>Key(2)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Primary Key ?</a:t>
            </a:r>
          </a:p>
          <a:p>
            <a:pPr lvl="1"/>
            <a:r>
              <a:rPr lang="ko-KR" altLang="en-US" dirty="0"/>
              <a:t>기본 키</a:t>
            </a:r>
            <a:r>
              <a:rPr lang="en-US" altLang="ko-KR" dirty="0"/>
              <a:t>(primary key): </a:t>
            </a:r>
            <a:r>
              <a:rPr lang="ko-KR" altLang="en-US" dirty="0"/>
              <a:t>후보 키 중에서 설계자가 지정한 키</a:t>
            </a:r>
          </a:p>
          <a:p>
            <a:pPr lvl="1"/>
            <a:r>
              <a:rPr lang="ko-KR" altLang="en-US" dirty="0"/>
              <a:t>대체 키</a:t>
            </a:r>
            <a:r>
              <a:rPr lang="en-US" altLang="ko-KR" dirty="0"/>
              <a:t>(alternate key): </a:t>
            </a:r>
            <a:r>
              <a:rPr lang="ko-KR" altLang="en-US" dirty="0"/>
              <a:t>기본 키로 지정되지 않은 후보 키</a:t>
            </a:r>
          </a:p>
          <a:p>
            <a:pPr lvl="1"/>
            <a:r>
              <a:rPr lang="ko-KR" altLang="en-US" dirty="0">
                <a:latin typeface="HY신명조" panose="02030600000101010101" pitchFamily="18" charset="-127"/>
              </a:rPr>
              <a:t>기본 키는 개체 </a:t>
            </a:r>
            <a:r>
              <a:rPr lang="ko-KR" altLang="en-US" dirty="0" err="1">
                <a:latin typeface="HY신명조" panose="02030600000101010101" pitchFamily="18" charset="-127"/>
              </a:rPr>
              <a:t>식별자</a:t>
            </a:r>
            <a:r>
              <a:rPr lang="en-US" altLang="ko-KR" dirty="0"/>
              <a:t>(entity identifier)</a:t>
            </a:r>
            <a:r>
              <a:rPr lang="ko-KR" altLang="en-US" dirty="0"/>
              <a:t>의 역할을 담당</a:t>
            </a:r>
          </a:p>
          <a:p>
            <a:pPr lvl="2"/>
            <a:r>
              <a:rPr lang="ko-KR" altLang="en-US" dirty="0" smtClean="0"/>
              <a:t>기본 </a:t>
            </a:r>
            <a:r>
              <a:rPr lang="ko-KR" altLang="en-US" dirty="0"/>
              <a:t>키로 지정된 속성의 값은 </a:t>
            </a:r>
            <a:r>
              <a:rPr lang="en-US" altLang="ko-KR" dirty="0"/>
              <a:t>Null</a:t>
            </a:r>
            <a:r>
              <a:rPr lang="ko-KR" altLang="en-US" dirty="0"/>
              <a:t>이 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!</a:t>
            </a:r>
            <a:endParaRPr lang="ko-KR" altLang="en-US" dirty="0"/>
          </a:p>
          <a:p>
            <a:pPr lvl="1"/>
            <a:r>
              <a:rPr lang="ko-KR" altLang="en-US" dirty="0"/>
              <a:t>관계 데이터 모델에서 기본 키는 물리적 주소가  아닌 값에 기반을 둔 내용 중심 </a:t>
            </a:r>
            <a:r>
              <a:rPr lang="ko-KR" altLang="en-US" dirty="0" err="1"/>
              <a:t>주소법을</a:t>
            </a:r>
            <a:r>
              <a:rPr lang="ko-KR" altLang="en-US" dirty="0"/>
              <a:t> 제공 </a:t>
            </a:r>
            <a:r>
              <a:rPr lang="ko-KR" altLang="en-US" dirty="0" smtClean="0">
                <a:latin typeface="HY신명조" panose="02030600000101010101" pitchFamily="18" charset="-127"/>
              </a:rPr>
              <a:t>⇒ </a:t>
            </a:r>
            <a:r>
              <a:rPr lang="en-US" altLang="ko-KR" dirty="0" smtClean="0"/>
              <a:t>relation </a:t>
            </a:r>
            <a:r>
              <a:rPr lang="ko-KR" altLang="en-US" dirty="0"/>
              <a:t>이름과 기본 키가 주어지면 해당 </a:t>
            </a:r>
            <a:r>
              <a:rPr lang="en-US" altLang="ko-KR" dirty="0"/>
              <a:t>tuple</a:t>
            </a:r>
            <a:r>
              <a:rPr lang="ko-KR" altLang="en-US" dirty="0"/>
              <a:t>을 항상 찾을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?</a:t>
            </a:r>
          </a:p>
          <a:p>
            <a:pPr marL="719138" lvl="1" indent="-361950">
              <a:buFont typeface="+mj-lt"/>
              <a:buAutoNum type="arabicPeriod"/>
            </a:pPr>
            <a:r>
              <a:rPr lang="ko-KR" altLang="en-US" dirty="0" smtClean="0"/>
              <a:t>당해 속성에는 해당 되지 아니함</a:t>
            </a:r>
            <a:r>
              <a:rPr lang="en-US" altLang="ko-KR" dirty="0" smtClean="0"/>
              <a:t>(inapplicable)</a:t>
            </a:r>
          </a:p>
          <a:p>
            <a:pPr marL="719138" lvl="1" indent="-361950">
              <a:buFont typeface="+mj-lt"/>
              <a:buAutoNum type="arabicPeriod"/>
            </a:pPr>
            <a:r>
              <a:rPr lang="ko-KR" altLang="en-US" dirty="0" smtClean="0"/>
              <a:t>당해 속성에 해당되나</a:t>
            </a:r>
            <a:r>
              <a:rPr lang="en-US" altLang="ko-KR" dirty="0" smtClean="0"/>
              <a:t>,</a:t>
            </a:r>
          </a:p>
          <a:p>
            <a:pPr marL="1074738" lvl="2" indent="-349250">
              <a:buFont typeface="+mj-lt"/>
              <a:buAutoNum type="arabicParenR"/>
            </a:pPr>
            <a:r>
              <a:rPr lang="ko-KR" altLang="en-US" dirty="0" smtClean="0"/>
              <a:t>값이 없음 </a:t>
            </a:r>
            <a:r>
              <a:rPr lang="en-US" altLang="ko-KR" dirty="0" smtClean="0"/>
              <a:t>(not available): </a:t>
            </a:r>
            <a:r>
              <a:rPr lang="ko-KR" altLang="en-US" dirty="0" smtClean="0"/>
              <a:t>휴대폰을 구입하지 않음</a:t>
            </a:r>
            <a:endParaRPr lang="en-US" altLang="ko-KR" dirty="0" smtClean="0"/>
          </a:p>
          <a:p>
            <a:pPr marL="1074738" lvl="2" indent="-349250">
              <a:buFont typeface="+mj-lt"/>
              <a:buAutoNum type="arabicParenR"/>
            </a:pPr>
            <a:r>
              <a:rPr lang="ko-KR" altLang="en-US" dirty="0" smtClean="0"/>
              <a:t>값은 있으나 아직 모름</a:t>
            </a:r>
            <a:r>
              <a:rPr lang="en-US" altLang="ko-KR" dirty="0" smtClean="0"/>
              <a:t>(unknown): </a:t>
            </a:r>
            <a:r>
              <a:rPr lang="ko-KR" altLang="en-US" dirty="0" smtClean="0"/>
              <a:t>휴대폰 번호를 신고하지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11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en-US" altLang="ko-KR" dirty="0" smtClean="0"/>
              <a:t>Key(3)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7188" lvl="1" indent="-357188">
              <a:buClr>
                <a:schemeClr val="accent1"/>
              </a:buClr>
              <a:buSzTx/>
              <a:buFont typeface="Wingdings" panose="05000000000000000000" pitchFamily="2" charset="2"/>
              <a:buChar char="v"/>
            </a:pPr>
            <a:r>
              <a:rPr lang="en-US" altLang="ko-KR" dirty="0"/>
              <a:t>Foreign Key ?</a:t>
            </a:r>
            <a:endParaRPr lang="ko-KR" altLang="en-US" dirty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첫 번째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속성의 값인 </a:t>
            </a:r>
            <a:r>
              <a:rPr lang="en-US" altLang="ko-KR" dirty="0" smtClean="0"/>
              <a:t>‘100’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존재하지 않는다면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등록</a:t>
            </a:r>
            <a:r>
              <a:rPr lang="en-US" altLang="ko-KR" dirty="0"/>
              <a:t>”</a:t>
            </a:r>
            <a:r>
              <a:rPr lang="ko-KR" altLang="en-US" dirty="0"/>
              <a:t>의 데이터가 </a:t>
            </a:r>
            <a:r>
              <a:rPr lang="ko-KR" altLang="en-US" dirty="0" smtClean="0"/>
              <a:t>잘못되었거나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2"/>
            <a:r>
              <a:rPr lang="ko-KR" altLang="en-US" dirty="0" smtClean="0"/>
              <a:t>유령인 학생이 등록한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 속한 어떤 속성 집합 </a:t>
            </a:r>
            <a:r>
              <a:rPr lang="en-US" altLang="ko-KR" dirty="0" smtClean="0"/>
              <a:t>FK</a:t>
            </a:r>
            <a:r>
              <a:rPr lang="ko-KR" altLang="en-US" dirty="0" smtClean="0"/>
              <a:t>가 다른 관계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기본 키일 때</a:t>
            </a:r>
            <a:r>
              <a:rPr lang="en-US" altLang="ko-KR" dirty="0" smtClean="0"/>
              <a:t>, FK</a:t>
            </a:r>
            <a:r>
              <a:rPr lang="ko-KR" altLang="en-US" dirty="0" smtClean="0"/>
              <a:t>를 관계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</a:t>
            </a:r>
            <a:r>
              <a:rPr lang="ko-KR" altLang="en-US" b="1" dirty="0" smtClean="0">
                <a:solidFill>
                  <a:srgbClr val="00B0F0"/>
                </a:solidFill>
              </a:rPr>
              <a:t>외래 키</a:t>
            </a:r>
            <a:r>
              <a:rPr lang="en-US" altLang="ko-KR" dirty="0" smtClean="0"/>
              <a:t>(foreign key)</a:t>
            </a:r>
            <a:r>
              <a:rPr lang="ko-KR" altLang="en-US" dirty="0" smtClean="0"/>
              <a:t>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FK</a:t>
            </a:r>
            <a:r>
              <a:rPr lang="ko-KR" altLang="en-US" dirty="0" smtClean="0"/>
              <a:t>는 관계 </a:t>
            </a:r>
            <a:r>
              <a:rPr lang="en-US" altLang="ko-KR" dirty="0" smtClean="0"/>
              <a:t>S</a:t>
            </a:r>
            <a:r>
              <a:rPr lang="ko-KR" altLang="en-US" dirty="0" smtClean="0"/>
              <a:t>를 참조</a:t>
            </a:r>
            <a:r>
              <a:rPr lang="en-US" altLang="ko-KR" dirty="0" smtClean="0"/>
              <a:t>(reference)</a:t>
            </a:r>
            <a:r>
              <a:rPr lang="ko-KR" altLang="en-US" dirty="0" smtClean="0"/>
              <a:t>한다고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관계 </a:t>
            </a:r>
            <a:r>
              <a:rPr lang="en-US" altLang="ko-KR" dirty="0" smtClean="0"/>
              <a:t>R: </a:t>
            </a:r>
            <a:r>
              <a:rPr lang="ko-KR" altLang="en-US" dirty="0" smtClean="0"/>
              <a:t>참조 관계</a:t>
            </a:r>
            <a:r>
              <a:rPr lang="en-US" altLang="ko-KR" dirty="0" smtClean="0"/>
              <a:t>(referencing relation)</a:t>
            </a:r>
          </a:p>
          <a:p>
            <a:pPr lvl="2"/>
            <a:r>
              <a:rPr lang="ko-KR" altLang="en-US" dirty="0" smtClean="0"/>
              <a:t>관계 </a:t>
            </a:r>
            <a:r>
              <a:rPr lang="en-US" altLang="ko-KR" dirty="0" smtClean="0"/>
              <a:t>S: </a:t>
            </a:r>
            <a:r>
              <a:rPr lang="ko-KR" altLang="en-US" dirty="0" smtClean="0"/>
              <a:t>피 참조 관계</a:t>
            </a:r>
            <a:r>
              <a:rPr lang="en-US" altLang="ko-KR" dirty="0" smtClean="0"/>
              <a:t>(referenced relation)</a:t>
            </a:r>
          </a:p>
          <a:p>
            <a:pPr lvl="2"/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달라야 할 필요는 없음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등록</a:t>
            </a:r>
            <a:r>
              <a:rPr lang="en-US" altLang="ko-KR" dirty="0"/>
              <a:t>”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과목번호</a:t>
            </a:r>
            <a:r>
              <a:rPr lang="en-US" altLang="ko-KR" dirty="0" smtClean="0"/>
              <a:t>’</a:t>
            </a:r>
          </a:p>
          <a:p>
            <a:pPr lvl="1"/>
            <a:r>
              <a:rPr lang="ko-KR" altLang="en-US" dirty="0" smtClean="0"/>
              <a:t>외래 키는 개체 참조</a:t>
            </a:r>
            <a:r>
              <a:rPr lang="en-US" altLang="ko-KR" dirty="0" smtClean="0"/>
              <a:t>(entity reference)</a:t>
            </a:r>
            <a:r>
              <a:rPr lang="ko-KR" altLang="en-US" dirty="0" smtClean="0"/>
              <a:t>를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94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Integrity Constraint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무결성</a:t>
            </a:r>
            <a:r>
              <a:rPr lang="ko-KR" altLang="en-US" dirty="0" smtClean="0"/>
              <a:t> 제약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관계에 존재하는 모든 </a:t>
            </a:r>
            <a:r>
              <a:rPr lang="en-US" altLang="ko-KR" dirty="0" smtClean="0"/>
              <a:t>tuples</a:t>
            </a:r>
            <a:r>
              <a:rPr lang="ko-KR" altLang="en-US" dirty="0" smtClean="0"/>
              <a:t>의 값이 결점이 없기 위해 만족해야 하는 조건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 state: </a:t>
            </a:r>
            <a:r>
              <a:rPr lang="ko-KR" altLang="en-US" dirty="0" smtClean="0"/>
              <a:t>어느 시점에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저장되어 있는 모든 데이터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 </a:t>
            </a:r>
            <a:r>
              <a:rPr lang="ko-KR" altLang="en-US" dirty="0" smtClean="0"/>
              <a:t>상태의 변이 간에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제약조건은 유지되어야 한다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관계 데이터 모델에서 키로 인한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(entity integrity) </a:t>
            </a:r>
            <a:r>
              <a:rPr lang="ko-KR" altLang="en-US" dirty="0" smtClean="0"/>
              <a:t>제약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(referential integrity) </a:t>
            </a:r>
            <a:r>
              <a:rPr lang="ko-KR" altLang="en-US" dirty="0" smtClean="0"/>
              <a:t>제약</a:t>
            </a:r>
            <a:endParaRPr lang="en-US" altLang="ko-KR" dirty="0" smtClean="0"/>
          </a:p>
          <a:p>
            <a:r>
              <a:rPr lang="ko-KR" altLang="en-US" dirty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</a:t>
            </a:r>
            <a:r>
              <a:rPr lang="en-US" altLang="ko-KR" dirty="0" smtClean="0"/>
              <a:t>(</a:t>
            </a:r>
            <a:r>
              <a:rPr lang="en-US" altLang="ko-KR" dirty="0"/>
              <a:t>entity </a:t>
            </a:r>
            <a:r>
              <a:rPr lang="en-US" altLang="ko-KR" dirty="0" smtClean="0"/>
              <a:t>integrity constraint)</a:t>
            </a:r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키에 속해 있는 속성의 값은 언제나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가질 수 없다는 제약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제약이 깨지면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을 식별할 수 없음</a:t>
            </a:r>
            <a:endParaRPr lang="en-US" altLang="ko-KR" dirty="0" smtClean="0"/>
          </a:p>
          <a:p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en-US" altLang="ko-KR" dirty="0"/>
              <a:t>(referential integrity)</a:t>
            </a:r>
          </a:p>
          <a:p>
            <a:pPr lvl="1"/>
            <a:r>
              <a:rPr lang="ko-KR" altLang="en-US" dirty="0"/>
              <a:t>외래 </a:t>
            </a:r>
            <a:r>
              <a:rPr lang="ko-KR" altLang="en-US" dirty="0" smtClean="0"/>
              <a:t>키는 참조할 수 없는 값을 가질 수 없다는 제약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외래 키의 값은 </a:t>
            </a:r>
            <a:r>
              <a:rPr lang="ko-KR" altLang="en-US" dirty="0" err="1" smtClean="0"/>
              <a:t>피참조</a:t>
            </a:r>
            <a:r>
              <a:rPr lang="ko-KR" altLang="en-US" dirty="0" smtClean="0"/>
              <a:t> 관계에 존재하는 값이거나 </a:t>
            </a:r>
            <a:r>
              <a:rPr lang="en-US" altLang="ko-KR" dirty="0" smtClean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6219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Modeling? (1)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67282" y="4649392"/>
            <a:ext cx="7192651" cy="1753385"/>
            <a:chOff x="952108" y="2083324"/>
            <a:chExt cx="7192651" cy="2158739"/>
          </a:xfrm>
        </p:grpSpPr>
        <p:sp>
          <p:nvSpPr>
            <p:cNvPr id="3" name="구름 2"/>
            <p:cNvSpPr/>
            <p:nvPr/>
          </p:nvSpPr>
          <p:spPr bwMode="auto">
            <a:xfrm>
              <a:off x="952108" y="2083324"/>
              <a:ext cx="1395167" cy="2158739"/>
            </a:xfrm>
            <a:prstGeom prst="cloud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</a:rPr>
                <a:t>개체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 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rgbClr val="0070C0"/>
                  </a:solidFill>
                </a:rPr>
                <a:t>특성</a:t>
              </a:r>
              <a:endParaRPr lang="en-US" altLang="ko-KR" dirty="0" smtClean="0">
                <a:solidFill>
                  <a:srgbClr val="0070C0"/>
                </a:solidFill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 </a:t>
              </a:r>
              <a:r>
                <a:rPr lang="en-US" altLang="ko-KR" dirty="0" smtClean="0"/>
                <a:t>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값</a:t>
              </a: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3610466" y="2083324"/>
              <a:ext cx="1659118" cy="1960775"/>
            </a:xfrm>
            <a:prstGeom prst="rect">
              <a:avLst/>
            </a:prstGeom>
            <a:solidFill>
              <a:srgbClr val="C2E49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</a:rPr>
                <a:t>Entity Type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0070C0"/>
                  </a:solidFill>
                </a:rPr>
                <a:t>Attribute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Value</a:t>
              </a:r>
              <a:endParaRPr lang="ko-KR" altLang="en-US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" name="순서도: 자기 디스크 4"/>
            <p:cNvSpPr/>
            <p:nvPr/>
          </p:nvSpPr>
          <p:spPr bwMode="auto">
            <a:xfrm>
              <a:off x="6476214" y="2083324"/>
              <a:ext cx="1668545" cy="2064470"/>
            </a:xfrm>
            <a:prstGeom prst="flowChartMagneticDisk">
              <a:avLst/>
            </a:prstGeom>
            <a:solidFill>
              <a:srgbClr val="96F7FC"/>
            </a:solidFill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</a:rPr>
                <a:t>Record Type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↓</a:t>
              </a:r>
              <a:endParaRPr lang="en-US" altLang="ko-KR" dirty="0" smtClean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0070C0"/>
                  </a:solidFill>
                </a:rPr>
                <a:t>Field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↓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0000"/>
                  </a:solidFill>
                </a:rPr>
                <a:t>Value</a:t>
              </a:r>
              <a:endParaRPr lang="ko-KR" altLang="en-US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" name="왼쪽/오른쪽 화살표 5"/>
            <p:cNvSpPr/>
            <p:nvPr/>
          </p:nvSpPr>
          <p:spPr bwMode="auto">
            <a:xfrm>
              <a:off x="2582945" y="2997724"/>
              <a:ext cx="735290" cy="235670"/>
            </a:xfrm>
            <a:prstGeom prst="leftRightArrow">
              <a:avLst/>
            </a:prstGeom>
            <a:solidFill>
              <a:srgbClr val="B7FFD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7" name="왼쪽/오른쪽 화살표 6"/>
            <p:cNvSpPr/>
            <p:nvPr/>
          </p:nvSpPr>
          <p:spPr bwMode="auto">
            <a:xfrm>
              <a:off x="5505254" y="2997724"/>
              <a:ext cx="735290" cy="235670"/>
            </a:xfrm>
            <a:prstGeom prst="leftRightArrow">
              <a:avLst/>
            </a:prstGeom>
            <a:solidFill>
              <a:srgbClr val="B7FFD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29574" y="4082432"/>
            <a:ext cx="1470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Real World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52262" y="4082432"/>
            <a:ext cx="22058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Conceptual World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5781" y="4081081"/>
            <a:ext cx="20597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Computer World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21686" y="5535679"/>
            <a:ext cx="68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부합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43995" y="5511002"/>
            <a:ext cx="68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부합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457200" y="1370062"/>
            <a:ext cx="8182466" cy="2309568"/>
            <a:chOff x="631596" y="4213781"/>
            <a:chExt cx="8182466" cy="2309568"/>
          </a:xfrm>
        </p:grpSpPr>
        <p:sp>
          <p:nvSpPr>
            <p:cNvPr id="13" name="구름 12"/>
            <p:cNvSpPr/>
            <p:nvPr/>
          </p:nvSpPr>
          <p:spPr bwMode="auto">
            <a:xfrm>
              <a:off x="1048733" y="4360223"/>
              <a:ext cx="1348032" cy="568533"/>
            </a:xfrm>
            <a:prstGeom prst="cloud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개체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3999" y="4459824"/>
              <a:ext cx="25546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Conceptual Modeling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6645897" y="4459824"/>
              <a:ext cx="1881821" cy="386499"/>
            </a:xfrm>
            <a:prstGeom prst="rect">
              <a:avLst/>
            </a:prstGeom>
            <a:solidFill>
              <a:srgbClr val="C2E49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개념적 구조</a:t>
              </a: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645897" y="5747433"/>
              <a:ext cx="1881821" cy="646973"/>
            </a:xfrm>
            <a:prstGeom prst="rect">
              <a:avLst/>
            </a:prstGeom>
            <a:solidFill>
              <a:srgbClr val="C2E49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논리적 구조</a:t>
              </a:r>
              <a:endParaRPr lang="en-US" altLang="ko-KR" dirty="0" smtClean="0"/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= Data Model</a:t>
              </a:r>
              <a:endParaRPr lang="ko-KR" altLang="en-US" dirty="0" smtClean="0"/>
            </a:p>
          </p:txBody>
        </p:sp>
        <p:sp>
          <p:nvSpPr>
            <p:cNvPr id="17" name="순서도: 자기 디스크 16"/>
            <p:cNvSpPr/>
            <p:nvPr/>
          </p:nvSpPr>
          <p:spPr bwMode="auto">
            <a:xfrm>
              <a:off x="1048733" y="5741892"/>
              <a:ext cx="1298542" cy="646973"/>
            </a:xfrm>
            <a:prstGeom prst="flowChartMagneticDisk">
              <a:avLst/>
            </a:prstGeom>
            <a:solidFill>
              <a:srgbClr val="96F7F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저장 </a:t>
              </a:r>
              <a:r>
                <a:rPr lang="en-US" altLang="ko-KR" dirty="0" smtClean="0"/>
                <a:t>DB</a:t>
              </a:r>
              <a:endParaRPr lang="ko-KR" altLang="en-US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3999" y="5880713"/>
              <a:ext cx="25546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Data Structuring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45897" y="5112212"/>
              <a:ext cx="18818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Data Modeling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>
              <a:stCxn id="13" idx="0"/>
              <a:endCxn id="14" idx="1"/>
            </p:cNvCxnSpPr>
            <p:nvPr/>
          </p:nvCxnSpPr>
          <p:spPr bwMode="auto">
            <a:xfrm>
              <a:off x="2395642" y="4644490"/>
              <a:ext cx="8483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/>
            <p:cNvCxnSpPr>
              <a:stCxn id="14" idx="3"/>
              <a:endCxn id="15" idx="1"/>
            </p:cNvCxnSpPr>
            <p:nvPr/>
          </p:nvCxnSpPr>
          <p:spPr bwMode="auto">
            <a:xfrm>
              <a:off x="5798663" y="4644490"/>
              <a:ext cx="847234" cy="85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/>
            <p:cNvCxnSpPr>
              <a:stCxn id="15" idx="2"/>
              <a:endCxn id="28" idx="0"/>
            </p:cNvCxnSpPr>
            <p:nvPr/>
          </p:nvCxnSpPr>
          <p:spPr bwMode="auto">
            <a:xfrm>
              <a:off x="7586808" y="4846323"/>
              <a:ext cx="0" cy="2658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직선 화살표 연결선 36"/>
            <p:cNvCxnSpPr>
              <a:stCxn id="28" idx="2"/>
              <a:endCxn id="16" idx="0"/>
            </p:cNvCxnSpPr>
            <p:nvPr/>
          </p:nvCxnSpPr>
          <p:spPr bwMode="auto">
            <a:xfrm>
              <a:off x="7586808" y="5481544"/>
              <a:ext cx="0" cy="2658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직선 화살표 연결선 38"/>
            <p:cNvCxnSpPr>
              <a:stCxn id="16" idx="1"/>
              <a:endCxn id="27" idx="3"/>
            </p:cNvCxnSpPr>
            <p:nvPr/>
          </p:nvCxnSpPr>
          <p:spPr bwMode="auto">
            <a:xfrm flipH="1" flipV="1">
              <a:off x="5798663" y="6065379"/>
              <a:ext cx="847234" cy="55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직선 화살표 연결선 40"/>
            <p:cNvCxnSpPr>
              <a:stCxn id="27" idx="1"/>
              <a:endCxn id="17" idx="4"/>
            </p:cNvCxnSpPr>
            <p:nvPr/>
          </p:nvCxnSpPr>
          <p:spPr bwMode="auto">
            <a:xfrm flipH="1">
              <a:off x="2347275" y="6065379"/>
              <a:ext cx="8967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위쪽/아래쪽 화살표 42"/>
            <p:cNvSpPr/>
            <p:nvPr/>
          </p:nvSpPr>
          <p:spPr bwMode="auto">
            <a:xfrm>
              <a:off x="1561313" y="5112212"/>
              <a:ext cx="176753" cy="502276"/>
            </a:xfrm>
            <a:prstGeom prst="upDownArrow">
              <a:avLst/>
            </a:prstGeom>
            <a:solidFill>
              <a:srgbClr val="B7FFD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63991" y="5150658"/>
              <a:ext cx="1507110" cy="369332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일치하는가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631596" y="4213781"/>
              <a:ext cx="8182466" cy="2309568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3726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Modeling?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22292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개념적 구조</a:t>
            </a:r>
            <a:r>
              <a:rPr lang="en-US" altLang="ko-KR" dirty="0" smtClean="0"/>
              <a:t>(Conceptual Structure)</a:t>
            </a:r>
          </a:p>
          <a:p>
            <a:pPr lvl="1"/>
            <a:r>
              <a:rPr lang="en-US" altLang="ko-KR" dirty="0" smtClean="0"/>
              <a:t>Basic Building Blocks</a:t>
            </a:r>
          </a:p>
          <a:p>
            <a:pPr lvl="2">
              <a:buClr>
                <a:srgbClr val="EB933B"/>
              </a:buClr>
            </a:pPr>
            <a:r>
              <a:rPr lang="en-US" altLang="ko-KR" dirty="0">
                <a:solidFill>
                  <a:srgbClr val="000000"/>
                </a:solidFill>
              </a:rPr>
              <a:t>Entity type (</a:t>
            </a:r>
            <a:r>
              <a:rPr lang="ko-KR" altLang="en-US" dirty="0">
                <a:solidFill>
                  <a:srgbClr val="000000"/>
                </a:solidFill>
              </a:rPr>
              <a:t>개체 타입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lvl="2">
              <a:buClr>
                <a:srgbClr val="EB933B"/>
              </a:buClr>
            </a:pPr>
            <a:r>
              <a:rPr lang="en-US" altLang="ko-KR" dirty="0" smtClean="0">
                <a:solidFill>
                  <a:srgbClr val="000000"/>
                </a:solidFill>
              </a:rPr>
              <a:t>Relationship </a:t>
            </a:r>
            <a:r>
              <a:rPr lang="en-US" altLang="ko-KR" dirty="0">
                <a:solidFill>
                  <a:srgbClr val="000000"/>
                </a:solidFill>
              </a:rPr>
              <a:t>type (</a:t>
            </a:r>
            <a:r>
              <a:rPr lang="ko-KR" altLang="en-US" dirty="0">
                <a:solidFill>
                  <a:srgbClr val="000000"/>
                </a:solidFill>
              </a:rPr>
              <a:t>관계 타입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</a:p>
          <a:p>
            <a:pPr lvl="2">
              <a:buClr>
                <a:srgbClr val="EB933B"/>
              </a:buClr>
            </a:pPr>
            <a:r>
              <a:rPr lang="en-US" altLang="ko-KR" dirty="0" smtClean="0">
                <a:solidFill>
                  <a:srgbClr val="000000"/>
                </a:solidFill>
              </a:rPr>
              <a:t>Attribute(</a:t>
            </a:r>
            <a:r>
              <a:rPr lang="ko-KR" altLang="en-US" dirty="0" smtClean="0">
                <a:solidFill>
                  <a:srgbClr val="000000"/>
                </a:solidFill>
              </a:rPr>
              <a:t>속성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ER(Entity-Relationship) Model</a:t>
            </a:r>
          </a:p>
          <a:p>
            <a:r>
              <a:rPr lang="ko-KR" altLang="en-US" dirty="0" smtClean="0"/>
              <a:t>논리적 구조</a:t>
            </a:r>
            <a:r>
              <a:rPr lang="en-US" altLang="ko-KR" dirty="0" smtClean="0"/>
              <a:t>(Logical Data Structure) = </a:t>
            </a:r>
            <a:r>
              <a:rPr lang="en-US" altLang="ko-KR" dirty="0" smtClean="0">
                <a:solidFill>
                  <a:srgbClr val="C00000"/>
                </a:solidFill>
              </a:rPr>
              <a:t>Data Model</a:t>
            </a:r>
          </a:p>
          <a:p>
            <a:pPr lvl="1"/>
            <a:r>
              <a:rPr lang="en-US" altLang="ko-KR" dirty="0" smtClean="0"/>
              <a:t>Network, Hierarchical : </a:t>
            </a:r>
            <a:r>
              <a:rPr lang="ko-KR" altLang="en-US" dirty="0" smtClean="0"/>
              <a:t>과거에 사용했던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Relational ; </a:t>
            </a:r>
            <a:r>
              <a:rPr lang="ko-KR" altLang="en-US" dirty="0" smtClean="0"/>
              <a:t>현재 가장 널리 사용되고 있는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Object-Oriented, Object-Relational : </a:t>
            </a:r>
            <a:r>
              <a:rPr lang="ko-KR" altLang="en-US" dirty="0" smtClean="0"/>
              <a:t>앞으로 사용 가능한 모델</a:t>
            </a:r>
            <a:endParaRPr lang="en-US" altLang="ko-KR" dirty="0" smtClean="0"/>
          </a:p>
          <a:p>
            <a:r>
              <a:rPr lang="ko-KR" altLang="en-US" dirty="0" smtClean="0"/>
              <a:t>물리적 데이터 구조</a:t>
            </a:r>
            <a:r>
              <a:rPr lang="en-US" altLang="ko-KR" dirty="0" smtClean="0"/>
              <a:t>(Physical Data Structure)</a:t>
            </a:r>
          </a:p>
          <a:p>
            <a:pPr lvl="1"/>
            <a:r>
              <a:rPr lang="ko-KR" altLang="en-US" dirty="0" smtClean="0"/>
              <a:t>저장 장치에 데이터를 표현할 때 사용하는 자료 구조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22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Logical Data </a:t>
            </a:r>
            <a:r>
              <a:rPr lang="en-US" altLang="ko-KR" dirty="0"/>
              <a:t>Model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DB </a:t>
            </a:r>
            <a:r>
              <a:rPr lang="ko-KR" altLang="en-US" dirty="0" smtClean="0"/>
              <a:t>설계 과정에서 컴퓨터에 저장할 데이터의 구조를 논리적으로 표현하기 위해 사용하는 지능적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논리적으로 표현된 자료 구조</a:t>
            </a:r>
            <a:r>
              <a:rPr lang="en-US" altLang="ko-KR" dirty="0" smtClean="0"/>
              <a:t>(data structures)</a:t>
            </a:r>
          </a:p>
          <a:p>
            <a:pPr lvl="2"/>
            <a:r>
              <a:rPr lang="ko-KR" altLang="en-US" dirty="0" smtClean="0"/>
              <a:t>자료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구조에서 허용될 수 있는 연산</a:t>
            </a:r>
            <a:r>
              <a:rPr lang="en-US" altLang="ko-KR" dirty="0" smtClean="0"/>
              <a:t>(operations)</a:t>
            </a:r>
          </a:p>
          <a:p>
            <a:pPr lvl="2"/>
            <a:r>
              <a:rPr lang="ko-KR" altLang="en-US" dirty="0" smtClean="0"/>
              <a:t>자료 구조와 연산에 대한 제약 조건</a:t>
            </a:r>
            <a:r>
              <a:rPr lang="en-US" altLang="ko-KR" dirty="0" smtClean="0"/>
              <a:t>(constraints)</a:t>
            </a:r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는 하나의 데이터 모델만을 구현할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34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Logical Data Model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논리적 구조의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개념적 구조인 </a:t>
            </a:r>
            <a:r>
              <a:rPr lang="en-US" altLang="ko-KR" dirty="0" smtClean="0"/>
              <a:t>E-R Diagram</a:t>
            </a:r>
            <a:r>
              <a:rPr lang="ko-KR" altLang="en-US" dirty="0" smtClean="0"/>
              <a:t>은 현실 세계를 쉽게 </a:t>
            </a:r>
            <a:r>
              <a:rPr lang="ko-KR" altLang="en-US" dirty="0" smtClean="0"/>
              <a:t>이해하도록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이로부터 </a:t>
            </a:r>
            <a:r>
              <a:rPr lang="ko-KR" altLang="en-US" dirty="0" smtClean="0"/>
              <a:t>목표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구현하기에는 너무 추상적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중간 </a:t>
            </a:r>
            <a:r>
              <a:rPr lang="ko-KR" altLang="en-US" dirty="0" smtClean="0"/>
              <a:t>단계인 논리적 구조</a:t>
            </a:r>
            <a:r>
              <a:rPr lang="en-US" altLang="ko-KR" dirty="0" smtClean="0"/>
              <a:t>(or data model)</a:t>
            </a:r>
            <a:r>
              <a:rPr lang="ko-KR" altLang="en-US" dirty="0" smtClean="0"/>
              <a:t>가 필요</a:t>
            </a:r>
            <a:endParaRPr lang="en-US" altLang="ko-KR" dirty="0" smtClean="0"/>
          </a:p>
          <a:p>
            <a:r>
              <a:rPr lang="ko-KR" altLang="en-US" dirty="0" smtClean="0"/>
              <a:t>현재까지 </a:t>
            </a:r>
            <a:r>
              <a:rPr lang="ko-KR" altLang="en-US" dirty="0" smtClean="0"/>
              <a:t>사용된 </a:t>
            </a:r>
            <a:r>
              <a:rPr lang="en-US" altLang="ko-KR" dirty="0" smtClean="0"/>
              <a:t>Data Model</a:t>
            </a:r>
            <a:r>
              <a:rPr lang="en-US" altLang="ko-KR" dirty="0"/>
              <a:t>s</a:t>
            </a:r>
            <a:endParaRPr lang="en-US" altLang="ko-KR" dirty="0" smtClean="0"/>
          </a:p>
          <a:p>
            <a:pPr lvl="1"/>
            <a:r>
              <a:rPr lang="en-US" altLang="ko-KR" dirty="0"/>
              <a:t>Hierarchical Data Model</a:t>
            </a:r>
          </a:p>
          <a:p>
            <a:pPr lvl="1"/>
            <a:r>
              <a:rPr lang="en-US" altLang="ko-KR" dirty="0" smtClean="0"/>
              <a:t>Network </a:t>
            </a:r>
            <a:r>
              <a:rPr lang="en-US" altLang="ko-KR" dirty="0" smtClean="0"/>
              <a:t>Data </a:t>
            </a:r>
            <a:r>
              <a:rPr lang="en-US" altLang="ko-KR" dirty="0" smtClean="0"/>
              <a:t>Model</a:t>
            </a:r>
          </a:p>
          <a:p>
            <a:pPr lvl="1"/>
            <a:r>
              <a:rPr lang="en-US" altLang="ko-KR" dirty="0" smtClean="0"/>
              <a:t>Relational </a:t>
            </a:r>
            <a:r>
              <a:rPr lang="en-US" altLang="ko-KR" dirty="0"/>
              <a:t>Model : DB = set of relations(or tables)</a:t>
            </a:r>
          </a:p>
          <a:p>
            <a:pPr lvl="2"/>
            <a:r>
              <a:rPr lang="en-US" altLang="ko-KR" dirty="0"/>
              <a:t>Entity Relation : </a:t>
            </a:r>
            <a:r>
              <a:rPr lang="ko-KR" altLang="en-US" dirty="0"/>
              <a:t>개체 집합을 표현</a:t>
            </a:r>
            <a:endParaRPr lang="en-US" altLang="ko-KR" dirty="0"/>
          </a:p>
          <a:p>
            <a:pPr lvl="2"/>
            <a:r>
              <a:rPr lang="en-US" altLang="ko-KR" dirty="0"/>
              <a:t>Relationship Relation : </a:t>
            </a:r>
            <a:r>
              <a:rPr lang="ko-KR" altLang="en-US" dirty="0"/>
              <a:t>관계 집합을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Data Model</a:t>
            </a:r>
          </a:p>
          <a:p>
            <a:pPr lvl="1"/>
            <a:r>
              <a:rPr lang="en-US" altLang="ko-KR" dirty="0" smtClean="0"/>
              <a:t>Object-Relational Data Model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91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351135" cy="517793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자료 구조도란 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레코드 타입은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 사이의 관계</a:t>
            </a:r>
            <a:r>
              <a:rPr lang="en-US" altLang="ko-KR" dirty="0" smtClean="0"/>
              <a:t>(1:n)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이름을 갖는 화살표</a:t>
            </a:r>
            <a:r>
              <a:rPr lang="en-US" altLang="ko-KR" dirty="0" smtClean="0"/>
              <a:t>(arc)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C00000"/>
                </a:solidFill>
              </a:rPr>
              <a:t>n:n </a:t>
            </a:r>
            <a:r>
              <a:rPr lang="ko-KR" altLang="en-US" dirty="0" smtClean="0">
                <a:solidFill>
                  <a:srgbClr val="C00000"/>
                </a:solidFill>
              </a:rPr>
              <a:t>관계는 직접 표현 불가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DB </a:t>
            </a:r>
            <a:r>
              <a:rPr lang="en-US" altLang="ko-KR" dirty="0" smtClean="0"/>
              <a:t>Schema: DB</a:t>
            </a:r>
            <a:r>
              <a:rPr lang="ko-KR" altLang="en-US" dirty="0" smtClean="0"/>
              <a:t>의 논리적 구조를 기술한 명세서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Schema Diagram: DB Schema</a:t>
            </a:r>
            <a:r>
              <a:rPr lang="ko-KR" altLang="en-US" dirty="0" smtClean="0"/>
              <a:t>를 자료 구조도로 표현한 것</a:t>
            </a:r>
            <a:endParaRPr lang="en-US" altLang="ko-KR" dirty="0" smtClean="0"/>
          </a:p>
          <a:p>
            <a:pPr lvl="1"/>
            <a:endParaRPr lang="en-US" altLang="ko-KR" sz="900" dirty="0" smtClean="0"/>
          </a:p>
          <a:p>
            <a:r>
              <a:rPr lang="en-US" altLang="ko-KR" dirty="0" smtClean="0"/>
              <a:t>Network &amp; Hierarchical Data Model ?</a:t>
            </a:r>
          </a:p>
          <a:p>
            <a:pPr lvl="1"/>
            <a:r>
              <a:rPr lang="en-US" altLang="ko-KR" dirty="0" smtClean="0"/>
              <a:t>Network data model: </a:t>
            </a:r>
            <a:r>
              <a:rPr lang="ko-KR" altLang="en-US" dirty="0" smtClean="0"/>
              <a:t>그래프 형태의 자료 구조도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관계</a:t>
            </a:r>
            <a:r>
              <a:rPr lang="en-US" altLang="ko-KR" dirty="0" smtClean="0"/>
              <a:t>: owner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개에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개체가 연관되는 </a:t>
            </a:r>
            <a:r>
              <a:rPr lang="en-US" altLang="ko-KR" dirty="0" smtClean="0"/>
              <a:t>1:n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n:n </a:t>
            </a:r>
            <a:r>
              <a:rPr lang="ko-KR" altLang="en-US" dirty="0" smtClean="0"/>
              <a:t>관계는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화살표로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Hierarchical data model: </a:t>
            </a:r>
            <a:r>
              <a:rPr lang="ko-KR" altLang="en-US" dirty="0" smtClean="0"/>
              <a:t>트리 형태의 자료 구조도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관계</a:t>
            </a:r>
            <a:r>
              <a:rPr lang="en-US" altLang="ko-KR" dirty="0" smtClean="0"/>
              <a:t>: parent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개에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child </a:t>
            </a:r>
            <a:r>
              <a:rPr lang="ko-KR" altLang="en-US" dirty="0" smtClean="0"/>
              <a:t>개체가 연관되는 </a:t>
            </a:r>
            <a:r>
              <a:rPr lang="en-US" altLang="ko-KR" dirty="0" smtClean="0"/>
              <a:t>1:n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n:n </a:t>
            </a:r>
            <a:r>
              <a:rPr lang="ko-KR" altLang="en-US" dirty="0" smtClean="0"/>
              <a:t>관계는 다른 레코드 타입을 만들어서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7765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Network &amp; Hierarchical Model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88962"/>
            <a:ext cx="3026780" cy="369332"/>
          </a:xfrm>
          <a:prstGeom prst="rect">
            <a:avLst/>
          </a:prstGeom>
          <a:solidFill>
            <a:srgbClr val="CAFC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Network Data Model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57200" y="2743200"/>
            <a:ext cx="3669176" cy="1970585"/>
            <a:chOff x="457200" y="2743200"/>
            <a:chExt cx="3669176" cy="1970585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1817225" y="2743200"/>
              <a:ext cx="1006998" cy="416689"/>
            </a:xfrm>
            <a:prstGeom prst="roundRect">
              <a:avLst/>
            </a:prstGeom>
            <a:solidFill>
              <a:srgbClr val="D3FC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교수</a:t>
              </a: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3119378" y="4120588"/>
              <a:ext cx="1006998" cy="416689"/>
            </a:xfrm>
            <a:prstGeom prst="roundRect">
              <a:avLst/>
            </a:prstGeom>
            <a:solidFill>
              <a:srgbClr val="D3FC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과목</a:t>
              </a:r>
              <a:endParaRPr lang="ko-KR" altLang="en-US" dirty="0" smtClean="0"/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457200" y="4120588"/>
              <a:ext cx="1006998" cy="416689"/>
            </a:xfrm>
            <a:prstGeom prst="roundRect">
              <a:avLst/>
            </a:prstGeom>
            <a:solidFill>
              <a:srgbClr val="D3FC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학생</a:t>
              </a:r>
            </a:p>
          </p:txBody>
        </p:sp>
        <p:cxnSp>
          <p:nvCxnSpPr>
            <p:cNvPr id="14" name="직선 화살표 연결선 13"/>
            <p:cNvCxnSpPr>
              <a:stCxn id="5" idx="2"/>
              <a:endCxn id="12" idx="0"/>
            </p:cNvCxnSpPr>
            <p:nvPr/>
          </p:nvCxnSpPr>
          <p:spPr bwMode="auto">
            <a:xfrm flipH="1">
              <a:off x="960699" y="3159889"/>
              <a:ext cx="1360025" cy="9606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035934" y="3404413"/>
              <a:ext cx="604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지도</a:t>
              </a:r>
              <a:endParaRPr lang="ko-KR" altLang="en-US" sz="1600" dirty="0"/>
            </a:p>
          </p:txBody>
        </p:sp>
        <p:cxnSp>
          <p:nvCxnSpPr>
            <p:cNvPr id="17" name="직선 화살표 연결선 16"/>
            <p:cNvCxnSpPr>
              <a:stCxn id="5" idx="2"/>
              <a:endCxn id="6" idx="0"/>
            </p:cNvCxnSpPr>
            <p:nvPr/>
          </p:nvCxnSpPr>
          <p:spPr bwMode="auto">
            <a:xfrm>
              <a:off x="2320724" y="3159889"/>
              <a:ext cx="1302153" cy="9606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911033" y="3404413"/>
              <a:ext cx="604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강의</a:t>
              </a:r>
              <a:endParaRPr lang="ko-KR" altLang="en-US" sz="1600" dirty="0"/>
            </a:p>
          </p:txBody>
        </p:sp>
        <p:cxnSp>
          <p:nvCxnSpPr>
            <p:cNvPr id="20" name="직선 화살표 연결선 19"/>
            <p:cNvCxnSpPr/>
            <p:nvPr/>
          </p:nvCxnSpPr>
          <p:spPr bwMode="auto">
            <a:xfrm>
              <a:off x="1464198" y="4271059"/>
              <a:ext cx="16551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직선 화살표 연결선 22"/>
            <p:cNvCxnSpPr/>
            <p:nvPr/>
          </p:nvCxnSpPr>
          <p:spPr bwMode="auto">
            <a:xfrm flipH="1">
              <a:off x="1464198" y="4375231"/>
              <a:ext cx="16551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943101" y="4375231"/>
              <a:ext cx="604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수강</a:t>
              </a:r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38759" y="3909356"/>
              <a:ext cx="604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등록</a:t>
              </a:r>
              <a:endParaRPr lang="ko-KR" altLang="en-US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0" y="1392791"/>
            <a:ext cx="3026780" cy="369332"/>
          </a:xfrm>
          <a:prstGeom prst="rect">
            <a:avLst/>
          </a:prstGeom>
          <a:solidFill>
            <a:srgbClr val="CAFC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Hierarchical Data Model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645307" y="2534855"/>
            <a:ext cx="3026780" cy="2278896"/>
            <a:chOff x="4645307" y="2534855"/>
            <a:chExt cx="3026780" cy="2278896"/>
          </a:xfrm>
        </p:grpSpPr>
        <p:sp>
          <p:nvSpPr>
            <p:cNvPr id="7" name="모서리가 둥근 직사각형 6"/>
            <p:cNvSpPr/>
            <p:nvPr/>
          </p:nvSpPr>
          <p:spPr bwMode="auto">
            <a:xfrm>
              <a:off x="4651093" y="3415987"/>
              <a:ext cx="1006998" cy="416689"/>
            </a:xfrm>
            <a:prstGeom prst="roundRect">
              <a:avLst/>
            </a:prstGeom>
            <a:solidFill>
              <a:srgbClr val="D3FC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학생</a:t>
              </a: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4645307" y="4397062"/>
              <a:ext cx="1006998" cy="416689"/>
            </a:xfrm>
            <a:prstGeom prst="roundRect">
              <a:avLst/>
            </a:prstGeom>
            <a:solidFill>
              <a:srgbClr val="D3FC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수강과목</a:t>
              </a: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6665089" y="3415986"/>
              <a:ext cx="1006998" cy="416689"/>
            </a:xfrm>
            <a:prstGeom prst="roundRect">
              <a:avLst/>
            </a:prstGeom>
            <a:solidFill>
              <a:srgbClr val="D3FC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과목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6665089" y="4397062"/>
              <a:ext cx="1006998" cy="416689"/>
            </a:xfrm>
            <a:prstGeom prst="roundRect">
              <a:avLst/>
            </a:prstGeom>
            <a:solidFill>
              <a:srgbClr val="D3FC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등록학생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5658091" y="2534855"/>
              <a:ext cx="1006998" cy="416689"/>
            </a:xfrm>
            <a:prstGeom prst="roundRect">
              <a:avLst/>
            </a:prstGeom>
            <a:solidFill>
              <a:srgbClr val="D3FC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교수</a:t>
              </a:r>
            </a:p>
          </p:txBody>
        </p:sp>
        <p:cxnSp>
          <p:nvCxnSpPr>
            <p:cNvPr id="31" name="직선 화살표 연결선 30"/>
            <p:cNvCxnSpPr>
              <a:stCxn id="11" idx="2"/>
              <a:endCxn id="7" idx="0"/>
            </p:cNvCxnSpPr>
            <p:nvPr/>
          </p:nvCxnSpPr>
          <p:spPr bwMode="auto">
            <a:xfrm flipH="1">
              <a:off x="5154592" y="2951544"/>
              <a:ext cx="1006998" cy="4644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직선 화살표 연결선 32"/>
            <p:cNvCxnSpPr>
              <a:stCxn id="11" idx="2"/>
              <a:endCxn id="9" idx="0"/>
            </p:cNvCxnSpPr>
            <p:nvPr/>
          </p:nvCxnSpPr>
          <p:spPr bwMode="auto">
            <a:xfrm>
              <a:off x="6161590" y="2951544"/>
              <a:ext cx="1006998" cy="4644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직선 연결선 36"/>
            <p:cNvCxnSpPr>
              <a:stCxn id="7" idx="2"/>
              <a:endCxn id="8" idx="0"/>
            </p:cNvCxnSpPr>
            <p:nvPr/>
          </p:nvCxnSpPr>
          <p:spPr bwMode="auto">
            <a:xfrm flipH="1">
              <a:off x="5148806" y="3832676"/>
              <a:ext cx="5786" cy="5643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>
              <a:stCxn id="9" idx="2"/>
              <a:endCxn id="10" idx="0"/>
            </p:cNvCxnSpPr>
            <p:nvPr/>
          </p:nvCxnSpPr>
          <p:spPr bwMode="auto">
            <a:xfrm>
              <a:off x="7168588" y="3832675"/>
              <a:ext cx="0" cy="5643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4645307" y="5095335"/>
            <a:ext cx="3419078" cy="1264741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AutoNum type="arabicPeriod"/>
            </a:pP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관계는 항상 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parent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 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child 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방향 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-&gt; 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화살표가 불필요</a:t>
            </a:r>
            <a:endParaRPr lang="en-US" altLang="ko-KR" sz="16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 eaLnBrk="1" hangingPunct="1">
              <a:buFont typeface="Wingdings" panose="05000000000000000000" pitchFamily="2" charset="2"/>
              <a:buAutoNum type="arabicPeriod"/>
            </a:pP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레코드 타입 사이에는 항상 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관계만 존재 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-&gt; 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이름이 불필요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6354846" y="4120587"/>
            <a:ext cx="809883" cy="974748"/>
            <a:chOff x="6354846" y="4120587"/>
            <a:chExt cx="809883" cy="974748"/>
          </a:xfrm>
        </p:grpSpPr>
        <p:cxnSp>
          <p:nvCxnSpPr>
            <p:cNvPr id="53" name="직선 연결선 52"/>
            <p:cNvCxnSpPr>
              <a:endCxn id="40" idx="0"/>
            </p:cNvCxnSpPr>
            <p:nvPr/>
          </p:nvCxnSpPr>
          <p:spPr bwMode="auto">
            <a:xfrm>
              <a:off x="6354846" y="4120588"/>
              <a:ext cx="0" cy="9747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화살표 연결선 61"/>
            <p:cNvCxnSpPr/>
            <p:nvPr/>
          </p:nvCxnSpPr>
          <p:spPr bwMode="auto">
            <a:xfrm flipV="1">
              <a:off x="6354846" y="4120587"/>
              <a:ext cx="809883" cy="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9360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6239"/>
            <a:ext cx="8229600" cy="692787"/>
          </a:xfrm>
        </p:spPr>
        <p:txBody>
          <a:bodyPr/>
          <a:lstStyle/>
          <a:p>
            <a:r>
              <a:rPr lang="en-US" altLang="ko-KR" dirty="0" smtClean="0"/>
              <a:t>Relational Data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49634"/>
            <a:ext cx="8229601" cy="293793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en-US" altLang="ko-KR" dirty="0"/>
              <a:t>1970</a:t>
            </a:r>
            <a:r>
              <a:rPr lang="ko-KR" altLang="en-US" dirty="0"/>
              <a:t>년</a:t>
            </a:r>
            <a:r>
              <a:rPr lang="en-US" altLang="ko-KR" dirty="0"/>
              <a:t>, IBM</a:t>
            </a:r>
            <a:r>
              <a:rPr lang="ko-KR" altLang="en-US" dirty="0"/>
              <a:t>의 </a:t>
            </a:r>
            <a:r>
              <a:rPr lang="en-US" altLang="ko-KR" dirty="0"/>
              <a:t>E. F. </a:t>
            </a:r>
            <a:r>
              <a:rPr lang="en-US" altLang="ko-KR" dirty="0" err="1"/>
              <a:t>Codd</a:t>
            </a:r>
            <a:r>
              <a:rPr lang="ko-KR" altLang="en-US" dirty="0"/>
              <a:t>가 처음으로 제안</a:t>
            </a:r>
            <a:endParaRPr lang="en-US" altLang="ko-KR" dirty="0"/>
          </a:p>
          <a:p>
            <a:pPr lvl="1"/>
            <a:r>
              <a:rPr lang="ko-KR" altLang="en-US" dirty="0" smtClean="0"/>
              <a:t>관계</a:t>
            </a:r>
            <a:r>
              <a:rPr lang="en-US" altLang="ko-KR" dirty="0" smtClean="0"/>
              <a:t>(Relational) DB</a:t>
            </a:r>
            <a:r>
              <a:rPr lang="ko-KR" altLang="en-US" dirty="0" smtClean="0"/>
              <a:t>의 기반 모델로서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모든 개체와 이들 사이의 관계를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이라는 한 가지 방법으로 표현</a:t>
            </a:r>
            <a:endParaRPr lang="en-US" altLang="ko-KR" dirty="0" smtClean="0"/>
          </a:p>
          <a:p>
            <a:pPr lvl="2"/>
            <a:r>
              <a:rPr lang="en-US" altLang="ko-KR" dirty="0"/>
              <a:t>Relation</a:t>
            </a:r>
            <a:r>
              <a:rPr lang="ko-KR" altLang="en-US" dirty="0"/>
              <a:t>은 수학의 관계</a:t>
            </a:r>
            <a:r>
              <a:rPr lang="en-US" altLang="ko-KR" dirty="0"/>
              <a:t>(relation) </a:t>
            </a:r>
            <a:r>
              <a:rPr lang="ko-KR" altLang="en-US" dirty="0"/>
              <a:t>이론에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  <a:endParaRPr lang="en-US" altLang="ko-KR" dirty="0"/>
          </a:p>
          <a:p>
            <a:pPr lvl="1"/>
            <a:r>
              <a:rPr lang="ko-KR" altLang="en-US" dirty="0" smtClean="0"/>
              <a:t>모든 데이터를 </a:t>
            </a:r>
            <a:r>
              <a:rPr lang="ko-KR" altLang="en-US" b="1" dirty="0" smtClean="0">
                <a:solidFill>
                  <a:srgbClr val="00B0F0"/>
                </a:solidFill>
              </a:rPr>
              <a:t>테이블 형태</a:t>
            </a:r>
            <a:r>
              <a:rPr lang="en-US" altLang="ko-KR" b="1" dirty="0" smtClean="0">
                <a:solidFill>
                  <a:srgbClr val="00B0F0"/>
                </a:solidFill>
              </a:rPr>
              <a:t>(tabular form)</a:t>
            </a:r>
            <a:r>
              <a:rPr lang="ko-KR" altLang="en-US" dirty="0" smtClean="0"/>
              <a:t>의 구조로 표현</a:t>
            </a:r>
            <a:endParaRPr lang="en-US" altLang="ko-KR" dirty="0" smtClean="0"/>
          </a:p>
          <a:p>
            <a:r>
              <a:rPr lang="ko-KR" altLang="en-US" dirty="0" smtClean="0"/>
              <a:t>테이블</a:t>
            </a:r>
            <a:r>
              <a:rPr lang="en-US" altLang="ko-KR" dirty="0" smtClean="0"/>
              <a:t>(Table) ?</a:t>
            </a:r>
          </a:p>
          <a:p>
            <a:pPr lvl="1"/>
            <a:r>
              <a:rPr lang="ko-KR" altLang="en-US" dirty="0" smtClean="0"/>
              <a:t>테이블 이름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각 열의 이름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몸체</a:t>
            </a:r>
            <a:r>
              <a:rPr lang="en-US" altLang="ko-KR" dirty="0" smtClean="0"/>
              <a:t>(</a:t>
            </a:r>
            <a:r>
              <a:rPr lang="ko-KR" altLang="en-US" dirty="0"/>
              <a:t>데이터를 </a:t>
            </a:r>
            <a:r>
              <a:rPr lang="ko-KR" altLang="en-US" dirty="0" smtClean="0"/>
              <a:t>나타낸 부분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몸체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B0F0"/>
                </a:solidFill>
              </a:rPr>
              <a:t>row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tuple</a:t>
            </a:r>
            <a:r>
              <a:rPr lang="en-US" altLang="ko-KR" dirty="0" smtClean="0"/>
              <a:t>, record)</a:t>
            </a:r>
            <a:r>
              <a:rPr lang="ko-KR" altLang="en-US" dirty="0" smtClean="0"/>
              <a:t>과 열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B0F0"/>
                </a:solidFill>
              </a:rPr>
              <a:t>column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attribute</a:t>
            </a:r>
            <a:r>
              <a:rPr lang="en-US" altLang="ko-KR" dirty="0" smtClean="0"/>
              <a:t>, field, item)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95717"/>
              </p:ext>
            </p:extLst>
          </p:nvPr>
        </p:nvGraphicFramePr>
        <p:xfrm>
          <a:off x="753532" y="474133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Sno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Sname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학년</a:t>
                      </a:r>
                      <a:r>
                        <a:rPr lang="en-US" altLang="ko-KR" dirty="0" smtClean="0"/>
                        <a:t>(Year)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Dept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나수영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소공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정기태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소공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70200" y="4348176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학생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(STUDENT)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5173131" y="4275667"/>
            <a:ext cx="872067" cy="330200"/>
          </a:xfrm>
          <a:prstGeom prst="wedgeRoundRectCallout">
            <a:avLst>
              <a:gd name="adj1" fmla="val -104328"/>
              <a:gd name="adj2" fmla="val 31731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sz="1400" dirty="0"/>
              <a:t>테이블 이름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668867" y="4717508"/>
            <a:ext cx="6239933" cy="387892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646334" y="4187567"/>
            <a:ext cx="872067" cy="330200"/>
          </a:xfrm>
          <a:prstGeom prst="wedgeRoundRectCallout">
            <a:avLst>
              <a:gd name="adj1" fmla="val -62580"/>
              <a:gd name="adj2" fmla="val 103526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sz="1400" dirty="0" smtClean="0"/>
              <a:t>각 열의 </a:t>
            </a:r>
            <a:r>
              <a:rPr lang="ko-KR" altLang="en-US" sz="1400" dirty="0"/>
              <a:t>이름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68866" y="5474732"/>
            <a:ext cx="6239933" cy="387892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7251700" y="5474732"/>
            <a:ext cx="783168" cy="330200"/>
          </a:xfrm>
          <a:prstGeom prst="wedgeRoundRectCallout">
            <a:avLst>
              <a:gd name="adj1" fmla="val -93517"/>
              <a:gd name="adj2" fmla="val -1602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sz="1400" dirty="0" smtClean="0">
                <a:latin typeface="Times New Roman" panose="02020603050405020304" pitchFamily="18" charset="0"/>
              </a:rPr>
              <a:t>행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(row)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596466" y="5105400"/>
            <a:ext cx="931333" cy="1075267"/>
          </a:xfrm>
          <a:prstGeom prst="roundRect">
            <a:avLst/>
          </a:prstGeom>
          <a:noFill/>
          <a:ln w="1270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7120467" y="4814332"/>
            <a:ext cx="1045633" cy="330200"/>
          </a:xfrm>
          <a:prstGeom prst="wedgeRoundRectCallout">
            <a:avLst>
              <a:gd name="adj1" fmla="val -104045"/>
              <a:gd name="adj2" fmla="val 113783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ko-KR" altLang="en-US" sz="1400" dirty="0" smtClean="0">
                <a:latin typeface="Times New Roman" panose="02020603050405020304" pitchFamily="18" charset="0"/>
              </a:rPr>
              <a:t>열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(column)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사용하는 용어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용어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Atomic Value(</a:t>
            </a:r>
            <a:r>
              <a:rPr lang="ko-KR" altLang="en-US" dirty="0" smtClean="0"/>
              <a:t>원자 값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더 이상 분해할 수 없는 값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Domain(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어떤 속성이 가질 수 있는 같은 타입의 모든 값들의 집합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단순</a:t>
            </a:r>
            <a:r>
              <a:rPr lang="en-US" altLang="ko-KR" dirty="0" smtClean="0"/>
              <a:t>(simple) </a:t>
            </a:r>
            <a:r>
              <a:rPr lang="ko-KR" altLang="en-US" dirty="0"/>
              <a:t>도메인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원자 값으로 구성된 도메인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복합</a:t>
            </a:r>
            <a:r>
              <a:rPr lang="en-US" altLang="ko-KR" dirty="0"/>
              <a:t>(composite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: &lt;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과 같이 원자 값을 결합하여 별개의 일자</a:t>
            </a:r>
            <a:r>
              <a:rPr lang="en-US" altLang="ko-KR" dirty="0" smtClean="0"/>
              <a:t>(date)</a:t>
            </a:r>
            <a:r>
              <a:rPr lang="ko-KR" altLang="en-US" dirty="0" smtClean="0"/>
              <a:t>라는 도메인으로 정의한 것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같은 도메인에 속하는 값들끼리만 비교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00B0F0"/>
                </a:solidFill>
              </a:rPr>
              <a:t>도메인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b="1" dirty="0" smtClean="0">
                <a:solidFill>
                  <a:srgbClr val="C00000"/>
                </a:solidFill>
              </a:rPr>
              <a:t>속성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프로그래밍 언어의 </a:t>
            </a:r>
            <a:r>
              <a:rPr lang="ko-KR" altLang="en-US" b="1" dirty="0" smtClean="0">
                <a:solidFill>
                  <a:srgbClr val="00B0F0"/>
                </a:solidFill>
              </a:rPr>
              <a:t>데이터 타입</a:t>
            </a:r>
            <a:r>
              <a:rPr lang="en-US" altLang="ko-KR" b="1" dirty="0" smtClean="0">
                <a:solidFill>
                  <a:srgbClr val="00B0F0"/>
                </a:solidFill>
              </a:rPr>
              <a:t> </a:t>
            </a:r>
            <a:r>
              <a:rPr lang="en-US" altLang="ko-KR" dirty="0" smtClean="0"/>
              <a:t>&amp; </a:t>
            </a:r>
            <a:r>
              <a:rPr lang="ko-KR" altLang="en-US" b="1" dirty="0" smtClean="0">
                <a:solidFill>
                  <a:srgbClr val="C00000"/>
                </a:solidFill>
              </a:rPr>
              <a:t>변수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Attribute Value(</a:t>
            </a:r>
            <a:r>
              <a:rPr lang="ko-KR" altLang="en-US" dirty="0"/>
              <a:t>속성 값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데이터의 가장 작은 논리적 </a:t>
            </a:r>
            <a:r>
              <a:rPr lang="ko-KR" altLang="en-US" dirty="0" smtClean="0"/>
              <a:t>단위로서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정의된 도메인에 속하는 값만 </a:t>
            </a:r>
            <a:r>
              <a:rPr lang="ko-KR" altLang="en-US" dirty="0" smtClean="0"/>
              <a:t>허용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단순</a:t>
            </a:r>
            <a:r>
              <a:rPr lang="en-US" altLang="ko-KR" dirty="0" smtClean="0"/>
              <a:t>(simple)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 도메인 위에서 정의된 속성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복합</a:t>
            </a:r>
            <a:r>
              <a:rPr lang="en-US" altLang="ko-KR" dirty="0" smtClean="0"/>
              <a:t>(composite)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복합 도메인 위에서 정의된 속성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‘100’, ‘</a:t>
            </a:r>
            <a:r>
              <a:rPr lang="ko-KR" altLang="en-US" dirty="0"/>
              <a:t>나수영</a:t>
            </a:r>
            <a:r>
              <a:rPr lang="en-US" altLang="ko-KR" dirty="0"/>
              <a:t>’, ‘4’, ‘</a:t>
            </a:r>
            <a:r>
              <a:rPr lang="ko-KR" altLang="en-US" dirty="0"/>
              <a:t>소공</a:t>
            </a:r>
            <a:r>
              <a:rPr lang="en-US" altLang="ko-KR" dirty="0"/>
              <a:t>’, 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376207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3113</TotalTime>
  <Pages>78</Pages>
  <Words>1532</Words>
  <Application>Microsoft Office PowerPoint</Application>
  <PresentationFormat>화면 슬라이드 쇼(4:3)</PresentationFormat>
  <Paragraphs>348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HY신명조</vt:lpstr>
      <vt:lpstr>굴림</vt:lpstr>
      <vt:lpstr>돋움</vt:lpstr>
      <vt:lpstr>바탕</vt:lpstr>
      <vt:lpstr>바탕체</vt:lpstr>
      <vt:lpstr>휴먼편지체</vt:lpstr>
      <vt:lpstr>Arial</vt:lpstr>
      <vt:lpstr>Cambria Math</vt:lpstr>
      <vt:lpstr>Times New Roman</vt:lpstr>
      <vt:lpstr>Wingdings</vt:lpstr>
      <vt:lpstr>색종이 상자</vt:lpstr>
      <vt:lpstr>Data Model</vt:lpstr>
      <vt:lpstr>Data Modeling? (1)</vt:lpstr>
      <vt:lpstr>Data Modeling? (2)</vt:lpstr>
      <vt:lpstr>Logical Data Model (1)</vt:lpstr>
      <vt:lpstr>Logical Data Model (2)</vt:lpstr>
      <vt:lpstr>Data Structure Diagram</vt:lpstr>
      <vt:lpstr>Network &amp; Hierarchical Model 예시</vt:lpstr>
      <vt:lpstr>Relational Data Model</vt:lpstr>
      <vt:lpstr>사용하는 용어(1)</vt:lpstr>
      <vt:lpstr>사용하는 용어(2)</vt:lpstr>
      <vt:lpstr>Relation vs. Database</vt:lpstr>
      <vt:lpstr>Relation의 특성</vt:lpstr>
      <vt:lpstr>Sample RDB</vt:lpstr>
      <vt:lpstr>Database Key(1)</vt:lpstr>
      <vt:lpstr>Database Key(2)</vt:lpstr>
      <vt:lpstr>Database Key(3)</vt:lpstr>
      <vt:lpstr>Integrity Constraint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user</cp:lastModifiedBy>
  <cp:revision>402</cp:revision>
  <cp:lastPrinted>1998-03-03T12:31:10Z</cp:lastPrinted>
  <dcterms:created xsi:type="dcterms:W3CDTF">1995-08-26T10:43:50Z</dcterms:created>
  <dcterms:modified xsi:type="dcterms:W3CDTF">2018-02-02T07:57:22Z</dcterms:modified>
</cp:coreProperties>
</file>