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41"/>
  </p:notesMasterIdLst>
  <p:handoutMasterIdLst>
    <p:handoutMasterId r:id="rId42"/>
  </p:handoutMasterIdLst>
  <p:sldIdLst>
    <p:sldId id="263" r:id="rId2"/>
    <p:sldId id="264" r:id="rId3"/>
    <p:sldId id="265" r:id="rId4"/>
    <p:sldId id="266" r:id="rId5"/>
    <p:sldId id="267" r:id="rId6"/>
    <p:sldId id="268" r:id="rId7"/>
    <p:sldId id="273" r:id="rId8"/>
    <p:sldId id="269" r:id="rId9"/>
    <p:sldId id="274" r:id="rId10"/>
    <p:sldId id="270" r:id="rId11"/>
    <p:sldId id="279" r:id="rId12"/>
    <p:sldId id="271" r:id="rId13"/>
    <p:sldId id="280" r:id="rId14"/>
    <p:sldId id="272" r:id="rId15"/>
    <p:sldId id="275" r:id="rId16"/>
    <p:sldId id="277" r:id="rId17"/>
    <p:sldId id="281" r:id="rId18"/>
    <p:sldId id="278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</p:sldIdLst>
  <p:sldSz cx="9144000" cy="6858000" type="screen4x3"/>
  <p:notesSz cx="9774238" cy="67087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E5FF"/>
    <a:srgbClr val="FFCCFF"/>
    <a:srgbClr val="BDFFE9"/>
    <a:srgbClr val="9BFFDE"/>
    <a:srgbClr val="CC00CC"/>
    <a:srgbClr val="DDFFF4"/>
    <a:srgbClr val="CAE8AA"/>
    <a:srgbClr val="71FFB1"/>
    <a:srgbClr val="3333FF"/>
    <a:srgbClr val="28E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067" autoAdjust="0"/>
  </p:normalViewPr>
  <p:slideViewPr>
    <p:cSldViewPr snapToGrid="0">
      <p:cViewPr varScale="1">
        <p:scale>
          <a:sx n="113" d="100"/>
          <a:sy n="113" d="100"/>
        </p:scale>
        <p:origin x="151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7938"/>
            <a:ext cx="4238626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defTabSz="904875" eaLnBrk="0" latinLnBrk="0" hangingPunct="0">
              <a:defRPr sz="1000" i="1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37200" y="7938"/>
            <a:ext cx="42386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algn="r" defTabSz="904875" eaLnBrk="0" latinLnBrk="0" hangingPunct="0">
              <a:defRPr sz="1000" i="1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6388100"/>
            <a:ext cx="4238626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defTabSz="904875" eaLnBrk="0" latinLnBrk="0" hangingPunct="0">
              <a:defRPr sz="1000" i="1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7200" y="6388100"/>
            <a:ext cx="42386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algn="r" defTabSz="904875">
              <a:defRPr sz="1000" i="1"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pPr>
              <a:defRPr/>
            </a:pPr>
            <a:fld id="{1126E89D-4FC5-485A-B077-3AEC359E27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3527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7938"/>
            <a:ext cx="4238626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defTabSz="754063" eaLnBrk="1" latinLnBrk="0" hangingPunct="1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37200" y="7938"/>
            <a:ext cx="42386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algn="r" defTabSz="754063" eaLnBrk="1" latinLnBrk="0" hangingPunct="1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6388100"/>
            <a:ext cx="4238626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defTabSz="754063" eaLnBrk="1" latinLnBrk="0" hangingPunct="1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37200" y="6388100"/>
            <a:ext cx="42386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algn="r" defTabSz="754063" eaLnBrk="1" hangingPunct="1">
              <a:defRPr sz="1000" i="1">
                <a:latin typeface="Arial" panose="020B0604020202020204" pitchFamily="34" charset="0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99946C88-72AF-4E42-80A2-2ABDB9E8DC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1750" y="3187700"/>
            <a:ext cx="7170738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0" tIns="45365" rIns="90730" bIns="453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307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16275" y="508000"/>
            <a:ext cx="3346450" cy="2509838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657618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5988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3188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31975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6505575"/>
            <a:ext cx="9144000" cy="304800"/>
            <a:chOff x="0" y="4032"/>
            <a:chExt cx="4992" cy="144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3" y="4026"/>
              <a:ext cx="2483" cy="145"/>
              <a:chOff x="-2" y="3924"/>
              <a:chExt cx="5760" cy="403"/>
            </a:xfrm>
          </p:grpSpPr>
          <p:sp>
            <p:nvSpPr>
              <p:cNvPr id="29" name="AutoShape 4" descr="좁은 수평선"/>
              <p:cNvSpPr>
                <a:spLocks noChangeArrowheads="1"/>
              </p:cNvSpPr>
              <p:nvPr/>
            </p:nvSpPr>
            <p:spPr bwMode="auto">
              <a:xfrm>
                <a:off x="5373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AutoShape 5" descr="좁은 수평선"/>
              <p:cNvSpPr>
                <a:spLocks noChangeArrowheads="1"/>
              </p:cNvSpPr>
              <p:nvPr/>
            </p:nvSpPr>
            <p:spPr bwMode="auto">
              <a:xfrm>
                <a:off x="5373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AutoShape 6" descr="좁은 수평선"/>
              <p:cNvSpPr>
                <a:spLocks noChangeArrowheads="1"/>
              </p:cNvSpPr>
              <p:nvPr/>
            </p:nvSpPr>
            <p:spPr bwMode="auto">
              <a:xfrm>
                <a:off x="498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AutoShape 7" descr="좁은 수평선"/>
              <p:cNvSpPr>
                <a:spLocks noChangeArrowheads="1"/>
              </p:cNvSpPr>
              <p:nvPr/>
            </p:nvSpPr>
            <p:spPr bwMode="auto">
              <a:xfrm>
                <a:off x="4605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AutoShape 8" descr="좁은 수평선"/>
              <p:cNvSpPr>
                <a:spLocks noChangeArrowheads="1"/>
              </p:cNvSpPr>
              <p:nvPr/>
            </p:nvSpPr>
            <p:spPr bwMode="auto">
              <a:xfrm>
                <a:off x="4605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AutoShape 9" descr="좁은 수평선"/>
              <p:cNvSpPr>
                <a:spLocks noChangeArrowheads="1"/>
              </p:cNvSpPr>
              <p:nvPr/>
            </p:nvSpPr>
            <p:spPr bwMode="auto">
              <a:xfrm>
                <a:off x="422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AutoShape 10" descr="좁은 수평선"/>
              <p:cNvSpPr>
                <a:spLocks noChangeArrowheads="1"/>
              </p:cNvSpPr>
              <p:nvPr/>
            </p:nvSpPr>
            <p:spPr bwMode="auto">
              <a:xfrm>
                <a:off x="383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AutoShape 11" descr="좁은 수평선"/>
              <p:cNvSpPr>
                <a:spLocks noChangeArrowheads="1"/>
              </p:cNvSpPr>
              <p:nvPr/>
            </p:nvSpPr>
            <p:spPr bwMode="auto">
              <a:xfrm>
                <a:off x="383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AutoShape 12" descr="좁은 수평선"/>
              <p:cNvSpPr>
                <a:spLocks noChangeArrowheads="1"/>
              </p:cNvSpPr>
              <p:nvPr/>
            </p:nvSpPr>
            <p:spPr bwMode="auto">
              <a:xfrm>
                <a:off x="345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AutoShape 13" descr="좁은 수평선"/>
              <p:cNvSpPr>
                <a:spLocks noChangeArrowheads="1"/>
              </p:cNvSpPr>
              <p:nvPr/>
            </p:nvSpPr>
            <p:spPr bwMode="auto">
              <a:xfrm>
                <a:off x="306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AutoShape 14" descr="좁은 수평선"/>
              <p:cNvSpPr>
                <a:spLocks noChangeArrowheads="1"/>
              </p:cNvSpPr>
              <p:nvPr/>
            </p:nvSpPr>
            <p:spPr bwMode="auto">
              <a:xfrm>
                <a:off x="306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AutoShape 15" descr="좁은 수평선"/>
              <p:cNvSpPr>
                <a:spLocks noChangeArrowheads="1"/>
              </p:cNvSpPr>
              <p:nvPr/>
            </p:nvSpPr>
            <p:spPr bwMode="auto">
              <a:xfrm>
                <a:off x="2685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AutoShape 16" descr="좁은 수평선"/>
              <p:cNvSpPr>
                <a:spLocks noChangeArrowheads="1"/>
              </p:cNvSpPr>
              <p:nvPr/>
            </p:nvSpPr>
            <p:spPr bwMode="auto">
              <a:xfrm>
                <a:off x="191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AutoShape 17" descr="좁은 수평선"/>
              <p:cNvSpPr>
                <a:spLocks noChangeArrowheads="1"/>
              </p:cNvSpPr>
              <p:nvPr/>
            </p:nvSpPr>
            <p:spPr bwMode="auto">
              <a:xfrm>
                <a:off x="191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AutoShape 18" descr="좁은 수평선"/>
              <p:cNvSpPr>
                <a:spLocks noChangeArrowheads="1"/>
              </p:cNvSpPr>
              <p:nvPr/>
            </p:nvSpPr>
            <p:spPr bwMode="auto">
              <a:xfrm>
                <a:off x="153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AutoShape 19" descr="좁은 수평선"/>
              <p:cNvSpPr>
                <a:spLocks noChangeArrowheads="1"/>
              </p:cNvSpPr>
              <p:nvPr/>
            </p:nvSpPr>
            <p:spPr bwMode="auto">
              <a:xfrm>
                <a:off x="1149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AutoShape 20" descr="좁은 수평선"/>
              <p:cNvSpPr>
                <a:spLocks noChangeArrowheads="1"/>
              </p:cNvSpPr>
              <p:nvPr/>
            </p:nvSpPr>
            <p:spPr bwMode="auto">
              <a:xfrm>
                <a:off x="114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AutoShape 21" descr="좁은 수평선"/>
              <p:cNvSpPr>
                <a:spLocks noChangeArrowheads="1"/>
              </p:cNvSpPr>
              <p:nvPr/>
            </p:nvSpPr>
            <p:spPr bwMode="auto">
              <a:xfrm>
                <a:off x="765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AutoShape 22" descr="좁은 수평선"/>
              <p:cNvSpPr>
                <a:spLocks noChangeArrowheads="1"/>
              </p:cNvSpPr>
              <p:nvPr/>
            </p:nvSpPr>
            <p:spPr bwMode="auto">
              <a:xfrm>
                <a:off x="381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AutoShape 23" descr="좁은 수평선"/>
              <p:cNvSpPr>
                <a:spLocks noChangeArrowheads="1"/>
              </p:cNvSpPr>
              <p:nvPr/>
            </p:nvSpPr>
            <p:spPr bwMode="auto">
              <a:xfrm>
                <a:off x="381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AutoShape 24" descr="좁은 수평선"/>
              <p:cNvSpPr>
                <a:spLocks noChangeArrowheads="1"/>
              </p:cNvSpPr>
              <p:nvPr/>
            </p:nvSpPr>
            <p:spPr bwMode="auto">
              <a:xfrm>
                <a:off x="-3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AutoShape 25" descr="좁은 수평선"/>
              <p:cNvSpPr>
                <a:spLocks noChangeArrowheads="1"/>
              </p:cNvSpPr>
              <p:nvPr/>
            </p:nvSpPr>
            <p:spPr bwMode="auto">
              <a:xfrm>
                <a:off x="230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499" y="4026"/>
              <a:ext cx="2483" cy="145"/>
              <a:chOff x="-2" y="3924"/>
              <a:chExt cx="5760" cy="403"/>
            </a:xfrm>
          </p:grpSpPr>
          <p:sp>
            <p:nvSpPr>
              <p:cNvPr id="7" name="AutoShape 27" descr="좁은 수평선"/>
              <p:cNvSpPr>
                <a:spLocks noChangeArrowheads="1"/>
              </p:cNvSpPr>
              <p:nvPr/>
            </p:nvSpPr>
            <p:spPr bwMode="auto">
              <a:xfrm>
                <a:off x="5373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AutoShape 28" descr="좁은 수평선"/>
              <p:cNvSpPr>
                <a:spLocks noChangeArrowheads="1"/>
              </p:cNvSpPr>
              <p:nvPr/>
            </p:nvSpPr>
            <p:spPr bwMode="auto">
              <a:xfrm>
                <a:off x="5373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AutoShape 29" descr="좁은 수평선"/>
              <p:cNvSpPr>
                <a:spLocks noChangeArrowheads="1"/>
              </p:cNvSpPr>
              <p:nvPr/>
            </p:nvSpPr>
            <p:spPr bwMode="auto">
              <a:xfrm>
                <a:off x="498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AutoShape 30" descr="좁은 수평선"/>
              <p:cNvSpPr>
                <a:spLocks noChangeArrowheads="1"/>
              </p:cNvSpPr>
              <p:nvPr/>
            </p:nvSpPr>
            <p:spPr bwMode="auto">
              <a:xfrm>
                <a:off x="4605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AutoShape 31" descr="좁은 수평선"/>
              <p:cNvSpPr>
                <a:spLocks noChangeArrowheads="1"/>
              </p:cNvSpPr>
              <p:nvPr/>
            </p:nvSpPr>
            <p:spPr bwMode="auto">
              <a:xfrm>
                <a:off x="4605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AutoShape 32" descr="좁은 수평선"/>
              <p:cNvSpPr>
                <a:spLocks noChangeArrowheads="1"/>
              </p:cNvSpPr>
              <p:nvPr/>
            </p:nvSpPr>
            <p:spPr bwMode="auto">
              <a:xfrm>
                <a:off x="422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AutoShape 33" descr="좁은 수평선"/>
              <p:cNvSpPr>
                <a:spLocks noChangeArrowheads="1"/>
              </p:cNvSpPr>
              <p:nvPr/>
            </p:nvSpPr>
            <p:spPr bwMode="auto">
              <a:xfrm>
                <a:off x="383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AutoShape 34" descr="좁은 수평선"/>
              <p:cNvSpPr>
                <a:spLocks noChangeArrowheads="1"/>
              </p:cNvSpPr>
              <p:nvPr/>
            </p:nvSpPr>
            <p:spPr bwMode="auto">
              <a:xfrm>
                <a:off x="383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AutoShape 35" descr="좁은 수평선"/>
              <p:cNvSpPr>
                <a:spLocks noChangeArrowheads="1"/>
              </p:cNvSpPr>
              <p:nvPr/>
            </p:nvSpPr>
            <p:spPr bwMode="auto">
              <a:xfrm>
                <a:off x="345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AutoShape 36" descr="좁은 수평선"/>
              <p:cNvSpPr>
                <a:spLocks noChangeArrowheads="1"/>
              </p:cNvSpPr>
              <p:nvPr/>
            </p:nvSpPr>
            <p:spPr bwMode="auto">
              <a:xfrm>
                <a:off x="306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AutoShape 37" descr="좁은 수평선"/>
              <p:cNvSpPr>
                <a:spLocks noChangeArrowheads="1"/>
              </p:cNvSpPr>
              <p:nvPr/>
            </p:nvSpPr>
            <p:spPr bwMode="auto">
              <a:xfrm>
                <a:off x="306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AutoShape 38" descr="좁은 수평선"/>
              <p:cNvSpPr>
                <a:spLocks noChangeArrowheads="1"/>
              </p:cNvSpPr>
              <p:nvPr/>
            </p:nvSpPr>
            <p:spPr bwMode="auto">
              <a:xfrm>
                <a:off x="2685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AutoShape 39" descr="좁은 수평선"/>
              <p:cNvSpPr>
                <a:spLocks noChangeArrowheads="1"/>
              </p:cNvSpPr>
              <p:nvPr/>
            </p:nvSpPr>
            <p:spPr bwMode="auto">
              <a:xfrm>
                <a:off x="191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AutoShape 40" descr="좁은 수평선"/>
              <p:cNvSpPr>
                <a:spLocks noChangeArrowheads="1"/>
              </p:cNvSpPr>
              <p:nvPr/>
            </p:nvSpPr>
            <p:spPr bwMode="auto">
              <a:xfrm>
                <a:off x="191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AutoShape 41" descr="좁은 수평선"/>
              <p:cNvSpPr>
                <a:spLocks noChangeArrowheads="1"/>
              </p:cNvSpPr>
              <p:nvPr/>
            </p:nvSpPr>
            <p:spPr bwMode="auto">
              <a:xfrm>
                <a:off x="153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AutoShape 42" descr="좁은 수평선"/>
              <p:cNvSpPr>
                <a:spLocks noChangeArrowheads="1"/>
              </p:cNvSpPr>
              <p:nvPr/>
            </p:nvSpPr>
            <p:spPr bwMode="auto">
              <a:xfrm>
                <a:off x="1149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AutoShape 43" descr="좁은 수평선"/>
              <p:cNvSpPr>
                <a:spLocks noChangeArrowheads="1"/>
              </p:cNvSpPr>
              <p:nvPr/>
            </p:nvSpPr>
            <p:spPr bwMode="auto">
              <a:xfrm>
                <a:off x="114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AutoShape 44" descr="좁은 수평선"/>
              <p:cNvSpPr>
                <a:spLocks noChangeArrowheads="1"/>
              </p:cNvSpPr>
              <p:nvPr/>
            </p:nvSpPr>
            <p:spPr bwMode="auto">
              <a:xfrm>
                <a:off x="765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AutoShape 45" descr="좁은 수평선"/>
              <p:cNvSpPr>
                <a:spLocks noChangeArrowheads="1"/>
              </p:cNvSpPr>
              <p:nvPr/>
            </p:nvSpPr>
            <p:spPr bwMode="auto">
              <a:xfrm>
                <a:off x="381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AutoShape 46" descr="좁은 수평선"/>
              <p:cNvSpPr>
                <a:spLocks noChangeArrowheads="1"/>
              </p:cNvSpPr>
              <p:nvPr/>
            </p:nvSpPr>
            <p:spPr bwMode="auto">
              <a:xfrm>
                <a:off x="381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AutoShape 47" descr="좁은 수평선"/>
              <p:cNvSpPr>
                <a:spLocks noChangeArrowheads="1"/>
              </p:cNvSpPr>
              <p:nvPr/>
            </p:nvSpPr>
            <p:spPr bwMode="auto">
              <a:xfrm>
                <a:off x="-3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AutoShape 48" descr="좁은 수평선"/>
              <p:cNvSpPr>
                <a:spLocks noChangeArrowheads="1"/>
              </p:cNvSpPr>
              <p:nvPr/>
            </p:nvSpPr>
            <p:spPr bwMode="auto">
              <a:xfrm>
                <a:off x="230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1" name="Group 49"/>
          <p:cNvGrpSpPr>
            <a:grpSpLocks/>
          </p:cNvGrpSpPr>
          <p:nvPr/>
        </p:nvGrpSpPr>
        <p:grpSpPr bwMode="auto">
          <a:xfrm>
            <a:off x="609600" y="2362200"/>
            <a:ext cx="7924800" cy="762000"/>
            <a:chOff x="384" y="1488"/>
            <a:chExt cx="4992" cy="480"/>
          </a:xfrm>
        </p:grpSpPr>
        <p:sp>
          <p:nvSpPr>
            <p:cNvPr id="52" name="Line 50"/>
            <p:cNvSpPr>
              <a:spLocks noChangeShapeType="1"/>
            </p:cNvSpPr>
            <p:nvPr/>
          </p:nvSpPr>
          <p:spPr bwMode="ltGray">
            <a:xfrm>
              <a:off x="483" y="1488"/>
              <a:ext cx="478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gray">
            <a:xfrm flipV="1">
              <a:off x="483" y="1968"/>
              <a:ext cx="4787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54" name="Group 52"/>
            <p:cNvGrpSpPr>
              <a:grpSpLocks/>
            </p:cNvGrpSpPr>
            <p:nvPr userDrawn="1"/>
          </p:nvGrpSpPr>
          <p:grpSpPr bwMode="auto">
            <a:xfrm>
              <a:off x="384" y="1513"/>
              <a:ext cx="507" cy="426"/>
              <a:chOff x="384" y="1513"/>
              <a:chExt cx="507" cy="426"/>
            </a:xfrm>
          </p:grpSpPr>
          <p:sp>
            <p:nvSpPr>
              <p:cNvPr id="64" name="AutoShape 53"/>
              <p:cNvSpPr>
                <a:spLocks noChangeArrowheads="1"/>
              </p:cNvSpPr>
              <p:nvPr/>
            </p:nvSpPr>
            <p:spPr bwMode="auto">
              <a:xfrm>
                <a:off x="527" y="1518"/>
                <a:ext cx="242" cy="421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Freeform 54"/>
              <p:cNvSpPr>
                <a:spLocks/>
              </p:cNvSpPr>
              <p:nvPr/>
            </p:nvSpPr>
            <p:spPr bwMode="auto">
              <a:xfrm>
                <a:off x="649" y="1513"/>
                <a:ext cx="242" cy="215"/>
              </a:xfrm>
              <a:custGeom>
                <a:avLst/>
                <a:gdLst>
                  <a:gd name="T0" fmla="*/ 3260 w 196"/>
                  <a:gd name="T1" fmla="*/ 40209 h 158"/>
                  <a:gd name="T2" fmla="*/ 8723 w 196"/>
                  <a:gd name="T3" fmla="*/ 40563 h 158"/>
                  <a:gd name="T4" fmla="*/ 5150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Freeform 55"/>
              <p:cNvSpPr>
                <a:spLocks/>
              </p:cNvSpPr>
              <p:nvPr/>
            </p:nvSpPr>
            <p:spPr bwMode="auto">
              <a:xfrm>
                <a:off x="649" y="1725"/>
                <a:ext cx="242" cy="211"/>
              </a:xfrm>
              <a:custGeom>
                <a:avLst/>
                <a:gdLst>
                  <a:gd name="T0" fmla="*/ 4693 w 192"/>
                  <a:gd name="T1" fmla="*/ 1 h 157"/>
                  <a:gd name="T2" fmla="*/ 12358 w 192"/>
                  <a:gd name="T3" fmla="*/ 0 h 157"/>
                  <a:gd name="T4" fmla="*/ 7266 w 192"/>
                  <a:gd name="T5" fmla="*/ 32142 h 157"/>
                  <a:gd name="T6" fmla="*/ 0 w 192"/>
                  <a:gd name="T7" fmla="*/ 32142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AutoShape 56"/>
              <p:cNvSpPr>
                <a:spLocks noChangeArrowheads="1"/>
              </p:cNvSpPr>
              <p:nvPr/>
            </p:nvSpPr>
            <p:spPr bwMode="auto">
              <a:xfrm>
                <a:off x="384" y="1513"/>
                <a:ext cx="172" cy="426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Freeform 57"/>
              <p:cNvSpPr>
                <a:spLocks/>
              </p:cNvSpPr>
              <p:nvPr/>
            </p:nvSpPr>
            <p:spPr bwMode="auto">
              <a:xfrm>
                <a:off x="470" y="1517"/>
                <a:ext cx="242" cy="211"/>
              </a:xfrm>
              <a:custGeom>
                <a:avLst/>
                <a:gdLst>
                  <a:gd name="T0" fmla="*/ 3090 w 196"/>
                  <a:gd name="T1" fmla="*/ 28866 h 158"/>
                  <a:gd name="T2" fmla="*/ 8723 w 196"/>
                  <a:gd name="T3" fmla="*/ 28866 h 158"/>
                  <a:gd name="T4" fmla="*/ 5445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Freeform 58"/>
              <p:cNvSpPr>
                <a:spLocks/>
              </p:cNvSpPr>
              <p:nvPr/>
            </p:nvSpPr>
            <p:spPr bwMode="auto">
              <a:xfrm>
                <a:off x="467" y="1725"/>
                <a:ext cx="245" cy="211"/>
              </a:xfrm>
              <a:custGeom>
                <a:avLst/>
                <a:gdLst>
                  <a:gd name="T0" fmla="*/ 4477 w 194"/>
                  <a:gd name="T1" fmla="*/ 0 h 158"/>
                  <a:gd name="T2" fmla="*/ 12953 w 194"/>
                  <a:gd name="T3" fmla="*/ 0 h 158"/>
                  <a:gd name="T4" fmla="*/ 8014 w 194"/>
                  <a:gd name="T5" fmla="*/ 28866 h 158"/>
                  <a:gd name="T6" fmla="*/ 0 w 194"/>
                  <a:gd name="T7" fmla="*/ 285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Freeform 59"/>
              <p:cNvSpPr>
                <a:spLocks/>
              </p:cNvSpPr>
              <p:nvPr/>
            </p:nvSpPr>
            <p:spPr bwMode="auto">
              <a:xfrm>
                <a:off x="414" y="1589"/>
                <a:ext cx="109" cy="136"/>
              </a:xfrm>
              <a:custGeom>
                <a:avLst/>
                <a:gdLst>
                  <a:gd name="T0" fmla="*/ 3152 w 86"/>
                  <a:gd name="T1" fmla="*/ 0 h 102"/>
                  <a:gd name="T2" fmla="*/ 0 w 86"/>
                  <a:gd name="T3" fmla="*/ 18017 h 102"/>
                  <a:gd name="T4" fmla="*/ 6123 w 86"/>
                  <a:gd name="T5" fmla="*/ 18017 h 102"/>
                  <a:gd name="T6" fmla="*/ 3152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Freeform 60"/>
              <p:cNvSpPr>
                <a:spLocks/>
              </p:cNvSpPr>
              <p:nvPr/>
            </p:nvSpPr>
            <p:spPr bwMode="auto">
              <a:xfrm>
                <a:off x="414" y="1725"/>
                <a:ext cx="109" cy="137"/>
              </a:xfrm>
              <a:custGeom>
                <a:avLst/>
                <a:gdLst>
                  <a:gd name="T0" fmla="*/ 2992 w 86"/>
                  <a:gd name="T1" fmla="*/ 20655 h 102"/>
                  <a:gd name="T2" fmla="*/ 0 w 86"/>
                  <a:gd name="T3" fmla="*/ 0 h 102"/>
                  <a:gd name="T4" fmla="*/ 6123 w 86"/>
                  <a:gd name="T5" fmla="*/ 0 h 102"/>
                  <a:gd name="T6" fmla="*/ 2992 w 86"/>
                  <a:gd name="T7" fmla="*/ 20655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" name="Group 61"/>
            <p:cNvGrpSpPr>
              <a:grpSpLocks/>
            </p:cNvGrpSpPr>
            <p:nvPr userDrawn="1"/>
          </p:nvGrpSpPr>
          <p:grpSpPr bwMode="auto">
            <a:xfrm>
              <a:off x="4895" y="1513"/>
              <a:ext cx="481" cy="426"/>
              <a:chOff x="4895" y="1513"/>
              <a:chExt cx="481" cy="426"/>
            </a:xfrm>
          </p:grpSpPr>
          <p:sp>
            <p:nvSpPr>
              <p:cNvPr id="56" name="AutoShape 62"/>
              <p:cNvSpPr>
                <a:spLocks noChangeArrowheads="1"/>
              </p:cNvSpPr>
              <p:nvPr/>
            </p:nvSpPr>
            <p:spPr bwMode="auto">
              <a:xfrm>
                <a:off x="5030" y="1518"/>
                <a:ext cx="230" cy="421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Freeform 63"/>
              <p:cNvSpPr>
                <a:spLocks/>
              </p:cNvSpPr>
              <p:nvPr/>
            </p:nvSpPr>
            <p:spPr bwMode="auto">
              <a:xfrm>
                <a:off x="5146" y="1518"/>
                <a:ext cx="230" cy="210"/>
              </a:xfrm>
              <a:custGeom>
                <a:avLst/>
                <a:gdLst>
                  <a:gd name="T0" fmla="*/ 1324 w 196"/>
                  <a:gd name="T1" fmla="*/ 26285 h 158"/>
                  <a:gd name="T2" fmla="*/ 3496 w 196"/>
                  <a:gd name="T3" fmla="*/ 26480 h 158"/>
                  <a:gd name="T4" fmla="*/ 2075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Freeform 64"/>
              <p:cNvSpPr>
                <a:spLocks/>
              </p:cNvSpPr>
              <p:nvPr/>
            </p:nvSpPr>
            <p:spPr bwMode="auto">
              <a:xfrm>
                <a:off x="5146" y="1725"/>
                <a:ext cx="230" cy="211"/>
              </a:xfrm>
              <a:custGeom>
                <a:avLst/>
                <a:gdLst>
                  <a:gd name="T0" fmla="*/ 1883 w 192"/>
                  <a:gd name="T1" fmla="*/ 1 h 157"/>
                  <a:gd name="T2" fmla="*/ 4975 w 192"/>
                  <a:gd name="T3" fmla="*/ 0 h 157"/>
                  <a:gd name="T4" fmla="*/ 2912 w 192"/>
                  <a:gd name="T5" fmla="*/ 32142 h 157"/>
                  <a:gd name="T6" fmla="*/ 0 w 192"/>
                  <a:gd name="T7" fmla="*/ 32142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AutoShape 65"/>
              <p:cNvSpPr>
                <a:spLocks noChangeArrowheads="1"/>
              </p:cNvSpPr>
              <p:nvPr/>
            </p:nvSpPr>
            <p:spPr bwMode="auto">
              <a:xfrm>
                <a:off x="4895" y="1513"/>
                <a:ext cx="163" cy="426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Freeform 66"/>
              <p:cNvSpPr>
                <a:spLocks/>
              </p:cNvSpPr>
              <p:nvPr/>
            </p:nvSpPr>
            <p:spPr bwMode="auto">
              <a:xfrm>
                <a:off x="4976" y="1517"/>
                <a:ext cx="230" cy="211"/>
              </a:xfrm>
              <a:custGeom>
                <a:avLst/>
                <a:gdLst>
                  <a:gd name="T0" fmla="*/ 1223 w 196"/>
                  <a:gd name="T1" fmla="*/ 28866 h 158"/>
                  <a:gd name="T2" fmla="*/ 3496 w 196"/>
                  <a:gd name="T3" fmla="*/ 28866 h 158"/>
                  <a:gd name="T4" fmla="*/ 2169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Freeform 67"/>
              <p:cNvSpPr>
                <a:spLocks/>
              </p:cNvSpPr>
              <p:nvPr/>
            </p:nvSpPr>
            <p:spPr bwMode="auto">
              <a:xfrm>
                <a:off x="4974" y="1725"/>
                <a:ext cx="232" cy="211"/>
              </a:xfrm>
              <a:custGeom>
                <a:avLst/>
                <a:gdLst>
                  <a:gd name="T0" fmla="*/ 1685 w 194"/>
                  <a:gd name="T1" fmla="*/ 0 h 158"/>
                  <a:gd name="T2" fmla="*/ 4854 w 194"/>
                  <a:gd name="T3" fmla="*/ 0 h 158"/>
                  <a:gd name="T4" fmla="*/ 3014 w 194"/>
                  <a:gd name="T5" fmla="*/ 28866 h 158"/>
                  <a:gd name="T6" fmla="*/ 0 w 194"/>
                  <a:gd name="T7" fmla="*/ 285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Freeform 68"/>
              <p:cNvSpPr>
                <a:spLocks/>
              </p:cNvSpPr>
              <p:nvPr/>
            </p:nvSpPr>
            <p:spPr bwMode="auto">
              <a:xfrm>
                <a:off x="4924" y="1589"/>
                <a:ext cx="103" cy="136"/>
              </a:xfrm>
              <a:custGeom>
                <a:avLst/>
                <a:gdLst>
                  <a:gd name="T0" fmla="*/ 1132 w 86"/>
                  <a:gd name="T1" fmla="*/ 0 h 102"/>
                  <a:gd name="T2" fmla="*/ 0 w 86"/>
                  <a:gd name="T3" fmla="*/ 18017 h 102"/>
                  <a:gd name="T4" fmla="*/ 2206 w 86"/>
                  <a:gd name="T5" fmla="*/ 18017 h 102"/>
                  <a:gd name="T6" fmla="*/ 1132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Freeform 69"/>
              <p:cNvSpPr>
                <a:spLocks/>
              </p:cNvSpPr>
              <p:nvPr/>
            </p:nvSpPr>
            <p:spPr bwMode="auto">
              <a:xfrm>
                <a:off x="4924" y="1725"/>
                <a:ext cx="103" cy="137"/>
              </a:xfrm>
              <a:custGeom>
                <a:avLst/>
                <a:gdLst>
                  <a:gd name="T0" fmla="*/ 1072 w 86"/>
                  <a:gd name="T1" fmla="*/ 20655 h 102"/>
                  <a:gd name="T2" fmla="*/ 0 w 86"/>
                  <a:gd name="T3" fmla="*/ 0 h 102"/>
                  <a:gd name="T4" fmla="*/ 2206 w 86"/>
                  <a:gd name="T5" fmla="*/ 0 h 102"/>
                  <a:gd name="T6" fmla="*/ 1072 w 86"/>
                  <a:gd name="T7" fmla="*/ 20655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2" name="Text Box 75"/>
          <p:cNvSpPr txBox="1">
            <a:spLocks noChangeArrowheads="1"/>
          </p:cNvSpPr>
          <p:nvPr/>
        </p:nvSpPr>
        <p:spPr bwMode="auto">
          <a:xfrm>
            <a:off x="3871913" y="10588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latinLnBrk="0">
              <a:defRPr/>
            </a:pPr>
            <a:endParaRPr kumimoji="0" lang="ko-KR" altLang="en-US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9702" name="Rectangle 7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8382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9703" name="Rectangle 7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3" name="Rectangle 7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031D0-3DFE-4FBA-AFB9-2DCD425BD8A8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6D6FA-8207-4696-A949-9ABB0482152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0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1479"/>
            <a:ext cx="8229600" cy="692787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4880610"/>
          </a:xfrm>
        </p:spPr>
        <p:txBody>
          <a:bodyPr tIns="72000" bIns="72000">
            <a:normAutofit/>
          </a:bodyPr>
          <a:lstStyle>
            <a:lvl1pPr marL="357188" indent="-357188">
              <a:defRPr baseline="0">
                <a:latin typeface="Times New Roman" panose="02020603050405020304" pitchFamily="18" charset="0"/>
              </a:defRPr>
            </a:lvl1pPr>
            <a:lvl2pPr marL="712788" indent="-355600">
              <a:defRPr baseline="0"/>
            </a:lvl2pPr>
            <a:lvl3pPr marL="1081088" indent="-368300">
              <a:defRPr baseline="0"/>
            </a:lvl3pPr>
            <a:lvl4pPr marL="1436688" indent="-355600">
              <a:defRPr sz="1800" baseline="0"/>
            </a:lvl4pPr>
            <a:lvl5pPr marL="1252538" indent="-173038">
              <a:buFont typeface="Arial" panose="020B0604020202020204" pitchFamily="34" charset="0"/>
              <a:buChar char="•"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58B93-E36F-4575-826F-C3FB47895976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37C06-072D-466A-8A2E-98E21C360EC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43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3225" y="1363663"/>
            <a:ext cx="4038600" cy="4751387"/>
          </a:xfr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sz="half" idx="13"/>
          </p:nvPr>
        </p:nvSpPr>
        <p:spPr>
          <a:xfrm>
            <a:off x="4648200" y="1363662"/>
            <a:ext cx="40386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85B98-9F9D-4559-83FD-7E51E041D10C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3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7CA9A-636C-4FCD-A89F-C3D55DA85BD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85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7810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3225" y="1363663"/>
            <a:ext cx="8229600" cy="22987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  <a:lvl2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2pPr>
            <a:lvl3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3pPr>
            <a:lvl4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4pPr>
            <a:lvl5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sz="half" idx="13"/>
          </p:nvPr>
        </p:nvSpPr>
        <p:spPr>
          <a:xfrm>
            <a:off x="403225" y="3804444"/>
            <a:ext cx="8229600" cy="22987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  <a:lvl2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2pPr>
            <a:lvl3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3pPr>
            <a:lvl4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4pPr>
            <a:lvl5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D0743-B2B2-4430-A72D-A0F6BC1F7A9D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3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F108A-7D7C-4A6D-A994-39C54929B738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92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C03F-D7F4-4593-A1C1-1CA7C9E10ACF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C28FC-6933-48F8-8631-B86C601D988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6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1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6535738"/>
            <a:ext cx="9144000" cy="304800"/>
            <a:chOff x="0" y="4032"/>
            <a:chExt cx="4992" cy="144"/>
          </a:xfrm>
        </p:grpSpPr>
        <p:grpSp>
          <p:nvGrpSpPr>
            <p:cNvPr id="1052" name="Group 3" descr="좁은 수평선"/>
            <p:cNvGrpSpPr>
              <a:grpSpLocks/>
            </p:cNvGrpSpPr>
            <p:nvPr/>
          </p:nvGrpSpPr>
          <p:grpSpPr bwMode="auto">
            <a:xfrm>
              <a:off x="0" y="4032"/>
              <a:ext cx="2496" cy="144"/>
              <a:chOff x="0" y="3926"/>
              <a:chExt cx="5760" cy="399"/>
            </a:xfrm>
          </p:grpSpPr>
          <p:sp>
            <p:nvSpPr>
              <p:cNvPr id="1076" name="AutoShape 4" descr="좁은 수평선"/>
              <p:cNvSpPr>
                <a:spLocks noChangeArrowheads="1"/>
              </p:cNvSpPr>
              <p:nvPr/>
            </p:nvSpPr>
            <p:spPr bwMode="auto">
              <a:xfrm>
                <a:off x="5376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7" name="AutoShape 5" descr="좁은 수평선"/>
              <p:cNvSpPr>
                <a:spLocks noChangeArrowheads="1"/>
              </p:cNvSpPr>
              <p:nvPr/>
            </p:nvSpPr>
            <p:spPr bwMode="auto">
              <a:xfrm>
                <a:off x="5376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8" name="AutoShape 6" descr="좁은 수평선"/>
              <p:cNvSpPr>
                <a:spLocks noChangeArrowheads="1"/>
              </p:cNvSpPr>
              <p:nvPr/>
            </p:nvSpPr>
            <p:spPr bwMode="auto">
              <a:xfrm>
                <a:off x="499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9" name="AutoShape 7" descr="좁은 수평선"/>
              <p:cNvSpPr>
                <a:spLocks noChangeArrowheads="1"/>
              </p:cNvSpPr>
              <p:nvPr/>
            </p:nvSpPr>
            <p:spPr bwMode="auto">
              <a:xfrm>
                <a:off x="4608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0" name="AutoShape 8" descr="좁은 수평선"/>
              <p:cNvSpPr>
                <a:spLocks noChangeArrowheads="1"/>
              </p:cNvSpPr>
              <p:nvPr/>
            </p:nvSpPr>
            <p:spPr bwMode="auto">
              <a:xfrm>
                <a:off x="4608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1" name="AutoShape 9" descr="좁은 수평선"/>
              <p:cNvSpPr>
                <a:spLocks noChangeArrowheads="1"/>
              </p:cNvSpPr>
              <p:nvPr/>
            </p:nvSpPr>
            <p:spPr bwMode="auto">
              <a:xfrm>
                <a:off x="422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2" name="AutoShape 10" descr="좁은 수평선"/>
              <p:cNvSpPr>
                <a:spLocks noChangeArrowheads="1"/>
              </p:cNvSpPr>
              <p:nvPr/>
            </p:nvSpPr>
            <p:spPr bwMode="auto">
              <a:xfrm>
                <a:off x="384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3" name="AutoShape 11" descr="좁은 수평선"/>
              <p:cNvSpPr>
                <a:spLocks noChangeArrowheads="1"/>
              </p:cNvSpPr>
              <p:nvPr/>
            </p:nvSpPr>
            <p:spPr bwMode="auto">
              <a:xfrm>
                <a:off x="384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4" name="AutoShape 12" descr="좁은 수평선"/>
              <p:cNvSpPr>
                <a:spLocks noChangeArrowheads="1"/>
              </p:cNvSpPr>
              <p:nvPr/>
            </p:nvSpPr>
            <p:spPr bwMode="auto">
              <a:xfrm>
                <a:off x="345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" name="AutoShape 13" descr="좁은 수평선"/>
              <p:cNvSpPr>
                <a:spLocks noChangeArrowheads="1"/>
              </p:cNvSpPr>
              <p:nvPr/>
            </p:nvSpPr>
            <p:spPr bwMode="auto">
              <a:xfrm>
                <a:off x="307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6" name="AutoShape 14" descr="좁은 수평선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7" name="AutoShape 15" descr="좁은 수평선"/>
              <p:cNvSpPr>
                <a:spLocks noChangeArrowheads="1"/>
              </p:cNvSpPr>
              <p:nvPr/>
            </p:nvSpPr>
            <p:spPr bwMode="auto">
              <a:xfrm>
                <a:off x="2688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8" name="AutoShape 16" descr="좁은 수평선"/>
              <p:cNvSpPr>
                <a:spLocks noChangeArrowheads="1"/>
              </p:cNvSpPr>
              <p:nvPr/>
            </p:nvSpPr>
            <p:spPr bwMode="auto">
              <a:xfrm>
                <a:off x="192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9" name="AutoShape 17" descr="좁은 수평선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0" name="AutoShape 18" descr="좁은 수평선"/>
              <p:cNvSpPr>
                <a:spLocks noChangeArrowheads="1"/>
              </p:cNvSpPr>
              <p:nvPr/>
            </p:nvSpPr>
            <p:spPr bwMode="auto">
              <a:xfrm>
                <a:off x="153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1" name="AutoShape 19" descr="좁은 수평선"/>
              <p:cNvSpPr>
                <a:spLocks noChangeArrowheads="1"/>
              </p:cNvSpPr>
              <p:nvPr/>
            </p:nvSpPr>
            <p:spPr bwMode="auto">
              <a:xfrm>
                <a:off x="1152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AutoShape 20" descr="좁은 수평선"/>
              <p:cNvSpPr>
                <a:spLocks noChangeArrowheads="1"/>
              </p:cNvSpPr>
              <p:nvPr/>
            </p:nvSpPr>
            <p:spPr bwMode="auto">
              <a:xfrm>
                <a:off x="115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AutoShape 21" descr="좁은 수평선"/>
              <p:cNvSpPr>
                <a:spLocks noChangeArrowheads="1"/>
              </p:cNvSpPr>
              <p:nvPr/>
            </p:nvSpPr>
            <p:spPr bwMode="auto">
              <a:xfrm>
                <a:off x="768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AutoShape 22" descr="좁은 수평선"/>
              <p:cNvSpPr>
                <a:spLocks noChangeArrowheads="1"/>
              </p:cNvSpPr>
              <p:nvPr/>
            </p:nvSpPr>
            <p:spPr bwMode="auto">
              <a:xfrm>
                <a:off x="384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AutoShape 23" descr="좁은 수평선"/>
              <p:cNvSpPr>
                <a:spLocks noChangeArrowheads="1"/>
              </p:cNvSpPr>
              <p:nvPr/>
            </p:nvSpPr>
            <p:spPr bwMode="auto">
              <a:xfrm>
                <a:off x="384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6" name="AutoShape 24" descr="좁은 수평선"/>
              <p:cNvSpPr>
                <a:spLocks noChangeArrowheads="1"/>
              </p:cNvSpPr>
              <p:nvPr/>
            </p:nvSpPr>
            <p:spPr bwMode="auto">
              <a:xfrm>
                <a:off x="0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7" name="AutoShape 25" descr="좁은 수평선"/>
              <p:cNvSpPr>
                <a:spLocks noChangeArrowheads="1"/>
              </p:cNvSpPr>
              <p:nvPr/>
            </p:nvSpPr>
            <p:spPr bwMode="auto">
              <a:xfrm>
                <a:off x="230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3" name="Group 26" descr="좁은 수평선"/>
            <p:cNvGrpSpPr>
              <a:grpSpLocks/>
            </p:cNvGrpSpPr>
            <p:nvPr/>
          </p:nvGrpSpPr>
          <p:grpSpPr bwMode="auto">
            <a:xfrm>
              <a:off x="2496" y="4032"/>
              <a:ext cx="2496" cy="144"/>
              <a:chOff x="0" y="3926"/>
              <a:chExt cx="5760" cy="399"/>
            </a:xfrm>
          </p:grpSpPr>
          <p:sp>
            <p:nvSpPr>
              <p:cNvPr id="1054" name="AutoShape 27" descr="좁은 수평선"/>
              <p:cNvSpPr>
                <a:spLocks noChangeArrowheads="1"/>
              </p:cNvSpPr>
              <p:nvPr/>
            </p:nvSpPr>
            <p:spPr bwMode="auto">
              <a:xfrm>
                <a:off x="5376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" name="AutoShape 28" descr="좁은 수평선"/>
              <p:cNvSpPr>
                <a:spLocks noChangeArrowheads="1"/>
              </p:cNvSpPr>
              <p:nvPr/>
            </p:nvSpPr>
            <p:spPr bwMode="auto">
              <a:xfrm>
                <a:off x="5376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AutoShape 29" descr="좁은 수평선"/>
              <p:cNvSpPr>
                <a:spLocks noChangeArrowheads="1"/>
              </p:cNvSpPr>
              <p:nvPr/>
            </p:nvSpPr>
            <p:spPr bwMode="auto">
              <a:xfrm>
                <a:off x="499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AutoShape 30" descr="좁은 수평선"/>
              <p:cNvSpPr>
                <a:spLocks noChangeArrowheads="1"/>
              </p:cNvSpPr>
              <p:nvPr/>
            </p:nvSpPr>
            <p:spPr bwMode="auto">
              <a:xfrm>
                <a:off x="4608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AutoShape 31" descr="좁은 수평선"/>
              <p:cNvSpPr>
                <a:spLocks noChangeArrowheads="1"/>
              </p:cNvSpPr>
              <p:nvPr/>
            </p:nvSpPr>
            <p:spPr bwMode="auto">
              <a:xfrm>
                <a:off x="4608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AutoShape 32" descr="좁은 수평선"/>
              <p:cNvSpPr>
                <a:spLocks noChangeArrowheads="1"/>
              </p:cNvSpPr>
              <p:nvPr/>
            </p:nvSpPr>
            <p:spPr bwMode="auto">
              <a:xfrm>
                <a:off x="422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0" name="AutoShape 33" descr="좁은 수평선"/>
              <p:cNvSpPr>
                <a:spLocks noChangeArrowheads="1"/>
              </p:cNvSpPr>
              <p:nvPr/>
            </p:nvSpPr>
            <p:spPr bwMode="auto">
              <a:xfrm>
                <a:off x="384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1" name="AutoShape 34" descr="좁은 수평선"/>
              <p:cNvSpPr>
                <a:spLocks noChangeArrowheads="1"/>
              </p:cNvSpPr>
              <p:nvPr/>
            </p:nvSpPr>
            <p:spPr bwMode="auto">
              <a:xfrm>
                <a:off x="384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2" name="AutoShape 35" descr="좁은 수평선"/>
              <p:cNvSpPr>
                <a:spLocks noChangeArrowheads="1"/>
              </p:cNvSpPr>
              <p:nvPr/>
            </p:nvSpPr>
            <p:spPr bwMode="auto">
              <a:xfrm>
                <a:off x="345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3" name="AutoShape 36" descr="좁은 수평선"/>
              <p:cNvSpPr>
                <a:spLocks noChangeArrowheads="1"/>
              </p:cNvSpPr>
              <p:nvPr/>
            </p:nvSpPr>
            <p:spPr bwMode="auto">
              <a:xfrm>
                <a:off x="307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AutoShape 37" descr="좁은 수평선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AutoShape 38" descr="좁은 수평선"/>
              <p:cNvSpPr>
                <a:spLocks noChangeArrowheads="1"/>
              </p:cNvSpPr>
              <p:nvPr/>
            </p:nvSpPr>
            <p:spPr bwMode="auto">
              <a:xfrm>
                <a:off x="2688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AutoShape 39" descr="좁은 수평선"/>
              <p:cNvSpPr>
                <a:spLocks noChangeArrowheads="1"/>
              </p:cNvSpPr>
              <p:nvPr/>
            </p:nvSpPr>
            <p:spPr bwMode="auto">
              <a:xfrm>
                <a:off x="192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7" name="AutoShape 40" descr="좁은 수평선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8" name="AutoShape 41" descr="좁은 수평선"/>
              <p:cNvSpPr>
                <a:spLocks noChangeArrowheads="1"/>
              </p:cNvSpPr>
              <p:nvPr/>
            </p:nvSpPr>
            <p:spPr bwMode="auto">
              <a:xfrm>
                <a:off x="153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9" name="AutoShape 42" descr="좁은 수평선"/>
              <p:cNvSpPr>
                <a:spLocks noChangeArrowheads="1"/>
              </p:cNvSpPr>
              <p:nvPr/>
            </p:nvSpPr>
            <p:spPr bwMode="auto">
              <a:xfrm>
                <a:off x="1152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AutoShape 43" descr="좁은 수평선"/>
              <p:cNvSpPr>
                <a:spLocks noChangeArrowheads="1"/>
              </p:cNvSpPr>
              <p:nvPr/>
            </p:nvSpPr>
            <p:spPr bwMode="auto">
              <a:xfrm>
                <a:off x="115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AutoShape 44" descr="좁은 수평선"/>
              <p:cNvSpPr>
                <a:spLocks noChangeArrowheads="1"/>
              </p:cNvSpPr>
              <p:nvPr/>
            </p:nvSpPr>
            <p:spPr bwMode="auto">
              <a:xfrm>
                <a:off x="768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AutoShape 45" descr="좁은 수평선"/>
              <p:cNvSpPr>
                <a:spLocks noChangeArrowheads="1"/>
              </p:cNvSpPr>
              <p:nvPr/>
            </p:nvSpPr>
            <p:spPr bwMode="auto">
              <a:xfrm>
                <a:off x="384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3" name="AutoShape 46" descr="좁은 수평선"/>
              <p:cNvSpPr>
                <a:spLocks noChangeArrowheads="1"/>
              </p:cNvSpPr>
              <p:nvPr/>
            </p:nvSpPr>
            <p:spPr bwMode="auto">
              <a:xfrm>
                <a:off x="384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4" name="AutoShape 47" descr="좁은 수평선"/>
              <p:cNvSpPr>
                <a:spLocks noChangeArrowheads="1"/>
              </p:cNvSpPr>
              <p:nvPr/>
            </p:nvSpPr>
            <p:spPr bwMode="auto">
              <a:xfrm>
                <a:off x="0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5" name="AutoShape 48" descr="좁은 수평선"/>
              <p:cNvSpPr>
                <a:spLocks noChangeArrowheads="1"/>
              </p:cNvSpPr>
              <p:nvPr/>
            </p:nvSpPr>
            <p:spPr bwMode="auto">
              <a:xfrm>
                <a:off x="230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27" name="Group 49"/>
          <p:cNvGrpSpPr>
            <a:grpSpLocks/>
          </p:cNvGrpSpPr>
          <p:nvPr/>
        </p:nvGrpSpPr>
        <p:grpSpPr bwMode="auto">
          <a:xfrm>
            <a:off x="609600" y="533400"/>
            <a:ext cx="7900988" cy="609600"/>
            <a:chOff x="384" y="336"/>
            <a:chExt cx="4977" cy="384"/>
          </a:xfrm>
        </p:grpSpPr>
        <p:sp>
          <p:nvSpPr>
            <p:cNvPr id="1033" name="Line 50"/>
            <p:cNvSpPr>
              <a:spLocks noChangeShapeType="1"/>
            </p:cNvSpPr>
            <p:nvPr/>
          </p:nvSpPr>
          <p:spPr bwMode="gray">
            <a:xfrm flipV="1">
              <a:off x="480" y="720"/>
              <a:ext cx="48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1034" name="Group 51"/>
            <p:cNvGrpSpPr>
              <a:grpSpLocks/>
            </p:cNvGrpSpPr>
            <p:nvPr userDrawn="1"/>
          </p:nvGrpSpPr>
          <p:grpSpPr bwMode="auto">
            <a:xfrm>
              <a:off x="384" y="336"/>
              <a:ext cx="402" cy="319"/>
              <a:chOff x="384" y="336"/>
              <a:chExt cx="402" cy="319"/>
            </a:xfrm>
          </p:grpSpPr>
          <p:sp>
            <p:nvSpPr>
              <p:cNvPr id="1044" name="AutoShape 52"/>
              <p:cNvSpPr>
                <a:spLocks noChangeArrowheads="1"/>
              </p:cNvSpPr>
              <p:nvPr/>
            </p:nvSpPr>
            <p:spPr bwMode="auto">
              <a:xfrm>
                <a:off x="497" y="340"/>
                <a:ext cx="192" cy="31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" name="Freeform 53"/>
              <p:cNvSpPr>
                <a:spLocks/>
              </p:cNvSpPr>
              <p:nvPr/>
            </p:nvSpPr>
            <p:spPr bwMode="auto">
              <a:xfrm>
                <a:off x="594" y="339"/>
                <a:ext cx="190" cy="158"/>
              </a:xfrm>
              <a:custGeom>
                <a:avLst/>
                <a:gdLst>
                  <a:gd name="T0" fmla="*/ 43 w 196"/>
                  <a:gd name="T1" fmla="*/ 157 h 158"/>
                  <a:gd name="T2" fmla="*/ 111 w 196"/>
                  <a:gd name="T3" fmla="*/ 158 h 158"/>
                  <a:gd name="T4" fmla="*/ 67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" name="Freeform 54"/>
              <p:cNvSpPr>
                <a:spLocks/>
              </p:cNvSpPr>
              <p:nvPr/>
            </p:nvSpPr>
            <p:spPr bwMode="auto">
              <a:xfrm>
                <a:off x="594" y="495"/>
                <a:ext cx="192" cy="158"/>
              </a:xfrm>
              <a:custGeom>
                <a:avLst/>
                <a:gdLst>
                  <a:gd name="T0" fmla="*/ 73 w 192"/>
                  <a:gd name="T1" fmla="*/ 1 h 157"/>
                  <a:gd name="T2" fmla="*/ 192 w 192"/>
                  <a:gd name="T3" fmla="*/ 0 h 157"/>
                  <a:gd name="T4" fmla="*/ 113 w 192"/>
                  <a:gd name="T5" fmla="*/ 175 h 157"/>
                  <a:gd name="T6" fmla="*/ 0 w 192"/>
                  <a:gd name="T7" fmla="*/ 175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" name="AutoShape 55"/>
              <p:cNvSpPr>
                <a:spLocks noChangeArrowheads="1"/>
              </p:cNvSpPr>
              <p:nvPr/>
            </p:nvSpPr>
            <p:spPr bwMode="auto">
              <a:xfrm>
                <a:off x="384" y="336"/>
                <a:ext cx="136" cy="31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" name="Freeform 56"/>
              <p:cNvSpPr>
                <a:spLocks/>
              </p:cNvSpPr>
              <p:nvPr/>
            </p:nvSpPr>
            <p:spPr bwMode="auto">
              <a:xfrm>
                <a:off x="452" y="339"/>
                <a:ext cx="192" cy="158"/>
              </a:xfrm>
              <a:custGeom>
                <a:avLst/>
                <a:gdLst>
                  <a:gd name="T0" fmla="*/ 51 w 196"/>
                  <a:gd name="T1" fmla="*/ 158 h 158"/>
                  <a:gd name="T2" fmla="*/ 135 w 196"/>
                  <a:gd name="T3" fmla="*/ 158 h 158"/>
                  <a:gd name="T4" fmla="*/ 86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9" name="Freeform 57"/>
              <p:cNvSpPr>
                <a:spLocks/>
              </p:cNvSpPr>
              <p:nvPr/>
            </p:nvSpPr>
            <p:spPr bwMode="auto">
              <a:xfrm>
                <a:off x="450" y="495"/>
                <a:ext cx="194" cy="160"/>
              </a:xfrm>
              <a:custGeom>
                <a:avLst/>
                <a:gdLst>
                  <a:gd name="T0" fmla="*/ 67 w 194"/>
                  <a:gd name="T1" fmla="*/ 0 h 158"/>
                  <a:gd name="T2" fmla="*/ 194 w 194"/>
                  <a:gd name="T3" fmla="*/ 0 h 158"/>
                  <a:gd name="T4" fmla="*/ 120 w 194"/>
                  <a:gd name="T5" fmla="*/ 194 h 158"/>
                  <a:gd name="T6" fmla="*/ 0 w 194"/>
                  <a:gd name="T7" fmla="*/ 1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0" name="Freeform 58"/>
              <p:cNvSpPr>
                <a:spLocks/>
              </p:cNvSpPr>
              <p:nvPr/>
            </p:nvSpPr>
            <p:spPr bwMode="auto">
              <a:xfrm>
                <a:off x="408" y="393"/>
                <a:ext cx="86" cy="102"/>
              </a:xfrm>
              <a:custGeom>
                <a:avLst/>
                <a:gdLst>
                  <a:gd name="T0" fmla="*/ 44 w 86"/>
                  <a:gd name="T1" fmla="*/ 0 h 102"/>
                  <a:gd name="T2" fmla="*/ 0 w 86"/>
                  <a:gd name="T3" fmla="*/ 102 h 102"/>
                  <a:gd name="T4" fmla="*/ 86 w 86"/>
                  <a:gd name="T5" fmla="*/ 102 h 102"/>
                  <a:gd name="T6" fmla="*/ 44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1" name="Freeform 59"/>
              <p:cNvSpPr>
                <a:spLocks/>
              </p:cNvSpPr>
              <p:nvPr/>
            </p:nvSpPr>
            <p:spPr bwMode="auto">
              <a:xfrm>
                <a:off x="408" y="495"/>
                <a:ext cx="86" cy="102"/>
              </a:xfrm>
              <a:custGeom>
                <a:avLst/>
                <a:gdLst>
                  <a:gd name="T0" fmla="*/ 42 w 86"/>
                  <a:gd name="T1" fmla="*/ 102 h 102"/>
                  <a:gd name="T2" fmla="*/ 0 w 86"/>
                  <a:gd name="T3" fmla="*/ 0 h 102"/>
                  <a:gd name="T4" fmla="*/ 86 w 86"/>
                  <a:gd name="T5" fmla="*/ 0 h 102"/>
                  <a:gd name="T6" fmla="*/ 42 w 86"/>
                  <a:gd name="T7" fmla="*/ 102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35" name="Group 60"/>
            <p:cNvGrpSpPr>
              <a:grpSpLocks/>
            </p:cNvGrpSpPr>
            <p:nvPr userDrawn="1"/>
          </p:nvGrpSpPr>
          <p:grpSpPr bwMode="auto">
            <a:xfrm>
              <a:off x="4959" y="336"/>
              <a:ext cx="402" cy="319"/>
              <a:chOff x="384" y="336"/>
              <a:chExt cx="402" cy="319"/>
            </a:xfrm>
          </p:grpSpPr>
          <p:sp>
            <p:nvSpPr>
              <p:cNvPr id="1036" name="AutoShape 61"/>
              <p:cNvSpPr>
                <a:spLocks noChangeArrowheads="1"/>
              </p:cNvSpPr>
              <p:nvPr/>
            </p:nvSpPr>
            <p:spPr bwMode="auto">
              <a:xfrm>
                <a:off x="497" y="340"/>
                <a:ext cx="192" cy="31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7" name="Freeform 62"/>
              <p:cNvSpPr>
                <a:spLocks/>
              </p:cNvSpPr>
              <p:nvPr/>
            </p:nvSpPr>
            <p:spPr bwMode="auto">
              <a:xfrm>
                <a:off x="594" y="339"/>
                <a:ext cx="190" cy="158"/>
              </a:xfrm>
              <a:custGeom>
                <a:avLst/>
                <a:gdLst>
                  <a:gd name="T0" fmla="*/ 43 w 196"/>
                  <a:gd name="T1" fmla="*/ 157 h 158"/>
                  <a:gd name="T2" fmla="*/ 111 w 196"/>
                  <a:gd name="T3" fmla="*/ 158 h 158"/>
                  <a:gd name="T4" fmla="*/ 67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8" name="Freeform 63"/>
              <p:cNvSpPr>
                <a:spLocks/>
              </p:cNvSpPr>
              <p:nvPr/>
            </p:nvSpPr>
            <p:spPr bwMode="auto">
              <a:xfrm>
                <a:off x="594" y="495"/>
                <a:ext cx="192" cy="158"/>
              </a:xfrm>
              <a:custGeom>
                <a:avLst/>
                <a:gdLst>
                  <a:gd name="T0" fmla="*/ 73 w 192"/>
                  <a:gd name="T1" fmla="*/ 1 h 157"/>
                  <a:gd name="T2" fmla="*/ 192 w 192"/>
                  <a:gd name="T3" fmla="*/ 0 h 157"/>
                  <a:gd name="T4" fmla="*/ 113 w 192"/>
                  <a:gd name="T5" fmla="*/ 175 h 157"/>
                  <a:gd name="T6" fmla="*/ 0 w 192"/>
                  <a:gd name="T7" fmla="*/ 175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9" name="AutoShape 64"/>
              <p:cNvSpPr>
                <a:spLocks noChangeArrowheads="1"/>
              </p:cNvSpPr>
              <p:nvPr/>
            </p:nvSpPr>
            <p:spPr bwMode="auto">
              <a:xfrm>
                <a:off x="384" y="336"/>
                <a:ext cx="136" cy="31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0" name="Freeform 65"/>
              <p:cNvSpPr>
                <a:spLocks/>
              </p:cNvSpPr>
              <p:nvPr/>
            </p:nvSpPr>
            <p:spPr bwMode="auto">
              <a:xfrm>
                <a:off x="452" y="339"/>
                <a:ext cx="192" cy="158"/>
              </a:xfrm>
              <a:custGeom>
                <a:avLst/>
                <a:gdLst>
                  <a:gd name="T0" fmla="*/ 51 w 196"/>
                  <a:gd name="T1" fmla="*/ 158 h 158"/>
                  <a:gd name="T2" fmla="*/ 135 w 196"/>
                  <a:gd name="T3" fmla="*/ 158 h 158"/>
                  <a:gd name="T4" fmla="*/ 86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1" name="Freeform 66"/>
              <p:cNvSpPr>
                <a:spLocks/>
              </p:cNvSpPr>
              <p:nvPr/>
            </p:nvSpPr>
            <p:spPr bwMode="auto">
              <a:xfrm>
                <a:off x="450" y="495"/>
                <a:ext cx="194" cy="160"/>
              </a:xfrm>
              <a:custGeom>
                <a:avLst/>
                <a:gdLst>
                  <a:gd name="T0" fmla="*/ 67 w 194"/>
                  <a:gd name="T1" fmla="*/ 0 h 158"/>
                  <a:gd name="T2" fmla="*/ 194 w 194"/>
                  <a:gd name="T3" fmla="*/ 0 h 158"/>
                  <a:gd name="T4" fmla="*/ 120 w 194"/>
                  <a:gd name="T5" fmla="*/ 194 h 158"/>
                  <a:gd name="T6" fmla="*/ 0 w 194"/>
                  <a:gd name="T7" fmla="*/ 1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2" name="Freeform 67"/>
              <p:cNvSpPr>
                <a:spLocks/>
              </p:cNvSpPr>
              <p:nvPr/>
            </p:nvSpPr>
            <p:spPr bwMode="auto">
              <a:xfrm>
                <a:off x="408" y="393"/>
                <a:ext cx="86" cy="102"/>
              </a:xfrm>
              <a:custGeom>
                <a:avLst/>
                <a:gdLst>
                  <a:gd name="T0" fmla="*/ 44 w 86"/>
                  <a:gd name="T1" fmla="*/ 0 h 102"/>
                  <a:gd name="T2" fmla="*/ 0 w 86"/>
                  <a:gd name="T3" fmla="*/ 102 h 102"/>
                  <a:gd name="T4" fmla="*/ 86 w 86"/>
                  <a:gd name="T5" fmla="*/ 102 h 102"/>
                  <a:gd name="T6" fmla="*/ 44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3" name="Freeform 68"/>
              <p:cNvSpPr>
                <a:spLocks/>
              </p:cNvSpPr>
              <p:nvPr/>
            </p:nvSpPr>
            <p:spPr bwMode="auto">
              <a:xfrm>
                <a:off x="408" y="495"/>
                <a:ext cx="86" cy="102"/>
              </a:xfrm>
              <a:custGeom>
                <a:avLst/>
                <a:gdLst>
                  <a:gd name="T0" fmla="*/ 42 w 86"/>
                  <a:gd name="T1" fmla="*/ 102 h 102"/>
                  <a:gd name="T2" fmla="*/ 0 w 86"/>
                  <a:gd name="T3" fmla="*/ 0 h 102"/>
                  <a:gd name="T4" fmla="*/ 86 w 86"/>
                  <a:gd name="T5" fmla="*/ 0 h 102"/>
                  <a:gd name="T6" fmla="*/ 42 w 86"/>
                  <a:gd name="T7" fmla="*/ 102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28" name="Rectangle 6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1950"/>
            <a:ext cx="8229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7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3225" y="1363663"/>
            <a:ext cx="82296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68679" name="Rectangle 7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5225"/>
            <a:ext cx="2133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9CD2854-C43A-4921-9AEC-9C1E904767EC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8680" name="Rectangle 7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8681" name="Rectangle 7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08A6201E-5092-4835-AA88-60130319160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29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6" r:id="rId4"/>
    <p:sldLayoutId id="2147483974" r:id="rId5"/>
    <p:sldLayoutId id="2147483975" r:id="rId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9pPr>
    </p:titleStyle>
    <p:bodyStyle>
      <a:lvl1pPr marL="357188" indent="-3571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kumimoji="1" sz="2800" baseline="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1pPr>
      <a:lvl2pPr marL="712788" indent="-355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ü"/>
        <a:defRPr kumimoji="1" sz="2400" baseline="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2pPr>
      <a:lvl3pPr marL="1079500" indent="-366713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kumimoji="1" sz="2000" baseline="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3pPr>
      <a:lvl4pPr marL="1435100" indent="-355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kumimoji="1" sz="2000" baseline="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5pPr>
      <a:lvl6pPr marL="25273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6pPr>
      <a:lvl7pPr marL="29845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7pPr>
      <a:lvl8pPr marL="34417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8pPr>
      <a:lvl9pPr marL="38989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ko-KR" altLang="en-US" dirty="0" smtClean="0"/>
              <a:t>관계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 dirty="0" smtClean="0"/>
              <a:t>관계 대수</a:t>
            </a:r>
            <a:endParaRPr lang="en-US" altLang="ko-KR" dirty="0" smtClean="0"/>
          </a:p>
          <a:p>
            <a:r>
              <a:rPr lang="ko-KR" altLang="en-US" dirty="0" smtClean="0"/>
              <a:t>관계 해석</a:t>
            </a:r>
            <a:endParaRPr lang="en-US" altLang="ko-KR" dirty="0" smtClean="0"/>
          </a:p>
          <a:p>
            <a:r>
              <a:rPr lang="en-US" altLang="ko-KR" dirty="0" smtClean="0"/>
              <a:t>QBE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24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Join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ko-KR" altLang="en-US" dirty="0" smtClean="0"/>
                  <a:t>사용하는 기호</a:t>
                </a:r>
                <a:endParaRPr lang="en-US" altLang="ko-KR" dirty="0"/>
              </a:p>
              <a:p>
                <a:pPr lvl="1"/>
                <a:r>
                  <a:rPr lang="en-US" altLang="ko-KR" dirty="0" smtClean="0"/>
                  <a:t>A, B</a:t>
                </a:r>
                <a:r>
                  <a:rPr lang="ko-KR" altLang="en-US" dirty="0" smtClean="0"/>
                  <a:t>는 각각 </a:t>
                </a:r>
                <a:r>
                  <a:rPr lang="en-US" altLang="ko-KR" dirty="0" smtClean="0"/>
                  <a:t>R, S</a:t>
                </a:r>
                <a:r>
                  <a:rPr lang="ko-KR" altLang="en-US" dirty="0" smtClean="0"/>
                  <a:t>의 속성이고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같은 도메인 위에서 정의</a:t>
                </a:r>
                <a:endParaRPr lang="en-US" altLang="ko-KR" dirty="0" smtClean="0"/>
              </a:p>
              <a:p>
                <a:pPr lvl="1"/>
                <a:r>
                  <a:rPr lang="el-GR" altLang="ko-KR" dirty="0" smtClean="0">
                    <a:latin typeface="HY신명조" panose="02030600000101010101" pitchFamily="18" charset="-127"/>
                  </a:rPr>
                  <a:t>θ</a:t>
                </a:r>
                <a:r>
                  <a:rPr lang="en-US" altLang="ko-KR" dirty="0" smtClean="0">
                    <a:latin typeface="HY신명조" panose="02030600000101010101" pitchFamily="18" charset="-127"/>
                  </a:rPr>
                  <a:t>: </a:t>
                </a:r>
                <a:r>
                  <a:rPr lang="ko-KR" altLang="en-US" dirty="0" smtClean="0">
                    <a:latin typeface="HY신명조" panose="02030600000101010101" pitchFamily="18" charset="-127"/>
                  </a:rPr>
                  <a:t>관계 연산자</a:t>
                </a:r>
                <a:r>
                  <a:rPr lang="en-US" altLang="ko-KR" dirty="0" smtClean="0">
                    <a:latin typeface="HY신명조" panose="02030600000101010101" pitchFamily="18" charset="-127"/>
                  </a:rPr>
                  <a:t>(=, ≠, &lt;, ≤, &gt;, ≥)</a:t>
                </a:r>
                <a:endParaRPr lang="en-US" altLang="ko-KR" dirty="0"/>
              </a:p>
              <a:p>
                <a:r>
                  <a:rPr lang="ko-KR" altLang="en-US" dirty="0"/>
                  <a:t>기본 개념</a:t>
                </a:r>
                <a:endParaRPr lang="en-US" altLang="ko-KR" dirty="0"/>
              </a:p>
              <a:p>
                <a:pPr lvl="1"/>
                <a:r>
                  <a:rPr lang="ko-KR" altLang="en-US" dirty="0" smtClean="0"/>
                  <a:t>두 관계 </a:t>
                </a:r>
                <a:r>
                  <a:rPr lang="en-US" altLang="ko-KR" dirty="0" smtClean="0"/>
                  <a:t>R, S</a:t>
                </a:r>
                <a:r>
                  <a:rPr lang="ko-KR" altLang="en-US" dirty="0" smtClean="0"/>
                  <a:t>에 대한 </a:t>
                </a:r>
                <a:r>
                  <a:rPr lang="el-GR" altLang="ko-KR" dirty="0" smtClean="0"/>
                  <a:t>θ</a:t>
                </a:r>
                <a:r>
                  <a:rPr lang="en-US" altLang="ko-KR" dirty="0" smtClean="0"/>
                  <a:t>-join (theta join)</a:t>
                </a:r>
                <a:endParaRPr lang="en-US" altLang="ko-KR" i="1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</m:oMath>
                </a14:m>
                <a:r>
                  <a:rPr lang="en-US" altLang="ko-KR" dirty="0" smtClean="0"/>
                  <a:t>  (A &amp; B</a:t>
                </a:r>
                <a:r>
                  <a:rPr lang="ko-KR" altLang="en-US" dirty="0" smtClean="0"/>
                  <a:t>는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조인 속성</a:t>
                </a:r>
                <a:r>
                  <a:rPr lang="en-US" altLang="ko-KR" dirty="0" smtClean="0"/>
                  <a:t>)</a:t>
                </a:r>
                <a:endParaRPr lang="en-US" altLang="ko-KR" dirty="0"/>
              </a:p>
              <a:p>
                <a:pPr lvl="2"/>
                <a:r>
                  <a:rPr lang="en-US" altLang="ko-KR" dirty="0" smtClean="0"/>
                  <a:t>r</a:t>
                </a:r>
                <a:r>
                  <a:rPr lang="ko-KR" altLang="en-US" dirty="0" smtClean="0"/>
                  <a:t>과 </a:t>
                </a:r>
                <a:r>
                  <a:rPr lang="en-US" altLang="ko-KR" dirty="0" smtClean="0"/>
                  <a:t>s</a:t>
                </a:r>
                <a:r>
                  <a:rPr lang="ko-KR" altLang="en-US" dirty="0" smtClean="0"/>
                  <a:t>의 접속을 통하여 만들 수 있는 가능한 모든 </a:t>
                </a:r>
                <a:r>
                  <a:rPr lang="en-US" altLang="ko-KR" dirty="0" smtClean="0"/>
                  <a:t>tuple </a:t>
                </a:r>
                <a:r>
                  <a:rPr lang="ko-KR" altLang="en-US" dirty="0" smtClean="0"/>
                  <a:t>중에서 조인 조건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이 참이 되는 것을 선택</a:t>
                </a:r>
                <a:endParaRPr lang="en-US" altLang="ko-KR" dirty="0" smtClean="0"/>
              </a:p>
              <a:p>
                <a:pPr lvl="2"/>
                <a:r>
                  <a:rPr lang="ko-KR" altLang="en-US" dirty="0"/>
                  <a:t>동등 조인</a:t>
                </a:r>
                <a:r>
                  <a:rPr lang="en-US" altLang="ko-KR" dirty="0"/>
                  <a:t>(equijoin</a:t>
                </a:r>
                <a:r>
                  <a:rPr lang="en-US" altLang="ko-KR" dirty="0" smtClean="0"/>
                  <a:t>): </a:t>
                </a:r>
                <a:r>
                  <a:rPr lang="ko-KR" altLang="en-US" dirty="0" smtClean="0"/>
                  <a:t>연산자가 </a:t>
                </a:r>
                <a:r>
                  <a:rPr lang="en-US" altLang="ko-KR" dirty="0"/>
                  <a:t>‘=’ </a:t>
                </a:r>
                <a:r>
                  <a:rPr lang="ko-KR" altLang="en-US" dirty="0"/>
                  <a:t>인 </a:t>
                </a:r>
                <a:r>
                  <a:rPr lang="ko-KR" altLang="en-US" dirty="0" smtClean="0"/>
                  <a:t>조인으로</a:t>
                </a:r>
                <a:r>
                  <a:rPr lang="en-US" altLang="ko-KR" dirty="0" smtClean="0"/>
                  <a:t> </a:t>
                </a:r>
                <a:r>
                  <a:rPr lang="ko-KR" altLang="en-US" dirty="0"/>
                  <a:t>연산 결과에 이름이 같은 속성이 두 번 나타남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 smtClean="0"/>
                  <a:t>R, S</a:t>
                </a:r>
                <a:r>
                  <a:rPr lang="ko-KR" altLang="en-US" dirty="0" smtClean="0"/>
                  <a:t>에 이름이 같은 속성이 있으면 관계 이름으로 식별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자연 조인</a:t>
                </a:r>
                <a:r>
                  <a:rPr lang="en-US" altLang="ko-KR" dirty="0" smtClean="0"/>
                  <a:t>(natural join)</a:t>
                </a:r>
              </a:p>
              <a:p>
                <a:pPr lvl="2"/>
                <a:r>
                  <a:rPr lang="ko-KR" altLang="en-US" dirty="0" smtClean="0"/>
                  <a:t>동등 조인에서 속성의 중복을 제거한 것으로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로</a:t>
                </a:r>
                <a:r>
                  <a:rPr lang="ko-KR" altLang="en-US" dirty="0" smtClean="0"/>
                  <a:t> 표기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관계 </a:t>
                </a:r>
                <a:r>
                  <a:rPr lang="en-US" altLang="ko-KR" dirty="0" smtClean="0"/>
                  <a:t>R(X)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S(Y)</a:t>
                </a:r>
                <a:r>
                  <a:rPr lang="ko-KR" altLang="en-US" dirty="0" smtClean="0"/>
                  <a:t>의 조인 속성을 </a:t>
                </a:r>
                <a:r>
                  <a:rPr lang="en-US" altLang="ko-KR" dirty="0" smtClean="0"/>
                  <a:t>Z(=X∩Y)</a:t>
                </a:r>
                <a:r>
                  <a:rPr lang="ko-KR" altLang="en-US" dirty="0" smtClean="0"/>
                  <a:t>일 때</a:t>
                </a:r>
                <a:endParaRPr lang="en-US" altLang="ko-KR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en-US" altLang="ko-KR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047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Join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101878"/>
              </p:ext>
            </p:extLst>
          </p:nvPr>
        </p:nvGraphicFramePr>
        <p:xfrm>
          <a:off x="457200" y="4163479"/>
          <a:ext cx="2226733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20"/>
                <a:gridCol w="882080"/>
                <a:gridCol w="728133"/>
              </a:tblGrid>
              <a:tr h="2662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/>
                        <a:t>학번</a:t>
                      </a:r>
                      <a:endParaRPr lang="en-US" altLang="ko-KR" sz="1400" u="sng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Sno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/>
                        <a:t>과목번호</a:t>
                      </a:r>
                      <a:endParaRPr lang="en-US" altLang="ko-KR" sz="1400" u="sng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Cno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(Grade)</a:t>
                      </a:r>
                      <a:endParaRPr lang="ko-KR" altLang="en-US" sz="1400" dirty="0"/>
                    </a:p>
                  </a:txBody>
                  <a:tcPr/>
                </a:tc>
              </a:tr>
              <a:tr h="266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C413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</a:tr>
              <a:tr h="266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E412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C123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C312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C324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C413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5667" y="3809999"/>
            <a:ext cx="136313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Times New Roman" panose="02020603050405020304" pitchFamily="18" charset="0"/>
              </a:rPr>
              <a:t>등록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(ENROLL)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920772"/>
              </p:ext>
            </p:extLst>
          </p:nvPr>
        </p:nvGraphicFramePr>
        <p:xfrm>
          <a:off x="457200" y="1603373"/>
          <a:ext cx="30226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650"/>
                <a:gridCol w="755650"/>
                <a:gridCol w="755650"/>
                <a:gridCol w="755650"/>
              </a:tblGrid>
              <a:tr h="450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학번</a:t>
                      </a:r>
                      <a:endParaRPr lang="en-US" altLang="ko-KR" sz="1400" u="sng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en-US" altLang="ko-KR" sz="1400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Sno</a:t>
                      </a:r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이름</a:t>
                      </a:r>
                      <a:endParaRPr lang="en-US" altLang="ko-KR" sz="1400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en-US" altLang="ko-KR" sz="1400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Sname</a:t>
                      </a:r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학년</a:t>
                      </a:r>
                      <a:endParaRPr lang="en-US" altLang="ko-KR" sz="1400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(Year)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학과</a:t>
                      </a:r>
                      <a:endParaRPr lang="en-US" altLang="ko-KR" sz="1400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en-US" altLang="ko-KR" sz="1400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Dept</a:t>
                      </a:r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264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100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나수영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4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소공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264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200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이찬수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3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전기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264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300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정기태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1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소공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264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400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송병길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4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소공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264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500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박종화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1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산공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1253066"/>
            <a:ext cx="147320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Times New Roman" panose="02020603050405020304" pitchFamily="18" charset="0"/>
              </a:rPr>
              <a:t>학생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(STUDENT)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239702"/>
              </p:ext>
            </p:extLst>
          </p:nvPr>
        </p:nvGraphicFramePr>
        <p:xfrm>
          <a:off x="3910054" y="4170844"/>
          <a:ext cx="30226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650"/>
                <a:gridCol w="755650"/>
                <a:gridCol w="755650"/>
                <a:gridCol w="755650"/>
              </a:tblGrid>
              <a:tr h="450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학번</a:t>
                      </a:r>
                      <a:endParaRPr lang="en-US" altLang="ko-KR" sz="1400" u="sng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en-US" altLang="ko-KR" sz="1400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Sno</a:t>
                      </a:r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이름</a:t>
                      </a:r>
                      <a:endParaRPr lang="en-US" altLang="ko-KR" sz="1400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en-US" altLang="ko-KR" sz="1400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Sname</a:t>
                      </a:r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학년</a:t>
                      </a:r>
                      <a:endParaRPr lang="en-US" altLang="ko-KR" sz="1400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(Year)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학과</a:t>
                      </a:r>
                      <a:endParaRPr lang="en-US" altLang="ko-KR" sz="1400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en-US" altLang="ko-KR" sz="1400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Dept</a:t>
                      </a:r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100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나수영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4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소공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100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나수영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4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소공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264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200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이찬수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3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전기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264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300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정기태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1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소공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264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300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정기태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1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소공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264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300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정기태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1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소공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10054" y="3735870"/>
                <a:ext cx="4114800" cy="3649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>
                    <a:latin typeface="Times New Roman" panose="02020603050405020304" pitchFamily="18" charset="0"/>
                  </a:rPr>
                  <a:t>학생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학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생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학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번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등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록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학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번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등</m:t>
                    </m:r>
                  </m:oMath>
                </a14:m>
                <a:r>
                  <a:rPr lang="ko-KR" altLang="en-US" sz="1400" dirty="0" smtClean="0">
                    <a:latin typeface="Times New Roman" panose="02020603050405020304" pitchFamily="18" charset="0"/>
                  </a:rPr>
                  <a:t>록</a:t>
                </a:r>
                <a:endParaRPr lang="ko-KR" altLang="en-US" sz="1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054" y="3735870"/>
                <a:ext cx="4114800" cy="364972"/>
              </a:xfrm>
              <a:prstGeom prst="rect">
                <a:avLst/>
              </a:prstGeom>
              <a:blipFill rotWithShape="0">
                <a:blip r:embed="rId2"/>
                <a:stretch>
                  <a:fillRect l="-444" t="-5000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66634"/>
              </p:ext>
            </p:extLst>
          </p:nvPr>
        </p:nvGraphicFramePr>
        <p:xfrm>
          <a:off x="6907254" y="4177042"/>
          <a:ext cx="1610213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080"/>
                <a:gridCol w="728133"/>
              </a:tblGrid>
              <a:tr h="2662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/>
                        <a:t>과목번호</a:t>
                      </a:r>
                      <a:endParaRPr lang="en-US" altLang="ko-KR" sz="1400" u="sng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Cno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(Grade)</a:t>
                      </a:r>
                      <a:endParaRPr lang="ko-KR" altLang="en-US" sz="1400" dirty="0"/>
                    </a:p>
                  </a:txBody>
                  <a:tcPr/>
                </a:tc>
              </a:tr>
              <a:tr h="266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C413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</a:tr>
              <a:tr h="266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E412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C123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C312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C324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C413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9489"/>
              </p:ext>
            </p:extLst>
          </p:nvPr>
        </p:nvGraphicFramePr>
        <p:xfrm>
          <a:off x="6052121" y="1560843"/>
          <a:ext cx="661946" cy="1854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61946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768921"/>
              </p:ext>
            </p:extLst>
          </p:nvPr>
        </p:nvGraphicFramePr>
        <p:xfrm>
          <a:off x="7423721" y="1560843"/>
          <a:ext cx="661946" cy="1854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61946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직선 화살표 연결선 16"/>
          <p:cNvCxnSpPr/>
          <p:nvPr/>
        </p:nvCxnSpPr>
        <p:spPr bwMode="auto">
          <a:xfrm>
            <a:off x="6714067" y="1727200"/>
            <a:ext cx="711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CC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20" name="직선 화살표 연결선 19"/>
          <p:cNvCxnSpPr/>
          <p:nvPr/>
        </p:nvCxnSpPr>
        <p:spPr bwMode="auto">
          <a:xfrm>
            <a:off x="6714067" y="1727200"/>
            <a:ext cx="7112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CC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22" name="직선 화살표 연결선 21"/>
          <p:cNvCxnSpPr>
            <a:endCxn id="15" idx="1"/>
          </p:cNvCxnSpPr>
          <p:nvPr/>
        </p:nvCxnSpPr>
        <p:spPr bwMode="auto">
          <a:xfrm>
            <a:off x="6714067" y="1727200"/>
            <a:ext cx="709654" cy="7607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CC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24" name="직선 화살표 연결선 23"/>
          <p:cNvCxnSpPr/>
          <p:nvPr/>
        </p:nvCxnSpPr>
        <p:spPr bwMode="auto">
          <a:xfrm>
            <a:off x="6714067" y="1727200"/>
            <a:ext cx="711200" cy="1143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CC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26" name="직선 화살표 연결선 25"/>
          <p:cNvCxnSpPr/>
          <p:nvPr/>
        </p:nvCxnSpPr>
        <p:spPr bwMode="auto">
          <a:xfrm>
            <a:off x="6714067" y="1727200"/>
            <a:ext cx="709654" cy="15578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CC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28" name="직선 화살표 연결선 27"/>
          <p:cNvCxnSpPr/>
          <p:nvPr/>
        </p:nvCxnSpPr>
        <p:spPr bwMode="auto">
          <a:xfrm flipV="1">
            <a:off x="6714067" y="1727200"/>
            <a:ext cx="709654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30" name="직선 화살표 연결선 29"/>
          <p:cNvCxnSpPr/>
          <p:nvPr/>
        </p:nvCxnSpPr>
        <p:spPr bwMode="auto">
          <a:xfrm>
            <a:off x="6714067" y="2108200"/>
            <a:ext cx="70965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32" name="직선 화살표 연결선 31"/>
          <p:cNvCxnSpPr>
            <a:endCxn id="15" idx="1"/>
          </p:cNvCxnSpPr>
          <p:nvPr/>
        </p:nvCxnSpPr>
        <p:spPr bwMode="auto">
          <a:xfrm>
            <a:off x="6714067" y="2108200"/>
            <a:ext cx="709654" cy="3797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34" name="직선 화살표 연결선 33"/>
          <p:cNvCxnSpPr/>
          <p:nvPr/>
        </p:nvCxnSpPr>
        <p:spPr bwMode="auto">
          <a:xfrm>
            <a:off x="6714067" y="2108200"/>
            <a:ext cx="709654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cxnSp>
        <p:nvCxnSpPr>
          <p:cNvPr id="36" name="직선 화살표 연결선 35"/>
          <p:cNvCxnSpPr/>
          <p:nvPr/>
        </p:nvCxnSpPr>
        <p:spPr bwMode="auto">
          <a:xfrm>
            <a:off x="6714067" y="2108200"/>
            <a:ext cx="709654" cy="11768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3910055" y="1560843"/>
            <a:ext cx="1881146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</a:rPr>
              <a:t>[Join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방법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]</a:t>
            </a:r>
          </a:p>
          <a:p>
            <a:pPr marL="177800" indent="-177800">
              <a:buAutoNum type="arabicParenR"/>
            </a:pPr>
            <a:r>
              <a:rPr lang="en-US" altLang="ko-KR" sz="1400" dirty="0" smtClean="0">
                <a:latin typeface="Times New Roman" panose="02020603050405020304" pitchFamily="18" charset="0"/>
              </a:rPr>
              <a:t>R, S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의 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tuple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을 접속</a:t>
            </a:r>
            <a:endParaRPr lang="en-US" altLang="ko-KR" sz="1400" dirty="0" smtClean="0">
              <a:latin typeface="Times New Roman" panose="02020603050405020304" pitchFamily="18" charset="0"/>
            </a:endParaRPr>
          </a:p>
          <a:p>
            <a:pPr marL="177800" indent="-177800">
              <a:buAutoNum type="arabicParenR"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조인 조건을 검사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284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Division (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사용하는 기호</a:t>
                </a:r>
                <a:endParaRPr lang="en-US" altLang="ko-KR" dirty="0"/>
              </a:p>
              <a:p>
                <a:pPr lvl="1"/>
                <a:r>
                  <a:rPr lang="ko-KR" altLang="en-US" dirty="0" smtClean="0"/>
                  <a:t>관계 </a:t>
                </a:r>
                <a:r>
                  <a:rPr lang="en-US" altLang="ko-KR" dirty="0" smtClean="0"/>
                  <a:t>R(X), S(Y)</a:t>
                </a:r>
                <a:r>
                  <a:rPr lang="ko-KR" altLang="en-US" dirty="0" smtClean="0"/>
                  <a:t>에 대해서</a:t>
                </a:r>
                <a:r>
                  <a:rPr lang="en-US" altLang="ko-KR" dirty="0" smtClean="0"/>
                  <a:t>,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Y⊂X </a:t>
                </a:r>
                <a:r>
                  <a:rPr lang="ko-KR" altLang="en-US" dirty="0" smtClean="0"/>
                  <a:t>이고 </a:t>
                </a:r>
                <a:r>
                  <a:rPr lang="en-US" altLang="ko-KR" dirty="0" smtClean="0"/>
                  <a:t>X-Y=D </a:t>
                </a:r>
                <a:r>
                  <a:rPr lang="ko-KR" altLang="en-US" dirty="0" smtClean="0"/>
                  <a:t>이면 </a:t>
                </a:r>
                <a:r>
                  <a:rPr lang="en-US" altLang="ko-KR" dirty="0" smtClean="0"/>
                  <a:t>R(X) = R(D, Y) </a:t>
                </a:r>
                <a:r>
                  <a:rPr lang="ko-KR" altLang="en-US" dirty="0" smtClean="0"/>
                  <a:t>로 표현 가능</a:t>
                </a:r>
                <a:endParaRPr lang="en-US" altLang="ko-KR" dirty="0"/>
              </a:p>
              <a:p>
                <a:r>
                  <a:rPr lang="ko-KR" altLang="en-US" dirty="0" smtClean="0"/>
                  <a:t>기본 </a:t>
                </a:r>
                <a:r>
                  <a:rPr lang="ko-KR" altLang="en-US" dirty="0"/>
                  <a:t>개념</a:t>
                </a:r>
                <a:endParaRPr lang="en-US" altLang="ko-KR" dirty="0"/>
              </a:p>
              <a:p>
                <a:pPr lvl="1"/>
                <a:r>
                  <a:rPr lang="en-US" altLang="ko-KR" dirty="0" smtClean="0"/>
                  <a:t>S(Y)</a:t>
                </a:r>
                <a:r>
                  <a:rPr lang="ko-KR" altLang="en-US" dirty="0" smtClean="0"/>
                  <a:t>의 모든 </a:t>
                </a:r>
                <a:r>
                  <a:rPr lang="en-US" altLang="ko-KR" dirty="0" smtClean="0"/>
                  <a:t>tuple</a:t>
                </a:r>
                <a:r>
                  <a:rPr lang="ko-KR" altLang="en-US" dirty="0" smtClean="0"/>
                  <a:t>과 연관되는 </a:t>
                </a:r>
                <a:r>
                  <a:rPr lang="en-US" altLang="ko-KR" dirty="0" smtClean="0"/>
                  <a:t>R[D]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tuple</a:t>
                </a:r>
                <a:r>
                  <a:rPr lang="ko-KR" altLang="en-US" dirty="0" smtClean="0"/>
                  <a:t>을 선택</a:t>
                </a:r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𝑓𝑜𝑟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ko-KR" i="1" dirty="0" smtClean="0"/>
                  <a:t> </a:t>
                </a:r>
              </a:p>
              <a:p>
                <a:pPr lvl="2"/>
                <a:r>
                  <a:rPr lang="en-US" altLang="ko-KR" dirty="0" smtClean="0"/>
                  <a:t>R</a:t>
                </a:r>
                <a:r>
                  <a:rPr lang="ko-KR" altLang="en-US" dirty="0" smtClean="0"/>
                  <a:t>의 차수 </a:t>
                </a:r>
                <a:r>
                  <a:rPr lang="en-US" altLang="ko-KR" dirty="0" smtClean="0"/>
                  <a:t>= (</a:t>
                </a:r>
                <a:r>
                  <a:rPr lang="en-US" altLang="ko-KR" dirty="0" err="1" smtClean="0"/>
                  <a:t>m+n</a:t>
                </a:r>
                <a:r>
                  <a:rPr lang="en-US" altLang="ko-KR" dirty="0" smtClean="0"/>
                  <a:t>),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S</a:t>
                </a:r>
                <a:r>
                  <a:rPr lang="ko-KR" altLang="en-US" dirty="0" smtClean="0"/>
                  <a:t>의 차수 </a:t>
                </a:r>
                <a:r>
                  <a:rPr lang="en-US" altLang="ko-KR" dirty="0" smtClean="0"/>
                  <a:t>= n </a:t>
                </a:r>
                <a:r>
                  <a:rPr lang="ko-KR" altLang="en-US" dirty="0" smtClean="0"/>
                  <a:t>일 때</a:t>
                </a:r>
                <a:r>
                  <a:rPr lang="en-US" altLang="ko-KR" dirty="0" smtClean="0">
                    <a:latin typeface="HY신명조" panose="02030600000101010101" pitchFamily="18" charset="-127"/>
                  </a:rPr>
                  <a:t> </a:t>
                </a:r>
                <a:r>
                  <a:rPr lang="ko-KR" altLang="en-US" dirty="0" smtClean="0">
                    <a:latin typeface="HY신명조" panose="02030600000101010101" pitchFamily="18" charset="-127"/>
                  </a:rPr>
                  <a:t>연산 결과의 차수 </a:t>
                </a:r>
                <a:r>
                  <a:rPr lang="en-US" altLang="ko-KR" dirty="0" smtClean="0">
                    <a:latin typeface="HY신명조" panose="02030600000101010101" pitchFamily="18" charset="-127"/>
                  </a:rPr>
                  <a:t>= </a:t>
                </a:r>
                <a:r>
                  <a:rPr lang="en-US" altLang="ko-KR" dirty="0" smtClean="0"/>
                  <a:t>m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S</a:t>
                </a:r>
                <a:r>
                  <a:rPr lang="ko-KR" altLang="en-US" dirty="0" smtClean="0"/>
                  <a:t>의 모든 속성</a:t>
                </a:r>
                <a:r>
                  <a:rPr lang="en-US" altLang="ko-KR" dirty="0" smtClean="0"/>
                  <a:t>(Y)</a:t>
                </a:r>
                <a:r>
                  <a:rPr lang="ko-KR" altLang="en-US" dirty="0" smtClean="0"/>
                  <a:t>에 대한 값을 전부 갖고 있는 </a:t>
                </a:r>
                <a:r>
                  <a:rPr lang="en-US" altLang="ko-KR" dirty="0" smtClean="0"/>
                  <a:t>R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tuple</a:t>
                </a:r>
                <a:r>
                  <a:rPr lang="ko-KR" altLang="en-US" dirty="0" smtClean="0"/>
                  <a:t>을 선택</a:t>
                </a:r>
                <a:endParaRPr lang="en-US" altLang="ko-KR" dirty="0" smtClean="0"/>
              </a:p>
              <a:p>
                <a:pPr lvl="2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59" t="-1250" r="-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75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Division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109831"/>
              </p:ext>
            </p:extLst>
          </p:nvPr>
        </p:nvGraphicFramePr>
        <p:xfrm>
          <a:off x="457200" y="1733546"/>
          <a:ext cx="14986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20"/>
                <a:gridCol w="882080"/>
              </a:tblGrid>
              <a:tr h="2662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/>
                        <a:t>학번</a:t>
                      </a:r>
                      <a:endParaRPr lang="en-US" altLang="ko-KR" sz="1400" u="sng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Sno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/>
                        <a:t>과목번호</a:t>
                      </a:r>
                      <a:endParaRPr lang="en-US" altLang="ko-KR" sz="1400" u="sng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Cno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  <a:tr h="266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C413</a:t>
                      </a:r>
                      <a:endParaRPr lang="ko-KR" altLang="en-US" sz="1400" dirty="0"/>
                    </a:p>
                  </a:txBody>
                  <a:tcPr/>
                </a:tc>
              </a:tr>
              <a:tr h="266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E412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C123</a:t>
                      </a:r>
                      <a:endParaRPr lang="ko-KR" altLang="en-US" sz="1400" dirty="0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00B050"/>
                          </a:solidFill>
                        </a:rPr>
                        <a:t>C312</a:t>
                      </a:r>
                      <a:endParaRPr lang="ko-KR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C324</a:t>
                      </a:r>
                      <a:endParaRPr lang="ko-KR" altLang="en-US" sz="140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00B050"/>
                          </a:solidFill>
                        </a:rPr>
                        <a:t>C413</a:t>
                      </a:r>
                      <a:endParaRPr lang="ko-KR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C00000"/>
                          </a:solidFill>
                        </a:rPr>
                        <a:t>C312</a:t>
                      </a:r>
                      <a:endParaRPr lang="ko-KR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C324</a:t>
                      </a:r>
                      <a:endParaRPr lang="ko-KR" altLang="en-US" sz="14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C00000"/>
                          </a:solidFill>
                        </a:rPr>
                        <a:t>C413</a:t>
                      </a:r>
                      <a:endParaRPr lang="ko-KR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E412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C312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5667" y="1380066"/>
            <a:ext cx="90593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Times New Roman" panose="02020603050405020304" pitchFamily="18" charset="0"/>
              </a:rPr>
              <a:t>수강과목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339468"/>
              </p:ext>
            </p:extLst>
          </p:nvPr>
        </p:nvGraphicFramePr>
        <p:xfrm>
          <a:off x="3200399" y="1725293"/>
          <a:ext cx="88208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080"/>
              </a:tblGrid>
              <a:tr h="2662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/>
                        <a:t>과목번호</a:t>
                      </a:r>
                      <a:endParaRPr lang="en-US" altLang="ko-KR" sz="1400" u="sng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Cno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  <a:tr h="266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C312</a:t>
                      </a:r>
                      <a:endParaRPr lang="ko-KR" altLang="en-US" sz="1400" dirty="0"/>
                    </a:p>
                  </a:txBody>
                  <a:tcPr/>
                </a:tc>
              </a:tr>
              <a:tr h="266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C413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08866" y="1371813"/>
            <a:ext cx="92286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Times New Roman" panose="02020603050405020304" pitchFamily="18" charset="0"/>
              </a:rPr>
              <a:t>중요과목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068117"/>
              </p:ext>
            </p:extLst>
          </p:nvPr>
        </p:nvGraphicFramePr>
        <p:xfrm>
          <a:off x="3208866" y="4389307"/>
          <a:ext cx="61652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20"/>
              </a:tblGrid>
              <a:tr h="2662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/>
                        <a:t>학번</a:t>
                      </a:r>
                      <a:endParaRPr lang="en-US" altLang="ko-KR" sz="1400" u="sng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Sno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  <a:tr h="266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300</a:t>
                      </a:r>
                      <a:endParaRPr lang="ko-KR" altLang="en-US" sz="1400" dirty="0"/>
                    </a:p>
                  </a:txBody>
                  <a:tcPr/>
                </a:tc>
              </a:tr>
              <a:tr h="266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400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17333" y="4035827"/>
                <a:ext cx="1439334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>
                    <a:latin typeface="Times New Roman" panose="02020603050405020304" pitchFamily="18" charset="0"/>
                  </a:rPr>
                  <a:t>등록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ko-KR" altLang="en-US" sz="1400" dirty="0" smtClean="0">
                    <a:latin typeface="Times New Roman" panose="02020603050405020304" pitchFamily="18" charset="0"/>
                  </a:rPr>
                  <a:t>중요과목</a:t>
                </a:r>
                <a:endParaRPr lang="ko-KR" altLang="en-US" sz="1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333" y="4035827"/>
                <a:ext cx="1439334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1271" t="-588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모서리가 둥근 직사각형 8"/>
          <p:cNvSpPr/>
          <p:nvPr/>
        </p:nvSpPr>
        <p:spPr bwMode="auto">
          <a:xfrm>
            <a:off x="389467" y="3158067"/>
            <a:ext cx="1617133" cy="304800"/>
          </a:xfrm>
          <a:prstGeom prst="roundRect">
            <a:avLst/>
          </a:prstGeom>
          <a:noFill/>
          <a:ln w="1270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/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389467" y="3776134"/>
            <a:ext cx="1617133" cy="304800"/>
          </a:xfrm>
          <a:prstGeom prst="roundRect">
            <a:avLst/>
          </a:prstGeom>
          <a:noFill/>
          <a:ln w="1270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/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389467" y="4089401"/>
            <a:ext cx="1617133" cy="304800"/>
          </a:xfrm>
          <a:prstGeom prst="roundRect">
            <a:avLst/>
          </a:prstGeom>
          <a:noFill/>
          <a:ln w="1270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/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389467" y="4657925"/>
            <a:ext cx="1617133" cy="304800"/>
          </a:xfrm>
          <a:prstGeom prst="roundRect">
            <a:avLst/>
          </a:prstGeom>
          <a:noFill/>
          <a:ln w="1270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208867" y="3158067"/>
            <a:ext cx="5105400" cy="646331"/>
          </a:xfrm>
          <a:prstGeom prst="rect">
            <a:avLst/>
          </a:prstGeom>
          <a:solidFill>
            <a:srgbClr val="BDFFE9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[</a:t>
            </a:r>
            <a:r>
              <a:rPr lang="ko-KR" altLang="en-US" dirty="0" smtClean="0">
                <a:latin typeface="Times New Roman" panose="02020603050405020304" pitchFamily="18" charset="0"/>
              </a:rPr>
              <a:t>문</a:t>
            </a:r>
            <a:r>
              <a:rPr lang="en-US" altLang="ko-KR" dirty="0" smtClean="0">
                <a:latin typeface="Times New Roman" panose="02020603050405020304" pitchFamily="18" charset="0"/>
              </a:rPr>
              <a:t>]</a:t>
            </a:r>
            <a:r>
              <a:rPr lang="ko-KR" altLang="en-US" dirty="0" smtClean="0">
                <a:latin typeface="Times New Roman" panose="02020603050405020304" pitchFamily="18" charset="0"/>
              </a:rPr>
              <a:t>중요 과목을 모두 이수한 학생은 누구일까</a:t>
            </a:r>
            <a:r>
              <a:rPr lang="en-US" altLang="ko-KR" dirty="0" smtClean="0">
                <a:latin typeface="Times New Roman" panose="02020603050405020304" pitchFamily="18" charset="0"/>
              </a:rPr>
              <a:t>?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[</a:t>
            </a:r>
            <a:r>
              <a:rPr lang="ko-KR" altLang="en-US" dirty="0" smtClean="0">
                <a:latin typeface="Times New Roman" panose="02020603050405020304" pitchFamily="18" charset="0"/>
              </a:rPr>
              <a:t>답</a:t>
            </a:r>
            <a:r>
              <a:rPr lang="en-US" altLang="ko-KR" dirty="0" smtClean="0">
                <a:latin typeface="Times New Roman" panose="02020603050405020304" pitchFamily="18" charset="0"/>
              </a:rPr>
              <a:t>] Division </a:t>
            </a:r>
            <a:r>
              <a:rPr lang="ko-KR" altLang="en-US" dirty="0" smtClean="0">
                <a:latin typeface="Times New Roman" panose="02020603050405020304" pitchFamily="18" charset="0"/>
              </a:rPr>
              <a:t>연산의 결과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236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Rename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42908"/>
                <a:ext cx="8229601" cy="488061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ko-KR" altLang="en-US" dirty="0" smtClean="0"/>
                  <a:t>기본 개념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관계 대수 연산의 결과로 생성되는 관계</a:t>
                </a:r>
                <a:r>
                  <a:rPr lang="en-US" altLang="ko-KR" dirty="0" smtClean="0"/>
                  <a:t>(relation)</a:t>
                </a:r>
                <a:r>
                  <a:rPr lang="ko-KR" altLang="en-US" dirty="0" smtClean="0"/>
                  <a:t>는 이름을 갖지 아니함</a:t>
                </a:r>
                <a:r>
                  <a:rPr lang="en-US" altLang="ko-KR" dirty="0" smtClean="0"/>
                  <a:t>!</a:t>
                </a:r>
              </a:p>
              <a:p>
                <a:pPr lvl="1"/>
                <a:r>
                  <a:rPr lang="ko-KR" altLang="en-US" dirty="0" smtClean="0"/>
                  <a:t>연산의 중간 결과를 다음에 참조하려면 이름이 필요</a:t>
                </a:r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이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름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학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＂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소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＂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학</m:t>
                    </m:r>
                  </m:oMath>
                </a14:m>
                <a:r>
                  <a:rPr lang="ko-KR" altLang="en-US" dirty="0" smtClean="0"/>
                  <a:t>생</a:t>
                </a:r>
                <a:r>
                  <a:rPr lang="en-US" altLang="ko-KR" dirty="0" smtClean="0"/>
                  <a:t>))</a:t>
                </a:r>
              </a:p>
              <a:p>
                <a:pPr lvl="2"/>
                <a:r>
                  <a:rPr lang="en-US" altLang="ko-KR" dirty="0" smtClean="0"/>
                  <a:t>①Temp 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학과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＂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소공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＂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학</m:t>
                    </m:r>
                  </m:oMath>
                </a14:m>
                <a:r>
                  <a:rPr lang="ko-KR" altLang="en-US" dirty="0"/>
                  <a:t>생</a:t>
                </a:r>
                <a:r>
                  <a:rPr lang="en-US" altLang="ko-KR" dirty="0" smtClean="0"/>
                  <a:t>), </a:t>
                </a:r>
              </a:p>
              <a:p>
                <a:pPr marL="712788" lvl="2" indent="0">
                  <a:buNone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    ②</a:t>
                </a:r>
                <a:r>
                  <a:rPr lang="ko-KR" altLang="en-US" dirty="0" smtClean="0"/>
                  <a:t>소공학생 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이름</m:t>
                        </m:r>
                      </m:sub>
                    </m:sSub>
                  </m:oMath>
                </a14:m>
                <a:r>
                  <a:rPr lang="en-US" altLang="ko-KR" dirty="0" smtClean="0"/>
                  <a:t>(Temp)</a:t>
                </a:r>
              </a:p>
              <a:p>
                <a:pPr marL="687388" lvl="1" indent="-342900"/>
                <a:r>
                  <a:rPr lang="en-US" altLang="ko-KR" dirty="0" smtClean="0"/>
                  <a:t>Rename </a:t>
                </a:r>
                <a:r>
                  <a:rPr lang="ko-KR" altLang="en-US" dirty="0" smtClean="0"/>
                  <a:t>연산</a:t>
                </a:r>
                <a:endParaRPr lang="en-US" altLang="ko-KR" dirty="0" smtClean="0"/>
              </a:p>
              <a:p>
                <a:pPr marL="1055688" lvl="2" indent="-342900"/>
                <a:r>
                  <a:rPr lang="ko-KR" altLang="en-US" dirty="0" smtClean="0"/>
                  <a:t>관계</a:t>
                </a:r>
                <a:r>
                  <a:rPr lang="en-US" altLang="ko-KR" dirty="0" smtClean="0"/>
                  <a:t>(relation)</a:t>
                </a:r>
                <a:r>
                  <a:rPr lang="ko-KR" altLang="en-US" dirty="0" smtClean="0"/>
                  <a:t>나 속성</a:t>
                </a:r>
                <a:r>
                  <a:rPr lang="en-US" altLang="ko-KR" dirty="0" smtClean="0"/>
                  <a:t>(attribute)</a:t>
                </a:r>
                <a:r>
                  <a:rPr lang="ko-KR" altLang="en-US" dirty="0" smtClean="0"/>
                  <a:t>에 새로운 이름을 부여</a:t>
                </a:r>
                <a:endParaRPr lang="en-US" altLang="ko-KR" dirty="0" smtClean="0"/>
              </a:p>
              <a:p>
                <a:pPr marL="1055688" lvl="2" indent="-342900"/>
                <a:r>
                  <a:rPr lang="ko-KR" altLang="en-US" dirty="0" smtClean="0"/>
                  <a:t>기호 </a:t>
                </a:r>
                <a:r>
                  <a:rPr lang="el-GR" altLang="ko-KR" dirty="0" smtClean="0"/>
                  <a:t>ρ</a:t>
                </a:r>
                <a:r>
                  <a:rPr lang="en-US" altLang="ko-KR" dirty="0" smtClean="0"/>
                  <a:t>(rho)</a:t>
                </a:r>
                <a:r>
                  <a:rPr lang="ko-KR" altLang="en-US" dirty="0" smtClean="0"/>
                  <a:t>로 표기</a:t>
                </a:r>
                <a:endParaRPr lang="en-US" altLang="ko-KR" dirty="0" smtClean="0"/>
              </a:p>
              <a:p>
                <a:pPr marL="687388" lvl="1" indent="-342900"/>
                <a:r>
                  <a:rPr lang="ko-KR" altLang="en-US" dirty="0" smtClean="0"/>
                  <a:t>예시</a:t>
                </a:r>
                <a:endParaRPr lang="en-US" altLang="ko-KR" dirty="0" smtClean="0"/>
              </a:p>
              <a:p>
                <a:pPr marL="1055688" lvl="2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관계 </a:t>
                </a:r>
                <a:r>
                  <a:rPr lang="ko-KR" altLang="en-US" dirty="0" err="1" smtClean="0"/>
                  <a:t>대수식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E</a:t>
                </a:r>
                <a:r>
                  <a:rPr lang="ko-KR" altLang="en-US" dirty="0" smtClean="0"/>
                  <a:t>의 연산 결과로 생성된 관계를 </a:t>
                </a:r>
                <a:r>
                  <a:rPr lang="en-US" altLang="ko-KR" dirty="0" smtClean="0"/>
                  <a:t>S</a:t>
                </a:r>
                <a:r>
                  <a:rPr lang="ko-KR" altLang="en-US" dirty="0" smtClean="0"/>
                  <a:t>라고 부름</a:t>
                </a:r>
                <a:endParaRPr lang="en-US" altLang="ko-KR" dirty="0" smtClean="0"/>
              </a:p>
              <a:p>
                <a:pPr marL="1055688" lvl="2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 smtClean="0"/>
                  <a:t>관계 </a:t>
                </a:r>
                <a:r>
                  <a:rPr lang="en-US" altLang="ko-KR" dirty="0" smtClean="0"/>
                  <a:t>R</a:t>
                </a:r>
                <a:r>
                  <a:rPr lang="ko-KR" altLang="en-US" dirty="0" smtClean="0"/>
                  <a:t>의 이름을 </a:t>
                </a:r>
                <a:r>
                  <a:rPr lang="en-US" altLang="ko-KR" dirty="0" smtClean="0"/>
                  <a:t>S</a:t>
                </a:r>
                <a:r>
                  <a:rPr lang="ko-KR" altLang="en-US" dirty="0" smtClean="0"/>
                  <a:t>로 변경</a:t>
                </a:r>
                <a:endParaRPr lang="en-US" altLang="ko-KR" dirty="0" smtClean="0"/>
              </a:p>
              <a:p>
                <a:pPr marL="1055688" lvl="2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 smtClean="0"/>
                  <a:t>관계 </a:t>
                </a:r>
                <a:r>
                  <a:rPr lang="en-US" altLang="ko-KR" dirty="0" smtClean="0"/>
                  <a:t>R</a:t>
                </a:r>
                <a:r>
                  <a:rPr lang="ko-KR" altLang="en-US" dirty="0" smtClean="0"/>
                  <a:t>의 속성 이름을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dirty="0" smtClean="0"/>
                  <a:t>으로 변경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42908"/>
                <a:ext cx="8229601" cy="4880610"/>
              </a:xfrm>
              <a:blipFill rotWithShape="0">
                <a:blip r:embed="rId2"/>
                <a:stretch>
                  <a:fillRect l="-1111" t="-24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166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관계 대수의 확장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Semi-Join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X, Y</a:t>
                </a:r>
                <a:r>
                  <a:rPr lang="ko-KR" altLang="en-US" dirty="0" smtClean="0"/>
                  <a:t>는 각각 관계 </a:t>
                </a:r>
                <a:r>
                  <a:rPr lang="en-US" altLang="ko-KR" dirty="0" smtClean="0"/>
                  <a:t>R, S</a:t>
                </a:r>
                <a:r>
                  <a:rPr lang="ko-KR" altLang="en-US" dirty="0" smtClean="0"/>
                  <a:t>의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속성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집합</a:t>
                </a:r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⋉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 smtClean="0"/>
                  <a:t>S</a:t>
                </a:r>
                <a:r>
                  <a:rPr lang="ko-KR" altLang="en-US" dirty="0" smtClean="0"/>
                  <a:t>와의 자연 조인에 참여할 수 있는 </a:t>
                </a:r>
                <a:r>
                  <a:rPr lang="en-US" altLang="ko-KR" dirty="0" smtClean="0"/>
                  <a:t>R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tuples</a:t>
                </a:r>
                <a:r>
                  <a:rPr lang="ko-KR" altLang="en-US" dirty="0" smtClean="0"/>
                  <a:t>만을 선택</a:t>
                </a:r>
                <a:endParaRPr lang="en-US" altLang="ko-KR" dirty="0" smtClean="0"/>
              </a:p>
              <a:p>
                <a:r>
                  <a:rPr lang="en-US" altLang="ko-KR" dirty="0" smtClean="0"/>
                  <a:t>Outer-Join</a:t>
                </a:r>
              </a:p>
              <a:p>
                <a:pPr lvl="1"/>
                <a:r>
                  <a:rPr lang="ko-KR" altLang="en-US" dirty="0" smtClean="0"/>
                  <a:t>조인하는 과정에서 어떤 </a:t>
                </a:r>
                <a:r>
                  <a:rPr lang="en-US" altLang="ko-KR" dirty="0" smtClean="0"/>
                  <a:t>tuple</a:t>
                </a:r>
                <a:r>
                  <a:rPr lang="ko-KR" altLang="en-US" dirty="0" smtClean="0"/>
                  <a:t>이 조인할 대상이 없으면 상대를 </a:t>
                </a:r>
                <a:r>
                  <a:rPr lang="en-US" altLang="ko-KR" dirty="0" smtClean="0"/>
                  <a:t>Null tuple</a:t>
                </a:r>
                <a:r>
                  <a:rPr lang="ko-KR" altLang="en-US" dirty="0" smtClean="0"/>
                  <a:t>로 만들어 연산 결과에 포함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R, S</a:t>
                </a:r>
                <a:r>
                  <a:rPr lang="ko-KR" altLang="en-US" dirty="0" smtClean="0"/>
                  <a:t>에 있는 모든 </a:t>
                </a:r>
                <a:r>
                  <a:rPr lang="en-US" altLang="ko-KR" dirty="0" smtClean="0"/>
                  <a:t>tuples</a:t>
                </a:r>
                <a:r>
                  <a:rPr lang="ko-KR" altLang="en-US" dirty="0" smtClean="0"/>
                  <a:t>이 연산 결과에 나타남</a:t>
                </a:r>
                <a:endParaRPr lang="en-US" altLang="ko-KR" dirty="0" smtClean="0"/>
              </a:p>
              <a:p>
                <a:r>
                  <a:rPr lang="en-US" altLang="ko-KR" dirty="0" smtClean="0"/>
                  <a:t>Outer- Union</a:t>
                </a:r>
              </a:p>
              <a:p>
                <a:pPr lvl="1"/>
                <a:r>
                  <a:rPr lang="ko-KR" altLang="en-US" dirty="0" smtClean="0"/>
                  <a:t>속성 집합이 일치하지 않는 관계 </a:t>
                </a:r>
                <a:r>
                  <a:rPr lang="en-US" altLang="ko-KR" dirty="0" smtClean="0"/>
                  <a:t>R, S</a:t>
                </a:r>
                <a:r>
                  <a:rPr lang="ko-KR" altLang="en-US" dirty="0" smtClean="0"/>
                  <a:t>를 합병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R(A, B, C)∪</a:t>
                </a:r>
                <a:r>
                  <a:rPr lang="en-US" altLang="ko-KR" baseline="30000" dirty="0" smtClean="0"/>
                  <a:t>+ </a:t>
                </a:r>
                <a:r>
                  <a:rPr lang="en-US" altLang="ko-KR" dirty="0" smtClean="0"/>
                  <a:t>S(B, C, D) = X(A</a:t>
                </a:r>
                <a:r>
                  <a:rPr lang="en-US" altLang="ko-KR" dirty="0"/>
                  <a:t>, B, </a:t>
                </a:r>
                <a:r>
                  <a:rPr lang="en-US" altLang="ko-KR" dirty="0" smtClean="0"/>
                  <a:t>C, D)</a:t>
                </a:r>
              </a:p>
              <a:p>
                <a:pPr lvl="2"/>
                <a:r>
                  <a:rPr lang="en-US" altLang="ko-KR" dirty="0" smtClean="0"/>
                  <a:t>R</a:t>
                </a:r>
                <a:r>
                  <a:rPr lang="ko-KR" altLang="en-US" dirty="0" smtClean="0"/>
                  <a:t>로부터 생성된 결과 </a:t>
                </a:r>
                <a:r>
                  <a:rPr lang="en-US" altLang="ko-KR" dirty="0" smtClean="0"/>
                  <a:t>tuple</a:t>
                </a:r>
                <a:r>
                  <a:rPr lang="ko-KR" altLang="en-US" dirty="0" smtClean="0"/>
                  <a:t>의 속성 </a:t>
                </a:r>
                <a:r>
                  <a:rPr lang="en-US" altLang="ko-KR" dirty="0" smtClean="0"/>
                  <a:t>D</a:t>
                </a:r>
                <a:r>
                  <a:rPr lang="ko-KR" altLang="en-US" dirty="0" smtClean="0"/>
                  <a:t>의 값 </a:t>
                </a:r>
                <a:r>
                  <a:rPr lang="en-US" altLang="ko-KR" dirty="0" smtClean="0"/>
                  <a:t>= Null</a:t>
                </a:r>
              </a:p>
              <a:p>
                <a:pPr lvl="2"/>
                <a:r>
                  <a:rPr lang="en-US" altLang="ko-KR" dirty="0" smtClean="0"/>
                  <a:t>S</a:t>
                </a:r>
                <a:r>
                  <a:rPr lang="ko-KR" altLang="en-US" dirty="0" smtClean="0"/>
                  <a:t>로부터 </a:t>
                </a:r>
                <a:r>
                  <a:rPr lang="ko-KR" altLang="en-US" dirty="0"/>
                  <a:t>생성된 결과 </a:t>
                </a:r>
                <a:r>
                  <a:rPr lang="en-US" altLang="ko-KR" dirty="0"/>
                  <a:t>tuple</a:t>
                </a:r>
                <a:r>
                  <a:rPr lang="ko-KR" altLang="en-US" dirty="0"/>
                  <a:t>의 속성 </a:t>
                </a:r>
                <a:r>
                  <a:rPr lang="en-US" altLang="ko-KR" dirty="0" smtClean="0"/>
                  <a:t>A</a:t>
                </a:r>
                <a:r>
                  <a:rPr lang="ko-KR" altLang="en-US" dirty="0" smtClean="0"/>
                  <a:t>의 </a:t>
                </a:r>
                <a:r>
                  <a:rPr lang="ko-KR" altLang="en-US" dirty="0"/>
                  <a:t>값 </a:t>
                </a:r>
                <a:r>
                  <a:rPr lang="en-US" altLang="ko-KR" dirty="0"/>
                  <a:t>= </a:t>
                </a:r>
                <a:r>
                  <a:rPr lang="en-US" altLang="ko-KR" dirty="0" smtClean="0"/>
                  <a:t>Null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2250" b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743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대수의 확장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집계 함수</a:t>
            </a:r>
            <a:r>
              <a:rPr lang="en-US" altLang="ko-KR" dirty="0" smtClean="0"/>
              <a:t>(Aggregate functions)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대표적인 집계함수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SUM: </a:t>
            </a:r>
            <a:r>
              <a:rPr lang="ko-KR" altLang="en-US" dirty="0" smtClean="0"/>
              <a:t>집합에 속한 값들의 합을 계산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AVG: </a:t>
            </a:r>
            <a:r>
              <a:rPr lang="ko-KR" altLang="en-US" dirty="0"/>
              <a:t>집합에 속한 값들의 </a:t>
            </a:r>
            <a:r>
              <a:rPr lang="ko-KR" altLang="en-US" dirty="0" smtClean="0"/>
              <a:t>평균을 계산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MAX: </a:t>
            </a:r>
            <a:r>
              <a:rPr lang="ko-KR" altLang="en-US" dirty="0"/>
              <a:t>집합에 속한 </a:t>
            </a:r>
            <a:r>
              <a:rPr lang="ko-KR" altLang="en-US" dirty="0" smtClean="0"/>
              <a:t>값 중에서 가장 큰 값을 찾음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MIN: </a:t>
            </a:r>
            <a:r>
              <a:rPr lang="ko-KR" altLang="en-US" dirty="0"/>
              <a:t>집합에 속한 값 중에서 가장 </a:t>
            </a:r>
            <a:r>
              <a:rPr lang="ko-KR" altLang="en-US" dirty="0" smtClean="0"/>
              <a:t>작은 </a:t>
            </a:r>
            <a:r>
              <a:rPr lang="ko-KR" altLang="en-US" dirty="0"/>
              <a:t>값을 찾음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COUNT: </a:t>
            </a:r>
            <a:r>
              <a:rPr lang="ko-KR" altLang="en-US" dirty="0"/>
              <a:t>집합에 속한 </a:t>
            </a:r>
            <a:r>
              <a:rPr lang="ko-KR" altLang="en-US" dirty="0" smtClean="0"/>
              <a:t>값들의 개수를 계산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집계함수의 실행 결과</a:t>
            </a:r>
            <a:r>
              <a:rPr lang="en-US" altLang="ko-KR" dirty="0" smtClean="0"/>
              <a:t>:</a:t>
            </a:r>
            <a:r>
              <a:rPr lang="ko-KR" altLang="en-US" dirty="0" smtClean="0"/>
              <a:t> 관계</a:t>
            </a:r>
            <a:r>
              <a:rPr lang="en-US" altLang="ko-KR" dirty="0" smtClean="0"/>
              <a:t>(relation)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그룹 함수</a:t>
            </a:r>
            <a:r>
              <a:rPr lang="en-US" altLang="ko-KR" dirty="0" smtClean="0"/>
              <a:t>(Grouping function)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지정한 속성의 값에 따라 </a:t>
            </a:r>
            <a:r>
              <a:rPr lang="en-US" altLang="ko-KR" dirty="0" smtClean="0"/>
              <a:t>tuples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grouping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GROUP</a:t>
            </a:r>
            <a:r>
              <a:rPr lang="ko-KR" altLang="en-US" baseline="-25000" dirty="0" smtClean="0"/>
              <a:t>학년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) : ‘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tuples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값에 따라 분류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GROUP</a:t>
            </a:r>
            <a:r>
              <a:rPr lang="ko-KR" altLang="en-US" baseline="-25000" dirty="0" smtClean="0"/>
              <a:t>과목번호</a:t>
            </a:r>
            <a:r>
              <a:rPr lang="en-US" altLang="ko-KR" dirty="0" smtClean="0"/>
              <a:t>AVG</a:t>
            </a:r>
            <a:r>
              <a:rPr lang="ko-KR" altLang="en-US" baseline="-25000" dirty="0" smtClean="0"/>
              <a:t>성적</a:t>
            </a:r>
            <a:r>
              <a:rPr lang="en-US" altLang="ko-KR" dirty="0" smtClean="0"/>
              <a:t>(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tuples</a:t>
            </a:r>
            <a:r>
              <a:rPr lang="ko-KR" altLang="en-US" dirty="0" smtClean="0"/>
              <a:t>을 과목별로 분류한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과목별 평균 성적을 계산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446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연산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복합 연산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dirty="0" smtClean="0"/>
                  <a:t>정의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기본 </a:t>
                </a:r>
                <a:r>
                  <a:rPr lang="ko-KR" altLang="en-US" dirty="0"/>
                  <a:t>연산</a:t>
                </a:r>
                <a:r>
                  <a:rPr lang="en-US" altLang="ko-KR" dirty="0"/>
                  <a:t>(primitive operations)</a:t>
                </a:r>
              </a:p>
              <a:p>
                <a:pPr lvl="2"/>
                <a:r>
                  <a:rPr lang="ko-KR" altLang="en-US" dirty="0"/>
                  <a:t>하나의 논리적 기능을 수행하는 것으로서 다른 연산으로 대체할 수 없는 연산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Union, Difference, Cartesian product, Select, Project</a:t>
                </a:r>
              </a:p>
              <a:p>
                <a:pPr lvl="1"/>
                <a:r>
                  <a:rPr lang="ko-KR" altLang="en-US" dirty="0"/>
                  <a:t>복합 연산</a:t>
                </a:r>
                <a:r>
                  <a:rPr lang="en-US" altLang="ko-KR" dirty="0"/>
                  <a:t>(composite operations)</a:t>
                </a:r>
              </a:p>
              <a:p>
                <a:pPr lvl="2"/>
                <a:r>
                  <a:rPr lang="ko-KR" altLang="en-US" dirty="0"/>
                  <a:t>기본 연산을 사용하여 대체할 수 있는 연산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Intersect, Join, Division</a:t>
                </a:r>
              </a:p>
              <a:p>
                <a:r>
                  <a:rPr lang="ko-KR" altLang="en-US" dirty="0"/>
                  <a:t>복합 연산을 기본 연산으로 대체하는 예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R(D, Y)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en-US" altLang="ko-KR" dirty="0"/>
                  <a:t>S(Y) = R[D] – ((R[D]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S) – R)[D</a:t>
                </a:r>
                <a:r>
                  <a:rPr lang="en-US" altLang="ko-KR" dirty="0" smtClean="0"/>
                  <a:t>]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750" b="-1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8417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질의에 대한 관계 </a:t>
            </a:r>
            <a:r>
              <a:rPr lang="ko-KR" altLang="en-US" dirty="0" err="1" smtClean="0"/>
              <a:t>대수식</a:t>
            </a:r>
            <a:r>
              <a:rPr lang="ko-KR" altLang="en-US" smtClean="0"/>
              <a:t> 예시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1388533"/>
                <a:ext cx="822960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Times New Roman" panose="02020603050405020304" pitchFamily="18" charset="0"/>
                  </a:rPr>
                  <a:t>[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문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] 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모든 학생의 이름과 학과를 검색하라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ko-KR" dirty="0" smtClean="0">
                    <a:latin typeface="Times New Roman" panose="02020603050405020304" pitchFamily="18" charset="0"/>
                  </a:rPr>
                  <a:t>[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답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]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ko-KR" altLang="en-US" baseline="-25000" dirty="0" smtClean="0">
                    <a:latin typeface="Times New Roman" panose="02020603050405020304" pitchFamily="18" charset="0"/>
                  </a:rPr>
                  <a:t>이름</a:t>
                </a:r>
                <a:r>
                  <a:rPr lang="en-US" altLang="ko-KR" baseline="-25000" dirty="0" smtClean="0">
                    <a:latin typeface="Times New Roman" panose="02020603050405020304" pitchFamily="18" charset="0"/>
                  </a:rPr>
                  <a:t>, </a:t>
                </a:r>
                <a:r>
                  <a:rPr lang="ko-KR" altLang="en-US" baseline="-25000" dirty="0" smtClean="0">
                    <a:latin typeface="Times New Roman" panose="02020603050405020304" pitchFamily="18" charset="0"/>
                  </a:rPr>
                  <a:t>학과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(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학생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)</a:t>
                </a:r>
                <a:endParaRPr lang="ko-KR" altLang="en-US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88533"/>
                <a:ext cx="8229600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593" t="-754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" y="2118454"/>
                <a:ext cx="8229600" cy="646331"/>
              </a:xfrm>
              <a:prstGeom prst="rect">
                <a:avLst/>
              </a:prstGeom>
              <a:solidFill>
                <a:srgbClr val="FFE5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Times New Roman" panose="02020603050405020304" pitchFamily="18" charset="0"/>
                  </a:rPr>
                  <a:t>[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문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] 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과목번호가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‘C413’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인 과목에 등록한 학생의 이름과 성적을 검색하라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ko-KR" dirty="0" smtClean="0">
                    <a:latin typeface="Times New Roman" panose="02020603050405020304" pitchFamily="18" charset="0"/>
                  </a:rPr>
                  <a:t>[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답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]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ko-KR" altLang="en-US" baseline="-25000" dirty="0" smtClean="0">
                    <a:latin typeface="Times New Roman" panose="02020603050405020304" pitchFamily="18" charset="0"/>
                  </a:rPr>
                  <a:t>이름</a:t>
                </a:r>
                <a:r>
                  <a:rPr lang="en-US" altLang="ko-KR" baseline="-25000" dirty="0" smtClean="0">
                    <a:latin typeface="Times New Roman" panose="02020603050405020304" pitchFamily="18" charset="0"/>
                  </a:rPr>
                  <a:t>, </a:t>
                </a:r>
                <a:r>
                  <a:rPr lang="ko-KR" altLang="en-US" baseline="-25000" dirty="0" smtClean="0">
                    <a:latin typeface="Times New Roman" panose="02020603050405020304" pitchFamily="18" charset="0"/>
                  </a:rPr>
                  <a:t>성적</a:t>
                </a:r>
                <a:r>
                  <a:rPr lang="ko-KR" altLang="en-US" baseline="-250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(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학생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ko-KR" altLang="en-US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dirty="0" smtClean="0">
                    <a:latin typeface="Times New Roman" panose="02020603050405020304" pitchFamily="18" charset="0"/>
                  </a:rPr>
                  <a:t> </a:t>
                </a:r>
                <a:r>
                  <a:rPr lang="ko-KR" altLang="en-US" baseline="-25000" dirty="0" smtClean="0">
                    <a:latin typeface="Times New Roman" panose="02020603050405020304" pitchFamily="18" charset="0"/>
                  </a:rPr>
                  <a:t>과목번호</a:t>
                </a:r>
                <a:r>
                  <a:rPr lang="en-US" altLang="ko-KR" baseline="-25000" dirty="0" smtClean="0">
                    <a:latin typeface="Times New Roman" panose="02020603050405020304" pitchFamily="18" charset="0"/>
                  </a:rPr>
                  <a:t>=‘C413’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(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등록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)))</a:t>
                </a:r>
                <a:endParaRPr lang="ko-KR" altLang="en-US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18454"/>
                <a:ext cx="82296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593" t="-754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2848374"/>
                <a:ext cx="822960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Times New Roman" panose="02020603050405020304" pitchFamily="18" charset="0"/>
                  </a:rPr>
                  <a:t>[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문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] ‘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파일구조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’ 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과목을 가르치는 교수의 이름을 검색하라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ko-KR" dirty="0" smtClean="0">
                    <a:latin typeface="Times New Roman" panose="02020603050405020304" pitchFamily="18" charset="0"/>
                  </a:rPr>
                  <a:t>[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답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]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ko-KR" altLang="en-US" baseline="-25000" dirty="0" smtClean="0">
                    <a:latin typeface="Times New Roman" panose="02020603050405020304" pitchFamily="18" charset="0"/>
                  </a:rPr>
                  <a:t>담당교수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dirty="0">
                    <a:latin typeface="Times New Roman" panose="02020603050405020304" pitchFamily="18" charset="0"/>
                  </a:rPr>
                  <a:t> </a:t>
                </a:r>
                <a:r>
                  <a:rPr lang="ko-KR" altLang="en-US" baseline="-25000" dirty="0" smtClean="0">
                    <a:latin typeface="Times New Roman" panose="02020603050405020304" pitchFamily="18" charset="0"/>
                  </a:rPr>
                  <a:t>과목이름</a:t>
                </a:r>
                <a:r>
                  <a:rPr lang="en-US" altLang="ko-KR" baseline="-25000" dirty="0" smtClean="0">
                    <a:latin typeface="Times New Roman" panose="02020603050405020304" pitchFamily="18" charset="0"/>
                  </a:rPr>
                  <a:t>=‘</a:t>
                </a:r>
                <a:r>
                  <a:rPr lang="ko-KR" altLang="en-US" baseline="-25000" dirty="0" smtClean="0">
                    <a:latin typeface="Times New Roman" panose="02020603050405020304" pitchFamily="18" charset="0"/>
                  </a:rPr>
                  <a:t>파일구조</a:t>
                </a:r>
                <a:r>
                  <a:rPr lang="en-US" altLang="ko-KR" baseline="-25000" dirty="0" smtClean="0">
                    <a:latin typeface="Times New Roman" panose="02020603050405020304" pitchFamily="18" charset="0"/>
                  </a:rPr>
                  <a:t>’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(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과목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))</a:t>
                </a:r>
                <a:endParaRPr lang="ko-KR" altLang="en-US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48374"/>
                <a:ext cx="822960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593" t="-6604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" y="3578294"/>
                <a:ext cx="8229600" cy="646331"/>
              </a:xfrm>
              <a:prstGeom prst="rect">
                <a:avLst/>
              </a:prstGeom>
              <a:solidFill>
                <a:srgbClr val="FFE5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Times New Roman" panose="02020603050405020304" pitchFamily="18" charset="0"/>
                  </a:rPr>
                  <a:t>[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문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] 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모든 과목을 수강하고 있는 학생의 학번과 이름을 검색하라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ko-KR" dirty="0" smtClean="0">
                    <a:latin typeface="Times New Roman" panose="02020603050405020304" pitchFamily="18" charset="0"/>
                  </a:rPr>
                  <a:t>[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답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]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ko-KR" altLang="en-US" baseline="-25000" dirty="0" smtClean="0">
                    <a:latin typeface="Times New Roman" panose="02020603050405020304" pitchFamily="18" charset="0"/>
                  </a:rPr>
                  <a:t>학번</a:t>
                </a:r>
                <a:r>
                  <a:rPr lang="en-US" altLang="ko-KR" baseline="-25000" dirty="0" smtClean="0">
                    <a:latin typeface="Times New Roman" panose="02020603050405020304" pitchFamily="18" charset="0"/>
                  </a:rPr>
                  <a:t>, </a:t>
                </a:r>
                <a:r>
                  <a:rPr lang="ko-KR" altLang="en-US" baseline="-25000" dirty="0" smtClean="0">
                    <a:latin typeface="Times New Roman" panose="02020603050405020304" pitchFamily="18" charset="0"/>
                  </a:rPr>
                  <a:t>이름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((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ko-KR" altLang="en-US" baseline="-25000" dirty="0" smtClean="0">
                    <a:latin typeface="Times New Roman" panose="02020603050405020304" pitchFamily="18" charset="0"/>
                  </a:rPr>
                  <a:t>학번</a:t>
                </a:r>
                <a:r>
                  <a:rPr lang="en-US" altLang="ko-KR" baseline="-25000" dirty="0" smtClean="0">
                    <a:latin typeface="Times New Roman" panose="02020603050405020304" pitchFamily="18" charset="0"/>
                  </a:rPr>
                  <a:t>, </a:t>
                </a:r>
                <a:r>
                  <a:rPr lang="ko-KR" altLang="en-US" baseline="-25000" dirty="0" smtClean="0">
                    <a:latin typeface="Times New Roman" panose="02020603050405020304" pitchFamily="18" charset="0"/>
                  </a:rPr>
                  <a:t>과목번호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(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등록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ko-KR" altLang="en-US" dirty="0" smtClean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ko-KR" altLang="en-US" baseline="-25000" dirty="0">
                    <a:latin typeface="Times New Roman" panose="02020603050405020304" pitchFamily="18" charset="0"/>
                  </a:rPr>
                  <a:t>과목번호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(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과목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))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ko-KR" altLang="en-US" dirty="0" smtClean="0">
                    <a:latin typeface="Times New Roman" panose="02020603050405020304" pitchFamily="18" charset="0"/>
                  </a:rPr>
                  <a:t> 학생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)</a:t>
                </a:r>
                <a:endParaRPr lang="ko-KR" altLang="en-US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78294"/>
                <a:ext cx="8229600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593" t="-754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" y="4304412"/>
                <a:ext cx="822960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Times New Roman" panose="02020603050405020304" pitchFamily="18" charset="0"/>
                  </a:rPr>
                  <a:t>[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문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] 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학번이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‘600’, 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이름이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‘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김영호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’, 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학년이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‘4’, 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학과가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‘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소공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’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인 학생을 삽입하라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ko-KR" dirty="0" smtClean="0">
                    <a:latin typeface="Times New Roman" panose="02020603050405020304" pitchFamily="18" charset="0"/>
                  </a:rPr>
                  <a:t>[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답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] 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학생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ko-KR" altLang="en-US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{&lt;</a:t>
                </a:r>
                <a:r>
                  <a:rPr lang="en-US" altLang="ko-KR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600, ‘</a:t>
                </a:r>
                <a:r>
                  <a:rPr lang="ko-KR" altLang="en-US" dirty="0">
                    <a:latin typeface="Times New Roman" panose="02020603050405020304" pitchFamily="18" charset="0"/>
                  </a:rPr>
                  <a:t>김영호</a:t>
                </a:r>
                <a:r>
                  <a:rPr lang="en-US" altLang="ko-KR" dirty="0">
                    <a:latin typeface="Times New Roman" panose="02020603050405020304" pitchFamily="18" charset="0"/>
                  </a:rPr>
                  <a:t>’,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4, ‘</a:t>
                </a:r>
                <a:r>
                  <a:rPr lang="ko-KR" altLang="en-US" dirty="0">
                    <a:latin typeface="Times New Roman" panose="02020603050405020304" pitchFamily="18" charset="0"/>
                  </a:rPr>
                  <a:t>소공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’&gt;}</a:t>
                </a:r>
                <a:endParaRPr lang="ko-KR" altLang="en-US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04412"/>
                <a:ext cx="8229600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593" t="-6604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200" y="5034332"/>
                <a:ext cx="8229600" cy="646331"/>
              </a:xfrm>
              <a:prstGeom prst="rect">
                <a:avLst/>
              </a:prstGeom>
              <a:solidFill>
                <a:srgbClr val="FFE5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Times New Roman" panose="02020603050405020304" pitchFamily="18" charset="0"/>
                  </a:rPr>
                  <a:t>[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문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] </a:t>
                </a:r>
                <a:r>
                  <a:rPr lang="ko-KR" altLang="en-US" dirty="0">
                    <a:latin typeface="Times New Roman" panose="02020603050405020304" pitchFamily="18" charset="0"/>
                  </a:rPr>
                  <a:t>관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계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‘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과목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’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에서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‘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데이터베이스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’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 를 삭제하라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ko-KR" dirty="0" smtClean="0">
                    <a:latin typeface="Times New Roman" panose="02020603050405020304" pitchFamily="18" charset="0"/>
                  </a:rPr>
                  <a:t>[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답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] 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과목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– 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dirty="0">
                    <a:latin typeface="Times New Roman" panose="02020603050405020304" pitchFamily="18" charset="0"/>
                  </a:rPr>
                  <a:t> </a:t>
                </a:r>
                <a:r>
                  <a:rPr lang="ko-KR" altLang="en-US" baseline="-25000" dirty="0" smtClean="0">
                    <a:latin typeface="Times New Roman" panose="02020603050405020304" pitchFamily="18" charset="0"/>
                  </a:rPr>
                  <a:t>과목이름</a:t>
                </a:r>
                <a:r>
                  <a:rPr lang="en-US" altLang="ko-KR" baseline="-25000" dirty="0" smtClean="0">
                    <a:latin typeface="Times New Roman" panose="02020603050405020304" pitchFamily="18" charset="0"/>
                  </a:rPr>
                  <a:t>=‘</a:t>
                </a:r>
                <a:r>
                  <a:rPr lang="ko-KR" altLang="en-US" baseline="-25000" dirty="0" smtClean="0">
                    <a:latin typeface="Times New Roman" panose="02020603050405020304" pitchFamily="18" charset="0"/>
                  </a:rPr>
                  <a:t>데이터베이스</a:t>
                </a:r>
                <a:r>
                  <a:rPr lang="en-US" altLang="ko-KR" baseline="-25000" dirty="0" smtClean="0">
                    <a:latin typeface="Times New Roman" panose="02020603050405020304" pitchFamily="18" charset="0"/>
                  </a:rPr>
                  <a:t>’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(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과목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))</a:t>
                </a:r>
                <a:endParaRPr lang="ko-KR" altLang="en-US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034332"/>
                <a:ext cx="8229600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593" t="-754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386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96239"/>
            <a:ext cx="8229600" cy="692787"/>
          </a:xfrm>
        </p:spPr>
        <p:txBody>
          <a:bodyPr/>
          <a:lstStyle/>
          <a:p>
            <a:r>
              <a:rPr lang="ko-KR" altLang="en-US" dirty="0" smtClean="0"/>
              <a:t>관계 해석 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371600"/>
            <a:ext cx="8229601" cy="4988863"/>
          </a:xfrm>
        </p:spPr>
        <p:txBody>
          <a:bodyPr/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원하는 정보가 무엇이라는 것을 기술하는 비절차적 특성을 가짐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Predicate calculus</a:t>
            </a:r>
            <a:r>
              <a:rPr lang="ko-KR" altLang="en-US" dirty="0" smtClean="0"/>
              <a:t>에 이론적 기반을 두고 있음</a:t>
            </a:r>
            <a:endParaRPr lang="en-US" altLang="ko-KR" dirty="0" smtClean="0"/>
          </a:p>
          <a:p>
            <a:r>
              <a:rPr lang="ko-KR" altLang="en-US" dirty="0" smtClean="0"/>
              <a:t>관계 해석의 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Tuple relational calculus (or Tuple Calculus)</a:t>
            </a:r>
          </a:p>
          <a:p>
            <a:pPr lvl="2"/>
            <a:r>
              <a:rPr lang="ko-KR" altLang="en-US" dirty="0" smtClean="0"/>
              <a:t>기본적으로 </a:t>
            </a:r>
            <a:r>
              <a:rPr lang="en-US" altLang="ko-KR" dirty="0" smtClean="0"/>
              <a:t>tuple</a:t>
            </a:r>
            <a:r>
              <a:rPr lang="ko-KR" altLang="en-US" dirty="0" smtClean="0"/>
              <a:t>을 연산 단위로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원하는 정보를 </a:t>
            </a:r>
            <a:r>
              <a:rPr lang="en-US" altLang="ko-KR" dirty="0" smtClean="0"/>
              <a:t>tuple calculus expression</a:t>
            </a:r>
            <a:r>
              <a:rPr lang="ko-KR" altLang="en-US" dirty="0" smtClean="0"/>
              <a:t>으로 표현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Domain relational calculus (or Domain Calculus)</a:t>
            </a:r>
          </a:p>
          <a:p>
            <a:pPr lvl="2"/>
            <a:r>
              <a:rPr lang="ko-KR" altLang="en-US" dirty="0"/>
              <a:t>기본적으로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(attribute)</a:t>
            </a:r>
            <a:r>
              <a:rPr lang="ko-KR" altLang="en-US" dirty="0" smtClean="0"/>
              <a:t>을 </a:t>
            </a:r>
            <a:r>
              <a:rPr lang="ko-KR" altLang="en-US" dirty="0"/>
              <a:t>연산 단위로 사용</a:t>
            </a:r>
            <a:endParaRPr lang="en-US" altLang="ko-KR" dirty="0"/>
          </a:p>
          <a:p>
            <a:pPr lvl="2"/>
            <a:r>
              <a:rPr lang="ko-KR" altLang="en-US" dirty="0"/>
              <a:t>원하는 </a:t>
            </a:r>
            <a:r>
              <a:rPr lang="ko-KR" altLang="en-US" dirty="0" smtClean="0"/>
              <a:t>정보를 </a:t>
            </a:r>
            <a:r>
              <a:rPr lang="en-US" altLang="ko-KR" dirty="0" smtClean="0"/>
              <a:t>domain </a:t>
            </a:r>
            <a:r>
              <a:rPr lang="en-US" altLang="ko-KR" dirty="0"/>
              <a:t>calculus expression</a:t>
            </a:r>
            <a:r>
              <a:rPr lang="ko-KR" altLang="en-US" dirty="0"/>
              <a:t>으로 표현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121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96239"/>
            <a:ext cx="8229600" cy="692787"/>
          </a:xfrm>
        </p:spPr>
        <p:txBody>
          <a:bodyPr/>
          <a:lstStyle/>
          <a:p>
            <a:r>
              <a:rPr lang="en-US" altLang="ko-KR" dirty="0" smtClean="0"/>
              <a:t>Relation </a:t>
            </a:r>
            <a:r>
              <a:rPr lang="ko-KR" altLang="en-US" dirty="0" smtClean="0"/>
              <a:t>조작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388534"/>
            <a:ext cx="8229601" cy="4971930"/>
          </a:xfrm>
        </p:spPr>
        <p:txBody>
          <a:bodyPr/>
          <a:lstStyle/>
          <a:p>
            <a:r>
              <a:rPr lang="ko-KR" altLang="en-US" dirty="0" smtClean="0"/>
              <a:t>기초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관계 데이터 모델에서 </a:t>
            </a:r>
            <a:r>
              <a:rPr lang="en-US" altLang="ko-KR" dirty="0" smtClean="0"/>
              <a:t>relations</a:t>
            </a:r>
            <a:r>
              <a:rPr lang="ko-KR" altLang="en-US" dirty="0" smtClean="0"/>
              <a:t>을 조작하는데 사용되는 </a:t>
            </a:r>
            <a:r>
              <a:rPr lang="ko-KR" altLang="en-US" dirty="0" err="1" smtClean="0"/>
              <a:t>정형어</a:t>
            </a:r>
            <a:r>
              <a:rPr lang="en-US" altLang="ko-KR" dirty="0" smtClean="0"/>
              <a:t>(formal language)</a:t>
            </a:r>
          </a:p>
          <a:p>
            <a:pPr lvl="2"/>
            <a:r>
              <a:rPr lang="ko-KR" altLang="en-US" dirty="0" smtClean="0"/>
              <a:t>관계 대수</a:t>
            </a:r>
            <a:r>
              <a:rPr lang="en-US" altLang="ko-KR" dirty="0" smtClean="0"/>
              <a:t>(Relational Algebra) : SQL(procedural)</a:t>
            </a:r>
          </a:p>
          <a:p>
            <a:pPr lvl="2"/>
            <a:r>
              <a:rPr lang="ko-KR" altLang="en-US" dirty="0" smtClean="0"/>
              <a:t>관계 해석</a:t>
            </a:r>
            <a:r>
              <a:rPr lang="en-US" altLang="ko-KR" dirty="0" smtClean="0"/>
              <a:t>(Relational Calculus)</a:t>
            </a:r>
          </a:p>
          <a:p>
            <a:pPr lvl="3"/>
            <a:r>
              <a:rPr lang="en-US" altLang="ko-KR" dirty="0" smtClean="0"/>
              <a:t>Tuple Relational Calculus</a:t>
            </a:r>
          </a:p>
          <a:p>
            <a:pPr lvl="3"/>
            <a:r>
              <a:rPr lang="en-US" altLang="ko-KR" dirty="0" smtClean="0"/>
              <a:t>Domain Relational Calculus : QBE(</a:t>
            </a:r>
            <a:r>
              <a:rPr lang="en-US" altLang="ko-KR" dirty="0"/>
              <a:t>non-</a:t>
            </a:r>
            <a:r>
              <a:rPr lang="en-US" altLang="ko-KR" dirty="0" smtClean="0"/>
              <a:t>procedural)</a:t>
            </a:r>
          </a:p>
          <a:p>
            <a:pPr lvl="1"/>
            <a:r>
              <a:rPr lang="ko-KR" altLang="en-US" dirty="0" err="1" smtClean="0"/>
              <a:t>비절차성이</a:t>
            </a:r>
            <a:r>
              <a:rPr lang="ko-KR" altLang="en-US" dirty="0" smtClean="0"/>
              <a:t> 많을수록 사용하기에 편리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개의 언어는 표현력이나 기능 면에서 동등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관계해석으로 표현된 모든 연산은 관계대수로도 표현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이것을 </a:t>
            </a:r>
            <a:r>
              <a:rPr lang="en-US" altLang="ko-KR" dirty="0" smtClean="0"/>
              <a:t>‘Relationally complete’</a:t>
            </a:r>
            <a:r>
              <a:rPr lang="ko-KR" altLang="en-US" dirty="0" smtClean="0"/>
              <a:t>하다고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관계 대수와 관계 해석의 연산 결과는 </a:t>
            </a:r>
            <a:r>
              <a:rPr lang="en-US" altLang="ko-KR" b="1" dirty="0" smtClean="0">
                <a:solidFill>
                  <a:srgbClr val="C00000"/>
                </a:solidFill>
              </a:rPr>
              <a:t>relation</a:t>
            </a:r>
          </a:p>
        </p:txBody>
      </p:sp>
    </p:spTree>
    <p:extLst>
      <p:ext uri="{BB962C8B-B14F-4D97-AF65-F5344CB8AC3E}">
        <p14:creationId xmlns:p14="http://schemas.microsoft.com/office/powerpoint/2010/main" val="7936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Tuple</a:t>
            </a:r>
            <a:r>
              <a:rPr lang="ko-KR" altLang="en-US" dirty="0" smtClean="0"/>
              <a:t> </a:t>
            </a:r>
            <a:r>
              <a:rPr lang="en-US" altLang="ko-KR" dirty="0" smtClean="0"/>
              <a:t>Calculus</a:t>
            </a:r>
            <a:r>
              <a:rPr lang="ko-KR" altLang="en-US" dirty="0" smtClean="0"/>
              <a:t>의 기초 용어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34441"/>
                <a:ext cx="8229601" cy="490389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 smtClean="0"/>
                  <a:t>Tuple Variable (or Range Variable) (tuple </a:t>
                </a:r>
                <a:r>
                  <a:rPr lang="ko-KR" altLang="en-US" dirty="0" smtClean="0"/>
                  <a:t>변수</a:t>
                </a:r>
                <a:r>
                  <a:rPr lang="en-US" altLang="ko-KR" dirty="0" smtClean="0"/>
                  <a:t>)</a:t>
                </a:r>
              </a:p>
              <a:p>
                <a:pPr marL="719138" lvl="1" indent="-363538"/>
                <a:r>
                  <a:rPr lang="ko-KR" altLang="en-US" dirty="0" smtClean="0"/>
                  <a:t>지정된 관계</a:t>
                </a:r>
                <a:r>
                  <a:rPr lang="en-US" altLang="ko-KR" dirty="0" smtClean="0"/>
                  <a:t>(relation)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tuple</a:t>
                </a:r>
                <a:r>
                  <a:rPr lang="ko-KR" altLang="en-US" dirty="0" smtClean="0"/>
                  <a:t>을 값으로 취하는 변수</a:t>
                </a:r>
                <a:endParaRPr lang="en-US" altLang="ko-KR" dirty="0" smtClean="0"/>
              </a:p>
              <a:p>
                <a:pPr marL="719138" lvl="1" indent="-363538"/>
                <a:r>
                  <a:rPr lang="en-US" altLang="ko-KR" dirty="0" smtClean="0"/>
                  <a:t>R(t) : tuple </a:t>
                </a:r>
                <a:r>
                  <a:rPr lang="ko-KR" altLang="en-US" dirty="0" smtClean="0"/>
                  <a:t>변수 </a:t>
                </a:r>
                <a:r>
                  <a:rPr lang="en-US" altLang="ko-KR" dirty="0" smtClean="0"/>
                  <a:t>t</a:t>
                </a:r>
                <a:r>
                  <a:rPr lang="ko-KR" altLang="en-US" dirty="0" smtClean="0"/>
                  <a:t>의 범위 식</a:t>
                </a:r>
                <a:r>
                  <a:rPr lang="en-US" altLang="ko-KR" dirty="0" smtClean="0"/>
                  <a:t>(range formula)</a:t>
                </a:r>
              </a:p>
              <a:p>
                <a:pPr marL="1074738" lvl="2" indent="-350838"/>
                <a:r>
                  <a:rPr lang="en-US" altLang="ko-KR" dirty="0" smtClean="0"/>
                  <a:t>t</a:t>
                </a:r>
                <a:r>
                  <a:rPr lang="ko-KR" altLang="en-US" dirty="0" smtClean="0"/>
                  <a:t>는 관계 </a:t>
                </a:r>
                <a:r>
                  <a:rPr lang="en-US" altLang="ko-KR" dirty="0" smtClean="0"/>
                  <a:t>R</a:t>
                </a:r>
                <a:r>
                  <a:rPr lang="ko-KR" altLang="en-US" dirty="0" smtClean="0"/>
                  <a:t>의</a:t>
                </a:r>
                <a:r>
                  <a:rPr lang="en-US" altLang="ko-KR" dirty="0"/>
                  <a:t> tuple </a:t>
                </a:r>
                <a:r>
                  <a:rPr lang="ko-KR" altLang="en-US" dirty="0" smtClean="0"/>
                  <a:t>변수로서 취하는 값의 범위는 </a:t>
                </a:r>
                <a:r>
                  <a:rPr lang="en-US" altLang="ko-KR" dirty="0" smtClean="0"/>
                  <a:t>R</a:t>
                </a:r>
                <a:r>
                  <a:rPr lang="ko-KR" altLang="en-US" dirty="0" smtClean="0"/>
                  <a:t>에 속하는 </a:t>
                </a:r>
                <a:r>
                  <a:rPr lang="en-US" altLang="ko-KR" dirty="0" smtClean="0"/>
                  <a:t>tuples</a:t>
                </a:r>
                <a:r>
                  <a:rPr lang="ko-KR" altLang="en-US" dirty="0" smtClean="0"/>
                  <a:t>에 한정한다는 의미</a:t>
                </a:r>
                <a:endParaRPr lang="en-US" altLang="ko-KR" dirty="0" smtClean="0"/>
              </a:p>
              <a:p>
                <a:pPr marL="1074738" lvl="2" indent="-350838"/>
                <a:r>
                  <a:rPr lang="en-US" altLang="ko-KR" dirty="0" smtClean="0"/>
                  <a:t>R</a:t>
                </a:r>
                <a:r>
                  <a:rPr lang="ko-KR" altLang="en-US" dirty="0" smtClean="0"/>
                  <a:t>을 </a:t>
                </a:r>
                <a:r>
                  <a:rPr lang="en-US" altLang="ko-KR" dirty="0" smtClean="0"/>
                  <a:t>t</a:t>
                </a:r>
                <a:r>
                  <a:rPr lang="ko-KR" altLang="en-US" dirty="0" smtClean="0"/>
                  <a:t>의 범위 관계</a:t>
                </a:r>
                <a:r>
                  <a:rPr lang="en-US" altLang="ko-KR" dirty="0" smtClean="0"/>
                  <a:t>(range relation)</a:t>
                </a:r>
              </a:p>
              <a:p>
                <a:r>
                  <a:rPr lang="en-US" altLang="ko-KR" dirty="0" smtClean="0"/>
                  <a:t>Qualified Attribute (</a:t>
                </a:r>
                <a:r>
                  <a:rPr lang="ko-KR" altLang="en-US" dirty="0" smtClean="0"/>
                  <a:t>한정 속성</a:t>
                </a:r>
                <a:r>
                  <a:rPr lang="en-US" altLang="ko-KR" dirty="0" smtClean="0"/>
                  <a:t>)</a:t>
                </a:r>
              </a:p>
              <a:p>
                <a:pPr marL="719138" lvl="1" indent="-363538"/>
                <a:r>
                  <a:rPr lang="en-US" altLang="ko-KR" dirty="0" err="1" smtClean="0"/>
                  <a:t>t.A</a:t>
                </a:r>
                <a:r>
                  <a:rPr lang="en-US" altLang="ko-KR" dirty="0" smtClean="0"/>
                  <a:t>(or t[A]) : </a:t>
                </a:r>
                <a:r>
                  <a:rPr lang="ko-KR" altLang="en-US" dirty="0" smtClean="0"/>
                  <a:t>변수 </a:t>
                </a:r>
                <a:r>
                  <a:rPr lang="en-US" altLang="ko-KR" dirty="0" smtClean="0"/>
                  <a:t>t</a:t>
                </a:r>
                <a:r>
                  <a:rPr lang="ko-KR" altLang="en-US" dirty="0" smtClean="0"/>
                  <a:t>가 가리키는 </a:t>
                </a:r>
                <a:r>
                  <a:rPr lang="en-US" altLang="ko-KR" dirty="0" smtClean="0"/>
                  <a:t>tuple</a:t>
                </a:r>
                <a:r>
                  <a:rPr lang="ko-KR" altLang="en-US" dirty="0" smtClean="0"/>
                  <a:t>의 어떤 속성 </a:t>
                </a:r>
                <a:r>
                  <a:rPr lang="en-US" altLang="ko-KR" dirty="0" smtClean="0"/>
                  <a:t>A</a:t>
                </a:r>
                <a:r>
                  <a:rPr lang="ko-KR" altLang="en-US" dirty="0" smtClean="0"/>
                  <a:t>의 값을 나타내는 식</a:t>
                </a:r>
                <a:r>
                  <a:rPr lang="en-US" altLang="ko-KR" dirty="0" smtClean="0"/>
                  <a:t>. A</a:t>
                </a:r>
                <a:r>
                  <a:rPr lang="ko-KR" altLang="en-US" dirty="0" smtClean="0"/>
                  <a:t>를 한정 속성</a:t>
                </a:r>
                <a:endParaRPr lang="en-US" altLang="ko-KR" dirty="0" smtClean="0"/>
              </a:p>
              <a:p>
                <a:pPr marL="719138" lvl="1" indent="-363538"/>
                <a:r>
                  <a:rPr lang="ko-KR" altLang="en-US" dirty="0"/>
                  <a:t>한정 </a:t>
                </a:r>
                <a:r>
                  <a:rPr lang="ko-KR" altLang="en-US" dirty="0" smtClean="0"/>
                  <a:t>속성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위의 </a:t>
                </a:r>
                <a:r>
                  <a:rPr lang="en-US" altLang="ko-KR" dirty="0" smtClean="0"/>
                  <a:t>A</a:t>
                </a:r>
                <a:r>
                  <a:rPr lang="ko-KR" altLang="en-US" dirty="0" smtClean="0"/>
                  <a:t>와 같이 </a:t>
                </a:r>
                <a:r>
                  <a:rPr lang="en-US" altLang="ko-KR" dirty="0" smtClean="0"/>
                  <a:t>tuple </a:t>
                </a:r>
                <a:r>
                  <a:rPr lang="ko-KR" altLang="en-US" dirty="0" smtClean="0"/>
                  <a:t>변수에 의해 한정된 속성  </a:t>
                </a:r>
                <a:endParaRPr lang="en-US" altLang="ko-KR" dirty="0" smtClean="0"/>
              </a:p>
              <a:p>
                <a:r>
                  <a:rPr lang="en-US" altLang="ko-KR" dirty="0" smtClean="0"/>
                  <a:t>Atomic Formula (</a:t>
                </a:r>
                <a:r>
                  <a:rPr lang="ko-KR" altLang="en-US" dirty="0" err="1" smtClean="0"/>
                  <a:t>원자식</a:t>
                </a:r>
                <a:r>
                  <a:rPr lang="en-US" altLang="ko-KR" dirty="0" smtClean="0"/>
                  <a:t>)</a:t>
                </a:r>
              </a:p>
              <a:p>
                <a:pPr marL="719138" lvl="1" indent="-363538"/>
                <a:r>
                  <a:rPr lang="ko-KR" altLang="en-US" dirty="0" smtClean="0"/>
                  <a:t>아래의 </a:t>
                </a:r>
                <a:r>
                  <a:rPr lang="en-US" altLang="ko-KR" dirty="0" smtClean="0"/>
                  <a:t>3</a:t>
                </a:r>
                <a:r>
                  <a:rPr lang="ko-KR" altLang="en-US" dirty="0" smtClean="0"/>
                  <a:t>가지 형태를 </a:t>
                </a:r>
                <a:r>
                  <a:rPr lang="en-US" altLang="ko-KR" dirty="0" smtClean="0"/>
                  <a:t>tuple </a:t>
                </a:r>
                <a:r>
                  <a:rPr lang="ko-KR" altLang="en-US" dirty="0" smtClean="0"/>
                  <a:t>관계 해석의 원자식이라 정의</a:t>
                </a:r>
                <a:endParaRPr lang="en-US" altLang="ko-KR" dirty="0" smtClean="0"/>
              </a:p>
              <a:p>
                <a:pPr marL="1087438" lvl="2" indent="-363538">
                  <a:buFont typeface="+mj-ea"/>
                  <a:buAutoNum type="circleNumDbPlain"/>
                </a:pPr>
                <a:r>
                  <a:rPr lang="ko-KR" altLang="en-US" dirty="0" err="1" smtClean="0"/>
                  <a:t>범위식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R(t)</a:t>
                </a:r>
              </a:p>
              <a:p>
                <a:pPr marL="1087438" lvl="2" indent="-363538">
                  <a:buFont typeface="+mj-ea"/>
                  <a:buAutoNum type="circleNumDbPlain"/>
                </a:pPr>
                <a:r>
                  <a:rPr lang="ko-KR" altLang="en-US" dirty="0" err="1" smtClean="0"/>
                  <a:t>조건식</a:t>
                </a:r>
                <a:r>
                  <a:rPr lang="ko-KR" altLang="en-US" dirty="0" smtClean="0"/>
                  <a:t> </a:t>
                </a:r>
                <a:r>
                  <a:rPr lang="en-US" altLang="ko-KR" dirty="0" err="1" smtClean="0"/>
                  <a:t>t.A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u.B</a:t>
                </a:r>
                <a:r>
                  <a:rPr lang="en-US" altLang="ko-KR" dirty="0" smtClean="0"/>
                  <a:t> (t, u: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tuple </a:t>
                </a:r>
                <a:r>
                  <a:rPr lang="ko-KR" altLang="en-US" dirty="0" smtClean="0"/>
                  <a:t>변수</a:t>
                </a:r>
                <a:r>
                  <a:rPr lang="en-US" altLang="ko-KR" dirty="0" smtClean="0"/>
                  <a:t>. A, B: </a:t>
                </a:r>
                <a:r>
                  <a:rPr lang="ko-KR" altLang="en-US" dirty="0" smtClean="0"/>
                  <a:t>한정 속성</a:t>
                </a:r>
                <a:r>
                  <a:rPr lang="en-US" altLang="ko-KR" dirty="0" smtClean="0"/>
                  <a:t>.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관계연산자</a:t>
                </a:r>
                <a:r>
                  <a:rPr lang="en-US" altLang="ko-KR" dirty="0" smtClean="0"/>
                  <a:t>)</a:t>
                </a:r>
              </a:p>
              <a:p>
                <a:pPr marL="1087438" lvl="2" indent="-363538">
                  <a:buFont typeface="+mj-ea"/>
                  <a:buAutoNum type="circleNumDbPlain"/>
                </a:pPr>
                <a:r>
                  <a:rPr lang="ko-KR" altLang="en-US" dirty="0" err="1" smtClean="0"/>
                  <a:t>조건식</a:t>
                </a:r>
                <a:r>
                  <a:rPr lang="ko-KR" altLang="en-US" dirty="0" smtClean="0"/>
                  <a:t> </a:t>
                </a:r>
                <a:r>
                  <a:rPr lang="en-US" altLang="ko-KR" dirty="0"/>
                  <a:t>t.A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c (t:</a:t>
                </a:r>
                <a:r>
                  <a:rPr lang="ko-KR" altLang="en-US" dirty="0" smtClean="0"/>
                  <a:t> </a:t>
                </a:r>
                <a:r>
                  <a:rPr lang="en-US" altLang="ko-KR" dirty="0"/>
                  <a:t>tuple </a:t>
                </a:r>
                <a:r>
                  <a:rPr lang="ko-KR" altLang="en-US" dirty="0"/>
                  <a:t>변수</a:t>
                </a:r>
                <a:r>
                  <a:rPr lang="en-US" altLang="ko-KR" dirty="0"/>
                  <a:t>. </a:t>
                </a:r>
                <a:r>
                  <a:rPr lang="en-US" altLang="ko-KR" dirty="0" smtClean="0"/>
                  <a:t>A: </a:t>
                </a:r>
                <a:r>
                  <a:rPr lang="ko-KR" altLang="en-US" dirty="0"/>
                  <a:t>한정 </a:t>
                </a:r>
                <a:r>
                  <a:rPr lang="ko-KR" altLang="en-US" dirty="0" smtClean="0"/>
                  <a:t>속성</a:t>
                </a:r>
                <a:r>
                  <a:rPr lang="en-US" altLang="ko-KR" dirty="0" smtClean="0"/>
                  <a:t>.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c: </a:t>
                </a:r>
                <a:r>
                  <a:rPr lang="ko-KR" altLang="en-US" dirty="0" smtClean="0"/>
                  <a:t>상수</a:t>
                </a:r>
                <a:r>
                  <a:rPr lang="en-US" altLang="ko-KR" dirty="0" smtClean="0"/>
                  <a:t>.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 smtClean="0"/>
                  <a:t>관계연산자</a:t>
                </a:r>
                <a:r>
                  <a:rPr lang="en-US" altLang="ko-KR" dirty="0" smtClean="0"/>
                  <a:t>)</a:t>
                </a:r>
              </a:p>
              <a:p>
                <a:pPr marL="719138" lvl="1" indent="-363538"/>
                <a:r>
                  <a:rPr lang="ko-KR" altLang="en-US" dirty="0"/>
                  <a:t>실행 결과는 </a:t>
                </a:r>
                <a:r>
                  <a:rPr lang="en-US" altLang="ko-KR" dirty="0"/>
                  <a:t>true/false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34441"/>
                <a:ext cx="8229601" cy="4903892"/>
              </a:xfrm>
              <a:blipFill rotWithShape="0">
                <a:blip r:embed="rId2"/>
                <a:stretch>
                  <a:fillRect l="-963" t="-23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33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Tuple Calculus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WFF (1)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ko-KR" dirty="0"/>
                  <a:t>Well Formed </a:t>
                </a:r>
                <a:r>
                  <a:rPr lang="en-US" altLang="ko-KR" dirty="0" smtClean="0"/>
                  <a:t>Formula(WFF)</a:t>
                </a:r>
                <a:r>
                  <a:rPr lang="ko-KR" altLang="en-US" dirty="0" smtClean="0"/>
                  <a:t>의 정의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WFF(</a:t>
                </a:r>
                <a:r>
                  <a:rPr lang="ko-KR" altLang="en-US" dirty="0" err="1" smtClean="0"/>
                  <a:t>정형식</a:t>
                </a:r>
                <a:r>
                  <a:rPr lang="en-US" altLang="ko-KR" dirty="0" smtClean="0"/>
                  <a:t>): </a:t>
                </a:r>
                <a:r>
                  <a:rPr lang="ko-KR" altLang="en-US" dirty="0" err="1" smtClean="0"/>
                  <a:t>원자식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논리 연산자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∨,  ¬</m:t>
                    </m:r>
                  </m:oMath>
                </a14:m>
                <a:r>
                  <a:rPr lang="en-US" altLang="ko-KR" dirty="0" smtClean="0"/>
                  <a:t>), quantifier(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가 다음 규칙에 따라 결합된 식</a:t>
                </a:r>
                <a:endParaRPr lang="en-US" altLang="ko-KR" dirty="0" smtClean="0"/>
              </a:p>
              <a:p>
                <a:pPr marL="1074738" lvl="2" indent="-361950">
                  <a:buFont typeface="+mj-ea"/>
                  <a:buAutoNum type="circleNumDbPlain"/>
                </a:pPr>
                <a:r>
                  <a:rPr lang="ko-KR" altLang="en-US" dirty="0" smtClean="0"/>
                  <a:t>모든 </a:t>
                </a:r>
                <a:r>
                  <a:rPr lang="ko-KR" altLang="en-US" dirty="0" err="1" smtClean="0"/>
                  <a:t>원자식은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WFF</a:t>
                </a:r>
                <a:r>
                  <a:rPr lang="ko-KR" altLang="en-US" dirty="0" smtClean="0"/>
                  <a:t>이다</a:t>
                </a:r>
                <a:r>
                  <a:rPr lang="en-US" altLang="ko-KR" dirty="0" smtClean="0"/>
                  <a:t>.</a:t>
                </a:r>
              </a:p>
              <a:p>
                <a:pPr marL="1074738" lvl="2" indent="-361950">
                  <a:buFont typeface="+mj-ea"/>
                  <a:buAutoNum type="circleNumDbPlain"/>
                </a:pPr>
                <a:r>
                  <a:rPr lang="en-US" altLang="ko-KR" dirty="0" smtClean="0"/>
                  <a:t>F</a:t>
                </a:r>
                <a:r>
                  <a:rPr lang="ko-KR" altLang="en-US" dirty="0" smtClean="0"/>
                  <a:t>가 </a:t>
                </a:r>
                <a:r>
                  <a:rPr lang="en-US" altLang="ko-KR" dirty="0" smtClean="0"/>
                  <a:t>WFF</a:t>
                </a:r>
                <a:r>
                  <a:rPr lang="ko-KR" altLang="en-US" dirty="0" smtClean="0"/>
                  <a:t>이면 </a:t>
                </a:r>
                <a:r>
                  <a:rPr lang="en-US" altLang="ko-KR" dirty="0" smtClean="0"/>
                  <a:t>(F)</a:t>
                </a:r>
                <a:r>
                  <a:rPr lang="ko-KR" altLang="en-US" dirty="0" smtClean="0"/>
                  <a:t>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ko-KR" dirty="0" smtClean="0"/>
                  <a:t>F(not F)</a:t>
                </a:r>
                <a:r>
                  <a:rPr lang="ko-KR" altLang="en-US" dirty="0" smtClean="0"/>
                  <a:t>도 </a:t>
                </a:r>
                <a:r>
                  <a:rPr lang="en-US" altLang="ko-KR" dirty="0" smtClean="0"/>
                  <a:t>WFF</a:t>
                </a:r>
                <a:r>
                  <a:rPr lang="ko-KR" altLang="en-US" dirty="0" smtClean="0"/>
                  <a:t>이다</a:t>
                </a:r>
                <a:r>
                  <a:rPr lang="en-US" altLang="ko-KR" dirty="0" smtClean="0"/>
                  <a:t>.</a:t>
                </a:r>
              </a:p>
              <a:p>
                <a:pPr marL="1074738" lvl="2" indent="-361950">
                  <a:buFont typeface="+mj-ea"/>
                  <a:buAutoNum type="circleNumDbPlain"/>
                </a:pPr>
                <a:r>
                  <a:rPr lang="en-US" altLang="ko-KR" dirty="0" smtClean="0"/>
                  <a:t>F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G</a:t>
                </a:r>
                <a:r>
                  <a:rPr lang="ko-KR" altLang="en-US" dirty="0" smtClean="0"/>
                  <a:t>가 </a:t>
                </a:r>
                <a:r>
                  <a:rPr lang="en-US" altLang="ko-KR" dirty="0" smtClean="0"/>
                  <a:t>WFF</a:t>
                </a:r>
                <a:r>
                  <a:rPr lang="ko-KR" altLang="en-US" dirty="0" smtClean="0"/>
                  <a:t>이면 </a:t>
                </a:r>
                <a:r>
                  <a:rPr lang="en-US" altLang="ko-KR" dirty="0" smtClean="0"/>
                  <a:t>F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lang="en-US" altLang="ko-KR" dirty="0" smtClean="0"/>
                  <a:t>G(F and G)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F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en-US" altLang="ko-KR" dirty="0" smtClean="0"/>
                  <a:t>G(F or G)</a:t>
                </a:r>
                <a:r>
                  <a:rPr lang="ko-KR" altLang="en-US" dirty="0" smtClean="0"/>
                  <a:t>도 </a:t>
                </a:r>
                <a:r>
                  <a:rPr lang="en-US" altLang="ko-KR" dirty="0" smtClean="0"/>
                  <a:t>WFF</a:t>
                </a:r>
                <a:r>
                  <a:rPr lang="ko-KR" altLang="en-US" dirty="0" smtClean="0"/>
                  <a:t>이다</a:t>
                </a:r>
                <a:r>
                  <a:rPr lang="en-US" altLang="ko-KR" dirty="0" smtClean="0"/>
                  <a:t>.</a:t>
                </a:r>
              </a:p>
              <a:p>
                <a:pPr marL="1074738" lvl="2" indent="-361950">
                  <a:buFont typeface="+mj-ea"/>
                  <a:buAutoNum type="circleNumDbPlain"/>
                </a:pPr>
                <a:r>
                  <a:rPr lang="en-US" altLang="ko-KR" dirty="0" smtClean="0"/>
                  <a:t>F(t)</a:t>
                </a:r>
                <a:r>
                  <a:rPr lang="ko-KR" altLang="en-US" dirty="0" smtClean="0"/>
                  <a:t>가 </a:t>
                </a:r>
                <a:r>
                  <a:rPr lang="en-US" altLang="ko-KR" dirty="0" smtClean="0"/>
                  <a:t>WFF</a:t>
                </a:r>
                <a:r>
                  <a:rPr lang="ko-KR" altLang="en-US" dirty="0" smtClean="0"/>
                  <a:t>이면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</m:oMath>
                </a14:m>
                <a:r>
                  <a:rPr lang="en-US" altLang="ko-KR" dirty="0" smtClean="0"/>
                  <a:t>t F(t)</a:t>
                </a:r>
                <a:r>
                  <a:rPr lang="ko-KR" altLang="en-US" dirty="0" smtClean="0"/>
                  <a:t>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altLang="ko-KR" dirty="0" smtClean="0"/>
                  <a:t>t F(t)</a:t>
                </a:r>
                <a:r>
                  <a:rPr lang="ko-KR" altLang="en-US" dirty="0" smtClean="0"/>
                  <a:t>도 </a:t>
                </a:r>
                <a:r>
                  <a:rPr lang="en-US" altLang="ko-KR" dirty="0" smtClean="0"/>
                  <a:t>WFF</a:t>
                </a:r>
                <a:r>
                  <a:rPr lang="ko-KR" altLang="en-US" dirty="0" smtClean="0"/>
                  <a:t>이다</a:t>
                </a:r>
                <a:r>
                  <a:rPr lang="en-US" altLang="ko-KR" dirty="0" smtClean="0"/>
                  <a:t>.</a:t>
                </a:r>
              </a:p>
              <a:p>
                <a:pPr marL="1074738" lvl="2" indent="-361950">
                  <a:buFont typeface="+mj-ea"/>
                  <a:buAutoNum type="circleNumDbPlain"/>
                </a:pPr>
                <a:r>
                  <a:rPr lang="ko-KR" altLang="en-US" dirty="0" smtClean="0"/>
                  <a:t>위의 규칙에 의해서 만들어진 식만 </a:t>
                </a:r>
                <a:r>
                  <a:rPr lang="en-US" altLang="ko-KR" dirty="0" smtClean="0"/>
                  <a:t>WFF</a:t>
                </a:r>
                <a:r>
                  <a:rPr lang="ko-KR" altLang="en-US" dirty="0" smtClean="0"/>
                  <a:t>이다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ko-KR" altLang="en-US" dirty="0" smtClean="0"/>
                  <a:t>한정자</a:t>
                </a:r>
                <a:r>
                  <a:rPr lang="en-US" altLang="ko-KR" dirty="0" smtClean="0"/>
                  <a:t>(quantifier)</a:t>
                </a:r>
              </a:p>
              <a:p>
                <a:pPr lvl="2"/>
                <a:r>
                  <a:rPr lang="ko-KR" altLang="en-US" dirty="0" smtClean="0"/>
                  <a:t>존재 한정자</a:t>
                </a:r>
                <a:r>
                  <a:rPr lang="en-US" altLang="ko-KR" dirty="0" smtClean="0"/>
                  <a:t>(existential quantifier) : there exists</a:t>
                </a:r>
              </a:p>
              <a:p>
                <a:pPr lvl="2"/>
                <a:r>
                  <a:rPr lang="ko-KR" altLang="en-US" dirty="0" err="1" smtClean="0"/>
                  <a:t>전칭</a:t>
                </a:r>
                <a:r>
                  <a:rPr lang="ko-KR" altLang="en-US" dirty="0" smtClean="0"/>
                  <a:t> 한정자</a:t>
                </a:r>
                <a:r>
                  <a:rPr lang="en-US" altLang="ko-KR" dirty="0" smtClean="0"/>
                  <a:t>(universal quantifier) : for all</a:t>
                </a:r>
              </a:p>
              <a:p>
                <a:pPr marL="1074738" lvl="2" indent="-361950"/>
                <a:r>
                  <a:rPr lang="ko-KR" altLang="en-US" dirty="0" smtClean="0"/>
                  <a:t>자유 변수</a:t>
                </a:r>
                <a:r>
                  <a:rPr lang="en-US" altLang="ko-KR" dirty="0" smtClean="0"/>
                  <a:t>(free variable) : quantifier</a:t>
                </a:r>
                <a:r>
                  <a:rPr lang="ko-KR" altLang="en-US" dirty="0" smtClean="0"/>
                  <a:t>로 한정되지 않은 </a:t>
                </a:r>
                <a:r>
                  <a:rPr lang="en-US" altLang="ko-KR" dirty="0" smtClean="0"/>
                  <a:t>tuple </a:t>
                </a:r>
                <a:r>
                  <a:rPr lang="ko-KR" altLang="en-US" dirty="0" smtClean="0"/>
                  <a:t>변수</a:t>
                </a:r>
                <a:endParaRPr lang="en-US" altLang="ko-KR" dirty="0" smtClean="0"/>
              </a:p>
              <a:p>
                <a:pPr marL="1074738" lvl="2" indent="-361950"/>
                <a:r>
                  <a:rPr lang="ko-KR" altLang="en-US" dirty="0" smtClean="0"/>
                  <a:t>한정 변수</a:t>
                </a:r>
                <a:r>
                  <a:rPr lang="en-US" altLang="ko-KR" dirty="0" smtClean="0"/>
                  <a:t>(bound variable) : quantifier</a:t>
                </a:r>
                <a:r>
                  <a:rPr lang="ko-KR" altLang="en-US" dirty="0" smtClean="0"/>
                  <a:t>로 한정된 </a:t>
                </a:r>
                <a:r>
                  <a:rPr lang="en-US" altLang="ko-KR" dirty="0" smtClean="0"/>
                  <a:t>tuple </a:t>
                </a:r>
                <a:r>
                  <a:rPr lang="ko-KR" altLang="en-US" dirty="0" smtClean="0"/>
                  <a:t>변수</a:t>
                </a:r>
                <a:endParaRPr lang="en-US" altLang="ko-KR" dirty="0" smtClean="0"/>
              </a:p>
              <a:p>
                <a:pPr marL="350838" indent="-361950"/>
                <a:r>
                  <a:rPr lang="en-US" altLang="ko-KR" dirty="0" smtClean="0"/>
                  <a:t>WFF </a:t>
                </a:r>
                <a:r>
                  <a:rPr lang="ko-KR" altLang="en-US" dirty="0" smtClean="0"/>
                  <a:t>예시</a:t>
                </a:r>
                <a:endParaRPr lang="en-US" altLang="ko-KR" dirty="0" smtClean="0"/>
              </a:p>
              <a:p>
                <a:pPr marL="706438" lvl="1" indent="-361950"/>
                <a:r>
                  <a:rPr lang="en-US" altLang="ko-KR" dirty="0" smtClean="0"/>
                  <a:t>s, c, e :</a:t>
                </a:r>
                <a:r>
                  <a:rPr lang="ko-KR" altLang="en-US" dirty="0" smtClean="0"/>
                  <a:t> 각각 학생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과목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등록의 </a:t>
                </a:r>
                <a:r>
                  <a:rPr lang="en-US" altLang="ko-KR" dirty="0" smtClean="0"/>
                  <a:t>tuple </a:t>
                </a:r>
                <a:r>
                  <a:rPr lang="ko-KR" altLang="en-US" dirty="0" smtClean="0"/>
                  <a:t>변수</a:t>
                </a:r>
                <a:endParaRPr lang="en-US" altLang="ko-KR" dirty="0" smtClean="0"/>
              </a:p>
              <a:p>
                <a:pPr lvl="1"/>
                <a:r>
                  <a:rPr lang="en-US" altLang="ko-KR" dirty="0" err="1" smtClean="0"/>
                  <a:t>s.Sno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= 100, </a:t>
                </a:r>
                <a:r>
                  <a:rPr lang="en-US" altLang="ko-KR" dirty="0" err="1" smtClean="0"/>
                  <a:t>s.Sno</a:t>
                </a:r>
                <a:r>
                  <a:rPr lang="en-US" altLang="ko-KR" dirty="0" smtClean="0"/>
                  <a:t> = </a:t>
                </a:r>
                <a:r>
                  <a:rPr lang="en-US" altLang="ko-KR" dirty="0" err="1" smtClean="0"/>
                  <a:t>e.Sno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c.Cno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e.Cno</a:t>
                </a:r>
              </a:p>
              <a:p>
                <a:pPr lvl="1"/>
                <a:r>
                  <a:rPr lang="en-US" altLang="ko-KR" dirty="0" smtClean="0"/>
                  <a:t>(</a:t>
                </a:r>
                <a:r>
                  <a:rPr lang="en-US" altLang="ko-KR" dirty="0" err="1" smtClean="0"/>
                  <a:t>s.Sno</a:t>
                </a:r>
                <a:r>
                  <a:rPr lang="en-US" altLang="ko-KR" dirty="0" smtClean="0"/>
                  <a:t> = </a:t>
                </a:r>
                <a:r>
                  <a:rPr lang="en-US" altLang="ko-KR" dirty="0" err="1" smtClean="0"/>
                  <a:t>e.Sno</a:t>
                </a:r>
                <a:r>
                  <a:rPr lang="en-US" altLang="ko-KR" dirty="0" smtClean="0"/>
                  <a:t>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(</a:t>
                </a:r>
                <a:r>
                  <a:rPr lang="en-US" altLang="ko-KR" dirty="0" err="1"/>
                  <a:t>e</a:t>
                </a:r>
                <a:r>
                  <a:rPr lang="en-US" altLang="ko-KR" dirty="0" err="1" smtClean="0"/>
                  <a:t>.Cno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 smtClean="0"/>
                  <a:t>c.Cno)</a:t>
                </a: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5" t="-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44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Tuple </a:t>
            </a:r>
            <a:r>
              <a:rPr lang="en-US" altLang="ko-KR" dirty="0" smtClean="0"/>
              <a:t>Calculus</a:t>
            </a:r>
            <a:r>
              <a:rPr lang="ko-KR" altLang="en-US" dirty="0" smtClean="0"/>
              <a:t>의 </a:t>
            </a:r>
            <a:r>
              <a:rPr lang="en-US" altLang="ko-KR" dirty="0"/>
              <a:t>WFF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dirty="0" smtClean="0"/>
                  <a:t>동등한 </a:t>
                </a:r>
                <a:r>
                  <a:rPr lang="en-US" altLang="ko-KR" dirty="0" smtClean="0"/>
                  <a:t>WFF</a:t>
                </a:r>
              </a:p>
              <a:p>
                <a:pPr lvl="1"/>
                <a:r>
                  <a:rPr lang="ko-KR" altLang="en-US" dirty="0" smtClean="0"/>
                  <a:t>이산수학의 </a:t>
                </a:r>
                <a:r>
                  <a:rPr lang="en-US" altLang="ko-KR" dirty="0" smtClean="0"/>
                  <a:t>‘Predicate calculus’</a:t>
                </a:r>
                <a:r>
                  <a:rPr lang="ko-KR" altLang="en-US" dirty="0" smtClean="0"/>
                  <a:t>에 나타나는 모든 정리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)=¬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(</a:t>
                </a:r>
                <a:r>
                  <a:rPr lang="ko-KR" altLang="en-US" dirty="0" err="1" smtClean="0"/>
                  <a:t>드모르간의</a:t>
                </a:r>
                <a:r>
                  <a:rPr lang="ko-KR" altLang="en-US" dirty="0" smtClean="0"/>
                  <a:t> </a:t>
                </a:r>
                <a:r>
                  <a:rPr lang="ko-KR" altLang="en-US" dirty="0"/>
                  <a:t>법</a:t>
                </a:r>
                <a:r>
                  <a:rPr lang="ko-KR" altLang="en-US" dirty="0" smtClean="0"/>
                  <a:t>칙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=¬(∃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¬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(</a:t>
                </a:r>
                <a:r>
                  <a:rPr lang="ko-KR" altLang="en-US" dirty="0" err="1" smtClean="0"/>
                  <a:t>전칭</a:t>
                </a:r>
                <a:r>
                  <a:rPr lang="ko-KR" altLang="en-US" dirty="0" smtClean="0"/>
                  <a:t> 한정자의 정의</a:t>
                </a:r>
                <a:r>
                  <a:rPr lang="en-US" altLang="ko-KR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=(¬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)∨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(if-then </a:t>
                </a:r>
                <a:r>
                  <a:rPr lang="ko-KR" altLang="en-US" dirty="0" smtClean="0"/>
                  <a:t>연산자의 정의</a:t>
                </a:r>
                <a:r>
                  <a:rPr lang="en-US" altLang="ko-KR" dirty="0" smtClean="0"/>
                  <a:t>)</a:t>
                </a:r>
              </a:p>
              <a:p>
                <a:r>
                  <a:rPr lang="en-US" altLang="ko-KR" dirty="0" err="1" smtClean="0"/>
                  <a:t>Prenex</a:t>
                </a:r>
                <a:r>
                  <a:rPr lang="en-US" altLang="ko-KR" dirty="0" smtClean="0"/>
                  <a:t> Normal Form(</a:t>
                </a:r>
                <a:r>
                  <a:rPr lang="ko-KR" altLang="en-US" dirty="0" err="1" smtClean="0"/>
                  <a:t>프리닉스</a:t>
                </a:r>
                <a:r>
                  <a:rPr lang="ko-KR" altLang="en-US" dirty="0" smtClean="0"/>
                  <a:t> 정규형</a:t>
                </a:r>
                <a:r>
                  <a:rPr lang="en-US" altLang="ko-KR" dirty="0" smtClean="0"/>
                  <a:t>)</a:t>
                </a:r>
              </a:p>
              <a:p>
                <a:pPr lvl="1"/>
                <a:r>
                  <a:rPr lang="ko-KR" altLang="en-US" dirty="0" smtClean="0"/>
                  <a:t>모든 한정자를 먼저 기술한 형태의 논리식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(Q</a:t>
                </a:r>
                <a:r>
                  <a:rPr lang="en-US" altLang="ko-KR" baseline="-25000" dirty="0" smtClean="0"/>
                  <a:t>1</a:t>
                </a:r>
                <a:r>
                  <a:rPr lang="en-US" altLang="ko-KR" dirty="0" smtClean="0"/>
                  <a:t>t</a:t>
                </a:r>
                <a:r>
                  <a:rPr lang="en-US" altLang="ko-KR" baseline="-25000" dirty="0" smtClean="0"/>
                  <a:t>1</a:t>
                </a:r>
                <a:r>
                  <a:rPr lang="en-US" altLang="ko-KR" dirty="0" smtClean="0"/>
                  <a:t>)…(</a:t>
                </a:r>
                <a:r>
                  <a:rPr lang="en-US" altLang="ko-KR" dirty="0" err="1" smtClean="0"/>
                  <a:t>Q</a:t>
                </a:r>
                <a:r>
                  <a:rPr lang="en-US" altLang="ko-KR" baseline="-25000" dirty="0" err="1" smtClean="0"/>
                  <a:t>n</a:t>
                </a:r>
                <a:r>
                  <a:rPr lang="en-US" altLang="ko-KR" dirty="0" err="1" smtClean="0"/>
                  <a:t>t</a:t>
                </a:r>
                <a:r>
                  <a:rPr lang="en-US" altLang="ko-KR" baseline="-25000" dirty="0" err="1" smtClean="0"/>
                  <a:t>n</a:t>
                </a:r>
                <a:r>
                  <a:rPr lang="en-US" altLang="ko-KR" dirty="0" smtClean="0"/>
                  <a:t>) F(t</a:t>
                </a:r>
                <a:r>
                  <a:rPr lang="en-US" altLang="ko-KR" baseline="-25000" dirty="0" smtClean="0"/>
                  <a:t>1</a:t>
                </a:r>
                <a:r>
                  <a:rPr lang="en-US" altLang="ko-KR" dirty="0" smtClean="0"/>
                  <a:t>, …, </a:t>
                </a:r>
                <a:r>
                  <a:rPr lang="en-US" altLang="ko-KR" dirty="0" err="1" smtClean="0"/>
                  <a:t>t</a:t>
                </a:r>
                <a:r>
                  <a:rPr lang="en-US" altLang="ko-KR" baseline="-25000" dirty="0" err="1" smtClean="0"/>
                  <a:t>n</a:t>
                </a:r>
                <a:r>
                  <a:rPr lang="en-US" altLang="ko-KR" dirty="0" smtClean="0"/>
                  <a:t>).  </a:t>
                </a:r>
                <a:r>
                  <a:rPr lang="en-US" altLang="ko-KR" dirty="0" err="1" smtClean="0"/>
                  <a:t>Q</a:t>
                </a:r>
                <a:r>
                  <a:rPr lang="en-US" altLang="ko-KR" baseline="-25000" dirty="0" err="1" smtClean="0"/>
                  <a:t>i</a:t>
                </a:r>
                <a:r>
                  <a:rPr lang="en-US" altLang="ko-KR" dirty="0" err="1" smtClean="0"/>
                  <a:t>t</a:t>
                </a:r>
                <a:r>
                  <a:rPr lang="en-US" altLang="ko-KR" baseline="-25000" dirty="0" err="1" smtClean="0"/>
                  <a:t>i</a:t>
                </a:r>
                <a:r>
                  <a:rPr lang="en-US" altLang="ko-KR" dirty="0" smtClean="0"/>
                  <a:t>: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) or (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), F:</a:t>
                </a:r>
                <a:r>
                  <a:rPr lang="ko-KR" altLang="en-US" dirty="0" smtClean="0"/>
                  <a:t> 한정자를 포함하지 않은 </a:t>
                </a:r>
                <a:r>
                  <a:rPr lang="en-US" altLang="ko-KR" dirty="0" smtClean="0"/>
                  <a:t>WFF</a:t>
                </a:r>
                <a:endParaRPr lang="en-US" altLang="ko-KR" dirty="0"/>
              </a:p>
              <a:p>
                <a:pPr lvl="1"/>
                <a:r>
                  <a:rPr lang="ko-KR" altLang="en-US" dirty="0" err="1" smtClean="0"/>
                  <a:t>프리닉스</a:t>
                </a:r>
                <a:r>
                  <a:rPr lang="ko-KR" altLang="en-US" dirty="0" smtClean="0"/>
                  <a:t> 정규형으로의 변환 규칙</a:t>
                </a:r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</m:oMath>
                </a14:m>
                <a:r>
                  <a:rPr lang="en-US" altLang="ko-KR" dirty="0" smtClean="0"/>
                  <a:t> bound variable is a dummy variable)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750" b="-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27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Tuple Calculus Expression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74133" y="1234441"/>
                <a:ext cx="8229601" cy="4880610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정의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…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tuple </a:t>
                </a:r>
                <a:r>
                  <a:rPr lang="ko-KR" altLang="en-US" dirty="0" smtClean="0"/>
                  <a:t>변수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한정 속성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결과 리스트에 포함될 값</a:t>
                </a:r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r>
                  <a:rPr lang="en-US" altLang="ko-KR" dirty="0" smtClean="0"/>
                  <a:t> : tuple </a:t>
                </a:r>
                <a:r>
                  <a:rPr lang="ko-KR" altLang="en-US" dirty="0" smtClean="0"/>
                  <a:t>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가 연관된 </a:t>
                </a:r>
                <a:r>
                  <a:rPr lang="en-US" altLang="ko-KR" dirty="0" smtClean="0"/>
                  <a:t>WFF</a:t>
                </a:r>
                <a:r>
                  <a:rPr lang="ko-KR" altLang="en-US" dirty="0" smtClean="0"/>
                  <a:t>로서</a:t>
                </a:r>
                <a:r>
                  <a:rPr lang="en-US" altLang="ko-KR" dirty="0" smtClean="0"/>
                  <a:t>,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tuple</a:t>
                </a:r>
                <a:r>
                  <a:rPr lang="ko-KR" altLang="en-US" dirty="0" smtClean="0"/>
                  <a:t>의 포함여부를 결정하는 조건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예시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{</a:t>
                </a:r>
                <a:r>
                  <a:rPr lang="en-US" altLang="ko-KR" dirty="0" err="1" smtClean="0"/>
                  <a:t>s.Sname</a:t>
                </a:r>
                <a:r>
                  <a:rPr lang="en-US" altLang="ko-KR" dirty="0" smtClean="0"/>
                  <a:t> | STUDENT(s)} : </a:t>
                </a:r>
                <a:r>
                  <a:rPr lang="ko-KR" altLang="en-US" dirty="0" smtClean="0"/>
                  <a:t>학생 전체의 이름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{</a:t>
                </a:r>
                <a:r>
                  <a:rPr lang="en-US" altLang="ko-KR" dirty="0" err="1" smtClean="0"/>
                  <a:t>s.Sname</a:t>
                </a:r>
                <a:r>
                  <a:rPr lang="en-US" altLang="ko-KR" dirty="0" smtClean="0"/>
                  <a:t> | STUDENT(s)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err="1" smtClean="0"/>
                  <a:t>s.Dept</a:t>
                </a:r>
                <a:r>
                  <a:rPr lang="en-US" altLang="ko-KR" dirty="0" smtClean="0"/>
                  <a:t> = ‘</a:t>
                </a:r>
                <a:r>
                  <a:rPr lang="ko-KR" altLang="en-US" dirty="0" smtClean="0"/>
                  <a:t>소공</a:t>
                </a:r>
                <a:r>
                  <a:rPr lang="en-US" altLang="ko-KR" dirty="0" smtClean="0"/>
                  <a:t>’} : </a:t>
                </a:r>
                <a:r>
                  <a:rPr lang="ko-KR" altLang="en-US" dirty="0" smtClean="0"/>
                  <a:t>소공 학생의 이름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{</a:t>
                </a:r>
                <a:r>
                  <a:rPr lang="en-US" altLang="ko-KR" dirty="0" err="1" smtClean="0"/>
                  <a:t>s.Sname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s.Dept</a:t>
                </a:r>
                <a:r>
                  <a:rPr lang="en-US" altLang="ko-KR" dirty="0" smtClean="0"/>
                  <a:t> | STUDENT(s)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ko-KR" dirty="0" smtClean="0"/>
                  <a:t>e (ENROLL(e)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dirty="0" smtClean="0"/>
                  <a:t> s.Sno=e.Sno </a:t>
                </a: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e.Grade</a:t>
                </a:r>
                <a:r>
                  <a:rPr lang="en-US" altLang="ko-KR" dirty="0" smtClean="0"/>
                  <a:t>=‘A’) } : </a:t>
                </a:r>
                <a:r>
                  <a:rPr lang="ko-KR" altLang="en-US" dirty="0" smtClean="0"/>
                  <a:t>한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과목 이상의 성적이 </a:t>
                </a:r>
                <a:r>
                  <a:rPr lang="en-US" altLang="ko-KR" dirty="0" smtClean="0"/>
                  <a:t>‘A’</a:t>
                </a:r>
                <a:r>
                  <a:rPr lang="ko-KR" altLang="en-US" dirty="0" smtClean="0"/>
                  <a:t>인 학생의 </a:t>
                </a:r>
                <a:r>
                  <a:rPr lang="en-US" altLang="ko-KR" dirty="0" smtClean="0"/>
                  <a:t>	</a:t>
                </a:r>
                <a:r>
                  <a:rPr lang="ko-KR" altLang="en-US" dirty="0" smtClean="0"/>
                  <a:t>이름과 소속학과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133" y="1234441"/>
                <a:ext cx="8229601" cy="4880610"/>
              </a:xfrm>
              <a:blipFill rotWithShape="0">
                <a:blip r:embed="rId2"/>
                <a:stretch>
                  <a:fillRect l="-1333" t="-1250" r="-10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727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Tuple Calculus</a:t>
            </a:r>
            <a:r>
              <a:rPr lang="ko-KR" altLang="en-US" dirty="0" smtClean="0"/>
              <a:t>를 사용한 질의 표현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57200" y="1388533"/>
                <a:ext cx="822960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Times New Roman" panose="02020603050405020304" pitchFamily="18" charset="0"/>
                  </a:rPr>
                  <a:t>[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문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] 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과목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‘C413’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에서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 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성적이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‘A’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인 학생의 학번을 검색하라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ko-KR" dirty="0" smtClean="0">
                    <a:latin typeface="Times New Roman" panose="02020603050405020304" pitchFamily="18" charset="0"/>
                  </a:rPr>
                  <a:t>[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답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] {</a:t>
                </a:r>
                <a:r>
                  <a:rPr lang="en-US" altLang="ko-KR" dirty="0" err="1" smtClean="0">
                    <a:latin typeface="Times New Roman" panose="02020603050405020304" pitchFamily="18" charset="0"/>
                  </a:rPr>
                  <a:t>e.Sno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 | ENROLL(e)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ko-KR" altLang="en-US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altLang="ko-KR" dirty="0" err="1" smtClean="0">
                    <a:latin typeface="Times New Roman" panose="02020603050405020304" pitchFamily="18" charset="0"/>
                  </a:rPr>
                  <a:t>e.Cno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=‘C413’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altLang="ko-KR" dirty="0" err="1" smtClean="0">
                    <a:latin typeface="Times New Roman" panose="02020603050405020304" pitchFamily="18" charset="0"/>
                  </a:rPr>
                  <a:t>e.Grade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=‘A’}</a:t>
                </a:r>
                <a:endParaRPr lang="ko-KR" altLang="en-US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88533"/>
                <a:ext cx="8229600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593" t="-754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57200" y="2118454"/>
                <a:ext cx="8229600" cy="923330"/>
              </a:xfrm>
              <a:prstGeom prst="rect">
                <a:avLst/>
              </a:prstGeom>
              <a:solidFill>
                <a:srgbClr val="FFE5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Times New Roman" panose="02020603050405020304" pitchFamily="18" charset="0"/>
                  </a:rPr>
                  <a:t>[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문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] 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과목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‘C413’</a:t>
                </a:r>
                <a:r>
                  <a:rPr lang="ko-KR" altLang="en-US" dirty="0">
                    <a:latin typeface="Times New Roman" panose="02020603050405020304" pitchFamily="18" charset="0"/>
                  </a:rPr>
                  <a:t>에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 등록한 학생의 이름과 학과를 검색하라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ko-KR" dirty="0" smtClean="0">
                    <a:latin typeface="Times New Roman" panose="02020603050405020304" pitchFamily="18" charset="0"/>
                  </a:rPr>
                  <a:t>[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답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] {</a:t>
                </a:r>
                <a:r>
                  <a:rPr lang="en-US" altLang="ko-KR" dirty="0" err="1" smtClean="0">
                    <a:latin typeface="Times New Roman" panose="02020603050405020304" pitchFamily="18" charset="0"/>
                  </a:rPr>
                  <a:t>s.Sname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, </a:t>
                </a:r>
                <a:r>
                  <a:rPr lang="en-US" altLang="ko-KR" dirty="0" err="1" smtClean="0">
                    <a:latin typeface="Times New Roman" panose="02020603050405020304" pitchFamily="18" charset="0"/>
                  </a:rPr>
                  <a:t>s.Dept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 | STUDENT(s)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dirty="0" smtClean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ko-KR" dirty="0" smtClean="0">
                    <a:latin typeface="Times New Roman" panose="02020603050405020304" pitchFamily="18" charset="0"/>
                  </a:rPr>
                  <a:t>e (ENROLL(e</a:t>
                </a:r>
                <a:r>
                  <a:rPr lang="en-US" altLang="ko-KR" dirty="0">
                    <a:latin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s.Sno=e.Sno</a:t>
                </a:r>
              </a:p>
              <a:p>
                <a:r>
                  <a:rPr lang="en-US" altLang="ko-KR" dirty="0">
                    <a:latin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ko-KR" dirty="0" err="1" smtClean="0">
                    <a:latin typeface="Times New Roman" panose="02020603050405020304" pitchFamily="18" charset="0"/>
                  </a:rPr>
                  <a:t>e.Cno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=‘C413’)</a:t>
                </a:r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}</a:t>
                </a:r>
                <a:endParaRPr lang="ko-KR" altLang="en-US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18454"/>
                <a:ext cx="8229600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593" t="-5298" b="-105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57200" y="3133841"/>
                <a:ext cx="8229600" cy="9233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Times New Roman" panose="02020603050405020304" pitchFamily="18" charset="0"/>
                  </a:rPr>
                  <a:t>[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문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] ‘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소공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’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에서 개설한 과목에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1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개 이상 등록한 학생의 이름을 모두 검색하라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ko-KR" dirty="0" smtClean="0">
                    <a:latin typeface="Times New Roman" panose="02020603050405020304" pitchFamily="18" charset="0"/>
                  </a:rPr>
                  <a:t>[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답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] {</a:t>
                </a:r>
                <a:r>
                  <a:rPr lang="en-US" altLang="ko-KR" dirty="0" err="1" smtClean="0">
                    <a:latin typeface="Times New Roman" panose="02020603050405020304" pitchFamily="18" charset="0"/>
                  </a:rPr>
                  <a:t>s.Sname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 | STUDENT(s)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</a:rPr>
                  <a:t>e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(ENROLL(e)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ko-KR" altLang="en-US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s.Sno=e.Sno</a:t>
                </a:r>
                <a:r>
                  <a:rPr lang="en-US" altLang="ko-KR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dirty="0" smtClean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ko-KR" dirty="0" smtClean="0">
                    <a:latin typeface="Times New Roman" panose="02020603050405020304" pitchFamily="18" charset="0"/>
                  </a:rPr>
                  <a:t>c (COURSE(c)</a:t>
                </a:r>
              </a:p>
              <a:p>
                <a:r>
                  <a:rPr lang="en-US" altLang="ko-KR" dirty="0" smtClean="0">
                    <a:latin typeface="Times New Roman" panose="02020603050405020304" pitchFamily="18" charset="0"/>
                  </a:rPr>
                  <a:t> 	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lang="en-US" altLang="ko-KR" dirty="0" smtClean="0">
                    <a:latin typeface="Times New Roman" panose="02020603050405020304" pitchFamily="18" charset="0"/>
                  </a:rPr>
                  <a:t>c.Cno=e.Cno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lang="en-US" altLang="ko-KR" dirty="0" err="1" smtClean="0">
                    <a:latin typeface="Times New Roman" panose="02020603050405020304" pitchFamily="18" charset="0"/>
                  </a:rPr>
                  <a:t>c.Dept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=‘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소공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’))}</a:t>
                </a:r>
                <a:endParaRPr lang="ko-KR" altLang="en-US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133841"/>
                <a:ext cx="8229600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593" t="-4605" b="-9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57200" y="4132294"/>
                <a:ext cx="8229600" cy="646331"/>
              </a:xfrm>
              <a:prstGeom prst="rect">
                <a:avLst/>
              </a:prstGeom>
              <a:solidFill>
                <a:srgbClr val="FFE5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Times New Roman" panose="02020603050405020304" pitchFamily="18" charset="0"/>
                  </a:rPr>
                  <a:t>[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문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] ‘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소공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’  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소속이 아닌 학생의 이름과 학과를 검색하라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ko-KR" dirty="0" smtClean="0">
                    <a:latin typeface="Times New Roman" panose="02020603050405020304" pitchFamily="18" charset="0"/>
                  </a:rPr>
                  <a:t>[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답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] {</a:t>
                </a:r>
                <a:r>
                  <a:rPr lang="en-US" altLang="ko-KR" dirty="0" err="1" smtClean="0">
                    <a:latin typeface="Times New Roman" panose="02020603050405020304" pitchFamily="18" charset="0"/>
                  </a:rPr>
                  <a:t>s.Sname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, </a:t>
                </a:r>
                <a:r>
                  <a:rPr lang="en-US" altLang="ko-KR" dirty="0" err="1" smtClean="0">
                    <a:latin typeface="Times New Roman" panose="02020603050405020304" pitchFamily="18" charset="0"/>
                  </a:rPr>
                  <a:t>s.Dept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 | STUDENT(s)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dirty="0" smtClean="0">
                    <a:latin typeface="Times New Roman" panose="02020603050405020304" pitchFamily="18" charset="0"/>
                  </a:rPr>
                  <a:t> s.Dept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R" dirty="0" smtClean="0">
                    <a:latin typeface="Times New Roman" panose="02020603050405020304" pitchFamily="18" charset="0"/>
                  </a:rPr>
                  <a:t>‘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소공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’</a:t>
                </a:r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}</a:t>
                </a:r>
                <a:endParaRPr lang="ko-KR" altLang="en-US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132294"/>
                <a:ext cx="8229600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593" t="-754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57200" y="4853748"/>
                <a:ext cx="8229600" cy="9233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Times New Roman" panose="02020603050405020304" pitchFamily="18" charset="0"/>
                  </a:rPr>
                  <a:t>[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문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] 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모든 과목에 등록한 학생의 이름을 모두 검색하라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ko-KR" dirty="0" smtClean="0">
                    <a:latin typeface="Times New Roman" panose="02020603050405020304" pitchFamily="18" charset="0"/>
                  </a:rPr>
                  <a:t>[</a:t>
                </a:r>
                <a:r>
                  <a:rPr lang="ko-KR" altLang="en-US" dirty="0" smtClean="0">
                    <a:latin typeface="Times New Roman" panose="02020603050405020304" pitchFamily="18" charset="0"/>
                  </a:rPr>
                  <a:t>답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] {</a:t>
                </a:r>
                <a:r>
                  <a:rPr lang="en-US" altLang="ko-KR" dirty="0" err="1" smtClean="0">
                    <a:latin typeface="Times New Roman" panose="02020603050405020304" pitchFamily="18" charset="0"/>
                  </a:rPr>
                  <a:t>s.Sname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 | STUDENT(s)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ko-KR" dirty="0" smtClean="0">
                    <a:latin typeface="Times New Roman" panose="02020603050405020304" pitchFamily="18" charset="0"/>
                  </a:rPr>
                  <a:t>c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ko-KR" dirty="0" smtClean="0">
                    <a:latin typeface="Times New Roman" panose="02020603050405020304" pitchFamily="18" charset="0"/>
                  </a:rPr>
                  <a:t>e (</a:t>
                </a:r>
                <a:r>
                  <a:rPr lang="en-US" altLang="ko-KR" dirty="0">
                    <a:latin typeface="Times New Roman" panose="02020603050405020304" pitchFamily="18" charset="0"/>
                  </a:rPr>
                  <a:t>COURSE(c)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</a:rPr>
                  <a:t>ENROLL(e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ko-KR" altLang="en-US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altLang="ko-KR" dirty="0" smtClean="0">
                    <a:latin typeface="Times New Roman" panose="02020603050405020304" pitchFamily="18" charset="0"/>
                  </a:rPr>
                  <a:t>e.Sno=</a:t>
                </a:r>
                <a:r>
                  <a:rPr lang="en-US" altLang="ko-KR" dirty="0" err="1" smtClean="0">
                    <a:latin typeface="Times New Roman" panose="02020603050405020304" pitchFamily="18" charset="0"/>
                  </a:rPr>
                  <a:t>s.Sno</a:t>
                </a:r>
                <a:endParaRPr lang="en-US" altLang="ko-KR" dirty="0" smtClean="0">
                  <a:latin typeface="Times New Roman" panose="02020603050405020304" pitchFamily="18" charset="0"/>
                </a:endParaRPr>
              </a:p>
              <a:p>
                <a:r>
                  <a:rPr lang="en-US" altLang="ko-KR" dirty="0">
                    <a:latin typeface="Times New Roman" panose="020206030504050203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dirty="0" smtClean="0">
                    <a:latin typeface="Times New Roman" panose="02020603050405020304" pitchFamily="18" charset="0"/>
                  </a:rPr>
                  <a:t> c.Cno=e.Cno)}</a:t>
                </a:r>
                <a:endParaRPr lang="ko-KR" altLang="en-US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853748"/>
                <a:ext cx="8229600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593" t="-4605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235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Domain</a:t>
            </a:r>
            <a:r>
              <a:rPr lang="ko-KR" altLang="en-US" dirty="0" smtClean="0"/>
              <a:t> </a:t>
            </a:r>
            <a:r>
              <a:rPr lang="en-US" altLang="ko-KR" dirty="0" smtClean="0"/>
              <a:t>Calculus</a:t>
            </a:r>
            <a:r>
              <a:rPr lang="ko-KR" altLang="en-US" dirty="0" smtClean="0"/>
              <a:t>의 기초 용어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34441"/>
                <a:ext cx="8229601" cy="490389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Domain Variable (</a:t>
                </a:r>
                <a:r>
                  <a:rPr lang="ko-KR" altLang="en-US" dirty="0" smtClean="0"/>
                  <a:t>도메인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변수</a:t>
                </a:r>
                <a:r>
                  <a:rPr lang="en-US" altLang="ko-KR" dirty="0" smtClean="0"/>
                  <a:t>)</a:t>
                </a:r>
              </a:p>
              <a:p>
                <a:pPr marL="719138" lvl="1" indent="-363538"/>
                <a:r>
                  <a:rPr lang="ko-KR" altLang="en-US" dirty="0" smtClean="0"/>
                  <a:t>지정된 속성에 관련된 도메인의 한 원소를 값으로 취하는 변수</a:t>
                </a:r>
                <a:endParaRPr lang="en-US" altLang="ko-KR" dirty="0" smtClean="0"/>
              </a:p>
              <a:p>
                <a:pPr marL="719138" lvl="1" indent="-363538"/>
                <a:r>
                  <a:rPr lang="en-US" altLang="ko-KR" dirty="0" smtClean="0"/>
                  <a:t>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 smtClean="0"/>
                  <a:t>) : </a:t>
                </a:r>
                <a:r>
                  <a:rPr lang="ko-KR" altLang="en-US" dirty="0" smtClean="0"/>
                  <a:t>도메인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변수의 범위 식</a:t>
                </a:r>
                <a:r>
                  <a:rPr lang="en-US" altLang="ko-KR" dirty="0" smtClean="0"/>
                  <a:t>(range formula)</a:t>
                </a:r>
              </a:p>
              <a:p>
                <a:pPr marL="1074738" lvl="2" indent="-350838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는 차수가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인 관계 </a:t>
                </a:r>
                <a:r>
                  <a:rPr lang="en-US" altLang="ko-KR" dirty="0" smtClean="0"/>
                  <a:t>R</a:t>
                </a:r>
                <a:r>
                  <a:rPr lang="ko-KR" altLang="en-US" dirty="0" smtClean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도메인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변수로서</a:t>
                </a:r>
                <a:r>
                  <a:rPr lang="en-US" altLang="ko-KR" dirty="0" smtClean="0"/>
                  <a:t>,</a:t>
                </a:r>
                <a:r>
                  <a:rPr lang="ko-KR" altLang="en-US" dirty="0" smtClean="0"/>
                  <a:t> 취하는 값의 범위는 </a:t>
                </a:r>
                <a:r>
                  <a:rPr lang="en-US" altLang="ko-KR" dirty="0" smtClean="0"/>
                  <a:t>R</a:t>
                </a:r>
                <a:r>
                  <a:rPr lang="ko-KR" altLang="en-US" dirty="0" smtClean="0"/>
                  <a:t>의 </a:t>
                </a:r>
                <a:r>
                  <a:rPr lang="en-US" altLang="ko-KR" dirty="0" err="1" smtClean="0"/>
                  <a:t>i</a:t>
                </a:r>
                <a:r>
                  <a:rPr lang="ko-KR" altLang="en-US" dirty="0" smtClean="0"/>
                  <a:t>번째 속성과 관련된 도메인에 속하는 원소에 한정된다는 의미</a:t>
                </a:r>
                <a:endParaRPr lang="en-US" altLang="ko-KR" dirty="0" smtClean="0"/>
              </a:p>
              <a:p>
                <a:pPr marL="1074738" lvl="2" indent="-350838"/>
                <a:r>
                  <a:rPr lang="ko-KR" altLang="en-US" dirty="0" smtClean="0"/>
                  <a:t>변수 리스트 </a:t>
                </a:r>
                <a:r>
                  <a:rPr lang="en-US" altLang="ko-KR" dirty="0" smtClean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 smtClean="0"/>
                  <a:t>&gt;</a:t>
                </a:r>
                <a:r>
                  <a:rPr lang="ko-KR" altLang="en-US" dirty="0" smtClean="0"/>
                  <a:t>은 </a:t>
                </a:r>
                <a:r>
                  <a:rPr lang="en-US" altLang="ko-KR" dirty="0" smtClean="0"/>
                  <a:t>R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tuple</a:t>
                </a:r>
                <a:r>
                  <a:rPr lang="ko-KR" altLang="en-US" dirty="0" smtClean="0"/>
                  <a:t>이어야 함을 의미</a:t>
                </a:r>
                <a:endParaRPr lang="en-US" altLang="ko-KR" dirty="0" smtClean="0"/>
              </a:p>
              <a:p>
                <a:pPr marL="1074738" lvl="2" indent="-350838"/>
                <a:r>
                  <a:rPr lang="en-US" altLang="ko-KR" dirty="0" smtClean="0"/>
                  <a:t>R</a:t>
                </a:r>
                <a:r>
                  <a:rPr lang="ko-KR" altLang="en-US" dirty="0" smtClean="0"/>
                  <a:t>은 범위 관계</a:t>
                </a:r>
                <a:r>
                  <a:rPr lang="en-US" altLang="ko-KR" dirty="0" smtClean="0"/>
                  <a:t>(range relation)</a:t>
                </a:r>
              </a:p>
              <a:p>
                <a:r>
                  <a:rPr lang="en-US" altLang="ko-KR" dirty="0" smtClean="0"/>
                  <a:t>Atomic Formula (</a:t>
                </a:r>
                <a:r>
                  <a:rPr lang="ko-KR" altLang="en-US" dirty="0" err="1" smtClean="0"/>
                  <a:t>원자식</a:t>
                </a:r>
                <a:r>
                  <a:rPr lang="en-US" altLang="ko-KR" dirty="0" smtClean="0"/>
                  <a:t>)</a:t>
                </a:r>
              </a:p>
              <a:p>
                <a:pPr marL="719138" lvl="1" indent="-363538"/>
                <a:r>
                  <a:rPr lang="ko-KR" altLang="en-US" dirty="0" smtClean="0"/>
                  <a:t>아래의 </a:t>
                </a:r>
                <a:r>
                  <a:rPr lang="en-US" altLang="ko-KR" dirty="0" smtClean="0"/>
                  <a:t>3</a:t>
                </a:r>
                <a:r>
                  <a:rPr lang="ko-KR" altLang="en-US" dirty="0" smtClean="0"/>
                  <a:t>가지 형태를 도메인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관계 해석의 원자식이라 정의</a:t>
                </a:r>
                <a:endParaRPr lang="en-US" altLang="ko-KR" dirty="0" smtClean="0"/>
              </a:p>
              <a:p>
                <a:pPr marL="1087438" lvl="2" indent="-363538">
                  <a:buFont typeface="+mj-ea"/>
                  <a:buAutoNum type="circleNumDbPlain"/>
                </a:pPr>
                <a:r>
                  <a:rPr lang="ko-KR" altLang="en-US" dirty="0" err="1" smtClean="0"/>
                  <a:t>범위식</a:t>
                </a:r>
                <a:r>
                  <a:rPr lang="ko-KR" altLang="en-US" dirty="0" smtClean="0"/>
                  <a:t> </a:t>
                </a:r>
                <a:r>
                  <a:rPr lang="en-US" altLang="ko-KR" dirty="0"/>
                  <a:t>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) </a:t>
                </a:r>
              </a:p>
              <a:p>
                <a:pPr marL="1087438" lvl="2" indent="-363538">
                  <a:buFont typeface="+mj-ea"/>
                  <a:buAutoNum type="circleNumDbPlain"/>
                </a:pPr>
                <a:r>
                  <a:rPr lang="ko-KR" altLang="en-US" dirty="0" err="1" smtClean="0"/>
                  <a:t>조건식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x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 smtClean="0"/>
                  <a:t> y (x, y:</a:t>
                </a:r>
                <a:r>
                  <a:rPr lang="ko-KR" altLang="en-US" dirty="0" smtClean="0"/>
                  <a:t> 도메인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변수</a:t>
                </a:r>
                <a:r>
                  <a:rPr lang="en-US" altLang="ko-KR" dirty="0" smtClean="0"/>
                  <a:t>.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관계연산자</a:t>
                </a:r>
                <a:r>
                  <a:rPr lang="en-US" altLang="ko-KR" dirty="0" smtClean="0"/>
                  <a:t>)</a:t>
                </a:r>
              </a:p>
              <a:p>
                <a:pPr marL="1087438" lvl="2" indent="-363538">
                  <a:buFont typeface="+mj-ea"/>
                  <a:buAutoNum type="circleNumDbPlain"/>
                </a:pPr>
                <a:r>
                  <a:rPr lang="ko-KR" altLang="en-US" dirty="0" err="1" smtClean="0"/>
                  <a:t>조건식</a:t>
                </a:r>
                <a:r>
                  <a:rPr lang="ko-KR" altLang="en-US" dirty="0" smtClean="0"/>
                  <a:t> </a:t>
                </a:r>
                <a:r>
                  <a:rPr lang="en-US" altLang="ko-KR" dirty="0"/>
                  <a:t>x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c (x:</a:t>
                </a:r>
                <a:r>
                  <a:rPr lang="ko-KR" altLang="en-US" dirty="0" smtClean="0"/>
                  <a:t> 도메인</a:t>
                </a:r>
                <a:r>
                  <a:rPr lang="en-US" altLang="ko-KR" dirty="0" smtClean="0"/>
                  <a:t> </a:t>
                </a:r>
                <a:r>
                  <a:rPr lang="ko-KR" altLang="en-US" dirty="0"/>
                  <a:t>변수</a:t>
                </a:r>
                <a:r>
                  <a:rPr lang="en-US" altLang="ko-KR" dirty="0"/>
                  <a:t>. </a:t>
                </a:r>
                <a:r>
                  <a:rPr lang="en-US" altLang="ko-KR" dirty="0" smtClean="0"/>
                  <a:t>c: x</a:t>
                </a:r>
                <a:r>
                  <a:rPr lang="ko-KR" altLang="en-US" dirty="0" smtClean="0"/>
                  <a:t>가 정의된 도메인에 속하는 상수</a:t>
                </a:r>
                <a:r>
                  <a:rPr lang="en-US" altLang="ko-KR" dirty="0" smtClean="0"/>
                  <a:t>.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 smtClean="0"/>
                  <a:t>관계연산자</a:t>
                </a:r>
                <a:r>
                  <a:rPr lang="en-US" altLang="ko-KR" dirty="0" smtClean="0"/>
                  <a:t>)</a:t>
                </a:r>
              </a:p>
              <a:p>
                <a:pPr marL="719138" lvl="1" indent="-363538"/>
                <a:r>
                  <a:rPr lang="ko-KR" altLang="en-US" dirty="0"/>
                  <a:t>실행 결과는 </a:t>
                </a:r>
                <a:r>
                  <a:rPr lang="en-US" altLang="ko-KR" dirty="0"/>
                  <a:t>true/false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34441"/>
                <a:ext cx="8229601" cy="4903892"/>
              </a:xfrm>
              <a:blipFill rotWithShape="0">
                <a:blip r:embed="rId2"/>
                <a:stretch>
                  <a:fillRect l="-1111" t="-2488" r="-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70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Domain Calculus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WFF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ko-KR" dirty="0"/>
                  <a:t>Well Formed </a:t>
                </a:r>
                <a:r>
                  <a:rPr lang="en-US" altLang="ko-KR" dirty="0" smtClean="0"/>
                  <a:t>Formula(WFF)</a:t>
                </a:r>
                <a:r>
                  <a:rPr lang="ko-KR" altLang="en-US" dirty="0" smtClean="0"/>
                  <a:t>의 정의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WFF(</a:t>
                </a:r>
                <a:r>
                  <a:rPr lang="ko-KR" altLang="en-US" dirty="0" err="1" smtClean="0"/>
                  <a:t>정형식</a:t>
                </a:r>
                <a:r>
                  <a:rPr lang="en-US" altLang="ko-KR" dirty="0" smtClean="0"/>
                  <a:t>): </a:t>
                </a:r>
                <a:r>
                  <a:rPr lang="ko-KR" altLang="en-US" dirty="0" err="1" smtClean="0"/>
                  <a:t>원자식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논리 연산자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∨,  ¬</m:t>
                    </m:r>
                  </m:oMath>
                </a14:m>
                <a:r>
                  <a:rPr lang="en-US" altLang="ko-KR" dirty="0" smtClean="0"/>
                  <a:t>), quantifier(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가 다음 규칙에 따라 결합된 식</a:t>
                </a:r>
                <a:endParaRPr lang="en-US" altLang="ko-KR" dirty="0" smtClean="0"/>
              </a:p>
              <a:p>
                <a:pPr marL="1074738" lvl="2" indent="-361950">
                  <a:buFont typeface="+mj-ea"/>
                  <a:buAutoNum type="circleNumDbPlain"/>
                </a:pPr>
                <a:r>
                  <a:rPr lang="ko-KR" altLang="en-US" dirty="0" smtClean="0"/>
                  <a:t>모든 </a:t>
                </a:r>
                <a:r>
                  <a:rPr lang="ko-KR" altLang="en-US" dirty="0" err="1" smtClean="0"/>
                  <a:t>원자식은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WFF</a:t>
                </a:r>
                <a:r>
                  <a:rPr lang="ko-KR" altLang="en-US" dirty="0" smtClean="0"/>
                  <a:t>이다</a:t>
                </a:r>
                <a:r>
                  <a:rPr lang="en-US" altLang="ko-KR" dirty="0" smtClean="0"/>
                  <a:t>.</a:t>
                </a:r>
              </a:p>
              <a:p>
                <a:pPr marL="1074738" lvl="2" indent="-361950">
                  <a:buFont typeface="+mj-ea"/>
                  <a:buAutoNum type="circleNumDbPlain"/>
                </a:pPr>
                <a:r>
                  <a:rPr lang="en-US" altLang="ko-KR" dirty="0" smtClean="0"/>
                  <a:t>F</a:t>
                </a:r>
                <a:r>
                  <a:rPr lang="ko-KR" altLang="en-US" dirty="0" smtClean="0"/>
                  <a:t>가 </a:t>
                </a:r>
                <a:r>
                  <a:rPr lang="en-US" altLang="ko-KR" dirty="0" smtClean="0"/>
                  <a:t>WFF</a:t>
                </a:r>
                <a:r>
                  <a:rPr lang="ko-KR" altLang="en-US" dirty="0" smtClean="0"/>
                  <a:t>이면 </a:t>
                </a:r>
                <a:r>
                  <a:rPr lang="en-US" altLang="ko-KR" dirty="0" smtClean="0"/>
                  <a:t>(F)</a:t>
                </a:r>
                <a:r>
                  <a:rPr lang="ko-KR" altLang="en-US" dirty="0" smtClean="0"/>
                  <a:t>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ko-KR" dirty="0" smtClean="0"/>
                  <a:t>F(not F)</a:t>
                </a:r>
                <a:r>
                  <a:rPr lang="ko-KR" altLang="en-US" dirty="0" smtClean="0"/>
                  <a:t>도 </a:t>
                </a:r>
                <a:r>
                  <a:rPr lang="en-US" altLang="ko-KR" dirty="0" smtClean="0"/>
                  <a:t>WFF</a:t>
                </a:r>
                <a:r>
                  <a:rPr lang="ko-KR" altLang="en-US" dirty="0" smtClean="0"/>
                  <a:t>이다</a:t>
                </a:r>
                <a:r>
                  <a:rPr lang="en-US" altLang="ko-KR" dirty="0" smtClean="0"/>
                  <a:t>.</a:t>
                </a:r>
              </a:p>
              <a:p>
                <a:pPr marL="1074738" lvl="2" indent="-361950">
                  <a:buFont typeface="+mj-ea"/>
                  <a:buAutoNum type="circleNumDbPlain"/>
                </a:pPr>
                <a:r>
                  <a:rPr lang="en-US" altLang="ko-KR" dirty="0" smtClean="0"/>
                  <a:t>F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G</a:t>
                </a:r>
                <a:r>
                  <a:rPr lang="ko-KR" altLang="en-US" dirty="0" smtClean="0"/>
                  <a:t>가 </a:t>
                </a:r>
                <a:r>
                  <a:rPr lang="en-US" altLang="ko-KR" dirty="0" smtClean="0"/>
                  <a:t>WFF</a:t>
                </a:r>
                <a:r>
                  <a:rPr lang="ko-KR" altLang="en-US" dirty="0" smtClean="0"/>
                  <a:t>이면 </a:t>
                </a:r>
                <a:r>
                  <a:rPr lang="en-US" altLang="ko-KR" dirty="0" smtClean="0"/>
                  <a:t>F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lang="en-US" altLang="ko-KR" dirty="0" smtClean="0"/>
                  <a:t>G(F and G)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F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en-US" altLang="ko-KR" dirty="0" smtClean="0"/>
                  <a:t>G(F or G)</a:t>
                </a:r>
                <a:r>
                  <a:rPr lang="ko-KR" altLang="en-US" dirty="0" smtClean="0"/>
                  <a:t>도 </a:t>
                </a:r>
                <a:r>
                  <a:rPr lang="en-US" altLang="ko-KR" dirty="0" smtClean="0"/>
                  <a:t>WFF</a:t>
                </a:r>
                <a:r>
                  <a:rPr lang="ko-KR" altLang="en-US" dirty="0" smtClean="0"/>
                  <a:t>이다</a:t>
                </a:r>
                <a:r>
                  <a:rPr lang="en-US" altLang="ko-KR" dirty="0" smtClean="0"/>
                  <a:t>.</a:t>
                </a:r>
              </a:p>
              <a:p>
                <a:pPr marL="1074738" lvl="2" indent="-361950">
                  <a:buFont typeface="+mj-ea"/>
                  <a:buAutoNum type="circleNumDbPlain"/>
                </a:pPr>
                <a:r>
                  <a:rPr lang="en-US" altLang="ko-KR" dirty="0" smtClean="0"/>
                  <a:t>F(x)</a:t>
                </a:r>
                <a:r>
                  <a:rPr lang="ko-KR" altLang="en-US" dirty="0" smtClean="0"/>
                  <a:t>가 </a:t>
                </a:r>
                <a:r>
                  <a:rPr lang="en-US" altLang="ko-KR" dirty="0" smtClean="0"/>
                  <a:t>WFF</a:t>
                </a:r>
                <a:r>
                  <a:rPr lang="ko-KR" altLang="en-US" dirty="0" smtClean="0"/>
                  <a:t>이면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</m:oMath>
                </a14:m>
                <a:r>
                  <a:rPr lang="en-US" altLang="ko-KR" dirty="0" smtClean="0"/>
                  <a:t>x F(x)</a:t>
                </a:r>
                <a:r>
                  <a:rPr lang="ko-KR" altLang="en-US" dirty="0" smtClean="0"/>
                  <a:t>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altLang="ko-KR" dirty="0" smtClean="0"/>
                  <a:t>t F(t)</a:t>
                </a:r>
                <a:r>
                  <a:rPr lang="ko-KR" altLang="en-US" dirty="0" smtClean="0"/>
                  <a:t>도 </a:t>
                </a:r>
                <a:r>
                  <a:rPr lang="en-US" altLang="ko-KR" dirty="0" smtClean="0"/>
                  <a:t>WFF</a:t>
                </a:r>
                <a:r>
                  <a:rPr lang="ko-KR" altLang="en-US" dirty="0" smtClean="0"/>
                  <a:t>이다</a:t>
                </a:r>
                <a:r>
                  <a:rPr lang="en-US" altLang="ko-KR" dirty="0" smtClean="0"/>
                  <a:t>.</a:t>
                </a:r>
              </a:p>
              <a:p>
                <a:pPr marL="1074738" lvl="2" indent="-361950">
                  <a:buFont typeface="+mj-ea"/>
                  <a:buAutoNum type="circleNumDbPlain"/>
                </a:pPr>
                <a:r>
                  <a:rPr lang="ko-KR" altLang="en-US" dirty="0" smtClean="0"/>
                  <a:t>위의 규칙에 의해서 만들어진 식만 </a:t>
                </a:r>
                <a:r>
                  <a:rPr lang="en-US" altLang="ko-KR" dirty="0" smtClean="0"/>
                  <a:t>WFF</a:t>
                </a:r>
                <a:r>
                  <a:rPr lang="ko-KR" altLang="en-US" dirty="0" smtClean="0"/>
                  <a:t>이다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ko-KR" altLang="en-US" dirty="0" smtClean="0"/>
                  <a:t>한정자</a:t>
                </a:r>
                <a:r>
                  <a:rPr lang="en-US" altLang="ko-KR" dirty="0" smtClean="0"/>
                  <a:t>(quantifier)</a:t>
                </a:r>
              </a:p>
              <a:p>
                <a:pPr lvl="2"/>
                <a:r>
                  <a:rPr lang="ko-KR" altLang="en-US" dirty="0" smtClean="0"/>
                  <a:t>존재 한정자</a:t>
                </a:r>
                <a:r>
                  <a:rPr lang="en-US" altLang="ko-KR" dirty="0" smtClean="0"/>
                  <a:t>(existential quantifier) : there exists</a:t>
                </a:r>
              </a:p>
              <a:p>
                <a:pPr lvl="2"/>
                <a:r>
                  <a:rPr lang="ko-KR" altLang="en-US" dirty="0" err="1" smtClean="0"/>
                  <a:t>전칭</a:t>
                </a:r>
                <a:r>
                  <a:rPr lang="ko-KR" altLang="en-US" dirty="0" smtClean="0"/>
                  <a:t> 한정자</a:t>
                </a:r>
                <a:r>
                  <a:rPr lang="en-US" altLang="ko-KR" dirty="0" smtClean="0"/>
                  <a:t>(universal quantifier) : for all</a:t>
                </a:r>
              </a:p>
              <a:p>
                <a:pPr marL="1074738" lvl="2" indent="-361950"/>
                <a:r>
                  <a:rPr lang="ko-KR" altLang="en-US" dirty="0" smtClean="0"/>
                  <a:t>자유 변수</a:t>
                </a:r>
                <a:r>
                  <a:rPr lang="en-US" altLang="ko-KR" dirty="0" smtClean="0"/>
                  <a:t>(free variable) : quantifier</a:t>
                </a:r>
                <a:r>
                  <a:rPr lang="ko-KR" altLang="en-US" dirty="0" smtClean="0"/>
                  <a:t>로 한정되지 않은 도메인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변수</a:t>
                </a:r>
                <a:endParaRPr lang="en-US" altLang="ko-KR" dirty="0" smtClean="0"/>
              </a:p>
              <a:p>
                <a:pPr marL="1074738" lvl="2" indent="-361950"/>
                <a:r>
                  <a:rPr lang="ko-KR" altLang="en-US" dirty="0" smtClean="0"/>
                  <a:t>한정 변수</a:t>
                </a:r>
                <a:r>
                  <a:rPr lang="en-US" altLang="ko-KR" dirty="0" smtClean="0"/>
                  <a:t>(bound variable) : quantifier</a:t>
                </a:r>
                <a:r>
                  <a:rPr lang="ko-KR" altLang="en-US" dirty="0" smtClean="0"/>
                  <a:t>로 한정된 도메인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변수</a:t>
                </a:r>
                <a:endParaRPr lang="en-US" altLang="ko-KR" dirty="0" smtClean="0"/>
              </a:p>
              <a:p>
                <a:pPr marL="350838" indent="-361950"/>
                <a:r>
                  <a:rPr lang="en-US" altLang="ko-KR" dirty="0" smtClean="0"/>
                  <a:t>WFF </a:t>
                </a:r>
                <a:r>
                  <a:rPr lang="ko-KR" altLang="en-US" dirty="0" smtClean="0"/>
                  <a:t>예시</a:t>
                </a:r>
                <a:endParaRPr lang="en-US" altLang="ko-KR" dirty="0" smtClean="0"/>
              </a:p>
              <a:p>
                <a:pPr marL="706438" lvl="1" indent="-361950"/>
                <a:r>
                  <a:rPr lang="ko-KR" altLang="en-US" dirty="0" err="1" smtClean="0"/>
                  <a:t>범위식</a:t>
                </a:r>
                <a:r>
                  <a:rPr lang="en-US" altLang="ko-KR" dirty="0" smtClean="0"/>
                  <a:t>: STUDENT(</a:t>
                </a:r>
                <a:r>
                  <a:rPr lang="en-US" altLang="ko-KR" dirty="0" err="1" smtClean="0"/>
                  <a:t>xSno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xSname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xDept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xYear</a:t>
                </a:r>
                <a:r>
                  <a:rPr lang="en-US" altLang="ko-KR" dirty="0" smtClean="0"/>
                  <a:t>), COURSE(</a:t>
                </a:r>
                <a:r>
                  <a:rPr lang="en-US" altLang="ko-KR" dirty="0" err="1" smtClean="0"/>
                  <a:t>yCno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yCname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yCredit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yDept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yPRname</a:t>
                </a:r>
                <a:r>
                  <a:rPr lang="en-US" altLang="ko-KR" dirty="0" smtClean="0"/>
                  <a:t>), ENROLL(</a:t>
                </a:r>
                <a:r>
                  <a:rPr lang="en-US" altLang="ko-KR" dirty="0" err="1" smtClean="0"/>
                  <a:t>zSno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zCno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zGrade</a:t>
                </a:r>
                <a:r>
                  <a:rPr lang="en-US" altLang="ko-KR" dirty="0" smtClean="0"/>
                  <a:t>)</a:t>
                </a:r>
              </a:p>
              <a:p>
                <a:pPr lvl="1"/>
                <a:r>
                  <a:rPr lang="en-US" altLang="ko-KR" dirty="0" err="1" smtClean="0"/>
                  <a:t>xSno</a:t>
                </a:r>
                <a:r>
                  <a:rPr lang="en-US" altLang="ko-KR" dirty="0" smtClean="0"/>
                  <a:t> = 100, </a:t>
                </a:r>
                <a:r>
                  <a:rPr lang="en-US" altLang="ko-KR" dirty="0" err="1" smtClean="0"/>
                  <a:t>xSno</a:t>
                </a:r>
                <a:r>
                  <a:rPr lang="en-US" altLang="ko-KR" dirty="0" smtClean="0"/>
                  <a:t> = </a:t>
                </a:r>
                <a:r>
                  <a:rPr lang="en-US" altLang="ko-KR" dirty="0" err="1"/>
                  <a:t>z</a:t>
                </a:r>
                <a:r>
                  <a:rPr lang="en-US" altLang="ko-KR" dirty="0" err="1" smtClean="0"/>
                  <a:t>Sno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yCno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zCno</a:t>
                </a:r>
              </a:p>
              <a:p>
                <a:pPr lvl="1"/>
                <a:r>
                  <a:rPr lang="en-US" altLang="ko-KR" dirty="0" smtClean="0"/>
                  <a:t>(</a:t>
                </a:r>
                <a:r>
                  <a:rPr lang="en-US" altLang="ko-KR" dirty="0" err="1" smtClean="0"/>
                  <a:t>xSno</a:t>
                </a:r>
                <a:r>
                  <a:rPr lang="en-US" altLang="ko-KR" dirty="0" smtClean="0"/>
                  <a:t> = </a:t>
                </a:r>
                <a:r>
                  <a:rPr lang="en-US" altLang="ko-KR" dirty="0" err="1" smtClean="0"/>
                  <a:t>zSno</a:t>
                </a:r>
                <a:r>
                  <a:rPr lang="en-US" altLang="ko-KR" dirty="0" smtClean="0"/>
                  <a:t>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(zCno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 smtClean="0"/>
                  <a:t>yCno)</a:t>
                </a: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5" t="-2000" b="-1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920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Domain Calculus Expression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74133" y="1234441"/>
                <a:ext cx="8229601" cy="4880610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정의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…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도메인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변수</a:t>
                </a:r>
                <a:r>
                  <a:rPr lang="en-US" altLang="ko-KR" dirty="0" smtClean="0"/>
                  <a:t>,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 smtClean="0"/>
                  <a:t>&gt; : </a:t>
                </a:r>
                <a:r>
                  <a:rPr lang="ko-KR" altLang="en-US" dirty="0" smtClean="0"/>
                  <a:t>결과 리스트에 포함될 </a:t>
                </a:r>
                <a:r>
                  <a:rPr lang="en-US" altLang="ko-KR" dirty="0" smtClean="0"/>
                  <a:t>tuple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도메인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가 연관된 </a:t>
                </a:r>
                <a:r>
                  <a:rPr lang="en-US" altLang="ko-KR" dirty="0" smtClean="0"/>
                  <a:t>WFF</a:t>
                </a:r>
                <a:r>
                  <a:rPr lang="ko-KR" altLang="en-US" dirty="0" smtClean="0"/>
                  <a:t>로서</a:t>
                </a:r>
                <a:r>
                  <a:rPr lang="en-US" altLang="ko-KR" dirty="0" smtClean="0"/>
                  <a:t>,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tuple</a:t>
                </a:r>
                <a:r>
                  <a:rPr lang="ko-KR" altLang="en-US" dirty="0" smtClean="0"/>
                  <a:t>의 포함여부를 결정하는 조건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예시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{</a:t>
                </a:r>
                <a:r>
                  <a:rPr lang="en-US" altLang="ko-KR" dirty="0" err="1" smtClean="0"/>
                  <a:t>xSname</a:t>
                </a:r>
                <a:r>
                  <a:rPr lang="en-US" altLang="ko-KR" dirty="0" smtClean="0"/>
                  <a:t> | </a:t>
                </a:r>
                <a:r>
                  <a:rPr lang="en-US" altLang="ko-KR" dirty="0"/>
                  <a:t>STUDENT(</a:t>
                </a:r>
                <a:r>
                  <a:rPr lang="en-US" altLang="ko-KR" dirty="0" err="1"/>
                  <a:t>xSno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xSname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xDept</a:t>
                </a:r>
                <a:r>
                  <a:rPr lang="en-US" altLang="ko-KR" dirty="0"/>
                  <a:t>, </a:t>
                </a:r>
                <a:r>
                  <a:rPr lang="en-US" altLang="ko-KR" dirty="0" err="1" smtClean="0"/>
                  <a:t>xYear</a:t>
                </a:r>
                <a:r>
                  <a:rPr lang="en-US" altLang="ko-KR" dirty="0" smtClean="0"/>
                  <a:t>)}</a:t>
                </a:r>
              </a:p>
              <a:p>
                <a:pPr lvl="2"/>
                <a:r>
                  <a:rPr lang="en-US" altLang="ko-KR" dirty="0" smtClean="0"/>
                  <a:t>{</a:t>
                </a:r>
                <a:r>
                  <a:rPr lang="en-US" altLang="ko-KR" dirty="0" err="1" smtClean="0"/>
                  <a:t>xSname</a:t>
                </a:r>
                <a:r>
                  <a:rPr lang="en-US" altLang="ko-KR" dirty="0" smtClean="0"/>
                  <a:t> |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ko-KR" dirty="0" err="1" smtClean="0"/>
                  <a:t>xDept</a:t>
                </a:r>
                <a:r>
                  <a:rPr lang="en-US" altLang="ko-KR" dirty="0" smtClean="0"/>
                  <a:t> (STUDENT(</a:t>
                </a:r>
                <a:r>
                  <a:rPr lang="en-US" altLang="ko-KR" dirty="0" err="1" smtClean="0"/>
                  <a:t>xSno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xSname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xDept</a:t>
                </a:r>
                <a:r>
                  <a:rPr lang="en-US" altLang="ko-KR" dirty="0"/>
                  <a:t>, </a:t>
                </a:r>
                <a:r>
                  <a:rPr lang="en-US" altLang="ko-KR" dirty="0" err="1" smtClean="0"/>
                  <a:t>xYear</a:t>
                </a:r>
                <a:r>
                  <a:rPr lang="en-US" altLang="ko-KR" dirty="0" smtClean="0"/>
                  <a:t>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	</a:t>
                </a:r>
                <a:r>
                  <a:rPr lang="en-US" altLang="ko-KR" dirty="0" err="1" smtClean="0"/>
                  <a:t>xDept</a:t>
                </a:r>
                <a:r>
                  <a:rPr lang="en-US" altLang="ko-KR" dirty="0" smtClean="0"/>
                  <a:t> = ‘</a:t>
                </a:r>
                <a:r>
                  <a:rPr lang="ko-KR" altLang="en-US" dirty="0" smtClean="0"/>
                  <a:t>소공</a:t>
                </a:r>
                <a:r>
                  <a:rPr lang="en-US" altLang="ko-KR" dirty="0" smtClean="0"/>
                  <a:t>’)}</a:t>
                </a:r>
              </a:p>
              <a:p>
                <a:pPr lvl="2"/>
                <a:r>
                  <a:rPr lang="en-US" altLang="ko-KR" dirty="0" smtClean="0"/>
                  <a:t>{</a:t>
                </a:r>
                <a:r>
                  <a:rPr lang="en-US" altLang="ko-KR" dirty="0" err="1" smtClean="0"/>
                  <a:t>xSname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xDept</a:t>
                </a:r>
                <a:r>
                  <a:rPr lang="en-US" altLang="ko-KR" dirty="0" smtClean="0"/>
                  <a:t> | </a:t>
                </a:r>
                <a:r>
                  <a:rPr lang="en-US" altLang="ko-KR" dirty="0"/>
                  <a:t>STUDENT(</a:t>
                </a:r>
                <a:r>
                  <a:rPr lang="en-US" altLang="ko-KR" dirty="0" err="1"/>
                  <a:t>xSno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xSname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xDept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xYear</a:t>
                </a:r>
                <a:r>
                  <a:rPr lang="en-US" altLang="ko-KR" dirty="0" smtClean="0"/>
                  <a:t>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ko-KR" dirty="0" err="1" smtClean="0"/>
                  <a:t>zSno</a:t>
                </a:r>
                <a:r>
                  <a:rPr lang="en-US" altLang="ko-KR" dirty="0" smtClean="0"/>
                  <a:t> 	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ko-KR" dirty="0" err="1" smtClean="0"/>
                  <a:t>zGrade</a:t>
                </a:r>
                <a:r>
                  <a:rPr lang="en-US" altLang="ko-KR" dirty="0"/>
                  <a:t> (ENROLL(</a:t>
                </a:r>
                <a:r>
                  <a:rPr lang="en-US" altLang="ko-KR" dirty="0" err="1"/>
                  <a:t>zSno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zCno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zGrade</a:t>
                </a:r>
                <a:r>
                  <a:rPr lang="en-US" altLang="ko-KR" dirty="0" smtClean="0"/>
                  <a:t>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dirty="0" smtClean="0"/>
                  <a:t> zSno=xSno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dirty="0" smtClean="0"/>
                  <a:t> 	</a:t>
                </a:r>
                <a:r>
                  <a:rPr lang="en-US" altLang="ko-KR" dirty="0" err="1" smtClean="0"/>
                  <a:t>zGrade</a:t>
                </a:r>
                <a:r>
                  <a:rPr lang="en-US" altLang="ko-KR" dirty="0" smtClean="0"/>
                  <a:t>=‘A’) }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133" y="1234441"/>
                <a:ext cx="8229601" cy="4880610"/>
              </a:xfrm>
              <a:blipFill rotWithShape="0">
                <a:blip r:embed="rId2"/>
                <a:stretch>
                  <a:fillRect l="-1333" t="-1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235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Domain Calculus</a:t>
            </a:r>
            <a:r>
              <a:rPr lang="ko-KR" altLang="en-US" dirty="0" smtClean="0"/>
              <a:t>를 사용한 질의 표현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57200" y="1388533"/>
                <a:ext cx="8229600" cy="5847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Times New Roman" panose="02020603050405020304" pitchFamily="18" charset="0"/>
                  </a:rPr>
                  <a:t>[</a:t>
                </a:r>
                <a:r>
                  <a:rPr lang="ko-KR" altLang="en-US" sz="1600" dirty="0" smtClean="0">
                    <a:latin typeface="Times New Roman" panose="02020603050405020304" pitchFamily="18" charset="0"/>
                  </a:rPr>
                  <a:t>문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] </a:t>
                </a:r>
                <a:r>
                  <a:rPr lang="ko-KR" altLang="en-US" sz="1600" dirty="0" smtClean="0">
                    <a:latin typeface="Times New Roman" panose="02020603050405020304" pitchFamily="18" charset="0"/>
                  </a:rPr>
                  <a:t>과목 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‘C413’</a:t>
                </a:r>
                <a:r>
                  <a:rPr lang="ko-KR" altLang="en-US" sz="1600" dirty="0" smtClean="0">
                    <a:latin typeface="Times New Roman" panose="02020603050405020304" pitchFamily="18" charset="0"/>
                  </a:rPr>
                  <a:t>에서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 </a:t>
                </a:r>
                <a:r>
                  <a:rPr lang="ko-KR" altLang="en-US" sz="1600" dirty="0" smtClean="0">
                    <a:latin typeface="Times New Roman" panose="02020603050405020304" pitchFamily="18" charset="0"/>
                  </a:rPr>
                  <a:t>성적이 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‘A’</a:t>
                </a:r>
                <a:r>
                  <a:rPr lang="ko-KR" altLang="en-US" sz="1600" dirty="0" smtClean="0">
                    <a:latin typeface="Times New Roman" panose="02020603050405020304" pitchFamily="18" charset="0"/>
                  </a:rPr>
                  <a:t>인 학생의 학번을 검색하라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ko-KR" sz="1600" dirty="0" smtClean="0">
                    <a:latin typeface="Times New Roman" panose="02020603050405020304" pitchFamily="18" charset="0"/>
                  </a:rPr>
                  <a:t>[</a:t>
                </a:r>
                <a:r>
                  <a:rPr lang="ko-KR" altLang="en-US" sz="1600" dirty="0" smtClean="0">
                    <a:latin typeface="Times New Roman" panose="02020603050405020304" pitchFamily="18" charset="0"/>
                  </a:rPr>
                  <a:t>답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] {</a:t>
                </a:r>
                <a:r>
                  <a:rPr lang="en-US" altLang="ko-KR" sz="1600" dirty="0" err="1">
                    <a:latin typeface="Times New Roman" panose="02020603050405020304" pitchFamily="18" charset="0"/>
                  </a:rPr>
                  <a:t>z</a:t>
                </a:r>
                <a:r>
                  <a:rPr lang="en-US" altLang="ko-KR" sz="1600" dirty="0" err="1" smtClean="0">
                    <a:latin typeface="Times New Roman" panose="02020603050405020304" pitchFamily="18" charset="0"/>
                  </a:rPr>
                  <a:t>Sno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ko-KR" sz="1600" dirty="0" smtClean="0">
                    <a:latin typeface="Times New Roman" panose="02020603050405020304" pitchFamily="18" charset="0"/>
                  </a:rPr>
                  <a:t>zCno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ko-KR" sz="1600" dirty="0" err="1" smtClean="0">
                    <a:latin typeface="Times New Roman" panose="02020603050405020304" pitchFamily="18" charset="0"/>
                  </a:rPr>
                  <a:t>zGrade</a:t>
                </a:r>
                <a:r>
                  <a:rPr lang="en-US" altLang="ko-KR" sz="1600" dirty="0">
                    <a:latin typeface="Times New Roman" panose="02020603050405020304" pitchFamily="18" charset="0"/>
                  </a:rPr>
                  <a:t> (ENROLL(</a:t>
                </a:r>
                <a:r>
                  <a:rPr lang="en-US" altLang="ko-KR" sz="1600" dirty="0" err="1">
                    <a:latin typeface="Times New Roman" panose="02020603050405020304" pitchFamily="18" charset="0"/>
                  </a:rPr>
                  <a:t>zSno</a:t>
                </a:r>
                <a:r>
                  <a:rPr lang="en-US" altLang="ko-KR" sz="1600" dirty="0">
                    <a:latin typeface="Times New Roman" panose="02020603050405020304" pitchFamily="18" charset="0"/>
                  </a:rPr>
                  <a:t>, </a:t>
                </a:r>
                <a:r>
                  <a:rPr lang="en-US" altLang="ko-KR" sz="1600" dirty="0" err="1">
                    <a:latin typeface="Times New Roman" panose="02020603050405020304" pitchFamily="18" charset="0"/>
                  </a:rPr>
                  <a:t>zCno</a:t>
                </a:r>
                <a:r>
                  <a:rPr lang="en-US" altLang="ko-KR" sz="1600" dirty="0">
                    <a:latin typeface="Times New Roman" panose="02020603050405020304" pitchFamily="18" charset="0"/>
                  </a:rPr>
                  <a:t>, </a:t>
                </a:r>
                <a:r>
                  <a:rPr lang="en-US" altLang="ko-KR" sz="1600" dirty="0" err="1">
                    <a:latin typeface="Times New Roman" panose="02020603050405020304" pitchFamily="18" charset="0"/>
                  </a:rPr>
                  <a:t>zGrade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ko-KR" altLang="en-US" sz="1600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altLang="ko-KR" sz="1600" dirty="0">
                    <a:latin typeface="Times New Roman" panose="02020603050405020304" pitchFamily="18" charset="0"/>
                  </a:rPr>
                  <a:t>z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Cno=‘C413’</a:t>
                </a:r>
                <a:r>
                  <a:rPr lang="en-US" altLang="ko-KR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sz="1600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altLang="ko-KR" sz="1600" dirty="0" err="1" smtClean="0">
                    <a:latin typeface="Times New Roman" panose="02020603050405020304" pitchFamily="18" charset="0"/>
                  </a:rPr>
                  <a:t>zGrade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=‘A’)}</a:t>
                </a:r>
                <a:endParaRPr lang="ko-KR" altLang="en-US" sz="16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88533"/>
                <a:ext cx="8229600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370" t="-4167" b="-13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57200" y="2080348"/>
                <a:ext cx="8229600" cy="830997"/>
              </a:xfrm>
              <a:prstGeom prst="rect">
                <a:avLst/>
              </a:prstGeom>
              <a:solidFill>
                <a:srgbClr val="FFE5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Times New Roman" panose="02020603050405020304" pitchFamily="18" charset="0"/>
                  </a:rPr>
                  <a:t>[</a:t>
                </a:r>
                <a:r>
                  <a:rPr lang="ko-KR" altLang="en-US" sz="1600" dirty="0" smtClean="0">
                    <a:latin typeface="Times New Roman" panose="02020603050405020304" pitchFamily="18" charset="0"/>
                  </a:rPr>
                  <a:t>문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] </a:t>
                </a:r>
                <a:r>
                  <a:rPr lang="ko-KR" altLang="en-US" sz="1600" dirty="0" smtClean="0">
                    <a:latin typeface="Times New Roman" panose="02020603050405020304" pitchFamily="18" charset="0"/>
                  </a:rPr>
                  <a:t>과목 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‘C413’</a:t>
                </a:r>
                <a:r>
                  <a:rPr lang="ko-KR" altLang="en-US" sz="1600" dirty="0">
                    <a:latin typeface="Times New Roman" panose="02020603050405020304" pitchFamily="18" charset="0"/>
                  </a:rPr>
                  <a:t>에</a:t>
                </a:r>
                <a:r>
                  <a:rPr lang="ko-KR" altLang="en-US" sz="1600" dirty="0" smtClean="0">
                    <a:latin typeface="Times New Roman" panose="02020603050405020304" pitchFamily="18" charset="0"/>
                  </a:rPr>
                  <a:t> 등록한 학생의 이름과 학과를 검색하라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ko-KR" sz="1600" dirty="0" smtClean="0">
                    <a:latin typeface="Times New Roman" panose="02020603050405020304" pitchFamily="18" charset="0"/>
                  </a:rPr>
                  <a:t>[</a:t>
                </a:r>
                <a:r>
                  <a:rPr lang="ko-KR" altLang="en-US" sz="1600" dirty="0" smtClean="0">
                    <a:latin typeface="Times New Roman" panose="02020603050405020304" pitchFamily="18" charset="0"/>
                  </a:rPr>
                  <a:t>답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] {</a:t>
                </a:r>
                <a:r>
                  <a:rPr lang="en-US" altLang="ko-KR" sz="1600" dirty="0" err="1" smtClean="0">
                    <a:latin typeface="Times New Roman" panose="02020603050405020304" pitchFamily="18" charset="0"/>
                  </a:rPr>
                  <a:t>xSname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, </a:t>
                </a:r>
                <a:r>
                  <a:rPr lang="en-US" altLang="ko-KR" sz="1600" dirty="0" err="1" smtClean="0">
                    <a:latin typeface="Times New Roman" panose="02020603050405020304" pitchFamily="18" charset="0"/>
                  </a:rPr>
                  <a:t>xDept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ko-KR" sz="1600" dirty="0" err="1" smtClean="0">
                    <a:latin typeface="Times New Roman" panose="02020603050405020304" pitchFamily="18" charset="0"/>
                  </a:rPr>
                  <a:t>xSno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 (STUDENT(</a:t>
                </a:r>
                <a:r>
                  <a:rPr lang="en-US" altLang="ko-KR" sz="1600" dirty="0" err="1" smtClean="0">
                    <a:latin typeface="Times New Roman" panose="02020603050405020304" pitchFamily="18" charset="0"/>
                  </a:rPr>
                  <a:t>xSno</a:t>
                </a:r>
                <a:r>
                  <a:rPr lang="en-US" altLang="ko-KR" sz="1600" dirty="0">
                    <a:latin typeface="Times New Roman" panose="02020603050405020304" pitchFamily="18" charset="0"/>
                  </a:rPr>
                  <a:t>, </a:t>
                </a:r>
                <a:r>
                  <a:rPr lang="en-US" altLang="ko-KR" sz="1600" dirty="0" err="1">
                    <a:latin typeface="Times New Roman" panose="02020603050405020304" pitchFamily="18" charset="0"/>
                  </a:rPr>
                  <a:t>xSname</a:t>
                </a:r>
                <a:r>
                  <a:rPr lang="en-US" altLang="ko-KR" sz="1600" dirty="0">
                    <a:latin typeface="Times New Roman" panose="02020603050405020304" pitchFamily="18" charset="0"/>
                  </a:rPr>
                  <a:t>, </a:t>
                </a:r>
                <a:r>
                  <a:rPr lang="en-US" altLang="ko-KR" sz="1600" dirty="0" err="1">
                    <a:latin typeface="Times New Roman" panose="02020603050405020304" pitchFamily="18" charset="0"/>
                  </a:rPr>
                  <a:t>xDept</a:t>
                </a:r>
                <a:r>
                  <a:rPr lang="en-US" altLang="ko-KR" sz="1600" dirty="0">
                    <a:latin typeface="Times New Roman" panose="02020603050405020304" pitchFamily="18" charset="0"/>
                  </a:rPr>
                  <a:t>, </a:t>
                </a:r>
                <a:r>
                  <a:rPr lang="en-US" altLang="ko-KR" sz="1600" dirty="0" err="1">
                    <a:latin typeface="Times New Roman" panose="02020603050405020304" pitchFamily="18" charset="0"/>
                  </a:rPr>
                  <a:t>xYear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sz="1600" dirty="0" smtClean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ko-KR" sz="1600" dirty="0" smtClean="0">
                    <a:latin typeface="Times New Roman" panose="02020603050405020304" pitchFamily="18" charset="0"/>
                  </a:rPr>
                  <a:t>zCno</a:t>
                </a:r>
              </a:p>
              <a:p>
                <a:r>
                  <a:rPr lang="en-US" altLang="ko-KR" sz="1600" dirty="0">
                    <a:latin typeface="Times New Roman" panose="02020603050405020304" pitchFamily="18" charset="0"/>
                  </a:rPr>
                  <a:t>	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(</a:t>
                </a:r>
                <a:r>
                  <a:rPr lang="en-US" altLang="ko-KR" sz="1600" dirty="0">
                    <a:latin typeface="Times New Roman" panose="02020603050405020304" pitchFamily="18" charset="0"/>
                  </a:rPr>
                  <a:t>ENROLL(</a:t>
                </a:r>
                <a:r>
                  <a:rPr lang="en-US" altLang="ko-KR" sz="1600" dirty="0" err="1">
                    <a:latin typeface="Times New Roman" panose="02020603050405020304" pitchFamily="18" charset="0"/>
                  </a:rPr>
                  <a:t>zSno</a:t>
                </a:r>
                <a:r>
                  <a:rPr lang="en-US" altLang="ko-KR" sz="1600" dirty="0">
                    <a:latin typeface="Times New Roman" panose="02020603050405020304" pitchFamily="18" charset="0"/>
                  </a:rPr>
                  <a:t>, </a:t>
                </a:r>
                <a:r>
                  <a:rPr lang="en-US" altLang="ko-KR" sz="1600" dirty="0" err="1" smtClean="0">
                    <a:latin typeface="Times New Roman" panose="02020603050405020304" pitchFamily="18" charset="0"/>
                  </a:rPr>
                  <a:t>zCno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, </a:t>
                </a:r>
                <a:r>
                  <a:rPr lang="en-US" altLang="ko-KR" sz="1600" dirty="0" err="1" smtClean="0">
                    <a:latin typeface="Times New Roman" panose="02020603050405020304" pitchFamily="18" charset="0"/>
                  </a:rPr>
                  <a:t>zGrade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sz="16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xSno=</a:t>
                </a:r>
                <a:r>
                  <a:rPr lang="en-US" altLang="ko-KR" sz="1600" dirty="0" err="1">
                    <a:latin typeface="Times New Roman" panose="02020603050405020304" pitchFamily="18" charset="0"/>
                  </a:rPr>
                  <a:t>z</a:t>
                </a:r>
                <a:r>
                  <a:rPr lang="en-US" altLang="ko-KR" sz="1600" dirty="0" err="1" smtClean="0">
                    <a:latin typeface="Times New Roman" panose="02020603050405020304" pitchFamily="18" charset="0"/>
                  </a:rPr>
                  <a:t>Sno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sz="16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zCno=‘C413’))</a:t>
                </a:r>
                <a:r>
                  <a:rPr lang="en-US" altLang="ko-KR" sz="1600" dirty="0" smtClean="0"/>
                  <a:t> 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}</a:t>
                </a:r>
                <a:endParaRPr lang="ko-KR" altLang="en-US" sz="16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80348"/>
                <a:ext cx="8229600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370" t="-2920" b="-8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57200" y="3018385"/>
                <a:ext cx="8229600" cy="13234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Times New Roman" panose="02020603050405020304" pitchFamily="18" charset="0"/>
                  </a:rPr>
                  <a:t>[</a:t>
                </a:r>
                <a:r>
                  <a:rPr lang="ko-KR" altLang="en-US" sz="1600" dirty="0" smtClean="0">
                    <a:latin typeface="Times New Roman" panose="02020603050405020304" pitchFamily="18" charset="0"/>
                  </a:rPr>
                  <a:t>문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] ‘</a:t>
                </a:r>
                <a:r>
                  <a:rPr lang="ko-KR" altLang="en-US" sz="1600" dirty="0" smtClean="0">
                    <a:latin typeface="Times New Roman" panose="02020603050405020304" pitchFamily="18" charset="0"/>
                  </a:rPr>
                  <a:t>소공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’</a:t>
                </a:r>
                <a:r>
                  <a:rPr lang="ko-KR" altLang="en-US" sz="1600" dirty="0" smtClean="0">
                    <a:latin typeface="Times New Roman" panose="02020603050405020304" pitchFamily="18" charset="0"/>
                  </a:rPr>
                  <a:t>에서 개설한 과목에 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1</a:t>
                </a:r>
                <a:r>
                  <a:rPr lang="ko-KR" altLang="en-US" sz="1600" dirty="0" smtClean="0">
                    <a:latin typeface="Times New Roman" panose="02020603050405020304" pitchFamily="18" charset="0"/>
                  </a:rPr>
                  <a:t>개 이상 등록한 학생의 이름을 모두 검색하라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ko-KR" sz="1600" dirty="0" smtClean="0">
                    <a:latin typeface="Times New Roman" panose="02020603050405020304" pitchFamily="18" charset="0"/>
                  </a:rPr>
                  <a:t>[</a:t>
                </a:r>
                <a:r>
                  <a:rPr lang="ko-KR" altLang="en-US" sz="1600" dirty="0" smtClean="0">
                    <a:latin typeface="Times New Roman" panose="02020603050405020304" pitchFamily="18" charset="0"/>
                  </a:rPr>
                  <a:t>답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] {</a:t>
                </a:r>
                <a:r>
                  <a:rPr lang="en-US" altLang="ko-KR" sz="1600" dirty="0" err="1" smtClean="0">
                    <a:latin typeface="Times New Roman" panose="02020603050405020304" pitchFamily="18" charset="0"/>
                  </a:rPr>
                  <a:t>xSname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ko-KR" sz="1600" dirty="0" err="1">
                    <a:latin typeface="Times New Roman" panose="02020603050405020304" pitchFamily="18" charset="0"/>
                  </a:rPr>
                  <a:t>xSno</a:t>
                </a:r>
                <a:r>
                  <a:rPr lang="en-US" altLang="ko-KR" sz="1600" dirty="0">
                    <a:latin typeface="Times New Roman" panose="02020603050405020304" pitchFamily="18" charset="0"/>
                  </a:rPr>
                  <a:t> (STUDENT(</a:t>
                </a:r>
                <a:r>
                  <a:rPr lang="en-US" altLang="ko-KR" sz="1600" dirty="0" err="1">
                    <a:latin typeface="Times New Roman" panose="02020603050405020304" pitchFamily="18" charset="0"/>
                  </a:rPr>
                  <a:t>xSno</a:t>
                </a:r>
                <a:r>
                  <a:rPr lang="en-US" altLang="ko-KR" sz="1600" dirty="0">
                    <a:latin typeface="Times New Roman" panose="02020603050405020304" pitchFamily="18" charset="0"/>
                  </a:rPr>
                  <a:t>, </a:t>
                </a:r>
                <a:r>
                  <a:rPr lang="en-US" altLang="ko-KR" sz="1600" dirty="0" err="1">
                    <a:latin typeface="Times New Roman" panose="02020603050405020304" pitchFamily="18" charset="0"/>
                  </a:rPr>
                  <a:t>xSname</a:t>
                </a:r>
                <a:r>
                  <a:rPr lang="en-US" altLang="ko-KR" sz="1600" dirty="0">
                    <a:latin typeface="Times New Roman" panose="02020603050405020304" pitchFamily="18" charset="0"/>
                  </a:rPr>
                  <a:t>, </a:t>
                </a:r>
                <a:r>
                  <a:rPr lang="en-US" altLang="ko-KR" sz="1600" dirty="0" err="1">
                    <a:latin typeface="Times New Roman" panose="02020603050405020304" pitchFamily="18" charset="0"/>
                  </a:rPr>
                  <a:t>xDept</a:t>
                </a:r>
                <a:r>
                  <a:rPr lang="en-US" altLang="ko-KR" sz="1600" dirty="0">
                    <a:latin typeface="Times New Roman" panose="02020603050405020304" pitchFamily="18" charset="0"/>
                  </a:rPr>
                  <a:t>, </a:t>
                </a:r>
                <a:r>
                  <a:rPr lang="en-US" altLang="ko-KR" sz="1600" dirty="0" err="1">
                    <a:latin typeface="Times New Roman" panose="02020603050405020304" pitchFamily="18" charset="0"/>
                  </a:rPr>
                  <a:t>xYear</a:t>
                </a:r>
                <a:r>
                  <a:rPr lang="en-US" altLang="ko-KR" sz="1600" dirty="0">
                    <a:latin typeface="Times New Roman" panose="02020603050405020304" pitchFamily="18" charset="0"/>
                  </a:rPr>
                  <a:t>) </a:t>
                </a:r>
                <a:endParaRPr lang="en-US" altLang="ko-KR" sz="1600" dirty="0" smtClean="0">
                  <a:latin typeface="Times New Roman" panose="02020603050405020304" pitchFamily="18" charset="0"/>
                </a:endParaRPr>
              </a:p>
              <a:p>
                <a:r>
                  <a:rPr lang="en-US" altLang="ko-KR" sz="1600" dirty="0">
                    <a:latin typeface="Times New Roman" panose="020206030504050203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sz="1600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ko-KR" sz="1600" dirty="0" smtClean="0">
                    <a:latin typeface="Times New Roman" panose="02020603050405020304" pitchFamily="18" charset="0"/>
                  </a:rPr>
                  <a:t>yCno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ko-KR" sz="1600" dirty="0" err="1" smtClean="0">
                    <a:latin typeface="Times New Roman" panose="02020603050405020304" pitchFamily="18" charset="0"/>
                  </a:rPr>
                  <a:t>yDept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 (</a:t>
                </a:r>
                <a:r>
                  <a:rPr lang="en-US" altLang="ko-KR" sz="1600" dirty="0">
                    <a:latin typeface="Times New Roman" panose="02020603050405020304" pitchFamily="18" charset="0"/>
                  </a:rPr>
                  <a:t>COURSE(</a:t>
                </a:r>
                <a:r>
                  <a:rPr lang="en-US" altLang="ko-KR" sz="1600" dirty="0" err="1">
                    <a:latin typeface="Times New Roman" panose="02020603050405020304" pitchFamily="18" charset="0"/>
                  </a:rPr>
                  <a:t>yCno</a:t>
                </a:r>
                <a:r>
                  <a:rPr lang="en-US" altLang="ko-KR" sz="1600" dirty="0">
                    <a:latin typeface="Times New Roman" panose="02020603050405020304" pitchFamily="18" charset="0"/>
                  </a:rPr>
                  <a:t>, </a:t>
                </a:r>
                <a:r>
                  <a:rPr lang="en-US" altLang="ko-KR" sz="1600" dirty="0" err="1">
                    <a:latin typeface="Times New Roman" panose="02020603050405020304" pitchFamily="18" charset="0"/>
                  </a:rPr>
                  <a:t>yCname</a:t>
                </a:r>
                <a:r>
                  <a:rPr lang="en-US" altLang="ko-KR" sz="1600" dirty="0">
                    <a:latin typeface="Times New Roman" panose="02020603050405020304" pitchFamily="18" charset="0"/>
                  </a:rPr>
                  <a:t>, </a:t>
                </a:r>
                <a:r>
                  <a:rPr lang="en-US" altLang="ko-KR" sz="1600" dirty="0" err="1">
                    <a:latin typeface="Times New Roman" panose="02020603050405020304" pitchFamily="18" charset="0"/>
                  </a:rPr>
                  <a:t>yCredit</a:t>
                </a:r>
                <a:r>
                  <a:rPr lang="en-US" altLang="ko-KR" sz="1600" dirty="0">
                    <a:latin typeface="Times New Roman" panose="02020603050405020304" pitchFamily="18" charset="0"/>
                  </a:rPr>
                  <a:t>, </a:t>
                </a:r>
                <a:r>
                  <a:rPr lang="en-US" altLang="ko-KR" sz="1600" dirty="0" err="1">
                    <a:latin typeface="Times New Roman" panose="02020603050405020304" pitchFamily="18" charset="0"/>
                  </a:rPr>
                  <a:t>yDept</a:t>
                </a:r>
                <a:r>
                  <a:rPr lang="en-US" altLang="ko-KR" sz="1600" dirty="0">
                    <a:latin typeface="Times New Roman" panose="02020603050405020304" pitchFamily="18" charset="0"/>
                  </a:rPr>
                  <a:t>, </a:t>
                </a:r>
                <a:r>
                  <a:rPr lang="en-US" altLang="ko-KR" sz="1600" dirty="0" err="1">
                    <a:latin typeface="Times New Roman" panose="02020603050405020304" pitchFamily="18" charset="0"/>
                  </a:rPr>
                  <a:t>yPRname</a:t>
                </a:r>
                <a:r>
                  <a:rPr lang="en-US" altLang="ko-KR" sz="1600" dirty="0">
                    <a:latin typeface="Times New Roman" panose="02020603050405020304" pitchFamily="18" charset="0"/>
                  </a:rPr>
                  <a:t>) </a:t>
                </a:r>
                <a:endParaRPr lang="en-US" altLang="ko-KR" sz="1600" dirty="0" smtClean="0">
                  <a:latin typeface="Times New Roman" panose="02020603050405020304" pitchFamily="18" charset="0"/>
                </a:endParaRPr>
              </a:p>
              <a:p>
                <a:r>
                  <a:rPr lang="en-US" altLang="ko-KR" sz="1600" dirty="0">
                    <a:latin typeface="Times New Roman" panose="020206030504050203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ko-KR" altLang="en-US" sz="1600" dirty="0" smtClean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ko-KR" sz="1600" dirty="0" err="1" smtClean="0">
                    <a:latin typeface="Times New Roman" panose="02020603050405020304" pitchFamily="18" charset="0"/>
                  </a:rPr>
                  <a:t>zSno</a:t>
                </a:r>
                <a:r>
                  <a:rPr lang="en-US" altLang="ko-KR" sz="1600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ko-KR" sz="1600" dirty="0" err="1" smtClean="0">
                    <a:latin typeface="Times New Roman" panose="02020603050405020304" pitchFamily="18" charset="0"/>
                  </a:rPr>
                  <a:t>z</a:t>
                </a:r>
                <a:r>
                  <a:rPr lang="en-US" altLang="ko-KR" sz="1600" dirty="0" err="1">
                    <a:latin typeface="Times New Roman" panose="02020603050405020304" pitchFamily="18" charset="0"/>
                  </a:rPr>
                  <a:t>Cno</a:t>
                </a:r>
                <a:r>
                  <a:rPr lang="en-US" altLang="ko-KR" sz="1600" dirty="0">
                    <a:latin typeface="Times New Roman" panose="02020603050405020304" pitchFamily="18" charset="0"/>
                  </a:rPr>
                  <a:t> (ENROLL(</a:t>
                </a:r>
                <a:r>
                  <a:rPr lang="en-US" altLang="ko-KR" sz="1600" dirty="0" err="1">
                    <a:latin typeface="Times New Roman" panose="02020603050405020304" pitchFamily="18" charset="0"/>
                  </a:rPr>
                  <a:t>zSno</a:t>
                </a:r>
                <a:r>
                  <a:rPr lang="en-US" altLang="ko-KR" sz="1600" dirty="0">
                    <a:latin typeface="Times New Roman" panose="02020603050405020304" pitchFamily="18" charset="0"/>
                  </a:rPr>
                  <a:t>, </a:t>
                </a:r>
                <a:r>
                  <a:rPr lang="en-US" altLang="ko-KR" sz="1600" dirty="0" err="1" smtClean="0">
                    <a:latin typeface="Times New Roman" panose="02020603050405020304" pitchFamily="18" charset="0"/>
                  </a:rPr>
                  <a:t>zCno</a:t>
                </a:r>
                <a:r>
                  <a:rPr lang="en-US" altLang="ko-KR" sz="1600" dirty="0">
                    <a:latin typeface="Times New Roman" panose="02020603050405020304" pitchFamily="18" charset="0"/>
                  </a:rPr>
                  <a:t>, </a:t>
                </a:r>
                <a:r>
                  <a:rPr lang="en-US" altLang="ko-KR" sz="1600" dirty="0" err="1">
                    <a:latin typeface="Times New Roman" panose="02020603050405020304" pitchFamily="18" charset="0"/>
                  </a:rPr>
                  <a:t>zGrade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sz="1600" dirty="0" smtClean="0">
                    <a:latin typeface="Times New Roman" panose="02020603050405020304" pitchFamily="18" charset="0"/>
                  </a:rPr>
                  <a:t> xSno=</a:t>
                </a:r>
                <a:r>
                  <a:rPr lang="en-US" altLang="ko-KR" sz="1600" dirty="0" err="1" smtClean="0">
                    <a:latin typeface="Times New Roman" panose="02020603050405020304" pitchFamily="18" charset="0"/>
                  </a:rPr>
                  <a:t>zSno</a:t>
                </a:r>
                <a:r>
                  <a:rPr lang="en-US" altLang="ko-KR" sz="16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lang="en-US" altLang="ko-KR" sz="1600" dirty="0" smtClean="0">
                    <a:latin typeface="Times New Roman" panose="02020603050405020304" pitchFamily="18" charset="0"/>
                  </a:rPr>
                  <a:t>yCno=</a:t>
                </a:r>
                <a:r>
                  <a:rPr lang="en-US" altLang="ko-KR" sz="1600" dirty="0" err="1" smtClean="0">
                    <a:latin typeface="Times New Roman" panose="02020603050405020304" pitchFamily="18" charset="0"/>
                  </a:rPr>
                  <a:t>zCno</a:t>
                </a:r>
                <a:endParaRPr lang="en-US" altLang="ko-KR" sz="1600" dirty="0" smtClean="0">
                  <a:latin typeface="Times New Roman" panose="02020603050405020304" pitchFamily="18" charset="0"/>
                </a:endParaRPr>
              </a:p>
              <a:p>
                <a:r>
                  <a:rPr lang="en-US" altLang="ko-KR" sz="1600" dirty="0">
                    <a:latin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sz="1600" dirty="0" smtClean="0">
                    <a:latin typeface="Times New Roman" panose="02020603050405020304" pitchFamily="18" charset="0"/>
                  </a:rPr>
                  <a:t> yDept=‘</a:t>
                </a:r>
                <a:r>
                  <a:rPr lang="ko-KR" altLang="en-US" sz="1600" dirty="0" smtClean="0">
                    <a:latin typeface="Times New Roman" panose="02020603050405020304" pitchFamily="18" charset="0"/>
                  </a:rPr>
                  <a:t>소공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’)))}</a:t>
                </a:r>
                <a:endParaRPr lang="ko-KR" altLang="en-US" sz="16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18385"/>
                <a:ext cx="8229600" cy="1323439"/>
              </a:xfrm>
              <a:prstGeom prst="rect">
                <a:avLst/>
              </a:prstGeom>
              <a:blipFill rotWithShape="0">
                <a:blip r:embed="rId4"/>
                <a:stretch>
                  <a:fillRect l="-370" t="-1843" b="-55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57200" y="4448864"/>
                <a:ext cx="8229600" cy="584775"/>
              </a:xfrm>
              <a:prstGeom prst="rect">
                <a:avLst/>
              </a:prstGeom>
              <a:solidFill>
                <a:srgbClr val="FFE5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Times New Roman" panose="02020603050405020304" pitchFamily="18" charset="0"/>
                  </a:rPr>
                  <a:t>[</a:t>
                </a:r>
                <a:r>
                  <a:rPr lang="ko-KR" altLang="en-US" sz="1600" dirty="0" smtClean="0">
                    <a:latin typeface="Times New Roman" panose="02020603050405020304" pitchFamily="18" charset="0"/>
                  </a:rPr>
                  <a:t>문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] ‘</a:t>
                </a:r>
                <a:r>
                  <a:rPr lang="ko-KR" altLang="en-US" sz="1600" dirty="0" smtClean="0">
                    <a:latin typeface="Times New Roman" panose="02020603050405020304" pitchFamily="18" charset="0"/>
                  </a:rPr>
                  <a:t>소공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’  </a:t>
                </a:r>
                <a:r>
                  <a:rPr lang="ko-KR" altLang="en-US" sz="1600" dirty="0" smtClean="0">
                    <a:latin typeface="Times New Roman" panose="02020603050405020304" pitchFamily="18" charset="0"/>
                  </a:rPr>
                  <a:t>소속이 아닌 학생의 이름과 학과를 검색하라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ko-KR" sz="1600" dirty="0" smtClean="0">
                    <a:latin typeface="Times New Roman" panose="02020603050405020304" pitchFamily="18" charset="0"/>
                  </a:rPr>
                  <a:t>[</a:t>
                </a:r>
                <a:r>
                  <a:rPr lang="ko-KR" altLang="en-US" sz="1600" dirty="0" smtClean="0">
                    <a:latin typeface="Times New Roman" panose="02020603050405020304" pitchFamily="18" charset="0"/>
                  </a:rPr>
                  <a:t>답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] {</a:t>
                </a:r>
                <a:r>
                  <a:rPr lang="en-US" altLang="ko-KR" sz="1600" dirty="0" err="1" smtClean="0">
                    <a:latin typeface="Times New Roman" panose="02020603050405020304" pitchFamily="18" charset="0"/>
                  </a:rPr>
                  <a:t>xSname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, </a:t>
                </a:r>
                <a:r>
                  <a:rPr lang="en-US" altLang="ko-KR" sz="1600" dirty="0" err="1" smtClean="0">
                    <a:latin typeface="Times New Roman" panose="02020603050405020304" pitchFamily="18" charset="0"/>
                  </a:rPr>
                  <a:t>xDept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ko-KR" sz="1600" dirty="0" err="1">
                    <a:latin typeface="Times New Roman" panose="02020603050405020304" pitchFamily="18" charset="0"/>
                  </a:rPr>
                  <a:t>xSno</a:t>
                </a:r>
                <a:r>
                  <a:rPr lang="en-US" altLang="ko-KR" sz="16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(STUDENT(</a:t>
                </a:r>
                <a:r>
                  <a:rPr lang="en-US" altLang="ko-KR" sz="1600" dirty="0" err="1" smtClean="0">
                    <a:latin typeface="Times New Roman" panose="02020603050405020304" pitchFamily="18" charset="0"/>
                  </a:rPr>
                  <a:t>xSno</a:t>
                </a:r>
                <a:r>
                  <a:rPr lang="en-US" altLang="ko-KR" sz="1600" dirty="0">
                    <a:latin typeface="Times New Roman" panose="02020603050405020304" pitchFamily="18" charset="0"/>
                  </a:rPr>
                  <a:t>, </a:t>
                </a:r>
                <a:r>
                  <a:rPr lang="en-US" altLang="ko-KR" sz="1600" dirty="0" err="1">
                    <a:latin typeface="Times New Roman" panose="02020603050405020304" pitchFamily="18" charset="0"/>
                  </a:rPr>
                  <a:t>xSname</a:t>
                </a:r>
                <a:r>
                  <a:rPr lang="en-US" altLang="ko-KR" sz="1600" dirty="0">
                    <a:latin typeface="Times New Roman" panose="02020603050405020304" pitchFamily="18" charset="0"/>
                  </a:rPr>
                  <a:t>, </a:t>
                </a:r>
                <a:r>
                  <a:rPr lang="en-US" altLang="ko-KR" sz="1600" dirty="0" err="1">
                    <a:latin typeface="Times New Roman" panose="02020603050405020304" pitchFamily="18" charset="0"/>
                  </a:rPr>
                  <a:t>xDept</a:t>
                </a:r>
                <a:r>
                  <a:rPr lang="en-US" altLang="ko-KR" sz="1600" dirty="0">
                    <a:latin typeface="Times New Roman" panose="02020603050405020304" pitchFamily="18" charset="0"/>
                  </a:rPr>
                  <a:t>, </a:t>
                </a:r>
                <a:r>
                  <a:rPr lang="en-US" altLang="ko-KR" sz="1600" dirty="0" err="1">
                    <a:latin typeface="Times New Roman" panose="02020603050405020304" pitchFamily="18" charset="0"/>
                  </a:rPr>
                  <a:t>xYear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sz="1600" dirty="0" smtClean="0">
                    <a:latin typeface="Times New Roman" panose="02020603050405020304" pitchFamily="18" charset="0"/>
                  </a:rPr>
                  <a:t> xDept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R" sz="1600" dirty="0" smtClean="0">
                    <a:latin typeface="Times New Roman" panose="02020603050405020304" pitchFamily="18" charset="0"/>
                  </a:rPr>
                  <a:t>‘</a:t>
                </a:r>
                <a:r>
                  <a:rPr lang="ko-KR" altLang="en-US" sz="1600" dirty="0" smtClean="0">
                    <a:latin typeface="Times New Roman" panose="02020603050405020304" pitchFamily="18" charset="0"/>
                  </a:rPr>
                  <a:t>소공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’)</a:t>
                </a:r>
                <a:r>
                  <a:rPr lang="en-US" altLang="ko-KR" sz="1600" dirty="0" smtClean="0"/>
                  <a:t> 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}</a:t>
                </a:r>
                <a:endParaRPr lang="ko-KR" altLang="en-US" sz="16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48864"/>
                <a:ext cx="8229600" cy="584775"/>
              </a:xfrm>
              <a:prstGeom prst="rect">
                <a:avLst/>
              </a:prstGeom>
              <a:blipFill rotWithShape="0">
                <a:blip r:embed="rId5"/>
                <a:stretch>
                  <a:fillRect l="-370" t="-4167" b="-13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57200" y="5140679"/>
                <a:ext cx="8229600" cy="1077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Times New Roman" panose="02020603050405020304" pitchFamily="18" charset="0"/>
                  </a:rPr>
                  <a:t>[</a:t>
                </a:r>
                <a:r>
                  <a:rPr lang="ko-KR" altLang="en-US" sz="1600" dirty="0" smtClean="0">
                    <a:latin typeface="Times New Roman" panose="02020603050405020304" pitchFamily="18" charset="0"/>
                  </a:rPr>
                  <a:t>문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] </a:t>
                </a:r>
                <a:r>
                  <a:rPr lang="ko-KR" altLang="en-US" sz="1600" dirty="0" smtClean="0">
                    <a:latin typeface="Times New Roman" panose="02020603050405020304" pitchFamily="18" charset="0"/>
                  </a:rPr>
                  <a:t>모든 과목에 등록한 학생의 이름을 모두 검색하라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ko-KR" sz="1600" dirty="0" smtClean="0">
                    <a:latin typeface="Times New Roman" panose="02020603050405020304" pitchFamily="18" charset="0"/>
                  </a:rPr>
                  <a:t>[</a:t>
                </a:r>
                <a:r>
                  <a:rPr lang="ko-KR" altLang="en-US" sz="1600" dirty="0" smtClean="0">
                    <a:latin typeface="Times New Roman" panose="02020603050405020304" pitchFamily="18" charset="0"/>
                  </a:rPr>
                  <a:t>답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] {</a:t>
                </a:r>
                <a:r>
                  <a:rPr lang="en-US" altLang="ko-KR" sz="1600" dirty="0" err="1" smtClean="0">
                    <a:latin typeface="Times New Roman" panose="02020603050405020304" pitchFamily="18" charset="0"/>
                  </a:rPr>
                  <a:t>xSname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ko-KR" sz="1600" dirty="0" err="1">
                    <a:latin typeface="Times New Roman" panose="02020603050405020304" pitchFamily="18" charset="0"/>
                  </a:rPr>
                  <a:t>xSno</a:t>
                </a:r>
                <a:r>
                  <a:rPr lang="en-US" altLang="ko-KR" sz="1600" dirty="0">
                    <a:latin typeface="Times New Roman" panose="02020603050405020304" pitchFamily="18" charset="0"/>
                  </a:rPr>
                  <a:t> (STUDENT(</a:t>
                </a:r>
                <a:r>
                  <a:rPr lang="en-US" altLang="ko-KR" sz="1600" dirty="0" err="1">
                    <a:latin typeface="Times New Roman" panose="02020603050405020304" pitchFamily="18" charset="0"/>
                  </a:rPr>
                  <a:t>xSno</a:t>
                </a:r>
                <a:r>
                  <a:rPr lang="en-US" altLang="ko-KR" sz="1600" dirty="0">
                    <a:latin typeface="Times New Roman" panose="02020603050405020304" pitchFamily="18" charset="0"/>
                  </a:rPr>
                  <a:t>, </a:t>
                </a:r>
                <a:r>
                  <a:rPr lang="en-US" altLang="ko-KR" sz="1600" dirty="0" err="1">
                    <a:latin typeface="Times New Roman" panose="02020603050405020304" pitchFamily="18" charset="0"/>
                  </a:rPr>
                  <a:t>xSname</a:t>
                </a:r>
                <a:r>
                  <a:rPr lang="en-US" altLang="ko-KR" sz="1600" dirty="0">
                    <a:latin typeface="Times New Roman" panose="02020603050405020304" pitchFamily="18" charset="0"/>
                  </a:rPr>
                  <a:t>, </a:t>
                </a:r>
                <a:r>
                  <a:rPr lang="en-US" altLang="ko-KR" sz="1600" dirty="0" err="1">
                    <a:latin typeface="Times New Roman" panose="02020603050405020304" pitchFamily="18" charset="0"/>
                  </a:rPr>
                  <a:t>xDept</a:t>
                </a:r>
                <a:r>
                  <a:rPr lang="en-US" altLang="ko-KR" sz="1600" dirty="0">
                    <a:latin typeface="Times New Roman" panose="02020603050405020304" pitchFamily="18" charset="0"/>
                  </a:rPr>
                  <a:t>, </a:t>
                </a:r>
                <a:r>
                  <a:rPr lang="en-US" altLang="ko-KR" sz="1600" dirty="0" err="1">
                    <a:latin typeface="Times New Roman" panose="02020603050405020304" pitchFamily="18" charset="0"/>
                  </a:rPr>
                  <a:t>xYear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ko-KR" sz="1600" dirty="0">
                    <a:latin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sz="1600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ko-KR" sz="1600" dirty="0" err="1" smtClean="0">
                    <a:latin typeface="Times New Roman" panose="02020603050405020304" pitchFamily="18" charset="0"/>
                  </a:rPr>
                  <a:t>yCno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 (</a:t>
                </a:r>
                <a:r>
                  <a:rPr lang="en-US" altLang="ko-KR" sz="1600" dirty="0">
                    <a:latin typeface="Times New Roman" panose="02020603050405020304" pitchFamily="18" charset="0"/>
                  </a:rPr>
                  <a:t>COURSE(</a:t>
                </a:r>
                <a:r>
                  <a:rPr lang="en-US" altLang="ko-KR" sz="1600" dirty="0" err="1">
                    <a:latin typeface="Times New Roman" panose="02020603050405020304" pitchFamily="18" charset="0"/>
                  </a:rPr>
                  <a:t>yCno</a:t>
                </a:r>
                <a:r>
                  <a:rPr lang="en-US" altLang="ko-KR" sz="1600" dirty="0">
                    <a:latin typeface="Times New Roman" panose="02020603050405020304" pitchFamily="18" charset="0"/>
                  </a:rPr>
                  <a:t>, </a:t>
                </a:r>
                <a:r>
                  <a:rPr lang="en-US" altLang="ko-KR" sz="1600" dirty="0" err="1">
                    <a:latin typeface="Times New Roman" panose="02020603050405020304" pitchFamily="18" charset="0"/>
                  </a:rPr>
                  <a:t>yCname</a:t>
                </a:r>
                <a:r>
                  <a:rPr lang="en-US" altLang="ko-KR" sz="1600" dirty="0">
                    <a:latin typeface="Times New Roman" panose="02020603050405020304" pitchFamily="18" charset="0"/>
                  </a:rPr>
                  <a:t>, </a:t>
                </a:r>
                <a:r>
                  <a:rPr lang="en-US" altLang="ko-KR" sz="1600" dirty="0" err="1">
                    <a:latin typeface="Times New Roman" panose="02020603050405020304" pitchFamily="18" charset="0"/>
                  </a:rPr>
                  <a:t>yCredit</a:t>
                </a:r>
                <a:r>
                  <a:rPr lang="en-US" altLang="ko-KR" sz="1600" dirty="0">
                    <a:latin typeface="Times New Roman" panose="02020603050405020304" pitchFamily="18" charset="0"/>
                  </a:rPr>
                  <a:t>, </a:t>
                </a:r>
                <a:r>
                  <a:rPr lang="en-US" altLang="ko-KR" sz="1600" dirty="0" err="1">
                    <a:latin typeface="Times New Roman" panose="02020603050405020304" pitchFamily="18" charset="0"/>
                  </a:rPr>
                  <a:t>yDept</a:t>
                </a:r>
                <a:r>
                  <a:rPr lang="en-US" altLang="ko-KR" sz="1600" dirty="0">
                    <a:latin typeface="Times New Roman" panose="02020603050405020304" pitchFamily="18" charset="0"/>
                  </a:rPr>
                  <a:t>, </a:t>
                </a:r>
                <a:r>
                  <a:rPr lang="en-US" altLang="ko-KR" sz="1600" dirty="0" err="1" smtClean="0">
                    <a:latin typeface="Times New Roman" panose="02020603050405020304" pitchFamily="18" charset="0"/>
                  </a:rPr>
                  <a:t>yPRname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ko-KR" sz="1600" dirty="0">
                    <a:latin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ko-KR" altLang="en-US" sz="1600" dirty="0" smtClean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ko-KR" sz="1600" dirty="0" err="1">
                    <a:latin typeface="Times New Roman" panose="02020603050405020304" pitchFamily="18" charset="0"/>
                  </a:rPr>
                  <a:t>zCno</a:t>
                </a:r>
                <a:r>
                  <a:rPr lang="en-US" altLang="ko-KR" sz="16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(ENROLL(</a:t>
                </a:r>
                <a:r>
                  <a:rPr lang="en-US" altLang="ko-KR" sz="1600" dirty="0" err="1" smtClean="0">
                    <a:latin typeface="Times New Roman" panose="02020603050405020304" pitchFamily="18" charset="0"/>
                  </a:rPr>
                  <a:t>zSno</a:t>
                </a:r>
                <a:r>
                  <a:rPr lang="en-US" altLang="ko-KR" sz="1600" dirty="0">
                    <a:latin typeface="Times New Roman" panose="02020603050405020304" pitchFamily="18" charset="0"/>
                  </a:rPr>
                  <a:t>, zCno, </a:t>
                </a:r>
                <a:r>
                  <a:rPr lang="en-US" altLang="ko-KR" sz="1600" dirty="0" err="1" smtClean="0">
                    <a:latin typeface="Times New Roman" panose="02020603050405020304" pitchFamily="18" charset="0"/>
                  </a:rPr>
                  <a:t>zGrade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lang="en-US" altLang="ko-KR" sz="1600" dirty="0" err="1" smtClean="0">
                    <a:latin typeface="Times New Roman" panose="02020603050405020304" pitchFamily="18" charset="0"/>
                  </a:rPr>
                  <a:t>zSno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=</a:t>
                </a:r>
                <a:r>
                  <a:rPr lang="en-US" altLang="ko-KR" sz="1600" dirty="0" err="1" smtClean="0">
                    <a:latin typeface="Times New Roman" panose="02020603050405020304" pitchFamily="18" charset="0"/>
                  </a:rPr>
                  <a:t>xSno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sz="1600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altLang="ko-KR" sz="1600" dirty="0" err="1" smtClean="0">
                    <a:latin typeface="Times New Roman" panose="02020603050405020304" pitchFamily="18" charset="0"/>
                  </a:rPr>
                  <a:t>yCno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=</a:t>
                </a:r>
                <a:r>
                  <a:rPr lang="en-US" altLang="ko-KR" sz="1600" dirty="0" err="1" smtClean="0">
                    <a:latin typeface="Times New Roman" panose="02020603050405020304" pitchFamily="18" charset="0"/>
                  </a:rPr>
                  <a:t>zCno</a:t>
                </a:r>
                <a:r>
                  <a:rPr lang="en-US" altLang="ko-KR" sz="1600" dirty="0" smtClean="0">
                    <a:latin typeface="Times New Roman" panose="02020603050405020304" pitchFamily="18" charset="0"/>
                  </a:rPr>
                  <a:t>)))}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140679"/>
                <a:ext cx="8229600" cy="1077218"/>
              </a:xfrm>
              <a:prstGeom prst="rect">
                <a:avLst/>
              </a:prstGeom>
              <a:blipFill rotWithShape="0">
                <a:blip r:embed="rId6"/>
                <a:stretch>
                  <a:fillRect l="-370" t="-2260" b="-62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488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QBE(Query By Example)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2"/>
            <a:ext cx="8229601" cy="244009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QBE ?</a:t>
            </a:r>
          </a:p>
          <a:p>
            <a:pPr lvl="1"/>
            <a:r>
              <a:rPr lang="ko-KR" altLang="en-US" dirty="0" smtClean="0"/>
              <a:t>도메인 관계 해석에 기반을 둔 관계 데이터 언어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1975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IBM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Zloof</a:t>
            </a:r>
            <a:r>
              <a:rPr lang="ko-KR" altLang="en-US" dirty="0" smtClean="0"/>
              <a:t>에 의해 개발</a:t>
            </a:r>
            <a:endParaRPr lang="en-US" altLang="ko-KR" dirty="0" smtClean="0"/>
          </a:p>
          <a:p>
            <a:pPr lvl="1"/>
            <a:r>
              <a:rPr lang="ko-KR" altLang="en-US" dirty="0"/>
              <a:t>사용자의 질의와 실행 결과 모두를 테이블로 </a:t>
            </a:r>
            <a:r>
              <a:rPr lang="ko-KR" altLang="en-US" dirty="0" smtClean="0"/>
              <a:t>표현하므로 </a:t>
            </a:r>
            <a:r>
              <a:rPr lang="en-US" altLang="ko-KR" dirty="0" smtClean="0"/>
              <a:t>2</a:t>
            </a:r>
            <a:r>
              <a:rPr lang="ko-KR" altLang="en-US" dirty="0"/>
              <a:t>차원 </a:t>
            </a:r>
            <a:r>
              <a:rPr lang="ko-KR" altLang="en-US" dirty="0" smtClean="0"/>
              <a:t>구문</a:t>
            </a:r>
            <a:r>
              <a:rPr lang="en-US" altLang="ko-KR" dirty="0" smtClean="0"/>
              <a:t>(2-dimensional syntax) </a:t>
            </a:r>
            <a:r>
              <a:rPr lang="ko-KR" altLang="en-US" dirty="0" smtClean="0"/>
              <a:t>언어라고 함</a:t>
            </a:r>
            <a:endParaRPr lang="ko-KR" altLang="en-US" dirty="0"/>
          </a:p>
          <a:p>
            <a:pPr lvl="2"/>
            <a:r>
              <a:rPr lang="ko-KR" altLang="en-US" dirty="0" err="1" smtClean="0"/>
              <a:t>질의문을</a:t>
            </a:r>
            <a:r>
              <a:rPr lang="ko-KR" altLang="en-US" dirty="0" smtClean="0"/>
              <a:t> 표현할 때 </a:t>
            </a:r>
            <a:r>
              <a:rPr lang="en-US" altLang="ko-KR" dirty="0" smtClean="0"/>
              <a:t>example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r>
              <a:rPr lang="ko-KR" altLang="en-US" dirty="0" smtClean="0"/>
              <a:t>예시</a:t>
            </a:r>
            <a:r>
              <a:rPr lang="en-US" altLang="ko-KR" dirty="0" smtClean="0"/>
              <a:t>: ‘</a:t>
            </a:r>
            <a:r>
              <a:rPr lang="ko-KR" altLang="en-US" sz="2200" dirty="0" smtClean="0"/>
              <a:t>학생 테이블에서 </a:t>
            </a:r>
            <a:r>
              <a:rPr lang="en-US" altLang="ko-KR" sz="2200" dirty="0" smtClean="0"/>
              <a:t>3</a:t>
            </a:r>
            <a:r>
              <a:rPr lang="ko-KR" altLang="en-US" sz="2200" dirty="0" smtClean="0"/>
              <a:t>학년 학생의 학번을 출력하라</a:t>
            </a:r>
            <a:r>
              <a:rPr lang="en-US" altLang="ko-KR" sz="2200" dirty="0" smtClean="0"/>
              <a:t>.’</a:t>
            </a:r>
            <a:endParaRPr lang="ko-KR" altLang="en-US" sz="2200" dirty="0"/>
          </a:p>
        </p:txBody>
      </p:sp>
      <p:grpSp>
        <p:nvGrpSpPr>
          <p:cNvPr id="4" name="그룹 3"/>
          <p:cNvGrpSpPr/>
          <p:nvPr/>
        </p:nvGrpSpPr>
        <p:grpSpPr>
          <a:xfrm>
            <a:off x="880531" y="3804710"/>
            <a:ext cx="5723466" cy="1244604"/>
            <a:chOff x="457200" y="1380063"/>
            <a:chExt cx="5723466" cy="1244604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457200" y="1380067"/>
              <a:ext cx="1363133" cy="296333"/>
            </a:xfrm>
            <a:prstGeom prst="rect">
              <a:avLst/>
            </a:prstGeom>
            <a:solidFill>
              <a:srgbClr val="BEF8FE"/>
            </a:solidFill>
            <a:ln w="9525" cap="flat" cmpd="sng" algn="ctr">
              <a:solidFill>
                <a:srgbClr val="BDFAA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</a:rPr>
                <a:t>STUDENT</a:t>
              </a:r>
              <a:endParaRPr lang="ko-KR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820333" y="1380067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</a:rPr>
                <a:t>Sno</a:t>
              </a:r>
              <a:endParaRPr lang="ko-KR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2904066" y="1380065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Sname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3996266" y="1380063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Year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5088466" y="1384294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Dept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 bwMode="auto">
            <a:xfrm>
              <a:off x="1820333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29040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 11"/>
            <p:cNvCxnSpPr/>
            <p:nvPr/>
          </p:nvCxnSpPr>
          <p:spPr bwMode="auto">
            <a:xfrm>
              <a:off x="39962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직선 연결선 12"/>
            <p:cNvCxnSpPr/>
            <p:nvPr/>
          </p:nvCxnSpPr>
          <p:spPr bwMode="auto">
            <a:xfrm>
              <a:off x="50884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/>
            <p:cNvCxnSpPr/>
            <p:nvPr/>
          </p:nvCxnSpPr>
          <p:spPr bwMode="auto">
            <a:xfrm>
              <a:off x="61806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2285997" y="4124955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P._STX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61933" y="4124955"/>
            <a:ext cx="1007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3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0531" y="5254524"/>
            <a:ext cx="7086601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Times New Roman" panose="02020603050405020304" pitchFamily="18" charset="0"/>
              </a:rPr>
              <a:t>P.(P dot) : print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명령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.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 이 명령이 나타난 열은 결과에 포함시킬 도메인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Times New Roman" panose="02020603050405020304" pitchFamily="18" charset="0"/>
              </a:rPr>
              <a:t>_STX : example element.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도메인 변수로서 레코드 사이의 링크 역할을 담당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. 	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필요치 않으면 생략 가능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9" name="구름 모양 설명선 18"/>
          <p:cNvSpPr/>
          <p:nvPr/>
        </p:nvSpPr>
        <p:spPr bwMode="auto">
          <a:xfrm>
            <a:off x="934500" y="4298841"/>
            <a:ext cx="1045638" cy="494247"/>
          </a:xfrm>
          <a:prstGeom prst="cloudCallout">
            <a:avLst>
              <a:gd name="adj1" fmla="val -2210"/>
              <a:gd name="adj2" fmla="val -88248"/>
            </a:avLst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ko-KR" altLang="en-US" sz="1200" dirty="0"/>
              <a:t>테이블 이름</a:t>
            </a:r>
          </a:p>
        </p:txBody>
      </p:sp>
      <p:sp>
        <p:nvSpPr>
          <p:cNvPr id="20" name="모서리가 둥근 사각형 설명선 19"/>
          <p:cNvSpPr/>
          <p:nvPr/>
        </p:nvSpPr>
        <p:spPr bwMode="auto">
          <a:xfrm>
            <a:off x="7061195" y="3804710"/>
            <a:ext cx="719670" cy="396876"/>
          </a:xfrm>
          <a:prstGeom prst="wedgeRoundRectCallout">
            <a:avLst>
              <a:gd name="adj1" fmla="val -159831"/>
              <a:gd name="adj2" fmla="val -5767"/>
              <a:gd name="adj3" fmla="val 16667"/>
            </a:avLst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Times New Roman" panose="02020603050405020304" pitchFamily="18" charset="0"/>
              </a:rPr>
              <a:t>열 이름</a:t>
            </a:r>
            <a:endParaRPr lang="ko-KR" altLang="en-US" sz="12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15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0"/>
            <a:ext cx="8229601" cy="524255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관계 대수 연산의 분류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 집합 연산</a:t>
            </a:r>
            <a:r>
              <a:rPr lang="en-US" altLang="ko-KR" dirty="0" smtClean="0"/>
              <a:t>(set operation)</a:t>
            </a:r>
          </a:p>
          <a:p>
            <a:pPr lvl="2"/>
            <a:r>
              <a:rPr lang="en-US" altLang="ko-KR" dirty="0" smtClean="0"/>
              <a:t>Union, Intersect, Difference, Cartesian product</a:t>
            </a:r>
          </a:p>
          <a:p>
            <a:pPr lvl="1"/>
            <a:r>
              <a:rPr lang="ko-KR" altLang="en-US" dirty="0" smtClean="0"/>
              <a:t>순수 관계 연산</a:t>
            </a:r>
            <a:r>
              <a:rPr lang="en-US" altLang="ko-KR" dirty="0" smtClean="0"/>
              <a:t>(relational operations)</a:t>
            </a:r>
          </a:p>
          <a:p>
            <a:pPr lvl="2"/>
            <a:r>
              <a:rPr lang="ko-KR" altLang="en-US" dirty="0" smtClean="0"/>
              <a:t>관계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에서만 사용되는 연산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Select, Project, Join, Division, Rename</a:t>
            </a:r>
          </a:p>
          <a:p>
            <a:pPr lvl="1"/>
            <a:r>
              <a:rPr lang="ko-KR" altLang="en-US" dirty="0" smtClean="0"/>
              <a:t>확장된 연산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관계 대수의 연산을 확장하여 새로운 연산을 정의할 수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Semi-Join, Outer-Join, Outer-Union,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2548268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QBE(</a:t>
            </a:r>
            <a:r>
              <a:rPr lang="ko-KR" altLang="en-US" dirty="0" smtClean="0"/>
              <a:t>단순 조건 검색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57200" y="1999388"/>
            <a:ext cx="5723466" cy="1244604"/>
            <a:chOff x="457200" y="1380063"/>
            <a:chExt cx="5723466" cy="1244604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457200" y="1380067"/>
              <a:ext cx="1363133" cy="296333"/>
            </a:xfrm>
            <a:prstGeom prst="rect">
              <a:avLst/>
            </a:prstGeom>
            <a:solidFill>
              <a:srgbClr val="BEF8F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</a:rPr>
                <a:t>STUDENT</a:t>
              </a:r>
              <a:endParaRPr lang="ko-KR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820333" y="1380067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</a:rPr>
                <a:t>Sno</a:t>
              </a:r>
              <a:endParaRPr lang="ko-KR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2904066" y="1380065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Sname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3996266" y="1380063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Year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5088466" y="1384294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Dept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 bwMode="auto">
            <a:xfrm>
              <a:off x="1820333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29040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 11"/>
            <p:cNvCxnSpPr/>
            <p:nvPr/>
          </p:nvCxnSpPr>
          <p:spPr bwMode="auto">
            <a:xfrm>
              <a:off x="39962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직선 연결선 12"/>
            <p:cNvCxnSpPr/>
            <p:nvPr/>
          </p:nvCxnSpPr>
          <p:spPr bwMode="auto">
            <a:xfrm>
              <a:off x="50884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/>
            <p:cNvCxnSpPr/>
            <p:nvPr/>
          </p:nvCxnSpPr>
          <p:spPr bwMode="auto">
            <a:xfrm>
              <a:off x="61806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TextBox 2"/>
          <p:cNvSpPr txBox="1"/>
          <p:nvPr/>
        </p:nvSpPr>
        <p:spPr>
          <a:xfrm>
            <a:off x="457200" y="1367161"/>
            <a:ext cx="822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[</a:t>
            </a:r>
            <a:r>
              <a:rPr lang="ko-KR" altLang="en-US" dirty="0" smtClean="0">
                <a:latin typeface="Times New Roman" panose="02020603050405020304" pitchFamily="18" charset="0"/>
              </a:rPr>
              <a:t>질의</a:t>
            </a:r>
            <a:r>
              <a:rPr lang="en-US" altLang="ko-KR" dirty="0" smtClean="0">
                <a:latin typeface="Times New Roman" panose="02020603050405020304" pitchFamily="18" charset="0"/>
              </a:rPr>
              <a:t>] ‘</a:t>
            </a:r>
            <a:r>
              <a:rPr lang="ko-KR" altLang="en-US" dirty="0" smtClean="0">
                <a:latin typeface="Times New Roman" panose="02020603050405020304" pitchFamily="18" charset="0"/>
              </a:rPr>
              <a:t>소공</a:t>
            </a:r>
            <a:r>
              <a:rPr lang="en-US" altLang="ko-KR" dirty="0" smtClean="0">
                <a:latin typeface="Times New Roman" panose="02020603050405020304" pitchFamily="18" charset="0"/>
              </a:rPr>
              <a:t>’ 4</a:t>
            </a:r>
            <a:r>
              <a:rPr lang="ko-KR" altLang="en-US" dirty="0" smtClean="0">
                <a:latin typeface="Times New Roman" panose="02020603050405020304" pitchFamily="18" charset="0"/>
              </a:rPr>
              <a:t>학년 학생의 학번과 학생 이름을 검색하라</a:t>
            </a:r>
            <a:r>
              <a:rPr lang="en-US" altLang="ko-KR" dirty="0" smtClean="0">
                <a:latin typeface="Times New Roman" panose="02020603050405020304" pitchFamily="18" charset="0"/>
              </a:rPr>
              <a:t>. 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88067" y="2308193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P.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71799" y="2308192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P.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52080" y="2308192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</a:rPr>
              <a:t>4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15426" y="2308192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‘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소공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’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3548512"/>
            <a:ext cx="82296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[</a:t>
            </a:r>
            <a:r>
              <a:rPr lang="ko-KR" altLang="en-US" dirty="0" smtClean="0">
                <a:latin typeface="Times New Roman" panose="02020603050405020304" pitchFamily="18" charset="0"/>
              </a:rPr>
              <a:t>참고</a:t>
            </a:r>
            <a:r>
              <a:rPr lang="en-US" altLang="ko-KR" dirty="0" smtClean="0">
                <a:latin typeface="Times New Roman" panose="02020603050405020304" pitchFamily="18" charset="0"/>
              </a:rPr>
              <a:t>]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Times New Roman" panose="02020603050405020304" pitchFamily="18" charset="0"/>
              </a:rPr>
              <a:t>QBE</a:t>
            </a:r>
            <a:r>
              <a:rPr lang="ko-KR" altLang="en-US" dirty="0" smtClean="0">
                <a:latin typeface="Times New Roman" panose="02020603050405020304" pitchFamily="18" charset="0"/>
              </a:rPr>
              <a:t>는 결과 테이블에 </a:t>
            </a:r>
            <a:r>
              <a:rPr lang="en-US" altLang="ko-KR" dirty="0" smtClean="0">
                <a:latin typeface="Times New Roman" panose="02020603050405020304" pitchFamily="18" charset="0"/>
              </a:rPr>
              <a:t>tuple</a:t>
            </a:r>
            <a:r>
              <a:rPr lang="ko-KR" altLang="en-US" dirty="0" smtClean="0">
                <a:latin typeface="Times New Roman" panose="02020603050405020304" pitchFamily="18" charset="0"/>
              </a:rPr>
              <a:t>이 중복되는 것을 자동으로 제거한다</a:t>
            </a:r>
            <a:r>
              <a:rPr lang="en-US" altLang="ko-KR" dirty="0" smtClean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     </a:t>
            </a:r>
            <a:r>
              <a:rPr lang="ko-KR" altLang="en-US" dirty="0" smtClean="0">
                <a:latin typeface="Times New Roman" panose="02020603050405020304" pitchFamily="18" charset="0"/>
              </a:rPr>
              <a:t>중복을 제거하지 않으려면 </a:t>
            </a:r>
            <a:r>
              <a:rPr lang="en-US" altLang="ko-KR" dirty="0" smtClean="0">
                <a:latin typeface="Times New Roman" panose="02020603050405020304" pitchFamily="18" charset="0"/>
              </a:rPr>
              <a:t>P. </a:t>
            </a:r>
            <a:r>
              <a:rPr lang="ko-KR" altLang="en-US" dirty="0" smtClean="0">
                <a:latin typeface="Times New Roman" panose="02020603050405020304" pitchFamily="18" charset="0"/>
              </a:rPr>
              <a:t>다음에 </a:t>
            </a:r>
            <a:r>
              <a:rPr lang="en-US" altLang="ko-KR" dirty="0" smtClean="0">
                <a:latin typeface="Times New Roman" panose="02020603050405020304" pitchFamily="18" charset="0"/>
              </a:rPr>
              <a:t>‘ALL’ </a:t>
            </a:r>
            <a:r>
              <a:rPr lang="ko-KR" altLang="en-US" dirty="0" smtClean="0">
                <a:latin typeface="Times New Roman" panose="02020603050405020304" pitchFamily="18" charset="0"/>
              </a:rPr>
              <a:t>추가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Times New Roman" panose="02020603050405020304" pitchFamily="18" charset="0"/>
              </a:rPr>
              <a:t>검색된 </a:t>
            </a:r>
            <a:r>
              <a:rPr lang="en-US" altLang="ko-KR" dirty="0" smtClean="0">
                <a:latin typeface="Times New Roman" panose="02020603050405020304" pitchFamily="18" charset="0"/>
              </a:rPr>
              <a:t>tuple</a:t>
            </a:r>
            <a:r>
              <a:rPr lang="ko-KR" altLang="en-US" dirty="0" smtClean="0">
                <a:latin typeface="Times New Roman" panose="02020603050405020304" pitchFamily="18" charset="0"/>
              </a:rPr>
              <a:t>을 정렬하려면 </a:t>
            </a:r>
            <a:r>
              <a:rPr lang="en-US" altLang="ko-KR" dirty="0" smtClean="0">
                <a:latin typeface="Times New Roman" panose="02020603050405020304" pitchFamily="18" charset="0"/>
              </a:rPr>
              <a:t>P. </a:t>
            </a:r>
            <a:r>
              <a:rPr lang="ko-KR" altLang="en-US" dirty="0" smtClean="0">
                <a:latin typeface="Times New Roman" panose="02020603050405020304" pitchFamily="18" charset="0"/>
              </a:rPr>
              <a:t>다음에 </a:t>
            </a:r>
            <a:r>
              <a:rPr lang="en-US" altLang="ko-KR" dirty="0" smtClean="0">
                <a:latin typeface="Times New Roman" panose="02020603050405020304" pitchFamily="18" charset="0"/>
              </a:rPr>
              <a:t>‘AO.’, ‘DO.’ </a:t>
            </a:r>
            <a:r>
              <a:rPr lang="ko-KR" altLang="en-US" dirty="0" smtClean="0">
                <a:latin typeface="Times New Roman" panose="02020603050405020304" pitchFamily="18" charset="0"/>
              </a:rPr>
              <a:t>추가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57200" y="5028153"/>
            <a:ext cx="5723466" cy="1244604"/>
            <a:chOff x="457200" y="1380063"/>
            <a:chExt cx="5723466" cy="1244604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457200" y="1380067"/>
              <a:ext cx="1363133" cy="296333"/>
            </a:xfrm>
            <a:prstGeom prst="rect">
              <a:avLst/>
            </a:prstGeom>
            <a:solidFill>
              <a:srgbClr val="BEF8F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</a:rPr>
                <a:t>STUDENT</a:t>
              </a:r>
              <a:endParaRPr lang="ko-KR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1820333" y="1380067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</a:rPr>
                <a:t>Sno</a:t>
              </a:r>
              <a:endParaRPr lang="ko-KR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2904066" y="1380065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Sname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3996266" y="1380063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Year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5088466" y="1384294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Dept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 bwMode="auto">
            <a:xfrm>
              <a:off x="1820333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직선 연결선 26"/>
            <p:cNvCxnSpPr/>
            <p:nvPr/>
          </p:nvCxnSpPr>
          <p:spPr bwMode="auto">
            <a:xfrm>
              <a:off x="29040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직선 연결선 27"/>
            <p:cNvCxnSpPr/>
            <p:nvPr/>
          </p:nvCxnSpPr>
          <p:spPr bwMode="auto">
            <a:xfrm>
              <a:off x="39962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직선 연결선 28"/>
            <p:cNvCxnSpPr/>
            <p:nvPr/>
          </p:nvCxnSpPr>
          <p:spPr bwMode="auto">
            <a:xfrm>
              <a:off x="50884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직선 연결선 29"/>
            <p:cNvCxnSpPr/>
            <p:nvPr/>
          </p:nvCxnSpPr>
          <p:spPr bwMode="auto">
            <a:xfrm>
              <a:off x="61806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TextBox 31"/>
          <p:cNvSpPr txBox="1"/>
          <p:nvPr/>
        </p:nvSpPr>
        <p:spPr>
          <a:xfrm>
            <a:off x="2971799" y="5334840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P.ALL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52080" y="5334840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</a:rPr>
              <a:t>4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15426" y="5334840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‘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소공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’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42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QBE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 전체검색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57200" y="1999388"/>
            <a:ext cx="5723466" cy="1244604"/>
            <a:chOff x="457200" y="1380063"/>
            <a:chExt cx="5723466" cy="1244604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457200" y="1380067"/>
              <a:ext cx="1363133" cy="296333"/>
            </a:xfrm>
            <a:prstGeom prst="rect">
              <a:avLst/>
            </a:prstGeom>
            <a:solidFill>
              <a:srgbClr val="BEF8F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</a:rPr>
                <a:t>STUDENT</a:t>
              </a:r>
              <a:endParaRPr lang="ko-KR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1820333" y="1380067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</a:rPr>
                <a:t>Sno</a:t>
              </a:r>
              <a:endParaRPr lang="ko-KR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2904066" y="1380065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Sname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996266" y="1380063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Year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5088466" y="1384294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Dept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 bwMode="auto">
            <a:xfrm>
              <a:off x="1820333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/>
            <p:cNvCxnSpPr/>
            <p:nvPr/>
          </p:nvCxnSpPr>
          <p:spPr bwMode="auto">
            <a:xfrm>
              <a:off x="29040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직선 연결선 21"/>
            <p:cNvCxnSpPr/>
            <p:nvPr/>
          </p:nvCxnSpPr>
          <p:spPr bwMode="auto">
            <a:xfrm>
              <a:off x="39962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/>
            <p:cNvCxnSpPr/>
            <p:nvPr/>
          </p:nvCxnSpPr>
          <p:spPr bwMode="auto">
            <a:xfrm>
              <a:off x="50884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 bwMode="auto">
            <a:xfrm>
              <a:off x="61806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TextBox 24"/>
          <p:cNvSpPr txBox="1"/>
          <p:nvPr/>
        </p:nvSpPr>
        <p:spPr>
          <a:xfrm>
            <a:off x="457200" y="1367161"/>
            <a:ext cx="822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[</a:t>
            </a:r>
            <a:r>
              <a:rPr lang="ko-KR" altLang="en-US" dirty="0" smtClean="0">
                <a:latin typeface="Times New Roman" panose="02020603050405020304" pitchFamily="18" charset="0"/>
              </a:rPr>
              <a:t>질의</a:t>
            </a:r>
            <a:r>
              <a:rPr lang="en-US" altLang="ko-KR" dirty="0" smtClean="0">
                <a:latin typeface="Times New Roman" panose="02020603050405020304" pitchFamily="18" charset="0"/>
              </a:rPr>
              <a:t>] </a:t>
            </a:r>
            <a:r>
              <a:rPr lang="ko-KR" altLang="en-US" dirty="0" smtClean="0">
                <a:latin typeface="Times New Roman" panose="02020603050405020304" pitchFamily="18" charset="0"/>
              </a:rPr>
              <a:t>학생 테이블을 전부 </a:t>
            </a:r>
            <a:r>
              <a:rPr lang="ko-KR" altLang="en-US" dirty="0">
                <a:latin typeface="Times New Roman" panose="02020603050405020304" pitchFamily="18" charset="0"/>
              </a:rPr>
              <a:t>검</a:t>
            </a:r>
            <a:r>
              <a:rPr lang="ko-KR" altLang="en-US" dirty="0" smtClean="0">
                <a:latin typeface="Times New Roman" panose="02020603050405020304" pitchFamily="18" charset="0"/>
              </a:rPr>
              <a:t>색하라</a:t>
            </a:r>
            <a:r>
              <a:rPr lang="en-US" altLang="ko-KR" dirty="0" smtClean="0">
                <a:latin typeface="Times New Roman" panose="02020603050405020304" pitchFamily="18" charset="0"/>
              </a:rPr>
              <a:t>. 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88067" y="2308193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P.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71799" y="2308192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P.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52080" y="2308192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P.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15426" y="2308192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P.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57200" y="3900689"/>
            <a:ext cx="5723466" cy="1244604"/>
            <a:chOff x="457200" y="1380063"/>
            <a:chExt cx="5723466" cy="1244604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57200" y="1380067"/>
              <a:ext cx="1363133" cy="296333"/>
            </a:xfrm>
            <a:prstGeom prst="rect">
              <a:avLst/>
            </a:prstGeom>
            <a:solidFill>
              <a:srgbClr val="BEF8F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</a:rPr>
                <a:t>STUDENT</a:t>
              </a:r>
              <a:endParaRPr lang="ko-KR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1820333" y="1380067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</a:rPr>
                <a:t>Sno</a:t>
              </a:r>
              <a:endParaRPr lang="ko-KR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2904066" y="1380065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Sname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3996266" y="1380063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Year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5088466" y="1384294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Dept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 bwMode="auto">
            <a:xfrm>
              <a:off x="1820333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직선 연결선 37"/>
            <p:cNvCxnSpPr/>
            <p:nvPr/>
          </p:nvCxnSpPr>
          <p:spPr bwMode="auto">
            <a:xfrm>
              <a:off x="29040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직선 연결선 38"/>
            <p:cNvCxnSpPr/>
            <p:nvPr/>
          </p:nvCxnSpPr>
          <p:spPr bwMode="auto">
            <a:xfrm>
              <a:off x="39962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50884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직선 연결선 40"/>
            <p:cNvCxnSpPr/>
            <p:nvPr/>
          </p:nvCxnSpPr>
          <p:spPr bwMode="auto">
            <a:xfrm>
              <a:off x="61806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634999" y="4209493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P.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552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QBE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복수 </a:t>
            </a:r>
            <a:r>
              <a:rPr lang="ko-KR" altLang="en-US" dirty="0"/>
              <a:t>조건 검색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57200" y="2040737"/>
            <a:ext cx="5723466" cy="1244604"/>
            <a:chOff x="457200" y="1380063"/>
            <a:chExt cx="5723466" cy="1244604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457200" y="1380067"/>
              <a:ext cx="1363133" cy="296333"/>
            </a:xfrm>
            <a:prstGeom prst="rect">
              <a:avLst/>
            </a:prstGeom>
            <a:solidFill>
              <a:srgbClr val="BEF8F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</a:rPr>
                <a:t>ENROLL</a:t>
              </a:r>
              <a:endParaRPr lang="ko-KR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1820333" y="1380067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</a:rPr>
                <a:t>Sno</a:t>
              </a:r>
              <a:endParaRPr lang="ko-KR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2904066" y="1380065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Cno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996266" y="1380063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Final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5088466" y="1384294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Midterm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 bwMode="auto">
            <a:xfrm>
              <a:off x="1820333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/>
            <p:cNvCxnSpPr/>
            <p:nvPr/>
          </p:nvCxnSpPr>
          <p:spPr bwMode="auto">
            <a:xfrm>
              <a:off x="29040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직선 연결선 21"/>
            <p:cNvCxnSpPr/>
            <p:nvPr/>
          </p:nvCxnSpPr>
          <p:spPr bwMode="auto">
            <a:xfrm>
              <a:off x="39962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/>
            <p:cNvCxnSpPr/>
            <p:nvPr/>
          </p:nvCxnSpPr>
          <p:spPr bwMode="auto">
            <a:xfrm>
              <a:off x="50884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 bwMode="auto">
            <a:xfrm>
              <a:off x="61806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TextBox 24"/>
          <p:cNvSpPr txBox="1"/>
          <p:nvPr/>
        </p:nvSpPr>
        <p:spPr>
          <a:xfrm>
            <a:off x="457200" y="1367161"/>
            <a:ext cx="82296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[</a:t>
            </a:r>
            <a:r>
              <a:rPr lang="ko-KR" altLang="en-US" dirty="0" smtClean="0">
                <a:latin typeface="Times New Roman" panose="02020603050405020304" pitchFamily="18" charset="0"/>
              </a:rPr>
              <a:t>질의</a:t>
            </a:r>
            <a:r>
              <a:rPr lang="en-US" altLang="ko-KR" dirty="0" smtClean="0">
                <a:latin typeface="Times New Roman" panose="02020603050405020304" pitchFamily="18" charset="0"/>
              </a:rPr>
              <a:t>] </a:t>
            </a:r>
            <a:r>
              <a:rPr lang="ko-KR" altLang="en-US" dirty="0" smtClean="0">
                <a:latin typeface="Times New Roman" panose="02020603050405020304" pitchFamily="18" charset="0"/>
              </a:rPr>
              <a:t>기말 성적이 </a:t>
            </a:r>
            <a:r>
              <a:rPr lang="en-US" altLang="ko-KR" dirty="0" smtClean="0">
                <a:latin typeface="Times New Roman" panose="02020603050405020304" pitchFamily="18" charset="0"/>
              </a:rPr>
              <a:t>85</a:t>
            </a:r>
            <a:r>
              <a:rPr lang="ko-KR" altLang="en-US" dirty="0" smtClean="0">
                <a:latin typeface="Times New Roman" panose="02020603050405020304" pitchFamily="18" charset="0"/>
              </a:rPr>
              <a:t>점 이상이거나 과목 번호 </a:t>
            </a:r>
            <a:r>
              <a:rPr lang="en-US" altLang="ko-KR" dirty="0" smtClean="0">
                <a:latin typeface="Times New Roman" panose="02020603050405020304" pitchFamily="18" charset="0"/>
              </a:rPr>
              <a:t>‘C413’</a:t>
            </a:r>
            <a:r>
              <a:rPr lang="ko-KR" altLang="en-US" dirty="0" smtClean="0">
                <a:latin typeface="Times New Roman" panose="02020603050405020304" pitchFamily="18" charset="0"/>
              </a:rPr>
              <a:t>에 등록한 학생의 학번을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	</a:t>
            </a:r>
            <a:r>
              <a:rPr lang="ko-KR" altLang="en-US" dirty="0" smtClean="0">
                <a:latin typeface="Times New Roman" panose="02020603050405020304" pitchFamily="18" charset="0"/>
              </a:rPr>
              <a:t>검색하라</a:t>
            </a:r>
            <a:r>
              <a:rPr lang="en-US" altLang="ko-KR" dirty="0" smtClean="0">
                <a:latin typeface="Times New Roman" panose="02020603050405020304" pitchFamily="18" charset="0"/>
              </a:rPr>
              <a:t>. 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65542" y="2348300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P.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74992" y="2581049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P.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29555" y="2348299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Times New Roman" panose="02020603050405020304" pitchFamily="18" charset="0"/>
              </a:rPr>
              <a:t>≥ 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85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12533" y="2581049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‘C413’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200" y="3459494"/>
            <a:ext cx="82296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[</a:t>
            </a:r>
            <a:r>
              <a:rPr lang="ko-KR" altLang="en-US" dirty="0" smtClean="0">
                <a:latin typeface="Times New Roman" panose="02020603050405020304" pitchFamily="18" charset="0"/>
              </a:rPr>
              <a:t>참고</a:t>
            </a:r>
            <a:r>
              <a:rPr lang="en-US" altLang="ko-KR" dirty="0" smtClean="0">
                <a:latin typeface="Times New Roman" panose="02020603050405020304" pitchFamily="18" charset="0"/>
              </a:rPr>
              <a:t>] </a:t>
            </a:r>
            <a:r>
              <a:rPr lang="ko-KR" altLang="en-US" dirty="0" smtClean="0">
                <a:latin typeface="Times New Roman" panose="02020603050405020304" pitchFamily="18" charset="0"/>
              </a:rPr>
              <a:t>논리연산자의 표현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Times New Roman" panose="02020603050405020304" pitchFamily="18" charset="0"/>
              </a:rPr>
              <a:t>OR : </a:t>
            </a:r>
            <a:r>
              <a:rPr lang="ko-KR" altLang="en-US" dirty="0" smtClean="0">
                <a:latin typeface="Times New Roman" panose="02020603050405020304" pitchFamily="18" charset="0"/>
              </a:rPr>
              <a:t>두 개의 행으로 표현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Times New Roman" panose="02020603050405020304" pitchFamily="18" charset="0"/>
              </a:rPr>
              <a:t>AND : </a:t>
            </a:r>
            <a:r>
              <a:rPr lang="ko-KR" altLang="en-US" dirty="0" smtClean="0">
                <a:latin typeface="Times New Roman" panose="02020603050405020304" pitchFamily="18" charset="0"/>
              </a:rPr>
              <a:t>한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ko-KR" altLang="en-US" dirty="0" smtClean="0">
                <a:latin typeface="Times New Roman" panose="02020603050405020304" pitchFamily="18" charset="0"/>
              </a:rPr>
              <a:t>행으로 표현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Times New Roman" panose="02020603050405020304" pitchFamily="18" charset="0"/>
              </a:rPr>
              <a:t>Condition Box(</a:t>
            </a:r>
            <a:r>
              <a:rPr lang="ko-KR" altLang="en-US" dirty="0" smtClean="0">
                <a:latin typeface="Times New Roman" panose="02020603050405020304" pitchFamily="18" charset="0"/>
              </a:rPr>
              <a:t>조건상자</a:t>
            </a:r>
            <a:r>
              <a:rPr lang="en-US" altLang="ko-KR" dirty="0" smtClean="0">
                <a:latin typeface="Times New Roman" panose="02020603050405020304" pitchFamily="18" charset="0"/>
              </a:rPr>
              <a:t>): </a:t>
            </a:r>
            <a:r>
              <a:rPr lang="ko-KR" altLang="en-US" dirty="0">
                <a:latin typeface="Times New Roman" panose="02020603050405020304" pitchFamily="18" charset="0"/>
              </a:rPr>
              <a:t>복</a:t>
            </a:r>
            <a:r>
              <a:rPr lang="ko-KR" altLang="en-US" dirty="0" smtClean="0">
                <a:latin typeface="Times New Roman" panose="02020603050405020304" pitchFamily="18" charset="0"/>
              </a:rPr>
              <a:t>잡한 질의 조건을 표현</a:t>
            </a:r>
            <a:endParaRPr lang="en-US" altLang="ko-KR" dirty="0" smtClean="0">
              <a:latin typeface="Times New Roman" panose="02020603050405020304" pitchFamily="18" charset="0"/>
            </a:endParaRPr>
          </a:p>
        </p:txBody>
      </p:sp>
      <p:sp>
        <p:nvSpPr>
          <p:cNvPr id="31" name="모서리가 둥근 사각형 설명선 30"/>
          <p:cNvSpPr/>
          <p:nvPr/>
        </p:nvSpPr>
        <p:spPr bwMode="auto">
          <a:xfrm>
            <a:off x="5634566" y="2560277"/>
            <a:ext cx="719670" cy="396876"/>
          </a:xfrm>
          <a:prstGeom prst="wedgeRoundRectCallout">
            <a:avLst>
              <a:gd name="adj1" fmla="val -161065"/>
              <a:gd name="adj2" fmla="val -41557"/>
              <a:gd name="adj3" fmla="val 16667"/>
            </a:avLst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Times New Roman" panose="02020603050405020304" pitchFamily="18" charset="0"/>
              </a:rPr>
              <a:t>OR</a:t>
            </a:r>
            <a:endParaRPr lang="ko-KR" altLang="en-US" sz="1200" dirty="0" smtClean="0">
              <a:latin typeface="Times New Roman" panose="02020603050405020304" pitchFamily="18" charset="0"/>
            </a:endParaRPr>
          </a:p>
        </p:txBody>
      </p:sp>
      <p:sp>
        <p:nvSpPr>
          <p:cNvPr id="3" name="오른쪽 중괄호 2"/>
          <p:cNvSpPr/>
          <p:nvPr/>
        </p:nvSpPr>
        <p:spPr bwMode="auto">
          <a:xfrm>
            <a:off x="4702942" y="2372777"/>
            <a:ext cx="126510" cy="438428"/>
          </a:xfrm>
          <a:prstGeom prst="rightBrace">
            <a:avLst/>
          </a:prstGeom>
          <a:solidFill>
            <a:srgbClr val="57FF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신명조" pitchFamily="18" charset="-127"/>
              <a:ea typeface="HY신명조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7200" y="4731343"/>
            <a:ext cx="5723466" cy="1244604"/>
            <a:chOff x="457200" y="1380063"/>
            <a:chExt cx="5723466" cy="1244604"/>
          </a:xfrm>
        </p:grpSpPr>
        <p:sp>
          <p:nvSpPr>
            <p:cNvPr id="33" name="직사각형 32"/>
            <p:cNvSpPr/>
            <p:nvPr/>
          </p:nvSpPr>
          <p:spPr bwMode="auto">
            <a:xfrm>
              <a:off x="457200" y="1380067"/>
              <a:ext cx="1363133" cy="296333"/>
            </a:xfrm>
            <a:prstGeom prst="rect">
              <a:avLst/>
            </a:prstGeom>
            <a:solidFill>
              <a:srgbClr val="BEF8F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</a:rPr>
                <a:t>ENROLL</a:t>
              </a:r>
              <a:endParaRPr lang="ko-KR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1820333" y="1380067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</a:rPr>
                <a:t>Sno</a:t>
              </a:r>
              <a:endParaRPr lang="ko-KR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2904066" y="1380065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Cno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3996266" y="1380063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Final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5088466" y="1384294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Midterm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 bwMode="auto">
            <a:xfrm>
              <a:off x="1820333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직선 연결선 38"/>
            <p:cNvCxnSpPr/>
            <p:nvPr/>
          </p:nvCxnSpPr>
          <p:spPr bwMode="auto">
            <a:xfrm>
              <a:off x="29040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39962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직선 연결선 40"/>
            <p:cNvCxnSpPr/>
            <p:nvPr/>
          </p:nvCxnSpPr>
          <p:spPr bwMode="auto">
            <a:xfrm>
              <a:off x="50884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직선 연결선 41"/>
            <p:cNvCxnSpPr/>
            <p:nvPr/>
          </p:nvCxnSpPr>
          <p:spPr bwMode="auto">
            <a:xfrm>
              <a:off x="61806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" name="TextBox 42"/>
          <p:cNvSpPr txBox="1"/>
          <p:nvPr/>
        </p:nvSpPr>
        <p:spPr>
          <a:xfrm>
            <a:off x="1856375" y="5027676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P.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40107" y="5033537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_EC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23840" y="5031914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_EF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351719" y="5606615"/>
            <a:ext cx="3335081" cy="738664"/>
            <a:chOff x="612559" y="5791281"/>
            <a:chExt cx="3335081" cy="738664"/>
          </a:xfrm>
        </p:grpSpPr>
        <p:sp>
          <p:nvSpPr>
            <p:cNvPr id="4" name="TextBox 3"/>
            <p:cNvSpPr txBox="1"/>
            <p:nvPr/>
          </p:nvSpPr>
          <p:spPr>
            <a:xfrm>
              <a:off x="612559" y="5791281"/>
              <a:ext cx="333508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+mn-lt"/>
                </a:rPr>
                <a:t>CONDITIONS</a:t>
              </a:r>
              <a:endParaRPr lang="ko-KR" altLang="en-US" dirty="0">
                <a:latin typeface="+mn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2559" y="6160613"/>
              <a:ext cx="333508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+mn-lt"/>
                </a:rPr>
                <a:t>_EC = C413 AND _EF = ≥ 85</a:t>
              </a:r>
              <a:endParaRPr lang="ko-KR" alt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2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QBE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복수 테이블에서의 검색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57200" y="3429000"/>
            <a:ext cx="5723466" cy="1244604"/>
            <a:chOff x="457200" y="1380063"/>
            <a:chExt cx="5723466" cy="1244604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457200" y="1380067"/>
              <a:ext cx="1363133" cy="296333"/>
            </a:xfrm>
            <a:prstGeom prst="rect">
              <a:avLst/>
            </a:prstGeom>
            <a:solidFill>
              <a:srgbClr val="BEF8F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</a:rPr>
                <a:t>STUDENT</a:t>
              </a:r>
              <a:endParaRPr lang="ko-KR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1820333" y="1380067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</a:rPr>
                <a:t>Sno</a:t>
              </a:r>
              <a:endParaRPr lang="ko-KR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2904066" y="1380065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Sname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996266" y="1380063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Year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5088466" y="1384294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Dept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 bwMode="auto">
            <a:xfrm>
              <a:off x="1820333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/>
            <p:cNvCxnSpPr/>
            <p:nvPr/>
          </p:nvCxnSpPr>
          <p:spPr bwMode="auto">
            <a:xfrm>
              <a:off x="29040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직선 연결선 21"/>
            <p:cNvCxnSpPr/>
            <p:nvPr/>
          </p:nvCxnSpPr>
          <p:spPr bwMode="auto">
            <a:xfrm>
              <a:off x="39962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/>
            <p:cNvCxnSpPr/>
            <p:nvPr/>
          </p:nvCxnSpPr>
          <p:spPr bwMode="auto">
            <a:xfrm>
              <a:off x="50884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 bwMode="auto">
            <a:xfrm>
              <a:off x="61806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TextBox 24"/>
          <p:cNvSpPr txBox="1"/>
          <p:nvPr/>
        </p:nvSpPr>
        <p:spPr>
          <a:xfrm>
            <a:off x="457200" y="1367161"/>
            <a:ext cx="82296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[</a:t>
            </a:r>
            <a:r>
              <a:rPr lang="ko-KR" altLang="en-US" dirty="0" smtClean="0">
                <a:latin typeface="Times New Roman" panose="02020603050405020304" pitchFamily="18" charset="0"/>
              </a:rPr>
              <a:t>질의</a:t>
            </a:r>
            <a:r>
              <a:rPr lang="en-US" altLang="ko-KR" dirty="0" smtClean="0">
                <a:latin typeface="Times New Roman" panose="02020603050405020304" pitchFamily="18" charset="0"/>
              </a:rPr>
              <a:t>] </a:t>
            </a:r>
            <a:r>
              <a:rPr lang="ko-KR" altLang="en-US" dirty="0" smtClean="0">
                <a:latin typeface="Times New Roman" panose="02020603050405020304" pitchFamily="18" charset="0"/>
              </a:rPr>
              <a:t>기말성적이 </a:t>
            </a:r>
            <a:r>
              <a:rPr lang="en-US" altLang="ko-KR" dirty="0" smtClean="0">
                <a:latin typeface="Times New Roman" panose="02020603050405020304" pitchFamily="18" charset="0"/>
              </a:rPr>
              <a:t>85</a:t>
            </a:r>
            <a:r>
              <a:rPr lang="ko-KR" altLang="en-US" dirty="0" smtClean="0">
                <a:latin typeface="Times New Roman" panose="02020603050405020304" pitchFamily="18" charset="0"/>
              </a:rPr>
              <a:t>점 이상이거나 과목 </a:t>
            </a:r>
            <a:r>
              <a:rPr lang="en-US" altLang="ko-KR" dirty="0" smtClean="0">
                <a:latin typeface="Times New Roman" panose="02020603050405020304" pitchFamily="18" charset="0"/>
              </a:rPr>
              <a:t>‘C413’</a:t>
            </a:r>
            <a:r>
              <a:rPr lang="ko-KR" altLang="en-US" dirty="0" smtClean="0">
                <a:latin typeface="Times New Roman" panose="02020603050405020304" pitchFamily="18" charset="0"/>
              </a:rPr>
              <a:t>을 등록한 학생의 이름을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ko-KR" altLang="en-US" dirty="0" smtClean="0">
                <a:latin typeface="Times New Roman" panose="02020603050405020304" pitchFamily="18" charset="0"/>
              </a:rPr>
              <a:t>검색하라</a:t>
            </a:r>
            <a:r>
              <a:rPr lang="en-US" altLang="ko-KR" dirty="0" smtClean="0">
                <a:latin typeface="Times New Roman" panose="02020603050405020304" pitchFamily="18" charset="0"/>
              </a:rPr>
              <a:t>. 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88067" y="3737805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_STX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71799" y="3737804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P.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200" y="4921376"/>
            <a:ext cx="82296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[</a:t>
            </a:r>
            <a:r>
              <a:rPr lang="ko-KR" altLang="en-US" dirty="0" smtClean="0">
                <a:latin typeface="Times New Roman" panose="02020603050405020304" pitchFamily="18" charset="0"/>
              </a:rPr>
              <a:t>참고</a:t>
            </a:r>
            <a:r>
              <a:rPr lang="en-US" altLang="ko-KR" dirty="0" smtClean="0">
                <a:latin typeface="Times New Roman" panose="02020603050405020304" pitchFamily="18" charset="0"/>
              </a:rPr>
              <a:t>]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Times New Roman" panose="02020603050405020304" pitchFamily="18" charset="0"/>
              </a:rPr>
              <a:t>_STX, _STY: </a:t>
            </a:r>
            <a:r>
              <a:rPr lang="ko-KR" altLang="en-US" dirty="0" smtClean="0">
                <a:latin typeface="Times New Roman" panose="02020603050405020304" pitchFamily="18" charset="0"/>
              </a:rPr>
              <a:t>두 개의 테이블을 연결하는 링크</a:t>
            </a:r>
            <a:r>
              <a:rPr lang="en-US" altLang="ko-KR" dirty="0" smtClean="0">
                <a:latin typeface="Times New Roman" panose="02020603050405020304" pitchFamily="18" charset="0"/>
              </a:rPr>
              <a:t>(link) </a:t>
            </a:r>
            <a:r>
              <a:rPr lang="ko-KR" altLang="en-US" dirty="0" smtClean="0">
                <a:latin typeface="Times New Roman" panose="02020603050405020304" pitchFamily="18" charset="0"/>
              </a:rPr>
              <a:t>역할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Times New Roman" panose="02020603050405020304" pitchFamily="18" charset="0"/>
              </a:rPr>
              <a:t>QBE</a:t>
            </a:r>
            <a:r>
              <a:rPr lang="ko-KR" altLang="en-US" dirty="0" smtClean="0">
                <a:latin typeface="Times New Roman" panose="02020603050405020304" pitchFamily="18" charset="0"/>
              </a:rPr>
              <a:t>의 링크는 관계대수에서의 </a:t>
            </a:r>
            <a:r>
              <a:rPr lang="en-US" altLang="ko-KR" dirty="0" smtClean="0">
                <a:latin typeface="Times New Roman" panose="02020603050405020304" pitchFamily="18" charset="0"/>
              </a:rPr>
              <a:t>Join</a:t>
            </a:r>
            <a:r>
              <a:rPr lang="ko-KR" altLang="en-US" dirty="0" smtClean="0">
                <a:latin typeface="Times New Roman" panose="02020603050405020304" pitchFamily="18" charset="0"/>
              </a:rPr>
              <a:t>과 같은 기능을 담당</a:t>
            </a:r>
            <a:endParaRPr lang="en-US" altLang="ko-KR" dirty="0" smtClean="0">
              <a:latin typeface="Times New Roman" panose="02020603050405020304" pitchFamily="18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57200" y="2040737"/>
            <a:ext cx="5723466" cy="1244604"/>
            <a:chOff x="457200" y="1380063"/>
            <a:chExt cx="5723466" cy="1244604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57200" y="1380067"/>
              <a:ext cx="1363133" cy="296333"/>
            </a:xfrm>
            <a:prstGeom prst="rect">
              <a:avLst/>
            </a:prstGeom>
            <a:solidFill>
              <a:srgbClr val="BEF8F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</a:rPr>
                <a:t>ENROLL</a:t>
              </a:r>
              <a:endParaRPr lang="ko-KR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1820333" y="1380067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</a:rPr>
                <a:t>Sno</a:t>
              </a:r>
              <a:endParaRPr lang="ko-KR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2904066" y="1380065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Cno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3996266" y="1380063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Final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5088466" y="1384294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Midterm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 bwMode="auto">
            <a:xfrm>
              <a:off x="1820333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직선 연결선 37"/>
            <p:cNvCxnSpPr/>
            <p:nvPr/>
          </p:nvCxnSpPr>
          <p:spPr bwMode="auto">
            <a:xfrm>
              <a:off x="29040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직선 연결선 38"/>
            <p:cNvCxnSpPr/>
            <p:nvPr/>
          </p:nvCxnSpPr>
          <p:spPr bwMode="auto">
            <a:xfrm>
              <a:off x="39962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50884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직선 연결선 40"/>
            <p:cNvCxnSpPr/>
            <p:nvPr/>
          </p:nvCxnSpPr>
          <p:spPr bwMode="auto">
            <a:xfrm>
              <a:off x="61806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1865542" y="2348300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_STX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74992" y="2581049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_STY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29555" y="2348299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Times New Roman" panose="02020603050405020304" pitchFamily="18" charset="0"/>
              </a:rPr>
              <a:t>≥ 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85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12533" y="2581049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‘C413’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46" name="모서리가 둥근 사각형 설명선 45"/>
          <p:cNvSpPr/>
          <p:nvPr/>
        </p:nvSpPr>
        <p:spPr bwMode="auto">
          <a:xfrm>
            <a:off x="7463366" y="2502187"/>
            <a:ext cx="719670" cy="396876"/>
          </a:xfrm>
          <a:prstGeom prst="wedgeRoundRectCallout">
            <a:avLst>
              <a:gd name="adj1" fmla="val -161065"/>
              <a:gd name="adj2" fmla="val -41557"/>
              <a:gd name="adj3" fmla="val 16667"/>
            </a:avLst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Times New Roman" panose="02020603050405020304" pitchFamily="18" charset="0"/>
              </a:rPr>
              <a:t>OR</a:t>
            </a:r>
            <a:endParaRPr lang="ko-KR" altLang="en-US" sz="1200" dirty="0" smtClean="0">
              <a:latin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88067" y="3980755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_STY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71799" y="3980754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P.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03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QBE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단순 레코드의 삽입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57200" y="1999388"/>
            <a:ext cx="5723466" cy="1244604"/>
            <a:chOff x="457200" y="1380063"/>
            <a:chExt cx="5723466" cy="1244604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457200" y="1380067"/>
              <a:ext cx="1363133" cy="296333"/>
            </a:xfrm>
            <a:prstGeom prst="rect">
              <a:avLst/>
            </a:prstGeom>
            <a:solidFill>
              <a:srgbClr val="BEF8F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</a:rPr>
                <a:t>STUDENT</a:t>
              </a:r>
              <a:endParaRPr lang="ko-KR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1820333" y="1380067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</a:rPr>
                <a:t>Sno</a:t>
              </a:r>
              <a:endParaRPr lang="ko-KR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2904066" y="1380065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Sname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996266" y="1380063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Year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5088466" y="1384294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Dept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 bwMode="auto">
            <a:xfrm>
              <a:off x="1820333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/>
            <p:cNvCxnSpPr/>
            <p:nvPr/>
          </p:nvCxnSpPr>
          <p:spPr bwMode="auto">
            <a:xfrm>
              <a:off x="29040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직선 연결선 21"/>
            <p:cNvCxnSpPr/>
            <p:nvPr/>
          </p:nvCxnSpPr>
          <p:spPr bwMode="auto">
            <a:xfrm>
              <a:off x="39962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/>
            <p:cNvCxnSpPr/>
            <p:nvPr/>
          </p:nvCxnSpPr>
          <p:spPr bwMode="auto">
            <a:xfrm>
              <a:off x="50884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 bwMode="auto">
            <a:xfrm>
              <a:off x="61806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TextBox 24"/>
          <p:cNvSpPr txBox="1"/>
          <p:nvPr/>
        </p:nvSpPr>
        <p:spPr>
          <a:xfrm>
            <a:off x="457200" y="1367161"/>
            <a:ext cx="822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[</a:t>
            </a:r>
            <a:r>
              <a:rPr lang="ko-KR" altLang="en-US" dirty="0" smtClean="0">
                <a:latin typeface="Times New Roman" panose="02020603050405020304" pitchFamily="18" charset="0"/>
              </a:rPr>
              <a:t>질의</a:t>
            </a:r>
            <a:r>
              <a:rPr lang="en-US" altLang="ko-KR" dirty="0" smtClean="0">
                <a:latin typeface="Times New Roman" panose="02020603050405020304" pitchFamily="18" charset="0"/>
              </a:rPr>
              <a:t>] </a:t>
            </a:r>
            <a:r>
              <a:rPr lang="ko-KR" altLang="en-US" dirty="0" smtClean="0">
                <a:latin typeface="Times New Roman" panose="02020603050405020304" pitchFamily="18" charset="0"/>
              </a:rPr>
              <a:t>학번이 </a:t>
            </a:r>
            <a:r>
              <a:rPr lang="en-US" altLang="ko-KR" dirty="0" smtClean="0">
                <a:latin typeface="Times New Roman" panose="02020603050405020304" pitchFamily="18" charset="0"/>
              </a:rPr>
              <a:t>100, </a:t>
            </a:r>
            <a:r>
              <a:rPr lang="ko-KR" altLang="en-US" dirty="0" smtClean="0">
                <a:latin typeface="Times New Roman" panose="02020603050405020304" pitchFamily="18" charset="0"/>
              </a:rPr>
              <a:t>이름이 </a:t>
            </a:r>
            <a:r>
              <a:rPr lang="en-US" altLang="ko-KR" dirty="0" smtClean="0">
                <a:latin typeface="Times New Roman" panose="02020603050405020304" pitchFamily="18" charset="0"/>
              </a:rPr>
              <a:t>‘</a:t>
            </a:r>
            <a:r>
              <a:rPr lang="ko-KR" altLang="en-US" dirty="0" smtClean="0">
                <a:latin typeface="Times New Roman" panose="02020603050405020304" pitchFamily="18" charset="0"/>
              </a:rPr>
              <a:t>김선진</a:t>
            </a:r>
            <a:r>
              <a:rPr lang="en-US" altLang="ko-KR" dirty="0" smtClean="0">
                <a:latin typeface="Times New Roman" panose="02020603050405020304" pitchFamily="18" charset="0"/>
              </a:rPr>
              <a:t>’, 3</a:t>
            </a:r>
            <a:r>
              <a:rPr lang="ko-KR" altLang="en-US" dirty="0" smtClean="0">
                <a:latin typeface="Times New Roman" panose="02020603050405020304" pitchFamily="18" charset="0"/>
              </a:rPr>
              <a:t>학년</a:t>
            </a:r>
            <a:r>
              <a:rPr lang="en-US" altLang="ko-KR" dirty="0" smtClean="0">
                <a:latin typeface="Times New Roman" panose="02020603050405020304" pitchFamily="18" charset="0"/>
              </a:rPr>
              <a:t>, </a:t>
            </a:r>
            <a:r>
              <a:rPr lang="ko-KR" altLang="en-US" dirty="0" smtClean="0">
                <a:latin typeface="Times New Roman" panose="02020603050405020304" pitchFamily="18" charset="0"/>
              </a:rPr>
              <a:t>학과가 </a:t>
            </a:r>
            <a:r>
              <a:rPr lang="en-US" altLang="ko-KR" dirty="0" smtClean="0">
                <a:latin typeface="Times New Roman" panose="02020603050405020304" pitchFamily="18" charset="0"/>
              </a:rPr>
              <a:t>‘</a:t>
            </a:r>
            <a:r>
              <a:rPr lang="ko-KR" altLang="en-US" dirty="0" smtClean="0">
                <a:latin typeface="Times New Roman" panose="02020603050405020304" pitchFamily="18" charset="0"/>
              </a:rPr>
              <a:t>소공</a:t>
            </a:r>
            <a:r>
              <a:rPr lang="en-US" altLang="ko-KR" dirty="0" smtClean="0">
                <a:latin typeface="Times New Roman" panose="02020603050405020304" pitchFamily="18" charset="0"/>
              </a:rPr>
              <a:t>’</a:t>
            </a:r>
            <a:r>
              <a:rPr lang="ko-KR" altLang="en-US" dirty="0" smtClean="0">
                <a:latin typeface="Times New Roman" panose="02020603050405020304" pitchFamily="18" charset="0"/>
              </a:rPr>
              <a:t>인 학생을 삽입하라</a:t>
            </a:r>
            <a:r>
              <a:rPr lang="en-US" altLang="ko-KR" dirty="0" smtClean="0">
                <a:latin typeface="Times New Roman" panose="02020603050405020304" pitchFamily="18" charset="0"/>
              </a:rPr>
              <a:t>. 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88067" y="2308193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100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71799" y="2308192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‘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김선진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’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52080" y="2308192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3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15426" y="2308192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‘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소공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’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200" y="3721963"/>
            <a:ext cx="82296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[</a:t>
            </a:r>
            <a:r>
              <a:rPr lang="ko-KR" altLang="en-US" dirty="0" smtClean="0">
                <a:latin typeface="Times New Roman" panose="02020603050405020304" pitchFamily="18" charset="0"/>
              </a:rPr>
              <a:t>참고</a:t>
            </a:r>
            <a:r>
              <a:rPr lang="en-US" altLang="ko-KR" dirty="0" smtClean="0">
                <a:latin typeface="Times New Roman" panose="02020603050405020304" pitchFamily="18" charset="0"/>
              </a:rPr>
              <a:t>]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Times New Roman" panose="02020603050405020304" pitchFamily="18" charset="0"/>
              </a:rPr>
              <a:t>I. : QBE</a:t>
            </a:r>
            <a:r>
              <a:rPr lang="ko-KR" altLang="en-US" dirty="0" smtClean="0">
                <a:latin typeface="Times New Roman" panose="02020603050405020304" pitchFamily="18" charset="0"/>
              </a:rPr>
              <a:t>의 삽입 연산자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Times New Roman" panose="02020603050405020304" pitchFamily="18" charset="0"/>
              </a:rPr>
              <a:t>기본 키는 </a:t>
            </a:r>
            <a:r>
              <a:rPr lang="en-US" altLang="ko-KR" dirty="0" smtClean="0">
                <a:latin typeface="Times New Roman" panose="02020603050405020304" pitchFamily="18" charset="0"/>
              </a:rPr>
              <a:t>Not Null</a:t>
            </a:r>
            <a:r>
              <a:rPr lang="ko-KR" altLang="en-US" dirty="0" smtClean="0">
                <a:latin typeface="Times New Roman" panose="02020603050405020304" pitchFamily="18" charset="0"/>
              </a:rPr>
              <a:t>이어야 함</a:t>
            </a:r>
            <a:r>
              <a:rPr lang="en-US" altLang="ko-KR" dirty="0" smtClean="0">
                <a:latin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Times New Roman" panose="02020603050405020304" pitchFamily="18" charset="0"/>
              </a:rPr>
              <a:t>기술하지 않은 값은 </a:t>
            </a:r>
            <a:r>
              <a:rPr lang="en-US" altLang="ko-KR" dirty="0" smtClean="0">
                <a:latin typeface="Times New Roman" panose="02020603050405020304" pitchFamily="18" charset="0"/>
              </a:rPr>
              <a:t>0 or null</a:t>
            </a:r>
            <a:r>
              <a:rPr lang="ko-KR" altLang="en-US" dirty="0" smtClean="0">
                <a:latin typeface="Times New Roman" panose="02020603050405020304" pitchFamily="18" charset="0"/>
              </a:rPr>
              <a:t>로 처리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4999" y="2308192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I.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01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QBE(Tuple </a:t>
            </a:r>
            <a:r>
              <a:rPr lang="ko-KR" altLang="en-US" dirty="0" smtClean="0"/>
              <a:t>검색을 이용한 삽입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963334" y="2148865"/>
            <a:ext cx="5723466" cy="1249662"/>
            <a:chOff x="457200" y="1375005"/>
            <a:chExt cx="5723466" cy="1249662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457200" y="1380067"/>
              <a:ext cx="1363133" cy="296333"/>
            </a:xfrm>
            <a:prstGeom prst="rect">
              <a:avLst/>
            </a:prstGeom>
            <a:solidFill>
              <a:srgbClr val="BEF8F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</a:rPr>
                <a:t>STUDENT</a:t>
              </a:r>
              <a:endParaRPr lang="ko-KR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1820333" y="1380067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</a:rPr>
                <a:t>Sno</a:t>
              </a:r>
              <a:endParaRPr lang="ko-KR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2904066" y="1380065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Sname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996266" y="1380063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Year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5088465" y="1375005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Dept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 bwMode="auto">
            <a:xfrm>
              <a:off x="1820333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/>
            <p:cNvCxnSpPr/>
            <p:nvPr/>
          </p:nvCxnSpPr>
          <p:spPr bwMode="auto">
            <a:xfrm>
              <a:off x="29040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직선 연결선 21"/>
            <p:cNvCxnSpPr/>
            <p:nvPr/>
          </p:nvCxnSpPr>
          <p:spPr bwMode="auto">
            <a:xfrm>
              <a:off x="39962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/>
            <p:cNvCxnSpPr/>
            <p:nvPr/>
          </p:nvCxnSpPr>
          <p:spPr bwMode="auto">
            <a:xfrm>
              <a:off x="50884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 bwMode="auto">
            <a:xfrm>
              <a:off x="61806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TextBox 24"/>
          <p:cNvSpPr txBox="1"/>
          <p:nvPr/>
        </p:nvSpPr>
        <p:spPr>
          <a:xfrm>
            <a:off x="457200" y="1367161"/>
            <a:ext cx="82296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[</a:t>
            </a:r>
            <a:r>
              <a:rPr lang="ko-KR" altLang="en-US" dirty="0" smtClean="0">
                <a:latin typeface="Times New Roman" panose="02020603050405020304" pitchFamily="18" charset="0"/>
              </a:rPr>
              <a:t>질의</a:t>
            </a:r>
            <a:r>
              <a:rPr lang="en-US" altLang="ko-KR" dirty="0" smtClean="0">
                <a:latin typeface="Times New Roman" panose="02020603050405020304" pitchFamily="18" charset="0"/>
              </a:rPr>
              <a:t>] SENIOR </a:t>
            </a:r>
            <a:r>
              <a:rPr lang="ko-KR" altLang="en-US" dirty="0" smtClean="0">
                <a:latin typeface="Times New Roman" panose="02020603050405020304" pitchFamily="18" charset="0"/>
              </a:rPr>
              <a:t>테이블이 학번 열로만 구성되어 있다고 가정하자</a:t>
            </a:r>
            <a:r>
              <a:rPr lang="en-US" altLang="ko-KR" dirty="0" smtClean="0">
                <a:latin typeface="Times New Roman" panose="02020603050405020304" pitchFamily="18" charset="0"/>
              </a:rPr>
              <a:t>. 4</a:t>
            </a:r>
            <a:r>
              <a:rPr lang="ko-KR" altLang="en-US" dirty="0" smtClean="0">
                <a:latin typeface="Times New Roman" panose="02020603050405020304" pitchFamily="18" charset="0"/>
              </a:rPr>
              <a:t>학년 학생의 </a:t>
            </a:r>
            <a:r>
              <a:rPr lang="en-US" altLang="ko-KR" dirty="0" smtClean="0">
                <a:latin typeface="Times New Roman" panose="02020603050405020304" pitchFamily="18" charset="0"/>
              </a:rPr>
              <a:t>	</a:t>
            </a:r>
            <a:r>
              <a:rPr lang="ko-KR" altLang="en-US" dirty="0" smtClean="0">
                <a:latin typeface="Times New Roman" panose="02020603050405020304" pitchFamily="18" charset="0"/>
              </a:rPr>
              <a:t>학번을 학생 테이블에서 검색하여 </a:t>
            </a:r>
            <a:r>
              <a:rPr lang="en-US" altLang="ko-KR" dirty="0" smtClean="0">
                <a:latin typeface="Times New Roman" panose="02020603050405020304" pitchFamily="18" charset="0"/>
              </a:rPr>
              <a:t>SENIOR </a:t>
            </a:r>
            <a:r>
              <a:rPr lang="ko-KR" altLang="en-US" dirty="0" smtClean="0">
                <a:latin typeface="Times New Roman" panose="02020603050405020304" pitchFamily="18" charset="0"/>
              </a:rPr>
              <a:t>테이블에 삽입하라</a:t>
            </a:r>
            <a:r>
              <a:rPr lang="en-US" altLang="ko-KR" dirty="0" smtClean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94201" y="2462728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_STX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0427" y="2455313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I.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15850" y="2458089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_STX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59172" y="2153927"/>
            <a:ext cx="2455744" cy="1244600"/>
            <a:chOff x="457200" y="5091113"/>
            <a:chExt cx="2455744" cy="1244600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57200" y="5091113"/>
              <a:ext cx="1363133" cy="296333"/>
            </a:xfrm>
            <a:prstGeom prst="rect">
              <a:avLst/>
            </a:prstGeom>
            <a:solidFill>
              <a:srgbClr val="BEF8F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</a:rPr>
                <a:t>SENIOR</a:t>
              </a:r>
              <a:endParaRPr lang="ko-KR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1820333" y="5091113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</a:rPr>
                <a:t>Sno</a:t>
              </a:r>
              <a:endParaRPr lang="ko-KR" altLang="en-US" sz="1600" dirty="0" smtClean="0">
                <a:latin typeface="Times New Roman" panose="02020603050405020304" pitchFamily="18" charset="0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 bwMode="auto">
            <a:xfrm>
              <a:off x="1820333" y="5387442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직선 연결선 37"/>
            <p:cNvCxnSpPr/>
            <p:nvPr/>
          </p:nvCxnSpPr>
          <p:spPr bwMode="auto">
            <a:xfrm>
              <a:off x="2912944" y="5387442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6561666" y="2455314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4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8439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QBE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 테이블에서의 삭제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57200" y="1999388"/>
            <a:ext cx="5723466" cy="1244604"/>
            <a:chOff x="457200" y="1380063"/>
            <a:chExt cx="5723466" cy="1244604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457200" y="1380067"/>
              <a:ext cx="1363133" cy="296333"/>
            </a:xfrm>
            <a:prstGeom prst="rect">
              <a:avLst/>
            </a:prstGeom>
            <a:solidFill>
              <a:srgbClr val="BEF8F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</a:rPr>
                <a:t>STUDENT</a:t>
              </a:r>
              <a:endParaRPr lang="ko-KR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1820333" y="1380067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</a:rPr>
                <a:t>Sno</a:t>
              </a:r>
              <a:endParaRPr lang="ko-KR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2904066" y="1380065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Sname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996266" y="1380063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Year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5088466" y="1384294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Dept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 bwMode="auto">
            <a:xfrm>
              <a:off x="1820333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/>
            <p:cNvCxnSpPr/>
            <p:nvPr/>
          </p:nvCxnSpPr>
          <p:spPr bwMode="auto">
            <a:xfrm>
              <a:off x="29040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직선 연결선 21"/>
            <p:cNvCxnSpPr/>
            <p:nvPr/>
          </p:nvCxnSpPr>
          <p:spPr bwMode="auto">
            <a:xfrm>
              <a:off x="39962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/>
            <p:cNvCxnSpPr/>
            <p:nvPr/>
          </p:nvCxnSpPr>
          <p:spPr bwMode="auto">
            <a:xfrm>
              <a:off x="50884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 bwMode="auto">
            <a:xfrm>
              <a:off x="61806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TextBox 24"/>
          <p:cNvSpPr txBox="1"/>
          <p:nvPr/>
        </p:nvSpPr>
        <p:spPr>
          <a:xfrm>
            <a:off x="457200" y="1367161"/>
            <a:ext cx="822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[</a:t>
            </a:r>
            <a:r>
              <a:rPr lang="ko-KR" altLang="en-US" dirty="0" smtClean="0">
                <a:latin typeface="Times New Roman" panose="02020603050405020304" pitchFamily="18" charset="0"/>
              </a:rPr>
              <a:t>질의</a:t>
            </a:r>
            <a:r>
              <a:rPr lang="en-US" altLang="ko-KR" dirty="0" smtClean="0">
                <a:latin typeface="Times New Roman" panose="02020603050405020304" pitchFamily="18" charset="0"/>
              </a:rPr>
              <a:t>] </a:t>
            </a:r>
            <a:r>
              <a:rPr lang="ko-KR" altLang="en-US" dirty="0" smtClean="0">
                <a:latin typeface="Times New Roman" panose="02020603050405020304" pitchFamily="18" charset="0"/>
              </a:rPr>
              <a:t>학번이</a:t>
            </a:r>
            <a:r>
              <a:rPr lang="en-US" altLang="ko-KR" dirty="0" smtClean="0">
                <a:latin typeface="Times New Roman" panose="02020603050405020304" pitchFamily="18" charset="0"/>
              </a:rPr>
              <a:t> 100</a:t>
            </a:r>
            <a:r>
              <a:rPr lang="ko-KR" altLang="en-US" dirty="0" smtClean="0">
                <a:latin typeface="Times New Roman" panose="02020603050405020304" pitchFamily="18" charset="0"/>
              </a:rPr>
              <a:t>인 학생을 학생 테이블에서 삭제하라</a:t>
            </a:r>
            <a:r>
              <a:rPr lang="en-US" altLang="ko-KR" dirty="0" smtClean="0">
                <a:latin typeface="Times New Roman" panose="02020603050405020304" pitchFamily="18" charset="0"/>
              </a:rPr>
              <a:t>. 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88067" y="2308193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100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4999" y="2308192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D.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200" y="3721963"/>
            <a:ext cx="82296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[</a:t>
            </a:r>
            <a:r>
              <a:rPr lang="ko-KR" altLang="en-US" dirty="0" smtClean="0">
                <a:latin typeface="Times New Roman" panose="02020603050405020304" pitchFamily="18" charset="0"/>
              </a:rPr>
              <a:t>참고</a:t>
            </a:r>
            <a:r>
              <a:rPr lang="en-US" altLang="ko-KR" dirty="0" smtClean="0">
                <a:latin typeface="Times New Roman" panose="02020603050405020304" pitchFamily="18" charset="0"/>
              </a:rPr>
              <a:t>]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Times New Roman" panose="02020603050405020304" pitchFamily="18" charset="0"/>
              </a:rPr>
              <a:t>D. : QBE</a:t>
            </a:r>
            <a:r>
              <a:rPr lang="ko-KR" altLang="en-US" dirty="0" smtClean="0">
                <a:latin typeface="Times New Roman" panose="02020603050405020304" pitchFamily="18" charset="0"/>
              </a:rPr>
              <a:t>의 삭제 연산자</a:t>
            </a:r>
            <a:endParaRPr lang="en-US" altLang="ko-KR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409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QBE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복수 테이블에서의 삭제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57200" y="3489001"/>
            <a:ext cx="5723466" cy="1244604"/>
            <a:chOff x="457200" y="1380063"/>
            <a:chExt cx="5723466" cy="1244604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457200" y="1380067"/>
              <a:ext cx="1363133" cy="296333"/>
            </a:xfrm>
            <a:prstGeom prst="rect">
              <a:avLst/>
            </a:prstGeom>
            <a:solidFill>
              <a:srgbClr val="BEF8F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</a:rPr>
                <a:t>STUDENT</a:t>
              </a:r>
              <a:endParaRPr lang="ko-KR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1820333" y="1380067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</a:rPr>
                <a:t>Sno</a:t>
              </a:r>
              <a:endParaRPr lang="ko-KR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2904066" y="1380065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Sname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996266" y="1380063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Year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5088466" y="1384294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Dept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 bwMode="auto">
            <a:xfrm>
              <a:off x="1820333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/>
            <p:cNvCxnSpPr/>
            <p:nvPr/>
          </p:nvCxnSpPr>
          <p:spPr bwMode="auto">
            <a:xfrm>
              <a:off x="29040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직선 연결선 21"/>
            <p:cNvCxnSpPr/>
            <p:nvPr/>
          </p:nvCxnSpPr>
          <p:spPr bwMode="auto">
            <a:xfrm>
              <a:off x="39962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/>
            <p:cNvCxnSpPr/>
            <p:nvPr/>
          </p:nvCxnSpPr>
          <p:spPr bwMode="auto">
            <a:xfrm>
              <a:off x="50884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 bwMode="auto">
            <a:xfrm>
              <a:off x="61806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TextBox 24"/>
          <p:cNvSpPr txBox="1"/>
          <p:nvPr/>
        </p:nvSpPr>
        <p:spPr>
          <a:xfrm>
            <a:off x="457200" y="1367161"/>
            <a:ext cx="82296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[</a:t>
            </a:r>
            <a:r>
              <a:rPr lang="ko-KR" altLang="en-US" dirty="0" smtClean="0">
                <a:latin typeface="Times New Roman" panose="02020603050405020304" pitchFamily="18" charset="0"/>
              </a:rPr>
              <a:t>질의</a:t>
            </a:r>
            <a:r>
              <a:rPr lang="en-US" altLang="ko-KR" dirty="0" smtClean="0">
                <a:latin typeface="Times New Roman" panose="02020603050405020304" pitchFamily="18" charset="0"/>
              </a:rPr>
              <a:t>] </a:t>
            </a:r>
            <a:r>
              <a:rPr lang="ko-KR" altLang="en-US" dirty="0" smtClean="0">
                <a:latin typeface="Times New Roman" panose="02020603050405020304" pitchFamily="18" charset="0"/>
              </a:rPr>
              <a:t>기말 성적이 </a:t>
            </a:r>
            <a:r>
              <a:rPr lang="en-US" altLang="ko-KR" dirty="0" smtClean="0">
                <a:latin typeface="Times New Roman" panose="02020603050405020304" pitchFamily="18" charset="0"/>
              </a:rPr>
              <a:t>60</a:t>
            </a:r>
            <a:r>
              <a:rPr lang="ko-KR" altLang="en-US" dirty="0" smtClean="0">
                <a:latin typeface="Times New Roman" panose="02020603050405020304" pitchFamily="18" charset="0"/>
              </a:rPr>
              <a:t>점 미만인 학생을 등록 테이블과 학생 테이블에서 </a:t>
            </a:r>
            <a:r>
              <a:rPr lang="en-US" altLang="ko-KR" dirty="0" smtClean="0">
                <a:latin typeface="Times New Roman" panose="02020603050405020304" pitchFamily="18" charset="0"/>
              </a:rPr>
              <a:t>	</a:t>
            </a:r>
            <a:r>
              <a:rPr lang="ko-KR" altLang="en-US" dirty="0" smtClean="0">
                <a:latin typeface="Times New Roman" panose="02020603050405020304" pitchFamily="18" charset="0"/>
              </a:rPr>
              <a:t>삭제하라</a:t>
            </a:r>
            <a:r>
              <a:rPr lang="en-US" altLang="ko-KR" dirty="0" smtClean="0">
                <a:latin typeface="Times New Roman" panose="02020603050405020304" pitchFamily="18" charset="0"/>
              </a:rPr>
              <a:t>. 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5000" y="2742557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D.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57200" y="2121744"/>
            <a:ext cx="5723466" cy="1248835"/>
            <a:chOff x="457200" y="1375832"/>
            <a:chExt cx="5723466" cy="1248835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57200" y="1380067"/>
              <a:ext cx="1363133" cy="296333"/>
            </a:xfrm>
            <a:prstGeom prst="rect">
              <a:avLst/>
            </a:prstGeom>
            <a:solidFill>
              <a:srgbClr val="BEF8F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</a:rPr>
                <a:t>ENROLL</a:t>
              </a:r>
              <a:endParaRPr lang="ko-KR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1820333" y="1380067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</a:rPr>
                <a:t>Sno</a:t>
              </a:r>
              <a:endParaRPr lang="ko-KR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2904066" y="1380065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Cno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3996266" y="1380063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Final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5088466" y="1375832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Midterm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 bwMode="auto">
            <a:xfrm>
              <a:off x="1820333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직선 연결선 37"/>
            <p:cNvCxnSpPr/>
            <p:nvPr/>
          </p:nvCxnSpPr>
          <p:spPr bwMode="auto">
            <a:xfrm>
              <a:off x="29040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직선 연결선 38"/>
            <p:cNvCxnSpPr/>
            <p:nvPr/>
          </p:nvCxnSpPr>
          <p:spPr bwMode="auto">
            <a:xfrm>
              <a:off x="39962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50884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직선 연결선 40"/>
            <p:cNvCxnSpPr/>
            <p:nvPr/>
          </p:nvCxnSpPr>
          <p:spPr bwMode="auto">
            <a:xfrm>
              <a:off x="61806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1864557" y="2445584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_STX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56420" y="2709116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_STX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04487" y="2422441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&lt; 60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4999" y="3785334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D.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02578" y="3797427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_STX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386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QBE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필드 값의 갱신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57200" y="1999388"/>
            <a:ext cx="5723466" cy="1244604"/>
            <a:chOff x="457200" y="1380063"/>
            <a:chExt cx="5723466" cy="1244604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457200" y="1380067"/>
              <a:ext cx="1363133" cy="296333"/>
            </a:xfrm>
            <a:prstGeom prst="rect">
              <a:avLst/>
            </a:prstGeom>
            <a:solidFill>
              <a:srgbClr val="BEF8F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</a:rPr>
                <a:t>STUDENT</a:t>
              </a:r>
              <a:endParaRPr lang="ko-KR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1820333" y="1380067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</a:rPr>
                <a:t>Sno</a:t>
              </a:r>
              <a:endParaRPr lang="ko-KR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2904066" y="1380065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Sname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996266" y="1380063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Year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5088466" y="1384294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Dept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 bwMode="auto">
            <a:xfrm>
              <a:off x="1820333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/>
            <p:cNvCxnSpPr/>
            <p:nvPr/>
          </p:nvCxnSpPr>
          <p:spPr bwMode="auto">
            <a:xfrm>
              <a:off x="29040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직선 연결선 21"/>
            <p:cNvCxnSpPr/>
            <p:nvPr/>
          </p:nvCxnSpPr>
          <p:spPr bwMode="auto">
            <a:xfrm>
              <a:off x="39962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/>
            <p:cNvCxnSpPr/>
            <p:nvPr/>
          </p:nvCxnSpPr>
          <p:spPr bwMode="auto">
            <a:xfrm>
              <a:off x="50884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 bwMode="auto">
            <a:xfrm>
              <a:off x="61806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TextBox 24"/>
          <p:cNvSpPr txBox="1"/>
          <p:nvPr/>
        </p:nvSpPr>
        <p:spPr>
          <a:xfrm>
            <a:off x="457200" y="1367161"/>
            <a:ext cx="822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[</a:t>
            </a:r>
            <a:r>
              <a:rPr lang="ko-KR" altLang="en-US" dirty="0" smtClean="0">
                <a:latin typeface="Times New Roman" panose="02020603050405020304" pitchFamily="18" charset="0"/>
              </a:rPr>
              <a:t>질의</a:t>
            </a:r>
            <a:r>
              <a:rPr lang="en-US" altLang="ko-KR" dirty="0" smtClean="0">
                <a:latin typeface="Times New Roman" panose="02020603050405020304" pitchFamily="18" charset="0"/>
              </a:rPr>
              <a:t>] </a:t>
            </a:r>
            <a:r>
              <a:rPr lang="ko-KR" altLang="en-US" dirty="0" smtClean="0">
                <a:latin typeface="Times New Roman" panose="02020603050405020304" pitchFamily="18" charset="0"/>
              </a:rPr>
              <a:t>학번이 </a:t>
            </a:r>
            <a:r>
              <a:rPr lang="en-US" altLang="ko-KR" dirty="0" smtClean="0">
                <a:latin typeface="Times New Roman" panose="02020603050405020304" pitchFamily="18" charset="0"/>
              </a:rPr>
              <a:t>300</a:t>
            </a:r>
            <a:r>
              <a:rPr lang="ko-KR" altLang="en-US" dirty="0" smtClean="0">
                <a:latin typeface="Times New Roman" panose="02020603050405020304" pitchFamily="18" charset="0"/>
              </a:rPr>
              <a:t>인 학생의 학년을</a:t>
            </a:r>
            <a:r>
              <a:rPr lang="en-US" altLang="ko-KR" dirty="0" smtClean="0">
                <a:latin typeface="Times New Roman" panose="02020603050405020304" pitchFamily="18" charset="0"/>
              </a:rPr>
              <a:t> 2</a:t>
            </a:r>
            <a:r>
              <a:rPr lang="ko-KR" altLang="en-US" dirty="0" smtClean="0">
                <a:latin typeface="Times New Roman" panose="02020603050405020304" pitchFamily="18" charset="0"/>
              </a:rPr>
              <a:t>로 변경하라</a:t>
            </a:r>
            <a:r>
              <a:rPr lang="en-US" altLang="ko-KR" dirty="0" smtClean="0">
                <a:latin typeface="Times New Roman" panose="02020603050405020304" pitchFamily="18" charset="0"/>
              </a:rPr>
              <a:t>. 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88067" y="2308193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300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52080" y="2308192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U.2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200" y="5009225"/>
            <a:ext cx="82296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[</a:t>
            </a:r>
            <a:r>
              <a:rPr lang="ko-KR" altLang="en-US" dirty="0" smtClean="0">
                <a:latin typeface="Times New Roman" panose="02020603050405020304" pitchFamily="18" charset="0"/>
              </a:rPr>
              <a:t>참고</a:t>
            </a:r>
            <a:r>
              <a:rPr lang="en-US" altLang="ko-KR" dirty="0" smtClean="0">
                <a:latin typeface="Times New Roman" panose="02020603050405020304" pitchFamily="18" charset="0"/>
              </a:rPr>
              <a:t>]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Times New Roman" panose="02020603050405020304" pitchFamily="18" charset="0"/>
              </a:rPr>
              <a:t>U. : QBE</a:t>
            </a:r>
            <a:r>
              <a:rPr lang="ko-KR" altLang="en-US" dirty="0" smtClean="0">
                <a:latin typeface="Times New Roman" panose="02020603050405020304" pitchFamily="18" charset="0"/>
              </a:rPr>
              <a:t>의 갱신 연산자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Times New Roman" panose="02020603050405020304" pitchFamily="18" charset="0"/>
              </a:rPr>
              <a:t>기본 키에 해당하는 필드는 갱신할 수 없다</a:t>
            </a:r>
            <a:r>
              <a:rPr lang="en-US" altLang="ko-KR" dirty="0" smtClean="0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457200" y="3456892"/>
            <a:ext cx="5723466" cy="1244604"/>
            <a:chOff x="457200" y="1380063"/>
            <a:chExt cx="5723466" cy="1244604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57200" y="1380067"/>
              <a:ext cx="1363133" cy="296333"/>
            </a:xfrm>
            <a:prstGeom prst="rect">
              <a:avLst/>
            </a:prstGeom>
            <a:solidFill>
              <a:srgbClr val="BEF8F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</a:rPr>
                <a:t>STUDENT</a:t>
              </a:r>
              <a:endParaRPr lang="ko-KR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1820333" y="1380067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</a:rPr>
                <a:t>Sno</a:t>
              </a:r>
              <a:endParaRPr lang="ko-KR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2904066" y="1380065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Sname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3996266" y="1380063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Year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5088466" y="1384294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Dept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 bwMode="auto">
            <a:xfrm>
              <a:off x="1820333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직선 연결선 37"/>
            <p:cNvCxnSpPr/>
            <p:nvPr/>
          </p:nvCxnSpPr>
          <p:spPr bwMode="auto">
            <a:xfrm>
              <a:off x="29040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직선 연결선 38"/>
            <p:cNvCxnSpPr/>
            <p:nvPr/>
          </p:nvCxnSpPr>
          <p:spPr bwMode="auto">
            <a:xfrm>
              <a:off x="39962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50884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직선 연결선 40"/>
            <p:cNvCxnSpPr/>
            <p:nvPr/>
          </p:nvCxnSpPr>
          <p:spPr bwMode="auto">
            <a:xfrm>
              <a:off x="61806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1888067" y="3765697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300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52080" y="3765696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2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4999" y="3765696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U.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27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QBE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산술식을</a:t>
            </a:r>
            <a:r>
              <a:rPr lang="ko-KR" altLang="en-US" dirty="0" smtClean="0"/>
              <a:t> 이용한 갱신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1367161"/>
            <a:ext cx="822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[</a:t>
            </a:r>
            <a:r>
              <a:rPr lang="ko-KR" altLang="en-US" dirty="0" smtClean="0">
                <a:latin typeface="Times New Roman" panose="02020603050405020304" pitchFamily="18" charset="0"/>
              </a:rPr>
              <a:t>질의</a:t>
            </a:r>
            <a:r>
              <a:rPr lang="en-US" altLang="ko-KR" dirty="0" smtClean="0">
                <a:latin typeface="Times New Roman" panose="02020603050405020304" pitchFamily="18" charset="0"/>
              </a:rPr>
              <a:t>] </a:t>
            </a:r>
            <a:r>
              <a:rPr lang="ko-KR" altLang="en-US" dirty="0" smtClean="0">
                <a:latin typeface="Times New Roman" panose="02020603050405020304" pitchFamily="18" charset="0"/>
              </a:rPr>
              <a:t>과목 </a:t>
            </a:r>
            <a:r>
              <a:rPr lang="en-US" altLang="ko-KR" dirty="0" smtClean="0">
                <a:latin typeface="Times New Roman" panose="02020603050405020304" pitchFamily="18" charset="0"/>
              </a:rPr>
              <a:t>‘C413’</a:t>
            </a:r>
            <a:r>
              <a:rPr lang="ko-KR" altLang="en-US" dirty="0" smtClean="0">
                <a:latin typeface="Times New Roman" panose="02020603050405020304" pitchFamily="18" charset="0"/>
              </a:rPr>
              <a:t>에 등록한 학생의 기말성적에 </a:t>
            </a:r>
            <a:r>
              <a:rPr lang="en-US" altLang="ko-KR" dirty="0" smtClean="0">
                <a:latin typeface="Times New Roman" panose="02020603050405020304" pitchFamily="18" charset="0"/>
              </a:rPr>
              <a:t>5</a:t>
            </a:r>
            <a:r>
              <a:rPr lang="ko-KR" altLang="en-US" dirty="0" smtClean="0">
                <a:latin typeface="Times New Roman" panose="02020603050405020304" pitchFamily="18" charset="0"/>
              </a:rPr>
              <a:t>점을 가산하라</a:t>
            </a:r>
            <a:r>
              <a:rPr lang="en-US" altLang="ko-KR" dirty="0" smtClean="0">
                <a:latin typeface="Times New Roman" panose="02020603050405020304" pitchFamily="18" charset="0"/>
              </a:rPr>
              <a:t>. 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6780" y="2261351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</a:rPr>
              <a:t>U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.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7200" y="1960654"/>
            <a:ext cx="5723466" cy="1248835"/>
            <a:chOff x="457200" y="1375832"/>
            <a:chExt cx="5723466" cy="1248835"/>
          </a:xfrm>
        </p:grpSpPr>
        <p:sp>
          <p:nvSpPr>
            <p:cNvPr id="33" name="직사각형 32"/>
            <p:cNvSpPr/>
            <p:nvPr/>
          </p:nvSpPr>
          <p:spPr bwMode="auto">
            <a:xfrm>
              <a:off x="457200" y="1380067"/>
              <a:ext cx="1363133" cy="296333"/>
            </a:xfrm>
            <a:prstGeom prst="rect">
              <a:avLst/>
            </a:prstGeom>
            <a:solidFill>
              <a:srgbClr val="BEF8F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</a:rPr>
                <a:t>ENROLL</a:t>
              </a:r>
              <a:endParaRPr lang="ko-KR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1820333" y="1380067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</a:rPr>
                <a:t>Sno</a:t>
              </a:r>
              <a:endParaRPr lang="ko-KR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2904066" y="1380065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Cno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3996266" y="1380063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Final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5088466" y="1375832"/>
              <a:ext cx="1092200" cy="296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Midterm</a:t>
              </a:r>
              <a:endPara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 bwMode="auto">
            <a:xfrm>
              <a:off x="1820333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직선 연결선 38"/>
            <p:cNvCxnSpPr/>
            <p:nvPr/>
          </p:nvCxnSpPr>
          <p:spPr bwMode="auto">
            <a:xfrm>
              <a:off x="29040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39962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직선 연결선 40"/>
            <p:cNvCxnSpPr/>
            <p:nvPr/>
          </p:nvCxnSpPr>
          <p:spPr bwMode="auto">
            <a:xfrm>
              <a:off x="50884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직선 연결선 41"/>
            <p:cNvCxnSpPr/>
            <p:nvPr/>
          </p:nvCxnSpPr>
          <p:spPr bwMode="auto">
            <a:xfrm>
              <a:off x="6180666" y="1676396"/>
              <a:ext cx="0" cy="9482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" name="TextBox 43"/>
          <p:cNvSpPr txBox="1"/>
          <p:nvPr/>
        </p:nvSpPr>
        <p:spPr>
          <a:xfrm>
            <a:off x="4012707" y="2527809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_G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04487" y="2261351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_G+5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70321" y="2527810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</a:rPr>
              <a:t>‘C413’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6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 집합 연산자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ko-KR" altLang="en-US" dirty="0" smtClean="0"/>
                  <a:t>합집합</a:t>
                </a:r>
                <a:r>
                  <a:rPr lang="en-US" altLang="ko-KR" dirty="0" smtClean="0"/>
                  <a:t>(Union)</a:t>
                </a:r>
              </a:p>
              <a:p>
                <a:pPr marL="719138" lvl="1" indent="-363538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∨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19138" lvl="1" indent="-363538">
                  <a:buFont typeface="Wingdings" panose="05000000000000000000" pitchFamily="2" charset="2"/>
                  <a:buChar char="§"/>
                </a:pPr>
                <a:r>
                  <a:rPr lang="en-US" altLang="ko-KR" dirty="0" smtClean="0"/>
                  <a:t>Degree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degree of R = degree of S</a:t>
                </a:r>
              </a:p>
              <a:p>
                <a:pPr marL="719138" lvl="1" indent="-363538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ko-KR" altLang="en-US" dirty="0" smtClean="0"/>
                  <a:t>교집합</a:t>
                </a:r>
                <a:r>
                  <a:rPr lang="en-US" altLang="ko-KR" dirty="0" smtClean="0"/>
                  <a:t>(Intersect)</a:t>
                </a:r>
              </a:p>
              <a:p>
                <a:pPr marL="719138" lvl="1" indent="-363538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nary>
                      </m:e>
                    </m:d>
                  </m:oMath>
                </a14:m>
                <a:endParaRPr lang="en-US" altLang="ko-KR" dirty="0"/>
              </a:p>
              <a:p>
                <a:pPr marL="719138" lvl="1" indent="-363538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Degree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degree of R = degree of S</a:t>
                </a:r>
              </a:p>
              <a:p>
                <a:pPr marL="719138" lvl="1" indent="-363538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⁡{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ko-KR" altLang="en-US" dirty="0" err="1" smtClean="0"/>
                  <a:t>차집합</a:t>
                </a:r>
                <a:r>
                  <a:rPr lang="en-US" altLang="ko-KR" dirty="0" smtClean="0"/>
                  <a:t>(Difference)</a:t>
                </a:r>
              </a:p>
              <a:p>
                <a:pPr marL="719138" lvl="1" indent="-363538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nary>
                      </m:e>
                    </m:d>
                  </m:oMath>
                </a14:m>
                <a:endParaRPr lang="en-US" altLang="ko-KR" dirty="0"/>
              </a:p>
              <a:p>
                <a:pPr marL="719138" lvl="1" indent="-363538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Degree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degree of R = degree of S</a:t>
                </a:r>
              </a:p>
              <a:p>
                <a:pPr marL="719138" lvl="1" indent="-363538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01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 집합 연산자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ko-KR" altLang="en-US" dirty="0" smtClean="0"/>
                  <a:t>곱집합</a:t>
                </a:r>
                <a:r>
                  <a:rPr lang="en-US" altLang="ko-KR" dirty="0"/>
                  <a:t>(Cartesian Product)</a:t>
                </a:r>
              </a:p>
              <a:p>
                <a:pPr marL="719138" lvl="1" indent="-363538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nary>
                      </m:e>
                    </m:d>
                  </m:oMath>
                </a14:m>
                <a:r>
                  <a:rPr lang="en-US" altLang="ko-KR" dirty="0" smtClean="0"/>
                  <a:t>, (‘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dirty="0" smtClean="0"/>
                  <a:t>’: concatenation)</a:t>
                </a:r>
                <a:endParaRPr lang="en-US" altLang="ko-KR" dirty="0"/>
              </a:p>
              <a:p>
                <a:pPr marL="719138" lvl="1" indent="-363538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Degree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degree of R </a:t>
                </a:r>
                <a:r>
                  <a:rPr lang="en-US" altLang="ko-KR" dirty="0" smtClean="0"/>
                  <a:t>+ </a:t>
                </a:r>
                <a:r>
                  <a:rPr lang="en-US" altLang="ko-KR" dirty="0"/>
                  <a:t>degree of S</a:t>
                </a:r>
              </a:p>
              <a:p>
                <a:pPr marL="719138" lvl="1" indent="-363538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19138" lvl="1" indent="-363538">
                  <a:buFont typeface="Wingdings" panose="05000000000000000000" pitchFamily="2" charset="2"/>
                  <a:buChar char="§"/>
                </a:pPr>
                <a:r>
                  <a:rPr lang="en-US" altLang="ko-KR" dirty="0" smtClean="0"/>
                  <a:t>R</a:t>
                </a:r>
                <a:r>
                  <a:rPr lang="ko-KR" altLang="en-US" dirty="0" smtClean="0"/>
                  <a:t>과</a:t>
                </a:r>
                <a:r>
                  <a:rPr lang="en-US" altLang="ko-KR" dirty="0" smtClean="0"/>
                  <a:t> S</a:t>
                </a:r>
                <a:r>
                  <a:rPr lang="ko-KR" altLang="en-US" dirty="0" smtClean="0"/>
                  <a:t>의 속성 이름이 중복되는 때에는 관계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이름으로 </a:t>
                </a:r>
                <a:r>
                  <a:rPr lang="en-US" altLang="ko-KR" dirty="0" smtClean="0"/>
                  <a:t>qualify </a:t>
                </a:r>
                <a:r>
                  <a:rPr lang="ko-KR" altLang="en-US" dirty="0" smtClean="0"/>
                  <a:t>시켜서 구분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en-US" altLang="ko-KR" dirty="0"/>
                  <a:t>R.A</a:t>
                </a:r>
                <a:r>
                  <a:rPr lang="en-US" altLang="ko-KR" baseline="-25000" dirty="0"/>
                  <a:t>1</a:t>
                </a:r>
                <a:r>
                  <a:rPr lang="en-US" altLang="ko-KR" dirty="0"/>
                  <a:t>, S.B</a:t>
                </a:r>
                <a:r>
                  <a:rPr lang="en-US" altLang="ko-KR" baseline="-25000" dirty="0"/>
                  <a:t>2</a:t>
                </a:r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ko-KR" altLang="en-US" dirty="0" smtClean="0"/>
                  <a:t>주의할 사항</a:t>
                </a:r>
                <a:endParaRPr lang="en-US" altLang="ko-K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ko-KR" altLang="en-US" dirty="0" smtClean="0"/>
                  <a:t>집합에 대한 연산 법칙은 동일하게 성립</a:t>
                </a:r>
                <a:r>
                  <a:rPr lang="en-US" altLang="ko-KR" dirty="0" smtClean="0"/>
                  <a:t>!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1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07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 (</a:t>
            </a:r>
            <a:r>
              <a:rPr lang="el-GR" altLang="ko-KR" dirty="0">
                <a:latin typeface="HY신명조" panose="02030600000101010101" pitchFamily="18" charset="-127"/>
              </a:rPr>
              <a:t>σ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사용하는 기호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관계 </a:t>
                </a:r>
                <a:r>
                  <a:rPr lang="en-US" altLang="ko-KR" dirty="0" smtClean="0"/>
                  <a:t>R</a:t>
                </a:r>
                <a:r>
                  <a:rPr lang="ko-KR" altLang="en-US" dirty="0" smtClean="0"/>
                  <a:t>의 속성 집합 </a:t>
                </a:r>
                <a:r>
                  <a:rPr lang="en-US" altLang="ko-KR" dirty="0" smtClean="0"/>
                  <a:t>X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R</a:t>
                </a:r>
                <a:r>
                  <a:rPr lang="ko-KR" altLang="en-US" dirty="0" smtClean="0"/>
                  <a:t>은 </a:t>
                </a:r>
                <a:r>
                  <a:rPr lang="en-US" altLang="ko-KR" dirty="0" smtClean="0"/>
                  <a:t>R(X) </a:t>
                </a:r>
                <a:r>
                  <a:rPr lang="ko-KR" altLang="en-US" dirty="0" smtClean="0"/>
                  <a:t>또는 </a:t>
                </a:r>
                <a:r>
                  <a:rPr lang="en-US" altLang="ko-KR" dirty="0" smtClean="0"/>
                  <a:t>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로 표현 가능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R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tuple 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 smtClean="0"/>
                  <a:t>에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대해서 속성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의 값은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로 표현</a:t>
                </a:r>
                <a:endParaRPr lang="en-US" altLang="ko-KR" dirty="0" smtClean="0"/>
              </a:p>
              <a:p>
                <a:r>
                  <a:rPr lang="ko-KR" altLang="en-US" dirty="0" smtClean="0"/>
                  <a:t>기본 개념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연산에서 기술한 조건을 만족하는 </a:t>
                </a:r>
                <a:r>
                  <a:rPr lang="en-US" altLang="ko-KR" dirty="0" smtClean="0"/>
                  <a:t>tuple</a:t>
                </a:r>
                <a:r>
                  <a:rPr lang="ko-KR" altLang="en-US" dirty="0" smtClean="0"/>
                  <a:t>만을 선택하는 연산 </a:t>
                </a:r>
                <a:r>
                  <a:rPr lang="ko-KR" altLang="en-US" dirty="0" smtClean="0">
                    <a:latin typeface="HY신명조" panose="02030600000101010101" pitchFamily="18" charset="-127"/>
                  </a:rPr>
                  <a:t>⇒ </a:t>
                </a:r>
                <a:r>
                  <a:rPr lang="ko-KR" altLang="en-US" dirty="0" smtClean="0"/>
                  <a:t>수평적 부분 집합</a:t>
                </a:r>
                <a:r>
                  <a:rPr lang="en-US" altLang="ko-KR" dirty="0" smtClean="0"/>
                  <a:t>(horizontal subset)</a:t>
                </a:r>
                <a:r>
                  <a:rPr lang="ko-KR" altLang="en-US" dirty="0" smtClean="0"/>
                  <a:t>을 생성</a:t>
                </a:r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</m:oMath>
                </a14:m>
                <a:r>
                  <a:rPr lang="en-US" altLang="ko-KR" dirty="0" smtClean="0"/>
                  <a:t> (c : </a:t>
                </a:r>
                <a:r>
                  <a:rPr lang="ko-KR" altLang="en-US" dirty="0" smtClean="0"/>
                  <a:t>조건</a:t>
                </a:r>
                <a:r>
                  <a:rPr lang="en-US" altLang="ko-KR" dirty="0" smtClean="0"/>
                  <a:t>)</a:t>
                </a:r>
              </a:p>
              <a:p>
                <a:pPr lvl="2"/>
                <a:r>
                  <a:rPr lang="ko-KR" altLang="en-US" dirty="0" smtClean="0"/>
                  <a:t>관계 </a:t>
                </a:r>
                <a:r>
                  <a:rPr lang="en-US" altLang="ko-KR" dirty="0" smtClean="0"/>
                  <a:t>R</a:t>
                </a:r>
                <a:r>
                  <a:rPr lang="ko-KR" altLang="en-US" dirty="0" smtClean="0"/>
                  <a:t>에 포함된 모든 </a:t>
                </a:r>
                <a:r>
                  <a:rPr lang="en-US" altLang="ko-KR" dirty="0" smtClean="0"/>
                  <a:t>tuple</a:t>
                </a:r>
                <a:r>
                  <a:rPr lang="ko-KR" altLang="en-US" dirty="0" smtClean="0"/>
                  <a:t>에 대해서 </a:t>
                </a:r>
                <a:r>
                  <a:rPr lang="en-US" altLang="ko-KR" dirty="0" smtClean="0"/>
                  <a:t>tuple </a:t>
                </a:r>
                <a:r>
                  <a:rPr lang="ko-KR" altLang="en-US" dirty="0" smtClean="0"/>
                  <a:t>별로 조건을 검사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선택도</a:t>
                </a:r>
                <a:r>
                  <a:rPr lang="en-US" altLang="ko-KR" dirty="0" smtClean="0"/>
                  <a:t>(selectivity) = (</a:t>
                </a:r>
                <a:r>
                  <a:rPr lang="ko-KR" altLang="en-US" dirty="0" smtClean="0"/>
                  <a:t>선택된 </a:t>
                </a:r>
                <a:r>
                  <a:rPr lang="en-US" altLang="ko-KR" dirty="0" smtClean="0"/>
                  <a:t>tuples</a:t>
                </a:r>
                <a:r>
                  <a:rPr lang="ko-KR" altLang="en-US" dirty="0" smtClean="0"/>
                  <a:t> 수</a:t>
                </a:r>
                <a:r>
                  <a:rPr lang="en-US" altLang="ko-KR" dirty="0" smtClean="0"/>
                  <a:t>) / (</a:t>
                </a:r>
                <a:r>
                  <a:rPr lang="ko-KR" altLang="en-US" dirty="0" smtClean="0"/>
                  <a:t>전체 </a:t>
                </a:r>
                <a:r>
                  <a:rPr lang="en-US" altLang="ko-KR" dirty="0" smtClean="0"/>
                  <a:t>tuples</a:t>
                </a:r>
                <a:r>
                  <a:rPr lang="ko-KR" altLang="en-US" dirty="0" smtClean="0"/>
                  <a:t> 수</a:t>
                </a:r>
                <a:r>
                  <a:rPr lang="en-US" altLang="ko-KR" dirty="0" smtClean="0"/>
                  <a:t>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1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63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230909"/>
              </p:ext>
            </p:extLst>
          </p:nvPr>
        </p:nvGraphicFramePr>
        <p:xfrm>
          <a:off x="457200" y="1603373"/>
          <a:ext cx="30226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650"/>
                <a:gridCol w="755650"/>
                <a:gridCol w="755650"/>
                <a:gridCol w="755650"/>
              </a:tblGrid>
              <a:tr h="450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학번</a:t>
                      </a:r>
                      <a:endParaRPr lang="en-US" altLang="ko-KR" sz="1400" u="sng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en-US" altLang="ko-KR" sz="1400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Sno</a:t>
                      </a:r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이름</a:t>
                      </a:r>
                      <a:endParaRPr lang="en-US" altLang="ko-KR" sz="1400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en-US" altLang="ko-KR" sz="1400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Sname</a:t>
                      </a:r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학년</a:t>
                      </a:r>
                      <a:endParaRPr lang="en-US" altLang="ko-KR" sz="1400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(Year)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학과</a:t>
                      </a:r>
                      <a:endParaRPr lang="en-US" altLang="ko-KR" sz="1400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en-US" altLang="ko-KR" sz="1400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Dept</a:t>
                      </a:r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264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100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나수영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4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소공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264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200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이찬수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3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전기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264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300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정기태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1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소공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264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400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송병길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4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소공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264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500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박종화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1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산공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253066"/>
            <a:ext cx="147320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Times New Roman" panose="02020603050405020304" pitchFamily="18" charset="0"/>
              </a:rPr>
              <a:t>학생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(STUDENT)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34325"/>
              </p:ext>
            </p:extLst>
          </p:nvPr>
        </p:nvGraphicFramePr>
        <p:xfrm>
          <a:off x="457200" y="4473377"/>
          <a:ext cx="30226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650"/>
                <a:gridCol w="755650"/>
                <a:gridCol w="755650"/>
                <a:gridCol w="755650"/>
              </a:tblGrid>
              <a:tr h="450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학번</a:t>
                      </a:r>
                      <a:endParaRPr lang="en-US" altLang="ko-KR" sz="1400" u="sng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en-US" altLang="ko-KR" sz="1400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Sno</a:t>
                      </a:r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이름</a:t>
                      </a:r>
                      <a:endParaRPr lang="en-US" altLang="ko-KR" sz="1400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en-US" altLang="ko-KR" sz="1400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Sname</a:t>
                      </a:r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학년</a:t>
                      </a:r>
                      <a:endParaRPr lang="en-US" altLang="ko-KR" sz="1400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(Year)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학과</a:t>
                      </a:r>
                      <a:endParaRPr lang="en-US" altLang="ko-KR" sz="1400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en-US" altLang="ko-KR" sz="1400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Dept</a:t>
                      </a:r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264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100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나수영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4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소공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264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300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정기태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1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소공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264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400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송병길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4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소공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" y="4123070"/>
                <a:ext cx="1473201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sz="1400" dirty="0" smtClean="0">
                    <a:latin typeface="Times New Roman" panose="02020603050405020304" pitchFamily="18" charset="0"/>
                  </a:rPr>
                  <a:t> </a:t>
                </a:r>
                <a:r>
                  <a:rPr lang="ko-KR" altLang="en-US" sz="1400" baseline="-25000" dirty="0" smtClean="0">
                    <a:latin typeface="Times New Roman" panose="02020603050405020304" pitchFamily="18" charset="0"/>
                  </a:rPr>
                  <a:t>학과</a:t>
                </a:r>
                <a:r>
                  <a:rPr lang="en-US" altLang="ko-KR" sz="1400" baseline="-25000" dirty="0" smtClean="0">
                    <a:latin typeface="Times New Roman" panose="02020603050405020304" pitchFamily="18" charset="0"/>
                  </a:rPr>
                  <a:t>=‘</a:t>
                </a:r>
                <a:r>
                  <a:rPr lang="ko-KR" altLang="en-US" sz="1400" baseline="-25000" dirty="0" smtClean="0">
                    <a:latin typeface="Times New Roman" panose="02020603050405020304" pitchFamily="18" charset="0"/>
                  </a:rPr>
                  <a:t>소공</a:t>
                </a:r>
                <a:r>
                  <a:rPr lang="en-US" altLang="ko-KR" sz="1400" baseline="-25000" dirty="0" smtClean="0">
                    <a:latin typeface="Times New Roman" panose="02020603050405020304" pitchFamily="18" charset="0"/>
                  </a:rPr>
                  <a:t>’ </a:t>
                </a:r>
                <a:r>
                  <a:rPr lang="en-US" altLang="ko-KR" sz="1400" dirty="0" smtClean="0">
                    <a:latin typeface="Times New Roman" panose="02020603050405020304" pitchFamily="18" charset="0"/>
                  </a:rPr>
                  <a:t>(</a:t>
                </a:r>
                <a:r>
                  <a:rPr lang="ko-KR" altLang="en-US" sz="1400" dirty="0" smtClean="0">
                    <a:latin typeface="Times New Roman" panose="02020603050405020304" pitchFamily="18" charset="0"/>
                  </a:rPr>
                  <a:t>학생</a:t>
                </a:r>
                <a:r>
                  <a:rPr lang="en-US" altLang="ko-KR" sz="1400" dirty="0" smtClean="0">
                    <a:latin typeface="Times New Roman" panose="02020603050405020304" pitchFamily="18" charset="0"/>
                  </a:rPr>
                  <a:t>)</a:t>
                </a:r>
                <a:endParaRPr lang="ko-KR" altLang="en-US" sz="1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123070"/>
                <a:ext cx="1473201" cy="307777"/>
              </a:xfrm>
              <a:prstGeom prst="rect">
                <a:avLst/>
              </a:prstGeom>
              <a:blipFill rotWithShape="0">
                <a:blip r:embed="rId2"/>
                <a:stretch>
                  <a:fillRect t="-3922"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03134" y="4123070"/>
                <a:ext cx="2429933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sz="1400" dirty="0">
                    <a:latin typeface="Times New Roman" panose="02020603050405020304" pitchFamily="18" charset="0"/>
                  </a:rPr>
                  <a:t> </a:t>
                </a:r>
                <a:r>
                  <a:rPr lang="ko-KR" altLang="en-US" sz="1400" baseline="-25000" dirty="0" smtClean="0"/>
                  <a:t>과목번호</a:t>
                </a:r>
                <a:r>
                  <a:rPr lang="en-US" altLang="ko-KR" sz="1400" baseline="-25000" dirty="0" smtClean="0"/>
                  <a:t>&gt;</a:t>
                </a:r>
                <a:r>
                  <a:rPr lang="en-US" altLang="ko-KR" sz="1400" baseline="-25000" dirty="0" smtClean="0">
                    <a:latin typeface="Times New Roman" panose="02020603050405020304" pitchFamily="18" charset="0"/>
                  </a:rPr>
                  <a:t>‘C312’ </a:t>
                </a:r>
                <a:r>
                  <a:rPr lang="en-US" altLang="ko-KR" sz="1400" dirty="0" smtClean="0">
                    <a:latin typeface="Times New Roman" panose="02020603050405020304" pitchFamily="18" charset="0"/>
                  </a:rPr>
                  <a:t>(</a:t>
                </a:r>
                <a:r>
                  <a:rPr lang="ko-KR" altLang="en-US" sz="1400" dirty="0" smtClean="0">
                    <a:latin typeface="Times New Roman" panose="02020603050405020304" pitchFamily="18" charset="0"/>
                  </a:rPr>
                  <a:t>과목</a:t>
                </a:r>
                <a:r>
                  <a:rPr lang="en-US" altLang="ko-KR" sz="1400" dirty="0" smtClean="0">
                    <a:latin typeface="Times New Roman" panose="02020603050405020304" pitchFamily="18" charset="0"/>
                  </a:rPr>
                  <a:t>)</a:t>
                </a:r>
                <a:endParaRPr lang="ko-KR" altLang="en-US" sz="1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134" y="4123070"/>
                <a:ext cx="2429933" cy="307777"/>
              </a:xfrm>
              <a:prstGeom prst="rect">
                <a:avLst/>
              </a:prstGeom>
              <a:blipFill rotWithShape="0">
                <a:blip r:embed="rId3"/>
                <a:stretch>
                  <a:fillRect t="-3922"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094038"/>
              </p:ext>
            </p:extLst>
          </p:nvPr>
        </p:nvGraphicFramePr>
        <p:xfrm>
          <a:off x="3894666" y="1606546"/>
          <a:ext cx="4563533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442"/>
                <a:gridCol w="1280416"/>
                <a:gridCol w="738701"/>
                <a:gridCol w="745267"/>
                <a:gridCol w="912707"/>
              </a:tblGrid>
              <a:tr h="2662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과목번호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Cno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과목이름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Cname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학점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(Credit)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학과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Dept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담당교수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Prname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  <a:tr h="266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C123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프로그래밍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소공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김성국</a:t>
                      </a:r>
                      <a:endParaRPr lang="ko-KR" altLang="en-US" sz="1400" dirty="0"/>
                    </a:p>
                  </a:txBody>
                  <a:tcPr/>
                </a:tc>
              </a:tr>
              <a:tr h="266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C312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자료구조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소공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황수관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C324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파일구조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소공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이규찬</a:t>
                      </a:r>
                      <a:endParaRPr lang="ko-KR" altLang="en-US" sz="1400" dirty="0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C413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데이터베이스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소공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이일로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E412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반도체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홍봉진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03135" y="1253066"/>
            <a:ext cx="136313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Times New Roman" panose="02020603050405020304" pitchFamily="18" charset="0"/>
              </a:rPr>
              <a:t>과목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(COURSE)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423332" y="2105979"/>
            <a:ext cx="3098800" cy="279400"/>
          </a:xfrm>
          <a:prstGeom prst="roundRect">
            <a:avLst/>
          </a:prstGeom>
          <a:noFill/>
          <a:ln w="1270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/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423332" y="3038324"/>
            <a:ext cx="3098800" cy="279400"/>
          </a:xfrm>
          <a:prstGeom prst="roundRect">
            <a:avLst/>
          </a:prstGeom>
          <a:noFill/>
          <a:ln w="1270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/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423332" y="2758924"/>
            <a:ext cx="3098800" cy="279400"/>
          </a:xfrm>
          <a:prstGeom prst="roundRect">
            <a:avLst/>
          </a:prstGeom>
          <a:noFill/>
          <a:ln w="1270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353846"/>
              </p:ext>
            </p:extLst>
          </p:nvPr>
        </p:nvGraphicFramePr>
        <p:xfrm>
          <a:off x="3894666" y="4476745"/>
          <a:ext cx="4563533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442"/>
                <a:gridCol w="1280416"/>
                <a:gridCol w="738701"/>
                <a:gridCol w="745267"/>
                <a:gridCol w="912707"/>
              </a:tblGrid>
              <a:tr h="2662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과목번호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Cno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과목이름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Cname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학점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(Credit)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학과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Dept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담당교수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Prname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C324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파일구조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소공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이규찬</a:t>
                      </a:r>
                      <a:endParaRPr lang="ko-KR" altLang="en-US" sz="1400" dirty="0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C413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데이터베이스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소공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이일로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E412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반도체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홍봉진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모서리가 둥근 직사각형 17"/>
          <p:cNvSpPr/>
          <p:nvPr/>
        </p:nvSpPr>
        <p:spPr bwMode="auto">
          <a:xfrm>
            <a:off x="3843864" y="2758924"/>
            <a:ext cx="4665133" cy="231444"/>
          </a:xfrm>
          <a:prstGeom prst="roundRect">
            <a:avLst/>
          </a:prstGeom>
          <a:noFill/>
          <a:ln w="1270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/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3843865" y="3069933"/>
            <a:ext cx="4665133" cy="231444"/>
          </a:xfrm>
          <a:prstGeom prst="roundRect">
            <a:avLst/>
          </a:prstGeom>
          <a:noFill/>
          <a:ln w="1270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/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3843866" y="3393613"/>
            <a:ext cx="4665133" cy="231444"/>
          </a:xfrm>
          <a:prstGeom prst="roundRect">
            <a:avLst/>
          </a:prstGeom>
          <a:noFill/>
          <a:ln w="1270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193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(</a:t>
            </a:r>
            <a:r>
              <a:rPr lang="az-Cyrl-AZ" altLang="ko-KR" dirty="0" smtClean="0">
                <a:latin typeface="HY신명조" panose="02030600000101010101" pitchFamily="18" charset="-127"/>
              </a:rPr>
              <a:t>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사용하는 기호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관계 </a:t>
                </a:r>
                <a:r>
                  <a:rPr lang="en-US" altLang="ko-KR" dirty="0"/>
                  <a:t>R</a:t>
                </a:r>
                <a:r>
                  <a:rPr lang="ko-KR" altLang="en-US" dirty="0"/>
                  <a:t>의 속성 집합 </a:t>
                </a:r>
                <a:r>
                  <a:rPr lang="en-US" altLang="ko-KR" dirty="0"/>
                  <a:t>X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 smtClean="0"/>
                  <a:t>X</a:t>
                </a:r>
                <a:r>
                  <a:rPr lang="ko-KR" altLang="en-US" dirty="0" smtClean="0"/>
                  <a:t>의 원소로 구성된 속성 리스트 </a:t>
                </a:r>
                <a:r>
                  <a:rPr lang="en-US" altLang="ko-KR" dirty="0" smtClean="0"/>
                  <a:t>Y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 smtClean="0"/>
                  <a:t>) </a:t>
                </a:r>
                <a:endParaRPr lang="en-US" altLang="ko-KR" dirty="0"/>
              </a:p>
              <a:p>
                <a:r>
                  <a:rPr lang="ko-KR" altLang="en-US" dirty="0"/>
                  <a:t>기본 개념</a:t>
                </a:r>
                <a:endParaRPr lang="en-US" altLang="ko-KR" dirty="0"/>
              </a:p>
              <a:p>
                <a:pPr lvl="1"/>
                <a:r>
                  <a:rPr lang="ko-KR" altLang="en-US" dirty="0" smtClean="0"/>
                  <a:t>연산에서 명시한 속성의 값들만 선택하는 </a:t>
                </a:r>
                <a:r>
                  <a:rPr lang="ko-KR" altLang="en-US" dirty="0"/>
                  <a:t>연산 </a:t>
                </a:r>
                <a:r>
                  <a:rPr lang="ko-KR" altLang="en-US" dirty="0">
                    <a:latin typeface="HY신명조" panose="02030600000101010101" pitchFamily="18" charset="-127"/>
                  </a:rPr>
                  <a:t>⇒ </a:t>
                </a:r>
                <a:r>
                  <a:rPr lang="ko-KR" altLang="en-US" dirty="0" smtClean="0"/>
                  <a:t>수직적 </a:t>
                </a:r>
                <a:r>
                  <a:rPr lang="ko-KR" altLang="en-US" dirty="0"/>
                  <a:t>부분 집합</a:t>
                </a:r>
                <a:r>
                  <a:rPr lang="en-US" altLang="ko-KR" dirty="0" smtClean="0"/>
                  <a:t>(vertical </a:t>
                </a:r>
                <a:r>
                  <a:rPr lang="en-US" altLang="ko-KR" dirty="0"/>
                  <a:t>subset)</a:t>
                </a:r>
                <a:r>
                  <a:rPr lang="ko-KR" altLang="en-US" dirty="0"/>
                  <a:t>을 생성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연산 결과에 중복되는 </a:t>
                </a:r>
                <a:r>
                  <a:rPr lang="en-US" altLang="ko-KR" dirty="0" smtClean="0"/>
                  <a:t>tuple</a:t>
                </a:r>
                <a:r>
                  <a:rPr lang="ko-KR" altLang="en-US" dirty="0" smtClean="0"/>
                  <a:t>이 있으면 하나만 남기고 제거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연산 결과의 </a:t>
                </a:r>
                <a:r>
                  <a:rPr lang="en-US" altLang="ko-KR" dirty="0" smtClean="0"/>
                  <a:t>tuples </a:t>
                </a:r>
                <a:r>
                  <a:rPr lang="ko-KR" altLang="en-US" dirty="0" smtClean="0"/>
                  <a:t>수 </a:t>
                </a:r>
                <a:r>
                  <a:rPr lang="en-US" altLang="ko-KR" dirty="0" smtClean="0">
                    <a:latin typeface="HY신명조" panose="02030600000101010101" pitchFamily="18" charset="-127"/>
                  </a:rPr>
                  <a:t>≤ </a:t>
                </a:r>
                <a:r>
                  <a:rPr lang="en-US" altLang="ko-KR" dirty="0" smtClean="0"/>
                  <a:t>(R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tuples </a:t>
                </a:r>
                <a:r>
                  <a:rPr lang="ko-KR" altLang="en-US" dirty="0" smtClean="0"/>
                  <a:t>수</a:t>
                </a:r>
                <a:r>
                  <a:rPr lang="en-US" altLang="ko-KR" dirty="0" smtClean="0"/>
                  <a:t>)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1250" r="-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243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57200" y="1603373"/>
          <a:ext cx="30226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650"/>
                <a:gridCol w="755650"/>
                <a:gridCol w="755650"/>
                <a:gridCol w="755650"/>
              </a:tblGrid>
              <a:tr h="450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학번</a:t>
                      </a:r>
                      <a:endParaRPr lang="en-US" altLang="ko-KR" sz="1400" u="sng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en-US" altLang="ko-KR" sz="1400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Sno</a:t>
                      </a:r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이름</a:t>
                      </a:r>
                      <a:endParaRPr lang="en-US" altLang="ko-KR" sz="1400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en-US" altLang="ko-KR" sz="1400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Sname</a:t>
                      </a:r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학년</a:t>
                      </a:r>
                      <a:endParaRPr lang="en-US" altLang="ko-KR" sz="1400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(Year)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학과</a:t>
                      </a:r>
                      <a:endParaRPr lang="en-US" altLang="ko-KR" sz="1400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en-US" altLang="ko-KR" sz="1400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Dept</a:t>
                      </a:r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264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100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나수영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4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소공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264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200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이찬수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3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전기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264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300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정기태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1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소공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264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400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송병길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4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소공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264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500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박종화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1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산공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253066"/>
            <a:ext cx="147320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Times New Roman" panose="02020603050405020304" pitchFamily="18" charset="0"/>
              </a:rPr>
              <a:t>학생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(STUDENT)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1" y="3973220"/>
                <a:ext cx="1473201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ko-KR" altLang="en-US" sz="1400" dirty="0" smtClean="0">
                    <a:latin typeface="Times New Roman" panose="02020603050405020304" pitchFamily="18" charset="0"/>
                  </a:rPr>
                  <a:t> </a:t>
                </a:r>
                <a:r>
                  <a:rPr lang="ko-KR" altLang="en-US" sz="1400" baseline="-25000" dirty="0" smtClean="0">
                    <a:latin typeface="Times New Roman" panose="02020603050405020304" pitchFamily="18" charset="0"/>
                  </a:rPr>
                  <a:t>이름</a:t>
                </a:r>
                <a:r>
                  <a:rPr lang="en-US" altLang="ko-KR" sz="1400" baseline="-25000" dirty="0" smtClean="0">
                    <a:latin typeface="Times New Roman" panose="02020603050405020304" pitchFamily="18" charset="0"/>
                  </a:rPr>
                  <a:t>, </a:t>
                </a:r>
                <a:r>
                  <a:rPr lang="ko-KR" altLang="en-US" sz="1400" baseline="-25000" dirty="0" smtClean="0">
                    <a:latin typeface="Times New Roman" panose="02020603050405020304" pitchFamily="18" charset="0"/>
                  </a:rPr>
                  <a:t>학과</a:t>
                </a:r>
                <a:r>
                  <a:rPr lang="en-US" altLang="ko-KR" sz="1400" baseline="-25000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altLang="ko-KR" sz="1400" dirty="0" smtClean="0">
                    <a:latin typeface="Times New Roman" panose="02020603050405020304" pitchFamily="18" charset="0"/>
                  </a:rPr>
                  <a:t>(</a:t>
                </a:r>
                <a:r>
                  <a:rPr lang="ko-KR" altLang="en-US" sz="1400" dirty="0" smtClean="0">
                    <a:latin typeface="Times New Roman" panose="02020603050405020304" pitchFamily="18" charset="0"/>
                  </a:rPr>
                  <a:t>학생</a:t>
                </a:r>
                <a:r>
                  <a:rPr lang="en-US" altLang="ko-KR" sz="1400" dirty="0" smtClean="0">
                    <a:latin typeface="Times New Roman" panose="02020603050405020304" pitchFamily="18" charset="0"/>
                  </a:rPr>
                  <a:t>)</a:t>
                </a:r>
                <a:endParaRPr lang="ko-KR" altLang="en-US" sz="1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3973220"/>
                <a:ext cx="1473201" cy="307777"/>
              </a:xfrm>
              <a:prstGeom prst="rect">
                <a:avLst/>
              </a:prstGeom>
              <a:blipFill rotWithShape="0">
                <a:blip r:embed="rId2"/>
                <a:stretch>
                  <a:fillRect t="-6000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03135" y="3973220"/>
                <a:ext cx="1989665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ko-KR" altLang="en-US" sz="1400" dirty="0">
                    <a:latin typeface="Times New Roman" panose="02020603050405020304" pitchFamily="18" charset="0"/>
                  </a:rPr>
                  <a:t> </a:t>
                </a:r>
                <a:r>
                  <a:rPr lang="ko-KR" altLang="en-US" sz="1400" baseline="-25000" dirty="0" smtClean="0"/>
                  <a:t>과목번호</a:t>
                </a:r>
                <a:r>
                  <a:rPr lang="en-US" altLang="ko-KR" sz="1400" baseline="-25000" dirty="0" smtClean="0"/>
                  <a:t>, </a:t>
                </a:r>
                <a:r>
                  <a:rPr lang="ko-KR" altLang="en-US" sz="1400" baseline="-25000" dirty="0" smtClean="0"/>
                  <a:t>학점</a:t>
                </a:r>
                <a:r>
                  <a:rPr lang="en-US" altLang="ko-KR" sz="1400" baseline="-25000" dirty="0" smtClean="0"/>
                  <a:t>, </a:t>
                </a:r>
                <a:r>
                  <a:rPr lang="ko-KR" altLang="en-US" sz="1400" baseline="-25000" dirty="0" smtClean="0"/>
                  <a:t>학과</a:t>
                </a:r>
                <a:r>
                  <a:rPr lang="en-US" altLang="ko-KR" sz="1400" baseline="-25000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altLang="ko-KR" sz="1400" dirty="0" smtClean="0">
                    <a:latin typeface="Times New Roman" panose="02020603050405020304" pitchFamily="18" charset="0"/>
                  </a:rPr>
                  <a:t>(</a:t>
                </a:r>
                <a:r>
                  <a:rPr lang="ko-KR" altLang="en-US" sz="1400" dirty="0" smtClean="0">
                    <a:latin typeface="Times New Roman" panose="02020603050405020304" pitchFamily="18" charset="0"/>
                  </a:rPr>
                  <a:t>과목</a:t>
                </a:r>
                <a:r>
                  <a:rPr lang="en-US" altLang="ko-KR" sz="1400" dirty="0" smtClean="0">
                    <a:latin typeface="Times New Roman" panose="02020603050405020304" pitchFamily="18" charset="0"/>
                  </a:rPr>
                  <a:t>)</a:t>
                </a:r>
                <a:endParaRPr lang="ko-KR" altLang="en-US" sz="1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135" y="3973220"/>
                <a:ext cx="1989665" cy="307777"/>
              </a:xfrm>
              <a:prstGeom prst="rect">
                <a:avLst/>
              </a:prstGeom>
              <a:blipFill rotWithShape="0">
                <a:blip r:embed="rId3"/>
                <a:stretch>
                  <a:fillRect t="-6000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3894666" y="1606546"/>
          <a:ext cx="4563533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442"/>
                <a:gridCol w="1280416"/>
                <a:gridCol w="738701"/>
                <a:gridCol w="745267"/>
                <a:gridCol w="912707"/>
              </a:tblGrid>
              <a:tr h="2662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과목번호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Cno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과목이름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Cname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학점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(Credit)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학과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Dept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담당교수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Prname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  <a:tr h="266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C123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프로그래밍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소공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김성국</a:t>
                      </a:r>
                      <a:endParaRPr lang="ko-KR" altLang="en-US" sz="1400" dirty="0"/>
                    </a:p>
                  </a:txBody>
                  <a:tcPr/>
                </a:tc>
              </a:tr>
              <a:tr h="266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C312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자료구조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소공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황수관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C324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파일구조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소공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이규찬</a:t>
                      </a:r>
                      <a:endParaRPr lang="ko-KR" altLang="en-US" sz="1400" dirty="0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C413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데이터베이스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소공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이일로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E412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반도체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홍봉진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03135" y="1253066"/>
            <a:ext cx="136313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Times New Roman" panose="02020603050405020304" pitchFamily="18" charset="0"/>
              </a:rPr>
              <a:t>과목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(COURSE)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1210733" y="1560843"/>
            <a:ext cx="719668" cy="2113690"/>
          </a:xfrm>
          <a:prstGeom prst="roundRect">
            <a:avLst/>
          </a:prstGeom>
          <a:noFill/>
          <a:ln w="1270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/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2751667" y="1560843"/>
            <a:ext cx="719668" cy="2113690"/>
          </a:xfrm>
          <a:prstGeom prst="roundRect">
            <a:avLst/>
          </a:prstGeom>
          <a:noFill/>
          <a:ln w="1270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954261"/>
              </p:ext>
            </p:extLst>
          </p:nvPr>
        </p:nvGraphicFramePr>
        <p:xfrm>
          <a:off x="457201" y="4340656"/>
          <a:ext cx="15113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650"/>
                <a:gridCol w="755650"/>
              </a:tblGrid>
              <a:tr h="450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이름</a:t>
                      </a:r>
                      <a:endParaRPr lang="en-US" altLang="ko-KR" sz="1400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en-US" altLang="ko-KR" sz="1400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Sname</a:t>
                      </a:r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학과</a:t>
                      </a:r>
                      <a:endParaRPr lang="en-US" altLang="ko-KR" sz="1400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en-US" altLang="ko-KR" sz="1400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Dept</a:t>
                      </a:r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264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나수영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소공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264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이찬수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전기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264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정기태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소공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264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송병길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소공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264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박종화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산공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21473"/>
              </p:ext>
            </p:extLst>
          </p:nvPr>
        </p:nvGraphicFramePr>
        <p:xfrm>
          <a:off x="3903135" y="4343829"/>
          <a:ext cx="237041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442"/>
                <a:gridCol w="738701"/>
                <a:gridCol w="745267"/>
              </a:tblGrid>
              <a:tr h="2662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과목번호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Cno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학점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(Credit)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학과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Dept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  <a:tr h="266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C123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소공</a:t>
                      </a:r>
                      <a:endParaRPr lang="ko-KR" altLang="en-US" sz="1400" dirty="0"/>
                    </a:p>
                  </a:txBody>
                  <a:tcPr/>
                </a:tc>
              </a:tr>
              <a:tr h="266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C312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소공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C324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소공</a:t>
                      </a:r>
                      <a:endParaRPr lang="ko-KR" altLang="en-US" sz="1400" dirty="0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C413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소공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E412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전자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모서리가 둥근 직사각형 23"/>
          <p:cNvSpPr/>
          <p:nvPr/>
        </p:nvSpPr>
        <p:spPr bwMode="auto">
          <a:xfrm>
            <a:off x="3903134" y="1560843"/>
            <a:ext cx="872065" cy="2113690"/>
          </a:xfrm>
          <a:prstGeom prst="roundRect">
            <a:avLst/>
          </a:prstGeom>
          <a:noFill/>
          <a:ln w="1270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/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6070600" y="1560843"/>
            <a:ext cx="719668" cy="2113690"/>
          </a:xfrm>
          <a:prstGeom prst="roundRect">
            <a:avLst/>
          </a:prstGeom>
          <a:noFill/>
          <a:ln w="1270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/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6815669" y="1560843"/>
            <a:ext cx="719668" cy="2113690"/>
          </a:xfrm>
          <a:prstGeom prst="roundRect">
            <a:avLst/>
          </a:prstGeom>
          <a:noFill/>
          <a:ln w="1270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9376944"/>
      </p:ext>
    </p:extLst>
  </p:cSld>
  <p:clrMapOvr>
    <a:masterClrMapping/>
  </p:clrMapOvr>
</p:sld>
</file>

<file path=ppt/theme/theme1.xml><?xml version="1.0" encoding="utf-8"?>
<a:theme xmlns:a="http://schemas.openxmlformats.org/drawingml/2006/main" name="색종이 상자">
  <a:themeElements>
    <a:clrScheme name="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Arial-Times New Roman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C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rtlCol="0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신명조" pitchFamily="18" charset="-127"/>
            <a:ea typeface="HY신명조" pitchFamily="18" charset="-127"/>
          </a:defRPr>
        </a:defPPr>
      </a:lstStyle>
    </a:lnDef>
  </a:objectDefaults>
  <a:extraClrSchemeLst>
    <a:extraClrScheme>
      <a:clrScheme name="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3318</TotalTime>
  <Pages>78</Pages>
  <Words>3020</Words>
  <Application>Microsoft Office PowerPoint</Application>
  <PresentationFormat>화면 슬라이드 쇼(4:3)</PresentationFormat>
  <Paragraphs>854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HY신명조</vt:lpstr>
      <vt:lpstr>굴림</vt:lpstr>
      <vt:lpstr>돋움</vt:lpstr>
      <vt:lpstr>바탕</vt:lpstr>
      <vt:lpstr>바탕체</vt:lpstr>
      <vt:lpstr>Arial</vt:lpstr>
      <vt:lpstr>Cambria Math</vt:lpstr>
      <vt:lpstr>Times New Roman</vt:lpstr>
      <vt:lpstr>Wingdings</vt:lpstr>
      <vt:lpstr>색종이 상자</vt:lpstr>
      <vt:lpstr>관계 연산</vt:lpstr>
      <vt:lpstr>Relation 조작 언어</vt:lpstr>
      <vt:lpstr>관계 대수</vt:lpstr>
      <vt:lpstr>일반 집합 연산자(1)</vt:lpstr>
      <vt:lpstr>일반 집합 연산자(2)</vt:lpstr>
      <vt:lpstr>Select (σ)</vt:lpstr>
      <vt:lpstr>Select 예시</vt:lpstr>
      <vt:lpstr>Project (П)</vt:lpstr>
      <vt:lpstr>Project 예시</vt:lpstr>
      <vt:lpstr>Join</vt:lpstr>
      <vt:lpstr>Join 예시</vt:lpstr>
      <vt:lpstr>Division (÷)</vt:lpstr>
      <vt:lpstr>Division 예시</vt:lpstr>
      <vt:lpstr>Rename</vt:lpstr>
      <vt:lpstr>관계 대수의 확장(1)</vt:lpstr>
      <vt:lpstr>관계 대수의 확장(2)</vt:lpstr>
      <vt:lpstr>기본 연산 vs. 복합 연산</vt:lpstr>
      <vt:lpstr>질의에 대한 관계 대수식 예시 </vt:lpstr>
      <vt:lpstr>관계 해석 ?</vt:lpstr>
      <vt:lpstr>Tuple Calculus의 기초 용어</vt:lpstr>
      <vt:lpstr>Tuple Calculus의 WFF (1)</vt:lpstr>
      <vt:lpstr>Tuple Calculus의 WFF (2)</vt:lpstr>
      <vt:lpstr>Tuple Calculus Expression</vt:lpstr>
      <vt:lpstr>Tuple Calculus를 사용한 질의 표현</vt:lpstr>
      <vt:lpstr>Domain Calculus의 기초 용어</vt:lpstr>
      <vt:lpstr>Domain Calculus의 WFF</vt:lpstr>
      <vt:lpstr>Domain Calculus Expression</vt:lpstr>
      <vt:lpstr>Domain Calculus를 사용한 질의 표현</vt:lpstr>
      <vt:lpstr>QBE(Query By Example)</vt:lpstr>
      <vt:lpstr>QBE(단순 조건 검색)</vt:lpstr>
      <vt:lpstr>QBE(테이블 전체검색)</vt:lpstr>
      <vt:lpstr>QBE(복수 조건 검색)</vt:lpstr>
      <vt:lpstr>QBE(복수 테이블에서의 검색)</vt:lpstr>
      <vt:lpstr>QBE(단순 레코드의 삽입)</vt:lpstr>
      <vt:lpstr>QBE(Tuple 검색을 이용한 삽입)</vt:lpstr>
      <vt:lpstr>QBE(한 테이블에서의 삭제)</vt:lpstr>
      <vt:lpstr>QBE(복수 테이블에서의 삭제)</vt:lpstr>
      <vt:lpstr>QBE(필드 값의 갱신)</vt:lpstr>
      <vt:lpstr>QBE(산술식을 이용한 갱신)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subject/>
  <dc:creator>임은기</dc:creator>
  <cp:keywords/>
  <dc:description/>
  <cp:lastModifiedBy>user</cp:lastModifiedBy>
  <cp:revision>414</cp:revision>
  <cp:lastPrinted>1998-03-03T12:31:10Z</cp:lastPrinted>
  <dcterms:created xsi:type="dcterms:W3CDTF">1995-08-26T10:43:50Z</dcterms:created>
  <dcterms:modified xsi:type="dcterms:W3CDTF">2018-02-02T07:59:26Z</dcterms:modified>
</cp:coreProperties>
</file>