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16"/>
  </p:notesMasterIdLst>
  <p:handoutMasterIdLst>
    <p:handoutMasterId r:id="rId117"/>
  </p:handoutMasterIdLst>
  <p:sldIdLst>
    <p:sldId id="263" r:id="rId2"/>
    <p:sldId id="264" r:id="rId3"/>
    <p:sldId id="270" r:id="rId4"/>
    <p:sldId id="273" r:id="rId5"/>
    <p:sldId id="274" r:id="rId6"/>
    <p:sldId id="275" r:id="rId7"/>
    <p:sldId id="276" r:id="rId8"/>
    <p:sldId id="265" r:id="rId9"/>
    <p:sldId id="266" r:id="rId10"/>
    <p:sldId id="271" r:id="rId11"/>
    <p:sldId id="277" r:id="rId12"/>
    <p:sldId id="278" r:id="rId13"/>
    <p:sldId id="279" r:id="rId14"/>
    <p:sldId id="280" r:id="rId15"/>
    <p:sldId id="288" r:id="rId16"/>
    <p:sldId id="289" r:id="rId17"/>
    <p:sldId id="290" r:id="rId18"/>
    <p:sldId id="291" r:id="rId19"/>
    <p:sldId id="284" r:id="rId20"/>
    <p:sldId id="292" r:id="rId21"/>
    <p:sldId id="293" r:id="rId22"/>
    <p:sldId id="281" r:id="rId23"/>
    <p:sldId id="282" r:id="rId24"/>
    <p:sldId id="285" r:id="rId25"/>
    <p:sldId id="294" r:id="rId26"/>
    <p:sldId id="286" r:id="rId27"/>
    <p:sldId id="283" r:id="rId28"/>
    <p:sldId id="267" r:id="rId29"/>
    <p:sldId id="268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80" r:id="rId75"/>
    <p:sldId id="346" r:id="rId76"/>
    <p:sldId id="347" r:id="rId77"/>
    <p:sldId id="348" r:id="rId78"/>
    <p:sldId id="381" r:id="rId79"/>
    <p:sldId id="382" r:id="rId80"/>
    <p:sldId id="383" r:id="rId81"/>
    <p:sldId id="384" r:id="rId82"/>
    <p:sldId id="385" r:id="rId83"/>
    <p:sldId id="386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DDFFF4"/>
    <a:srgbClr val="FFCCFF"/>
    <a:srgbClr val="CAE8AA"/>
    <a:srgbClr val="9BFFDE"/>
    <a:srgbClr val="71FFB1"/>
    <a:srgbClr val="3333FF"/>
    <a:srgbClr val="28EEF8"/>
    <a:srgbClr val="8BFFBF"/>
    <a:srgbClr val="79F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67" autoAdjust="0"/>
  </p:normalViewPr>
  <p:slideViewPr>
    <p:cSldViewPr snapToGrid="0">
      <p:cViewPr varScale="1">
        <p:scale>
          <a:sx n="113" d="100"/>
          <a:sy n="113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176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r>
              <a:rPr lang="en-US" altLang="ko-KR" dirty="0" smtClean="0"/>
              <a:t>DDL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/>
              <a:t>명령어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DCL (Data Control Language)</a:t>
            </a:r>
          </a:p>
          <a:p>
            <a:pPr lvl="1"/>
            <a:r>
              <a:rPr lang="ko-KR" altLang="en-US" dirty="0" smtClean="0"/>
              <a:t>데이터베이스의 내용을 </a:t>
            </a:r>
            <a:r>
              <a:rPr lang="ko-KR" altLang="en-US" smtClean="0"/>
              <a:t>항상 정확하게 </a:t>
            </a:r>
            <a:r>
              <a:rPr lang="ko-KR" altLang="en-US" dirty="0" smtClean="0"/>
              <a:t>유지하고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안전하게 사용할 수 있도록 하는데 사용</a:t>
            </a:r>
            <a:endParaRPr lang="en-US" altLang="ko-KR" dirty="0"/>
          </a:p>
          <a:p>
            <a:pPr lvl="1"/>
            <a:r>
              <a:rPr lang="en-US" altLang="ko-KR" dirty="0"/>
              <a:t>Data integrity (</a:t>
            </a:r>
            <a:r>
              <a:rPr lang="ko-KR" altLang="en-US" dirty="0"/>
              <a:t>데이터 </a:t>
            </a:r>
            <a:r>
              <a:rPr lang="ko-KR" altLang="en-US" dirty="0" err="1"/>
              <a:t>무결성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유지</a:t>
            </a:r>
            <a:endParaRPr lang="en-US" altLang="ko-KR" dirty="0"/>
          </a:p>
          <a:p>
            <a:pPr lvl="2"/>
            <a:r>
              <a:rPr lang="ko-KR" altLang="en-US" dirty="0"/>
              <a:t>필수데이터 </a:t>
            </a:r>
            <a:r>
              <a:rPr lang="en-US" altLang="ko-KR" dirty="0"/>
              <a:t>(Required data)</a:t>
            </a:r>
          </a:p>
          <a:p>
            <a:pPr lvl="2"/>
            <a:r>
              <a:rPr lang="ko-KR" altLang="en-US" dirty="0"/>
              <a:t>유효성 검사 </a:t>
            </a:r>
            <a:r>
              <a:rPr lang="en-US" altLang="ko-KR" dirty="0"/>
              <a:t>(Validity check)</a:t>
            </a:r>
          </a:p>
          <a:p>
            <a:pPr lvl="2"/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(Entity Integrity)</a:t>
            </a:r>
          </a:p>
          <a:p>
            <a:pPr lvl="2"/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(Referential integrity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권한</a:t>
            </a:r>
            <a:r>
              <a:rPr lang="en-US" altLang="ko-KR" dirty="0" smtClean="0"/>
              <a:t>(authority)</a:t>
            </a:r>
            <a:r>
              <a:rPr lang="ko-KR" altLang="en-US" dirty="0" smtClean="0"/>
              <a:t>을 검사하고 보안</a:t>
            </a:r>
            <a:r>
              <a:rPr lang="en-US" altLang="ko-KR" dirty="0" smtClean="0"/>
              <a:t>(security)</a:t>
            </a:r>
            <a:r>
              <a:rPr lang="ko-KR" altLang="en-US" dirty="0" smtClean="0"/>
              <a:t>을 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보안 </a:t>
            </a:r>
            <a:r>
              <a:rPr lang="ko-KR" altLang="en-US" dirty="0"/>
              <a:t>설정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  <a:r>
              <a:rPr lang="en-US" altLang="ko-KR" dirty="0"/>
              <a:t>: GRANT, </a:t>
            </a:r>
            <a:r>
              <a:rPr lang="en-US" altLang="ko-KR" dirty="0" smtClean="0"/>
              <a:t>REVOKE</a:t>
            </a:r>
            <a:endParaRPr lang="en-US" altLang="ko-KR" dirty="0"/>
          </a:p>
          <a:p>
            <a:pPr lvl="1"/>
            <a:r>
              <a:rPr lang="ko-KR" altLang="en-US" dirty="0" smtClean="0"/>
              <a:t>병행 제어</a:t>
            </a:r>
            <a:r>
              <a:rPr lang="en-US" altLang="ko-KR" dirty="0" smtClean="0"/>
              <a:t>(concurrency control), 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(recovery)</a:t>
            </a:r>
          </a:p>
          <a:p>
            <a:r>
              <a:rPr lang="en-US" altLang="ko-KR" dirty="0" smtClean="0"/>
              <a:t>Advanced Features</a:t>
            </a:r>
          </a:p>
          <a:p>
            <a:pPr lvl="1"/>
            <a:r>
              <a:rPr lang="en-US" altLang="ko-KR" dirty="0" smtClean="0"/>
              <a:t>View, Procedure, Trigger, Embedded SQL, Dynamic SQL,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3926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en-US" altLang="ko-KR" dirty="0"/>
              <a:t>(Grouped View)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310895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/>
              <a:t>source table</a:t>
            </a:r>
            <a:r>
              <a:rPr lang="ko-KR" altLang="en-US" dirty="0"/>
              <a:t>의 요약</a:t>
            </a:r>
            <a:r>
              <a:rPr lang="en-US" altLang="ko-KR" dirty="0"/>
              <a:t>(summary) </a:t>
            </a:r>
            <a:r>
              <a:rPr lang="ko-KR" altLang="en-US" dirty="0"/>
              <a:t>정보를 나타내는 </a:t>
            </a:r>
            <a:r>
              <a:rPr lang="ko-KR" altLang="en-US" dirty="0" err="1"/>
              <a:t>뷰</a:t>
            </a:r>
            <a:endParaRPr lang="ko-KR" altLang="en-US" dirty="0"/>
          </a:p>
          <a:p>
            <a:pPr lvl="1"/>
            <a:r>
              <a:rPr lang="en-US" altLang="ko-KR" dirty="0" smtClean="0"/>
              <a:t>GROUP </a:t>
            </a:r>
            <a:r>
              <a:rPr lang="en-US" altLang="ko-KR" dirty="0"/>
              <a:t>BY </a:t>
            </a:r>
            <a:r>
              <a:rPr lang="ko-KR" altLang="en-US" dirty="0"/>
              <a:t>절을 포함하는 질의에 의해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별로 하나의 행이 만들어짐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질의가 </a:t>
            </a:r>
            <a:r>
              <a:rPr lang="ko-KR" altLang="en-US" dirty="0"/>
              <a:t>간편해 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제약</a:t>
            </a:r>
            <a:endParaRPr lang="ko-KR" altLang="en-US" dirty="0"/>
          </a:p>
          <a:p>
            <a:pPr lvl="2"/>
            <a:r>
              <a:rPr lang="ko-KR" altLang="en-US" dirty="0" smtClean="0"/>
              <a:t>그룹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/>
              <a:t>갱신 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그룹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ko-KR" altLang="en-US" dirty="0"/>
              <a:t>행은 </a:t>
            </a:r>
            <a:r>
              <a:rPr lang="ko-KR" altLang="en-US" dirty="0" smtClean="0"/>
              <a:t>소스 테이블 </a:t>
            </a:r>
            <a:r>
              <a:rPr lang="ko-KR" altLang="en-US" dirty="0"/>
              <a:t>행과 일대일 대응이 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2"/>
            <a:r>
              <a:rPr lang="ko-KR" altLang="en-US" dirty="0" smtClean="0"/>
              <a:t>요약 함수를 중첩해서 사용할 수 없음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예</a:t>
            </a:r>
            <a:r>
              <a:rPr lang="en-US" altLang="ko-KR" dirty="0"/>
              <a:t>) min(</a:t>
            </a:r>
            <a:r>
              <a:rPr lang="en-US" altLang="ko-KR" dirty="0" err="1"/>
              <a:t>avg</a:t>
            </a:r>
            <a:r>
              <a:rPr lang="en-US" altLang="ko-KR" dirty="0"/>
              <a:t>(amount)) ⇨ Error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4999" y="4343400"/>
            <a:ext cx="8051801" cy="1200329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create view </a:t>
            </a:r>
            <a:r>
              <a:rPr lang="en-US" altLang="ko-KR" dirty="0" err="1">
                <a:latin typeface="Times New Roman" panose="02020603050405020304" pitchFamily="18" charset="0"/>
              </a:rPr>
              <a:t>orderByRep</a:t>
            </a:r>
            <a:r>
              <a:rPr lang="en-US" altLang="ko-KR" dirty="0">
                <a:latin typeface="Times New Roman" panose="02020603050405020304" pitchFamily="18" charset="0"/>
              </a:rPr>
              <a:t> (</a:t>
            </a:r>
            <a:r>
              <a:rPr lang="ko-KR" altLang="en-US" dirty="0">
                <a:latin typeface="Times New Roman" panose="02020603050405020304" pitchFamily="18" charset="0"/>
              </a:rPr>
              <a:t>사원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건수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총액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 err="1">
                <a:latin typeface="Times New Roman" panose="02020603050405020304" pitchFamily="18" charset="0"/>
              </a:rPr>
              <a:t>최소주문액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 err="1">
                <a:latin typeface="Times New Roman" panose="02020603050405020304" pitchFamily="18" charset="0"/>
              </a:rPr>
              <a:t>최대주문액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 err="1">
                <a:latin typeface="Times New Roman" panose="02020603050405020304" pitchFamily="18" charset="0"/>
              </a:rPr>
              <a:t>평균주문액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as select</a:t>
            </a:r>
            <a:r>
              <a:rPr lang="en-US" altLang="ko-KR" dirty="0">
                <a:latin typeface="Times New Roman" panose="02020603050405020304" pitchFamily="18" charset="0"/>
              </a:rPr>
              <a:t>	rep, count(*), sum(amount), min(amount), max(amount),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avg</a:t>
            </a:r>
            <a:r>
              <a:rPr lang="en-US" altLang="ko-KR" dirty="0" smtClean="0">
                <a:latin typeface="Times New Roman" panose="02020603050405020304" pitchFamily="18" charset="0"/>
              </a:rPr>
              <a:t>(amount)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from orders 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group by rep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559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(Join View)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59342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/>
              <a:t>여러 테이블로부터 생성된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미리 만들어서 사용하면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질의가 </a:t>
            </a:r>
            <a:r>
              <a:rPr lang="ko-KR" altLang="en-US" dirty="0"/>
              <a:t>간편해 짐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1200329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create view </a:t>
            </a: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order_info</a:t>
            </a:r>
            <a:r>
              <a:rPr lang="en-US" altLang="ko-KR" dirty="0">
                <a:latin typeface="Times New Roman" panose="02020603050405020304" pitchFamily="18" charset="0"/>
              </a:rPr>
              <a:t> (</a:t>
            </a:r>
            <a:r>
              <a:rPr lang="en-US" altLang="ko-KR" dirty="0" err="1">
                <a:latin typeface="Times New Roman" panose="02020603050405020304" pitchFamily="18" charset="0"/>
              </a:rPr>
              <a:t>orderNum</a:t>
            </a:r>
            <a:r>
              <a:rPr lang="en-US" altLang="ko-KR" dirty="0">
                <a:latin typeface="Times New Roman" panose="02020603050405020304" pitchFamily="18" charset="0"/>
              </a:rPr>
              <a:t>, company, </a:t>
            </a:r>
            <a:r>
              <a:rPr lang="en-US" altLang="ko-KR" dirty="0" err="1">
                <a:latin typeface="Times New Roman" panose="02020603050405020304" pitchFamily="18" charset="0"/>
              </a:rPr>
              <a:t>repName</a:t>
            </a:r>
            <a:r>
              <a:rPr lang="en-US" altLang="ko-KR" dirty="0">
                <a:latin typeface="Times New Roman" panose="02020603050405020304" pitchFamily="18" charset="0"/>
              </a:rPr>
              <a:t>, amount) as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select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orders.orderNum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</a:rPr>
              <a:t>customers.company</a:t>
            </a:r>
            <a:r>
              <a:rPr lang="en-US" altLang="ko-KR" dirty="0">
                <a:latin typeface="Times New Roman" panose="02020603050405020304" pitchFamily="18" charset="0"/>
              </a:rPr>
              <a:t>, salesreps.name, </a:t>
            </a:r>
            <a:r>
              <a:rPr lang="en-US" altLang="ko-KR" dirty="0" err="1">
                <a:latin typeface="Times New Roman" panose="02020603050405020304" pitchFamily="18" charset="0"/>
              </a:rPr>
              <a:t>orders.amount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from orders</a:t>
            </a:r>
            <a:r>
              <a:rPr lang="en-US" altLang="ko-KR" dirty="0">
                <a:latin typeface="Times New Roman" panose="02020603050405020304" pitchFamily="18" charset="0"/>
              </a:rPr>
              <a:t>, customers, </a:t>
            </a:r>
            <a:r>
              <a:rPr lang="en-US" altLang="ko-KR" dirty="0" err="1">
                <a:latin typeface="Times New Roman" panose="02020603050405020304" pitchFamily="18" charset="0"/>
              </a:rPr>
              <a:t>salesreps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where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orders.cust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= </a:t>
            </a:r>
            <a:r>
              <a:rPr lang="en-US" altLang="ko-KR" dirty="0" err="1">
                <a:latin typeface="Times New Roman" panose="02020603050405020304" pitchFamily="18" charset="0"/>
              </a:rPr>
              <a:t>customers.custNum</a:t>
            </a:r>
            <a:r>
              <a:rPr lang="en-US" altLang="ko-KR" dirty="0">
                <a:latin typeface="Times New Roman" panose="02020603050405020304" pitchFamily="18" charset="0"/>
              </a:rPr>
              <a:t> and </a:t>
            </a:r>
            <a:r>
              <a:rPr lang="en-US" altLang="ko-KR" dirty="0" err="1">
                <a:latin typeface="Times New Roman" panose="02020603050405020304" pitchFamily="18" charset="0"/>
              </a:rPr>
              <a:t>orders.rep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salesreps.emplNum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316062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※ join view</a:t>
            </a:r>
            <a:r>
              <a:rPr lang="ko-KR" altLang="en-US" dirty="0" smtClean="0">
                <a:latin typeface="Times New Roman" panose="02020603050405020304" pitchFamily="18" charset="0"/>
              </a:rPr>
              <a:t>를 사용한 질의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select rename</a:t>
            </a:r>
            <a:r>
              <a:rPr lang="en-US" altLang="ko-KR" dirty="0">
                <a:latin typeface="Times New Roman" panose="02020603050405020304" pitchFamily="18" charset="0"/>
              </a:rPr>
              <a:t>, company, </a:t>
            </a:r>
            <a:r>
              <a:rPr lang="en-US" altLang="ko-KR" dirty="0" smtClean="0">
                <a:latin typeface="Times New Roman" panose="02020603050405020304" pitchFamily="18" charset="0"/>
              </a:rPr>
              <a:t>sum(amount) from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order_info</a:t>
            </a:r>
            <a:r>
              <a:rPr lang="en-US" altLang="ko-KR" dirty="0" smtClean="0">
                <a:latin typeface="Times New Roman" panose="02020603050405020304" pitchFamily="18" charset="0"/>
              </a:rPr>
              <a:t> group by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repName</a:t>
            </a:r>
            <a:r>
              <a:rPr lang="en-US" altLang="ko-KR" dirty="0" smtClean="0">
                <a:latin typeface="Times New Roman" panose="02020603050405020304" pitchFamily="18" charset="0"/>
              </a:rPr>
              <a:t>, company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5106326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※ join</a:t>
            </a:r>
            <a:r>
              <a:rPr lang="ko-KR" altLang="en-US" dirty="0" smtClean="0">
                <a:latin typeface="Times New Roman" panose="02020603050405020304" pitchFamily="18" charset="0"/>
              </a:rPr>
              <a:t>을 직접 사용한 질의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select name</a:t>
            </a:r>
            <a:r>
              <a:rPr lang="en-US" altLang="ko-KR" dirty="0">
                <a:latin typeface="Times New Roman" panose="02020603050405020304" pitchFamily="18" charset="0"/>
              </a:rPr>
              <a:t>, company, </a:t>
            </a:r>
            <a:r>
              <a:rPr lang="en-US" altLang="ko-KR" dirty="0" smtClean="0">
                <a:latin typeface="Times New Roman" panose="02020603050405020304" pitchFamily="18" charset="0"/>
              </a:rPr>
              <a:t>sum(amount) from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dirty="0">
                <a:latin typeface="Times New Roman" panose="02020603050405020304" pitchFamily="18" charset="0"/>
              </a:rPr>
              <a:t>, orders, </a:t>
            </a:r>
            <a:r>
              <a:rPr lang="en-US" altLang="ko-KR" dirty="0" smtClean="0">
                <a:latin typeface="Times New Roman" panose="02020603050405020304" pitchFamily="18" charset="0"/>
              </a:rPr>
              <a:t>customers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where rep=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emplNum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and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cust</a:t>
            </a:r>
            <a:r>
              <a:rPr lang="en-US" altLang="ko-KR" dirty="0" smtClean="0">
                <a:latin typeface="Times New Roman" panose="02020603050405020304" pitchFamily="18" charset="0"/>
              </a:rPr>
              <a:t>=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custNum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group by name</a:t>
            </a:r>
            <a:r>
              <a:rPr lang="en-US" altLang="ko-KR" dirty="0">
                <a:latin typeface="Times New Roman" panose="02020603050405020304" pitchFamily="18" charset="0"/>
              </a:rPr>
              <a:t>, company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898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갱신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ANSI/ISO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갱신 가능에 대한 기본 원칙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view</a:t>
            </a:r>
            <a:r>
              <a:rPr lang="ko-KR" altLang="en-US" dirty="0" smtClean="0"/>
              <a:t>의 한 행은 </a:t>
            </a:r>
            <a:r>
              <a:rPr lang="en-US" altLang="ko-KR" dirty="0" smtClean="0"/>
              <a:t>source table</a:t>
            </a:r>
            <a:r>
              <a:rPr lang="ko-KR" altLang="en-US" dirty="0" smtClean="0"/>
              <a:t>의 한 행과 대응되어야 하며</a:t>
            </a:r>
            <a:r>
              <a:rPr lang="en-US" altLang="ko-KR" dirty="0" smtClean="0"/>
              <a:t>, </a:t>
            </a:r>
          </a:p>
          <a:p>
            <a:pPr lvl="2"/>
            <a:r>
              <a:rPr lang="en-US" altLang="ko-KR" dirty="0" smtClean="0"/>
              <a:t>view</a:t>
            </a:r>
            <a:r>
              <a:rPr lang="ko-KR" altLang="en-US" dirty="0"/>
              <a:t>의 한 칼럼은 </a:t>
            </a:r>
            <a:r>
              <a:rPr lang="en-US" altLang="ko-KR" dirty="0"/>
              <a:t>source table</a:t>
            </a:r>
            <a:r>
              <a:rPr lang="ko-KR" altLang="en-US" dirty="0"/>
              <a:t>의 한 칼럼과 대응되어야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ko-KR" altLang="en-US" dirty="0"/>
              <a:t>정의하는 질의가 </a:t>
            </a:r>
            <a:r>
              <a:rPr lang="ko-KR" altLang="en-US" dirty="0" smtClean="0"/>
              <a:t>다음의 </a:t>
            </a:r>
            <a:r>
              <a:rPr lang="ko-KR" altLang="en-US" dirty="0"/>
              <a:t>제약 사항을 만족할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뷰를</a:t>
            </a:r>
            <a:r>
              <a:rPr lang="ko-KR" altLang="en-US" dirty="0"/>
              <a:t> 갱신할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from</a:t>
            </a:r>
            <a:r>
              <a:rPr lang="ko-KR" altLang="en-US" dirty="0"/>
              <a:t>절에는 오직 하나의 변경 가능한 테이블</a:t>
            </a:r>
            <a:r>
              <a:rPr lang="en-US" altLang="ko-KR" dirty="0"/>
              <a:t>(table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</a:t>
            </a:r>
            <a:r>
              <a:rPr lang="en-US" altLang="ko-KR" dirty="0"/>
              <a:t>view)</a:t>
            </a:r>
            <a:r>
              <a:rPr lang="ko-KR" altLang="en-US" dirty="0"/>
              <a:t>만이 </a:t>
            </a:r>
            <a:r>
              <a:rPr lang="ko-KR" altLang="en-US" dirty="0" smtClean="0"/>
              <a:t>존재</a:t>
            </a:r>
            <a:endParaRPr lang="ko-KR" altLang="en-US" dirty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select</a:t>
            </a:r>
            <a:r>
              <a:rPr lang="ko-KR" altLang="en-US" dirty="0"/>
              <a:t>절에 </a:t>
            </a:r>
            <a:r>
              <a:rPr lang="en-US" altLang="ko-KR" dirty="0"/>
              <a:t>DISTINCT </a:t>
            </a:r>
            <a:r>
              <a:rPr lang="ko-KR" altLang="en-US" dirty="0" smtClean="0"/>
              <a:t>사용 불가</a:t>
            </a:r>
            <a:endParaRPr lang="ko-KR" altLang="en-US" dirty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group </a:t>
            </a:r>
            <a:r>
              <a:rPr lang="en-US" altLang="ko-KR" dirty="0"/>
              <a:t>by</a:t>
            </a:r>
            <a:r>
              <a:rPr lang="ko-KR" altLang="en-US" dirty="0"/>
              <a:t>절 불가</a:t>
            </a:r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select</a:t>
            </a:r>
            <a:r>
              <a:rPr lang="ko-KR" altLang="en-US" dirty="0"/>
              <a:t>절에는 오직 </a:t>
            </a:r>
            <a:r>
              <a:rPr lang="ko-KR" altLang="en-US" dirty="0" smtClean="0"/>
              <a:t>칼럼 이름만 </a:t>
            </a:r>
            <a:r>
              <a:rPr lang="ko-KR" altLang="en-US" dirty="0"/>
              <a:t>가능 </a:t>
            </a:r>
            <a:r>
              <a:rPr lang="en-US" altLang="ko-KR" dirty="0"/>
              <a:t>(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 smtClean="0"/>
              <a:t>칼럼 함수 </a:t>
            </a:r>
            <a:r>
              <a:rPr lang="ko-KR" altLang="en-US" dirty="0"/>
              <a:t>등은 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where</a:t>
            </a:r>
            <a:r>
              <a:rPr lang="ko-KR" altLang="en-US" dirty="0"/>
              <a:t>절에 부질의 불가</a:t>
            </a:r>
          </a:p>
        </p:txBody>
      </p:sp>
    </p:spTree>
    <p:extLst>
      <p:ext uri="{BB962C8B-B14F-4D97-AF65-F5344CB8AC3E}">
        <p14:creationId xmlns:p14="http://schemas.microsoft.com/office/powerpoint/2010/main" val="18731969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뷰의</a:t>
            </a:r>
            <a:r>
              <a:rPr lang="ko-KR" altLang="en-US" dirty="0"/>
              <a:t> 갱신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/>
              <a:t>create view east as 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</a:t>
            </a:r>
            <a:r>
              <a:rPr lang="en-US" altLang="ko-KR" dirty="0"/>
              <a:t>* from </a:t>
            </a:r>
            <a:r>
              <a:rPr lang="en-US" altLang="ko-KR" dirty="0" err="1"/>
              <a:t>salesreps</a:t>
            </a:r>
            <a:r>
              <a:rPr lang="en-US" altLang="ko-KR" dirty="0"/>
              <a:t> where </a:t>
            </a:r>
            <a:r>
              <a:rPr lang="en-US" altLang="ko-KR" dirty="0" err="1"/>
              <a:t>repOffice</a:t>
            </a:r>
            <a:r>
              <a:rPr lang="en-US" altLang="ko-KR" dirty="0"/>
              <a:t> in (11, 12, 13)</a:t>
            </a:r>
          </a:p>
          <a:p>
            <a:pPr lvl="2"/>
            <a:r>
              <a:rPr lang="ko-KR" altLang="en-US" dirty="0" smtClean="0"/>
              <a:t>단일 </a:t>
            </a:r>
            <a:r>
              <a:rPr lang="ko-KR" altLang="en-US" dirty="0"/>
              <a:t>소스테이블로부터 생성된 수평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dirty="0" err="1" smtClean="0"/>
              <a:t>뷰에</a:t>
            </a:r>
            <a:r>
              <a:rPr lang="ko-KR" altLang="en-US" dirty="0" smtClean="0"/>
              <a:t> 대한 행의 </a:t>
            </a:r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갱신 모두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create view </a:t>
            </a:r>
            <a:r>
              <a:rPr lang="en-US" altLang="ko-KR" dirty="0" err="1"/>
              <a:t>orderByRep</a:t>
            </a:r>
            <a:r>
              <a:rPr lang="en-US" altLang="ko-KR" dirty="0"/>
              <a:t> (who, </a:t>
            </a:r>
            <a:r>
              <a:rPr lang="en-US" altLang="ko-KR" dirty="0" err="1"/>
              <a:t>howMany</a:t>
            </a:r>
            <a:r>
              <a:rPr lang="en-US" altLang="ko-KR" dirty="0"/>
              <a:t>, total, low, high</a:t>
            </a:r>
            <a:r>
              <a:rPr lang="en-US" altLang="ko-KR" dirty="0" smtClean="0"/>
              <a:t>,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average</a:t>
            </a:r>
            <a:r>
              <a:rPr lang="en-US" altLang="ko-KR" dirty="0"/>
              <a:t>) </a:t>
            </a:r>
            <a:r>
              <a:rPr lang="en-US" altLang="ko-KR" dirty="0" smtClean="0"/>
              <a:t>as</a:t>
            </a:r>
          </a:p>
          <a:p>
            <a:pPr marL="357188" lvl="1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rep, count(*), sum(amount), min(amount</a:t>
            </a:r>
            <a:r>
              <a:rPr lang="en-US" altLang="ko-KR" dirty="0" smtClean="0"/>
              <a:t>),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max(amount</a:t>
            </a:r>
            <a:r>
              <a:rPr lang="en-US" altLang="ko-KR" dirty="0"/>
              <a:t>), </a:t>
            </a:r>
            <a:r>
              <a:rPr lang="en-US" altLang="ko-KR" dirty="0" err="1"/>
              <a:t>avg</a:t>
            </a:r>
            <a:r>
              <a:rPr lang="en-US" altLang="ko-KR" dirty="0"/>
              <a:t>(amount) 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from </a:t>
            </a:r>
            <a:r>
              <a:rPr lang="en-US" altLang="ko-KR" dirty="0"/>
              <a:t>orders </a:t>
            </a:r>
            <a:r>
              <a:rPr lang="en-US" altLang="ko-KR" dirty="0" smtClean="0">
                <a:solidFill>
                  <a:srgbClr val="FF0000"/>
                </a:solidFill>
              </a:rPr>
              <a:t>group </a:t>
            </a:r>
            <a:r>
              <a:rPr lang="en-US" altLang="ko-KR" dirty="0">
                <a:solidFill>
                  <a:srgbClr val="FF0000"/>
                </a:solidFill>
              </a:rPr>
              <a:t>by </a:t>
            </a:r>
            <a:r>
              <a:rPr lang="en-US" altLang="ko-KR" dirty="0"/>
              <a:t>rep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포함한 </a:t>
            </a:r>
            <a:r>
              <a:rPr lang="ko-KR" altLang="en-US" dirty="0" err="1" smtClean="0"/>
              <a:t>뷰</a:t>
            </a:r>
            <a:endParaRPr lang="ko-KR" altLang="en-US" dirty="0"/>
          </a:p>
          <a:p>
            <a:pPr lvl="2"/>
            <a:r>
              <a:rPr lang="ko-KR" altLang="en-US" dirty="0" err="1" smtClean="0"/>
              <a:t>뷰에</a:t>
            </a:r>
            <a:r>
              <a:rPr lang="ko-KR" altLang="en-US" dirty="0" smtClean="0"/>
              <a:t> 대한 행의 </a:t>
            </a:r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갱신 모두 불가</a:t>
            </a:r>
          </a:p>
        </p:txBody>
      </p:sp>
    </p:spTree>
    <p:extLst>
      <p:ext uri="{BB962C8B-B14F-4D97-AF65-F5344CB8AC3E}">
        <p14:creationId xmlns:p14="http://schemas.microsoft.com/office/powerpoint/2010/main" val="42696751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갱신 검사 </a:t>
            </a:r>
            <a:r>
              <a:rPr lang="en-US" altLang="ko-KR" dirty="0"/>
              <a:t>(CHECK OPTION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/>
              <a:t>view </a:t>
            </a:r>
            <a:r>
              <a:rPr lang="ko-KR" altLang="en-US" dirty="0" smtClean="0"/>
              <a:t>갱신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무결성</a:t>
            </a:r>
            <a:r>
              <a:rPr lang="ko-KR" altLang="en-US" dirty="0"/>
              <a:t> 검사</a:t>
            </a:r>
            <a:r>
              <a:rPr lang="en-US" altLang="ko-KR" dirty="0"/>
              <a:t>(where </a:t>
            </a:r>
            <a:r>
              <a:rPr lang="ko-KR" altLang="en-US" dirty="0"/>
              <a:t>절을 만족하는가</a:t>
            </a:r>
            <a:r>
              <a:rPr lang="en-US" altLang="ko-KR" dirty="0"/>
              <a:t>?)</a:t>
            </a:r>
            <a:r>
              <a:rPr lang="ko-KR" altLang="en-US" dirty="0"/>
              <a:t>를 강제하는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 View </a:t>
            </a:r>
            <a:r>
              <a:rPr lang="ko-KR" altLang="en-US" dirty="0" smtClean="0"/>
              <a:t>문에 </a:t>
            </a:r>
            <a:r>
              <a:rPr lang="en-US" altLang="ko-KR" dirty="0" smtClean="0">
                <a:solidFill>
                  <a:srgbClr val="0070C0"/>
                </a:solidFill>
              </a:rPr>
              <a:t>‘with </a:t>
            </a:r>
            <a:r>
              <a:rPr lang="en-US" altLang="ko-KR" dirty="0">
                <a:solidFill>
                  <a:srgbClr val="0070C0"/>
                </a:solidFill>
              </a:rPr>
              <a:t>check </a:t>
            </a:r>
            <a:r>
              <a:rPr lang="en-US" altLang="ko-KR" dirty="0" smtClean="0">
                <a:solidFill>
                  <a:srgbClr val="0070C0"/>
                </a:solidFill>
              </a:rPr>
              <a:t>option’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</a:t>
            </a:r>
            <a:r>
              <a:rPr lang="en-US" altLang="ko-KR" dirty="0"/>
              <a:t>table</a:t>
            </a:r>
            <a:r>
              <a:rPr lang="ko-KR" altLang="en-US" dirty="0"/>
              <a:t>이 </a:t>
            </a:r>
            <a:r>
              <a:rPr lang="en-US" altLang="ko-KR" dirty="0"/>
              <a:t>view</a:t>
            </a:r>
            <a:r>
              <a:rPr lang="ko-KR" altLang="en-US" dirty="0"/>
              <a:t>인 경우 </a:t>
            </a:r>
            <a:r>
              <a:rPr lang="ko-KR" altLang="en-US" dirty="0" smtClean="0"/>
              <a:t>사용 가능한 옵션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with </a:t>
            </a:r>
            <a:r>
              <a:rPr lang="en-US" altLang="ko-KR" dirty="0"/>
              <a:t>local check </a:t>
            </a:r>
            <a:r>
              <a:rPr lang="en-US" altLang="ko-KR" dirty="0" smtClean="0"/>
              <a:t>option: </a:t>
            </a:r>
            <a:r>
              <a:rPr lang="ko-KR" altLang="en-US" dirty="0"/>
              <a:t>현행 </a:t>
            </a:r>
            <a:r>
              <a:rPr lang="ko-KR" altLang="en-US" dirty="0" err="1"/>
              <a:t>뷰만</a:t>
            </a:r>
            <a:r>
              <a:rPr lang="ko-KR" altLang="en-US" dirty="0"/>
              <a:t> 검사</a:t>
            </a:r>
          </a:p>
          <a:p>
            <a:pPr lvl="3"/>
            <a:r>
              <a:rPr lang="en-US" altLang="ko-KR" dirty="0" smtClean="0"/>
              <a:t>with </a:t>
            </a:r>
            <a:r>
              <a:rPr lang="en-US" altLang="ko-KR" dirty="0"/>
              <a:t>cascade check </a:t>
            </a:r>
            <a:r>
              <a:rPr lang="en-US" altLang="ko-KR" dirty="0" smtClean="0"/>
              <a:t>option: </a:t>
            </a:r>
            <a:r>
              <a:rPr lang="ko-KR" altLang="en-US" dirty="0" smtClean="0"/>
              <a:t>계층 구조상의 모든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대하여 검사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/>
              <a:t>create view </a:t>
            </a:r>
            <a:r>
              <a:rPr lang="en-US" altLang="ko-KR" dirty="0" err="1"/>
              <a:t>eastreps</a:t>
            </a:r>
            <a:r>
              <a:rPr lang="en-US" altLang="ko-KR" dirty="0"/>
              <a:t> as select * from </a:t>
            </a:r>
            <a:r>
              <a:rPr lang="en-US" altLang="ko-KR" dirty="0" err="1"/>
              <a:t>salesreps</a:t>
            </a:r>
            <a:r>
              <a:rPr lang="en-US" altLang="ko-KR" dirty="0"/>
              <a:t> </a:t>
            </a:r>
          </a:p>
          <a:p>
            <a:pPr marL="344488" lvl="1" indent="0">
              <a:buNone/>
            </a:pPr>
            <a:r>
              <a:rPr lang="en-US" altLang="ko-KR" dirty="0"/>
              <a:t>		where </a:t>
            </a:r>
            <a:r>
              <a:rPr lang="en-US" altLang="ko-KR" dirty="0" err="1"/>
              <a:t>repOffice</a:t>
            </a:r>
            <a:r>
              <a:rPr lang="en-US" altLang="ko-KR" dirty="0"/>
              <a:t> in (11, 12, 13) </a:t>
            </a:r>
            <a:r>
              <a:rPr lang="en-US" altLang="ko-KR" dirty="0">
                <a:solidFill>
                  <a:srgbClr val="0070C0"/>
                </a:solidFill>
              </a:rPr>
              <a:t>with check </a:t>
            </a:r>
            <a:r>
              <a:rPr lang="en-US" altLang="ko-KR" dirty="0" smtClean="0">
                <a:solidFill>
                  <a:srgbClr val="0070C0"/>
                </a:solidFill>
              </a:rPr>
              <a:t>option</a:t>
            </a:r>
          </a:p>
          <a:p>
            <a:pPr marL="1055688" lvl="2" indent="-342900"/>
            <a:r>
              <a:rPr lang="en-US" altLang="ko-KR" dirty="0"/>
              <a:t>insert into </a:t>
            </a:r>
            <a:r>
              <a:rPr lang="en-US" altLang="ko-KR" dirty="0" err="1"/>
              <a:t>eastreps</a:t>
            </a:r>
            <a:r>
              <a:rPr lang="en-US" altLang="ko-KR" dirty="0"/>
              <a:t> (</a:t>
            </a:r>
            <a:r>
              <a:rPr lang="en-US" altLang="ko-KR" dirty="0" err="1"/>
              <a:t>empl_num</a:t>
            </a:r>
            <a:r>
              <a:rPr lang="en-US" altLang="ko-KR" dirty="0"/>
              <a:t>, name, </a:t>
            </a:r>
            <a:r>
              <a:rPr lang="en-US" altLang="ko-KR" dirty="0" err="1"/>
              <a:t>rep_office</a:t>
            </a:r>
            <a:r>
              <a:rPr lang="en-US" altLang="ko-KR" dirty="0"/>
              <a:t>, age, sales) 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 smtClean="0"/>
              <a:t>          values </a:t>
            </a:r>
            <a:r>
              <a:rPr lang="en-US" altLang="ko-KR" dirty="0"/>
              <a:t>(113, '</a:t>
            </a:r>
            <a:r>
              <a:rPr lang="ko-KR" altLang="en-US" dirty="0"/>
              <a:t>홍길동‘</a:t>
            </a:r>
            <a:r>
              <a:rPr lang="en-US" altLang="ko-KR" dirty="0"/>
              <a:t>, 11, 42, 0.00</a:t>
            </a:r>
            <a:r>
              <a:rPr lang="en-US" altLang="ko-KR" dirty="0" smtClean="0"/>
              <a:t>) 	//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절 만족</a:t>
            </a:r>
            <a:r>
              <a:rPr lang="en-US" altLang="ko-KR" dirty="0"/>
              <a:t>, OK.</a:t>
            </a:r>
          </a:p>
          <a:p>
            <a:pPr marL="1055688" lvl="2" indent="-342900"/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eastreps</a:t>
            </a:r>
            <a:r>
              <a:rPr lang="en-US" altLang="ko-KR" dirty="0"/>
              <a:t> (</a:t>
            </a:r>
            <a:r>
              <a:rPr lang="en-US" altLang="ko-KR" dirty="0" err="1"/>
              <a:t>empl_num</a:t>
            </a:r>
            <a:r>
              <a:rPr lang="en-US" altLang="ko-KR" dirty="0"/>
              <a:t>, name, </a:t>
            </a:r>
            <a:r>
              <a:rPr lang="en-US" altLang="ko-KR" dirty="0" err="1"/>
              <a:t>rep_office</a:t>
            </a:r>
            <a:r>
              <a:rPr lang="en-US" altLang="ko-KR" dirty="0"/>
              <a:t>, age, sales) </a:t>
            </a:r>
          </a:p>
          <a:p>
            <a:pPr marL="712788" lvl="2" indent="0">
              <a:buNone/>
            </a:pPr>
            <a:r>
              <a:rPr lang="en-US" altLang="ko-KR" dirty="0" smtClean="0"/>
              <a:t>          values </a:t>
            </a:r>
            <a:r>
              <a:rPr lang="en-US" altLang="ko-KR" dirty="0"/>
              <a:t>(114, '</a:t>
            </a:r>
            <a:r>
              <a:rPr lang="ko-KR" altLang="en-US" dirty="0"/>
              <a:t>장서희‘</a:t>
            </a:r>
            <a:r>
              <a:rPr lang="en-US" altLang="ko-KR" dirty="0"/>
              <a:t>, 21, 33, 0.00</a:t>
            </a:r>
            <a:r>
              <a:rPr lang="en-US" altLang="ko-KR" dirty="0" smtClean="0"/>
              <a:t>)  //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절 </a:t>
            </a:r>
            <a:r>
              <a:rPr lang="ko-KR" altLang="en-US" dirty="0" smtClean="0"/>
              <a:t>불만족</a:t>
            </a:r>
            <a:r>
              <a:rPr lang="en-US" altLang="ko-KR" dirty="0" smtClean="0"/>
              <a:t>, insert </a:t>
            </a:r>
            <a:r>
              <a:rPr lang="ko-KR" altLang="en-US" dirty="0" smtClean="0"/>
              <a:t>실패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37636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/>
              <a:t>drop view </a:t>
            </a:r>
            <a:r>
              <a:rPr lang="ko-KR" altLang="en-US" i="1" dirty="0" err="1" smtClean="0"/>
              <a:t>뷰</a:t>
            </a:r>
            <a:r>
              <a:rPr lang="ko-KR" altLang="en-US" i="1" dirty="0" smtClean="0"/>
              <a:t> 이름 </a:t>
            </a:r>
            <a:r>
              <a:rPr lang="en-US" altLang="ko-KR" dirty="0" smtClean="0"/>
              <a:t>cascade</a:t>
            </a:r>
          </a:p>
          <a:p>
            <a:pPr marL="1087438" lvl="2" indent="-361950"/>
            <a:r>
              <a:rPr lang="ko-KR" altLang="en-US" dirty="0" smtClean="0"/>
              <a:t>해당 </a:t>
            </a:r>
            <a:r>
              <a:rPr lang="ko-KR" altLang="en-US" dirty="0" err="1"/>
              <a:t>뷰</a:t>
            </a:r>
            <a:r>
              <a:rPr lang="ko-KR" altLang="en-US" dirty="0"/>
              <a:t> 및 이에 의존하는 모든 </a:t>
            </a:r>
            <a:r>
              <a:rPr lang="ko-KR" altLang="en-US" dirty="0" err="1"/>
              <a:t>뷰를</a:t>
            </a:r>
            <a:r>
              <a:rPr lang="ko-KR" altLang="en-US" dirty="0"/>
              <a:t> 동시에 </a:t>
            </a:r>
            <a:r>
              <a:rPr lang="ko-KR" altLang="en-US" dirty="0" smtClean="0"/>
              <a:t>제거</a:t>
            </a:r>
            <a:endParaRPr lang="ko-KR" altLang="en-US" dirty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 smtClean="0"/>
              <a:t>drop </a:t>
            </a:r>
            <a:r>
              <a:rPr lang="en-US" altLang="ko-KR" dirty="0"/>
              <a:t>view </a:t>
            </a:r>
            <a:r>
              <a:rPr lang="ko-KR" altLang="en-US" i="1" dirty="0" err="1" smtClean="0"/>
              <a:t>뷰</a:t>
            </a:r>
            <a:r>
              <a:rPr lang="ko-KR" altLang="en-US" i="1" dirty="0" smtClean="0"/>
              <a:t> 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restricted</a:t>
            </a:r>
          </a:p>
          <a:p>
            <a:pPr marL="1087438" lvl="2" indent="-361950"/>
            <a:r>
              <a:rPr lang="ko-KR" altLang="en-US" dirty="0" smtClean="0"/>
              <a:t>해당 </a:t>
            </a:r>
            <a:r>
              <a:rPr lang="ko-KR" altLang="en-US" dirty="0" err="1"/>
              <a:t>뷰에</a:t>
            </a:r>
            <a:r>
              <a:rPr lang="ko-KR" altLang="en-US" dirty="0"/>
              <a:t> 의존하는 </a:t>
            </a:r>
            <a:r>
              <a:rPr lang="ko-KR" altLang="en-US" dirty="0" err="1"/>
              <a:t>뷰가</a:t>
            </a:r>
            <a:r>
              <a:rPr lang="ko-KR" altLang="en-US" dirty="0"/>
              <a:t> 없을 </a:t>
            </a:r>
            <a:r>
              <a:rPr lang="ko-KR" altLang="en-US" dirty="0" smtClean="0"/>
              <a:t>때에만 </a:t>
            </a:r>
            <a:r>
              <a:rPr lang="ko-KR" altLang="en-US" dirty="0"/>
              <a:t>해당 </a:t>
            </a:r>
            <a:r>
              <a:rPr lang="ko-KR" altLang="en-US" dirty="0" err="1"/>
              <a:t>뷰를</a:t>
            </a:r>
            <a:r>
              <a:rPr lang="ko-KR" altLang="en-US" dirty="0"/>
              <a:t>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363538" indent="-361950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719138" lvl="1" indent="-361950"/>
            <a:r>
              <a:rPr lang="en-US" altLang="ko-KR" dirty="0"/>
              <a:t>create view </a:t>
            </a:r>
            <a:r>
              <a:rPr lang="en-US" altLang="ko-KR" dirty="0" err="1" smtClean="0"/>
              <a:t>eastreps</a:t>
            </a:r>
            <a:r>
              <a:rPr lang="en-US" altLang="ko-KR" dirty="0" smtClean="0"/>
              <a:t> cascade</a:t>
            </a:r>
          </a:p>
          <a:p>
            <a:pPr marL="719138" lvl="1" indent="-361950"/>
            <a:r>
              <a:rPr lang="en-US" altLang="ko-KR" dirty="0"/>
              <a:t>create view </a:t>
            </a:r>
            <a:r>
              <a:rPr lang="en-US" altLang="ko-KR" dirty="0" err="1" smtClean="0"/>
              <a:t>orderByRep</a:t>
            </a:r>
            <a:r>
              <a:rPr lang="en-US" altLang="ko-KR" dirty="0" smtClean="0"/>
              <a:t> restricted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2091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Catalog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구조에 대한 정보를 보유하는 일련의 시스템 테이블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칼럼</a:t>
            </a:r>
            <a:r>
              <a:rPr lang="en-US" altLang="ko-KR" dirty="0"/>
              <a:t>, </a:t>
            </a:r>
            <a:r>
              <a:rPr lang="ko-KR" altLang="en-US" dirty="0" err="1"/>
              <a:t>뷰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특권 </a:t>
            </a:r>
            <a:r>
              <a:rPr lang="ko-KR" altLang="en-US" dirty="0" smtClean="0"/>
              <a:t>등에 </a:t>
            </a:r>
            <a:r>
              <a:rPr lang="ko-KR" altLang="en-US" dirty="0"/>
              <a:t>대한 정보</a:t>
            </a:r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/>
              <a:t>가 생성</a:t>
            </a:r>
            <a:r>
              <a:rPr lang="en-US" altLang="ko-KR" dirty="0"/>
              <a:t>/</a:t>
            </a:r>
            <a:r>
              <a:rPr lang="ko-KR" altLang="en-US" dirty="0"/>
              <a:t>소유</a:t>
            </a:r>
            <a:r>
              <a:rPr lang="en-US" altLang="ko-KR" dirty="0"/>
              <a:t>/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/>
              <a:t>는 </a:t>
            </a:r>
            <a:r>
              <a:rPr lang="ko-KR" altLang="en-US" dirty="0" smtClean="0"/>
              <a:t>시스템 카탈로그에 기록된 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</a:t>
            </a:r>
            <a:r>
              <a:rPr lang="ko-KR" altLang="en-US" dirty="0"/>
              <a:t>관리 및 </a:t>
            </a: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ko-KR" altLang="en-US" dirty="0" smtClean="0"/>
              <a:t>실행 시 참조</a:t>
            </a:r>
            <a:endParaRPr lang="en-US" altLang="ko-KR" dirty="0"/>
          </a:p>
          <a:p>
            <a:pPr lvl="2"/>
            <a:r>
              <a:rPr lang="ko-KR" altLang="en-US" dirty="0" smtClean="0"/>
              <a:t>일반 </a:t>
            </a:r>
            <a:r>
              <a:rPr lang="ko-KR" altLang="en-US" dirty="0"/>
              <a:t>사용자도 </a:t>
            </a:r>
            <a:r>
              <a:rPr lang="en-US" altLang="ko-KR" dirty="0"/>
              <a:t>SQL</a:t>
            </a:r>
            <a:r>
              <a:rPr lang="ko-KR" altLang="en-US" dirty="0"/>
              <a:t>문을 사용하여 질의</a:t>
            </a:r>
            <a:r>
              <a:rPr lang="en-US" altLang="ko-KR" dirty="0"/>
              <a:t>(</a:t>
            </a:r>
            <a:r>
              <a:rPr lang="ko-KR" altLang="en-US" dirty="0"/>
              <a:t>읽기 전용</a:t>
            </a:r>
            <a:r>
              <a:rPr lang="en-US" altLang="ko-KR" dirty="0"/>
              <a:t>)</a:t>
            </a:r>
            <a:r>
              <a:rPr lang="ko-KR" altLang="en-US" dirty="0"/>
              <a:t>할 수 있음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Self-descriptive</a:t>
            </a:r>
            <a:endParaRPr lang="en-US" altLang="ko-KR" dirty="0"/>
          </a:p>
          <a:p>
            <a:pPr lvl="2"/>
            <a:r>
              <a:rPr lang="ko-KR" altLang="en-US" dirty="0" smtClean="0"/>
              <a:t>유틸리티</a:t>
            </a:r>
            <a:r>
              <a:rPr lang="en-US" altLang="ko-KR" dirty="0"/>
              <a:t>(</a:t>
            </a:r>
            <a:r>
              <a:rPr lang="ko-KR" altLang="en-US" dirty="0"/>
              <a:t>대화형 질의 도구</a:t>
            </a:r>
            <a:r>
              <a:rPr lang="en-US" altLang="ko-KR" dirty="0"/>
              <a:t>, </a:t>
            </a:r>
            <a:r>
              <a:rPr lang="ko-KR" altLang="en-US" dirty="0"/>
              <a:t>보고서 </a:t>
            </a:r>
            <a:r>
              <a:rPr lang="ko-KR" altLang="en-US" dirty="0" smtClean="0"/>
              <a:t>작성기 등</a:t>
            </a:r>
            <a:r>
              <a:rPr lang="en-US" altLang="ko-KR" dirty="0" smtClean="0"/>
              <a:t>) </a:t>
            </a:r>
            <a:r>
              <a:rPr lang="ko-KR" altLang="en-US" dirty="0"/>
              <a:t>구축에 필수적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/>
              <a:t>select </a:t>
            </a:r>
            <a:r>
              <a:rPr lang="en-US" altLang="ko-KR" dirty="0" err="1"/>
              <a:t>table_name</a:t>
            </a:r>
            <a:r>
              <a:rPr lang="en-US" altLang="ko-KR" dirty="0"/>
              <a:t> from </a:t>
            </a:r>
            <a:r>
              <a:rPr lang="en-US" altLang="ko-KR" dirty="0" smtClean="0">
                <a:solidFill>
                  <a:srgbClr val="0070C0"/>
                </a:solidFill>
              </a:rPr>
              <a:t>tables</a:t>
            </a:r>
          </a:p>
          <a:p>
            <a:pPr lvl="1"/>
            <a:r>
              <a:rPr lang="en-US" altLang="ko-KR" dirty="0"/>
              <a:t>select count(*) from </a:t>
            </a:r>
            <a:r>
              <a:rPr lang="en-US" altLang="ko-KR" dirty="0">
                <a:solidFill>
                  <a:srgbClr val="0070C0"/>
                </a:solidFill>
              </a:rPr>
              <a:t>columns</a:t>
            </a:r>
            <a:r>
              <a:rPr lang="en-US" altLang="ko-KR" dirty="0"/>
              <a:t> where (</a:t>
            </a:r>
            <a:r>
              <a:rPr lang="en-US" altLang="ko-KR" dirty="0" err="1"/>
              <a:t>table_name</a:t>
            </a:r>
            <a:r>
              <a:rPr lang="en-US" altLang="ko-KR" dirty="0"/>
              <a:t> = 'offices')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4717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SQL2 Information </a:t>
            </a:r>
            <a:r>
              <a:rPr lang="en-US" altLang="ko-KR" dirty="0" smtClean="0"/>
              <a:t>Schema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SQL2</a:t>
            </a:r>
            <a:r>
              <a:rPr lang="ko-KR" altLang="en-US" dirty="0"/>
              <a:t>는 시스템 카탈로그에 대한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상용 </a:t>
            </a:r>
            <a:r>
              <a:rPr lang="en-US" altLang="ko-KR" dirty="0"/>
              <a:t>DBMS </a:t>
            </a:r>
            <a:r>
              <a:rPr lang="ko-KR" altLang="en-US" dirty="0"/>
              <a:t>제품들이 사용하는 시스템 카탈로그가 서로 </a:t>
            </a:r>
            <a:r>
              <a:rPr lang="ko-KR" altLang="en-US" dirty="0" smtClean="0"/>
              <a:t>상이하여 표준화에 실패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/>
              <a:t>SQL2</a:t>
            </a:r>
            <a:r>
              <a:rPr lang="ko-KR" altLang="en-US" dirty="0"/>
              <a:t>가 생각하는</a:t>
            </a:r>
            <a:r>
              <a:rPr lang="en-US" altLang="ko-KR" dirty="0"/>
              <a:t> </a:t>
            </a:r>
            <a:r>
              <a:rPr lang="ko-KR" altLang="en-US" dirty="0"/>
              <a:t>이상적인 시스템 카탈로그인 </a:t>
            </a:r>
            <a:r>
              <a:rPr lang="en-US" altLang="ko-KR" b="1" dirty="0">
                <a:solidFill>
                  <a:srgbClr val="0070C0"/>
                </a:solidFill>
              </a:rPr>
              <a:t>Definition Schema</a:t>
            </a:r>
            <a:r>
              <a:rPr lang="ko-KR" altLang="en-US" dirty="0"/>
              <a:t>를 </a:t>
            </a:r>
            <a:r>
              <a:rPr lang="ko-KR" altLang="en-US" dirty="0" smtClean="0"/>
              <a:t>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Definition schema</a:t>
            </a:r>
            <a:r>
              <a:rPr lang="ko-KR" altLang="en-US" dirty="0" smtClean="0"/>
              <a:t>는 의무 이행 사항이 아닌 </a:t>
            </a:r>
            <a:r>
              <a:rPr lang="ko-KR" altLang="en-US" dirty="0"/>
              <a:t>것으로 결론</a:t>
            </a:r>
            <a:endParaRPr lang="en-US" altLang="ko-KR" dirty="0"/>
          </a:p>
          <a:p>
            <a:pPr lvl="1"/>
            <a:r>
              <a:rPr lang="ko-KR" altLang="en-US" dirty="0"/>
              <a:t>대신에 </a:t>
            </a:r>
            <a:r>
              <a:rPr lang="en-US" altLang="ko-KR" dirty="0"/>
              <a:t>SQL2</a:t>
            </a:r>
            <a:r>
              <a:rPr lang="ko-KR" altLang="en-US" dirty="0"/>
              <a:t>는 사용자의 편의를 위해 </a:t>
            </a:r>
            <a:r>
              <a:rPr lang="en-US" altLang="ko-KR" dirty="0"/>
              <a:t>Information schema</a:t>
            </a:r>
            <a:r>
              <a:rPr lang="ko-KR" altLang="en-US" dirty="0"/>
              <a:t>를 표준으로 제시</a:t>
            </a:r>
            <a:endParaRPr lang="en-US" altLang="ko-KR" dirty="0"/>
          </a:p>
          <a:p>
            <a:pPr lvl="2"/>
            <a:r>
              <a:rPr lang="ko-KR" altLang="en-US" dirty="0"/>
              <a:t>상용 </a:t>
            </a:r>
            <a:r>
              <a:rPr lang="en-US" altLang="ko-KR" dirty="0"/>
              <a:t>DBMS</a:t>
            </a:r>
            <a:r>
              <a:rPr lang="ko-KR" altLang="en-US" dirty="0"/>
              <a:t>의 시스템 카탈로그에 있는 테이블을 바탕으로 생성 가능한 표준 </a:t>
            </a:r>
            <a:r>
              <a:rPr lang="en-US" altLang="ko-KR" b="1" dirty="0">
                <a:solidFill>
                  <a:srgbClr val="FF0000"/>
                </a:solidFill>
              </a:rPr>
              <a:t>view</a:t>
            </a:r>
            <a:r>
              <a:rPr lang="ko-KR" altLang="en-US" b="1" dirty="0">
                <a:solidFill>
                  <a:srgbClr val="FF0000"/>
                </a:solidFill>
              </a:rPr>
              <a:t>의 </a:t>
            </a:r>
            <a:r>
              <a:rPr lang="ko-KR" altLang="en-US" b="1" dirty="0" smtClean="0">
                <a:solidFill>
                  <a:srgbClr val="FF0000"/>
                </a:solidFill>
              </a:rPr>
              <a:t>집합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INFORMATION_SCHEMA</a:t>
            </a:r>
            <a:r>
              <a:rPr lang="ko-KR" altLang="en-US" dirty="0" smtClean="0"/>
              <a:t>로 부름</a:t>
            </a:r>
            <a:endParaRPr lang="en-US" altLang="ko-KR" dirty="0"/>
          </a:p>
          <a:p>
            <a:r>
              <a:rPr lang="en-US" altLang="ko-KR" dirty="0"/>
              <a:t>3 system domains</a:t>
            </a:r>
          </a:p>
          <a:p>
            <a:pPr lvl="1"/>
            <a:r>
              <a:rPr lang="en-US" altLang="ko-KR" dirty="0" smtClean="0"/>
              <a:t>SQL_IDENTIFIER: </a:t>
            </a:r>
            <a:r>
              <a:rPr lang="ko-KR" altLang="en-US" dirty="0" smtClean="0"/>
              <a:t>합법적인 </a:t>
            </a:r>
            <a:r>
              <a:rPr lang="en-US" altLang="ko-KR" dirty="0"/>
              <a:t>SQL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정의</a:t>
            </a:r>
            <a:endParaRPr lang="ko-KR" altLang="en-US" dirty="0"/>
          </a:p>
          <a:p>
            <a:pPr lvl="1"/>
            <a:r>
              <a:rPr lang="en-US" altLang="ko-KR" dirty="0" smtClean="0"/>
              <a:t>CHARACTER_DATA: </a:t>
            </a:r>
            <a:r>
              <a:rPr lang="ko-KR" altLang="en-US" dirty="0" smtClean="0"/>
              <a:t>합법적인 </a:t>
            </a:r>
            <a:r>
              <a:rPr lang="ko-KR" altLang="en-US" dirty="0"/>
              <a:t>문자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정의</a:t>
            </a:r>
            <a:endParaRPr lang="ko-KR" altLang="en-US" dirty="0"/>
          </a:p>
          <a:p>
            <a:pPr lvl="1"/>
            <a:r>
              <a:rPr lang="en-US" altLang="ko-KR" dirty="0" smtClean="0"/>
              <a:t>CARDINAL_NUMBER: </a:t>
            </a:r>
            <a:r>
              <a:rPr lang="ko-KR" altLang="en-US" dirty="0" smtClean="0"/>
              <a:t>합법적인 양수</a:t>
            </a:r>
            <a:r>
              <a:rPr lang="en-US" altLang="ko-KR" dirty="0" smtClean="0"/>
              <a:t>(</a:t>
            </a:r>
            <a:r>
              <a:rPr lang="en-US" altLang="ko-KR" dirty="0"/>
              <a:t>zero </a:t>
            </a:r>
            <a:r>
              <a:rPr lang="ko-KR" altLang="en-US" dirty="0"/>
              <a:t>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3454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Catalog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7200" y="1363133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33"/>
                <a:gridCol w="7069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 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포함된 정보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소유자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테이블의 칼럼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크기</a:t>
                      </a:r>
                      <a:r>
                        <a:rPr lang="en-US" altLang="ko-KR" dirty="0" smtClean="0"/>
                        <a:t>, 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칼럼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칼럼이 속한 테이블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 타입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크기</a:t>
                      </a:r>
                      <a:r>
                        <a:rPr lang="en-US" altLang="ko-KR" dirty="0" smtClean="0"/>
                        <a:t>, Null </a:t>
                      </a:r>
                      <a:r>
                        <a:rPr lang="ko-KR" altLang="en-US" dirty="0" smtClean="0"/>
                        <a:t>값 허용 여부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사용자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password</a:t>
                      </a:r>
                      <a:r>
                        <a:rPr lang="ko-KR" altLang="en-US" baseline="0" dirty="0" smtClean="0"/>
                        <a:t>의 암호화 형식</a:t>
                      </a:r>
                      <a:r>
                        <a:rPr lang="en-US" altLang="ko-KR" baseline="0" dirty="0" smtClean="0"/>
                        <a:t>, 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</a:t>
                      </a:r>
                      <a:r>
                        <a:rPr lang="ko-KR" altLang="en-US" dirty="0" smtClean="0"/>
                        <a:t>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소유자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뷰를</a:t>
                      </a:r>
                      <a:r>
                        <a:rPr lang="ko-KR" altLang="en-US" baseline="0" dirty="0" smtClean="0"/>
                        <a:t> 정의하는 질의</a:t>
                      </a:r>
                      <a:r>
                        <a:rPr lang="en-US" altLang="ko-KR" baseline="0" dirty="0" smtClean="0"/>
                        <a:t>, 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Privileges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수여자와 부여자의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부여된 특권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어떤 객체에 대한 권한인가</a:t>
                      </a:r>
                      <a:r>
                        <a:rPr lang="en-US" altLang="ko-KR" dirty="0" smtClean="0"/>
                        <a:t>, 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키와 외래 키에 의해 설정되는 테이블 사이의 부모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자식 관계에 대한 정보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402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정보 검색 예시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422" y="1722342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각 테이블의 소유자와 테이블 이름을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definer,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syscat.tables</a:t>
            </a:r>
            <a:r>
              <a:rPr lang="en-US" altLang="ko-KR" sz="1600" dirty="0">
                <a:latin typeface="Times New Roman" panose="02020603050405020304" pitchFamily="18" charset="0"/>
              </a:rPr>
              <a:t> where type='t'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2" y="2385888"/>
            <a:ext cx="8229600" cy="584775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각 테이블의 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뷰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별명을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syscat.tables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2" y="1305017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 </a:t>
            </a:r>
            <a:r>
              <a:rPr lang="en-US" altLang="ko-KR" sz="1600" b="1" dirty="0"/>
              <a:t>DB2 - SYSCAT.TABLES </a:t>
            </a:r>
            <a:r>
              <a:rPr lang="ko-KR" altLang="en-US" sz="1600" b="1" dirty="0"/>
              <a:t>시스템 카탈로그 </a:t>
            </a:r>
            <a:r>
              <a:rPr lang="ko-KR" altLang="en-US" sz="1600" b="1" dirty="0" err="1" smtClean="0"/>
              <a:t>뷰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68422" y="3049434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자신의 테이블에 대해 이름과 생성 시간을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create_time</a:t>
            </a:r>
            <a:r>
              <a:rPr lang="en-US" altLang="ko-KR" sz="1600" dirty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syscat.tables</a:t>
            </a:r>
            <a:r>
              <a:rPr lang="en-US" altLang="ko-KR" sz="1600" dirty="0">
                <a:latin typeface="Times New Roman" panose="02020603050405020304" pitchFamily="18" charset="0"/>
              </a:rPr>
              <a:t> where type='t' and definer=user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421" y="4279275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각 테이블의 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소유자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생성 날짜를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, owner,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create_time</a:t>
            </a:r>
            <a:r>
              <a:rPr lang="en-US" altLang="ko-KR" sz="1600" dirty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systables</a:t>
            </a:r>
            <a:r>
              <a:rPr lang="en-US" altLang="ko-KR" sz="1600" dirty="0">
                <a:latin typeface="Times New Roman" panose="02020603050405020304" pitchFamily="18" charset="0"/>
              </a:rPr>
              <a:t> where type='t'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420" y="3845017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</a:rPr>
              <a:t>▣ </a:t>
            </a:r>
            <a:r>
              <a:rPr lang="en-US" altLang="ko-KR" sz="1600" dirty="0">
                <a:latin typeface="Times New Roman" panose="02020603050405020304" pitchFamily="18" charset="0"/>
              </a:rPr>
              <a:t>Informix - SYSTABLES </a:t>
            </a:r>
            <a:r>
              <a:rPr lang="ko-KR" altLang="en-US" sz="1600" dirty="0">
                <a:latin typeface="Times New Roman" panose="02020603050405020304" pitchFamily="18" charset="0"/>
              </a:rPr>
              <a:t>시스템 테이블</a:t>
            </a:r>
          </a:p>
        </p:txBody>
      </p:sp>
    </p:spTree>
    <p:extLst>
      <p:ext uri="{BB962C8B-B14F-4D97-AF65-F5344CB8AC3E}">
        <p14:creationId xmlns:p14="http://schemas.microsoft.com/office/powerpoint/2010/main" val="141563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 in SQL2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46900"/>
              </p:ext>
            </p:extLst>
          </p:nvPr>
        </p:nvGraphicFramePr>
        <p:xfrm>
          <a:off x="457200" y="1370369"/>
          <a:ext cx="8229600" cy="441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612"/>
                <a:gridCol w="5987988"/>
              </a:tblGrid>
              <a:tr h="336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분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 types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6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고정 길이 문자열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CHAR(n), CHARACTER(n)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6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가변 길이 문자열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VARCHAR(</a:t>
                      </a:r>
                      <a:r>
                        <a:rPr lang="en-US" altLang="ko-KR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len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CHAR VARYING(</a:t>
                      </a:r>
                      <a:r>
                        <a:rPr lang="en-US" altLang="ko-KR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len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6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INTEGER, INT, SMALLINT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6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고정 길이 비트 문자열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BIT(n)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64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가변 길이 비트 문자열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BIT VARYING(</a:t>
                      </a:r>
                      <a:r>
                        <a:rPr lang="en-US" altLang="ko-KR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len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6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진수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NUMERIC(precision, scale), DECIMAL(precision, scale)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5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실수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FLOAT(precision), REAL, DOUBLE PRECISION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6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Calendar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날짜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DATE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6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시계 시간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TIME(precision)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6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날짜와 시간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TIMESTAMP(precision)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1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시간 간격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INTERVAL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11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Large Object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CLOB(n), BLOB(n)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851207"/>
            <a:ext cx="822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자동 형 변환 기능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48457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칼럼 정보 검색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422" y="2184383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자신의 </a:t>
            </a:r>
            <a:r>
              <a:rPr lang="en-US" altLang="ko-KR" sz="1600" dirty="0">
                <a:latin typeface="Times New Roman" panose="02020603050405020304" pitchFamily="18" charset="0"/>
              </a:rPr>
              <a:t>offices </a:t>
            </a:r>
            <a:r>
              <a:rPr lang="ko-KR" altLang="en-US" sz="1600" dirty="0">
                <a:latin typeface="Times New Roman" panose="02020603050405020304" pitchFamily="18" charset="0"/>
              </a:rPr>
              <a:t>테이블의 칼럼 이름과 데이터 타입을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column_name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data_type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user_tab_columns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table_name</a:t>
            </a:r>
            <a:r>
              <a:rPr lang="en-US" altLang="ko-KR" sz="1600" dirty="0">
                <a:latin typeface="Times New Roman" panose="02020603050405020304" pitchFamily="18" charset="0"/>
              </a:rPr>
              <a:t>='offices'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422" y="3439865"/>
            <a:ext cx="8229600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] DATE </a:t>
            </a:r>
            <a:r>
              <a:rPr lang="ko-KR" altLang="en-US" sz="1600" dirty="0">
                <a:latin typeface="Times New Roman" panose="02020603050405020304" pitchFamily="18" charset="0"/>
              </a:rPr>
              <a:t>타입을 가지는 모든 칼럼을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tabschema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, column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systcat.columns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typeschema</a:t>
            </a:r>
            <a:r>
              <a:rPr lang="en-US" altLang="ko-KR" sz="1600" dirty="0">
                <a:latin typeface="Times New Roman" panose="02020603050405020304" pitchFamily="18" charset="0"/>
              </a:rPr>
              <a:t>='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sysibmd</a:t>
            </a:r>
            <a:r>
              <a:rPr lang="en-US" altLang="ko-KR" sz="1600" dirty="0">
                <a:latin typeface="Times New Roman" panose="02020603050405020304" pitchFamily="18" charset="0"/>
              </a:rPr>
              <a:t>' and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typename</a:t>
            </a:r>
            <a:r>
              <a:rPr lang="en-US" altLang="ko-KR" sz="1600" dirty="0">
                <a:latin typeface="Times New Roman" panose="02020603050405020304" pitchFamily="18" charset="0"/>
              </a:rPr>
              <a:t>='date'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22" y="1305017"/>
            <a:ext cx="8229601" cy="830997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</a:rPr>
              <a:t>▣ </a:t>
            </a:r>
            <a:r>
              <a:rPr lang="en-US" altLang="ko-KR" sz="1600" dirty="0">
                <a:latin typeface="Times New Roman" panose="02020603050405020304" pitchFamily="18" charset="0"/>
              </a:rPr>
              <a:t>Oracle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USER_TAB_COLUMNS: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현재 </a:t>
            </a:r>
            <a:r>
              <a:rPr lang="ko-KR" altLang="en-US" sz="1600" dirty="0">
                <a:latin typeface="Times New Roman" panose="02020603050405020304" pitchFamily="18" charset="0"/>
              </a:rPr>
              <a:t>사용자가 소유하는 테이블의 칼럼 정보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포함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ALL_TAB_COLUMNS: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현재 </a:t>
            </a:r>
            <a:r>
              <a:rPr lang="ko-KR" altLang="en-US" sz="1600" dirty="0">
                <a:latin typeface="Times New Roman" panose="02020603050405020304" pitchFamily="18" charset="0"/>
              </a:rPr>
              <a:t>사용자가 접근할 수 있는 테이블의 칼럼 정보 포함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2" y="3015973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</a:rPr>
              <a:t>▣ </a:t>
            </a:r>
            <a:r>
              <a:rPr lang="en-US" altLang="ko-KR" sz="1600" dirty="0">
                <a:latin typeface="Times New Roman" panose="02020603050405020304" pitchFamily="18" charset="0"/>
              </a:rPr>
              <a:t>DB2 - SYSCAT.COLUMNS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21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정보 검색 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423" y="1739275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각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뷰를</a:t>
            </a:r>
            <a:r>
              <a:rPr lang="ko-KR" altLang="en-US" sz="1600" dirty="0">
                <a:latin typeface="Times New Roman" panose="02020603050405020304" pitchFamily="18" charset="0"/>
              </a:rPr>
              <a:t>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>
                <a:latin typeface="Times New Roman" panose="02020603050405020304" pitchFamily="18" charset="0"/>
              </a:rPr>
              <a:t>distinct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viewschema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viewname</a:t>
            </a:r>
            <a:r>
              <a:rPr lang="en-US" altLang="ko-KR" sz="1600" dirty="0">
                <a:latin typeface="Times New Roman" panose="02020603050405020304" pitchFamily="18" charset="0"/>
              </a:rPr>
              <a:t>, definer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syscat.views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tabschema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, definer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syscat.tables</a:t>
            </a:r>
            <a:r>
              <a:rPr lang="en-US" altLang="ko-KR" sz="1600" dirty="0">
                <a:latin typeface="Times New Roman" panose="02020603050405020304" pitchFamily="18" charset="0"/>
              </a:rPr>
              <a:t> where type='v'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22" y="2912197"/>
            <a:ext cx="8229600" cy="584775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자신의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뷰와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뷰</a:t>
            </a:r>
            <a:r>
              <a:rPr lang="ko-KR" altLang="en-US" sz="1600" dirty="0">
                <a:latin typeface="Times New Roman" panose="02020603050405020304" pitchFamily="18" charset="0"/>
              </a:rPr>
              <a:t> 정의를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view_name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text_length</a:t>
            </a:r>
            <a:r>
              <a:rPr lang="en-US" altLang="ko-KR" sz="1600" dirty="0">
                <a:latin typeface="Times New Roman" panose="02020603050405020304" pitchFamily="18" charset="0"/>
              </a:rPr>
              <a:t>, text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user_views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2" y="1305017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</a:rPr>
              <a:t>▣ </a:t>
            </a:r>
            <a:r>
              <a:rPr lang="en-US" altLang="ko-KR" sz="1600" dirty="0">
                <a:latin typeface="Times New Roman" panose="02020603050405020304" pitchFamily="18" charset="0"/>
              </a:rPr>
              <a:t>DB2 - SYSCAT.VIEWS, USER_VIEWS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74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정보 검색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423" y="1805588"/>
            <a:ext cx="8229600" cy="11387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확인된 모든 사용자를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(SQL </a:t>
            </a:r>
            <a:r>
              <a:rPr lang="ko-KR" altLang="en-US" dirty="0">
                <a:latin typeface="Times New Roman" panose="02020603050405020304" pitchFamily="18" charset="0"/>
              </a:rPr>
              <a:t>서버</a:t>
            </a:r>
            <a:r>
              <a:rPr lang="en-US" altLang="ko-KR" dirty="0" smtClean="0">
                <a:latin typeface="Times New Roman" panose="02020603050405020304" pitchFamily="18" charset="0"/>
              </a:rPr>
              <a:t>)  select </a:t>
            </a:r>
            <a:r>
              <a:rPr lang="en-US" altLang="ko-KR" dirty="0">
                <a:latin typeface="Times New Roman" panose="02020603050405020304" pitchFamily="18" charset="0"/>
              </a:rPr>
              <a:t>name from </a:t>
            </a:r>
            <a:r>
              <a:rPr lang="en-US" altLang="ko-KR" dirty="0" err="1">
                <a:latin typeface="Times New Roman" panose="02020603050405020304" pitchFamily="18" charset="0"/>
              </a:rPr>
              <a:t>sysusers</a:t>
            </a:r>
            <a:r>
              <a:rPr lang="en-US" altLang="ko-KR" dirty="0">
                <a:latin typeface="Times New Roman" panose="02020603050405020304" pitchFamily="18" charset="0"/>
              </a:rPr>
              <a:t> where </a:t>
            </a:r>
            <a:r>
              <a:rPr lang="en-US" altLang="ko-KR" dirty="0" err="1">
                <a:latin typeface="Times New Roman" panose="02020603050405020304" pitchFamily="18" charset="0"/>
              </a:rPr>
              <a:t>uid</a:t>
            </a:r>
            <a:r>
              <a:rPr lang="en-US" altLang="ko-KR" dirty="0">
                <a:latin typeface="Times New Roman" panose="02020603050405020304" pitchFamily="18" charset="0"/>
              </a:rPr>
              <a:t>&lt;&gt;</a:t>
            </a:r>
            <a:r>
              <a:rPr lang="en-US" altLang="ko-KR" dirty="0" err="1">
                <a:latin typeface="Times New Roman" panose="02020603050405020304" pitchFamily="18" charset="0"/>
              </a:rPr>
              <a:t>gid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smtClean="0">
                <a:latin typeface="Times New Roman" panose="02020603050405020304" pitchFamily="18" charset="0"/>
              </a:rPr>
              <a:t>Oracle)        select </a:t>
            </a:r>
            <a:r>
              <a:rPr lang="en-US" altLang="ko-KR" dirty="0">
                <a:latin typeface="Times New Roman" panose="02020603050405020304" pitchFamily="18" charset="0"/>
              </a:rPr>
              <a:t>username from </a:t>
            </a:r>
            <a:r>
              <a:rPr lang="en-US" altLang="ko-KR" dirty="0" err="1">
                <a:latin typeface="Times New Roman" panose="02020603050405020304" pitchFamily="18" charset="0"/>
              </a:rPr>
              <a:t>all_users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22" y="1305017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</a:rPr>
              <a:t>▣ </a:t>
            </a:r>
            <a:r>
              <a:rPr lang="en-US" altLang="ko-KR" sz="1600" dirty="0">
                <a:latin typeface="Times New Roman" panose="02020603050405020304" pitchFamily="18" charset="0"/>
              </a:rPr>
              <a:t>Informix - SYSUSERS, SQL Server - SYSUSERS, Oracle - ALL_USERS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87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정보 검색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422" y="1749928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자신의 부모</a:t>
            </a:r>
            <a:r>
              <a:rPr lang="en-US" altLang="ko-KR" sz="1600" dirty="0">
                <a:latin typeface="Times New Roman" panose="02020603050405020304" pitchFamily="18" charset="0"/>
              </a:rPr>
              <a:t>/</a:t>
            </a:r>
            <a:r>
              <a:rPr lang="ko-KR" altLang="en-US" sz="1600" dirty="0">
                <a:latin typeface="Times New Roman" panose="02020603050405020304" pitchFamily="18" charset="0"/>
              </a:rPr>
              <a:t>자식 관계에 대해 관계이름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부모테이블이름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자식테이블이름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삭제규칙을 </a:t>
            </a:r>
            <a:r>
              <a:rPr lang="ko-KR" altLang="en-US" sz="1600" dirty="0">
                <a:latin typeface="Times New Roman" panose="02020603050405020304" pitchFamily="18" charset="0"/>
              </a:rPr>
              <a:t>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pPr latinLnBrk="1"/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	</a:t>
            </a:r>
            <a:r>
              <a:rPr lang="en-US" altLang="ko-KR" sz="1600" dirty="0" err="1">
                <a:latin typeface="Times New Roman" panose="02020603050405020304" pitchFamily="18" charset="0"/>
              </a:rPr>
              <a:t>constname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reftabname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deleterule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syscat.references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type=user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422" y="2687282"/>
            <a:ext cx="8229600" cy="1077218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부모 또는 자식 중 하나로서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ko-KR" altLang="en-US" sz="1600" dirty="0">
                <a:latin typeface="Times New Roman" panose="02020603050405020304" pitchFamily="18" charset="0"/>
              </a:rPr>
              <a:t>에 연관되는 모든 테이블을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reftabname</a:t>
            </a:r>
            <a:r>
              <a:rPr lang="en-US" altLang="ko-KR" sz="1600" dirty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syscat.references</a:t>
            </a:r>
            <a:r>
              <a:rPr lang="en-US" altLang="ko-KR" sz="1600" dirty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=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'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‘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union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syscat.references</a:t>
            </a:r>
            <a:r>
              <a:rPr lang="en-US" altLang="ko-KR" sz="1600" dirty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reftabname</a:t>
            </a:r>
            <a:r>
              <a:rPr lang="en-US" altLang="ko-KR" sz="1600" dirty="0">
                <a:latin typeface="Times New Roman" panose="02020603050405020304" pitchFamily="18" charset="0"/>
              </a:rPr>
              <a:t>='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'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22" y="1305017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</a:rPr>
              <a:t>▣ </a:t>
            </a:r>
            <a:r>
              <a:rPr lang="en-US" altLang="ko-KR" sz="1600" dirty="0">
                <a:latin typeface="Times New Roman" panose="02020603050405020304" pitchFamily="18" charset="0"/>
              </a:rPr>
              <a:t>DB2 - SYSCAT,REFERENCES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985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667" y="192615"/>
            <a:ext cx="8229600" cy="941917"/>
          </a:xfrm>
        </p:spPr>
        <p:txBody>
          <a:bodyPr/>
          <a:lstStyle/>
          <a:p>
            <a:r>
              <a:rPr lang="en-US" altLang="ko-KR" dirty="0"/>
              <a:t>Informix Universal Server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System Catalog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667" y="1371600"/>
            <a:ext cx="8229600" cy="2308324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• </a:t>
            </a:r>
            <a:r>
              <a:rPr lang="ko-KR" altLang="en-US" dirty="0" smtClean="0">
                <a:latin typeface="Times New Roman" panose="02020603050405020304" pitchFamily="18" charset="0"/>
              </a:rPr>
              <a:t>테이블 정보</a:t>
            </a:r>
            <a:r>
              <a:rPr lang="en-US" altLang="ko-KR" dirty="0" smtClean="0">
                <a:latin typeface="Times New Roman" panose="02020603050405020304" pitchFamily="18" charset="0"/>
              </a:rPr>
              <a:t>: SYSTABLES</a:t>
            </a:r>
            <a:r>
              <a:rPr lang="en-US" altLang="ko-KR" dirty="0">
                <a:latin typeface="Times New Roman" panose="02020603050405020304" pitchFamily="18" charset="0"/>
              </a:rPr>
              <a:t>, SYSSYNONYMS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Times New Roman" panose="02020603050405020304" pitchFamily="18" charset="0"/>
              </a:rPr>
              <a:t>칼럼 </a:t>
            </a:r>
            <a:r>
              <a:rPr lang="ko-KR" altLang="en-US" dirty="0" smtClean="0">
                <a:latin typeface="Times New Roman" panose="02020603050405020304" pitchFamily="18" charset="0"/>
              </a:rPr>
              <a:t>정보</a:t>
            </a:r>
            <a:r>
              <a:rPr lang="en-US" altLang="ko-KR" dirty="0" smtClean="0">
                <a:latin typeface="Times New Roman" panose="02020603050405020304" pitchFamily="18" charset="0"/>
              </a:rPr>
              <a:t>: SYSCOLUMNS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• </a:t>
            </a:r>
            <a:r>
              <a:rPr lang="ko-KR" altLang="en-US" dirty="0" err="1">
                <a:latin typeface="Times New Roman" panose="02020603050405020304" pitchFamily="18" charset="0"/>
              </a:rPr>
              <a:t>뷰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정보</a:t>
            </a:r>
            <a:r>
              <a:rPr lang="en-US" altLang="ko-KR" dirty="0" smtClean="0">
                <a:latin typeface="Times New Roman" panose="02020603050405020304" pitchFamily="18" charset="0"/>
              </a:rPr>
              <a:t>: SYSVIEWS</a:t>
            </a:r>
            <a:r>
              <a:rPr lang="en-US" altLang="ko-KR" dirty="0">
                <a:latin typeface="Times New Roman" panose="02020603050405020304" pitchFamily="18" charset="0"/>
              </a:rPr>
              <a:t>, SYSDEPEND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Times New Roman" panose="02020603050405020304" pitchFamily="18" charset="0"/>
              </a:rPr>
              <a:t>관계 </a:t>
            </a:r>
            <a:r>
              <a:rPr lang="ko-KR" altLang="en-US" dirty="0" smtClean="0">
                <a:latin typeface="Times New Roman" panose="02020603050405020304" pitchFamily="18" charset="0"/>
              </a:rPr>
              <a:t>정보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1) </a:t>
            </a:r>
            <a:r>
              <a:rPr lang="ko-KR" altLang="en-US" dirty="0">
                <a:latin typeface="Times New Roman" panose="02020603050405020304" pitchFamily="18" charset="0"/>
              </a:rPr>
              <a:t>제약에 대한 </a:t>
            </a:r>
            <a:r>
              <a:rPr lang="ko-KR" altLang="en-US" dirty="0" smtClean="0">
                <a:latin typeface="Times New Roman" panose="02020603050405020304" pitchFamily="18" charset="0"/>
              </a:rPr>
              <a:t>정보</a:t>
            </a:r>
            <a:r>
              <a:rPr lang="en-US" altLang="ko-KR" dirty="0" smtClean="0">
                <a:latin typeface="Times New Roman" panose="02020603050405020304" pitchFamily="18" charset="0"/>
              </a:rPr>
              <a:t>: SYSCONSTRAINTS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2) </a:t>
            </a:r>
            <a:r>
              <a:rPr lang="ko-KR" altLang="en-US" dirty="0" smtClean="0">
                <a:latin typeface="Times New Roman" panose="02020603050405020304" pitchFamily="18" charset="0"/>
              </a:rPr>
              <a:t>참조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무결성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ko-KR" altLang="en-US" dirty="0" smtClean="0">
                <a:latin typeface="Times New Roman" panose="02020603050405020304" pitchFamily="18" charset="0"/>
              </a:rPr>
              <a:t>기본 키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참조 키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부모</a:t>
            </a:r>
            <a:r>
              <a:rPr lang="en-US" altLang="ko-KR" dirty="0">
                <a:latin typeface="Times New Roman" panose="02020603050405020304" pitchFamily="18" charset="0"/>
              </a:rPr>
              <a:t>/</a:t>
            </a:r>
            <a:r>
              <a:rPr lang="ko-KR" altLang="en-US" dirty="0">
                <a:latin typeface="Times New Roman" panose="02020603050405020304" pitchFamily="18" charset="0"/>
              </a:rPr>
              <a:t>자식 </a:t>
            </a:r>
            <a:r>
              <a:rPr lang="ko-KR" altLang="en-US" dirty="0" smtClean="0">
                <a:latin typeface="Times New Roman" panose="02020603050405020304" pitchFamily="18" charset="0"/>
              </a:rPr>
              <a:t>관계</a:t>
            </a:r>
            <a:r>
              <a:rPr lang="en-US" altLang="ko-KR" dirty="0" smtClean="0">
                <a:latin typeface="Times New Roman" panose="02020603050405020304" pitchFamily="18" charset="0"/>
              </a:rPr>
              <a:t>) </a:t>
            </a:r>
            <a:r>
              <a:rPr lang="ko-KR" altLang="en-US" dirty="0" smtClean="0">
                <a:latin typeface="Times New Roman" panose="02020603050405020304" pitchFamily="18" charset="0"/>
              </a:rPr>
              <a:t>기술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SYSREFERENCES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Times New Roman" panose="02020603050405020304" pitchFamily="18" charset="0"/>
              </a:rPr>
              <a:t>사용자 </a:t>
            </a:r>
            <a:r>
              <a:rPr lang="ko-KR" altLang="en-US" dirty="0" smtClean="0">
                <a:latin typeface="Times New Roman" panose="02020603050405020304" pitchFamily="18" charset="0"/>
              </a:rPr>
              <a:t>정보</a:t>
            </a:r>
            <a:r>
              <a:rPr lang="en-US" altLang="ko-KR" dirty="0" smtClean="0">
                <a:latin typeface="Times New Roman" panose="02020603050405020304" pitchFamily="18" charset="0"/>
              </a:rPr>
              <a:t>: SYSUSERS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Times New Roman" panose="02020603050405020304" pitchFamily="18" charset="0"/>
              </a:rPr>
              <a:t>특권 </a:t>
            </a:r>
            <a:r>
              <a:rPr lang="ko-KR" altLang="en-US" dirty="0" smtClean="0">
                <a:latin typeface="Times New Roman" panose="02020603050405020304" pitchFamily="18" charset="0"/>
              </a:rPr>
              <a:t>정보</a:t>
            </a:r>
            <a:r>
              <a:rPr lang="en-US" altLang="ko-KR" dirty="0" smtClean="0">
                <a:latin typeface="Times New Roman" panose="02020603050405020304" pitchFamily="18" charset="0"/>
              </a:rPr>
              <a:t>: SYSTABAUTH, SYSCOLAUTH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667" y="3803931"/>
            <a:ext cx="8229600" cy="584775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] DB </a:t>
            </a:r>
            <a:r>
              <a:rPr lang="ko-KR" altLang="en-US" sz="1600" dirty="0">
                <a:latin typeface="Times New Roman" panose="02020603050405020304" pitchFamily="18" charset="0"/>
              </a:rPr>
              <a:t>내 모든 테이블의 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소유자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생성 날짜를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tabname</a:t>
            </a:r>
            <a:r>
              <a:rPr lang="en-US" altLang="ko-KR" sz="1600" dirty="0">
                <a:latin typeface="Times New Roman" panose="02020603050405020304" pitchFamily="18" charset="0"/>
              </a:rPr>
              <a:t>, owner,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created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systables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tabtype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= "t"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Constants in SQL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844268"/>
              </p:ext>
            </p:extLst>
          </p:nvPr>
        </p:nvGraphicFramePr>
        <p:xfrm>
          <a:off x="457200" y="1457017"/>
          <a:ext cx="8229600" cy="347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728"/>
                <a:gridCol w="6431872"/>
              </a:tblGrid>
              <a:tr h="467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분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예 시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46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정수 상수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21, -375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46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실수 상수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2000.00, +4975.8778, 0.75, -567.89, 1.5E3, -3.14159E1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467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문자열 상수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‘Jones’, ‘New York’, ‘I </a:t>
                      </a:r>
                      <a:r>
                        <a:rPr lang="en-US" altLang="ko-KR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can’’t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’, “Jones”, “New York”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806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날짜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/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시간 상수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March 15, 1990. Mar 15 1990. 3/15/1990. 3-15-90. 1990 MAR 15.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15-MAR-90. 15:30:25. 3:30:25 PM. 3:30:25 pm. 3 PM.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806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기호 상수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CURRENT_DATE, CURRENT_TIME, CURRENT_TIMESTAMP,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USER, SESSION_USER, SYSTEM_USER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1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 in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산술 연산자 </a:t>
            </a:r>
            <a:r>
              <a:rPr lang="en-US" altLang="ko-KR" dirty="0" smtClean="0"/>
              <a:t>(+, -, *, /)</a:t>
            </a:r>
          </a:p>
          <a:p>
            <a:pPr lvl="2"/>
            <a:r>
              <a:rPr lang="en-US" altLang="ko-KR" dirty="0" smtClean="0"/>
              <a:t>DATE, TIME, TIMESTAMP </a:t>
            </a:r>
            <a:r>
              <a:rPr lang="ko-KR" altLang="en-US" dirty="0" smtClean="0"/>
              <a:t>형의 데이터에 대한 덧셈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</a:t>
            </a:r>
            <a:endParaRPr lang="en-US" altLang="ko-KR" dirty="0" smtClean="0"/>
          </a:p>
          <a:p>
            <a:pPr lvl="2"/>
            <a:r>
              <a:rPr lang="ko-KR" altLang="en-US" dirty="0"/>
              <a:t>문자열 </a:t>
            </a:r>
            <a:r>
              <a:rPr lang="ko-KR" altLang="en-US" dirty="0" smtClean="0"/>
              <a:t>형의 데이터에 </a:t>
            </a:r>
            <a:r>
              <a:rPr lang="ko-KR" altLang="en-US" dirty="0"/>
              <a:t>대한 </a:t>
            </a:r>
            <a:r>
              <a:rPr lang="ko-KR" altLang="en-US" dirty="0" smtClean="0"/>
              <a:t>접속 연산</a:t>
            </a:r>
            <a:r>
              <a:rPr lang="en-US" altLang="ko-KR" dirty="0" smtClean="0"/>
              <a:t>(+)</a:t>
            </a:r>
          </a:p>
          <a:p>
            <a:pPr lvl="1"/>
            <a:r>
              <a:rPr lang="ko-KR" altLang="en-US" dirty="0" smtClean="0"/>
              <a:t>관계 연산자 </a:t>
            </a:r>
            <a:r>
              <a:rPr lang="en-US" altLang="ko-KR" dirty="0" smtClean="0"/>
              <a:t>(&gt;, &gt;=, &lt;, &lt;=, </a:t>
            </a:r>
            <a:r>
              <a:rPr lang="en-US" altLang="ko-KR" smtClean="0"/>
              <a:t>=, &lt;&gt;)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연산자 </a:t>
            </a:r>
            <a:r>
              <a:rPr lang="en-US" altLang="ko-KR" dirty="0" smtClean="0"/>
              <a:t>(AND, OR, NOT)</a:t>
            </a:r>
          </a:p>
          <a:p>
            <a:r>
              <a:rPr lang="ko-KR" altLang="en-US" dirty="0" smtClean="0"/>
              <a:t>식</a:t>
            </a:r>
            <a:r>
              <a:rPr lang="en-US" altLang="ko-KR" dirty="0" smtClean="0"/>
              <a:t>(Expression)</a:t>
            </a:r>
          </a:p>
          <a:p>
            <a:pPr lvl="1"/>
            <a:r>
              <a:rPr lang="ko-KR" altLang="en-US" dirty="0" err="1" smtClean="0"/>
              <a:t>피연산자</a:t>
            </a:r>
            <a:r>
              <a:rPr lang="en-US" altLang="ko-KR" dirty="0" smtClean="0"/>
              <a:t>: Column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…</a:t>
            </a:r>
          </a:p>
          <a:p>
            <a:pPr lvl="1"/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 열거한 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연산자 우선 순위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결합성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괄호를 사용하여 연산의 순위 조절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2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SQL2</a:t>
            </a:r>
            <a:r>
              <a:rPr lang="ko-KR" altLang="en-US" dirty="0" smtClean="0"/>
              <a:t>의 내장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642744"/>
              </p:ext>
            </p:extLst>
          </p:nvPr>
        </p:nvGraphicFramePr>
        <p:xfrm>
          <a:off x="457200" y="1235075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84"/>
                <a:gridCol w="4665216"/>
              </a:tblGrid>
              <a:tr h="333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내장 함수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반환 값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BIT_LENGTH(string)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비트 개수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CAST(value AS </a:t>
                      </a:r>
                      <a:r>
                        <a:rPr lang="en-US" altLang="ko-KR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data_type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value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</a:t>
                      </a:r>
                      <a:r>
                        <a:rPr lang="ko-KR" altLang="en-US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자료형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변환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CHAR_LENGTH(string)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문자 개수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CONVERT(string USING </a:t>
                      </a:r>
                      <a:r>
                        <a:rPr lang="en-US" altLang="ko-KR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conv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conv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변환 함수를 사용하여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을 변환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EXTRACT(part FROM source)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DATETIME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값인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source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로부터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part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부분을 추출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LOWER(string)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소문자로 전환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OCTET_LENGTH(string)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8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비트 바이트 개수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POSITION(target in source)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source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문자열 안에서의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target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문자열 위치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SUBSTRING(source FROM n FOR </a:t>
                      </a:r>
                      <a:r>
                        <a:rPr lang="en-US" altLang="ko-KR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len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source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문자열에서 위치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부터 길이가 </a:t>
                      </a:r>
                      <a:r>
                        <a:rPr lang="en-US" altLang="ko-KR" sz="16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len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인 문자열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TRANSLATE(string USING trans)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전환 함수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trans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를 사용하여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문자열을 전환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TRIM(BOTH char FROM string)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문자열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앞뒤에 있는 문자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char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를 소거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TRIM(LEADING char FROM string)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문자열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앞에 있는 문자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char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를 소거</a:t>
                      </a: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TRIM(TRAILING char FROM string)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문자열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string</a:t>
                      </a:r>
                      <a:r>
                        <a:rPr lang="ko-KR" altLang="en-US" sz="1600" baseline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뒤에 있는 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문자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char</a:t>
                      </a:r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를 소거</a:t>
                      </a:r>
                    </a:p>
                  </a:txBody>
                  <a:tcPr/>
                </a:tc>
              </a:tr>
              <a:tr h="333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UPPER(string)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대문자로 전환</a:t>
                      </a:r>
                      <a:endParaRPr lang="ko-KR" altLang="en-US" sz="16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98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Meta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메타 데이터</a:t>
            </a:r>
            <a:r>
              <a:rPr lang="en-US" altLang="ko-KR" dirty="0"/>
              <a:t>(Metadata</a:t>
            </a:r>
            <a:r>
              <a:rPr lang="en-US" altLang="ko-KR" dirty="0" smtClean="0"/>
              <a:t>)?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와 그 내부의 데이터에 관련된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 Schema</a:t>
            </a:r>
            <a:r>
              <a:rPr lang="ko-KR" altLang="en-US" dirty="0" smtClean="0"/>
              <a:t>라고 부르기도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Table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 조건</a:t>
            </a:r>
            <a:r>
              <a:rPr lang="en-US" altLang="ko-KR" dirty="0" smtClean="0"/>
              <a:t>(Constraints), Index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프로시저</a:t>
            </a:r>
            <a:r>
              <a:rPr lang="en-US" altLang="ko-KR" dirty="0" smtClean="0"/>
              <a:t>, …</a:t>
            </a:r>
          </a:p>
          <a:p>
            <a:r>
              <a:rPr lang="ko-KR" altLang="en-US" dirty="0" smtClean="0"/>
              <a:t>메타 데이터에 대한 접근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저장 프로시저</a:t>
            </a:r>
            <a:r>
              <a:rPr lang="en-US" altLang="ko-KR" dirty="0" smtClean="0"/>
              <a:t>, Schema View, …</a:t>
            </a:r>
          </a:p>
          <a:p>
            <a:pPr lvl="1"/>
            <a:r>
              <a:rPr lang="ko-KR" altLang="en-US" dirty="0" smtClean="0"/>
              <a:t>시스템 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메타 데이터를 저장하는 가장 일반적인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테이블의 변경에 따른 위험 부담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저장 프로시저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스키마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안전한 접근 방법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60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Cursor(1)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커서</a:t>
            </a:r>
            <a:r>
              <a:rPr lang="en-US" altLang="ko-KR" dirty="0" smtClean="0"/>
              <a:t>(Cursor)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행</a:t>
            </a:r>
            <a:r>
              <a:rPr lang="en-US" altLang="ko-KR" dirty="0" smtClean="0"/>
              <a:t>(multi rows)</a:t>
            </a:r>
            <a:r>
              <a:rPr lang="ko-KR" altLang="en-US" dirty="0" smtClean="0"/>
              <a:t>의 처리에 최적화된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프로그래밍 언어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행</a:t>
            </a:r>
            <a:r>
              <a:rPr lang="en-US" altLang="ko-KR" dirty="0" smtClean="0"/>
              <a:t>(single row)</a:t>
            </a:r>
            <a:r>
              <a:rPr lang="ko-KR" altLang="en-US" dirty="0" smtClean="0"/>
              <a:t>의 처리에 적합한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과 프로그래밍 언어 사이의 차이를 극복하기 위한 도구</a:t>
            </a:r>
            <a:endParaRPr lang="en-US" altLang="ko-KR" dirty="0" smtClean="0"/>
          </a:p>
          <a:p>
            <a:r>
              <a:rPr lang="ko-KR" altLang="en-US" dirty="0" smtClean="0"/>
              <a:t>커서의 사용 단계</a:t>
            </a:r>
            <a:endParaRPr lang="en-US" altLang="ko-KR" dirty="0" smtClean="0"/>
          </a:p>
          <a:p>
            <a:pPr marL="719138" lvl="1" indent="-361950">
              <a:buFont typeface="+mj-lt"/>
              <a:buAutoNum type="arabicPeriod"/>
            </a:pPr>
            <a:r>
              <a:rPr lang="en-US" altLang="ko-KR" dirty="0" smtClean="0"/>
              <a:t>Declare cursor</a:t>
            </a:r>
          </a:p>
          <a:p>
            <a:pPr marL="719138" lvl="1" indent="-361950">
              <a:buFont typeface="+mj-lt"/>
              <a:buAutoNum type="arabicPeriod"/>
            </a:pPr>
            <a:r>
              <a:rPr lang="en-US" altLang="ko-KR" dirty="0" smtClean="0"/>
              <a:t>Open cursor</a:t>
            </a:r>
          </a:p>
          <a:p>
            <a:pPr marL="719138" lvl="1" indent="-361950">
              <a:buFont typeface="+mj-lt"/>
              <a:buAutoNum type="arabicPeriod"/>
            </a:pPr>
            <a:r>
              <a:rPr lang="en-US" altLang="ko-KR" dirty="0" smtClean="0"/>
              <a:t>Fetch each row</a:t>
            </a:r>
          </a:p>
          <a:p>
            <a:pPr marL="719138" lvl="1" indent="-361950">
              <a:buFont typeface="+mj-lt"/>
              <a:buAutoNum type="arabicPeriod"/>
            </a:pPr>
            <a:r>
              <a:rPr lang="en-US" altLang="ko-KR" dirty="0" smtClean="0"/>
              <a:t>Close cursor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9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Cursor(2)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커서의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DECLARE </a:t>
            </a:r>
            <a:r>
              <a:rPr lang="ko-KR" altLang="en-US" i="1" dirty="0" smtClean="0"/>
              <a:t>커서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 </a:t>
            </a:r>
            <a:r>
              <a:rPr lang="en-US" altLang="ko-KR" dirty="0" smtClean="0"/>
              <a:t>[INSENSITIVE] [SCROLL] CURSOR FOR </a:t>
            </a:r>
            <a:r>
              <a:rPr lang="en-US" altLang="ko-KR" i="1" dirty="0" smtClean="0"/>
              <a:t>select_</a:t>
            </a:r>
            <a:r>
              <a:rPr lang="ko-KR" altLang="en-US" i="1" dirty="0" smtClean="0"/>
              <a:t>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[FOR {READ ONLY | UPDATE [OF column list]}]</a:t>
            </a:r>
          </a:p>
          <a:p>
            <a:pPr lvl="1"/>
            <a:r>
              <a:rPr lang="en-US" altLang="ko-KR" dirty="0" smtClean="0"/>
              <a:t>INSENSITIVE</a:t>
            </a:r>
          </a:p>
          <a:p>
            <a:pPr lvl="2"/>
            <a:r>
              <a:rPr lang="ko-KR" altLang="en-US" dirty="0" smtClean="0"/>
              <a:t>데이터의 복사본을 임시 테이블에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커서에 대한 모든 요청은 임시 테이블을 사용하여 응답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입력이나 변경은 원본 데이터에 반영되지 아니함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SCROLL: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 사이의 스크롤이 가능한 커서를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 ONLY: </a:t>
            </a:r>
            <a:r>
              <a:rPr lang="ko-KR" altLang="en-US" dirty="0" smtClean="0"/>
              <a:t>커서의 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를 막는다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UPDATE OF column list: </a:t>
            </a:r>
            <a:r>
              <a:rPr lang="ko-KR" altLang="en-US" dirty="0" smtClean="0"/>
              <a:t>열거된 열에 대한 변경만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45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Cursor(3)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133" y="1234441"/>
            <a:ext cx="8229601" cy="4880610"/>
          </a:xfrm>
        </p:spPr>
        <p:txBody>
          <a:bodyPr/>
          <a:lstStyle/>
          <a:p>
            <a:r>
              <a:rPr lang="en-US" altLang="ko-KR" dirty="0" smtClean="0"/>
              <a:t>Fetch each row</a:t>
            </a:r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</a:t>
            </a:r>
          </a:p>
          <a:p>
            <a:pPr marL="712788" lvl="2" indent="0">
              <a:buNone/>
            </a:pPr>
            <a:r>
              <a:rPr lang="en-US" altLang="ko-KR" dirty="0" smtClean="0"/>
              <a:t>FETCH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[ NEXT | PRIOR | FIRST | LAST		//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| ABSOLUTE { n | @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}	// </a:t>
            </a:r>
            <a:r>
              <a:rPr lang="ko-KR" altLang="en-US" dirty="0" smtClean="0"/>
              <a:t>절대 위치로 이동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| RELATIVE { n | @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}]	// </a:t>
            </a:r>
            <a:r>
              <a:rPr lang="ko-KR" altLang="en-US" dirty="0" smtClean="0"/>
              <a:t>상대 위치로 이동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[ FROM </a:t>
            </a:r>
            <a:r>
              <a:rPr lang="ko-KR" altLang="en-US" i="1" dirty="0" smtClean="0"/>
              <a:t>커서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 </a:t>
            </a:r>
            <a:r>
              <a:rPr lang="en-US" altLang="ko-KR" dirty="0" smtClean="0"/>
              <a:t>]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[ INTO </a:t>
            </a:r>
            <a:r>
              <a:rPr lang="ko-KR" altLang="en-US" i="1" dirty="0" smtClean="0"/>
              <a:t>변수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리스트 </a:t>
            </a:r>
            <a:r>
              <a:rPr lang="en-US" altLang="ko-KR" dirty="0" smtClean="0"/>
              <a:t>] </a:t>
            </a:r>
          </a:p>
          <a:p>
            <a:pPr lvl="1"/>
            <a:r>
              <a:rPr lang="en-US" altLang="ko-KR" dirty="0" smtClean="0"/>
              <a:t>INTO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열의 데이터를 지역 변수에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프로시저나 </a:t>
            </a:r>
            <a:r>
              <a:rPr lang="en-US" altLang="ko-KR" dirty="0" smtClean="0"/>
              <a:t>host program</a:t>
            </a:r>
            <a:r>
              <a:rPr lang="ko-KR" altLang="en-US" dirty="0" smtClean="0"/>
              <a:t>에서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17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SQL vs. Dynamic SQL(1)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7642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Static SQL</a:t>
            </a:r>
          </a:p>
          <a:p>
            <a:pPr lvl="1"/>
            <a:r>
              <a:rPr lang="ko-KR" altLang="en-US" dirty="0" smtClean="0"/>
              <a:t>컴파일 시간에 모든 것이 결정될 수 있는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SQLJ: </a:t>
            </a:r>
            <a:r>
              <a:rPr lang="ko-KR" altLang="en-US" dirty="0" smtClean="0"/>
              <a:t>정적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 안에 포함시키기 위한 통합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넓은 범위의 프로그래밍 요구를 수용할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적은 자원을 소모하면서도 빠른 성능을 발휘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기능이 많지 않고</a:t>
            </a:r>
            <a:r>
              <a:rPr lang="en-US" altLang="ko-KR" dirty="0" smtClean="0"/>
              <a:t>, DBMS </a:t>
            </a:r>
            <a:r>
              <a:rPr lang="ko-KR" altLang="en-US" dirty="0" smtClean="0"/>
              <a:t>제작사에 따라 사용 방법이 상이</a:t>
            </a:r>
            <a:endParaRPr lang="en-US" altLang="ko-KR" dirty="0" smtClean="0"/>
          </a:p>
          <a:p>
            <a:r>
              <a:rPr lang="en-US" altLang="ko-KR" dirty="0" smtClean="0"/>
              <a:t>Dynamic SQL</a:t>
            </a:r>
          </a:p>
          <a:p>
            <a:pPr lvl="1"/>
            <a:r>
              <a:rPr lang="ko-KR" altLang="en-US" dirty="0" smtClean="0"/>
              <a:t>실행 시간에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문의 텍스트를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사용자로부터 정보를 얻어내어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이로부터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문장을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SQL</a:t>
            </a:r>
            <a:r>
              <a:rPr lang="ko-KR" altLang="en-US" dirty="0" smtClean="0"/>
              <a:t>에 비해서 유연하지만 매우 비효율적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Multi-tier </a:t>
            </a:r>
            <a:r>
              <a:rPr lang="ko-KR" altLang="en-US" dirty="0" smtClean="0"/>
              <a:t>환경에서 중요도가 증가하고 있는 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878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6239"/>
            <a:ext cx="8229600" cy="692787"/>
          </a:xfrm>
        </p:spPr>
        <p:txBody>
          <a:bodyPr/>
          <a:lstStyle/>
          <a:p>
            <a:r>
              <a:rPr lang="en-US" altLang="ko-KR" dirty="0" smtClean="0"/>
              <a:t>SQL?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8621"/>
            <a:ext cx="8229601" cy="46082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History</a:t>
            </a:r>
          </a:p>
          <a:p>
            <a:pPr lvl="1"/>
            <a:r>
              <a:rPr lang="en-US" altLang="ko-KR" dirty="0" smtClean="0"/>
              <a:t>SQL : Structured Query Language</a:t>
            </a:r>
          </a:p>
          <a:p>
            <a:pPr lvl="1"/>
            <a:r>
              <a:rPr lang="en-US" altLang="ko-KR" dirty="0" smtClean="0"/>
              <a:t>1974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IBM </a:t>
            </a:r>
            <a:r>
              <a:rPr lang="ko-KR" altLang="en-US" dirty="0" smtClean="0"/>
              <a:t>연구소에서 발표한 </a:t>
            </a:r>
            <a:r>
              <a:rPr lang="en-US" altLang="ko-KR" dirty="0" smtClean="0"/>
              <a:t>SEQUEL(Structured English </a:t>
            </a:r>
            <a:r>
              <a:rPr lang="en-US" altLang="ko-KR" dirty="0" err="1" smtClean="0"/>
              <a:t>QUEry</a:t>
            </a:r>
            <a:r>
              <a:rPr lang="en-US" altLang="ko-KR" dirty="0" smtClean="0"/>
              <a:t> Language)</a:t>
            </a:r>
            <a:r>
              <a:rPr lang="ko-KR" altLang="en-US" dirty="0" smtClean="0"/>
              <a:t>에서 유래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고급의 비절차적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 대수의 특징을 포함하고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상당히 확장된 관계 해석을 기초로 하고 있으며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사용자 친화적인 인터페이스를 제공</a:t>
            </a:r>
            <a:endParaRPr lang="en-US" altLang="ko-KR" dirty="0" smtClean="0"/>
          </a:p>
          <a:p>
            <a:pPr lvl="2"/>
            <a:r>
              <a:rPr lang="en-US" altLang="ko-KR" smtClean="0"/>
              <a:t>DDL, </a:t>
            </a:r>
            <a:r>
              <a:rPr lang="en-US" altLang="ko-KR" dirty="0" smtClean="0"/>
              <a:t>DML, DCL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</a:t>
            </a:r>
            <a:r>
              <a:rPr lang="ko-KR" altLang="en-US" dirty="0" smtClean="0"/>
              <a:t>은  실험적 관계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‘system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R’</a:t>
            </a:r>
            <a:r>
              <a:rPr lang="ko-KR" altLang="en-US" dirty="0" smtClean="0"/>
              <a:t>의 인터페이스로 설계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대부분의 상용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의 데이터 언어로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IBM(DB2, SQL/DS), Oracle, Informix, Sybase, 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6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SQL vs. Dynamic </a:t>
            </a:r>
            <a:r>
              <a:rPr lang="en-US" altLang="ko-KR" dirty="0" smtClean="0"/>
              <a:t>SQL(2)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Dynamic SQL</a:t>
            </a:r>
            <a:r>
              <a:rPr lang="ko-KR" altLang="en-US" dirty="0"/>
              <a:t>을 위한 문장</a:t>
            </a:r>
            <a:endParaRPr lang="en-US" altLang="ko-KR" dirty="0"/>
          </a:p>
          <a:p>
            <a:pPr lvl="1"/>
            <a:r>
              <a:rPr lang="en-US" altLang="ko-KR" dirty="0"/>
              <a:t>EXECUTE IMMEDIATE: SQL </a:t>
            </a:r>
            <a:r>
              <a:rPr lang="ko-KR" altLang="en-US" dirty="0"/>
              <a:t>문의 텍스트를 </a:t>
            </a:r>
            <a:r>
              <a:rPr lang="en-US" altLang="ko-KR" dirty="0"/>
              <a:t>DBMS</a:t>
            </a:r>
            <a:r>
              <a:rPr lang="ko-KR" altLang="en-US" dirty="0"/>
              <a:t>에게 전달하고</a:t>
            </a:r>
            <a:r>
              <a:rPr lang="en-US" altLang="ko-KR" dirty="0"/>
              <a:t>, DBMS</a:t>
            </a:r>
            <a:r>
              <a:rPr lang="ko-KR" altLang="en-US" dirty="0"/>
              <a:t>는 이를 실행</a:t>
            </a:r>
            <a:endParaRPr lang="en-US" altLang="ko-KR" dirty="0"/>
          </a:p>
          <a:p>
            <a:pPr lvl="1"/>
            <a:r>
              <a:rPr lang="en-US" altLang="ko-KR" dirty="0"/>
              <a:t>PREPARE: SQL </a:t>
            </a:r>
            <a:r>
              <a:rPr lang="ko-KR" altLang="en-US" dirty="0"/>
              <a:t>문의 텍스트를 </a:t>
            </a:r>
            <a:r>
              <a:rPr lang="en-US" altLang="ko-KR" dirty="0"/>
              <a:t>DBMS</a:t>
            </a:r>
            <a:r>
              <a:rPr lang="ko-KR" altLang="en-US" dirty="0"/>
              <a:t>에게 전달하고</a:t>
            </a:r>
            <a:r>
              <a:rPr lang="en-US" altLang="ko-KR" dirty="0"/>
              <a:t>, DBMS</a:t>
            </a:r>
            <a:r>
              <a:rPr lang="ko-KR" altLang="en-US" dirty="0"/>
              <a:t>는 컴파일만 하고 실행하지는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EXECUTE: PREPARE</a:t>
            </a:r>
            <a:r>
              <a:rPr lang="ko-KR" altLang="en-US" dirty="0"/>
              <a:t>에 의해 준비된 문장을 실행</a:t>
            </a:r>
            <a:endParaRPr lang="en-US" altLang="ko-KR" dirty="0"/>
          </a:p>
          <a:p>
            <a:pPr lvl="1"/>
            <a:r>
              <a:rPr lang="en-US" altLang="ko-KR" dirty="0"/>
              <a:t>DESCRIBE: </a:t>
            </a:r>
            <a:r>
              <a:rPr lang="ko-KR" altLang="en-US" dirty="0"/>
              <a:t>이전에 준비된 동적 </a:t>
            </a:r>
            <a:r>
              <a:rPr lang="en-US" altLang="ko-KR" dirty="0"/>
              <a:t>SQL </a:t>
            </a:r>
            <a:r>
              <a:rPr lang="ko-KR" altLang="en-US" dirty="0"/>
              <a:t>문장의 설명을 </a:t>
            </a:r>
            <a:r>
              <a:rPr lang="en-US" altLang="ko-KR" dirty="0"/>
              <a:t>SQLDA(SQL Data Area)</a:t>
            </a:r>
            <a:r>
              <a:rPr lang="ko-KR" altLang="en-US" dirty="0"/>
              <a:t>에 전달</a:t>
            </a:r>
            <a:endParaRPr lang="en-US" altLang="ko-KR" dirty="0"/>
          </a:p>
          <a:p>
            <a:pPr lvl="1"/>
            <a:r>
              <a:rPr lang="en-US" altLang="ko-KR" dirty="0"/>
              <a:t>DECLARE CURSOR: SQL </a:t>
            </a:r>
            <a:r>
              <a:rPr lang="ko-KR" altLang="en-US" dirty="0"/>
              <a:t>문장에 </a:t>
            </a:r>
            <a:r>
              <a:rPr lang="en-US" altLang="ko-KR" dirty="0"/>
              <a:t>cursor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1"/>
            <a:r>
              <a:rPr lang="en-US" altLang="ko-KR" dirty="0"/>
              <a:t>OPEN: </a:t>
            </a:r>
            <a:r>
              <a:rPr lang="ko-KR" altLang="en-US" dirty="0"/>
              <a:t>동적 </a:t>
            </a:r>
            <a:r>
              <a:rPr lang="en-US" altLang="ko-KR" dirty="0"/>
              <a:t>select </a:t>
            </a:r>
            <a:r>
              <a:rPr lang="ko-KR" altLang="en-US" dirty="0"/>
              <a:t>문에 대한 매개변수 값을 전달하고</a:t>
            </a:r>
            <a:r>
              <a:rPr lang="en-US" altLang="ko-KR" dirty="0"/>
              <a:t>, </a:t>
            </a:r>
            <a:r>
              <a:rPr lang="ko-KR" altLang="en-US" dirty="0"/>
              <a:t>질의 수행을 지시</a:t>
            </a:r>
            <a:endParaRPr lang="en-US" altLang="ko-KR" dirty="0"/>
          </a:p>
          <a:p>
            <a:pPr lvl="1"/>
            <a:r>
              <a:rPr lang="en-US" altLang="ko-KR" dirty="0"/>
              <a:t>FETCH: SQLDA </a:t>
            </a:r>
            <a:r>
              <a:rPr lang="ko-KR" altLang="en-US" dirty="0"/>
              <a:t>구조체로 지정된 프로그램 영역 안으로 질의 결과의 행을 가져 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CLOSE: </a:t>
            </a:r>
            <a:r>
              <a:rPr lang="ko-KR" altLang="en-US" dirty="0"/>
              <a:t>질의</a:t>
            </a:r>
            <a:r>
              <a:rPr lang="en-US" altLang="ko-KR" dirty="0"/>
              <a:t> </a:t>
            </a:r>
            <a:r>
              <a:rPr lang="ko-KR" altLang="en-US" dirty="0"/>
              <a:t>결과에 대한 접근을 </a:t>
            </a:r>
            <a:r>
              <a:rPr lang="ko-KR" altLang="en-US" dirty="0" smtClean="0"/>
              <a:t>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0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Prepared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문장의 실행을 위한 준비 작업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문법을 검사하고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맞는 언어로 변경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실행 계획을 수립하고 최적화시킴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컴파일 및 보안 검사 등을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준비된 구문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반복적으로 사용되는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문장을 처리하기 위한 수단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 </a:t>
            </a:r>
            <a:r>
              <a:rPr lang="ko-KR" altLang="en-US" dirty="0" smtClean="0"/>
              <a:t>구문은 미리 컴파일 되어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객체에 저장되고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이후에는 실행을 위한 준비 작업을 하지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반복적으로 실행 가능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매우 효율적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069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변경의 원인이 되는 어떤 이벤트</a:t>
            </a:r>
            <a:r>
              <a:rPr lang="en-US" altLang="ko-KR" dirty="0" smtClean="0"/>
              <a:t>(event)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, DBMS</a:t>
            </a:r>
            <a:r>
              <a:rPr lang="ko-KR" altLang="en-US" dirty="0" smtClean="0"/>
              <a:t>가 수행해야 할 동작을 지정하는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Event: Insert, Delete, Update </a:t>
            </a:r>
            <a:r>
              <a:rPr lang="ko-KR" altLang="en-US" dirty="0" smtClean="0"/>
              <a:t>하는 시도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Trigger</a:t>
            </a:r>
            <a:r>
              <a:rPr lang="ko-KR" altLang="en-US" dirty="0" smtClean="0"/>
              <a:t>되는 동작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일련의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문장으로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SQL2 </a:t>
            </a:r>
            <a:r>
              <a:rPr lang="ko-KR" altLang="en-US" dirty="0" smtClean="0"/>
              <a:t>표준에는 포함되지 아니함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DBMS</a:t>
            </a:r>
            <a:r>
              <a:rPr lang="ko-KR" altLang="en-US" dirty="0" smtClean="0"/>
              <a:t>에 따라 서로 다름</a:t>
            </a:r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business rule</a:t>
            </a:r>
            <a:r>
              <a:rPr lang="ko-KR" altLang="en-US" dirty="0" smtClean="0"/>
              <a:t>을 저장할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프로그램의 복잡도를 현저히 감소시킴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의 복잡도 증가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Trigger</a:t>
            </a:r>
            <a:r>
              <a:rPr lang="ko-KR" altLang="en-US" dirty="0" smtClean="0"/>
              <a:t>는 숨겨져 있기 때문에 프로그래머가 전반적인 내용을 파악하기가 매우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24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392142"/>
            <a:ext cx="82296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[SQL Server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의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trigger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정의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TRIGGER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newOrder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ON orders FOR INSERT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AS UPDATE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SET sales = sales +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inserted.ampunt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inserted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salesreps.empl_num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inserted.rep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UPDATE products 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SET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qty_on_hand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qty_on_hand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–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inserted.qty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FROM products, inserted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products.mfr_id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inserted.mfr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AND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products.product_id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inserted.product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4108732"/>
            <a:ext cx="8229600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[Informix Universal Server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의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trigger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정의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TRIGGER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newOrder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INSERT ON orders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AFTER (EXECUTE PROCEDURE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new_order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Stored Procedure(1)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은 완전한 프로그래밍 언어로 볼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변수를 정의할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 구조를 갖지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로 프로그램을 작성할 수 있도록 일반적인 프로그래밍 언어의 기능을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 이식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Conditional execution: if … then … else</a:t>
            </a:r>
          </a:p>
          <a:p>
            <a:pPr lvl="2"/>
            <a:r>
              <a:rPr lang="en-US" altLang="ko-KR" dirty="0" smtClean="0"/>
              <a:t>Looping: while, for</a:t>
            </a:r>
          </a:p>
          <a:p>
            <a:pPr lvl="2"/>
            <a:r>
              <a:rPr lang="en-US" altLang="ko-KR" dirty="0" smtClean="0"/>
              <a:t>Block structure: begin … end</a:t>
            </a:r>
          </a:p>
          <a:p>
            <a:pPr lvl="2"/>
            <a:r>
              <a:rPr lang="en-US" altLang="ko-KR" dirty="0" smtClean="0"/>
              <a:t>Named variable</a:t>
            </a:r>
          </a:p>
          <a:p>
            <a:pPr lvl="2"/>
            <a:r>
              <a:rPr lang="en-US" altLang="ko-KR" dirty="0" smtClean="0"/>
              <a:t>Named procedure</a:t>
            </a:r>
          </a:p>
          <a:p>
            <a:pPr lvl="1"/>
            <a:r>
              <a:rPr lang="ko-KR" altLang="en-US" dirty="0"/>
              <a:t>저장 프로시저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미리 컴파일 되어 서버에 보관된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구문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0899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Stored </a:t>
            </a:r>
            <a:r>
              <a:rPr lang="en-US" altLang="ko-KR" dirty="0" smtClean="0"/>
              <a:t>Procedure(2)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준비된 구문과의 차이점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선언 등과 같이 프로그래밍에 </a:t>
            </a:r>
            <a:r>
              <a:rPr lang="ko-KR" altLang="en-US" dirty="0"/>
              <a:t>필</a:t>
            </a:r>
            <a:r>
              <a:rPr lang="ko-KR" altLang="en-US" dirty="0" smtClean="0"/>
              <a:t>요한 기능을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일종으로 각각의 이름을 가지고 저장된다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애플리케이션에서 호출함으로써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단위로 처리됨</a:t>
            </a:r>
            <a:endParaRPr lang="en-US" altLang="ko-KR" dirty="0" smtClean="0"/>
          </a:p>
          <a:p>
            <a:r>
              <a:rPr lang="ko-KR" altLang="en-US" dirty="0" smtClean="0"/>
              <a:t>저장 프로시저의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성능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일관성 유지</a:t>
            </a:r>
            <a:r>
              <a:rPr lang="en-US" altLang="ko-KR" dirty="0" smtClean="0"/>
              <a:t>: business rule</a:t>
            </a:r>
            <a:r>
              <a:rPr lang="ko-KR" altLang="en-US" dirty="0" smtClean="0"/>
              <a:t>을 저장 프로시저로 구현함으로써 모든 애플리케이션에 일관된 규칙을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나은 </a:t>
            </a:r>
            <a:r>
              <a:rPr lang="en-US" altLang="ko-KR" dirty="0" smtClean="0"/>
              <a:t>Source Code: </a:t>
            </a:r>
            <a:r>
              <a:rPr lang="ko-KR" altLang="en-US" dirty="0" smtClean="0"/>
              <a:t>저장 프로시저는 숙련된 프로그래머가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en-US" altLang="ko-KR" dirty="0" smtClean="0"/>
              <a:t>traffic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55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Stored </a:t>
            </a:r>
            <a:r>
              <a:rPr lang="en-US" altLang="ko-KR" dirty="0" smtClean="0"/>
              <a:t>Procedure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7000"/>
            <a:ext cx="8229600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/*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고객 프로시저 추가하기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*/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procedure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add_cust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(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in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varchar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(20),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in integer,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c_credit_limit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in  number(16, 2),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target_sales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in  number(16, 2),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c_manager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in integer,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in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varchar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(15))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as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begin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insert into customers 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cust_num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company,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cust_rep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credit_limit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values 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c_manager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c_credit_limit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update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set quota = quota +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target_sales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empl_num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c_manager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update offices set target = target +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target_sales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city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commit;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end;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Embedded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70255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Host language(C, PL/1, COBOL, Fortran, Ada, Pascal, Java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작성된 응용 프로그램 속에 삽입시켜 사용</a:t>
            </a:r>
            <a:endParaRPr lang="en-US" altLang="ko-KR" dirty="0" smtClean="0"/>
          </a:p>
          <a:p>
            <a:pPr marL="706438" lvl="1" indent="-361950"/>
            <a:r>
              <a:rPr lang="ko-KR" altLang="en-US" dirty="0" smtClean="0"/>
              <a:t>모든 </a:t>
            </a:r>
            <a:r>
              <a:rPr lang="en-US" altLang="ko-KR" dirty="0" smtClean="0"/>
              <a:t>Interactive SQL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embedded SQL</a:t>
            </a:r>
            <a:r>
              <a:rPr lang="ko-KR" altLang="en-US" dirty="0" smtClean="0"/>
              <a:t>로 사용 가능하나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역은 성립하지 아니함</a:t>
            </a:r>
            <a:endParaRPr lang="en-US" altLang="ko-KR" dirty="0" smtClean="0"/>
          </a:p>
          <a:p>
            <a:pPr marL="350838" indent="-361950"/>
            <a:r>
              <a:rPr lang="en-US" altLang="ko-KR" dirty="0" smtClean="0"/>
              <a:t>Embedded SQL </a:t>
            </a:r>
            <a:r>
              <a:rPr lang="ko-KR" altLang="en-US" dirty="0" smtClean="0"/>
              <a:t>지원 현황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38527"/>
              </p:ext>
            </p:extLst>
          </p:nvPr>
        </p:nvGraphicFramePr>
        <p:xfrm>
          <a:off x="880534" y="4067175"/>
          <a:ext cx="780626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133"/>
                <a:gridCol w="5554133"/>
              </a:tblGrid>
              <a:tr h="33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지원하는 </a:t>
                      </a:r>
                      <a:r>
                        <a:rPr lang="en-US" altLang="ko-KR" dirty="0" smtClean="0"/>
                        <a:t>host</a:t>
                      </a:r>
                      <a:r>
                        <a:rPr lang="en-US" altLang="ko-KR" baseline="0" dirty="0" smtClean="0"/>
                        <a:t> language</a:t>
                      </a:r>
                      <a:endParaRPr lang="ko-KR" altLang="en-US" dirty="0"/>
                    </a:p>
                  </a:txBody>
                  <a:tcPr/>
                </a:tc>
              </a:tr>
              <a:tr h="33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APL, Assembler, BASIC, COBOL, Fortran,</a:t>
                      </a:r>
                      <a:r>
                        <a:rPr lang="en-US" altLang="ko-KR" baseline="0" dirty="0" smtClean="0"/>
                        <a:t> Java, PL/1</a:t>
                      </a:r>
                      <a:endParaRPr lang="ko-KR" altLang="en-US" dirty="0"/>
                    </a:p>
                  </a:txBody>
                  <a:tcPr/>
                </a:tc>
              </a:tr>
              <a:tr h="33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Informix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COBOL</a:t>
                      </a:r>
                      <a:endParaRPr lang="ko-KR" altLang="en-US" dirty="0"/>
                    </a:p>
                  </a:txBody>
                  <a:tcPr/>
                </a:tc>
              </a:tr>
              <a:tr h="33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Microsoft SQL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3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COBOL, Fortran, Pascal, PL/1</a:t>
                      </a:r>
                      <a:endParaRPr lang="ko-KR" altLang="en-US" dirty="0"/>
                    </a:p>
                  </a:txBody>
                  <a:tcPr/>
                </a:tc>
              </a:tr>
              <a:tr h="33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COBOL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Database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11731" y="-834500"/>
            <a:ext cx="9291901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9570880" descr="DRW00000f6c38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1" y="1341963"/>
            <a:ext cx="8645017" cy="51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1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529" y="1142999"/>
            <a:ext cx="1188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한컴바탕" panose="02030600000101010101" pitchFamily="18" charset="2"/>
              </a:rPr>
              <a:t>Customer</a:t>
            </a:r>
            <a:endParaRPr lang="en-US" altLang="ko-KR" sz="1050" kern="0" dirty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1689" y="1142999"/>
            <a:ext cx="93166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한컴바탕" panose="02030600000101010101" pitchFamily="18" charset="2"/>
              </a:rPr>
              <a:t>Offices</a:t>
            </a:r>
            <a:endParaRPr lang="en-US" altLang="ko-KR" sz="1050" kern="0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529" y="3819617"/>
            <a:ext cx="119776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err="1">
                <a:solidFill>
                  <a:srgbClr val="0000FF"/>
                </a:solidFill>
                <a:latin typeface="한컴바탕" panose="02030600000101010101" pitchFamily="18" charset="2"/>
              </a:rPr>
              <a:t>Salesreps</a:t>
            </a:r>
            <a:endParaRPr lang="en-US" altLang="ko-KR" sz="1050" kern="0" dirty="0">
              <a:solidFill>
                <a:srgbClr val="00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275"/>
              </p:ext>
            </p:extLst>
          </p:nvPr>
        </p:nvGraphicFramePr>
        <p:xfrm>
          <a:off x="244136" y="1654117"/>
          <a:ext cx="47007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36"/>
                <a:gridCol w="1100831"/>
                <a:gridCol w="1074198"/>
                <a:gridCol w="136716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cust_num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company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cust_rep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credit_limit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1100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삼성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3,000,000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1250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현대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170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2,500,000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1120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LG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320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2,000,000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…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…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…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…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397"/>
              </p:ext>
            </p:extLst>
          </p:nvPr>
        </p:nvGraphicFramePr>
        <p:xfrm>
          <a:off x="5113538" y="1651896"/>
          <a:ext cx="37197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90"/>
                <a:gridCol w="701336"/>
                <a:gridCol w="630315"/>
                <a:gridCol w="825623"/>
                <a:gridCol w="8433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office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mgr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target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sales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8,000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14,000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23,000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95905"/>
              </p:ext>
            </p:extLst>
          </p:nvPr>
        </p:nvGraphicFramePr>
        <p:xfrm>
          <a:off x="276442" y="4273366"/>
          <a:ext cx="5666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03"/>
                <a:gridCol w="843378"/>
                <a:gridCol w="1171853"/>
                <a:gridCol w="1069266"/>
                <a:gridCol w="830555"/>
                <a:gridCol w="7723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emp_no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rep_office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quota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박순이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김석태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12,000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6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SQL?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표준화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1986 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ANSI &amp; ISO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관계 데이터베이스의 표준 언어로 채택</a:t>
            </a:r>
            <a:r>
              <a:rPr lang="en-US" altLang="ko-KR" dirty="0"/>
              <a:t> </a:t>
            </a:r>
            <a:r>
              <a:rPr lang="en-US" altLang="ko-KR" dirty="0" smtClean="0"/>
              <a:t>-&gt; SQL-86 or SQL1</a:t>
            </a:r>
          </a:p>
          <a:p>
            <a:pPr lvl="1"/>
            <a:r>
              <a:rPr lang="en-US" altLang="ko-KR" dirty="0" smtClean="0"/>
              <a:t>1992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SQL-92 or SQL2</a:t>
            </a:r>
          </a:p>
          <a:p>
            <a:pPr lvl="1"/>
            <a:r>
              <a:rPr lang="en-US" altLang="ko-KR" dirty="0" smtClean="0"/>
              <a:t>1999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SQL-99 or SQL3</a:t>
            </a:r>
          </a:p>
          <a:p>
            <a:pPr lvl="1"/>
            <a:r>
              <a:rPr lang="en-US" altLang="ko-KR" dirty="0" smtClean="0"/>
              <a:t>2003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SQL4</a:t>
            </a:r>
          </a:p>
          <a:p>
            <a:pPr lvl="2"/>
            <a:r>
              <a:rPr lang="ko-KR" altLang="en-US" dirty="0" smtClean="0"/>
              <a:t>객체지향 개념을 지원하기 위한 기능 추가</a:t>
            </a:r>
            <a:endParaRPr lang="en-US" altLang="ko-KR" dirty="0" smtClean="0"/>
          </a:p>
          <a:p>
            <a:r>
              <a:rPr lang="ko-KR" altLang="en-US" dirty="0" smtClean="0"/>
              <a:t>주요 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저장되는 데이터를 조직하고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검색하는데 사용하는 선언적</a:t>
            </a:r>
            <a:r>
              <a:rPr lang="en-US" altLang="ko-KR" dirty="0" smtClean="0"/>
              <a:t>(declarative)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대화식 </a:t>
            </a:r>
            <a:r>
              <a:rPr lang="ko-KR" altLang="en-US" dirty="0" err="1" smtClean="0"/>
              <a:t>질의어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Host Language</a:t>
            </a:r>
            <a:r>
              <a:rPr lang="ko-KR" altLang="en-US" dirty="0" smtClean="0"/>
              <a:t>에 삽입된 형태로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모델의 공식 용어인 관계</a:t>
            </a:r>
            <a:r>
              <a:rPr lang="en-US" altLang="ko-KR" dirty="0" smtClean="0"/>
              <a:t>(relation), tuple, attribute </a:t>
            </a:r>
            <a:r>
              <a:rPr lang="ko-KR" altLang="en-US" dirty="0" smtClean="0"/>
              <a:t>대신 테이블</a:t>
            </a:r>
            <a:r>
              <a:rPr lang="en-US" altLang="ko-KR" dirty="0" smtClean="0"/>
              <a:t>(table),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(row),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과 같은 일반적인 용어를 사용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374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376039"/>
            <a:ext cx="8262890" cy="2000548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/>
              <a:t>SELECT</a:t>
            </a:r>
            <a:r>
              <a:rPr lang="ko-KR" altLang="en-US" b="1" dirty="0"/>
              <a:t>	</a:t>
            </a:r>
            <a:r>
              <a:rPr lang="ko-KR" altLang="en-US" b="1" dirty="0" smtClean="0"/>
              <a:t>선택항목 리스트</a:t>
            </a:r>
            <a:endParaRPr lang="ko-KR" altLang="en-US" b="1" dirty="0"/>
          </a:p>
          <a:p>
            <a:pPr latinLnBrk="1"/>
            <a:r>
              <a:rPr lang="en-US" altLang="ko-KR" b="1" dirty="0"/>
              <a:t>FROM</a:t>
            </a:r>
            <a:r>
              <a:rPr lang="ko-KR" altLang="en-US" b="1" dirty="0"/>
              <a:t>		</a:t>
            </a:r>
            <a:r>
              <a:rPr lang="ko-KR" altLang="en-US" b="1" dirty="0" smtClean="0"/>
              <a:t>테이블 리스트</a:t>
            </a:r>
            <a:endParaRPr lang="ko-KR" altLang="en-US" b="1" dirty="0"/>
          </a:p>
          <a:p>
            <a:pPr latinLnBrk="1"/>
            <a:r>
              <a:rPr lang="en-US" altLang="ko-KR" b="1" dirty="0"/>
              <a:t>WHERE</a:t>
            </a:r>
            <a:r>
              <a:rPr lang="ko-KR" altLang="en-US" b="1" dirty="0"/>
              <a:t>		</a:t>
            </a:r>
            <a:r>
              <a:rPr lang="ko-KR" altLang="en-US" b="1" dirty="0" smtClean="0"/>
              <a:t>검색조건</a:t>
            </a:r>
            <a:endParaRPr lang="en-US" altLang="ko-KR" b="1" dirty="0" smtClean="0"/>
          </a:p>
          <a:p>
            <a:pPr latinLnBrk="1"/>
            <a:endParaRPr lang="ko-KR" altLang="en-US" sz="800" b="1" dirty="0"/>
          </a:p>
          <a:p>
            <a:pPr latinLnBrk="1"/>
            <a:r>
              <a:rPr lang="en-US" altLang="ko-KR" b="1" dirty="0"/>
              <a:t>GROUP BY</a:t>
            </a:r>
            <a:r>
              <a:rPr lang="ko-KR" altLang="en-US" b="1" dirty="0"/>
              <a:t>	칼럼명세리스트</a:t>
            </a:r>
          </a:p>
          <a:p>
            <a:pPr latinLnBrk="1"/>
            <a:r>
              <a:rPr lang="en-US" altLang="ko-KR" b="1" dirty="0" smtClean="0"/>
              <a:t>HAVING</a:t>
            </a:r>
            <a:r>
              <a:rPr lang="en-US" altLang="ko-KR" b="1" dirty="0"/>
              <a:t>	</a:t>
            </a:r>
            <a:r>
              <a:rPr lang="ko-KR" altLang="en-US" b="1" dirty="0" smtClean="0"/>
              <a:t>그룹에 대한 검색조건</a:t>
            </a:r>
            <a:endParaRPr lang="en-US" altLang="ko-KR" b="1" dirty="0" smtClean="0"/>
          </a:p>
          <a:p>
            <a:pPr latinLnBrk="1"/>
            <a:endParaRPr lang="ko-KR" altLang="en-US" sz="800" b="1" dirty="0"/>
          </a:p>
          <a:p>
            <a:pPr latinLnBrk="1"/>
            <a:r>
              <a:rPr lang="en-US" altLang="ko-KR" b="1" dirty="0"/>
              <a:t>ORDER BY</a:t>
            </a:r>
            <a:r>
              <a:rPr lang="ko-KR" altLang="en-US" b="1" dirty="0"/>
              <a:t>	</a:t>
            </a:r>
            <a:r>
              <a:rPr lang="ko-KR" altLang="en-US" b="1" dirty="0" smtClean="0"/>
              <a:t>정렬 항목 리스트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533313"/>
            <a:ext cx="4114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예</a:t>
            </a:r>
            <a:r>
              <a:rPr lang="en-US" altLang="ko-KR" dirty="0" smtClean="0">
                <a:latin typeface="Times New Roman" panose="02020603050405020304" pitchFamily="18" charset="0"/>
              </a:rPr>
              <a:t>1]</a:t>
            </a:r>
          </a:p>
          <a:p>
            <a:pPr latinLnBrk="1"/>
            <a:r>
              <a:rPr lang="en-US" altLang="ko-KR" b="1" dirty="0" smtClean="0"/>
              <a:t>SELECT name</a:t>
            </a:r>
            <a:r>
              <a:rPr lang="en-US" altLang="ko-KR" b="1" dirty="0"/>
              <a:t>, sales</a:t>
            </a:r>
            <a:endParaRPr lang="en-US" altLang="ko-KR" dirty="0"/>
          </a:p>
          <a:p>
            <a:pPr latinLnBrk="1"/>
            <a:r>
              <a:rPr lang="en-US" altLang="ko-KR" b="1" dirty="0"/>
              <a:t>FROM</a:t>
            </a:r>
            <a:r>
              <a:rPr lang="en-US" altLang="ko-KR" dirty="0"/>
              <a:t>	</a:t>
            </a:r>
            <a:r>
              <a:rPr lang="en-US" altLang="ko-KR" b="1" dirty="0" err="1"/>
              <a:t>Salesreps</a:t>
            </a:r>
            <a:endParaRPr lang="en-US" altLang="ko-KR" dirty="0"/>
          </a:p>
          <a:p>
            <a:pPr latinLnBrk="1"/>
            <a:r>
              <a:rPr lang="en-US" altLang="ko-KR" b="1" dirty="0"/>
              <a:t>WHERE</a:t>
            </a:r>
            <a:r>
              <a:rPr lang="en-US" altLang="ko-KR" dirty="0"/>
              <a:t>	</a:t>
            </a:r>
            <a:r>
              <a:rPr lang="en-US" altLang="ko-KR" b="1" dirty="0"/>
              <a:t>sales &gt; </a:t>
            </a:r>
            <a:r>
              <a:rPr lang="en-US" altLang="ko-KR" b="1" dirty="0" smtClean="0"/>
              <a:t>4000000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05291" y="3533313"/>
            <a:ext cx="41148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예</a:t>
            </a:r>
            <a:r>
              <a:rPr lang="en-US" altLang="ko-KR" dirty="0">
                <a:latin typeface="Times New Roman" panose="02020603050405020304" pitchFamily="18" charset="0"/>
              </a:rPr>
              <a:t>2</a:t>
            </a:r>
            <a:r>
              <a:rPr lang="en-US" altLang="ko-KR" dirty="0" smtClean="0">
                <a:latin typeface="Times New Roman" panose="02020603050405020304" pitchFamily="18" charset="0"/>
              </a:rPr>
              <a:t>]</a:t>
            </a:r>
          </a:p>
          <a:p>
            <a:pPr latinLnBrk="1"/>
            <a:r>
              <a:rPr lang="en-US" altLang="ko-KR" b="1" dirty="0"/>
              <a:t>SELECT </a:t>
            </a:r>
            <a:r>
              <a:rPr lang="en-US" altLang="ko-KR" b="1" dirty="0" err="1" smtClean="0"/>
              <a:t>rep_office</a:t>
            </a:r>
            <a:r>
              <a:rPr lang="en-US" altLang="ko-KR" b="1" dirty="0"/>
              <a:t>, count(*)</a:t>
            </a:r>
            <a:endParaRPr lang="en-US" altLang="ko-KR" dirty="0"/>
          </a:p>
          <a:p>
            <a:pPr latinLnBrk="1"/>
            <a:r>
              <a:rPr lang="en-US" altLang="ko-KR" b="1" dirty="0" smtClean="0"/>
              <a:t>FROM </a:t>
            </a:r>
            <a:r>
              <a:rPr lang="en-US" altLang="ko-KR" b="1" dirty="0" err="1" smtClean="0"/>
              <a:t>Salesreps</a:t>
            </a:r>
            <a:endParaRPr lang="en-US" altLang="ko-KR" dirty="0"/>
          </a:p>
          <a:p>
            <a:pPr latinLnBrk="1"/>
            <a:r>
              <a:rPr lang="en-US" altLang="ko-KR" b="1" dirty="0"/>
              <a:t>WHERE</a:t>
            </a:r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sales </a:t>
            </a:r>
            <a:r>
              <a:rPr lang="en-US" altLang="ko-KR" b="1" dirty="0"/>
              <a:t>&gt; 4000000</a:t>
            </a:r>
            <a:endParaRPr lang="en-US" altLang="ko-KR" dirty="0"/>
          </a:p>
          <a:p>
            <a:pPr latinLnBrk="1"/>
            <a:r>
              <a:rPr lang="en-US" altLang="ko-KR" b="1" dirty="0"/>
              <a:t>GROUP BY </a:t>
            </a:r>
            <a:r>
              <a:rPr lang="en-US" altLang="ko-KR" b="1" dirty="0" err="1" smtClean="0"/>
              <a:t>rep_office</a:t>
            </a:r>
            <a:endParaRPr lang="en-US" altLang="ko-KR" dirty="0"/>
          </a:p>
          <a:p>
            <a:pPr latinLnBrk="1"/>
            <a:r>
              <a:rPr lang="en-US" altLang="ko-KR" b="1" dirty="0" smtClean="0"/>
              <a:t>HAVING count</a:t>
            </a:r>
            <a:r>
              <a:rPr lang="en-US" altLang="ko-KR" b="1" dirty="0"/>
              <a:t>(*) &gt; 5</a:t>
            </a:r>
            <a:endParaRPr lang="en-US" altLang="ko-KR" dirty="0"/>
          </a:p>
          <a:p>
            <a:pPr latinLnBrk="1"/>
            <a:r>
              <a:rPr lang="en-US" altLang="ko-KR" b="1" dirty="0"/>
              <a:t>ORDER BY </a:t>
            </a:r>
            <a:r>
              <a:rPr lang="en-US" altLang="ko-KR" b="1" dirty="0" err="1" smtClean="0"/>
              <a:t>rep_office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493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단순한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376039"/>
            <a:ext cx="8262890" cy="923330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 smtClean="0"/>
              <a:t>SELECT	</a:t>
            </a:r>
            <a:r>
              <a:rPr lang="ko-KR" altLang="en-US" b="1" dirty="0" smtClean="0"/>
              <a:t>검색하려는 </a:t>
            </a:r>
            <a:r>
              <a:rPr lang="ko-KR" altLang="en-US" b="1" dirty="0"/>
              <a:t>칼럼 리스트</a:t>
            </a:r>
            <a:endParaRPr lang="ko-KR" altLang="en-US" dirty="0"/>
          </a:p>
          <a:p>
            <a:pPr latinLnBrk="1"/>
            <a:r>
              <a:rPr lang="en-US" altLang="ko-KR" b="1" dirty="0" smtClean="0"/>
              <a:t>FROM</a:t>
            </a:r>
            <a:r>
              <a:rPr lang="ko-KR" altLang="en-US" b="1" dirty="0" smtClean="0"/>
              <a:t> 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b="1" dirty="0" smtClean="0"/>
              <a:t>주어진 </a:t>
            </a:r>
            <a:r>
              <a:rPr lang="ko-KR" altLang="en-US" b="1" dirty="0"/>
              <a:t>테이블</a:t>
            </a:r>
            <a:endParaRPr lang="ko-KR" altLang="en-US" dirty="0"/>
          </a:p>
          <a:p>
            <a:pPr latinLnBrk="1"/>
            <a:r>
              <a:rPr lang="en-US" altLang="ko-KR" b="1" dirty="0" smtClean="0"/>
              <a:t>WHERE</a:t>
            </a:r>
            <a:r>
              <a:rPr lang="ko-KR" altLang="en-US" b="1" dirty="0" smtClean="0"/>
              <a:t> </a:t>
            </a:r>
            <a:r>
              <a:rPr lang="ko-KR" altLang="en-US" dirty="0"/>
              <a:t>	</a:t>
            </a:r>
            <a:r>
              <a:rPr lang="ko-KR" altLang="en-US" b="1" dirty="0"/>
              <a:t>검색하려는 행 집합에 대한 </a:t>
            </a:r>
            <a:r>
              <a:rPr lang="ko-KR" altLang="en-US" b="1" dirty="0" smtClean="0"/>
              <a:t>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41359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 smtClean="0"/>
              <a:t>[</a:t>
            </a:r>
            <a:r>
              <a:rPr lang="ko-KR" altLang="en-US" b="1" dirty="0" smtClean="0"/>
              <a:t>질의</a:t>
            </a:r>
            <a:r>
              <a:rPr lang="en-US" altLang="ko-KR" b="1" dirty="0" smtClean="0"/>
              <a:t>]</a:t>
            </a:r>
          </a:p>
          <a:p>
            <a:pPr latinLnBrk="1"/>
            <a:r>
              <a:rPr lang="en-US" altLang="ko-KR" b="1" dirty="0" smtClean="0"/>
              <a:t>SELECT name</a:t>
            </a:r>
            <a:r>
              <a:rPr lang="en-US" altLang="ko-KR" b="1" dirty="0"/>
              <a:t>, </a:t>
            </a:r>
            <a:r>
              <a:rPr lang="en-US" altLang="ko-KR" b="1" dirty="0" smtClean="0"/>
              <a:t>sales FROM </a:t>
            </a:r>
            <a:r>
              <a:rPr lang="en-US" altLang="ko-KR" b="1" dirty="0" err="1" smtClean="0"/>
              <a:t>Salesreps</a:t>
            </a:r>
            <a:r>
              <a:rPr lang="en-US" altLang="ko-KR" b="1" dirty="0"/>
              <a:t> </a:t>
            </a:r>
            <a:r>
              <a:rPr lang="en-US" altLang="ko-KR" b="1" dirty="0" smtClean="0"/>
              <a:t>WHERE sales </a:t>
            </a:r>
            <a:r>
              <a:rPr lang="en-US" altLang="ko-KR" b="1" dirty="0"/>
              <a:t>&gt;= </a:t>
            </a:r>
            <a:r>
              <a:rPr lang="en-US" altLang="ko-KR" b="1" dirty="0" smtClean="0"/>
              <a:t>quota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57200" y="5462973"/>
          <a:ext cx="30317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62"/>
                <a:gridCol w="15158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7,000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57200" y="3243556"/>
          <a:ext cx="5666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03"/>
                <a:gridCol w="843378"/>
                <a:gridCol w="1171853"/>
                <a:gridCol w="1069266"/>
                <a:gridCol w="830555"/>
                <a:gridCol w="7723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emp_no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rep_office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quota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7,000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박순이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김석태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12,000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1464816" y="3195961"/>
            <a:ext cx="763479" cy="1935332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397623" y="3195961"/>
            <a:ext cx="656948" cy="1935332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57200" y="3648722"/>
            <a:ext cx="5677270" cy="30184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5" name="타원형 설명선 14"/>
          <p:cNvSpPr/>
          <p:nvPr/>
        </p:nvSpPr>
        <p:spPr bwMode="auto">
          <a:xfrm>
            <a:off x="5726097" y="5375428"/>
            <a:ext cx="1065320" cy="417251"/>
          </a:xfrm>
          <a:prstGeom prst="wedgeEllipseCallout">
            <a:avLst>
              <a:gd name="adj1" fmla="val -45833"/>
              <a:gd name="adj2" fmla="val -103458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select</a:t>
            </a:r>
            <a:endParaRPr lang="ko-KR" altLang="en-US" sz="1400" dirty="0" smtClean="0"/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6622743" y="3636462"/>
            <a:ext cx="790112" cy="443883"/>
          </a:xfrm>
          <a:prstGeom prst="wedgeRoundRectCallout">
            <a:avLst>
              <a:gd name="adj1" fmla="val -103979"/>
              <a:gd name="adj2" fmla="val -9500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where</a:t>
            </a:r>
            <a:endParaRPr lang="ko-KR" altLang="en-US" sz="1400" dirty="0" smtClean="0"/>
          </a:p>
        </p:txBody>
      </p:sp>
      <p:sp>
        <p:nvSpPr>
          <p:cNvPr id="18" name="타원형 설명선 17"/>
          <p:cNvSpPr/>
          <p:nvPr/>
        </p:nvSpPr>
        <p:spPr bwMode="auto">
          <a:xfrm>
            <a:off x="3888420" y="5375428"/>
            <a:ext cx="1065320" cy="528222"/>
          </a:xfrm>
          <a:prstGeom prst="wedgeEllipseCallout">
            <a:avLst>
              <a:gd name="adj1" fmla="val -82500"/>
              <a:gd name="adj2" fmla="val 24202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Result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Table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4591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 FROM 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선택할 </a:t>
            </a:r>
            <a:r>
              <a:rPr lang="ko-KR" altLang="en-US" dirty="0"/>
              <a:t>대상을 </a:t>
            </a:r>
            <a:r>
              <a:rPr lang="ko-KR" altLang="en-US" dirty="0" smtClean="0"/>
              <a:t>지정</a:t>
            </a:r>
            <a:endParaRPr lang="ko-KR" altLang="en-US" dirty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SELECT </a:t>
            </a:r>
            <a:r>
              <a:rPr lang="en-US" altLang="ko-KR" dirty="0"/>
              <a:t>[ALL | DISTINCT] </a:t>
            </a:r>
            <a:r>
              <a:rPr lang="ko-KR" altLang="en-US" i="1" dirty="0" smtClean="0"/>
              <a:t>선택항목 리스트</a:t>
            </a:r>
            <a:endParaRPr lang="ko-KR" altLang="en-US" i="1" dirty="0"/>
          </a:p>
          <a:p>
            <a:pPr lvl="2"/>
            <a:r>
              <a:rPr lang="en-US" altLang="ko-KR" dirty="0" smtClean="0"/>
              <a:t>ALL / DISTINCT</a:t>
            </a:r>
          </a:p>
          <a:p>
            <a:pPr lvl="3"/>
            <a:r>
              <a:rPr lang="en-US" altLang="ko-KR" dirty="0" smtClean="0"/>
              <a:t>'</a:t>
            </a:r>
            <a:r>
              <a:rPr lang="ko-KR" altLang="en-US" dirty="0"/>
              <a:t>선택항목</a:t>
            </a:r>
            <a:r>
              <a:rPr lang="en-US" altLang="ko-KR" dirty="0"/>
              <a:t>'</a:t>
            </a:r>
            <a:r>
              <a:rPr lang="ko-KR" altLang="en-US" dirty="0"/>
              <a:t>에 </a:t>
            </a:r>
            <a:r>
              <a:rPr lang="en-US" altLang="ko-KR" dirty="0"/>
              <a:t>primary key</a:t>
            </a:r>
            <a:r>
              <a:rPr lang="ko-KR" altLang="en-US" dirty="0"/>
              <a:t>가 포함되지 않는 </a:t>
            </a:r>
            <a:r>
              <a:rPr lang="ko-KR" altLang="en-US" dirty="0" smtClean="0"/>
              <a:t>경우 </a:t>
            </a:r>
            <a:r>
              <a:rPr lang="ko-KR" altLang="en-US" dirty="0"/>
              <a:t>질의결과에 중복된 행이 나타날 수 있음</a:t>
            </a:r>
          </a:p>
          <a:p>
            <a:pPr lvl="3"/>
            <a:r>
              <a:rPr lang="ko-KR" altLang="en-US" dirty="0" smtClean="0"/>
              <a:t>질의결과에서 </a:t>
            </a:r>
            <a:r>
              <a:rPr lang="ko-KR" altLang="en-US" dirty="0"/>
              <a:t>중복 </a:t>
            </a:r>
            <a:r>
              <a:rPr lang="ko-KR" altLang="en-US" dirty="0" smtClean="0"/>
              <a:t>허용</a:t>
            </a:r>
            <a:r>
              <a:rPr lang="en-US" altLang="ko-KR" dirty="0"/>
              <a:t>(Default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중복 제거</a:t>
            </a:r>
            <a:endParaRPr lang="en-US" altLang="ko-KR" dirty="0" smtClean="0"/>
          </a:p>
          <a:p>
            <a:pPr lvl="2"/>
            <a:r>
              <a:rPr lang="ko-KR" altLang="en-US" dirty="0"/>
              <a:t>선택항목</a:t>
            </a:r>
            <a:r>
              <a:rPr lang="en-US" altLang="ko-KR" dirty="0"/>
              <a:t>: </a:t>
            </a:r>
            <a:r>
              <a:rPr lang="ko-KR" altLang="en-US" dirty="0"/>
              <a:t>칼럼이름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*(</a:t>
            </a:r>
            <a:r>
              <a:rPr lang="ko-KR" altLang="en-US" dirty="0"/>
              <a:t>모든 칼럼이 선택됨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역할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</a:t>
            </a:r>
            <a:r>
              <a:rPr lang="en-US" altLang="ko-KR" dirty="0"/>
              <a:t>C</a:t>
            </a:r>
            <a:r>
              <a:rPr lang="en-US" altLang="ko-KR" dirty="0" smtClean="0"/>
              <a:t>artesian </a:t>
            </a:r>
            <a:r>
              <a:rPr lang="en-US" altLang="ko-KR" dirty="0"/>
              <a:t>product</a:t>
            </a:r>
            <a:r>
              <a:rPr lang="ko-KR" altLang="en-US" dirty="0"/>
              <a:t>를 </a:t>
            </a:r>
            <a:r>
              <a:rPr lang="ko-KR" altLang="en-US" dirty="0" smtClean="0"/>
              <a:t>생성</a:t>
            </a:r>
            <a:endParaRPr lang="ko-KR" altLang="en-US" dirty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</a:t>
            </a:r>
            <a:r>
              <a:rPr lang="en-US" altLang="ko-KR" dirty="0"/>
              <a:t>FROM </a:t>
            </a:r>
            <a:r>
              <a:rPr lang="ko-KR" altLang="en-US" i="1" dirty="0" smtClean="0"/>
              <a:t>테이블 리스트</a:t>
            </a:r>
            <a:endParaRPr lang="ko-KR" altLang="en-US" i="1" dirty="0"/>
          </a:p>
          <a:p>
            <a:pPr lvl="2"/>
            <a:r>
              <a:rPr lang="ko-KR" altLang="en-US" dirty="0" smtClean="0"/>
              <a:t>테이블 리스트</a:t>
            </a:r>
            <a:r>
              <a:rPr lang="en-US" altLang="ko-KR" dirty="0" smtClean="0"/>
              <a:t>: </a:t>
            </a:r>
            <a:r>
              <a:rPr lang="en-US" altLang="ko-KR" dirty="0"/>
              <a:t>table </a:t>
            </a:r>
            <a:r>
              <a:rPr lang="ko-KR" altLang="en-US" dirty="0"/>
              <a:t>또는 </a:t>
            </a:r>
            <a:r>
              <a:rPr lang="en-US" altLang="ko-KR" dirty="0"/>
              <a:t>view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9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SELECT-FROM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9138" lvl="1" indent="-361950">
              <a:buFont typeface="+mj-ea"/>
              <a:buAutoNum type="circleNumDbPlain"/>
            </a:pP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name, year(</a:t>
            </a:r>
            <a:r>
              <a:rPr lang="en-US" altLang="ko-KR" dirty="0" err="1"/>
              <a:t>hire_date</a:t>
            </a:r>
            <a:r>
              <a:rPr lang="en-US" altLang="ko-KR" dirty="0"/>
              <a:t>), 'has sales of' sales, (</a:t>
            </a:r>
            <a:r>
              <a:rPr lang="en-US" altLang="ko-KR" dirty="0" smtClean="0"/>
              <a:t>sales-quota)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salesreps</a:t>
            </a:r>
            <a:endParaRPr lang="en-US" altLang="ko-KR" dirty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b="1" dirty="0"/>
              <a:t>from</a:t>
            </a:r>
            <a:r>
              <a:rPr lang="en-US" altLang="ko-KR" dirty="0"/>
              <a:t> offices</a:t>
            </a:r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b="1" dirty="0"/>
              <a:t>distinct</a:t>
            </a:r>
            <a:r>
              <a:rPr lang="en-US" altLang="ko-KR" dirty="0"/>
              <a:t> </a:t>
            </a:r>
            <a:r>
              <a:rPr lang="en-US" altLang="ko-KR" dirty="0" err="1"/>
              <a:t>cust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smtClean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045368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역할</a:t>
            </a:r>
            <a:r>
              <a:rPr lang="en-US" altLang="ko-KR" dirty="0" smtClean="0"/>
              <a:t>: </a:t>
            </a:r>
            <a:r>
              <a:rPr lang="ko-KR" altLang="en-US" b="1" dirty="0"/>
              <a:t>선택할 행에 대한 조건을 </a:t>
            </a:r>
            <a:r>
              <a:rPr lang="ko-KR" altLang="en-US" b="1" dirty="0" smtClean="0"/>
              <a:t>지정</a:t>
            </a:r>
            <a:endParaRPr lang="ko-KR" altLang="en-US" dirty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</a:t>
            </a:r>
            <a:r>
              <a:rPr lang="en-US" altLang="ko-KR" b="1" dirty="0"/>
              <a:t>WHERE </a:t>
            </a:r>
            <a:r>
              <a:rPr lang="ko-KR" altLang="en-US" b="1" i="1" dirty="0"/>
              <a:t>검색조건</a:t>
            </a:r>
            <a:endParaRPr lang="ko-KR" altLang="en-US" i="1" dirty="0"/>
          </a:p>
          <a:p>
            <a:pPr lvl="2"/>
            <a:r>
              <a:rPr lang="ko-KR" altLang="en-US" dirty="0" smtClean="0"/>
              <a:t>검색조건이 </a:t>
            </a:r>
            <a:r>
              <a:rPr lang="ko-KR" altLang="en-US" dirty="0"/>
              <a:t>참인 행은 질의결과에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, </a:t>
            </a:r>
            <a:r>
              <a:rPr lang="ko-KR" altLang="en-US" dirty="0"/>
              <a:t>거짓 또는 </a:t>
            </a:r>
            <a:r>
              <a:rPr lang="en-US" altLang="ko-KR" dirty="0"/>
              <a:t>NULL</a:t>
            </a:r>
            <a:r>
              <a:rPr lang="ko-KR" altLang="en-US" dirty="0"/>
              <a:t>인 행은 </a:t>
            </a:r>
            <a:r>
              <a:rPr lang="ko-KR" altLang="en-US" dirty="0" smtClean="0"/>
              <a:t>제외</a:t>
            </a:r>
            <a:endParaRPr lang="ko-KR" altLang="en-US" dirty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distinct </a:t>
            </a:r>
            <a:r>
              <a:rPr lang="en-US" altLang="ko-KR" dirty="0" err="1"/>
              <a:t>cust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orders </a:t>
            </a:r>
            <a:r>
              <a:rPr lang="en-US" altLang="ko-KR" b="1" dirty="0"/>
              <a:t>where</a:t>
            </a:r>
            <a:r>
              <a:rPr lang="en-US" altLang="ko-KR" dirty="0"/>
              <a:t> amount &gt;= </a:t>
            </a:r>
            <a:r>
              <a:rPr lang="en-US" altLang="ko-KR" dirty="0" smtClean="0"/>
              <a:t>1000000</a:t>
            </a:r>
          </a:p>
          <a:p>
            <a:pPr lvl="2"/>
            <a:r>
              <a:rPr lang="ko-KR" altLang="en-US" dirty="0" smtClean="0"/>
              <a:t>상수는 따옴표로 묶음</a:t>
            </a:r>
            <a:r>
              <a:rPr lang="en-US" altLang="ko-KR" dirty="0" smtClean="0"/>
              <a:t>: '</a:t>
            </a:r>
            <a:r>
              <a:rPr lang="ko-KR" altLang="en-US" dirty="0"/>
              <a:t>문자열상수</a:t>
            </a:r>
            <a:r>
              <a:rPr lang="en-US" altLang="ko-KR" dirty="0" smtClean="0"/>
              <a:t>',  </a:t>
            </a:r>
            <a:r>
              <a:rPr lang="en-US" altLang="ko-KR" dirty="0"/>
              <a:t>'</a:t>
            </a:r>
            <a:r>
              <a:rPr lang="ko-KR" altLang="en-US" dirty="0"/>
              <a:t>날짜상수</a:t>
            </a:r>
            <a:r>
              <a:rPr lang="en-US" altLang="ko-KR" dirty="0"/>
              <a:t>'</a:t>
            </a:r>
          </a:p>
          <a:p>
            <a:r>
              <a:rPr lang="ko-KR" altLang="en-US" dirty="0" smtClean="0"/>
              <a:t>검색 조건</a:t>
            </a:r>
            <a:endParaRPr lang="en-US" altLang="ko-KR" dirty="0"/>
          </a:p>
          <a:p>
            <a:pPr lvl="1"/>
            <a:r>
              <a:rPr lang="ko-KR" altLang="en-US" dirty="0" smtClean="0"/>
              <a:t>비교 검사</a:t>
            </a:r>
            <a:r>
              <a:rPr lang="en-US" altLang="ko-KR" dirty="0" smtClean="0"/>
              <a:t>: </a:t>
            </a:r>
            <a:r>
              <a:rPr lang="ko-KR" altLang="en-US" i="1" dirty="0" err="1" smtClean="0"/>
              <a:t>연산식</a:t>
            </a:r>
            <a:r>
              <a:rPr lang="ko-KR" altLang="en-US" dirty="0" smtClean="0"/>
              <a:t> </a:t>
            </a:r>
            <a:r>
              <a:rPr lang="ko-KR" altLang="en-US" dirty="0"/>
              <a:t>비교연산자 </a:t>
            </a:r>
            <a:r>
              <a:rPr lang="ko-KR" altLang="en-US" i="1" dirty="0" err="1"/>
              <a:t>연산식</a:t>
            </a:r>
            <a:endParaRPr lang="ko-KR" altLang="en-US" i="1" dirty="0"/>
          </a:p>
          <a:p>
            <a:pPr lvl="2"/>
            <a:r>
              <a:rPr lang="ko-KR" altLang="en-US" dirty="0" smtClean="0"/>
              <a:t>비교연산자</a:t>
            </a:r>
            <a:r>
              <a:rPr lang="en-US" altLang="ko-KR" dirty="0"/>
              <a:t>: &lt;  &lt;=  =  &lt;&gt;  &gt;=  &gt;</a:t>
            </a:r>
          </a:p>
          <a:p>
            <a:pPr lvl="2"/>
            <a:r>
              <a:rPr lang="ko-KR" altLang="en-US" dirty="0" err="1" smtClean="0"/>
              <a:t>연산식</a:t>
            </a:r>
            <a:r>
              <a:rPr lang="ko-KR" altLang="en-US" dirty="0" smtClean="0"/>
              <a:t> 중 </a:t>
            </a:r>
            <a:r>
              <a:rPr lang="ko-KR" altLang="en-US" dirty="0"/>
              <a:t>하나라도 </a:t>
            </a:r>
            <a:r>
              <a:rPr lang="en-US" altLang="ko-KR" dirty="0"/>
              <a:t>NULL</a:t>
            </a:r>
            <a:r>
              <a:rPr lang="ko-KR" altLang="en-US" dirty="0"/>
              <a:t>이면 결과는 </a:t>
            </a:r>
            <a:r>
              <a:rPr lang="en-US" altLang="ko-KR" dirty="0"/>
              <a:t>NULL</a:t>
            </a:r>
          </a:p>
          <a:p>
            <a:pPr lvl="1"/>
            <a:r>
              <a:rPr lang="ko-KR" altLang="en-US" dirty="0" smtClean="0"/>
              <a:t>범위 검사</a:t>
            </a:r>
            <a:r>
              <a:rPr lang="en-US" altLang="ko-KR" dirty="0" smtClean="0"/>
              <a:t>: </a:t>
            </a:r>
            <a:r>
              <a:rPr lang="ko-KR" altLang="en-US" i="1" dirty="0" err="1" smtClean="0"/>
              <a:t>검사식</a:t>
            </a:r>
            <a:r>
              <a:rPr lang="ko-KR" altLang="en-US" dirty="0" smtClean="0"/>
              <a:t> </a:t>
            </a:r>
            <a:r>
              <a:rPr lang="en-US" altLang="ko-KR" dirty="0"/>
              <a:t>[NOT] BETWEEN </a:t>
            </a:r>
            <a:r>
              <a:rPr lang="ko-KR" altLang="en-US" i="1" dirty="0"/>
              <a:t>하한식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i="1" dirty="0" err="1"/>
              <a:t>상한식</a:t>
            </a:r>
            <a:endParaRPr lang="ko-KR" altLang="en-US" i="1" dirty="0"/>
          </a:p>
          <a:p>
            <a:pPr lvl="2"/>
            <a:r>
              <a:rPr lang="en-US" altLang="ko-KR" dirty="0" smtClean="0"/>
              <a:t>NULL </a:t>
            </a:r>
            <a:r>
              <a:rPr lang="ko-KR" altLang="en-US" dirty="0" smtClean="0"/>
              <a:t>처리 방법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ko-KR" altLang="en-US" dirty="0" err="1"/>
              <a:t>검사식</a:t>
            </a:r>
            <a:r>
              <a:rPr lang="en-US" altLang="ko-KR" dirty="0"/>
              <a:t>=NULL or </a:t>
            </a:r>
            <a:r>
              <a:rPr lang="ko-KR" altLang="en-US" dirty="0" err="1"/>
              <a:t>상한식</a:t>
            </a:r>
            <a:r>
              <a:rPr lang="en-US" altLang="ko-KR" dirty="0"/>
              <a:t>=</a:t>
            </a:r>
            <a:r>
              <a:rPr lang="ko-KR" altLang="en-US" dirty="0"/>
              <a:t>하한식</a:t>
            </a:r>
            <a:r>
              <a:rPr lang="en-US" altLang="ko-KR" dirty="0"/>
              <a:t>=</a:t>
            </a:r>
            <a:r>
              <a:rPr lang="en-US" altLang="ko-KR" dirty="0" smtClean="0"/>
              <a:t>NULL) then </a:t>
            </a:r>
            <a:r>
              <a:rPr lang="en-US" altLang="ko-KR" dirty="0"/>
              <a:t>NULL</a:t>
            </a:r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ko-KR" altLang="en-US" dirty="0"/>
              <a:t>하한식</a:t>
            </a:r>
            <a:r>
              <a:rPr lang="en-US" altLang="ko-KR" dirty="0"/>
              <a:t>=NULL) and (</a:t>
            </a:r>
            <a:r>
              <a:rPr lang="ko-KR" altLang="en-US" dirty="0" err="1"/>
              <a:t>검사식</a:t>
            </a:r>
            <a:r>
              <a:rPr lang="en-US" altLang="ko-KR" dirty="0"/>
              <a:t>&gt;</a:t>
            </a:r>
            <a:r>
              <a:rPr lang="ko-KR" altLang="en-US" dirty="0" err="1"/>
              <a:t>상한식</a:t>
            </a:r>
            <a:r>
              <a:rPr lang="en-US" altLang="ko-KR" dirty="0" smtClean="0"/>
              <a:t>) then </a:t>
            </a:r>
            <a:r>
              <a:rPr lang="en-US" altLang="ko-KR" dirty="0"/>
              <a:t>FALSE </a:t>
            </a:r>
            <a:r>
              <a:rPr lang="en-US" altLang="ko-KR" dirty="0" smtClean="0"/>
              <a:t>else </a:t>
            </a:r>
            <a:r>
              <a:rPr lang="en-US" altLang="ko-KR" dirty="0"/>
              <a:t>NULL</a:t>
            </a:r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ko-KR" altLang="en-US" dirty="0" err="1"/>
              <a:t>상한식</a:t>
            </a:r>
            <a:r>
              <a:rPr lang="en-US" altLang="ko-KR" dirty="0"/>
              <a:t>=NULL) and (</a:t>
            </a:r>
            <a:r>
              <a:rPr lang="ko-KR" altLang="en-US" dirty="0" err="1"/>
              <a:t>검사식</a:t>
            </a:r>
            <a:r>
              <a:rPr lang="en-US" altLang="ko-KR" dirty="0"/>
              <a:t>&lt;</a:t>
            </a:r>
            <a:r>
              <a:rPr lang="ko-KR" altLang="en-US" dirty="0"/>
              <a:t>하한식</a:t>
            </a:r>
            <a:r>
              <a:rPr lang="en-US" altLang="ko-KR" dirty="0"/>
              <a:t>) </a:t>
            </a:r>
            <a:r>
              <a:rPr lang="en-US" altLang="ko-KR" dirty="0" smtClean="0"/>
              <a:t>then </a:t>
            </a:r>
            <a:r>
              <a:rPr lang="en-US" altLang="ko-KR" dirty="0"/>
              <a:t>FALSE </a:t>
            </a:r>
            <a:r>
              <a:rPr lang="en-US" altLang="ko-KR" dirty="0" smtClean="0"/>
              <a:t>else NULL</a:t>
            </a:r>
          </a:p>
          <a:p>
            <a:pPr lvl="2"/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rep </a:t>
            </a:r>
            <a:r>
              <a:rPr lang="en-US" altLang="ko-KR" b="1" dirty="0"/>
              <a:t>from</a:t>
            </a:r>
            <a:r>
              <a:rPr lang="en-US" altLang="ko-KR" dirty="0"/>
              <a:t> orders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order_date</a:t>
            </a:r>
            <a:r>
              <a:rPr lang="en-US" altLang="ko-KR" dirty="0"/>
              <a:t> between '01-OCT-89' and '31-DEC-89'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506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Membership test: </a:t>
            </a:r>
            <a:r>
              <a:rPr lang="ko-KR" altLang="en-US" i="1" dirty="0" err="1" smtClean="0"/>
              <a:t>검사식</a:t>
            </a:r>
            <a:r>
              <a:rPr lang="ko-KR" altLang="en-US" dirty="0" smtClean="0"/>
              <a:t> </a:t>
            </a:r>
            <a:r>
              <a:rPr lang="en-US" altLang="ko-KR" dirty="0"/>
              <a:t>[NOT] IN (</a:t>
            </a:r>
            <a:r>
              <a:rPr lang="ko-KR" altLang="en-US" i="1" dirty="0"/>
              <a:t>상수</a:t>
            </a:r>
            <a:r>
              <a:rPr lang="en-US" altLang="ko-KR" dirty="0" smtClean="0"/>
              <a:t>, ..., </a:t>
            </a:r>
            <a:r>
              <a:rPr lang="ko-KR" altLang="en-US" i="1" dirty="0" smtClean="0"/>
              <a:t>상수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NULL </a:t>
            </a:r>
            <a:r>
              <a:rPr lang="ko-KR" altLang="en-US" dirty="0" smtClean="0"/>
              <a:t>처리 방법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ko-KR" altLang="en-US" dirty="0" err="1"/>
              <a:t>검사식</a:t>
            </a:r>
            <a:r>
              <a:rPr lang="en-US" altLang="ko-KR" dirty="0"/>
              <a:t>=NULL) then NULL</a:t>
            </a:r>
          </a:p>
          <a:p>
            <a:pPr lvl="2"/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name, sales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salesreps</a:t>
            </a:r>
            <a:r>
              <a:rPr lang="en-US" altLang="ko-KR" dirty="0"/>
              <a:t>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rep_office</a:t>
            </a:r>
            <a:r>
              <a:rPr lang="en-US" altLang="ko-KR" dirty="0"/>
              <a:t> in (11, 13, 22)</a:t>
            </a:r>
          </a:p>
          <a:p>
            <a:pPr lvl="1"/>
            <a:r>
              <a:rPr lang="ko-KR" altLang="en-US" dirty="0" smtClean="0"/>
              <a:t>패턴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: </a:t>
            </a:r>
            <a:r>
              <a:rPr lang="ko-KR" altLang="en-US" i="1" dirty="0"/>
              <a:t>칼럼이름</a:t>
            </a:r>
            <a:r>
              <a:rPr lang="ko-KR" altLang="en-US" dirty="0"/>
              <a:t> </a:t>
            </a:r>
            <a:r>
              <a:rPr lang="en-US" altLang="ko-KR" dirty="0"/>
              <a:t>[NOT] LIKE </a:t>
            </a:r>
            <a:r>
              <a:rPr lang="ko-KR" altLang="en-US" i="1" dirty="0"/>
              <a:t>패턴</a:t>
            </a:r>
            <a:r>
              <a:rPr lang="ko-KR" altLang="en-US" dirty="0"/>
              <a:t> </a:t>
            </a:r>
            <a:r>
              <a:rPr lang="en-US" altLang="ko-KR" dirty="0"/>
              <a:t>[ESCAPE </a:t>
            </a:r>
            <a:r>
              <a:rPr lang="en-US" altLang="ko-KR" i="1" dirty="0" err="1"/>
              <a:t>escape</a:t>
            </a:r>
            <a:r>
              <a:rPr lang="ko-KR" altLang="en-US" i="1" dirty="0"/>
              <a:t>문자</a:t>
            </a:r>
            <a:r>
              <a:rPr lang="en-US" altLang="ko-KR" dirty="0"/>
              <a:t>]</a:t>
            </a:r>
          </a:p>
          <a:p>
            <a:pPr lvl="2"/>
            <a:r>
              <a:rPr lang="en-US" altLang="ko-KR" dirty="0" smtClean="0"/>
              <a:t>Wildcard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% : </a:t>
            </a:r>
            <a:r>
              <a:rPr lang="ko-KR" altLang="en-US" dirty="0" smtClean="0"/>
              <a:t>임의의 </a:t>
            </a:r>
            <a:r>
              <a:rPr lang="ko-KR" altLang="en-US" dirty="0"/>
              <a:t>문자열과 매치 </a:t>
            </a:r>
            <a:r>
              <a:rPr lang="en-US" altLang="ko-KR" dirty="0"/>
              <a:t>(0 or more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_ : </a:t>
            </a:r>
            <a:r>
              <a:rPr lang="ko-KR" altLang="en-US" dirty="0" smtClean="0"/>
              <a:t>임의의 </a:t>
            </a:r>
            <a:r>
              <a:rPr lang="ko-KR" altLang="en-US" dirty="0"/>
              <a:t>한 문자와 매치</a:t>
            </a:r>
          </a:p>
          <a:p>
            <a:pPr lvl="2"/>
            <a:r>
              <a:rPr lang="en-US" altLang="ko-KR" dirty="0" smtClean="0"/>
              <a:t>Escape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wildcard</a:t>
            </a:r>
            <a:r>
              <a:rPr lang="ko-KR" altLang="en-US" b="1" dirty="0" smtClean="0"/>
              <a:t>의 </a:t>
            </a:r>
            <a:r>
              <a:rPr lang="ko-KR" altLang="en-US" b="1" dirty="0"/>
              <a:t>의미를 무효화하는 문자 </a:t>
            </a:r>
            <a:r>
              <a:rPr lang="en-US" altLang="ko-KR" b="1" dirty="0"/>
              <a:t>(</a:t>
            </a:r>
            <a:r>
              <a:rPr lang="en-US" altLang="ko-KR" b="1" dirty="0" smtClean="0"/>
              <a:t>default: $)</a:t>
            </a:r>
            <a:endParaRPr lang="en-US" altLang="ko-KR" b="1" dirty="0"/>
          </a:p>
          <a:p>
            <a:pPr lvl="3"/>
            <a:r>
              <a:rPr lang="ko-KR" altLang="en-US" dirty="0" smtClean="0"/>
              <a:t>패턴 </a:t>
            </a:r>
            <a:r>
              <a:rPr lang="en-US" altLang="ko-KR" dirty="0"/>
              <a:t>'A$%BC%' ⇨ A%BCA</a:t>
            </a:r>
            <a:r>
              <a:rPr lang="en-US" altLang="ko-KR" dirty="0" smtClean="0"/>
              <a:t>',  'A%BCAA‘,  </a:t>
            </a:r>
            <a:r>
              <a:rPr lang="en-US" altLang="ko-KR" dirty="0"/>
              <a:t>'A%BCABA' </a:t>
            </a:r>
            <a:r>
              <a:rPr lang="ko-KR" altLang="en-US" dirty="0"/>
              <a:t>등과 매치</a:t>
            </a:r>
          </a:p>
          <a:p>
            <a:pPr lvl="2"/>
            <a:r>
              <a:rPr lang="en-US" altLang="ko-KR" dirty="0" smtClean="0"/>
              <a:t>select </a:t>
            </a:r>
            <a:r>
              <a:rPr lang="en-US" altLang="ko-KR" dirty="0"/>
              <a:t>name from </a:t>
            </a:r>
            <a:r>
              <a:rPr lang="en-US" altLang="ko-KR" dirty="0" err="1" smtClean="0"/>
              <a:t>salesreps</a:t>
            </a:r>
            <a:r>
              <a:rPr lang="en-US" altLang="ko-KR" dirty="0" smtClean="0"/>
              <a:t> </a:t>
            </a:r>
            <a:r>
              <a:rPr lang="en-US" altLang="ko-KR" dirty="0"/>
              <a:t>where name LIKE '</a:t>
            </a:r>
            <a:r>
              <a:rPr lang="ko-KR" altLang="en-US" dirty="0"/>
              <a:t>김</a:t>
            </a:r>
            <a:r>
              <a:rPr lang="en-US" altLang="ko-KR" dirty="0"/>
              <a:t>%'</a:t>
            </a:r>
          </a:p>
          <a:p>
            <a:pPr lvl="1"/>
            <a:r>
              <a:rPr lang="en-US" altLang="ko-KR" dirty="0" smtClean="0"/>
              <a:t>NULL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: </a:t>
            </a:r>
            <a:r>
              <a:rPr lang="ko-KR" altLang="en-US" i="1" dirty="0" smtClean="0"/>
              <a:t>칼럼</a:t>
            </a:r>
            <a:r>
              <a:rPr lang="ko-KR" altLang="en-US" dirty="0" smtClean="0"/>
              <a:t> </a:t>
            </a:r>
            <a:r>
              <a:rPr lang="en-US" altLang="ko-KR" dirty="0"/>
              <a:t>IS [NOT] NULL</a:t>
            </a:r>
          </a:p>
          <a:p>
            <a:pPr lvl="2"/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name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salesreps</a:t>
            </a:r>
            <a:r>
              <a:rPr lang="en-US" altLang="ko-KR" dirty="0"/>
              <a:t>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rep_office</a:t>
            </a:r>
            <a:r>
              <a:rPr lang="en-US" altLang="ko-KR" dirty="0"/>
              <a:t> is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06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78829"/>
            <a:ext cx="8229601" cy="4880610"/>
          </a:xfrm>
        </p:spPr>
        <p:txBody>
          <a:bodyPr/>
          <a:lstStyle/>
          <a:p>
            <a:pPr lvl="1"/>
            <a:r>
              <a:rPr lang="ko-KR" altLang="en-US" dirty="0"/>
              <a:t>복합 검색 조건</a:t>
            </a:r>
            <a:r>
              <a:rPr lang="en-US" altLang="ko-KR" dirty="0"/>
              <a:t>: NOT, AND, OR</a:t>
            </a:r>
          </a:p>
          <a:p>
            <a:pPr lvl="2"/>
            <a:r>
              <a:rPr lang="ko-KR" altLang="en-US" dirty="0" smtClean="0"/>
              <a:t>연산 우선 순위</a:t>
            </a:r>
            <a:r>
              <a:rPr lang="en-US" altLang="ko-KR" dirty="0" smtClean="0"/>
              <a:t>(Precedence): </a:t>
            </a:r>
            <a:r>
              <a:rPr lang="en-US" altLang="ko-KR" dirty="0"/>
              <a:t>NOT &gt; AND &gt; OR</a:t>
            </a:r>
          </a:p>
          <a:p>
            <a:pPr lvl="2"/>
            <a:r>
              <a:rPr lang="en-US" altLang="ko-KR" dirty="0" smtClean="0"/>
              <a:t>Truth Table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b="1" dirty="0"/>
              <a:t>select</a:t>
            </a:r>
            <a:r>
              <a:rPr lang="en-US" altLang="ko-KR" dirty="0"/>
              <a:t> name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err="1" smtClean="0"/>
              <a:t>salereps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sales&lt;quota and </a:t>
            </a:r>
            <a:r>
              <a:rPr lang="en-US" altLang="ko-KR" dirty="0">
                <a:solidFill>
                  <a:srgbClr val="FF0000"/>
                </a:solidFill>
              </a:rPr>
              <a:t>not quota&gt;=</a:t>
            </a:r>
            <a:r>
              <a:rPr lang="en-US" altLang="ko-KR" dirty="0" smtClean="0">
                <a:solidFill>
                  <a:srgbClr val="FF0000"/>
                </a:solidFill>
              </a:rPr>
              <a:t>10000.00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10937" y="2472776"/>
          <a:ext cx="2861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92"/>
                <a:gridCol w="715392"/>
                <a:gridCol w="715392"/>
                <a:gridCol w="7153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358527" y="2485743"/>
          <a:ext cx="2861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92"/>
                <a:gridCol w="715392"/>
                <a:gridCol w="715392"/>
                <a:gridCol w="7153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OR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420499" y="2485743"/>
          <a:ext cx="14504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07"/>
                <a:gridCol w="7252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1113" y="3969103"/>
            <a:ext cx="3807453" cy="48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smtClean="0">
                <a:solidFill>
                  <a:srgbClr val="000000"/>
                </a:solidFill>
                <a:latin typeface="휴먼명조" panose="02010504000101010101" pitchFamily="2" charset="-127"/>
              </a:rPr>
              <a:t>※ Think 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as: true 1, NULL 0.5, false 0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78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Column Function(1)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기초개념</a:t>
            </a:r>
            <a:endParaRPr lang="en-US" altLang="ko-KR" dirty="0" smtClean="0"/>
          </a:p>
          <a:p>
            <a:pPr lvl="1"/>
            <a:r>
              <a:rPr lang="en-US" altLang="ko-KR" dirty="0"/>
              <a:t>column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내장함수</a:t>
            </a:r>
            <a:r>
              <a:rPr lang="en-US" altLang="ko-KR" dirty="0" smtClean="0"/>
              <a:t>): column</a:t>
            </a:r>
            <a:r>
              <a:rPr lang="ko-KR" altLang="en-US" dirty="0" smtClean="0"/>
              <a:t>에 </a:t>
            </a:r>
            <a:r>
              <a:rPr lang="ko-KR" altLang="en-US" dirty="0"/>
              <a:t>대한 요약</a:t>
            </a:r>
            <a:r>
              <a:rPr lang="en-US" altLang="ko-KR" dirty="0"/>
              <a:t>(</a:t>
            </a:r>
            <a:r>
              <a:rPr lang="ko-KR" altLang="en-US" dirty="0"/>
              <a:t>통계</a:t>
            </a:r>
            <a:r>
              <a:rPr lang="en-US" altLang="ko-KR" dirty="0"/>
              <a:t>) </a:t>
            </a:r>
            <a:r>
              <a:rPr lang="ko-KR" altLang="en-US" dirty="0" smtClean="0"/>
              <a:t>정보를 산출하는 함수</a:t>
            </a:r>
            <a:endParaRPr lang="ko-KR" altLang="en-US" dirty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sum</a:t>
            </a:r>
            <a:r>
              <a:rPr lang="en-US" altLang="ko-KR" dirty="0"/>
              <a:t>([distinct] </a:t>
            </a:r>
            <a:r>
              <a:rPr lang="ko-KR" altLang="en-US" i="1" dirty="0" err="1"/>
              <a:t>칼럼식</a:t>
            </a:r>
            <a:r>
              <a:rPr lang="en-US" altLang="ko-KR" dirty="0" smtClean="0"/>
              <a:t>)</a:t>
            </a:r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err="1" smtClean="0"/>
              <a:t>avg</a:t>
            </a:r>
            <a:r>
              <a:rPr lang="en-US" altLang="ko-KR" dirty="0"/>
              <a:t>([distinct] </a:t>
            </a:r>
            <a:r>
              <a:rPr lang="ko-KR" altLang="en-US" i="1" dirty="0" err="1"/>
              <a:t>칼럼식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min</a:t>
            </a:r>
            <a:r>
              <a:rPr lang="en-US" altLang="ko-KR" dirty="0"/>
              <a:t>(</a:t>
            </a:r>
            <a:r>
              <a:rPr lang="ko-KR" altLang="en-US" i="1" dirty="0" err="1"/>
              <a:t>칼럼식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max</a:t>
            </a:r>
            <a:r>
              <a:rPr lang="en-US" altLang="ko-KR" dirty="0"/>
              <a:t>(</a:t>
            </a:r>
            <a:r>
              <a:rPr lang="ko-KR" altLang="en-US" i="1" dirty="0" err="1"/>
              <a:t>칼럼식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count</a:t>
            </a:r>
            <a:r>
              <a:rPr lang="en-US" altLang="ko-KR" dirty="0"/>
              <a:t>(</a:t>
            </a:r>
            <a:r>
              <a:rPr lang="ko-KR" altLang="en-US" i="1" dirty="0"/>
              <a:t>칼럼</a:t>
            </a:r>
            <a:r>
              <a:rPr lang="en-US" altLang="ko-KR" dirty="0"/>
              <a:t>|distinct </a:t>
            </a:r>
            <a:r>
              <a:rPr lang="ko-KR" altLang="en-US" i="1" dirty="0"/>
              <a:t>칼럼</a:t>
            </a:r>
            <a:r>
              <a:rPr lang="en-US" altLang="ko-KR" dirty="0"/>
              <a:t>|*)</a:t>
            </a:r>
          </a:p>
          <a:p>
            <a:pPr lvl="2"/>
            <a:r>
              <a:rPr lang="ko-KR" altLang="en-US" dirty="0" err="1" smtClean="0"/>
              <a:t>칼럼식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칼럼 </a:t>
            </a:r>
            <a:r>
              <a:rPr lang="ko-KR" altLang="en-US" dirty="0"/>
              <a:t>또는 </a:t>
            </a:r>
            <a:r>
              <a:rPr lang="ko-KR" altLang="en-US" dirty="0" smtClean="0"/>
              <a:t>칼럼을 포함하는 </a:t>
            </a:r>
            <a:r>
              <a:rPr lang="ko-KR" altLang="en-US" dirty="0" err="1"/>
              <a:t>연산식</a:t>
            </a:r>
            <a:endParaRPr lang="ko-KR" altLang="en-US" dirty="0"/>
          </a:p>
          <a:p>
            <a:pPr lvl="1"/>
            <a:r>
              <a:rPr lang="ko-KR" altLang="en-US" dirty="0" smtClean="0"/>
              <a:t>주의</a:t>
            </a:r>
            <a:endParaRPr lang="en-US" altLang="ko-KR" dirty="0"/>
          </a:p>
          <a:p>
            <a:pPr lvl="2"/>
            <a:r>
              <a:rPr lang="en-US" altLang="ko-KR" dirty="0" smtClean="0"/>
              <a:t>select</a:t>
            </a:r>
            <a:r>
              <a:rPr lang="ko-KR" altLang="en-US" dirty="0"/>
              <a:t>절 또는 </a:t>
            </a:r>
            <a:r>
              <a:rPr lang="en-US" altLang="ko-KR" dirty="0"/>
              <a:t>having</a:t>
            </a:r>
            <a:r>
              <a:rPr lang="ko-KR" altLang="en-US" dirty="0"/>
              <a:t>절에서 사용 </a:t>
            </a:r>
            <a:r>
              <a:rPr lang="en-US" altLang="ko-KR" dirty="0"/>
              <a:t>(where</a:t>
            </a:r>
            <a:r>
              <a:rPr lang="ko-KR" altLang="en-US" dirty="0"/>
              <a:t>절에서는 사용 불가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칼럼 값이 </a:t>
            </a:r>
            <a:r>
              <a:rPr lang="en-US" altLang="ko-KR" dirty="0"/>
              <a:t>NULL</a:t>
            </a:r>
            <a:r>
              <a:rPr lang="ko-KR" altLang="en-US" dirty="0"/>
              <a:t>이면 해당 행은 무시됨</a:t>
            </a:r>
          </a:p>
          <a:p>
            <a:pPr lvl="2"/>
            <a:r>
              <a:rPr lang="ko-KR" altLang="en-US" dirty="0" smtClean="0"/>
              <a:t>칼럼 값이 </a:t>
            </a:r>
            <a:r>
              <a:rPr lang="ko-KR" altLang="en-US" dirty="0"/>
              <a:t>존재하지 않으면 </a:t>
            </a:r>
            <a:r>
              <a:rPr lang="ko-KR" altLang="en-US" dirty="0" smtClean="0"/>
              <a:t>칼럼 함수의 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 </a:t>
            </a:r>
            <a:r>
              <a:rPr lang="ko-KR" altLang="en-US" dirty="0"/>
              <a:t>결과가 </a:t>
            </a:r>
            <a:r>
              <a:rPr lang="en-US" altLang="ko-KR" dirty="0"/>
              <a:t>NULL</a:t>
            </a:r>
            <a:r>
              <a:rPr lang="ko-KR" altLang="en-US" dirty="0"/>
              <a:t>이 됨</a:t>
            </a:r>
          </a:p>
        </p:txBody>
      </p:sp>
    </p:spTree>
    <p:extLst>
      <p:ext uri="{BB962C8B-B14F-4D97-AF65-F5344CB8AC3E}">
        <p14:creationId xmlns:p14="http://schemas.microsoft.com/office/powerpoint/2010/main" val="3105957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 </a:t>
            </a:r>
            <a:r>
              <a:rPr lang="en-US" altLang="ko-KR" dirty="0" smtClean="0"/>
              <a:t>Function(2)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719138" lvl="1" indent="-361950">
              <a:buFont typeface="+mj-ea"/>
              <a:buAutoNum type="circleNumDbPlain"/>
            </a:pPr>
            <a:r>
              <a:rPr lang="ko-KR" altLang="en-US" dirty="0" smtClean="0"/>
              <a:t>모든 </a:t>
            </a:r>
            <a:r>
              <a:rPr lang="ko-KR" altLang="en-US" dirty="0"/>
              <a:t>영업사원의 </a:t>
            </a:r>
            <a:r>
              <a:rPr lang="ko-KR" altLang="en-US" dirty="0" err="1"/>
              <a:t>총할당치와</a:t>
            </a:r>
            <a:r>
              <a:rPr lang="ko-KR" altLang="en-US" dirty="0"/>
              <a:t> </a:t>
            </a:r>
            <a:r>
              <a:rPr lang="ko-KR" altLang="en-US" dirty="0" err="1" smtClean="0"/>
              <a:t>총매출</a:t>
            </a:r>
            <a:endParaRPr lang="en-US" altLang="ko-KR" dirty="0" smtClean="0"/>
          </a:p>
          <a:p>
            <a:pPr marL="725488" lvl="2" indent="0">
              <a:buNone/>
            </a:pPr>
            <a:r>
              <a:rPr lang="en-US" altLang="ko-KR" sz="2400" dirty="0" smtClean="0"/>
              <a:t>select </a:t>
            </a:r>
            <a:r>
              <a:rPr lang="en-US" altLang="ko-KR" sz="2400" dirty="0"/>
              <a:t>sum(quota), sum(sales) from </a:t>
            </a:r>
            <a:r>
              <a:rPr lang="en-US" altLang="ko-KR" sz="2400" dirty="0" err="1"/>
              <a:t>salesreps</a:t>
            </a:r>
            <a:endParaRPr lang="en-US" altLang="ko-KR" sz="2400" dirty="0"/>
          </a:p>
          <a:p>
            <a:pPr marL="719138" lvl="1" indent="-361950">
              <a:buFont typeface="+mj-ea"/>
              <a:buAutoNum type="circleNumDbPlain"/>
            </a:pPr>
            <a:r>
              <a:rPr lang="ko-KR" altLang="en-US" dirty="0" smtClean="0"/>
              <a:t>영업사원의 </a:t>
            </a:r>
            <a:r>
              <a:rPr lang="ko-KR" altLang="en-US" dirty="0"/>
              <a:t>평균 </a:t>
            </a:r>
            <a:r>
              <a:rPr lang="ko-KR" altLang="en-US" dirty="0" smtClean="0"/>
              <a:t>성과</a:t>
            </a:r>
            <a:endParaRPr lang="en-US" altLang="ko-KR" dirty="0" smtClean="0"/>
          </a:p>
          <a:p>
            <a:pPr marL="725488" lvl="2" indent="0">
              <a:buNone/>
            </a:pPr>
            <a:r>
              <a:rPr lang="en-US" altLang="ko-KR" sz="2400" dirty="0" smtClean="0"/>
              <a:t>select </a:t>
            </a:r>
            <a:r>
              <a:rPr lang="en-US" altLang="ko-KR" sz="2400" dirty="0" err="1"/>
              <a:t>avg</a:t>
            </a:r>
            <a:r>
              <a:rPr lang="en-US" altLang="ko-KR" sz="2400" dirty="0"/>
              <a:t>(100 * (sales/quota)) from </a:t>
            </a:r>
            <a:r>
              <a:rPr lang="en-US" altLang="ko-KR" sz="2400" dirty="0" err="1"/>
              <a:t>salesreps</a:t>
            </a:r>
            <a:endParaRPr lang="en-US" altLang="ko-KR" sz="2400" dirty="0"/>
          </a:p>
          <a:p>
            <a:pPr marL="719138" lvl="1" indent="-361950">
              <a:buFont typeface="+mj-ea"/>
              <a:buAutoNum type="circleNumDbPlain"/>
            </a:pPr>
            <a:r>
              <a:rPr lang="ko-KR" altLang="en-US" dirty="0" smtClean="0"/>
              <a:t>최대 </a:t>
            </a:r>
            <a:r>
              <a:rPr lang="ko-KR" altLang="en-US" dirty="0"/>
              <a:t>및 최소 </a:t>
            </a:r>
            <a:r>
              <a:rPr lang="ko-KR" altLang="en-US" dirty="0" smtClean="0"/>
              <a:t>할당치</a:t>
            </a:r>
            <a:endParaRPr lang="en-US" altLang="ko-KR" dirty="0" smtClean="0"/>
          </a:p>
          <a:p>
            <a:pPr marL="725488" lvl="2" indent="0">
              <a:buNone/>
            </a:pPr>
            <a:r>
              <a:rPr lang="en-US" altLang="ko-KR" sz="2400" dirty="0" smtClean="0"/>
              <a:t>select </a:t>
            </a:r>
            <a:r>
              <a:rPr lang="en-US" altLang="ko-KR" sz="2400" dirty="0"/>
              <a:t>min(quota), max(quota) from </a:t>
            </a:r>
            <a:r>
              <a:rPr lang="en-US" altLang="ko-KR" sz="2400" dirty="0" err="1"/>
              <a:t>salesreps</a:t>
            </a:r>
            <a:endParaRPr lang="en-US" altLang="ko-KR" sz="2400" dirty="0"/>
          </a:p>
          <a:p>
            <a:pPr marL="719138" lvl="1" indent="-361950">
              <a:buFont typeface="+mj-ea"/>
              <a:buAutoNum type="circleNumDbPlain"/>
            </a:pPr>
            <a:r>
              <a:rPr lang="ko-KR" altLang="en-US" dirty="0" smtClean="0"/>
              <a:t>할당치를 </a:t>
            </a:r>
            <a:r>
              <a:rPr lang="ko-KR" altLang="en-US" dirty="0"/>
              <a:t>초과한 사원의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marL="725488" lvl="2" indent="0">
              <a:buNone/>
            </a:pPr>
            <a:r>
              <a:rPr lang="en-US" altLang="ko-KR" sz="2400" dirty="0" smtClean="0"/>
              <a:t>select </a:t>
            </a:r>
            <a:r>
              <a:rPr lang="en-US" altLang="ko-KR" sz="2400" dirty="0"/>
              <a:t>count(*) from </a:t>
            </a:r>
            <a:r>
              <a:rPr lang="en-US" altLang="ko-KR" sz="2400" dirty="0" err="1"/>
              <a:t>salesreps</a:t>
            </a:r>
            <a:r>
              <a:rPr lang="en-US" altLang="ko-KR" sz="2400" dirty="0"/>
              <a:t> where sales&gt;quota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44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BY </a:t>
            </a:r>
            <a:r>
              <a:rPr lang="ko-KR" altLang="en-US" dirty="0"/>
              <a:t>및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질의결과</a:t>
            </a:r>
            <a:r>
              <a:rPr lang="en-US" altLang="ko-KR" dirty="0"/>
              <a:t>(select-from-where)</a:t>
            </a:r>
            <a:r>
              <a:rPr lang="ko-KR" altLang="en-US" dirty="0"/>
              <a:t>에서 </a:t>
            </a:r>
            <a:r>
              <a:rPr lang="ko-KR" altLang="en-US" dirty="0" smtClean="0"/>
              <a:t>동일한 칼럼 값을 </a:t>
            </a:r>
            <a:r>
              <a:rPr lang="ko-KR" altLang="en-US" dirty="0"/>
              <a:t>갖는 행들을 </a:t>
            </a:r>
            <a:r>
              <a:rPr lang="en-US" altLang="ko-KR" dirty="0" smtClean="0"/>
              <a:t>grouping</a:t>
            </a:r>
            <a:endParaRPr lang="ko-KR" altLang="en-US" dirty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err="1" smtClean="0"/>
              <a:t>끼리는</a:t>
            </a:r>
            <a:r>
              <a:rPr lang="ko-KR" altLang="en-US" dirty="0" smtClean="0"/>
              <a:t> </a:t>
            </a:r>
            <a:r>
              <a:rPr lang="ko-KR" altLang="en-US" dirty="0"/>
              <a:t>동일한 것으로 </a:t>
            </a:r>
            <a:r>
              <a:rPr lang="ko-KR" altLang="en-US" dirty="0" smtClean="0"/>
              <a:t>간주</a:t>
            </a:r>
            <a:endParaRPr lang="ko-KR" altLang="en-US" dirty="0"/>
          </a:p>
          <a:p>
            <a:pPr lvl="2"/>
            <a:r>
              <a:rPr lang="en-US" altLang="ko-KR" dirty="0" smtClean="0"/>
              <a:t>HAVING</a:t>
            </a:r>
            <a:r>
              <a:rPr lang="ko-KR" altLang="en-US" dirty="0" smtClean="0"/>
              <a:t>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group(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대한 검색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GROUP </a:t>
            </a:r>
            <a:r>
              <a:rPr lang="en-US" altLang="ko-KR" dirty="0"/>
              <a:t>BY </a:t>
            </a:r>
            <a:r>
              <a:rPr lang="ko-KR" altLang="en-US" i="1" dirty="0" err="1" smtClean="0"/>
              <a:t>칼럼명</a:t>
            </a:r>
            <a:r>
              <a:rPr lang="ko-KR" altLang="en-US" i="1" dirty="0" smtClean="0"/>
              <a:t> 리스트 </a:t>
            </a:r>
            <a:r>
              <a:rPr lang="en-US" altLang="ko-KR" dirty="0" smtClean="0"/>
              <a:t>HAVING </a:t>
            </a:r>
            <a:r>
              <a:rPr lang="ko-KR" altLang="en-US" i="1" dirty="0" smtClean="0"/>
              <a:t>검색조건</a:t>
            </a:r>
            <a:endParaRPr lang="en-US" altLang="ko-KR" i="1" dirty="0" smtClean="0"/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344488" lvl="1" indent="0">
              <a:buNone/>
            </a:pPr>
            <a:r>
              <a:rPr lang="en-US" altLang="ko-KR" b="1" dirty="0"/>
              <a:t>select</a:t>
            </a:r>
            <a:r>
              <a:rPr lang="en-US" altLang="ko-KR" dirty="0"/>
              <a:t> rep, sum(amount</a:t>
            </a:r>
            <a:r>
              <a:rPr lang="en-US" altLang="ko-KR" dirty="0" smtClean="0"/>
              <a:t>)</a:t>
            </a:r>
          </a:p>
          <a:p>
            <a:pPr marL="344488" lvl="1" indent="0">
              <a:buNone/>
            </a:pPr>
            <a:r>
              <a:rPr lang="en-US" altLang="ko-KR" b="1" dirty="0" smtClean="0"/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orders</a:t>
            </a:r>
          </a:p>
          <a:p>
            <a:pPr marL="344488" lvl="1" indent="0">
              <a:buNone/>
            </a:pPr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 err="1"/>
              <a:t>order_date</a:t>
            </a:r>
            <a:r>
              <a:rPr lang="en-US" altLang="ko-KR" dirty="0"/>
              <a:t>&gt;'01-01-2000' </a:t>
            </a:r>
          </a:p>
          <a:p>
            <a:pPr marL="344488" lvl="1" indent="0">
              <a:buNone/>
            </a:pPr>
            <a:r>
              <a:rPr lang="en-US" altLang="ko-KR" b="1" dirty="0" smtClean="0"/>
              <a:t>group </a:t>
            </a:r>
            <a:r>
              <a:rPr lang="en-US" altLang="ko-KR" b="1" dirty="0"/>
              <a:t>by</a:t>
            </a:r>
            <a:r>
              <a:rPr lang="en-US" altLang="ko-KR" dirty="0"/>
              <a:t> rep 	</a:t>
            </a:r>
          </a:p>
          <a:p>
            <a:pPr marL="344488" lvl="1" indent="0">
              <a:buNone/>
            </a:pPr>
            <a:r>
              <a:rPr lang="en-US" altLang="ko-KR" b="1" dirty="0" smtClean="0"/>
              <a:t>having</a:t>
            </a:r>
            <a:r>
              <a:rPr lang="en-US" altLang="ko-KR" dirty="0" smtClean="0"/>
              <a:t> </a:t>
            </a:r>
            <a:r>
              <a:rPr lang="en-US" altLang="ko-KR" dirty="0"/>
              <a:t>count(*)&gt;5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00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데이터를 검색하고 조작하는데 사용하는 대화식 </a:t>
            </a:r>
            <a:r>
              <a:rPr lang="ko-KR" altLang="en-US" dirty="0" err="1" smtClean="0"/>
              <a:t>질의어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데이터베이스 프로그래밍 언어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데이터베이스 관리 언어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Client/Server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인터넷 데이터 </a:t>
            </a:r>
            <a:r>
              <a:rPr lang="en-US" altLang="ko-KR" dirty="0" smtClean="0"/>
              <a:t>access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분산 데이터베이스 언어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데이터베이스 </a:t>
            </a:r>
            <a:r>
              <a:rPr lang="en-US" altLang="ko-KR" dirty="0" smtClean="0"/>
              <a:t>gateway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marL="711200"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서로 다른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제품들이 섞인 컴퓨터 네트워크에서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어떤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제품이 다른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제품과 통신할 수 있게 하는 </a:t>
            </a:r>
            <a:r>
              <a:rPr lang="en-US" altLang="ko-KR" dirty="0" smtClean="0"/>
              <a:t>gateway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168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질의 </a:t>
            </a:r>
            <a:r>
              <a:rPr lang="ko-KR" altLang="en-US" dirty="0"/>
              <a:t>결과를 </a:t>
            </a:r>
            <a:r>
              <a:rPr lang="ko-KR" altLang="en-US" dirty="0" smtClean="0"/>
              <a:t>정렬</a:t>
            </a:r>
            <a:endParaRPr lang="ko-KR" altLang="en-US" dirty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</a:t>
            </a:r>
            <a:r>
              <a:rPr lang="en-US" altLang="ko-KR" b="1" dirty="0"/>
              <a:t>ORDER BY </a:t>
            </a:r>
            <a:r>
              <a:rPr lang="ko-KR" altLang="en-US" b="1" i="1" dirty="0" smtClean="0"/>
              <a:t>정렬명세 리스트</a:t>
            </a:r>
            <a:endParaRPr lang="ko-KR" altLang="en-US" i="1" dirty="0"/>
          </a:p>
          <a:p>
            <a:pPr lvl="2"/>
            <a:r>
              <a:rPr lang="ko-KR" altLang="en-US" dirty="0" smtClean="0"/>
              <a:t>정렬명세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칼럼번호 </a:t>
            </a:r>
            <a:r>
              <a:rPr lang="en-US" altLang="ko-KR" dirty="0"/>
              <a:t>[ASC | DESC]</a:t>
            </a:r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/>
            </a:pP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city, region, </a:t>
            </a:r>
            <a:r>
              <a:rPr lang="en-US" altLang="ko-KR" dirty="0" err="1"/>
              <a:t>mgr</a:t>
            </a:r>
            <a:r>
              <a:rPr lang="en-US" altLang="ko-KR" dirty="0"/>
              <a:t>, sales </a:t>
            </a:r>
          </a:p>
          <a:p>
            <a:pPr marL="357188" lvl="1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smtClean="0"/>
              <a:t>from</a:t>
            </a:r>
            <a:r>
              <a:rPr lang="en-US" altLang="ko-KR" dirty="0" smtClean="0"/>
              <a:t> offices </a:t>
            </a:r>
          </a:p>
          <a:p>
            <a:pPr marL="357188" lvl="1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smtClean="0"/>
              <a:t>order by </a:t>
            </a:r>
            <a:r>
              <a:rPr lang="en-US" altLang="ko-KR" dirty="0" smtClean="0"/>
              <a:t>sales </a:t>
            </a:r>
            <a:r>
              <a:rPr lang="en-US" altLang="ko-KR" dirty="0" err="1" smtClean="0"/>
              <a:t>desc</a:t>
            </a:r>
            <a:endParaRPr lang="en-US" altLang="ko-KR" dirty="0" smtClean="0"/>
          </a:p>
          <a:p>
            <a:pPr marL="814388" lvl="1" indent="-457200">
              <a:buFont typeface="+mj-ea"/>
              <a:buAutoNum type="circleNumDbPlain" startAt="2"/>
            </a:pP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city, region, </a:t>
            </a:r>
            <a:r>
              <a:rPr lang="en-US" altLang="ko-KR" dirty="0" err="1"/>
              <a:t>mgr</a:t>
            </a:r>
            <a:r>
              <a:rPr lang="en-US" altLang="ko-KR" dirty="0"/>
              <a:t>, (sales-target) </a:t>
            </a:r>
          </a:p>
          <a:p>
            <a:pPr marL="357188" lvl="1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smtClean="0"/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offices </a:t>
            </a:r>
          </a:p>
          <a:p>
            <a:pPr marL="357188" lvl="1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smtClean="0"/>
              <a:t>order </a:t>
            </a:r>
            <a:r>
              <a:rPr lang="en-US" altLang="ko-KR" b="1" dirty="0"/>
              <a:t>by </a:t>
            </a:r>
            <a:r>
              <a:rPr lang="en-US" altLang="ko-KR" dirty="0"/>
              <a:t>4 </a:t>
            </a:r>
            <a:r>
              <a:rPr lang="en-US" altLang="ko-KR" dirty="0" err="1"/>
              <a:t>desc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07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처리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5600" indent="-355600">
              <a:buFont typeface="+mj-lt"/>
              <a:buAutoNum type="arabicPeriod"/>
            </a:pPr>
            <a:r>
              <a:rPr lang="en-US" altLang="ko-KR" dirty="0" smtClean="0"/>
              <a:t>FROM: </a:t>
            </a:r>
            <a:r>
              <a:rPr lang="ko-KR" altLang="en-US" dirty="0" smtClean="0"/>
              <a:t>테이블의 </a:t>
            </a:r>
            <a:r>
              <a:rPr lang="en-US" altLang="ko-KR" dirty="0" err="1"/>
              <a:t>cartesian</a:t>
            </a:r>
            <a:r>
              <a:rPr lang="en-US" altLang="ko-KR" dirty="0"/>
              <a:t> product </a:t>
            </a:r>
            <a:r>
              <a:rPr lang="ko-KR" altLang="en-US" dirty="0"/>
              <a:t>생성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dirty="0" smtClean="0"/>
              <a:t>WHERE: </a:t>
            </a:r>
            <a:r>
              <a:rPr lang="ko-KR" altLang="en-US" dirty="0" smtClean="0"/>
              <a:t>검색조건을 </a:t>
            </a:r>
            <a:r>
              <a:rPr lang="ko-KR" altLang="en-US" dirty="0"/>
              <a:t>만족하는 행 선택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dirty="0" smtClean="0"/>
              <a:t>GROUP BY: </a:t>
            </a:r>
            <a:r>
              <a:rPr lang="ko-KR" altLang="en-US" dirty="0" smtClean="0"/>
              <a:t>행 </a:t>
            </a:r>
            <a:r>
              <a:rPr lang="ko-KR" altLang="en-US" dirty="0"/>
              <a:t>그룹 생성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dirty="0" smtClean="0"/>
              <a:t>HAVING: </a:t>
            </a:r>
            <a:r>
              <a:rPr lang="ko-KR" altLang="en-US" dirty="0" smtClean="0"/>
              <a:t>검색조건을 </a:t>
            </a:r>
            <a:r>
              <a:rPr lang="ko-KR" altLang="en-US" dirty="0"/>
              <a:t>만족하는 </a:t>
            </a:r>
            <a:r>
              <a:rPr lang="ko-KR" altLang="en-US" dirty="0" smtClean="0"/>
              <a:t>행 그룹 </a:t>
            </a:r>
            <a:r>
              <a:rPr lang="ko-KR" altLang="en-US" dirty="0"/>
              <a:t>선택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dirty="0" smtClean="0"/>
              <a:t>SELECT: </a:t>
            </a:r>
            <a:r>
              <a:rPr lang="ko-KR" altLang="en-US" dirty="0" smtClean="0"/>
              <a:t>선택 리스트를 구함</a:t>
            </a:r>
            <a:endParaRPr lang="en-US" altLang="ko-KR" dirty="0" smtClean="0"/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DISTINCT: </a:t>
            </a:r>
            <a:r>
              <a:rPr lang="ko-KR" altLang="en-US" dirty="0" smtClean="0"/>
              <a:t>중복 </a:t>
            </a:r>
            <a:r>
              <a:rPr lang="ko-KR" altLang="en-US" dirty="0"/>
              <a:t>행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ALL: </a:t>
            </a:r>
            <a:r>
              <a:rPr lang="ko-KR" altLang="en-US" dirty="0" smtClean="0"/>
              <a:t>중복 행 </a:t>
            </a:r>
            <a:r>
              <a:rPr lang="ko-KR" altLang="en-US" dirty="0"/>
              <a:t>포함</a:t>
            </a:r>
          </a:p>
          <a:p>
            <a:pPr marL="355600" indent="-355600">
              <a:buFont typeface="+mj-lt"/>
              <a:buAutoNum type="arabicPeriod"/>
            </a:pPr>
            <a:r>
              <a:rPr lang="ko-KR" altLang="en-US" dirty="0" smtClean="0"/>
              <a:t>집합 연산</a:t>
            </a:r>
            <a:r>
              <a:rPr lang="en-US" altLang="ko-KR" dirty="0" smtClean="0"/>
              <a:t>(UNION, IINTERSECT, DIFFERENCE)</a:t>
            </a:r>
          </a:p>
          <a:p>
            <a:pPr marL="812800" lvl="1" indent="-457200">
              <a:buFont typeface="+mj-ea"/>
              <a:buAutoNum type="circleNumDbPlain"/>
            </a:pPr>
            <a:r>
              <a:rPr lang="ko-KR" altLang="en-US" dirty="0" smtClean="0"/>
              <a:t>각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 실행</a:t>
            </a:r>
            <a:endParaRPr lang="en-US" altLang="ko-KR" dirty="0" smtClean="0"/>
          </a:p>
          <a:p>
            <a:pPr marL="812800" lvl="1" indent="-457200">
              <a:buFont typeface="+mj-ea"/>
              <a:buAutoNum type="circleNumDbPlain"/>
            </a:pPr>
            <a:r>
              <a:rPr lang="ko-KR" altLang="en-US" dirty="0" smtClean="0"/>
              <a:t>집합 연산을 </a:t>
            </a:r>
            <a:r>
              <a:rPr lang="ko-KR" altLang="en-US" dirty="0"/>
              <a:t>적용하여 테이블을 결합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dirty="0" smtClean="0"/>
              <a:t>ORDER BY: </a:t>
            </a:r>
            <a:r>
              <a:rPr lang="ko-KR" altLang="en-US" dirty="0" smtClean="0"/>
              <a:t>질의 결과를 </a:t>
            </a:r>
            <a:r>
              <a:rPr lang="ko-KR" altLang="en-US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374729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부질의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486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where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or having</a:t>
            </a:r>
            <a:r>
              <a:rPr lang="ko-KR" altLang="en-US" dirty="0" smtClean="0"/>
              <a:t>절에 나타나는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1055688" lvl="2" indent="-342900"/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선택항목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ko-KR" altLang="en-US" dirty="0" smtClean="0"/>
              <a:t>테이블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where</a:t>
            </a:r>
            <a:r>
              <a:rPr lang="en-US" altLang="ko-KR" u="sng" dirty="0" smtClean="0">
                <a:solidFill>
                  <a:srgbClr val="0070C0"/>
                </a:solidFill>
              </a:rPr>
              <a:t> </a:t>
            </a:r>
            <a:r>
              <a:rPr lang="ko-KR" altLang="en-US" i="1" u="sng" dirty="0" err="1" smtClean="0">
                <a:solidFill>
                  <a:srgbClr val="0070C0"/>
                </a:solidFill>
              </a:rPr>
              <a:t>연산식</a:t>
            </a:r>
            <a:r>
              <a:rPr lang="ko-KR" altLang="en-US" u="sng" dirty="0" smtClean="0">
                <a:solidFill>
                  <a:srgbClr val="0070C0"/>
                </a:solidFill>
              </a:rPr>
              <a:t> </a:t>
            </a:r>
            <a:r>
              <a:rPr lang="ko-KR" altLang="en-US" u="sng" dirty="0">
                <a:solidFill>
                  <a:srgbClr val="0070C0"/>
                </a:solidFill>
              </a:rPr>
              <a:t>연산자 </a:t>
            </a:r>
            <a:r>
              <a:rPr lang="en-US" altLang="ko-KR" u="sng" dirty="0" smtClean="0">
                <a:solidFill>
                  <a:srgbClr val="0070C0"/>
                </a:solidFill>
              </a:rPr>
              <a:t>select</a:t>
            </a:r>
            <a:r>
              <a:rPr lang="ko-KR" altLang="en-US" u="sng" dirty="0" smtClean="0">
                <a:solidFill>
                  <a:srgbClr val="0070C0"/>
                </a:solidFill>
              </a:rPr>
              <a:t>문</a:t>
            </a:r>
            <a:endParaRPr lang="en-US" altLang="ko-KR" u="sng" dirty="0" smtClean="0">
              <a:solidFill>
                <a:srgbClr val="0070C0"/>
              </a:solidFill>
            </a:endParaRPr>
          </a:p>
          <a:p>
            <a:pPr marL="687388" lvl="1" indent="-342900"/>
            <a:r>
              <a:rPr lang="ko-KR" altLang="en-US" dirty="0" smtClean="0"/>
              <a:t>부질의의 결과</a:t>
            </a:r>
            <a:r>
              <a:rPr lang="en-US" altLang="ko-KR" dirty="0" smtClean="0"/>
              <a:t>: ①</a:t>
            </a:r>
            <a:r>
              <a:rPr lang="ko-KR" altLang="en-US" dirty="0" smtClean="0"/>
              <a:t>하나의 값</a:t>
            </a:r>
            <a:r>
              <a:rPr lang="en-US" altLang="ko-KR" dirty="0" smtClean="0"/>
              <a:t>, ②</a:t>
            </a:r>
            <a:r>
              <a:rPr lang="ko-KR" altLang="en-US" dirty="0" smtClean="0"/>
              <a:t>값들의 집합</a:t>
            </a:r>
            <a:r>
              <a:rPr lang="en-US" altLang="ko-KR" dirty="0" smtClean="0"/>
              <a:t>, ③null</a:t>
            </a:r>
            <a:endParaRPr lang="en-US" altLang="ko-KR" dirty="0"/>
          </a:p>
          <a:p>
            <a:pPr marL="687388" lvl="1" indent="-342900"/>
            <a:r>
              <a:rPr lang="ko-KR" altLang="en-US" dirty="0" smtClean="0"/>
              <a:t>부질의의 </a:t>
            </a:r>
            <a:r>
              <a:rPr lang="ko-KR" altLang="en-US" dirty="0"/>
              <a:t>결과에 </a:t>
            </a:r>
            <a:r>
              <a:rPr lang="ko-KR" altLang="en-US" dirty="0" smtClean="0"/>
              <a:t>따라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가능한 연산자 </a:t>
            </a:r>
            <a:endParaRPr lang="en-US" altLang="ko-KR" dirty="0" smtClean="0"/>
          </a:p>
          <a:p>
            <a:pPr marL="1055688" lvl="2" indent="-342900"/>
            <a:r>
              <a:rPr lang="ko-KR" altLang="en-US" dirty="0" smtClean="0"/>
              <a:t>하나의 값인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 연산자만 사용 가능</a:t>
            </a:r>
            <a:endParaRPr lang="ko-KR" altLang="en-US" dirty="0"/>
          </a:p>
          <a:p>
            <a:pPr marL="1055688" lvl="2" indent="-342900"/>
            <a:r>
              <a:rPr lang="ko-KR" altLang="en-US" dirty="0" smtClean="0"/>
              <a:t>여러 행인 경우</a:t>
            </a:r>
            <a:r>
              <a:rPr lang="en-US" altLang="ko-KR" dirty="0" smtClean="0"/>
              <a:t>: IN, EXISTS, </a:t>
            </a:r>
            <a:r>
              <a:rPr lang="en-US" altLang="ko-KR" dirty="0"/>
              <a:t>Quantified test (ANY, ALL)</a:t>
            </a:r>
          </a:p>
          <a:p>
            <a:pPr marL="687388" lvl="1" indent="-342900"/>
            <a:r>
              <a:rPr lang="ko-KR" altLang="en-US" dirty="0" smtClean="0"/>
              <a:t>중첩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부질의 안에 다른 부질의 가능</a:t>
            </a:r>
            <a:r>
              <a:rPr lang="en-US" altLang="ko-KR" dirty="0" smtClean="0"/>
              <a:t>)</a:t>
            </a:r>
          </a:p>
          <a:p>
            <a:pPr marL="331788" indent="-342900"/>
            <a:r>
              <a:rPr lang="ko-KR" altLang="en-US" dirty="0" smtClean="0"/>
              <a:t>연산자의 뜻</a:t>
            </a:r>
            <a:endParaRPr lang="en-US" altLang="ko-KR" dirty="0" smtClean="0"/>
          </a:p>
          <a:p>
            <a:pPr marL="687388" lvl="1" indent="-342900"/>
            <a:r>
              <a:rPr lang="ko-KR" altLang="en-US" dirty="0" err="1" smtClean="0"/>
              <a:t>연산식</a:t>
            </a:r>
            <a:r>
              <a:rPr lang="en-US" altLang="ko-KR" dirty="0" smtClean="0"/>
              <a:t> IN </a:t>
            </a:r>
            <a:r>
              <a:rPr lang="ko-KR" altLang="en-US" dirty="0" smtClean="0"/>
              <a:t>부질의 </a:t>
            </a:r>
            <a:r>
              <a:rPr lang="en-US" altLang="ko-KR" dirty="0" smtClean="0"/>
              <a:t>: ‘</a:t>
            </a:r>
            <a:r>
              <a:rPr lang="ko-KR" altLang="en-US" dirty="0" err="1" smtClean="0"/>
              <a:t>연산식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부질의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결과에 포함되는가</a:t>
            </a:r>
            <a:r>
              <a:rPr lang="en-US" altLang="ko-KR" dirty="0" smtClean="0"/>
              <a:t>?</a:t>
            </a:r>
          </a:p>
          <a:p>
            <a:pPr marL="687388" lvl="1" indent="-342900"/>
            <a:r>
              <a:rPr lang="en-US" altLang="ko-KR" dirty="0"/>
              <a:t>EXISTS </a:t>
            </a:r>
            <a:r>
              <a:rPr lang="ko-KR" altLang="en-US" dirty="0" smtClean="0"/>
              <a:t>부질의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부질의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결과가 존재하는가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pPr marL="687388" lvl="1" indent="-342900"/>
            <a:r>
              <a:rPr lang="ko-KR" altLang="en-US" dirty="0" err="1"/>
              <a:t>연산식</a:t>
            </a:r>
            <a:r>
              <a:rPr lang="ko-KR" altLang="en-US" dirty="0"/>
              <a:t> 관계연산자 </a:t>
            </a:r>
            <a:r>
              <a:rPr lang="en-US" altLang="ko-KR" dirty="0"/>
              <a:t>ANY </a:t>
            </a:r>
            <a:r>
              <a:rPr lang="ko-KR" altLang="en-US" dirty="0" smtClean="0"/>
              <a:t>부질의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부질의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결과 중 하나라도 만족하는가</a:t>
            </a:r>
            <a:r>
              <a:rPr lang="en-US" altLang="ko-KR" dirty="0" smtClean="0"/>
              <a:t>?</a:t>
            </a:r>
          </a:p>
          <a:p>
            <a:pPr marL="687388" lvl="1" indent="-342900"/>
            <a:r>
              <a:rPr lang="ko-KR" altLang="en-US" dirty="0" err="1"/>
              <a:t>연산식</a:t>
            </a:r>
            <a:r>
              <a:rPr lang="ko-KR" altLang="en-US" dirty="0"/>
              <a:t> 관계연산자 </a:t>
            </a:r>
            <a:r>
              <a:rPr lang="en-US" altLang="ko-KR" dirty="0" smtClean="0"/>
              <a:t>ALL </a:t>
            </a:r>
            <a:r>
              <a:rPr lang="ko-KR" altLang="en-US" dirty="0"/>
              <a:t>부질의 </a:t>
            </a:r>
            <a:r>
              <a:rPr lang="en-US" altLang="ko-KR" dirty="0"/>
              <a:t>: ‘</a:t>
            </a:r>
            <a:r>
              <a:rPr lang="ko-KR" altLang="en-US" dirty="0" smtClean="0"/>
              <a:t>부질의’결과 모두가 </a:t>
            </a:r>
            <a:r>
              <a:rPr lang="ko-KR" altLang="en-US" dirty="0"/>
              <a:t>만족하는가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4" name="타원형 설명선 3"/>
          <p:cNvSpPr/>
          <p:nvPr/>
        </p:nvSpPr>
        <p:spPr bwMode="auto">
          <a:xfrm>
            <a:off x="7603722" y="1491449"/>
            <a:ext cx="1083078" cy="390618"/>
          </a:xfrm>
          <a:prstGeom prst="wedgeEllipseCallout">
            <a:avLst>
              <a:gd name="adj1" fmla="val -62330"/>
              <a:gd name="adj2" fmla="val 78409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부질의</a:t>
            </a:r>
          </a:p>
        </p:txBody>
      </p:sp>
    </p:spTree>
    <p:extLst>
      <p:ext uri="{BB962C8B-B14F-4D97-AF65-F5344CB8AC3E}">
        <p14:creationId xmlns:p14="http://schemas.microsoft.com/office/powerpoint/2010/main" val="3644538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부질의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8533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구미 사무소의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목표치보다</a:t>
            </a:r>
            <a:r>
              <a:rPr lang="ko-KR" altLang="en-US" sz="1600" dirty="0">
                <a:latin typeface="Times New Roman" panose="02020603050405020304" pitchFamily="18" charset="0"/>
              </a:rPr>
              <a:t> 많은 할당치를 갖는 사원의 이름을 모두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나열하라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name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 where quota &gt; (select target from offices where city='</a:t>
            </a:r>
            <a:r>
              <a:rPr lang="ko-KR" altLang="en-US" sz="1600" dirty="0">
                <a:latin typeface="Times New Roman" panose="02020603050405020304" pitchFamily="18" charset="0"/>
              </a:rPr>
              <a:t>구미</a:t>
            </a:r>
            <a:r>
              <a:rPr lang="en-US" altLang="ko-KR" sz="1600" dirty="0">
                <a:latin typeface="Times New Roman" panose="02020603050405020304" pitchFamily="18" charset="0"/>
              </a:rPr>
              <a:t>')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80348"/>
            <a:ext cx="8229600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목표치를 달성한 사무소에 근무하는 사원을 모두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나열하라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name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>
                <a:latin typeface="Times New Roman" panose="02020603050405020304" pitchFamily="18" charset="0"/>
              </a:rPr>
              <a:t> IN (select office from offices where sales&gt;=target)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018385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] Bill Adams</a:t>
            </a:r>
            <a:r>
              <a:rPr lang="ko-KR" altLang="en-US" sz="1600" dirty="0">
                <a:latin typeface="Times New Roman" panose="02020603050405020304" pitchFamily="18" charset="0"/>
              </a:rPr>
              <a:t>가 담당자인 고객을 모두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company from customers 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cust_rep</a:t>
            </a:r>
            <a:r>
              <a:rPr lang="en-US" altLang="ko-KR" sz="1600" dirty="0">
                <a:latin typeface="Times New Roman" panose="02020603050405020304" pitchFamily="18" charset="0"/>
              </a:rPr>
              <a:t> = (select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empl_num</a:t>
            </a:r>
            <a:r>
              <a:rPr lang="en-US" altLang="ko-KR" sz="1600" dirty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salereps</a:t>
            </a:r>
            <a:r>
              <a:rPr lang="en-US" altLang="ko-KR" sz="1600" dirty="0">
                <a:latin typeface="Times New Roman" panose="02020603050405020304" pitchFamily="18" charset="0"/>
              </a:rPr>
              <a:t> where name='Bill Adams')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56422"/>
            <a:ext cx="8229600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ACI</a:t>
            </a:r>
            <a:r>
              <a:rPr lang="ko-KR" altLang="en-US" sz="1600" dirty="0">
                <a:latin typeface="Times New Roman" panose="02020603050405020304" pitchFamily="18" charset="0"/>
              </a:rPr>
              <a:t>社에서 만든 제품을 주문한 고객을 모두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company from customers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cust_num</a:t>
            </a:r>
            <a:r>
              <a:rPr lang="en-US" altLang="ko-KR" sz="1600" dirty="0">
                <a:latin typeface="Times New Roman" panose="02020603050405020304" pitchFamily="18" charset="0"/>
              </a:rPr>
              <a:t> IN (select distinct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cust</a:t>
            </a:r>
            <a:r>
              <a:rPr lang="en-US" altLang="ko-KR" sz="1600" dirty="0">
                <a:latin typeface="Times New Roman" panose="02020603050405020304" pitchFamily="18" charset="0"/>
              </a:rPr>
              <a:t> from orders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mfr</a:t>
            </a:r>
            <a:r>
              <a:rPr lang="en-US" altLang="ko-KR" sz="1600" dirty="0">
                <a:latin typeface="Times New Roman" panose="02020603050405020304" pitchFamily="18" charset="0"/>
              </a:rPr>
              <a:t>='ACI')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94459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할당치가 소속 사무소의 목표치의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55%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보다 큰 사원이 있는 사무소를 열거하라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select city from offices 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exists (select *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office and quota &gt; (.55 * target)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6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부질의 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55773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사무소를 관리하지 않는 영업 부서 사원들의 이름과 나이를 나열하라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select name, age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empl_num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&lt;&gt; any (select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mgr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offices)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84047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모든 영업 사원이 사무소의 목표의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50%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를 초과하는 매출을 갖는 사무소와 사무소의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목표액을 나열하라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select city, target from offices 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(.50 * target) &lt; all (select sales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office)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225998"/>
            <a:ext cx="8229600" cy="1077218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] Eastern </a:t>
            </a:r>
            <a:r>
              <a:rPr lang="ko-KR" altLang="en-US" sz="1600" dirty="0">
                <a:latin typeface="Times New Roman" panose="02020603050405020304" pitchFamily="18" charset="0"/>
              </a:rPr>
              <a:t>지역의 사무소에 배치된 각 영업사원이 맡은 고객을 모두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company from customers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cust_num</a:t>
            </a:r>
            <a:r>
              <a:rPr lang="en-US" altLang="ko-KR" sz="1600" dirty="0">
                <a:latin typeface="Times New Roman" panose="02020603050405020304" pitchFamily="18" charset="0"/>
              </a:rPr>
              <a:t> IN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empl_num</a:t>
            </a:r>
            <a:r>
              <a:rPr lang="en-US" altLang="ko-KR" sz="1600" dirty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     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>
                <a:latin typeface="Times New Roman" panose="02020603050405020304" pitchFamily="18" charset="0"/>
              </a:rPr>
              <a:t> IN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(select </a:t>
            </a:r>
            <a:r>
              <a:rPr lang="en-US" altLang="ko-KR" sz="1600" dirty="0">
                <a:latin typeface="Times New Roman" panose="02020603050405020304" pitchFamily="18" charset="0"/>
              </a:rPr>
              <a:t>office from offices where region='Eastern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') 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5788241" y="3569298"/>
            <a:ext cx="1566909" cy="390618"/>
          </a:xfrm>
          <a:prstGeom prst="wedgeEllipseCallout">
            <a:avLst>
              <a:gd name="adj1" fmla="val -62330"/>
              <a:gd name="adj2" fmla="val 78409"/>
            </a:avLst>
          </a:prstGeom>
          <a:solidFill>
            <a:srgbClr val="9BFFD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중첩부질의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382618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en-US" altLang="ko-KR" sz="1600" dirty="0">
                <a:latin typeface="Times New Roman" panose="02020603050405020304" pitchFamily="18" charset="0"/>
              </a:rPr>
              <a:t>ACI</a:t>
            </a:r>
            <a:r>
              <a:rPr lang="ko-KR" altLang="en-US" sz="1600" dirty="0">
                <a:latin typeface="Times New Roman" panose="02020603050405020304" pitchFamily="18" charset="0"/>
              </a:rPr>
              <a:t>가 생산한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제품에 대한 주문 금액의 평균이 주문 금액의 전체 평균보다 더 많은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주문 실적을 올린 영업사원의 이름과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ACI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제품에 대한 평균 주문금액을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열거하라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name,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avg</a:t>
            </a:r>
            <a:r>
              <a:rPr lang="en-US" altLang="ko-KR" sz="1600" dirty="0">
                <a:latin typeface="Times New Roman" panose="02020603050405020304" pitchFamily="18" charset="0"/>
              </a:rPr>
              <a:t>(amount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orders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empl_num</a:t>
            </a:r>
            <a:r>
              <a:rPr lang="en-US" altLang="ko-KR" sz="1600" dirty="0">
                <a:latin typeface="Times New Roman" panose="02020603050405020304" pitchFamily="18" charset="0"/>
              </a:rPr>
              <a:t>=rep and </a:t>
            </a:r>
            <a:r>
              <a:rPr lang="en-US" altLang="ko-KR" sz="1600" dirty="0" err="1">
                <a:latin typeface="Times New Roman" panose="02020603050405020304" pitchFamily="18" charset="0"/>
              </a:rPr>
              <a:t>mfr</a:t>
            </a:r>
            <a:r>
              <a:rPr lang="en-US" altLang="ko-KR" sz="1600" dirty="0">
                <a:latin typeface="Times New Roman" panose="02020603050405020304" pitchFamily="18" charset="0"/>
              </a:rPr>
              <a:t>=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'ACI‘ 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group </a:t>
            </a:r>
            <a:r>
              <a:rPr lang="en-US" altLang="ko-KR" sz="1600" dirty="0">
                <a:latin typeface="Times New Roman" panose="02020603050405020304" pitchFamily="18" charset="0"/>
              </a:rPr>
              <a:t>by name having </a:t>
            </a:r>
            <a:r>
              <a:rPr lang="en-US" altLang="ko-KR" sz="1600" dirty="0" err="1">
                <a:latin typeface="Times New Roman" panose="02020603050405020304" pitchFamily="18" charset="0"/>
              </a:rPr>
              <a:t>avg</a:t>
            </a:r>
            <a:r>
              <a:rPr lang="en-US" altLang="ko-KR" sz="1600" dirty="0">
                <a:latin typeface="Times New Roman" panose="02020603050405020304" pitchFamily="18" charset="0"/>
              </a:rPr>
              <a:t>(amount) &gt; (select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avg</a:t>
            </a:r>
            <a:r>
              <a:rPr lang="en-US" altLang="ko-KR" sz="1600" dirty="0">
                <a:latin typeface="Times New Roman" panose="02020603050405020304" pitchFamily="18" charset="0"/>
              </a:rPr>
              <a:t>(amount) from orders)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7119891" y="5264527"/>
            <a:ext cx="1566909" cy="390618"/>
          </a:xfrm>
          <a:prstGeom prst="wedgeEllipseCallout">
            <a:avLst>
              <a:gd name="adj1" fmla="val -69129"/>
              <a:gd name="adj2" fmla="val -46591"/>
            </a:avLst>
          </a:prstGeom>
          <a:solidFill>
            <a:srgbClr val="9BFFD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having</a:t>
            </a:r>
            <a:r>
              <a:rPr lang="ko-KR" altLang="en-US" sz="1400" dirty="0" smtClean="0"/>
              <a:t>절 </a:t>
            </a:r>
            <a:r>
              <a:rPr lang="ko-KR" altLang="en-US" sz="1400" dirty="0" err="1" smtClean="0"/>
              <a:t>안의부질의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42163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b="1" dirty="0"/>
              <a:t>여러 개의 테이블을 이용한 </a:t>
            </a:r>
            <a:r>
              <a:rPr lang="en-US" altLang="ko-KR" b="1" dirty="0"/>
              <a:t>select</a:t>
            </a:r>
            <a:r>
              <a:rPr lang="ko-KR" altLang="en-US" b="1" dirty="0"/>
              <a:t>문</a:t>
            </a:r>
            <a:endParaRPr lang="ko-KR" altLang="en-US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i="1" dirty="0" smtClean="0"/>
              <a:t>선택항목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from </a:t>
            </a:r>
            <a:r>
              <a:rPr lang="ko-KR" altLang="en-US" i="1" dirty="0" smtClean="0"/>
              <a:t>테이블</a:t>
            </a:r>
            <a:r>
              <a:rPr lang="en-US" altLang="ko-KR" i="1" dirty="0"/>
              <a:t>1</a:t>
            </a:r>
            <a:r>
              <a:rPr lang="en-US" altLang="ko-KR" dirty="0"/>
              <a:t>, ..., </a:t>
            </a:r>
            <a:r>
              <a:rPr lang="ko-KR" altLang="en-US" i="1" dirty="0"/>
              <a:t>테이블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where </a:t>
            </a:r>
            <a:r>
              <a:rPr lang="ko-KR" altLang="en-US" i="1" dirty="0" smtClean="0"/>
              <a:t>검색조건</a:t>
            </a:r>
            <a:endParaRPr lang="en-US" altLang="ko-KR" i="1" dirty="0" smtClean="0"/>
          </a:p>
          <a:p>
            <a:pPr lvl="2"/>
            <a:r>
              <a:rPr lang="ko-KR" altLang="en-US" dirty="0" smtClean="0"/>
              <a:t>검색조건에 나타나는 </a:t>
            </a:r>
            <a:r>
              <a:rPr lang="en-US" altLang="ko-KR" dirty="0" smtClean="0"/>
              <a:t>Join </a:t>
            </a:r>
            <a:r>
              <a:rPr lang="en-US" altLang="ko-KR" dirty="0"/>
              <a:t>columns</a:t>
            </a:r>
          </a:p>
          <a:p>
            <a:pPr lvl="3"/>
            <a:r>
              <a:rPr lang="ko-KR" altLang="en-US" dirty="0" smtClean="0"/>
              <a:t>연관성을 </a:t>
            </a:r>
            <a:r>
              <a:rPr lang="ko-KR" altLang="en-US" dirty="0"/>
              <a:t>나타내기 위해 사용되는 칼럼들</a:t>
            </a:r>
          </a:p>
          <a:p>
            <a:pPr lvl="3"/>
            <a:r>
              <a:rPr lang="ko-KR" altLang="en-US" dirty="0" smtClean="0"/>
              <a:t>주로 </a:t>
            </a:r>
            <a:r>
              <a:rPr lang="en-US" altLang="ko-KR" dirty="0"/>
              <a:t>foreign key</a:t>
            </a:r>
            <a:r>
              <a:rPr lang="ko-KR" altLang="en-US" dirty="0"/>
              <a:t>가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Join </a:t>
            </a:r>
            <a:r>
              <a:rPr lang="ko-KR" altLang="en-US" dirty="0"/>
              <a:t>실행 절차</a:t>
            </a:r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테이블로부터 </a:t>
            </a:r>
            <a:r>
              <a:rPr lang="ko-KR" altLang="en-US" dirty="0"/>
              <a:t>모든 가능한 행들의 조합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err="1" smtClean="0"/>
              <a:t>cartesian</a:t>
            </a:r>
            <a:r>
              <a:rPr lang="en-US" altLang="ko-KR" dirty="0" smtClean="0"/>
              <a:t> </a:t>
            </a:r>
            <a:r>
              <a:rPr lang="en-US" altLang="ko-KR" dirty="0"/>
              <a:t>product </a:t>
            </a:r>
            <a:r>
              <a:rPr lang="ko-KR" altLang="en-US" dirty="0"/>
              <a:t>중에서 주어진 조인 조건을 만족하는 행들을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02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 절차 예시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7200" y="2077374"/>
          <a:ext cx="1605788" cy="2033778"/>
        </p:xfrm>
        <a:graphic>
          <a:graphicData uri="http://schemas.openxmlformats.org/drawingml/2006/table">
            <a:tbl>
              <a:tblPr/>
              <a:tblGrid>
                <a:gridCol w="728980"/>
                <a:gridCol w="876808"/>
              </a:tblGrid>
              <a:tr h="41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gname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gcity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mary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susan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betty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boston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girls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200" y="4133781"/>
          <a:ext cx="1605280" cy="1643634"/>
        </p:xfrm>
        <a:graphic>
          <a:graphicData uri="http://schemas.openxmlformats.org/drawingml/2006/table">
            <a:tbl>
              <a:tblPr/>
              <a:tblGrid>
                <a:gridCol w="728599"/>
                <a:gridCol w="876681"/>
              </a:tblGrid>
              <a:tr h="2832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bname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bcity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sam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james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dallas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boys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49241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같은 도시에 사는 남녀 학생은</a:t>
            </a:r>
            <a:r>
              <a:rPr lang="en-US" altLang="ko-KR" sz="1600" dirty="0">
                <a:latin typeface="Times New Roman" panose="02020603050405020304" pitchFamily="18" charset="0"/>
              </a:rPr>
              <a:t>?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	</a:t>
            </a:r>
            <a:r>
              <a:rPr lang="en-US" altLang="ko-KR" sz="1600" dirty="0" err="1">
                <a:latin typeface="Times New Roman" panose="02020603050405020304" pitchFamily="18" charset="0"/>
              </a:rPr>
              <a:t>gname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gcity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bname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bcity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girls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boys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gcity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bcity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566788" y="1855379"/>
          <a:ext cx="4206874" cy="3228594"/>
        </p:xfrm>
        <a:graphic>
          <a:graphicData uri="http://schemas.openxmlformats.org/drawingml/2006/table">
            <a:tbl>
              <a:tblPr/>
              <a:tblGrid>
                <a:gridCol w="972949"/>
                <a:gridCol w="1101269"/>
                <a:gridCol w="1066328"/>
                <a:gridCol w="1066328"/>
              </a:tblGrid>
              <a:tr h="362558">
                <a:tc grid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282828"/>
                          </a:solidFill>
                          <a:effectLst/>
                          <a:ea typeface="휴먼명조" panose="02010504000101010101" pitchFamily="2" charset="-127"/>
                        </a:rPr>
                        <a:t>①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from girls, boys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gname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gcity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bname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bcity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0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mary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mary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susan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susan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betty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betty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boston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boston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sam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james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sam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james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sam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james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dallas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dallas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dallas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575667" y="4950269"/>
          <a:ext cx="3547364" cy="1668018"/>
        </p:xfrm>
        <a:graphic>
          <a:graphicData uri="http://schemas.openxmlformats.org/drawingml/2006/table">
            <a:tbl>
              <a:tblPr/>
              <a:tblGrid>
                <a:gridCol w="820420"/>
                <a:gridCol w="928624"/>
                <a:gridCol w="899160"/>
                <a:gridCol w="899160"/>
              </a:tblGrid>
              <a:tr h="238760">
                <a:tc grid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282828"/>
                          </a:solidFill>
                          <a:effectLst/>
                          <a:ea typeface="휴먼명조" panose="02010504000101010101" pitchFamily="2" charset="-127"/>
                        </a:rPr>
                        <a:t>②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where </a:t>
                      </a:r>
                      <a:r>
                        <a:rPr lang="en-US" sz="1600" b="1" kern="0" spc="0" dirty="0" err="1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gcity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=</a:t>
                      </a:r>
                      <a:r>
                        <a:rPr lang="en-US" sz="1600" b="1" kern="0" spc="0" dirty="0" err="1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bcity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gname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gcity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bname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FF"/>
                          </a:solidFill>
                          <a:effectLst/>
                          <a:latin typeface="HY강M" panose="02030600000101010101" pitchFamily="18" charset="-127"/>
                        </a:rPr>
                        <a:t>bcity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susan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betty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sam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sam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M" panose="02030600000101010101" pitchFamily="18" charset="-127"/>
                        </a:rPr>
                        <a:t>chicago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타원형 설명선 7"/>
          <p:cNvSpPr/>
          <p:nvPr/>
        </p:nvSpPr>
        <p:spPr bwMode="auto">
          <a:xfrm>
            <a:off x="6393402" y="5136701"/>
            <a:ext cx="1566909" cy="580518"/>
          </a:xfrm>
          <a:prstGeom prst="wedgeEllipseCallout">
            <a:avLst>
              <a:gd name="adj1" fmla="val -62330"/>
              <a:gd name="adj2" fmla="val 78409"/>
            </a:avLst>
          </a:prstGeom>
          <a:solidFill>
            <a:srgbClr val="9BFFD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조인조건을</a:t>
            </a:r>
            <a:endParaRPr lang="en-US" altLang="ko-KR" sz="140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적용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7023717" y="2452703"/>
            <a:ext cx="1566909" cy="485806"/>
          </a:xfrm>
          <a:prstGeom prst="wedgeEllipseCallout">
            <a:avLst>
              <a:gd name="adj1" fmla="val -62330"/>
              <a:gd name="adj2" fmla="val 78409"/>
            </a:avLst>
          </a:prstGeom>
          <a:solidFill>
            <a:srgbClr val="9BFFD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 smtClean="0"/>
              <a:t>곱집합을</a:t>
            </a:r>
            <a:r>
              <a:rPr lang="ko-KR" altLang="en-US" sz="1400" dirty="0" smtClean="0"/>
              <a:t> 구함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6894251" y="1443398"/>
            <a:ext cx="1566909" cy="390618"/>
          </a:xfrm>
          <a:prstGeom prst="wedgeEllipseCallout">
            <a:avLst>
              <a:gd name="adj1" fmla="val -69695"/>
              <a:gd name="adj2" fmla="val 7955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/>
              <a:t>조인 칼럼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42669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 예시에 사용하는 테이블</a:t>
            </a:r>
            <a:endParaRPr lang="ko-KR" altLang="en-US" dirty="0"/>
          </a:p>
        </p:txBody>
      </p:sp>
      <p:pic>
        <p:nvPicPr>
          <p:cNvPr id="4097" name="_x224057624" descr="DRW000007d001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" y="1474973"/>
            <a:ext cx="8413088" cy="48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86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Equi</a:t>
            </a:r>
            <a:r>
              <a:rPr lang="en-US" altLang="ko-KR" dirty="0" smtClean="0"/>
              <a:t>-Join(1)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5176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 조건이 </a:t>
            </a:r>
            <a:r>
              <a:rPr lang="en-US" altLang="ko-KR" dirty="0"/>
              <a:t>"〓"(equal operator)</a:t>
            </a:r>
            <a:r>
              <a:rPr lang="ko-KR" altLang="en-US" dirty="0"/>
              <a:t>인 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</a:t>
            </a:r>
            <a:r>
              <a:rPr lang="ko-KR" altLang="en-US" dirty="0"/>
              <a:t>값을 가지는 행들을 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pPr marL="1588"/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3229825"/>
            <a:ext cx="8229600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모든 주문에 대해 주문번호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수량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고객이름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고객신용한도를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en-US" altLang="ko-KR" dirty="0">
                <a:latin typeface="Times New Roman" panose="02020603050405020304" pitchFamily="18" charset="0"/>
              </a:rPr>
              <a:t>select </a:t>
            </a:r>
            <a:r>
              <a:rPr lang="en-US" altLang="ko-KR" dirty="0" err="1">
                <a:latin typeface="Times New Roman" panose="02020603050405020304" pitchFamily="18" charset="0"/>
              </a:rPr>
              <a:t>order_num</a:t>
            </a:r>
            <a:r>
              <a:rPr lang="en-US" altLang="ko-KR" dirty="0">
                <a:latin typeface="Times New Roman" panose="02020603050405020304" pitchFamily="18" charset="0"/>
              </a:rPr>
              <a:t>, amount, company, </a:t>
            </a:r>
            <a:r>
              <a:rPr lang="en-US" altLang="ko-KR" dirty="0" err="1">
                <a:latin typeface="Times New Roman" panose="02020603050405020304" pitchFamily="18" charset="0"/>
              </a:rPr>
              <a:t>credit_limit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from </a:t>
            </a:r>
            <a:r>
              <a:rPr lang="en-US" altLang="ko-KR" dirty="0">
                <a:latin typeface="Times New Roman" panose="02020603050405020304" pitchFamily="18" charset="0"/>
              </a:rPr>
              <a:t>orders, </a:t>
            </a:r>
            <a:r>
              <a:rPr lang="en-US" altLang="ko-KR" dirty="0" smtClean="0">
                <a:latin typeface="Times New Roman" panose="02020603050405020304" pitchFamily="18" charset="0"/>
              </a:rPr>
              <a:t>customers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 </a:t>
            </a:r>
            <a:r>
              <a:rPr lang="en-US" altLang="ko-KR" dirty="0">
                <a:latin typeface="Times New Roman" panose="02020603050405020304" pitchFamily="18" charset="0"/>
              </a:rPr>
              <a:t>where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cust</a:t>
            </a:r>
            <a:r>
              <a:rPr lang="en-US" altLang="ko-KR" dirty="0" smtClean="0">
                <a:latin typeface="Times New Roman" panose="02020603050405020304" pitchFamily="18" charset="0"/>
              </a:rPr>
              <a:t>=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cust_num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4209592"/>
            <a:ext cx="8229600" cy="584775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모든 영업사원에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근무지역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도시를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name, region,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city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offices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>
                <a:latin typeface="Times New Roman" panose="02020603050405020304" pitchFamily="18" charset="0"/>
              </a:rPr>
              <a:t>=office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881582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모든 사무소에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도시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관리자이름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관리자직함을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city, name,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title from </a:t>
            </a:r>
            <a:r>
              <a:rPr lang="en-US" altLang="ko-KR" sz="1600" dirty="0">
                <a:latin typeface="Times New Roman" panose="02020603050405020304" pitchFamily="18" charset="0"/>
              </a:rPr>
              <a:t>offices,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mgr</a:t>
            </a:r>
            <a:r>
              <a:rPr lang="en-US" altLang="ko-KR" sz="1600" dirty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Times New Roman" panose="02020603050405020304" pitchFamily="18" charset="0"/>
              </a:rPr>
              <a:t>emp_num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5553572"/>
            <a:ext cx="8229600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모든 주문에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주문번호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수량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설명을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err="1">
                <a:latin typeface="Times New Roman" panose="02020603050405020304" pitchFamily="18" charset="0"/>
              </a:rPr>
              <a:t>order_num</a:t>
            </a:r>
            <a:r>
              <a:rPr lang="en-US" altLang="ko-KR" sz="1600" dirty="0">
                <a:latin typeface="Times New Roman" panose="02020603050405020304" pitchFamily="18" charset="0"/>
              </a:rPr>
              <a:t>, amount,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description from </a:t>
            </a:r>
            <a:r>
              <a:rPr lang="en-US" altLang="ko-KR" sz="1600" dirty="0">
                <a:latin typeface="Times New Roman" panose="02020603050405020304" pitchFamily="18" charset="0"/>
              </a:rPr>
              <a:t>orders,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products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mfr</a:t>
            </a:r>
            <a:r>
              <a:rPr lang="en-US" altLang="ko-KR" sz="1600" dirty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Times New Roman" panose="02020603050405020304" pitchFamily="18" charset="0"/>
              </a:rPr>
              <a:t>mfr_id</a:t>
            </a:r>
            <a:r>
              <a:rPr lang="en-US" altLang="ko-KR" sz="1600" dirty="0">
                <a:latin typeface="Times New Roman" panose="02020603050405020304" pitchFamily="18" charset="0"/>
              </a:rPr>
              <a:t> and product=</a:t>
            </a:r>
            <a:r>
              <a:rPr lang="en-US" altLang="ko-KR" sz="1600" dirty="0" err="1">
                <a:latin typeface="Times New Roman" panose="02020603050405020304" pitchFamily="18" charset="0"/>
              </a:rPr>
              <a:t>product_id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752078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 조인 조건만 있는 경우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6258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Equi</a:t>
            </a:r>
            <a:r>
              <a:rPr lang="en-US" altLang="ko-KR" dirty="0" smtClean="0"/>
              <a:t>-Join 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422" y="1720175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모든 사무소에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도시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관리자이름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관리자직함을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단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목표액이 </a:t>
            </a:r>
            <a:r>
              <a:rPr lang="en-US" altLang="ko-KR" sz="1600" dirty="0">
                <a:latin typeface="Times New Roman" panose="02020603050405020304" pitchFamily="18" charset="0"/>
              </a:rPr>
              <a:t>600,000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을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</a:rPr>
              <a:t>넘어야 함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city</a:t>
            </a:r>
            <a:r>
              <a:rPr lang="en-US" altLang="ko-KR" sz="1600" dirty="0">
                <a:latin typeface="Times New Roman" panose="02020603050405020304" pitchFamily="18" charset="0"/>
              </a:rPr>
              <a:t>, name,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title from offices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mgr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emp_num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and 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target&gt;600000.00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2" y="1305017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▣ 조인된 행에 대한 추가의 선택 조건을 갖는 경우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422" y="3042934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 err="1">
                <a:latin typeface="Times New Roman" panose="02020603050405020304" pitchFamily="18" charset="0"/>
              </a:rPr>
              <a:t>주문액이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25000</a:t>
            </a:r>
            <a:r>
              <a:rPr lang="ko-KR" altLang="en-US" sz="1600" dirty="0">
                <a:latin typeface="Times New Roman" panose="02020603050405020304" pitchFamily="18" charset="0"/>
              </a:rPr>
              <a:t>을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초과하는 </a:t>
            </a:r>
            <a:r>
              <a:rPr lang="ko-KR" altLang="en-US" sz="1600" dirty="0">
                <a:latin typeface="Times New Roman" panose="02020603050405020304" pitchFamily="18" charset="0"/>
              </a:rPr>
              <a:t>주문에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주문번호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고객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영업사원을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	</a:t>
            </a:r>
            <a:r>
              <a:rPr lang="en-US" altLang="ko-KR" sz="1600" dirty="0" err="1">
                <a:latin typeface="Times New Roman" panose="02020603050405020304" pitchFamily="18" charset="0"/>
              </a:rPr>
              <a:t>order_num</a:t>
            </a:r>
            <a:r>
              <a:rPr lang="en-US" altLang="ko-KR" sz="1600" dirty="0">
                <a:latin typeface="Times New Roman" panose="02020603050405020304" pitchFamily="18" charset="0"/>
              </a:rPr>
              <a:t>, amount, company,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name from orders</a:t>
            </a:r>
            <a:r>
              <a:rPr lang="en-US" altLang="ko-KR" sz="1600" dirty="0">
                <a:latin typeface="Times New Roman" panose="02020603050405020304" pitchFamily="18" charset="0"/>
              </a:rPr>
              <a:t>, customers,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cust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cust_num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rep=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empl_num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and </a:t>
            </a:r>
            <a:r>
              <a:rPr lang="en-US" altLang="ko-KR" sz="1600" dirty="0">
                <a:latin typeface="Times New Roman" panose="02020603050405020304" pitchFamily="18" charset="0"/>
              </a:rPr>
              <a:t>amount&gt;25000.00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422" y="3950535"/>
            <a:ext cx="8229600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 err="1">
                <a:latin typeface="Times New Roman" panose="02020603050405020304" pitchFamily="18" charset="0"/>
              </a:rPr>
              <a:t>주문액이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25000</a:t>
            </a:r>
            <a:r>
              <a:rPr lang="ko-KR" altLang="en-US" sz="1600" dirty="0">
                <a:latin typeface="Times New Roman" panose="02020603050405020304" pitchFamily="18" charset="0"/>
              </a:rPr>
              <a:t>을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초과하는 </a:t>
            </a:r>
            <a:r>
              <a:rPr lang="ko-KR" altLang="en-US" sz="1600" dirty="0">
                <a:latin typeface="Times New Roman" panose="02020603050405020304" pitchFamily="18" charset="0"/>
              </a:rPr>
              <a:t>주문에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대해 주문번호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고객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영업사원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도시를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	</a:t>
            </a:r>
            <a:r>
              <a:rPr lang="en-US" altLang="ko-KR" sz="1600" dirty="0" err="1">
                <a:latin typeface="Times New Roman" panose="02020603050405020304" pitchFamily="18" charset="0"/>
              </a:rPr>
              <a:t>order_num</a:t>
            </a:r>
            <a:r>
              <a:rPr lang="en-US" altLang="ko-KR" sz="1600" dirty="0">
                <a:latin typeface="Times New Roman" panose="02020603050405020304" pitchFamily="18" charset="0"/>
              </a:rPr>
              <a:t>, amount, company, name,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city from orders</a:t>
            </a:r>
            <a:r>
              <a:rPr lang="en-US" altLang="ko-KR" sz="1600" dirty="0">
                <a:latin typeface="Times New Roman" panose="02020603050405020304" pitchFamily="18" charset="0"/>
              </a:rPr>
              <a:t>, customers,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offices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where 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cust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cust_num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and 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rep=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empl_num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and 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=office</a:t>
            </a:r>
            <a:r>
              <a:rPr lang="en-US" altLang="ko-KR" sz="1600" dirty="0">
                <a:latin typeface="Times New Roman" panose="02020603050405020304" pitchFamily="18" charset="0"/>
              </a:rPr>
              <a:t> and amount&gt;25000.00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422" y="2627776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 </a:t>
            </a:r>
            <a:r>
              <a:rPr lang="en-US" altLang="ko-KR" sz="1600" dirty="0"/>
              <a:t>3 </a:t>
            </a:r>
            <a:r>
              <a:rPr lang="ko-KR" altLang="en-US" sz="1600" dirty="0"/>
              <a:t>이상의 테이블이 조인되는 경우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422" y="5306712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신입 사원이 입사한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날에 </a:t>
            </a:r>
            <a:r>
              <a:rPr lang="ko-KR" altLang="en-US" sz="1600" dirty="0">
                <a:latin typeface="Times New Roman" panose="02020603050405020304" pitchFamily="18" charset="0"/>
              </a:rPr>
              <a:t>접수된 모든 주문에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주문번호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err="1">
                <a:latin typeface="Times New Roman" panose="02020603050405020304" pitchFamily="18" charset="0"/>
              </a:rPr>
              <a:t>주문액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주문일자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신입사원이름을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order_num</a:t>
            </a:r>
            <a:r>
              <a:rPr lang="en-US" altLang="ko-KR" sz="1600" dirty="0">
                <a:latin typeface="Times New Roman" panose="02020603050405020304" pitchFamily="18" charset="0"/>
              </a:rPr>
              <a:t>, amount,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order_date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name from</a:t>
            </a:r>
            <a:r>
              <a:rPr lang="en-US" altLang="ko-KR" sz="1600" dirty="0">
                <a:latin typeface="Times New Roman" panose="02020603050405020304" pitchFamily="18" charset="0"/>
              </a:rPr>
              <a:t>	orders,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whereorder_date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hire_date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421" y="4891554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 </a:t>
            </a:r>
            <a:r>
              <a:rPr lang="en-US" altLang="ko-KR" sz="1600" dirty="0"/>
              <a:t>Join column</a:t>
            </a:r>
            <a:r>
              <a:rPr lang="ko-KR" altLang="en-US" sz="1600" dirty="0"/>
              <a:t>이 </a:t>
            </a:r>
            <a:r>
              <a:rPr lang="en-US" altLang="ko-KR" sz="1600" dirty="0"/>
              <a:t>key</a:t>
            </a:r>
            <a:r>
              <a:rPr lang="ko-KR" altLang="en-US" sz="1600" dirty="0"/>
              <a:t>가 아닌 경우  </a:t>
            </a:r>
          </a:p>
        </p:txBody>
      </p:sp>
    </p:spTree>
    <p:extLst>
      <p:ext uri="{BB962C8B-B14F-4D97-AF65-F5344CB8AC3E}">
        <p14:creationId xmlns:p14="http://schemas.microsoft.com/office/powerpoint/2010/main" val="210418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Vender Independent (</a:t>
            </a:r>
            <a:r>
              <a:rPr lang="ko-KR" altLang="en-US" dirty="0" smtClean="0"/>
              <a:t>제조업체 독립적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컴퓨터 시스템을 통한 </a:t>
            </a:r>
            <a:r>
              <a:rPr lang="ko-KR" altLang="en-US" dirty="0" err="1" smtClean="0"/>
              <a:t>이식성</a:t>
            </a:r>
            <a:r>
              <a:rPr lang="en-US" altLang="ko-KR" dirty="0" smtClean="0"/>
              <a:t>(portability)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국제적인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표준이 존재 </a:t>
            </a:r>
            <a:r>
              <a:rPr lang="en-US" altLang="ko-KR" dirty="0" smtClean="0"/>
              <a:t>(ANSI/ISO standard), </a:t>
            </a:r>
            <a:r>
              <a:rPr lang="ko-KR" altLang="en-US" dirty="0" smtClean="0"/>
              <a:t>주요 소프트웨어 제조사의 강력한 지원</a:t>
            </a:r>
            <a:r>
              <a:rPr lang="en-US" altLang="ko-KR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High-level English</a:t>
            </a:r>
            <a:r>
              <a:rPr lang="ko-KR" altLang="en-US" dirty="0" smtClean="0"/>
              <a:t>와 유사한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대화식 </a:t>
            </a:r>
            <a:r>
              <a:rPr lang="en-US" altLang="ko-KR" dirty="0" smtClean="0"/>
              <a:t>&amp; ad-hoc</a:t>
            </a:r>
            <a:r>
              <a:rPr lang="ko-KR" altLang="en-US" dirty="0" smtClean="0"/>
              <a:t>한 질의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완전한 데이터베이스 언어</a:t>
            </a:r>
            <a:r>
              <a:rPr lang="en-US" altLang="ko-KR" dirty="0"/>
              <a:t>, </a:t>
            </a:r>
            <a:r>
              <a:rPr lang="ko-KR" altLang="en-US" dirty="0"/>
              <a:t>능동적 데이터 정의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Client/Server Architecture, </a:t>
            </a:r>
            <a:r>
              <a:rPr lang="ko-KR" altLang="en-US" dirty="0"/>
              <a:t>인터넷 </a:t>
            </a:r>
            <a:r>
              <a:rPr lang="en-US" altLang="ko-KR" dirty="0"/>
              <a:t>DB</a:t>
            </a:r>
            <a:r>
              <a:rPr lang="ko-KR" altLang="en-US" dirty="0"/>
              <a:t> 접근 및 </a:t>
            </a:r>
            <a:r>
              <a:rPr lang="en-US" altLang="ko-KR" dirty="0"/>
              <a:t>JDBC</a:t>
            </a:r>
            <a:endParaRPr lang="ko-KR" alt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확장성과 객체 기술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프로그램을 통한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/>
              <a:t>관계형</a:t>
            </a:r>
            <a:r>
              <a:rPr lang="ko-KR" altLang="en-US" dirty="0"/>
              <a:t> 모델에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복수 개의 </a:t>
            </a:r>
            <a:r>
              <a:rPr lang="ko-KR" altLang="en-US" dirty="0"/>
              <a:t>데이터 </a:t>
            </a:r>
            <a:r>
              <a:rPr lang="en-US" altLang="ko-KR" dirty="0"/>
              <a:t>view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5423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Equi</a:t>
            </a:r>
            <a:r>
              <a:rPr lang="en-US" altLang="ko-KR" dirty="0" smtClean="0"/>
              <a:t>-Join(3)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911" y="1724232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영업사원의 할당치가 사무소의 목표치 보다 큰 경우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영업사원과 사무소의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모든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조합을 </a:t>
            </a:r>
            <a:r>
              <a:rPr lang="ko-KR" altLang="en-US" sz="1600" dirty="0">
                <a:latin typeface="Times New Roman" panose="02020603050405020304" pitchFamily="18" charset="0"/>
              </a:rPr>
              <a:t>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>
                <a:latin typeface="Times New Roman" panose="02020603050405020304" pitchFamily="18" charset="0"/>
              </a:rPr>
              <a:t>	name,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city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offices where 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quota 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&gt; target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1" y="1305017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Non-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equi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Join(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연산자</a:t>
            </a:r>
            <a:r>
              <a:rPr lang="ko-KR" altLang="en-US" sz="1600" dirty="0">
                <a:latin typeface="Times New Roman" panose="02020603050405020304" pitchFamily="18" charset="0"/>
              </a:rPr>
              <a:t>‘〓’이외의 비교 연산자를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사용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의 </a:t>
            </a:r>
            <a:r>
              <a:rPr lang="ko-KR" altLang="en-US" sz="1600" dirty="0">
                <a:latin typeface="Times New Roman" panose="02020603050405020304" pitchFamily="18" charset="0"/>
              </a:rPr>
              <a:t>경우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911" y="3055105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각 영업사원에 대해 이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매출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도시를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1</a:t>
            </a:r>
            <a:r>
              <a:rPr lang="en-US" altLang="ko-KR" sz="1600" dirty="0">
                <a:latin typeface="Times New Roman" panose="02020603050405020304" pitchFamily="18" charset="0"/>
              </a:rPr>
              <a:t>. select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name</a:t>
            </a:r>
            <a:r>
              <a:rPr lang="en-US" altLang="ko-KR" sz="1600" dirty="0">
                <a:latin typeface="Times New Roman" panose="02020603050405020304" pitchFamily="18" charset="0"/>
              </a:rPr>
              <a:t>, sales,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city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offices where 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=office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2.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salesreps.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city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offices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=office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3. select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s.name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s.sales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o.city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s, offices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o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s.rep_office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o.office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11" y="4212984"/>
            <a:ext cx="8229600" cy="584775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각 영업사원에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사원에 </a:t>
            </a:r>
            <a:r>
              <a:rPr lang="ko-KR" altLang="en-US" sz="1600" dirty="0">
                <a:latin typeface="Times New Roman" panose="02020603050405020304" pitchFamily="18" charset="0"/>
              </a:rPr>
              <a:t>대한 모든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정보 및 </a:t>
            </a:r>
            <a:r>
              <a:rPr lang="ko-KR" altLang="en-US" sz="1600" dirty="0">
                <a:latin typeface="Times New Roman" panose="02020603050405020304" pitchFamily="18" charset="0"/>
              </a:rPr>
              <a:t>사무소에 대한 모든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정보를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*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offices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=office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911" y="2635890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 </a:t>
            </a:r>
            <a:r>
              <a:rPr lang="en-US" altLang="ko-KR" sz="1600" dirty="0"/>
              <a:t>Table Alias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2911" y="4878420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각 영업사원에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대해 사원에 관한 </a:t>
            </a:r>
            <a:r>
              <a:rPr lang="ko-KR" altLang="en-US" sz="1600" dirty="0">
                <a:latin typeface="Times New Roman" panose="02020603050405020304" pitchFamily="18" charset="0"/>
              </a:rPr>
              <a:t>모든 정보 및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도시를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.*,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city from</a:t>
            </a: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offices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=office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34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76621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자기 </a:t>
            </a:r>
            <a:r>
              <a:rPr lang="ko-KR" altLang="en-US" dirty="0"/>
              <a:t>자신과 조인하는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 name aliasing</a:t>
            </a:r>
            <a:r>
              <a:rPr lang="ko-KR" altLang="en-US" dirty="0" smtClean="0"/>
              <a:t>이 필요</a:t>
            </a:r>
            <a:endParaRPr lang="ko-KR" altLang="en-US" dirty="0"/>
          </a:p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41623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모든 영업사원에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대해 사원이름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관리자이름을 검색하라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	e.name,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m.name from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e.manager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= </a:t>
            </a:r>
            <a:r>
              <a:rPr lang="en-US" altLang="ko-KR" sz="1600" dirty="0" err="1">
                <a:latin typeface="Times New Roman" panose="02020603050405020304" pitchFamily="18" charset="0"/>
              </a:rPr>
              <a:t>m.empl_num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8" y="3626137"/>
            <a:ext cx="8229600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관리자 보다 높은 할당치를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갖는 </a:t>
            </a:r>
            <a:r>
              <a:rPr lang="ko-KR" altLang="en-US" sz="1600" dirty="0">
                <a:latin typeface="Times New Roman" panose="02020603050405020304" pitchFamily="18" charset="0"/>
              </a:rPr>
              <a:t>영업사원에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할당치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관리자 할당치를 검색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e.name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e.quota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m.quota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m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e.manager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m.empl_num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and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e.quota</a:t>
            </a:r>
            <a:r>
              <a:rPr lang="en-US" altLang="ko-KR" sz="1600" dirty="0">
                <a:latin typeface="Times New Roman" panose="02020603050405020304" pitchFamily="18" charset="0"/>
              </a:rPr>
              <a:t>&gt;</a:t>
            </a:r>
            <a:r>
              <a:rPr lang="en-US" altLang="ko-KR" sz="1600" dirty="0" err="1">
                <a:latin typeface="Times New Roman" panose="02020603050405020304" pitchFamily="18" charset="0"/>
              </a:rPr>
              <a:t>m.quota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4556873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관리자와 다른 사무소에서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근무하는 </a:t>
            </a:r>
            <a:r>
              <a:rPr lang="ko-KR" altLang="en-US" sz="1600" dirty="0">
                <a:latin typeface="Times New Roman" panose="02020603050405020304" pitchFamily="18" charset="0"/>
              </a:rPr>
              <a:t>사원에 대해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이름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</a:rPr>
              <a:t>사무소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관리자사무소를 검색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e.name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eo.city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mo.city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e,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 m, offices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eo</a:t>
            </a:r>
            <a:r>
              <a:rPr lang="en-US" altLang="ko-KR" sz="1600" dirty="0">
                <a:latin typeface="Times New Roman" panose="02020603050405020304" pitchFamily="18" charset="0"/>
              </a:rPr>
              <a:t>, offices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mo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e.manager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m.empl_num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and </a:t>
            </a:r>
            <a:r>
              <a:rPr lang="en-US" altLang="ko-KR" sz="1600" dirty="0" err="1">
                <a:latin typeface="Times New Roman" panose="02020603050405020304" pitchFamily="18" charset="0"/>
              </a:rPr>
              <a:t>e.rep_office</a:t>
            </a:r>
            <a:r>
              <a:rPr lang="en-US" altLang="ko-KR" sz="1600" dirty="0">
                <a:latin typeface="Times New Roman" panose="02020603050405020304" pitchFamily="18" charset="0"/>
              </a:rPr>
              <a:t>&lt;&gt;</a:t>
            </a:r>
            <a:r>
              <a:rPr lang="en-US" altLang="ko-KR" sz="1600" dirty="0" err="1">
                <a:latin typeface="Times New Roman" panose="02020603050405020304" pitchFamily="18" charset="0"/>
              </a:rPr>
              <a:t>m.rep_office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  	and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e.rep_office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eo.office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and </a:t>
            </a:r>
            <a:r>
              <a:rPr lang="en-US" altLang="ko-KR" sz="1600" dirty="0" err="1">
                <a:latin typeface="Times New Roman" panose="02020603050405020304" pitchFamily="18" charset="0"/>
              </a:rPr>
              <a:t>m.rep_office</a:t>
            </a:r>
            <a:r>
              <a:rPr lang="en-US" altLang="ko-KR" sz="1600" dirty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Times New Roman" panose="02020603050405020304" pitchFamily="18" charset="0"/>
              </a:rPr>
              <a:t>mo.office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44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Outer-Join(1)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2601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Inner-join</a:t>
            </a:r>
            <a:r>
              <a:rPr lang="ko-KR" altLang="en-US" dirty="0" smtClean="0"/>
              <a:t>에서 </a:t>
            </a:r>
            <a:r>
              <a:rPr lang="ko-KR" altLang="en-US" dirty="0"/>
              <a:t>발생할 수 있는 정보 유실을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/>
              <a:t>모든 영업사원의 이름과 사무소를 나열하라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199" y="2624800"/>
          <a:ext cx="1894332" cy="2058162"/>
        </p:xfrm>
        <a:graphic>
          <a:graphicData uri="http://schemas.openxmlformats.org/drawingml/2006/table">
            <a:tbl>
              <a:tblPr/>
              <a:tblGrid>
                <a:gridCol w="748792"/>
                <a:gridCol w="1145540"/>
              </a:tblGrid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rep_office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mary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susan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betty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salesreps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552769" y="2624800"/>
          <a:ext cx="1533906" cy="1703832"/>
        </p:xfrm>
        <a:graphic>
          <a:graphicData uri="http://schemas.openxmlformats.org/drawingml/2006/table">
            <a:tbl>
              <a:tblPr/>
              <a:tblGrid>
                <a:gridCol w="712851"/>
                <a:gridCol w="821055"/>
              </a:tblGrid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office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city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dallas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offices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948038" y="2559244"/>
          <a:ext cx="1785493" cy="2058162"/>
        </p:xfrm>
        <a:graphic>
          <a:graphicData uri="http://schemas.openxmlformats.org/drawingml/2006/table">
            <a:tbl>
              <a:tblPr/>
              <a:tblGrid>
                <a:gridCol w="784733"/>
                <a:gridCol w="1000760"/>
              </a:tblGrid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city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mary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susan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betty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dallas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휴먼명조" panose="02010504000101010101" pitchFamily="2" charset="-127"/>
                        </a:rPr>
                        <a:t>원하는 결과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813661"/>
            <a:ext cx="2774272" cy="1200329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[Inner-Join</a:t>
            </a:r>
            <a:r>
              <a:rPr lang="en-US" altLang="ko-KR" dirty="0" smtClean="0">
                <a:latin typeface="Times New Roman" panose="02020603050405020304" pitchFamily="18" charset="0"/>
              </a:rPr>
              <a:t>]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select  </a:t>
            </a:r>
            <a:r>
              <a:rPr lang="en-US" altLang="ko-KR" dirty="0">
                <a:latin typeface="Times New Roman" panose="02020603050405020304" pitchFamily="18" charset="0"/>
              </a:rPr>
              <a:t>name, </a:t>
            </a:r>
            <a:r>
              <a:rPr lang="en-US" altLang="ko-KR" dirty="0" smtClean="0">
                <a:latin typeface="Times New Roman" panose="02020603050405020304" pitchFamily="18" charset="0"/>
              </a:rPr>
              <a:t>city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from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</a:rPr>
              <a:t>offices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where  </a:t>
            </a:r>
            <a:r>
              <a:rPr lang="en-US" altLang="ko-KR" dirty="0" err="1">
                <a:latin typeface="Times New Roman" panose="02020603050405020304" pitchFamily="18" charset="0"/>
              </a:rPr>
              <a:t>rep_office</a:t>
            </a:r>
            <a:r>
              <a:rPr lang="en-US" altLang="ko-KR" dirty="0">
                <a:latin typeface="Times New Roman" panose="02020603050405020304" pitchFamily="18" charset="0"/>
              </a:rPr>
              <a:t>=office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474788" y="4813661"/>
          <a:ext cx="1713611" cy="1668018"/>
        </p:xfrm>
        <a:graphic>
          <a:graphicData uri="http://schemas.openxmlformats.org/drawingml/2006/table">
            <a:tbl>
              <a:tblPr/>
              <a:tblGrid>
                <a:gridCol w="748792"/>
                <a:gridCol w="964819"/>
              </a:tblGrid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city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mary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susan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dallas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휴먼명조" panose="02010504000101010101" pitchFamily="2" charset="-127"/>
                        </a:rPr>
                        <a:t>질의 결과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77063" y="4952160"/>
            <a:ext cx="2909737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Inner-join</a:t>
            </a:r>
            <a:r>
              <a:rPr lang="ko-KR" altLang="en-US" dirty="0" smtClean="0">
                <a:latin typeface="Times New Roman" panose="02020603050405020304" pitchFamily="18" charset="0"/>
              </a:rPr>
              <a:t>으로는 원하는 결과를 얻을 수 없음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Outer-join</a:t>
            </a:r>
            <a:r>
              <a:rPr lang="ko-KR" altLang="en-US" dirty="0" smtClean="0">
                <a:latin typeface="Times New Roman" panose="02020603050405020304" pitchFamily="18" charset="0"/>
              </a:rPr>
              <a:t>이 필요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왼쪽/오른쪽 화살표 10"/>
          <p:cNvSpPr/>
          <p:nvPr/>
        </p:nvSpPr>
        <p:spPr bwMode="auto">
          <a:xfrm rot="8100000">
            <a:off x="5299969" y="4451816"/>
            <a:ext cx="594803" cy="177553"/>
          </a:xfrm>
          <a:prstGeom prst="leftRight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82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Outer-Join(2)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2"/>
            <a:ext cx="8229601" cy="40655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외부 조인의 종류</a:t>
            </a:r>
            <a:endParaRPr lang="en-US" altLang="ko-KR" dirty="0" smtClean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 smtClean="0"/>
              <a:t>Left </a:t>
            </a:r>
            <a:r>
              <a:rPr lang="en-US" altLang="ko-KR" dirty="0"/>
              <a:t>outer join </a:t>
            </a:r>
            <a:r>
              <a:rPr lang="en-US" altLang="ko-KR" dirty="0" smtClean="0"/>
              <a:t>(*=)</a:t>
            </a:r>
          </a:p>
          <a:p>
            <a:pPr marL="1087438" lvl="2" indent="-361950"/>
            <a:r>
              <a:rPr lang="ko-KR" altLang="en-US" dirty="0" smtClean="0"/>
              <a:t>왼쪽 </a:t>
            </a:r>
            <a:r>
              <a:rPr lang="ko-KR" altLang="en-US" dirty="0"/>
              <a:t>테이블이 </a:t>
            </a:r>
            <a:r>
              <a:rPr lang="en-US" altLang="ko-KR" dirty="0"/>
              <a:t>major </a:t>
            </a:r>
            <a:r>
              <a:rPr lang="en-US" altLang="ko-KR" dirty="0" smtClean="0"/>
              <a:t>table</a:t>
            </a:r>
            <a:endParaRPr lang="en-US" altLang="ko-KR" dirty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 smtClean="0"/>
              <a:t>Right </a:t>
            </a:r>
            <a:r>
              <a:rPr lang="en-US" altLang="ko-KR" dirty="0"/>
              <a:t>outer join </a:t>
            </a:r>
            <a:r>
              <a:rPr lang="en-US" altLang="ko-KR" dirty="0" smtClean="0"/>
              <a:t>(=*)</a:t>
            </a:r>
          </a:p>
          <a:p>
            <a:pPr marL="1087438" lvl="2" indent="-361950"/>
            <a:r>
              <a:rPr lang="ko-KR" altLang="en-US" dirty="0" smtClean="0"/>
              <a:t>오른쪽 </a:t>
            </a:r>
            <a:r>
              <a:rPr lang="ko-KR" altLang="en-US" dirty="0"/>
              <a:t>테이블이 </a:t>
            </a:r>
            <a:r>
              <a:rPr lang="en-US" altLang="ko-KR" dirty="0"/>
              <a:t>major table</a:t>
            </a:r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 smtClean="0"/>
              <a:t>Full </a:t>
            </a:r>
            <a:r>
              <a:rPr lang="en-US" altLang="ko-KR" dirty="0"/>
              <a:t>outer join (*=*)</a:t>
            </a:r>
          </a:p>
          <a:p>
            <a:pPr lvl="2"/>
            <a:r>
              <a:rPr lang="ko-KR" altLang="en-US" dirty="0" smtClean="0"/>
              <a:t>양쪽 테이블 모두가 </a:t>
            </a:r>
            <a:r>
              <a:rPr lang="en-US" altLang="ko-KR" dirty="0"/>
              <a:t>major table</a:t>
            </a:r>
          </a:p>
          <a:p>
            <a:r>
              <a:rPr lang="ko-KR" altLang="en-US" dirty="0" smtClean="0"/>
              <a:t>외부조인의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 조건을 </a:t>
            </a:r>
            <a:r>
              <a:rPr lang="ko-KR" altLang="en-US" dirty="0"/>
              <a:t>만족하는 행의 결합 </a:t>
            </a:r>
          </a:p>
          <a:p>
            <a:pPr lvl="1"/>
            <a:r>
              <a:rPr lang="en-US" altLang="ko-KR" dirty="0" smtClean="0"/>
              <a:t>major table</a:t>
            </a:r>
            <a:r>
              <a:rPr lang="ko-KR" altLang="en-US" dirty="0" smtClean="0"/>
              <a:t>의 </a:t>
            </a:r>
            <a:r>
              <a:rPr lang="ko-KR" altLang="en-US" dirty="0"/>
              <a:t>매치되지 않는 </a:t>
            </a:r>
            <a:r>
              <a:rPr lang="ko-KR" altLang="en-US" dirty="0" smtClean="0"/>
              <a:t>행은 아래와 같이 처리한 행을 결과에 포함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189608" y="5299970"/>
            <a:ext cx="6764784" cy="648070"/>
            <a:chOff x="1189608" y="5433134"/>
            <a:chExt cx="6764784" cy="648070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189608" y="5433134"/>
              <a:ext cx="3382392" cy="648070"/>
            </a:xfrm>
            <a:prstGeom prst="rect">
              <a:avLst/>
            </a:prstGeom>
            <a:solidFill>
              <a:srgbClr val="9BFFD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major table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의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match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되지 않는 행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4572000" y="5433134"/>
              <a:ext cx="3382392" cy="648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eaLnBrk="1" latinLnBrk="1" hangingPunct="1"/>
              <a:r>
                <a:rPr lang="ko-KR" altLang="en-US" dirty="0" smtClean="0">
                  <a:latin typeface="Times New Roman" panose="02020603050405020304" pitchFamily="18" charset="0"/>
                </a:rPr>
                <a:t>모든 열의 값을 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null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로 처리한 </a:t>
              </a:r>
              <a:r>
                <a:rPr lang="en-US" altLang="ko-KR" dirty="0">
                  <a:latin typeface="Times New Roman" panose="02020603050405020304" pitchFamily="18" charset="0"/>
                </a:rPr>
                <a:t>minor table</a:t>
              </a:r>
              <a:r>
                <a:rPr lang="ko-KR" altLang="en-US" dirty="0">
                  <a:latin typeface="Times New Roman" panose="02020603050405020304" pitchFamily="18" charset="0"/>
                </a:rPr>
                <a:t>의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521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Outer-Join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422" y="1805588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/>
              <a:t>모든 영업사원의 이름과 사무소를 나열하라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 name,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city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offices where </a:t>
            </a:r>
            <a:r>
              <a:rPr lang="en-US" altLang="ko-KR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*= office</a:t>
            </a:r>
            <a:endParaRPr lang="en-US" altLang="ko-KR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22" y="1305017"/>
            <a:ext cx="8229601" cy="338554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▣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left outer-join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예시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57199" y="3068683"/>
          <a:ext cx="1894332" cy="2058162"/>
        </p:xfrm>
        <a:graphic>
          <a:graphicData uri="http://schemas.openxmlformats.org/drawingml/2006/table">
            <a:tbl>
              <a:tblPr/>
              <a:tblGrid>
                <a:gridCol w="748792"/>
                <a:gridCol w="1145540"/>
              </a:tblGrid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rep_office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mary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susan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betty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salesreps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552769" y="3068683"/>
          <a:ext cx="1533906" cy="1703832"/>
        </p:xfrm>
        <a:graphic>
          <a:graphicData uri="http://schemas.openxmlformats.org/drawingml/2006/table">
            <a:tbl>
              <a:tblPr/>
              <a:tblGrid>
                <a:gridCol w="712851"/>
                <a:gridCol w="821055"/>
              </a:tblGrid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office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city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chicago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dallas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offices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572000" y="3056781"/>
          <a:ext cx="3657092" cy="1632204"/>
        </p:xfrm>
        <a:graphic>
          <a:graphicData uri="http://schemas.openxmlformats.org/drawingml/2006/table">
            <a:tbl>
              <a:tblPr/>
              <a:tblGrid>
                <a:gridCol w="748792"/>
                <a:gridCol w="1109472"/>
                <a:gridCol w="827532"/>
                <a:gridCol w="971296"/>
              </a:tblGrid>
              <a:tr h="238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rep_office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office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city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mary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susan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betty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dallas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chicago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명조" panose="02010504000101010101" pitchFamily="2" charset="-127"/>
                        </a:rPr>
                        <a:t>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SQL2 Join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200" y="1310973"/>
          <a:ext cx="8229600" cy="4856768"/>
        </p:xfrm>
        <a:graphic>
          <a:graphicData uri="http://schemas.openxmlformats.org/drawingml/2006/table">
            <a:tbl>
              <a:tblPr/>
              <a:tblGrid>
                <a:gridCol w="875182"/>
                <a:gridCol w="7354418"/>
              </a:tblGrid>
              <a:tr h="797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Inner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join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inner join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on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조인조건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inner join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using 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조인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컬럼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리스트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Outer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join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full/left/right outer join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on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조인조건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full/left/right outer join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using 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조인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컬럼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리스트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0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Natural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Join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natural inner join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natural full/left/right outer join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Note)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동일한 이름을 갖는 모든 칼럼이 자동으로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join column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이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Cross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join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cross join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Note) Complete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cartesian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product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0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Union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join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 union join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테이블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(Note)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두 테이블의 칼럼 개수는 같아야 하며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,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대응되는 칼럼의 이름과 타입도 같아야 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4" marR="17504" marT="17504" marB="1750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06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SQL2 Join </a:t>
            </a:r>
            <a:r>
              <a:rPr lang="ko-KR" altLang="en-US" dirty="0" smtClean="0"/>
              <a:t>구문 예시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7200" y="1396677"/>
          <a:ext cx="8229600" cy="4897591"/>
        </p:xfrm>
        <a:graphic>
          <a:graphicData uri="http://schemas.openxmlformats.org/drawingml/2006/table">
            <a:tbl>
              <a:tblPr/>
              <a:tblGrid>
                <a:gridCol w="767306"/>
                <a:gridCol w="7462294"/>
              </a:tblGrid>
              <a:tr h="894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Inner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inner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on 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girls.city=boys.city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form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inner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on 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(girls.city=boys.city) and (girls.age=boys.age)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Natural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natural inner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6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Outer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full outer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on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girls.city=boys.city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full outer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using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(city)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natural full outer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left outer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using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(city)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right outer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using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(city)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Cross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cross join</a:t>
                      </a: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Unoin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select * from girls </a:t>
                      </a:r>
                      <a:r>
                        <a:rPr lang="en-US" sz="1500" b="1" kern="0" spc="0" dirty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union join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boys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(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cf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) select * from girls </a:t>
                      </a:r>
                      <a:r>
                        <a:rPr lang="en-US" sz="1500" b="1" kern="0" spc="0" dirty="0">
                          <a:solidFill>
                            <a:srgbClr val="0000FF"/>
                          </a:solidFill>
                          <a:effectLst/>
                          <a:latin typeface="휴먼명조" panose="02010504000101010101" pitchFamily="2" charset="-127"/>
                        </a:rPr>
                        <a:t>union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</a:rPr>
                        <a:t> all select * from boys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847" marR="16847" marT="16847" marB="168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6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5510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ko-KR" altLang="en-US" dirty="0"/>
              <a:t>상관 </a:t>
            </a:r>
            <a:r>
              <a:rPr lang="ko-KR" altLang="en-US" dirty="0" smtClean="0"/>
              <a:t>부질의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절에서 </a:t>
            </a:r>
            <a:r>
              <a:rPr lang="en-US" altLang="ko-KR" dirty="0" smtClean="0"/>
              <a:t>outer</a:t>
            </a:r>
            <a:r>
              <a:rPr lang="ko-KR" altLang="en-US" dirty="0" smtClean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문의 테이블을 참조하는 </a:t>
            </a:r>
            <a:r>
              <a:rPr lang="ko-KR" altLang="en-US" dirty="0" smtClean="0"/>
              <a:t>부질의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Outer</a:t>
            </a:r>
            <a:r>
              <a:rPr lang="ko-KR" altLang="en-US" dirty="0" smtClean="0"/>
              <a:t> </a:t>
            </a:r>
            <a:r>
              <a:rPr lang="en-US" altLang="ko-KR" dirty="0"/>
              <a:t>select</a:t>
            </a:r>
            <a:r>
              <a:rPr lang="ko-KR" altLang="en-US" dirty="0" smtClean="0"/>
              <a:t>문의 </a:t>
            </a:r>
            <a:r>
              <a:rPr lang="ko-KR" altLang="en-US" dirty="0"/>
              <a:t>각 행에 대해 </a:t>
            </a:r>
            <a:r>
              <a:rPr lang="ko-KR" altLang="en-US" dirty="0" err="1"/>
              <a:t>부질의를</a:t>
            </a:r>
            <a:r>
              <a:rPr lang="ko-KR" altLang="en-US" dirty="0"/>
              <a:t> 반복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15708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영업사원들의 할당치의 합을 초과하는 목표치를 갖는 모든 사무소를 열거하라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select city from offices 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target &gt; (select sum(quota)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office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15" name="타원형 설명선 14"/>
          <p:cNvSpPr/>
          <p:nvPr/>
        </p:nvSpPr>
        <p:spPr bwMode="auto">
          <a:xfrm>
            <a:off x="6908801" y="3809147"/>
            <a:ext cx="1777999" cy="483453"/>
          </a:xfrm>
          <a:prstGeom prst="wedgeEllipseCallout">
            <a:avLst>
              <a:gd name="adj1" fmla="val -59413"/>
              <a:gd name="adj2" fmla="val -74470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</a:rPr>
              <a:t>for each office in offices</a:t>
            </a:r>
            <a:endParaRPr lang="ko-KR" altLang="en-US" sz="1400" dirty="0" smtClean="0">
              <a:solidFill>
                <a:srgbClr val="00B050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 bwMode="auto">
          <a:xfrm>
            <a:off x="101600" y="3809147"/>
            <a:ext cx="1151466" cy="414867"/>
          </a:xfrm>
          <a:prstGeom prst="wedgeEllipseCallout">
            <a:avLst>
              <a:gd name="adj1" fmla="val 24020"/>
              <a:gd name="adj2" fmla="val -139541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select</a:t>
            </a:r>
            <a:endParaRPr lang="ko-KR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타원형 설명선 16"/>
          <p:cNvSpPr/>
          <p:nvPr/>
        </p:nvSpPr>
        <p:spPr bwMode="auto">
          <a:xfrm>
            <a:off x="1422399" y="3843439"/>
            <a:ext cx="1151466" cy="414867"/>
          </a:xfrm>
          <a:prstGeom prst="wedgeEllipseCallout">
            <a:avLst>
              <a:gd name="adj1" fmla="val 44608"/>
              <a:gd name="adj2" fmla="val -84439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select</a:t>
            </a:r>
            <a:endParaRPr lang="ko-KR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4540531"/>
            <a:ext cx="8229600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소속 사원들의 매출액의 총합이 목표치 보다 큰 사무소</a:t>
            </a:r>
            <a:r>
              <a:rPr lang="en-US" altLang="ko-KR" sz="1600" dirty="0">
                <a:latin typeface="Times New Roman" panose="02020603050405020304" pitchFamily="18" charset="0"/>
              </a:rPr>
              <a:t>(city)</a:t>
            </a:r>
            <a:r>
              <a:rPr lang="ko-KR" altLang="en-US" sz="1600" dirty="0">
                <a:latin typeface="Times New Roman" panose="02020603050405020304" pitchFamily="18" charset="0"/>
              </a:rPr>
              <a:t>를 모두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city from offices where </a:t>
            </a:r>
            <a:r>
              <a:rPr lang="en-US" altLang="ko-KR" sz="1600" dirty="0">
                <a:latin typeface="Times New Roman" panose="02020603050405020304" pitchFamily="18" charset="0"/>
              </a:rPr>
              <a:t>target &lt;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(select sum(sales)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	where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>
                <a:latin typeface="Times New Roman" panose="02020603050405020304" pitchFamily="18" charset="0"/>
              </a:rPr>
              <a:t>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offices.office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199" y="5490414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] 5</a:t>
            </a:r>
            <a:r>
              <a:rPr lang="ko-KR" altLang="en-US" sz="1600" dirty="0">
                <a:latin typeface="Times New Roman" panose="02020603050405020304" pitchFamily="18" charset="0"/>
              </a:rPr>
              <a:t>만원 이상의 주문이 한 건이라도 있는 제품을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description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from  </a:t>
            </a:r>
            <a:r>
              <a:rPr lang="en-US" altLang="ko-KR" sz="1600" dirty="0">
                <a:latin typeface="Times New Roman" panose="02020603050405020304" pitchFamily="18" charset="0"/>
              </a:rPr>
              <a:t>products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where </a:t>
            </a:r>
            <a:r>
              <a:rPr lang="en-US" altLang="ko-KR" sz="1600" dirty="0">
                <a:latin typeface="Times New Roman" panose="02020603050405020304" pitchFamily="18" charset="0"/>
              </a:rPr>
              <a:t>EXISTS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(select </a:t>
            </a:r>
            <a:r>
              <a:rPr lang="en-US" altLang="ko-KR" sz="1600" dirty="0">
                <a:latin typeface="Times New Roman" panose="02020603050405020304" pitchFamily="18" charset="0"/>
              </a:rPr>
              <a:t>*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from  </a:t>
            </a:r>
            <a:r>
              <a:rPr lang="en-US" altLang="ko-KR" sz="1600" dirty="0">
                <a:latin typeface="Times New Roman" panose="02020603050405020304" pitchFamily="18" charset="0"/>
              </a:rPr>
              <a:t>orders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where </a:t>
            </a:r>
            <a:r>
              <a:rPr lang="en-US" altLang="ko-KR" sz="1600" dirty="0">
                <a:latin typeface="Times New Roman" panose="02020603050405020304" pitchFamily="18" charset="0"/>
              </a:rPr>
              <a:t>product=</a:t>
            </a:r>
            <a:r>
              <a:rPr lang="en-US" altLang="ko-KR" sz="1600" dirty="0" err="1">
                <a:latin typeface="Times New Roman" panose="02020603050405020304" pitchFamily="18" charset="0"/>
              </a:rPr>
              <a:t>products.pid</a:t>
            </a:r>
            <a:r>
              <a:rPr lang="en-US" altLang="ko-KR" sz="1600" dirty="0">
                <a:latin typeface="Times New Roman" panose="02020603050405020304" pitchFamily="18" charset="0"/>
              </a:rPr>
              <a:t> and amount&gt;=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50000)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90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Correlated </a:t>
            </a:r>
            <a:r>
              <a:rPr lang="en-US" altLang="ko-KR" dirty="0" err="1"/>
              <a:t>Subquery</a:t>
            </a:r>
            <a:r>
              <a:rPr lang="en-US" altLang="ko-KR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375208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ko-KR" altLang="en-US" sz="1600" dirty="0">
                <a:latin typeface="Times New Roman" panose="02020603050405020304" pitchFamily="18" charset="0"/>
              </a:rPr>
              <a:t>할당치의 </a:t>
            </a:r>
            <a:r>
              <a:rPr lang="en-US" altLang="ko-KR" sz="1600" dirty="0">
                <a:latin typeface="Times New Roman" panose="02020603050405020304" pitchFamily="18" charset="0"/>
              </a:rPr>
              <a:t>10% </a:t>
            </a:r>
            <a:r>
              <a:rPr lang="ko-KR" altLang="en-US" sz="1600" dirty="0">
                <a:latin typeface="Times New Roman" panose="02020603050405020304" pitchFamily="18" charset="0"/>
              </a:rPr>
              <a:t>보다 많은 주문을 한 건이라도 수주한 사원을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name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>
                <a:latin typeface="Times New Roman" panose="02020603050405020304" pitchFamily="18" charset="0"/>
              </a:rPr>
              <a:t>(0.1 * quota) &lt; ANY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사원의 </a:t>
            </a:r>
            <a:r>
              <a:rPr lang="ko-KR" altLang="en-US" sz="1600" dirty="0">
                <a:latin typeface="Times New Roman" panose="02020603050405020304" pitchFamily="18" charset="0"/>
              </a:rPr>
              <a:t>주문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금액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select name from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where </a:t>
            </a:r>
            <a:r>
              <a:rPr lang="en-US" altLang="ko-KR" sz="1600" dirty="0">
                <a:latin typeface="Times New Roman" panose="02020603050405020304" pitchFamily="18" charset="0"/>
              </a:rPr>
              <a:t>(0.1 * quota) &lt; ANY (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	select amount from </a:t>
            </a:r>
            <a:r>
              <a:rPr lang="en-US" altLang="ko-KR" sz="1600" dirty="0">
                <a:latin typeface="Times New Roman" panose="02020603050405020304" pitchFamily="18" charset="0"/>
              </a:rPr>
              <a:t>orders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where rep=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salesreps.eid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2548311"/>
            <a:ext cx="8229600" cy="1077218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</a:t>
            </a:r>
            <a:r>
              <a:rPr lang="ko-KR" altLang="en-US" sz="1600" dirty="0">
                <a:latin typeface="Times New Roman" panose="02020603050405020304" pitchFamily="18" charset="0"/>
              </a:rPr>
              <a:t> 모든 소속 사원의 </a:t>
            </a:r>
            <a:r>
              <a:rPr lang="ko-KR" altLang="en-US" sz="1600" dirty="0" err="1">
                <a:latin typeface="Times New Roman" panose="02020603050405020304" pitchFamily="18" charset="0"/>
              </a:rPr>
              <a:t>총매출이</a:t>
            </a:r>
            <a:r>
              <a:rPr lang="ko-KR" altLang="en-US" sz="1600" dirty="0">
                <a:latin typeface="Times New Roman" panose="02020603050405020304" pitchFamily="18" charset="0"/>
              </a:rPr>
              <a:t> 사무소 목표치의 </a:t>
            </a:r>
            <a:r>
              <a:rPr lang="en-US" altLang="ko-KR" sz="1600" dirty="0">
                <a:latin typeface="Times New Roman" panose="02020603050405020304" pitchFamily="18" charset="0"/>
              </a:rPr>
              <a:t>20%</a:t>
            </a:r>
            <a:r>
              <a:rPr lang="ko-KR" altLang="en-US" sz="1600" dirty="0">
                <a:latin typeface="Times New Roman" panose="02020603050405020304" pitchFamily="18" charset="0"/>
              </a:rPr>
              <a:t>를 초과하는 사무소를 나열하라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city,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target from offices where </a:t>
            </a:r>
            <a:r>
              <a:rPr lang="en-US" altLang="ko-KR" sz="1600" dirty="0">
                <a:latin typeface="Times New Roman" panose="02020603050405020304" pitchFamily="18" charset="0"/>
              </a:rPr>
              <a:t>(0.2 * target) &lt; ALL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소속 </a:t>
            </a:r>
            <a:r>
              <a:rPr lang="ko-KR" altLang="en-US" sz="1600" dirty="0">
                <a:latin typeface="Times New Roman" panose="02020603050405020304" pitchFamily="18" charset="0"/>
              </a:rPr>
              <a:t>사원의 </a:t>
            </a:r>
            <a:r>
              <a:rPr lang="ko-KR" altLang="en-US" sz="1600" dirty="0" err="1" smtClean="0">
                <a:latin typeface="Times New Roman" panose="02020603050405020304" pitchFamily="18" charset="0"/>
              </a:rPr>
              <a:t>총매출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답</a:t>
            </a:r>
            <a:r>
              <a:rPr lang="en-US" altLang="ko-KR" sz="1600" dirty="0">
                <a:latin typeface="Times New Roman" panose="02020603050405020304" pitchFamily="18" charset="0"/>
              </a:rPr>
              <a:t>] select city,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target from offices where </a:t>
            </a:r>
            <a:r>
              <a:rPr lang="en-US" altLang="ko-KR" sz="1600" dirty="0">
                <a:latin typeface="Times New Roman" panose="02020603050405020304" pitchFamily="18" charset="0"/>
              </a:rPr>
              <a:t>(0.5 * target) &lt; ALL (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select sum(sales) from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salereps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offices.office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70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Scalar-Valued Expression</a:t>
            </a:r>
            <a:r>
              <a:rPr lang="ko-KR" altLang="en-US" dirty="0"/>
              <a:t>의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68307"/>
            <a:ext cx="8229601" cy="48806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/>
              <a:t>scalar 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칼럼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(host)</a:t>
            </a:r>
            <a:r>
              <a:rPr lang="ko-KR" altLang="en-US" dirty="0" smtClean="0"/>
              <a:t> 변수 </a:t>
            </a:r>
            <a:r>
              <a:rPr lang="ko-KR" altLang="en-US" dirty="0"/>
              <a:t>등으로 구성되며</a:t>
            </a:r>
            <a:r>
              <a:rPr lang="en-US" altLang="ko-KR" dirty="0"/>
              <a:t>, </a:t>
            </a:r>
            <a:r>
              <a:rPr lang="ko-KR" altLang="en-US" dirty="0"/>
              <a:t>하나의 값을 </a:t>
            </a:r>
            <a:r>
              <a:rPr lang="ko-KR" altLang="en-US" dirty="0" smtClean="0"/>
              <a:t>산출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en-US" altLang="ko-KR" dirty="0"/>
              <a:t>name, </a:t>
            </a:r>
            <a:r>
              <a:rPr lang="en-US" altLang="ko-KR" dirty="0" err="1"/>
              <a:t>empl_num</a:t>
            </a:r>
            <a:r>
              <a:rPr lang="en-US" altLang="ko-KR" dirty="0"/>
              <a:t>, </a:t>
            </a:r>
            <a:r>
              <a:rPr lang="en-US" altLang="ko-KR" dirty="0" err="1"/>
              <a:t>hire_date</a:t>
            </a:r>
            <a:r>
              <a:rPr lang="en-US" altLang="ko-KR" dirty="0"/>
              <a:t>, (</a:t>
            </a:r>
            <a:r>
              <a:rPr lang="en-US" altLang="ko-KR" dirty="0" smtClean="0">
                <a:solidFill>
                  <a:srgbClr val="00B050"/>
                </a:solidFill>
              </a:rPr>
              <a:t>quota*9</a:t>
            </a:r>
            <a:r>
              <a:rPr lang="en-US" altLang="ko-KR" dirty="0" smtClean="0"/>
              <a:t>)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from  </a:t>
            </a:r>
            <a:r>
              <a:rPr lang="en-US" altLang="ko-KR" dirty="0" err="1" smtClean="0"/>
              <a:t>salesreps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where </a:t>
            </a:r>
            <a:r>
              <a:rPr lang="en-US" altLang="ko-KR" dirty="0"/>
              <a:t>(</a:t>
            </a:r>
            <a:r>
              <a:rPr lang="en-US" altLang="ko-KR" dirty="0" err="1"/>
              <a:t>rep_office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B050"/>
                </a:solidFill>
              </a:rPr>
              <a:t>:</a:t>
            </a:r>
            <a:r>
              <a:rPr lang="en-US" altLang="ko-KR" dirty="0" err="1">
                <a:solidFill>
                  <a:srgbClr val="00B050"/>
                </a:solidFill>
              </a:rPr>
              <a:t>office_num</a:t>
            </a:r>
            <a:r>
              <a:rPr lang="en-US" altLang="ko-KR" dirty="0"/>
              <a:t>) or </a:t>
            </a:r>
            <a:r>
              <a:rPr lang="en-US" altLang="ko-KR" dirty="0" smtClean="0"/>
              <a:t>(title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00B050"/>
                </a:solidFill>
              </a:rPr>
              <a:t>‘VP SALES’)</a:t>
            </a:r>
          </a:p>
          <a:p>
            <a:pPr lvl="1"/>
            <a:r>
              <a:rPr lang="en-US" altLang="ko-KR" dirty="0"/>
              <a:t>SQL2</a:t>
            </a:r>
            <a:r>
              <a:rPr lang="ko-KR" altLang="en-US" dirty="0"/>
              <a:t>에서 추가된 연산자</a:t>
            </a:r>
          </a:p>
          <a:p>
            <a:pPr lvl="2"/>
            <a:r>
              <a:rPr lang="en-US" altLang="ko-KR" dirty="0" smtClean="0"/>
              <a:t>CAST: </a:t>
            </a:r>
            <a:r>
              <a:rPr lang="ko-KR" altLang="en-US" dirty="0" smtClean="0"/>
              <a:t>명시적 </a:t>
            </a:r>
            <a:r>
              <a:rPr lang="ko-KR" altLang="en-US" dirty="0"/>
              <a:t>타입 변환</a:t>
            </a:r>
          </a:p>
          <a:p>
            <a:pPr lvl="2"/>
            <a:r>
              <a:rPr lang="en-US" altLang="ko-KR" dirty="0" smtClean="0"/>
              <a:t>CASE: conditional </a:t>
            </a:r>
            <a:r>
              <a:rPr lang="en-US" altLang="ko-KR" dirty="0"/>
              <a:t>expression</a:t>
            </a:r>
          </a:p>
          <a:p>
            <a:pPr lvl="2"/>
            <a:r>
              <a:rPr lang="en-US" altLang="ko-KR" dirty="0" smtClean="0"/>
              <a:t>NULLIF: </a:t>
            </a:r>
            <a:r>
              <a:rPr lang="ko-KR" altLang="en-US" dirty="0" smtClean="0"/>
              <a:t>조건적 </a:t>
            </a:r>
            <a:r>
              <a:rPr lang="en-US" altLang="ko-KR" dirty="0"/>
              <a:t>null </a:t>
            </a:r>
            <a:r>
              <a:rPr lang="ko-KR" altLang="en-US" dirty="0"/>
              <a:t>값 생성</a:t>
            </a:r>
          </a:p>
          <a:p>
            <a:pPr lvl="2"/>
            <a:r>
              <a:rPr lang="en-US" altLang="ko-KR" dirty="0" smtClean="0"/>
              <a:t>COALESCE: </a:t>
            </a:r>
            <a:r>
              <a:rPr lang="ko-KR" altLang="en-US" dirty="0" smtClean="0"/>
              <a:t>조건적 </a:t>
            </a:r>
            <a:r>
              <a:rPr lang="en-US" altLang="ko-KR" dirty="0"/>
              <a:t>null </a:t>
            </a:r>
            <a:r>
              <a:rPr lang="ko-KR" altLang="en-US" dirty="0"/>
              <a:t>값 제거</a:t>
            </a:r>
          </a:p>
        </p:txBody>
      </p:sp>
    </p:spTree>
    <p:extLst>
      <p:ext uri="{BB962C8B-B14F-4D97-AF65-F5344CB8AC3E}">
        <p14:creationId xmlns:p14="http://schemas.microsoft.com/office/powerpoint/2010/main" val="267419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&amp; Networking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네트워크의 보편화에 따라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역할이 강화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application logic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back-end </a:t>
            </a:r>
            <a:r>
              <a:rPr lang="ko-KR" altLang="en-US" dirty="0" smtClean="0"/>
              <a:t>계층에 위치한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사이의 링크 역할을 담당</a:t>
            </a:r>
            <a:endParaRPr lang="en-US" altLang="ko-KR" dirty="0" smtClean="0"/>
          </a:p>
          <a:p>
            <a:r>
              <a:rPr lang="ko-KR" altLang="en-US" dirty="0" smtClean="0"/>
              <a:t>시스템 구조</a:t>
            </a:r>
            <a:r>
              <a:rPr lang="en-US" altLang="ko-KR" dirty="0" smtClean="0"/>
              <a:t>(architecture)</a:t>
            </a:r>
          </a:p>
          <a:p>
            <a:pPr lvl="1"/>
            <a:r>
              <a:rPr lang="ko-KR" altLang="en-US" dirty="0" smtClean="0"/>
              <a:t>중앙 집중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Thick Client</a:t>
            </a:r>
          </a:p>
          <a:p>
            <a:pPr lvl="2"/>
            <a:r>
              <a:rPr lang="en-US" altLang="ko-KR" dirty="0" smtClean="0"/>
              <a:t>Thin Client</a:t>
            </a:r>
          </a:p>
          <a:p>
            <a:pPr lvl="1"/>
            <a:r>
              <a:rPr lang="en-US" altLang="ko-KR" dirty="0" smtClean="0"/>
              <a:t>Multi-tier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Front-Tier : Web Brower</a:t>
            </a:r>
          </a:p>
          <a:p>
            <a:pPr lvl="2"/>
            <a:r>
              <a:rPr lang="en-US" altLang="ko-KR" dirty="0" smtClean="0"/>
              <a:t>Middle-Tier : Application Logic</a:t>
            </a:r>
          </a:p>
          <a:p>
            <a:pPr lvl="2"/>
            <a:r>
              <a:rPr lang="en-US" altLang="ko-KR" dirty="0" smtClean="0"/>
              <a:t>Back-end Tier : DB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023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Scalar-Valued Expression</a:t>
            </a:r>
            <a:r>
              <a:rPr lang="ko-KR" altLang="en-US" dirty="0"/>
              <a:t>의 확장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118359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EB933B"/>
              </a:buClr>
            </a:pPr>
            <a:r>
              <a:rPr lang="ko-KR" altLang="en-US" sz="2400" dirty="0">
                <a:solidFill>
                  <a:srgbClr val="000000"/>
                </a:solidFill>
              </a:rPr>
              <a:t>명시적 타입 변환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lvl="1">
              <a:buClr>
                <a:srgbClr val="BB9321"/>
              </a:buClr>
            </a:pPr>
            <a:r>
              <a:rPr lang="ko-KR" altLang="en-US" sz="2000" dirty="0">
                <a:solidFill>
                  <a:srgbClr val="000000"/>
                </a:solidFill>
              </a:rPr>
              <a:t>구문</a:t>
            </a:r>
            <a:r>
              <a:rPr lang="en-US" altLang="ko-KR" sz="2000" dirty="0">
                <a:solidFill>
                  <a:srgbClr val="000000"/>
                </a:solidFill>
              </a:rPr>
              <a:t>: CAST </a:t>
            </a:r>
            <a:r>
              <a:rPr lang="ko-KR" altLang="en-US" sz="2000" i="1" dirty="0">
                <a:solidFill>
                  <a:srgbClr val="000000"/>
                </a:solidFill>
              </a:rPr>
              <a:t>수식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AS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i="1" dirty="0">
                <a:solidFill>
                  <a:srgbClr val="000000"/>
                </a:solidFill>
              </a:rPr>
              <a:t>타입</a:t>
            </a:r>
          </a:p>
          <a:p>
            <a:pPr lvl="1">
              <a:buClr>
                <a:srgbClr val="BB9321"/>
              </a:buClr>
            </a:pPr>
            <a:r>
              <a:rPr lang="ko-KR" altLang="en-US" sz="2000" dirty="0">
                <a:solidFill>
                  <a:srgbClr val="000000"/>
                </a:solidFill>
              </a:rPr>
              <a:t>예시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2">
              <a:buClr>
                <a:srgbClr val="EB933B"/>
              </a:buClr>
            </a:pPr>
            <a:r>
              <a:rPr lang="en-US" altLang="ko-KR" sz="1700" dirty="0">
                <a:solidFill>
                  <a:srgbClr val="000000"/>
                </a:solidFill>
              </a:rPr>
              <a:t>select name, </a:t>
            </a:r>
            <a:r>
              <a:rPr lang="en-US" altLang="ko-KR" sz="1700" dirty="0">
                <a:solidFill>
                  <a:srgbClr val="00B050"/>
                </a:solidFill>
              </a:rPr>
              <a:t>CAST </a:t>
            </a:r>
            <a:r>
              <a:rPr lang="en-US" altLang="ko-KR" sz="1700" dirty="0" err="1">
                <a:solidFill>
                  <a:srgbClr val="00B050"/>
                </a:solidFill>
              </a:rPr>
              <a:t>rep_office</a:t>
            </a:r>
            <a:r>
              <a:rPr lang="en-US" altLang="ko-KR" sz="1700" dirty="0">
                <a:solidFill>
                  <a:srgbClr val="00B050"/>
                </a:solidFill>
              </a:rPr>
              <a:t> AS </a:t>
            </a:r>
            <a:r>
              <a:rPr lang="en-US" altLang="ko-KR" sz="1700" dirty="0" err="1">
                <a:solidFill>
                  <a:srgbClr val="00B050"/>
                </a:solidFill>
              </a:rPr>
              <a:t>varchar</a:t>
            </a:r>
            <a:r>
              <a:rPr lang="en-US" altLang="ko-KR" sz="1700" dirty="0">
                <a:solidFill>
                  <a:srgbClr val="00B050"/>
                </a:solidFill>
              </a:rPr>
              <a:t> </a:t>
            </a:r>
            <a:r>
              <a:rPr lang="en-US" altLang="ko-KR" sz="1700" dirty="0">
                <a:solidFill>
                  <a:srgbClr val="000000"/>
                </a:solidFill>
              </a:rPr>
              <a:t>from </a:t>
            </a:r>
            <a:r>
              <a:rPr lang="en-US" altLang="ko-KR" sz="1700" dirty="0" err="1">
                <a:solidFill>
                  <a:srgbClr val="000000"/>
                </a:solidFill>
              </a:rPr>
              <a:t>salereps</a:t>
            </a:r>
            <a:endParaRPr lang="en-US" altLang="ko-KR" sz="1700" dirty="0">
              <a:solidFill>
                <a:srgbClr val="000000"/>
              </a:solidFill>
            </a:endParaRPr>
          </a:p>
          <a:p>
            <a:pPr lvl="2">
              <a:buClr>
                <a:srgbClr val="EB933B"/>
              </a:buClr>
            </a:pPr>
            <a:r>
              <a:rPr lang="en-US" altLang="ko-KR" sz="1700" dirty="0">
                <a:solidFill>
                  <a:srgbClr val="000000"/>
                </a:solidFill>
              </a:rPr>
              <a:t>select product, </a:t>
            </a:r>
            <a:r>
              <a:rPr lang="en-US" altLang="ko-KR" sz="1700" dirty="0" err="1">
                <a:solidFill>
                  <a:srgbClr val="000000"/>
                </a:solidFill>
              </a:rPr>
              <a:t>qty</a:t>
            </a:r>
            <a:r>
              <a:rPr lang="en-US" altLang="ko-KR" sz="1700" dirty="0">
                <a:solidFill>
                  <a:srgbClr val="000000"/>
                </a:solidFill>
              </a:rPr>
              <a:t>, mount from orders where </a:t>
            </a:r>
            <a:r>
              <a:rPr lang="en-US" altLang="ko-KR" sz="1700" dirty="0" err="1">
                <a:solidFill>
                  <a:srgbClr val="000000"/>
                </a:solidFill>
              </a:rPr>
              <a:t>cust</a:t>
            </a:r>
            <a:r>
              <a:rPr lang="en-US" altLang="ko-KR" sz="1700" dirty="0">
                <a:solidFill>
                  <a:srgbClr val="000000"/>
                </a:solidFill>
              </a:rPr>
              <a:t> = </a:t>
            </a:r>
            <a:r>
              <a:rPr lang="en-US" altLang="ko-KR" sz="1700" dirty="0">
                <a:solidFill>
                  <a:srgbClr val="00B050"/>
                </a:solidFill>
              </a:rPr>
              <a:t>CAST '2017' AS integer</a:t>
            </a:r>
          </a:p>
          <a:p>
            <a:pPr lvl="0">
              <a:buClr>
                <a:srgbClr val="EB933B"/>
              </a:buClr>
            </a:pPr>
            <a:r>
              <a:rPr lang="en-US" altLang="ko-KR" sz="2400" dirty="0">
                <a:solidFill>
                  <a:srgbClr val="000000"/>
                </a:solidFill>
              </a:rPr>
              <a:t>Conditional </a:t>
            </a:r>
            <a:r>
              <a:rPr lang="en-US" altLang="ko-KR" sz="2400" dirty="0" smtClean="0">
                <a:solidFill>
                  <a:srgbClr val="000000"/>
                </a:solidFill>
              </a:rPr>
              <a:t>Expression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357" y="3421157"/>
            <a:ext cx="393264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구문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 </a:t>
            </a:r>
            <a:r>
              <a:rPr lang="en-US" altLang="ko-KR" sz="1600" b="1" dirty="0"/>
              <a:t>case</a:t>
            </a:r>
            <a:endParaRPr lang="en-US" altLang="ko-KR" sz="1600" dirty="0"/>
          </a:p>
          <a:p>
            <a:pPr latinLnBrk="1"/>
            <a:r>
              <a:rPr lang="en-US" altLang="ko-KR" sz="1600" b="1" dirty="0" smtClean="0"/>
              <a:t>         when </a:t>
            </a:r>
            <a:r>
              <a:rPr lang="ko-KR" altLang="en-US" sz="1600" b="1" i="1" dirty="0"/>
              <a:t>검색조건</a:t>
            </a:r>
            <a:r>
              <a:rPr lang="en-US" altLang="ko-KR" sz="1600" b="1" i="1" baseline="-25000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then </a:t>
            </a:r>
            <a:r>
              <a:rPr lang="ko-KR" altLang="en-US" sz="1600" b="1" i="1" dirty="0"/>
              <a:t>결과수식</a:t>
            </a:r>
            <a:r>
              <a:rPr lang="en-US" altLang="ko-KR" sz="1600" b="1" i="1" baseline="-25000" dirty="0"/>
              <a:t>1</a:t>
            </a:r>
            <a:endParaRPr lang="ko-KR" altLang="en-US" sz="1600" i="1" dirty="0"/>
          </a:p>
          <a:p>
            <a:pPr latinLnBrk="1"/>
            <a:r>
              <a:rPr lang="ko-KR" altLang="en-US" sz="1600" dirty="0"/>
              <a:t>	</a:t>
            </a:r>
            <a:r>
              <a:rPr lang="en-US" altLang="ko-KR" sz="1600" b="1" dirty="0" smtClean="0"/>
              <a:t>...</a:t>
            </a:r>
            <a:endParaRPr lang="ko-KR" altLang="en-US" sz="1600" dirty="0"/>
          </a:p>
          <a:p>
            <a:pPr latinLnBrk="1"/>
            <a:r>
              <a:rPr lang="en-US" altLang="ko-KR" sz="1600" b="1" dirty="0" smtClean="0"/>
              <a:t>         when </a:t>
            </a:r>
            <a:r>
              <a:rPr lang="ko-KR" altLang="en-US" sz="1600" b="1" i="1" dirty="0"/>
              <a:t>검색조건</a:t>
            </a:r>
            <a:r>
              <a:rPr lang="en-US" altLang="ko-KR" sz="1600" b="1" i="1" baseline="-25000" dirty="0"/>
              <a:t>n</a:t>
            </a:r>
            <a:r>
              <a:rPr lang="en-US" altLang="ko-KR" sz="1600" b="1" dirty="0"/>
              <a:t> then </a:t>
            </a:r>
            <a:r>
              <a:rPr lang="ko-KR" altLang="en-US" sz="1600" b="1" i="1" dirty="0"/>
              <a:t>결과수식</a:t>
            </a:r>
            <a:r>
              <a:rPr lang="en-US" altLang="ko-KR" sz="1600" b="1" i="1" baseline="-25000" dirty="0"/>
              <a:t>n</a:t>
            </a:r>
            <a:endParaRPr lang="en-US" altLang="ko-KR" sz="1600" i="1" dirty="0"/>
          </a:p>
          <a:p>
            <a:pPr latinLnBrk="1"/>
            <a:r>
              <a:rPr lang="en-US" altLang="ko-KR" sz="1600" b="1" dirty="0" smtClean="0"/>
              <a:t>         else </a:t>
            </a:r>
            <a:r>
              <a:rPr lang="ko-KR" altLang="en-US" sz="1600" b="1" i="1" dirty="0" smtClean="0"/>
              <a:t>결과수식</a:t>
            </a:r>
            <a:endParaRPr lang="ko-KR" altLang="en-US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754157" y="3421157"/>
            <a:ext cx="3932643" cy="1323439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예시</a:t>
            </a:r>
            <a:r>
              <a:rPr lang="en-US" altLang="ko-KR" sz="1600" dirty="0">
                <a:latin typeface="Times New Roman" panose="02020603050405020304" pitchFamily="18" charset="0"/>
              </a:rPr>
              <a:t>] select company,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case when 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credit_limit</a:t>
            </a:r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&gt;60000 then 'A' 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                  when 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credit_limit</a:t>
            </a:r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&gt;30000 then 'B' 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                  else </a:t>
            </a:r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'C'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    from customers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356" y="4830510"/>
            <a:ext cx="393264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구문</a:t>
            </a:r>
            <a:r>
              <a:rPr lang="en-US" altLang="ko-KR" sz="1600" dirty="0">
                <a:latin typeface="Times New Roman" panose="02020603050405020304" pitchFamily="18" charset="0"/>
              </a:rPr>
              <a:t>] case </a:t>
            </a:r>
            <a:r>
              <a:rPr lang="ko-KR" altLang="en-US" sz="1600" i="1" dirty="0">
                <a:latin typeface="Times New Roman" panose="02020603050405020304" pitchFamily="18" charset="0"/>
              </a:rPr>
              <a:t>비교대상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    when </a:t>
            </a:r>
            <a:r>
              <a:rPr lang="ko-KR" altLang="en-US" sz="1600" i="1" dirty="0" err="1">
                <a:latin typeface="Times New Roman" panose="02020603050405020304" pitchFamily="18" charset="0"/>
              </a:rPr>
              <a:t>비교값</a:t>
            </a:r>
            <a:r>
              <a:rPr lang="en-US" altLang="ko-KR" sz="1600" i="1" dirty="0">
                <a:latin typeface="Times New Roman" panose="02020603050405020304" pitchFamily="18" charset="0"/>
              </a:rPr>
              <a:t>1</a:t>
            </a:r>
            <a:r>
              <a:rPr lang="en-US" altLang="ko-KR" sz="1600" dirty="0">
                <a:latin typeface="Times New Roman" panose="02020603050405020304" pitchFamily="18" charset="0"/>
              </a:rPr>
              <a:t> then </a:t>
            </a:r>
            <a:r>
              <a:rPr lang="ko-KR" altLang="en-US" sz="1600" i="1" dirty="0">
                <a:latin typeface="Times New Roman" panose="02020603050405020304" pitchFamily="18" charset="0"/>
              </a:rPr>
              <a:t>결과수식</a:t>
            </a:r>
            <a:r>
              <a:rPr lang="en-US" altLang="ko-KR" sz="1600" i="1" dirty="0">
                <a:latin typeface="Times New Roman" panose="02020603050405020304" pitchFamily="18" charset="0"/>
              </a:rPr>
              <a:t>1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...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    when </a:t>
            </a:r>
            <a:r>
              <a:rPr lang="ko-KR" altLang="en-US" sz="1600" i="1" dirty="0" err="1">
                <a:latin typeface="Times New Roman" panose="02020603050405020304" pitchFamily="18" charset="0"/>
              </a:rPr>
              <a:t>비교값</a:t>
            </a:r>
            <a:r>
              <a:rPr lang="en-US" altLang="ko-KR" sz="1600" i="1" dirty="0">
                <a:latin typeface="Times New Roman" panose="02020603050405020304" pitchFamily="18" charset="0"/>
              </a:rPr>
              <a:t>n</a:t>
            </a:r>
            <a:r>
              <a:rPr lang="en-US" altLang="ko-KR" sz="1600" dirty="0">
                <a:latin typeface="Times New Roman" panose="02020603050405020304" pitchFamily="18" charset="0"/>
              </a:rPr>
              <a:t> then </a:t>
            </a:r>
            <a:r>
              <a:rPr lang="ko-KR" altLang="en-US" sz="1600" i="1" dirty="0">
                <a:latin typeface="Times New Roman" panose="02020603050405020304" pitchFamily="18" charset="0"/>
              </a:rPr>
              <a:t>결과수식</a:t>
            </a:r>
            <a:r>
              <a:rPr lang="en-US" altLang="ko-KR" sz="1600" i="1" dirty="0">
                <a:latin typeface="Times New Roman" panose="02020603050405020304" pitchFamily="18" charset="0"/>
              </a:rPr>
              <a:t>n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    else </a:t>
            </a:r>
            <a:r>
              <a:rPr lang="ko-KR" altLang="en-US" sz="1600" i="1" dirty="0">
                <a:latin typeface="Times New Roman" panose="02020603050405020304" pitchFamily="18" charset="0"/>
              </a:rPr>
              <a:t>결과수식</a:t>
            </a:r>
            <a:endParaRPr lang="en-US" altLang="ko-KR" sz="1600" i="1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4156" y="4830510"/>
            <a:ext cx="3932643" cy="1569660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예시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>
                <a:latin typeface="Times New Roman" panose="02020603050405020304" pitchFamily="18" charset="0"/>
              </a:rPr>
              <a:t>name, city,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 case </a:t>
            </a:r>
            <a:r>
              <a:rPr lang="en-US" altLang="ko-KR" sz="1600" dirty="0">
                <a:latin typeface="Times New Roman" panose="02020603050405020304" pitchFamily="18" charset="0"/>
              </a:rPr>
              <a:t>office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when </a:t>
            </a:r>
            <a:r>
              <a:rPr lang="en-US" altLang="ko-KR" sz="1600" dirty="0">
                <a:latin typeface="Times New Roman" panose="02020603050405020304" pitchFamily="18" charset="0"/>
              </a:rPr>
              <a:t>11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then </a:t>
            </a:r>
            <a:r>
              <a:rPr lang="en-US" altLang="ko-KR" sz="1600" dirty="0">
                <a:latin typeface="Times New Roman" panose="02020603050405020304" pitchFamily="18" charset="0"/>
              </a:rPr>
              <a:t>'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경북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‘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             when </a:t>
            </a:r>
            <a:r>
              <a:rPr lang="en-US" altLang="ko-KR" sz="1600" dirty="0">
                <a:latin typeface="Times New Roman" panose="02020603050405020304" pitchFamily="18" charset="0"/>
              </a:rPr>
              <a:t>12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then </a:t>
            </a:r>
            <a:r>
              <a:rPr lang="en-US" altLang="ko-KR" sz="1600" dirty="0">
                <a:latin typeface="Times New Roman" panose="02020603050405020304" pitchFamily="18" charset="0"/>
              </a:rPr>
              <a:t>'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경기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‘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from </a:t>
            </a:r>
            <a:r>
              <a:rPr lang="en-US" altLang="ko-KR" sz="1600" dirty="0">
                <a:latin typeface="Times New Roman" panose="02020603050405020304" pitchFamily="18" charset="0"/>
              </a:rPr>
              <a:t>offices,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mgr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empl_num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1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Scalar-Valued Expression</a:t>
            </a:r>
            <a:r>
              <a:rPr lang="ko-KR" altLang="en-US" dirty="0"/>
              <a:t>의 확장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5042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조건적 </a:t>
            </a:r>
            <a:r>
              <a:rPr lang="en-US" altLang="ko-KR" dirty="0"/>
              <a:t>null </a:t>
            </a:r>
            <a:r>
              <a:rPr lang="ko-KR" altLang="en-US" dirty="0"/>
              <a:t>제거 및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9356" y="3458732"/>
            <a:ext cx="3932643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구문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nullif</a:t>
            </a:r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수식</a:t>
            </a:r>
            <a:r>
              <a:rPr lang="en-US" altLang="ko-KR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, </a:t>
            </a:r>
            <a:r>
              <a:rPr lang="ko-KR" altLang="en-US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수식</a:t>
            </a:r>
            <a:r>
              <a:rPr lang="en-US" altLang="ko-KR" sz="16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</a:p>
          <a:p>
            <a:pPr latinLnBrk="1"/>
            <a:r>
              <a:rPr lang="en-US" altLang="ko-KR" sz="1600" dirty="0">
                <a:latin typeface="Times New Roman" panose="02020603050405020304" pitchFamily="18" charset="0"/>
              </a:rPr>
              <a:t>case</a:t>
            </a:r>
          </a:p>
          <a:p>
            <a:pPr latinLnBrk="1"/>
            <a:r>
              <a:rPr lang="en-US" altLang="ko-KR" sz="1600" dirty="0" smtClean="0">
                <a:latin typeface="Times New Roman" panose="02020603050405020304" pitchFamily="18" charset="0"/>
              </a:rPr>
              <a:t>       when </a:t>
            </a:r>
            <a:r>
              <a:rPr lang="en-US" altLang="ko-KR" sz="1600" dirty="0">
                <a:latin typeface="Times New Roman" panose="02020603050405020304" pitchFamily="18" charset="0"/>
              </a:rPr>
              <a:t>(</a:t>
            </a:r>
            <a:r>
              <a:rPr lang="ko-KR" altLang="en-US" sz="1600" i="1" dirty="0">
                <a:latin typeface="Times New Roman" panose="02020603050405020304" pitchFamily="18" charset="0"/>
              </a:rPr>
              <a:t>수식</a:t>
            </a:r>
            <a:r>
              <a:rPr lang="en-US" altLang="ko-KR" sz="1600" i="1" dirty="0">
                <a:latin typeface="Times New Roman" panose="02020603050405020304" pitchFamily="18" charset="0"/>
              </a:rPr>
              <a:t>1</a:t>
            </a:r>
            <a:r>
              <a:rPr lang="en-US" altLang="ko-KR" sz="1600" dirty="0">
                <a:latin typeface="Times New Roman" panose="02020603050405020304" pitchFamily="18" charset="0"/>
              </a:rPr>
              <a:t> = </a:t>
            </a:r>
            <a:r>
              <a:rPr lang="ko-KR" altLang="en-US" sz="1600" i="1" dirty="0">
                <a:latin typeface="Times New Roman" panose="02020603050405020304" pitchFamily="18" charset="0"/>
              </a:rPr>
              <a:t>수식</a:t>
            </a:r>
            <a:r>
              <a:rPr lang="en-US" altLang="ko-KR" sz="1600" i="1" dirty="0">
                <a:latin typeface="Times New Roman" panose="02020603050405020304" pitchFamily="18" charset="0"/>
              </a:rPr>
              <a:t>2</a:t>
            </a:r>
            <a:r>
              <a:rPr lang="en-US" altLang="ko-KR" sz="1600" dirty="0">
                <a:latin typeface="Times New Roman" panose="02020603050405020304" pitchFamily="18" charset="0"/>
              </a:rPr>
              <a:t>) then null</a:t>
            </a:r>
          </a:p>
          <a:p>
            <a:pPr latinLnBrk="1"/>
            <a:r>
              <a:rPr lang="en-US" altLang="ko-KR" sz="1600" dirty="0" smtClean="0">
                <a:latin typeface="Times New Roman" panose="02020603050405020304" pitchFamily="18" charset="0"/>
              </a:rPr>
              <a:t>       else </a:t>
            </a:r>
            <a:r>
              <a:rPr lang="ko-KR" altLang="en-US" sz="1600" i="1" dirty="0">
                <a:latin typeface="Times New Roman" panose="02020603050405020304" pitchFamily="18" charset="0"/>
              </a:rPr>
              <a:t>수식</a:t>
            </a:r>
            <a:r>
              <a:rPr lang="en-US" altLang="ko-KR" sz="1600" i="1" dirty="0">
                <a:latin typeface="Times New Roman" panose="02020603050405020304" pitchFamily="18" charset="0"/>
              </a:rPr>
              <a:t>1</a:t>
            </a:r>
            <a:endParaRPr lang="ko-KR" altLang="en-US" sz="1600" i="1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157" y="3458732"/>
            <a:ext cx="3932643" cy="1323439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예시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select  city,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sum(sales)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from   offices,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salesreps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where  </a:t>
            </a:r>
            <a:r>
              <a:rPr lang="en-US" altLang="ko-KR" sz="1600" dirty="0">
                <a:latin typeface="Times New Roman" panose="02020603050405020304" pitchFamily="18" charset="0"/>
              </a:rPr>
              <a:t>office = (</a:t>
            </a:r>
            <a:r>
              <a:rPr lang="en-US" altLang="ko-KR" sz="1600" dirty="0" err="1">
                <a:latin typeface="Times New Roman" panose="02020603050405020304" pitchFamily="18" charset="0"/>
              </a:rPr>
              <a:t>nullif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</a:rPr>
              <a:t>rep_office</a:t>
            </a:r>
            <a:r>
              <a:rPr lang="en-US" altLang="ko-KR" sz="1600" dirty="0">
                <a:latin typeface="Times New Roman" panose="02020603050405020304" pitchFamily="18" charset="0"/>
              </a:rPr>
              <a:t> 0) 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group  </a:t>
            </a:r>
            <a:r>
              <a:rPr lang="en-US" altLang="ko-KR" sz="1600" dirty="0">
                <a:latin typeface="Times New Roman" panose="02020603050405020304" pitchFamily="18" charset="0"/>
              </a:rPr>
              <a:t>by city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357" y="1684867"/>
            <a:ext cx="393264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구문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coalesce (</a:t>
            </a:r>
            <a:r>
              <a:rPr lang="ko-KR" altLang="en-US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수식</a:t>
            </a:r>
            <a:r>
              <a:rPr lang="en-US" altLang="ko-KR" sz="1600" i="1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, ..., </a:t>
            </a:r>
            <a:r>
              <a:rPr lang="ko-KR" altLang="en-US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수식</a:t>
            </a:r>
            <a:r>
              <a:rPr lang="en-US" altLang="ko-KR" sz="1600" i="1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</a:p>
          <a:p>
            <a:pPr latinLnBrk="1"/>
            <a:r>
              <a:rPr lang="en-US" altLang="ko-KR" sz="1600" dirty="0" smtClean="0">
                <a:latin typeface="Times New Roman" panose="02020603050405020304" pitchFamily="18" charset="0"/>
              </a:rPr>
              <a:t>case</a:t>
            </a:r>
            <a:r>
              <a:rPr lang="en-US" altLang="ko-KR" sz="1600" dirty="0">
                <a:latin typeface="Times New Roman" panose="02020603050405020304" pitchFamily="18" charset="0"/>
              </a:rPr>
              <a:t>				</a:t>
            </a:r>
          </a:p>
          <a:p>
            <a:pPr latinLnBrk="1"/>
            <a:r>
              <a:rPr lang="en-US" altLang="ko-KR" sz="1600" dirty="0">
                <a:latin typeface="Times New Roman" panose="02020603050405020304" pitchFamily="18" charset="0"/>
              </a:rPr>
              <a:t>when (</a:t>
            </a:r>
            <a:r>
              <a:rPr lang="ko-KR" altLang="en-US" sz="1600" i="1" dirty="0">
                <a:latin typeface="Times New Roman" panose="02020603050405020304" pitchFamily="18" charset="0"/>
              </a:rPr>
              <a:t>수식</a:t>
            </a:r>
            <a:r>
              <a:rPr lang="en-US" altLang="ko-KR" sz="16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ko-KR" sz="1600" dirty="0">
                <a:latin typeface="Times New Roman" panose="02020603050405020304" pitchFamily="18" charset="0"/>
              </a:rPr>
              <a:t> is not null) then </a:t>
            </a:r>
            <a:r>
              <a:rPr lang="ko-KR" altLang="en-US" sz="1600" i="1" dirty="0">
                <a:latin typeface="Times New Roman" panose="02020603050405020304" pitchFamily="18" charset="0"/>
              </a:rPr>
              <a:t>수식</a:t>
            </a:r>
            <a:r>
              <a:rPr lang="en-US" altLang="ko-KR" sz="1600" i="1" baseline="-25000" dirty="0" smtClean="0">
                <a:latin typeface="Times New Roman" panose="02020603050405020304" pitchFamily="18" charset="0"/>
              </a:rPr>
              <a:t>1</a:t>
            </a:r>
            <a:endParaRPr lang="en-US" altLang="ko-KR" sz="1600" baseline="-25000" dirty="0" smtClean="0">
              <a:latin typeface="Times New Roman" panose="02020603050405020304" pitchFamily="18" charset="0"/>
            </a:endParaRPr>
          </a:p>
          <a:p>
            <a:pPr latinLnBrk="1"/>
            <a:r>
              <a:rPr lang="en-US" altLang="ko-KR" sz="1600" baseline="-25000" dirty="0">
                <a:latin typeface="Times New Roman" panose="02020603050405020304" pitchFamily="18" charset="0"/>
              </a:rPr>
              <a:t>…</a:t>
            </a: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</a:p>
          <a:p>
            <a:pPr latinLnBrk="1"/>
            <a:r>
              <a:rPr lang="en-US" altLang="ko-KR" sz="1600" dirty="0">
                <a:latin typeface="Times New Roman" panose="02020603050405020304" pitchFamily="18" charset="0"/>
              </a:rPr>
              <a:t>when (</a:t>
            </a:r>
            <a:r>
              <a:rPr lang="ko-KR" altLang="en-US" sz="1600" i="1" dirty="0">
                <a:latin typeface="Times New Roman" panose="02020603050405020304" pitchFamily="18" charset="0"/>
              </a:rPr>
              <a:t>수식</a:t>
            </a:r>
            <a:r>
              <a:rPr lang="en-US" altLang="ko-KR" sz="1600" i="1" baseline="-25000" dirty="0">
                <a:latin typeface="Times New Roman" panose="02020603050405020304" pitchFamily="18" charset="0"/>
              </a:rPr>
              <a:t>n-1</a:t>
            </a:r>
            <a:r>
              <a:rPr lang="en-US" altLang="ko-KR" sz="1600" dirty="0">
                <a:latin typeface="Times New Roman" panose="02020603050405020304" pitchFamily="18" charset="0"/>
              </a:rPr>
              <a:t> is not null) then </a:t>
            </a:r>
            <a:r>
              <a:rPr lang="ko-KR" altLang="en-US" sz="1600" i="1" dirty="0">
                <a:latin typeface="Times New Roman" panose="02020603050405020304" pitchFamily="18" charset="0"/>
              </a:rPr>
              <a:t>수식</a:t>
            </a:r>
            <a:r>
              <a:rPr lang="en-US" altLang="ko-KR" sz="1600" i="1" baseline="-25000" dirty="0">
                <a:latin typeface="Times New Roman" panose="02020603050405020304" pitchFamily="18" charset="0"/>
              </a:rPr>
              <a:t>n-1</a:t>
            </a:r>
          </a:p>
          <a:p>
            <a:pPr latinLnBrk="1"/>
            <a:r>
              <a:rPr lang="en-US" altLang="ko-KR" sz="1600" dirty="0">
                <a:latin typeface="Times New Roman" panose="02020603050405020304" pitchFamily="18" charset="0"/>
              </a:rPr>
              <a:t>else </a:t>
            </a:r>
            <a:r>
              <a:rPr lang="ko-KR" altLang="en-US" sz="1600" i="1" dirty="0">
                <a:latin typeface="Times New Roman" panose="02020603050405020304" pitchFamily="18" charset="0"/>
              </a:rPr>
              <a:t>수식</a:t>
            </a:r>
            <a:r>
              <a:rPr lang="en-US" altLang="ko-KR" sz="1600" i="1" baseline="-25000" dirty="0">
                <a:latin typeface="Times New Roman" panose="02020603050405020304" pitchFamily="18" charset="0"/>
              </a:rPr>
              <a:t>n</a:t>
            </a:r>
            <a:endParaRPr lang="ko-KR" altLang="en-US" sz="16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4157" y="1684867"/>
            <a:ext cx="3932643" cy="830997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[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예시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]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select  </a:t>
            </a:r>
            <a:r>
              <a:rPr lang="en-US" altLang="ko-KR" sz="1600" dirty="0">
                <a:latin typeface="Times New Roman" panose="02020603050405020304" pitchFamily="18" charset="0"/>
              </a:rPr>
              <a:t>name,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coalesce(quota</a:t>
            </a:r>
            <a:r>
              <a:rPr lang="en-US" altLang="ko-KR" sz="1600" dirty="0">
                <a:latin typeface="Times New Roman" panose="02020603050405020304" pitchFamily="18" charset="0"/>
              </a:rPr>
              <a:t>, sales, 0.00) 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from  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salesreps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29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Row-Valued </a:t>
            </a:r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값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[“( )”]: </a:t>
            </a:r>
            <a:r>
              <a:rPr lang="ko-KR" altLang="en-US" dirty="0" smtClean="0"/>
              <a:t>괄호 안의 값으로부터 하나의 행을 만들어 주는 연산자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부질의에서도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en-US" altLang="ko-KR" dirty="0" err="1"/>
              <a:t>order_num</a:t>
            </a:r>
            <a:r>
              <a:rPr lang="en-US" altLang="ko-KR" dirty="0"/>
              <a:t>, </a:t>
            </a:r>
            <a:r>
              <a:rPr lang="en-US" altLang="ko-KR" dirty="0" err="1"/>
              <a:t>qty</a:t>
            </a:r>
            <a:r>
              <a:rPr lang="en-US" altLang="ko-KR" dirty="0"/>
              <a:t>, amount </a:t>
            </a:r>
            <a:r>
              <a:rPr lang="en-US" altLang="ko-KR" dirty="0" smtClean="0"/>
              <a:t>from  </a:t>
            </a:r>
            <a:r>
              <a:rPr lang="en-US" altLang="ko-KR" dirty="0"/>
              <a:t>orders </a:t>
            </a:r>
            <a:r>
              <a:rPr lang="en-US" altLang="ko-KR" dirty="0" smtClean="0"/>
              <a:t>where </a:t>
            </a:r>
            <a:r>
              <a:rPr lang="en-US" altLang="ko-KR" dirty="0"/>
              <a:t>(</a:t>
            </a:r>
            <a:r>
              <a:rPr lang="en-US" altLang="ko-KR" dirty="0" err="1"/>
              <a:t>mfr</a:t>
            </a:r>
            <a:r>
              <a:rPr lang="en-US" altLang="ko-KR" dirty="0"/>
              <a:t>, product) = ('ACI', '41002</a:t>
            </a:r>
            <a:r>
              <a:rPr lang="en-US" altLang="ko-KR" dirty="0" smtClean="0"/>
              <a:t>')</a:t>
            </a:r>
          </a:p>
          <a:p>
            <a:pPr lvl="2"/>
            <a:r>
              <a:rPr lang="en-US" altLang="ko-KR" dirty="0"/>
              <a:t>select </a:t>
            </a:r>
            <a:r>
              <a:rPr lang="en-US" altLang="ko-KR" dirty="0" err="1"/>
              <a:t>order_num</a:t>
            </a:r>
            <a:r>
              <a:rPr lang="en-US" altLang="ko-KR" dirty="0"/>
              <a:t>, </a:t>
            </a:r>
            <a:r>
              <a:rPr lang="en-US" altLang="ko-KR" dirty="0" err="1"/>
              <a:t>order_date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/>
              <a:t>orders </a:t>
            </a:r>
          </a:p>
          <a:p>
            <a:pPr marL="712788" lvl="2" indent="0">
              <a:buNone/>
            </a:pPr>
            <a:r>
              <a:rPr lang="en-US" altLang="ko-KR" dirty="0" smtClean="0"/>
              <a:t>      where 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mfr</a:t>
            </a:r>
            <a:r>
              <a:rPr lang="en-US" altLang="ko-KR" dirty="0">
                <a:solidFill>
                  <a:srgbClr val="00B050"/>
                </a:solidFill>
              </a:rPr>
              <a:t>, product) </a:t>
            </a:r>
            <a:r>
              <a:rPr lang="en-US" altLang="ko-KR" dirty="0"/>
              <a:t>= </a:t>
            </a:r>
            <a:r>
              <a:rPr lang="en-US" altLang="ko-KR" dirty="0" smtClean="0"/>
              <a:t>(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select </a:t>
            </a:r>
            <a:r>
              <a:rPr lang="en-US" altLang="ko-KR" dirty="0" err="1" smtClean="0"/>
              <a:t>mfr_id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product_id</a:t>
            </a:r>
            <a:endParaRPr lang="en-US" altLang="ko-KR" dirty="0"/>
          </a:p>
          <a:p>
            <a:pPr marL="712788" lvl="2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from products</a:t>
            </a:r>
            <a:endParaRPr lang="en-US" altLang="ko-KR" dirty="0"/>
          </a:p>
          <a:p>
            <a:pPr marL="712788" lvl="2" indent="0">
              <a:buNone/>
            </a:pPr>
            <a:r>
              <a:rPr lang="en-US" altLang="ko-KR" dirty="0"/>
              <a:t>		where price = (select max(price) from products</a:t>
            </a:r>
            <a:r>
              <a:rPr lang="en-US" altLang="ko-KR" dirty="0" smtClean="0"/>
              <a:t>)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697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Table-valued </a:t>
            </a:r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값 </a:t>
            </a:r>
            <a:r>
              <a:rPr lang="ko-KR" altLang="en-US" dirty="0" err="1" smtClean="0"/>
              <a:t>생성자</a:t>
            </a:r>
            <a:r>
              <a:rPr lang="en-US" altLang="ko-KR" dirty="0"/>
              <a:t>: values </a:t>
            </a:r>
            <a:r>
              <a:rPr lang="ko-KR" altLang="en-US" dirty="0" err="1" smtClean="0"/>
              <a:t>행값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en-US" altLang="ko-KR" dirty="0"/>
              <a:t>, ..., </a:t>
            </a:r>
            <a:r>
              <a:rPr lang="ko-KR" altLang="en-US" dirty="0" err="1" smtClean="0"/>
              <a:t>행값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부질의에서도</a:t>
            </a:r>
            <a:r>
              <a:rPr lang="ko-KR" altLang="en-US" dirty="0" smtClean="0"/>
              <a:t>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/>
              <a:t>insert into offices (office, city, </a:t>
            </a:r>
            <a:r>
              <a:rPr lang="en-US" altLang="ko-KR" dirty="0" err="1"/>
              <a:t>mgr</a:t>
            </a:r>
            <a:r>
              <a:rPr lang="en-US" altLang="ko-KR" dirty="0"/>
              <a:t>, sales)</a:t>
            </a:r>
          </a:p>
          <a:p>
            <a:pPr marL="712788" lvl="2" indent="0">
              <a:buNone/>
            </a:pPr>
            <a:r>
              <a:rPr lang="en-US" altLang="ko-KR" dirty="0" smtClean="0"/>
              <a:t>      values (23</a:t>
            </a:r>
            <a:r>
              <a:rPr lang="en-US" altLang="ko-KR" dirty="0"/>
              <a:t>, 'San Diego', 108, 0.00),</a:t>
            </a:r>
          </a:p>
          <a:p>
            <a:pPr marL="712788" lvl="2" indent="0">
              <a:buNone/>
            </a:pPr>
            <a:r>
              <a:rPr lang="en-US" altLang="ko-KR" dirty="0"/>
              <a:t>		..., </a:t>
            </a:r>
          </a:p>
          <a:p>
            <a:pPr marL="712788" lvl="2" indent="0">
              <a:buNone/>
            </a:pPr>
            <a:r>
              <a:rPr lang="en-US" altLang="ko-KR" dirty="0"/>
              <a:t>		(14, 'Boston', NULL, 0.00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select description, </a:t>
            </a:r>
            <a:r>
              <a:rPr lang="en-US" altLang="ko-KR" dirty="0" smtClean="0"/>
              <a:t>price from products</a:t>
            </a:r>
            <a:endParaRPr lang="en-US" altLang="ko-KR" dirty="0"/>
          </a:p>
          <a:p>
            <a:pPr marL="712788" lvl="2" indent="0">
              <a:buNone/>
            </a:pPr>
            <a:r>
              <a:rPr lang="en-US" altLang="ko-KR" dirty="0" smtClean="0"/>
              <a:t>      where </a:t>
            </a:r>
            <a:r>
              <a:rPr lang="en-US" altLang="ko-KR" dirty="0"/>
              <a:t>(</a:t>
            </a:r>
            <a:r>
              <a:rPr lang="en-US" altLang="ko-KR" dirty="0" err="1" smtClean="0"/>
              <a:t>mfr_id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product_id</a:t>
            </a:r>
            <a:r>
              <a:rPr lang="en-US" altLang="ko-KR" dirty="0" smtClean="0"/>
              <a:t>)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in </a:t>
            </a:r>
            <a:r>
              <a:rPr lang="en-US" altLang="ko-KR" dirty="0"/>
              <a:t>(select </a:t>
            </a:r>
            <a:r>
              <a:rPr lang="en-US" altLang="ko-KR" dirty="0" err="1"/>
              <a:t>mfr</a:t>
            </a:r>
            <a:r>
              <a:rPr lang="en-US" altLang="ko-KR" dirty="0"/>
              <a:t>, product from orders where amount&gt;200.0)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9746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실습 문제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24409"/>
            <a:ext cx="82296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latinLnBrk="1">
              <a:buAutoNum type="arabicParenBoth"/>
            </a:pPr>
            <a:r>
              <a:rPr lang="ko-KR" altLang="en-US" sz="1600" dirty="0" smtClean="0"/>
              <a:t>모든 </a:t>
            </a:r>
            <a:r>
              <a:rPr lang="ko-KR" altLang="en-US" sz="1600" dirty="0"/>
              <a:t>주문에 대해 다음을 검색하라</a:t>
            </a:r>
            <a:r>
              <a:rPr lang="en-US" altLang="ko-KR" sz="1600" dirty="0"/>
              <a:t>: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고객신용한도</a:t>
            </a:r>
            <a:endParaRPr lang="en-US" altLang="ko-KR" sz="1600" dirty="0" smtClean="0"/>
          </a:p>
          <a:p>
            <a:pPr marL="342900" indent="-342900" latinLnBrk="1">
              <a:buAutoNum type="arabicParenBoth"/>
            </a:pPr>
            <a:r>
              <a:rPr lang="ko-KR" altLang="en-US" sz="1600" dirty="0" smtClean="0"/>
              <a:t>모든 </a:t>
            </a:r>
            <a:r>
              <a:rPr lang="ko-KR" altLang="en-US" sz="1600" dirty="0"/>
              <a:t>영업사원에 </a:t>
            </a:r>
            <a:r>
              <a:rPr lang="en-US" altLang="ko-KR" sz="1600" dirty="0"/>
              <a:t>... :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근무지역</a:t>
            </a:r>
            <a:r>
              <a:rPr lang="en-US" altLang="ko-KR" sz="1600" dirty="0"/>
              <a:t>, </a:t>
            </a:r>
            <a:r>
              <a:rPr lang="ko-KR" altLang="en-US" sz="1600" dirty="0"/>
              <a:t>도시</a:t>
            </a:r>
          </a:p>
          <a:p>
            <a:pPr latinLnBrk="1"/>
            <a:r>
              <a:rPr lang="en-US" altLang="ko-KR" sz="1600" dirty="0"/>
              <a:t>(3) </a:t>
            </a:r>
            <a:r>
              <a:rPr lang="ko-KR" altLang="en-US" sz="1600" dirty="0"/>
              <a:t>모든 사무소에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도시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관리자이름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관리자직함</a:t>
            </a:r>
          </a:p>
          <a:p>
            <a:pPr latinLnBrk="1"/>
            <a:r>
              <a:rPr lang="en-US" altLang="ko-KR" sz="1600" dirty="0"/>
              <a:t>(4) </a:t>
            </a:r>
            <a:r>
              <a:rPr lang="ko-KR" altLang="en-US" sz="1600" dirty="0"/>
              <a:t>목표가 </a:t>
            </a:r>
            <a:r>
              <a:rPr lang="en-US" altLang="ko-KR" sz="1600" dirty="0"/>
              <a:t>600,000</a:t>
            </a:r>
            <a:r>
              <a:rPr lang="ko-KR" altLang="en-US" sz="1600" dirty="0"/>
              <a:t>을 넘는 사무소에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도시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관리자이름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관리자직함</a:t>
            </a:r>
          </a:p>
          <a:p>
            <a:pPr latinLnBrk="1"/>
            <a:r>
              <a:rPr lang="en-US" altLang="ko-KR" sz="1600" dirty="0"/>
              <a:t>(5) </a:t>
            </a:r>
            <a:r>
              <a:rPr lang="ko-KR" altLang="en-US" sz="1600" dirty="0"/>
              <a:t>모든 주문에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설명</a:t>
            </a:r>
          </a:p>
          <a:p>
            <a:pPr latinLnBrk="1"/>
            <a:r>
              <a:rPr lang="en-US" altLang="ko-KR" sz="1600" dirty="0"/>
              <a:t>(6) </a:t>
            </a:r>
            <a:r>
              <a:rPr lang="ko-KR" altLang="en-US" sz="1600" dirty="0" err="1"/>
              <a:t>주문액이</a:t>
            </a:r>
            <a:r>
              <a:rPr lang="ko-KR" altLang="en-US" sz="1600" dirty="0"/>
              <a:t> </a:t>
            </a:r>
            <a:r>
              <a:rPr lang="en-US" altLang="ko-KR" sz="1600" dirty="0"/>
              <a:t>25000</a:t>
            </a:r>
            <a:r>
              <a:rPr lang="ko-KR" altLang="en-US" sz="1600" dirty="0"/>
              <a:t>을 초과하는 주문에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영업사원이름</a:t>
            </a:r>
          </a:p>
          <a:p>
            <a:pPr latinLnBrk="1"/>
            <a:r>
              <a:rPr lang="en-US" altLang="ko-KR" sz="1600" dirty="0"/>
              <a:t>(7) </a:t>
            </a:r>
            <a:r>
              <a:rPr lang="ko-KR" altLang="en-US" sz="1600" dirty="0" err="1"/>
              <a:t>주문액이</a:t>
            </a:r>
            <a:r>
              <a:rPr lang="ko-KR" altLang="en-US" sz="1600" dirty="0"/>
              <a:t> </a:t>
            </a:r>
            <a:r>
              <a:rPr lang="en-US" altLang="ko-KR" sz="1600" dirty="0"/>
              <a:t>25000</a:t>
            </a:r>
            <a:r>
              <a:rPr lang="ko-KR" altLang="en-US" sz="1600" dirty="0"/>
              <a:t>을 초과하는 주문에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영업사원이름</a:t>
            </a:r>
            <a:r>
              <a:rPr lang="en-US" altLang="ko-KR" sz="1600" dirty="0" smtClean="0"/>
              <a:t>,</a:t>
            </a:r>
          </a:p>
          <a:p>
            <a:pPr latinLnBrk="1"/>
            <a:r>
              <a:rPr lang="en-US" altLang="ko-KR" sz="1600" dirty="0"/>
              <a:t>	</a:t>
            </a:r>
            <a:r>
              <a:rPr lang="ko-KR" altLang="en-US" sz="1600" dirty="0" smtClean="0"/>
              <a:t>도시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(8) </a:t>
            </a:r>
            <a:r>
              <a:rPr lang="ko-KR" altLang="en-US" sz="1600" dirty="0"/>
              <a:t>신입 사원이 입사한 날에 접수된 모든 주문에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주문액</a:t>
            </a:r>
            <a:r>
              <a:rPr lang="en-US" altLang="ko-KR" sz="1600" dirty="0"/>
              <a:t>, </a:t>
            </a:r>
            <a:r>
              <a:rPr lang="ko-KR" altLang="en-US" sz="1600" dirty="0"/>
              <a:t>주문일자</a:t>
            </a:r>
            <a:r>
              <a:rPr lang="en-US" altLang="ko-KR" sz="1600" dirty="0" smtClean="0"/>
              <a:t>,</a:t>
            </a:r>
          </a:p>
          <a:p>
            <a:pPr latinLnBrk="1"/>
            <a:r>
              <a:rPr lang="en-US" altLang="ko-KR" sz="1600" dirty="0"/>
              <a:t>	</a:t>
            </a:r>
            <a:r>
              <a:rPr lang="ko-KR" altLang="en-US" sz="1600" dirty="0" smtClean="0"/>
              <a:t>신입이름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(9) </a:t>
            </a:r>
            <a:r>
              <a:rPr lang="ko-KR" altLang="en-US" sz="1600" dirty="0"/>
              <a:t>영업사원의 할당치가 사무소의 목표치 보다 큰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영업사원과 사무소의 </a:t>
            </a:r>
            <a:r>
              <a:rPr lang="ko-KR" altLang="en-US" sz="1600" dirty="0" smtClean="0"/>
              <a:t>모든</a:t>
            </a:r>
            <a:endParaRPr lang="en-US" altLang="ko-KR" sz="1600" dirty="0" smtClean="0"/>
          </a:p>
          <a:p>
            <a:pPr latinLnBrk="1"/>
            <a:r>
              <a:rPr lang="en-US" altLang="ko-KR" sz="1600" dirty="0"/>
              <a:t>	</a:t>
            </a:r>
            <a:r>
              <a:rPr lang="ko-KR" altLang="en-US" sz="1600" dirty="0" smtClean="0"/>
              <a:t>조합을 </a:t>
            </a:r>
            <a:r>
              <a:rPr lang="ko-KR" altLang="en-US" sz="1600" dirty="0"/>
              <a:t>나열</a:t>
            </a:r>
          </a:p>
          <a:p>
            <a:pPr latinLnBrk="1"/>
            <a:r>
              <a:rPr lang="en-US" altLang="ko-KR" sz="1600" dirty="0"/>
              <a:t>(10) </a:t>
            </a:r>
            <a:r>
              <a:rPr lang="ko-KR" altLang="en-US" sz="1600" dirty="0"/>
              <a:t>각 영업사원에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매출</a:t>
            </a:r>
            <a:r>
              <a:rPr lang="en-US" altLang="ko-KR" sz="1600" dirty="0"/>
              <a:t>, </a:t>
            </a:r>
            <a:r>
              <a:rPr lang="ko-KR" altLang="en-US" sz="1600" dirty="0"/>
              <a:t>도시</a:t>
            </a:r>
          </a:p>
          <a:p>
            <a:pPr latinLnBrk="1"/>
            <a:r>
              <a:rPr lang="en-US" altLang="ko-KR" sz="1600" dirty="0"/>
              <a:t>(11) </a:t>
            </a:r>
            <a:r>
              <a:rPr lang="ko-KR" altLang="en-US" sz="1600" dirty="0"/>
              <a:t>각 영업사원에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사원에 대한 모든 정보 및 사무소에 대한 모든 정보</a:t>
            </a:r>
          </a:p>
          <a:p>
            <a:pPr latinLnBrk="1"/>
            <a:r>
              <a:rPr lang="en-US" altLang="ko-KR" sz="1600" dirty="0"/>
              <a:t>(12) </a:t>
            </a:r>
            <a:r>
              <a:rPr lang="ko-KR" altLang="en-US" sz="1600" dirty="0"/>
              <a:t>각 영업사원에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사원에 대한 모든 정보 및 도시</a:t>
            </a:r>
          </a:p>
          <a:p>
            <a:pPr latinLnBrk="1"/>
            <a:r>
              <a:rPr lang="en-US" altLang="ko-KR" sz="1600" dirty="0"/>
              <a:t>(13) </a:t>
            </a:r>
            <a:r>
              <a:rPr lang="ko-KR" altLang="en-US" sz="1600" dirty="0"/>
              <a:t>모든 영업사원에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사원이름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관리자이름</a:t>
            </a:r>
          </a:p>
          <a:p>
            <a:pPr latinLnBrk="1"/>
            <a:r>
              <a:rPr lang="en-US" altLang="ko-KR" sz="1600" dirty="0"/>
              <a:t>(14) </a:t>
            </a:r>
            <a:r>
              <a:rPr lang="ko-KR" altLang="en-US" sz="1600" dirty="0"/>
              <a:t>관리자 보다 높은 할당치를 갖는 영업사원에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할당치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관리자할당치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(15) </a:t>
            </a:r>
            <a:r>
              <a:rPr lang="ko-KR" altLang="en-US" sz="1600" dirty="0"/>
              <a:t>관리자와 다른 사무소에서 근무하는 사원에 대해 </a:t>
            </a:r>
            <a:r>
              <a:rPr lang="en-US" altLang="ko-KR" sz="1600" dirty="0"/>
              <a:t>...: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사무소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관리자사무소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7124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실습 문제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24409"/>
            <a:ext cx="82296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 smtClean="0"/>
              <a:t>(</a:t>
            </a:r>
            <a:r>
              <a:rPr lang="en-US" altLang="ko-KR" sz="1400" dirty="0"/>
              <a:t>16) </a:t>
            </a:r>
            <a:r>
              <a:rPr lang="en-US" altLang="ko-KR" sz="1600" dirty="0"/>
              <a:t>Atlanta </a:t>
            </a:r>
            <a:r>
              <a:rPr lang="ko-KR" altLang="en-US" sz="1600" dirty="0"/>
              <a:t>사무소의 목표치 보다 많거나 같은 할당치를 갖는 사원을 나열하라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 smtClean="0"/>
              <a:t>(</a:t>
            </a:r>
            <a:r>
              <a:rPr lang="en-US" altLang="ko-KR" sz="1600" dirty="0"/>
              <a:t>17) </a:t>
            </a:r>
            <a:r>
              <a:rPr lang="ko-KR" altLang="en-US" sz="1600" dirty="0" smtClean="0"/>
              <a:t>목표치를 </a:t>
            </a:r>
            <a:r>
              <a:rPr lang="ko-KR" altLang="en-US" sz="1600" dirty="0"/>
              <a:t>달성한 사무소에 근무하는 사원을 나열하라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 smtClean="0"/>
              <a:t>(</a:t>
            </a:r>
            <a:r>
              <a:rPr lang="en-US" altLang="ko-KR" sz="1600" dirty="0"/>
              <a:t>18) </a:t>
            </a:r>
            <a:r>
              <a:rPr lang="ko-KR" altLang="en-US" sz="1600" dirty="0"/>
              <a:t>소속 사원의 할당치 합을 초과하는 목표치를 갖는 모든 사무소를 나열하라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(19) Bill Adams</a:t>
            </a:r>
            <a:r>
              <a:rPr lang="ko-KR" altLang="en-US" sz="1600" dirty="0"/>
              <a:t>가 담당하는 고객을 나열하라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 smtClean="0"/>
              <a:t>(</a:t>
            </a:r>
            <a:r>
              <a:rPr lang="en-US" altLang="ko-KR" sz="1600" dirty="0"/>
              <a:t>20) 1990</a:t>
            </a:r>
            <a:r>
              <a:rPr lang="ko-KR" altLang="en-US" sz="1600" dirty="0"/>
              <a:t>년 </a:t>
            </a:r>
            <a:r>
              <a:rPr lang="en-US" altLang="ko-KR" sz="1600" dirty="0"/>
              <a:t>1</a:t>
            </a:r>
            <a:r>
              <a:rPr lang="ko-KR" altLang="en-US" sz="1600" dirty="0"/>
              <a:t>월에서 </a:t>
            </a:r>
            <a:r>
              <a:rPr lang="en-US" altLang="ko-KR" sz="1600" dirty="0"/>
              <a:t>6</a:t>
            </a:r>
            <a:r>
              <a:rPr lang="ko-KR" altLang="en-US" sz="1600" dirty="0"/>
              <a:t>월 사이에 </a:t>
            </a:r>
            <a:r>
              <a:rPr lang="en-US" altLang="ko-KR" sz="1600" dirty="0"/>
              <a:t>ACI </a:t>
            </a:r>
            <a:r>
              <a:rPr lang="ko-KR" altLang="en-US" sz="1600" dirty="0"/>
              <a:t>제조회사에서 만든 </a:t>
            </a:r>
            <a:endParaRPr lang="en-US" altLang="ko-KR" sz="1600" dirty="0" smtClean="0"/>
          </a:p>
          <a:p>
            <a:pPr latinLnBrk="1"/>
            <a:r>
              <a:rPr lang="en-US" altLang="ko-KR" sz="1600" dirty="0"/>
              <a:t> </a:t>
            </a:r>
            <a:r>
              <a:rPr lang="en-US" altLang="ko-KR" sz="1600" dirty="0" smtClean="0"/>
              <a:t>       Widgets</a:t>
            </a:r>
            <a:r>
              <a:rPr lang="en-US" altLang="ko-KR" sz="1600" dirty="0"/>
              <a:t>("4100" </a:t>
            </a:r>
            <a:r>
              <a:rPr lang="ko-KR" altLang="en-US" sz="1600" dirty="0"/>
              <a:t>계열 제품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주문한 </a:t>
            </a:r>
            <a:r>
              <a:rPr lang="ko-KR" altLang="en-US" sz="1600" dirty="0"/>
              <a:t>모든 고객을 나열하라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latinLnBrk="1"/>
            <a:r>
              <a:rPr lang="en-US" altLang="ko-KR" sz="1600" dirty="0" smtClean="0"/>
              <a:t>(</a:t>
            </a:r>
            <a:r>
              <a:rPr lang="en-US" altLang="ko-KR" sz="1600" dirty="0"/>
              <a:t>21) </a:t>
            </a:r>
            <a:r>
              <a:rPr lang="ko-KR" altLang="en-US" sz="1600" dirty="0"/>
              <a:t>접수된 주문 중에서 금액이 </a:t>
            </a:r>
            <a:r>
              <a:rPr lang="en-US" altLang="ko-KR" sz="1600" dirty="0"/>
              <a:t>25,000 </a:t>
            </a:r>
            <a:r>
              <a:rPr lang="ko-KR" altLang="en-US" sz="1600" dirty="0"/>
              <a:t>이상인 제품을 나열하라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(22) </a:t>
            </a:r>
            <a:r>
              <a:rPr lang="ko-KR" altLang="en-US" sz="1600" dirty="0"/>
              <a:t>할당치의 </a:t>
            </a:r>
            <a:r>
              <a:rPr lang="en-US" altLang="ko-KR" sz="1600" dirty="0"/>
              <a:t>10% </a:t>
            </a:r>
            <a:r>
              <a:rPr lang="ko-KR" altLang="en-US" sz="1600" dirty="0"/>
              <a:t>보다 많은 주문을 받은 사원을 나열하라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(23) </a:t>
            </a:r>
            <a:r>
              <a:rPr lang="ko-KR" altLang="en-US" sz="1600" dirty="0" smtClean="0"/>
              <a:t>사무소에 소속된 모든 </a:t>
            </a:r>
            <a:r>
              <a:rPr lang="ko-KR" altLang="en-US" sz="1600" dirty="0"/>
              <a:t>사원의 매출이 사무소 목표치의 </a:t>
            </a:r>
            <a:r>
              <a:rPr lang="en-US" altLang="ko-KR" sz="1600" dirty="0"/>
              <a:t>50%</a:t>
            </a:r>
            <a:r>
              <a:rPr lang="ko-KR" altLang="en-US" sz="1600" dirty="0"/>
              <a:t>를 초과하는 </a:t>
            </a:r>
            <a:r>
              <a:rPr lang="ko-KR" altLang="en-US" sz="1600" dirty="0" smtClean="0"/>
              <a:t>사무소의</a:t>
            </a:r>
            <a:endParaRPr lang="en-US" altLang="ko-KR" sz="1600" dirty="0" smtClean="0"/>
          </a:p>
          <a:p>
            <a:pPr latinLnBrk="1"/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 목표액을 </a:t>
            </a:r>
            <a:r>
              <a:rPr lang="ko-KR" altLang="en-US" sz="1600" dirty="0"/>
              <a:t>나열하라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 smtClean="0"/>
              <a:t>(</a:t>
            </a:r>
            <a:r>
              <a:rPr lang="en-US" altLang="ko-KR" sz="1600" dirty="0"/>
              <a:t>24) Eastern </a:t>
            </a:r>
            <a:r>
              <a:rPr lang="ko-KR" altLang="en-US" sz="1600" dirty="0"/>
              <a:t>지역의 사무소에 배치된 각 영업사원이 맡은 모든 고객을 나열하라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 smtClean="0"/>
              <a:t>(</a:t>
            </a:r>
            <a:r>
              <a:rPr lang="en-US" altLang="ko-KR" sz="1600" dirty="0"/>
              <a:t>25) </a:t>
            </a:r>
            <a:r>
              <a:rPr lang="ko-KR" altLang="en-US" sz="1600" dirty="0"/>
              <a:t>신용한도가 </a:t>
            </a:r>
            <a:r>
              <a:rPr lang="en-US" altLang="ko-KR" sz="1600" dirty="0"/>
              <a:t>50,000</a:t>
            </a:r>
            <a:r>
              <a:rPr lang="ko-KR" altLang="en-US" sz="1600" dirty="0"/>
              <a:t>을 넘는 고객의 이름과 </a:t>
            </a:r>
            <a:r>
              <a:rPr lang="ko-KR" altLang="en-US" sz="1600" dirty="0" smtClean="0"/>
              <a:t>주문 </a:t>
            </a:r>
            <a:r>
              <a:rPr lang="ko-KR" altLang="en-US" sz="1600" dirty="0"/>
              <a:t>총액을 나열하라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16725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문제 답안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(1) Select </a:t>
            </a:r>
            <a:r>
              <a:rPr lang="en-US" altLang="ko-KR" dirty="0" err="1" smtClean="0"/>
              <a:t>order_num</a:t>
            </a:r>
            <a:r>
              <a:rPr lang="en-US" altLang="ko-KR" dirty="0"/>
              <a:t>, amount, company, </a:t>
            </a:r>
            <a:r>
              <a:rPr lang="en-US" altLang="ko-KR" dirty="0" err="1" smtClean="0"/>
              <a:t>credit_limit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from orders</a:t>
            </a:r>
            <a:r>
              <a:rPr lang="en-US" altLang="ko-KR" dirty="0"/>
              <a:t>, </a:t>
            </a:r>
            <a:r>
              <a:rPr lang="en-US" altLang="ko-KR" dirty="0" smtClean="0"/>
              <a:t>customers where </a:t>
            </a:r>
            <a:r>
              <a:rPr lang="en-US" altLang="ko-KR" dirty="0" err="1" smtClean="0"/>
              <a:t>cust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cust_num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(2) select</a:t>
            </a:r>
            <a:r>
              <a:rPr lang="en-US" altLang="ko-KR" dirty="0"/>
              <a:t> </a:t>
            </a:r>
            <a:r>
              <a:rPr lang="en-US" altLang="ko-KR" dirty="0" smtClean="0"/>
              <a:t>name</a:t>
            </a:r>
            <a:r>
              <a:rPr lang="en-US" altLang="ko-KR" dirty="0"/>
              <a:t>, region, </a:t>
            </a:r>
            <a:r>
              <a:rPr lang="en-US" altLang="ko-KR" dirty="0" smtClean="0"/>
              <a:t>city from </a:t>
            </a:r>
            <a:r>
              <a:rPr lang="en-US" altLang="ko-KR" dirty="0" err="1" smtClean="0"/>
              <a:t>salesreps</a:t>
            </a:r>
            <a:r>
              <a:rPr lang="en-US" altLang="ko-KR" dirty="0"/>
              <a:t>, </a:t>
            </a:r>
            <a:r>
              <a:rPr lang="en-US" altLang="ko-KR" dirty="0" smtClean="0"/>
              <a:t>offices where </a:t>
            </a:r>
            <a:r>
              <a:rPr lang="en-US" altLang="ko-KR" dirty="0" err="1" smtClean="0"/>
              <a:t>rep_office</a:t>
            </a:r>
            <a:r>
              <a:rPr lang="en-US" altLang="ko-KR" dirty="0" smtClean="0"/>
              <a:t>=office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en-US" altLang="ko-KR" dirty="0" smtClean="0"/>
              <a:t>Select city</a:t>
            </a:r>
            <a:r>
              <a:rPr lang="en-US" altLang="ko-KR" dirty="0"/>
              <a:t>, name, </a:t>
            </a:r>
            <a:r>
              <a:rPr lang="en-US" altLang="ko-KR" dirty="0" smtClean="0"/>
              <a:t>title from offices</a:t>
            </a:r>
            <a:r>
              <a:rPr lang="en-US" altLang="ko-KR" dirty="0"/>
              <a:t>, </a:t>
            </a:r>
            <a:r>
              <a:rPr lang="en-US" altLang="ko-KR" dirty="0" err="1" smtClean="0"/>
              <a:t>salesreps</a:t>
            </a:r>
            <a:r>
              <a:rPr lang="en-US" altLang="ko-KR" dirty="0" smtClean="0"/>
              <a:t> where</a:t>
            </a:r>
            <a:r>
              <a:rPr lang="en-US" altLang="ko-KR" dirty="0"/>
              <a:t>	</a:t>
            </a:r>
            <a:r>
              <a:rPr lang="en-US" altLang="ko-KR" dirty="0" err="1"/>
              <a:t>mgr</a:t>
            </a:r>
            <a:r>
              <a:rPr lang="en-US" altLang="ko-KR" dirty="0"/>
              <a:t>=</a:t>
            </a:r>
            <a:r>
              <a:rPr lang="en-US" altLang="ko-KR" dirty="0" err="1"/>
              <a:t>emp_num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(4) </a:t>
            </a:r>
            <a:r>
              <a:rPr lang="en-US" altLang="ko-KR" dirty="0" smtClean="0"/>
              <a:t>Select city</a:t>
            </a:r>
            <a:r>
              <a:rPr lang="en-US" altLang="ko-KR" dirty="0"/>
              <a:t>, name, </a:t>
            </a:r>
            <a:r>
              <a:rPr lang="en-US" altLang="ko-KR" dirty="0" smtClean="0"/>
              <a:t>title from offices</a:t>
            </a:r>
            <a:r>
              <a:rPr lang="en-US" altLang="ko-KR" dirty="0"/>
              <a:t>, </a:t>
            </a:r>
            <a:r>
              <a:rPr lang="en-US" altLang="ko-KR" dirty="0" err="1" smtClean="0"/>
              <a:t>salesreps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where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emp_num</a:t>
            </a:r>
            <a:r>
              <a:rPr lang="en-US" altLang="ko-KR" dirty="0" smtClean="0"/>
              <a:t> </a:t>
            </a:r>
            <a:r>
              <a:rPr lang="en-US" altLang="ko-KR" dirty="0"/>
              <a:t>and target&gt;600000.00</a:t>
            </a:r>
          </a:p>
          <a:p>
            <a:pPr marL="0" indent="0">
              <a:buNone/>
            </a:pPr>
            <a:r>
              <a:rPr lang="en-US" altLang="ko-KR" dirty="0"/>
              <a:t>(5) </a:t>
            </a:r>
            <a:r>
              <a:rPr lang="en-US" altLang="ko-KR" dirty="0" smtClean="0"/>
              <a:t>Select </a:t>
            </a:r>
            <a:r>
              <a:rPr lang="en-US" altLang="ko-KR" dirty="0" err="1" smtClean="0"/>
              <a:t>order_num</a:t>
            </a:r>
            <a:r>
              <a:rPr lang="en-US" altLang="ko-KR" dirty="0"/>
              <a:t>, amount, </a:t>
            </a:r>
            <a:r>
              <a:rPr lang="en-US" altLang="ko-KR" dirty="0" smtClean="0"/>
              <a:t>description from orders</a:t>
            </a:r>
            <a:r>
              <a:rPr lang="en-US" altLang="ko-KR" dirty="0"/>
              <a:t>, </a:t>
            </a:r>
            <a:r>
              <a:rPr lang="en-US" altLang="ko-KR" dirty="0" smtClean="0"/>
              <a:t>products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where </a:t>
            </a:r>
            <a:r>
              <a:rPr lang="en-US" altLang="ko-KR" dirty="0" err="1" smtClean="0"/>
              <a:t>mfr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mfr_id</a:t>
            </a:r>
            <a:r>
              <a:rPr lang="en-US" altLang="ko-KR" dirty="0" smtClean="0"/>
              <a:t> </a:t>
            </a:r>
            <a:r>
              <a:rPr lang="en-US" altLang="ko-KR" dirty="0"/>
              <a:t>and product=</a:t>
            </a:r>
            <a:r>
              <a:rPr lang="en-US" altLang="ko-KR" dirty="0" err="1"/>
              <a:t>product_id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(6) </a:t>
            </a:r>
            <a:r>
              <a:rPr lang="en-US" altLang="ko-KR" dirty="0" smtClean="0"/>
              <a:t>select</a:t>
            </a:r>
            <a:r>
              <a:rPr lang="en-US" altLang="ko-KR" dirty="0"/>
              <a:t>	</a:t>
            </a:r>
            <a:r>
              <a:rPr lang="en-US" altLang="ko-KR" dirty="0" err="1"/>
              <a:t>order_num</a:t>
            </a:r>
            <a:r>
              <a:rPr lang="en-US" altLang="ko-KR" dirty="0"/>
              <a:t>, amount, company, </a:t>
            </a:r>
            <a:r>
              <a:rPr lang="en-US" altLang="ko-KR" dirty="0" smtClean="0"/>
              <a:t>name from orders</a:t>
            </a:r>
            <a:r>
              <a:rPr lang="en-US" altLang="ko-KR" dirty="0"/>
              <a:t>, customers, </a:t>
            </a:r>
            <a:r>
              <a:rPr lang="en-US" altLang="ko-KR" dirty="0" err="1"/>
              <a:t>salesreps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where </a:t>
            </a:r>
            <a:r>
              <a:rPr lang="en-US" altLang="ko-KR" dirty="0" err="1" smtClean="0"/>
              <a:t>cust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cust_num</a:t>
            </a:r>
            <a:r>
              <a:rPr lang="en-US" altLang="ko-KR" dirty="0" smtClean="0"/>
              <a:t> </a:t>
            </a:r>
            <a:r>
              <a:rPr lang="en-US" altLang="ko-KR" dirty="0"/>
              <a:t>and rep=</a:t>
            </a:r>
            <a:r>
              <a:rPr lang="en-US" altLang="ko-KR" dirty="0" err="1"/>
              <a:t>empl_num</a:t>
            </a:r>
            <a:r>
              <a:rPr lang="en-US" altLang="ko-KR" dirty="0"/>
              <a:t> and amount&gt;25000.00</a:t>
            </a:r>
          </a:p>
          <a:p>
            <a:pPr marL="0" indent="0">
              <a:buNone/>
            </a:pPr>
            <a:r>
              <a:rPr lang="en-US" altLang="ko-KR" dirty="0"/>
              <a:t>(7) </a:t>
            </a:r>
            <a:r>
              <a:rPr lang="en-US" altLang="ko-KR" dirty="0" smtClean="0"/>
              <a:t>select</a:t>
            </a:r>
            <a:r>
              <a:rPr lang="en-US" altLang="ko-KR" dirty="0"/>
              <a:t>	</a:t>
            </a:r>
            <a:r>
              <a:rPr lang="en-US" altLang="ko-KR" dirty="0" err="1"/>
              <a:t>order_num</a:t>
            </a:r>
            <a:r>
              <a:rPr lang="en-US" altLang="ko-KR" dirty="0"/>
              <a:t>, amount, company, name, </a:t>
            </a:r>
            <a:r>
              <a:rPr lang="en-US" altLang="ko-KR" dirty="0" smtClean="0"/>
              <a:t>city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from orders</a:t>
            </a:r>
            <a:r>
              <a:rPr lang="en-US" altLang="ko-KR" dirty="0"/>
              <a:t>, customers, </a:t>
            </a:r>
            <a:r>
              <a:rPr lang="en-US" altLang="ko-KR" dirty="0" err="1"/>
              <a:t>salesreps</a:t>
            </a:r>
            <a:r>
              <a:rPr lang="en-US" altLang="ko-KR" dirty="0"/>
              <a:t>, offices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where </a:t>
            </a:r>
            <a:r>
              <a:rPr lang="en-US" altLang="ko-KR" dirty="0" err="1" smtClean="0"/>
              <a:t>cust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cust_num</a:t>
            </a:r>
            <a:r>
              <a:rPr lang="en-US" altLang="ko-KR" dirty="0" smtClean="0"/>
              <a:t> </a:t>
            </a:r>
            <a:r>
              <a:rPr lang="en-US" altLang="ko-KR" dirty="0"/>
              <a:t>and rep=</a:t>
            </a:r>
            <a:r>
              <a:rPr lang="en-US" altLang="ko-KR" dirty="0" err="1"/>
              <a:t>empl_num</a:t>
            </a:r>
            <a:r>
              <a:rPr lang="en-US" altLang="ko-KR" dirty="0"/>
              <a:t> and </a:t>
            </a:r>
            <a:r>
              <a:rPr lang="en-US" altLang="ko-KR" dirty="0" err="1"/>
              <a:t>rep_office</a:t>
            </a:r>
            <a:r>
              <a:rPr lang="en-US" altLang="ko-KR" dirty="0"/>
              <a:t>=office </a:t>
            </a:r>
          </a:p>
          <a:p>
            <a:pPr marL="0" indent="0">
              <a:buNone/>
            </a:pPr>
            <a:r>
              <a:rPr lang="en-US" altLang="ko-KR" dirty="0"/>
              <a:t>			and amount&gt;25000.00</a:t>
            </a:r>
          </a:p>
          <a:p>
            <a:pPr marL="0" indent="0">
              <a:buNone/>
            </a:pPr>
            <a:r>
              <a:rPr lang="en-US" altLang="ko-KR" dirty="0" smtClean="0"/>
              <a:t>(8) select</a:t>
            </a:r>
            <a:r>
              <a:rPr lang="en-US" altLang="ko-KR" dirty="0"/>
              <a:t>	</a:t>
            </a:r>
            <a:r>
              <a:rPr lang="en-US" altLang="ko-KR" dirty="0" err="1"/>
              <a:t>order_num</a:t>
            </a:r>
            <a:r>
              <a:rPr lang="en-US" altLang="ko-KR" dirty="0"/>
              <a:t>, amount, </a:t>
            </a:r>
            <a:r>
              <a:rPr lang="en-US" altLang="ko-KR" dirty="0" err="1"/>
              <a:t>order_date</a:t>
            </a:r>
            <a:r>
              <a:rPr lang="en-US" altLang="ko-KR" dirty="0"/>
              <a:t>, </a:t>
            </a:r>
            <a:r>
              <a:rPr lang="en-US" altLang="ko-KR" dirty="0" smtClean="0"/>
              <a:t>name from orders</a:t>
            </a:r>
            <a:r>
              <a:rPr lang="en-US" altLang="ko-KR" dirty="0"/>
              <a:t>, </a:t>
            </a:r>
            <a:r>
              <a:rPr lang="en-US" altLang="ko-KR" dirty="0" err="1"/>
              <a:t>salesreps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where</a:t>
            </a:r>
            <a:r>
              <a:rPr lang="en-US" altLang="ko-KR" dirty="0"/>
              <a:t> </a:t>
            </a:r>
            <a:r>
              <a:rPr lang="en-US" altLang="ko-KR" dirty="0" err="1" smtClean="0"/>
              <a:t>order_date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hire_date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(9) Select name</a:t>
            </a:r>
            <a:r>
              <a:rPr lang="en-US" altLang="ko-KR" dirty="0"/>
              <a:t>, </a:t>
            </a:r>
            <a:r>
              <a:rPr lang="en-US" altLang="ko-KR" dirty="0" smtClean="0"/>
              <a:t>city from </a:t>
            </a:r>
            <a:r>
              <a:rPr lang="en-US" altLang="ko-KR" dirty="0" err="1" smtClean="0"/>
              <a:t>salesreps</a:t>
            </a:r>
            <a:r>
              <a:rPr lang="en-US" altLang="ko-KR" dirty="0"/>
              <a:t>, </a:t>
            </a:r>
            <a:r>
              <a:rPr lang="en-US" altLang="ko-KR" dirty="0" smtClean="0"/>
              <a:t>offices where quota&gt;target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763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문제 답안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(10) Select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name</a:t>
            </a:r>
            <a:r>
              <a:rPr lang="en-US" altLang="ko-KR" b="1" dirty="0"/>
              <a:t>, </a:t>
            </a:r>
            <a:r>
              <a:rPr lang="en-US" altLang="ko-KR" b="1" dirty="0" err="1"/>
              <a:t>salesreps.sales</a:t>
            </a:r>
            <a:r>
              <a:rPr lang="en-US" altLang="ko-KR" b="1" dirty="0"/>
              <a:t>, </a:t>
            </a:r>
            <a:r>
              <a:rPr lang="en-US" altLang="ko-KR" b="1" dirty="0" smtClean="0"/>
              <a:t>city from</a:t>
            </a:r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salesreps</a:t>
            </a:r>
            <a:r>
              <a:rPr lang="en-US" altLang="ko-KR" b="1" dirty="0"/>
              <a:t>, </a:t>
            </a:r>
            <a:r>
              <a:rPr lang="en-US" altLang="ko-KR" b="1" dirty="0" smtClean="0"/>
              <a:t>offices </a:t>
            </a:r>
          </a:p>
          <a:p>
            <a:pPr marL="0" indent="0">
              <a:buNone/>
            </a:pPr>
            <a:r>
              <a:rPr lang="en-US" altLang="ko-KR" b="1" dirty="0"/>
              <a:t> 	</a:t>
            </a:r>
            <a:r>
              <a:rPr lang="en-US" altLang="ko-KR" b="1" dirty="0" smtClean="0"/>
              <a:t>where </a:t>
            </a:r>
            <a:r>
              <a:rPr lang="en-US" altLang="ko-KR" b="1" dirty="0" err="1" smtClean="0"/>
              <a:t>rep_office</a:t>
            </a:r>
            <a:r>
              <a:rPr lang="en-US" altLang="ko-KR" b="1" dirty="0" smtClean="0"/>
              <a:t>=office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smtClean="0"/>
              <a:t>select s.name</a:t>
            </a:r>
            <a:r>
              <a:rPr lang="en-US" altLang="ko-KR" b="1" dirty="0"/>
              <a:t>, </a:t>
            </a:r>
            <a:r>
              <a:rPr lang="en-US" altLang="ko-KR" b="1" dirty="0" err="1"/>
              <a:t>s.sales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o.city</a:t>
            </a:r>
            <a:r>
              <a:rPr lang="en-US" altLang="ko-KR" b="1" dirty="0" smtClean="0"/>
              <a:t> from </a:t>
            </a:r>
            <a:r>
              <a:rPr lang="en-US" altLang="ko-KR" b="1" dirty="0" err="1" smtClean="0"/>
              <a:t>salesreps</a:t>
            </a:r>
            <a:r>
              <a:rPr lang="en-US" altLang="ko-KR" b="1" dirty="0" smtClean="0"/>
              <a:t> </a:t>
            </a:r>
            <a:r>
              <a:rPr lang="en-US" altLang="ko-KR" b="1" dirty="0"/>
              <a:t>s, offices </a:t>
            </a:r>
            <a:r>
              <a:rPr lang="en-US" altLang="ko-KR" b="1" dirty="0" smtClean="0"/>
              <a:t>o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</a:t>
            </a:r>
            <a:r>
              <a:rPr lang="en-US" altLang="ko-KR" b="1" dirty="0" err="1" smtClean="0"/>
              <a:t>s.rep_office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o.office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</a:t>
            </a:r>
            <a:r>
              <a:rPr lang="en-US" altLang="ko-KR" b="1" dirty="0" smtClean="0"/>
              <a:t>11) Select </a:t>
            </a:r>
            <a:r>
              <a:rPr lang="en-US" altLang="ko-KR" b="1" dirty="0" err="1" smtClean="0"/>
              <a:t>salesreps</a:t>
            </a:r>
            <a:r>
              <a:rPr lang="en-US" altLang="ko-KR" b="1" dirty="0"/>
              <a:t>.*, </a:t>
            </a:r>
            <a:r>
              <a:rPr lang="en-US" altLang="ko-KR" b="1" dirty="0" smtClean="0"/>
              <a:t>city from </a:t>
            </a:r>
            <a:r>
              <a:rPr lang="en-US" altLang="ko-KR" b="1" dirty="0" err="1" smtClean="0"/>
              <a:t>salesreps</a:t>
            </a:r>
            <a:r>
              <a:rPr lang="en-US" altLang="ko-KR" b="1" dirty="0"/>
              <a:t>, </a:t>
            </a:r>
            <a:r>
              <a:rPr lang="en-US" altLang="ko-KR" b="1" dirty="0" smtClean="0"/>
              <a:t>offices where </a:t>
            </a:r>
            <a:r>
              <a:rPr lang="en-US" altLang="ko-KR" b="1" dirty="0" err="1" smtClean="0"/>
              <a:t>rep_office</a:t>
            </a:r>
            <a:r>
              <a:rPr lang="en-US" altLang="ko-KR" b="1" dirty="0" smtClean="0"/>
              <a:t>=office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(12) </a:t>
            </a:r>
            <a:r>
              <a:rPr lang="en-US" altLang="ko-KR" b="1" dirty="0" smtClean="0"/>
              <a:t>Select </a:t>
            </a:r>
            <a:r>
              <a:rPr lang="en-US" altLang="ko-KR" b="1" dirty="0" err="1" smtClean="0"/>
              <a:t>salesreps</a:t>
            </a:r>
            <a:r>
              <a:rPr lang="en-US" altLang="ko-KR" b="1" dirty="0"/>
              <a:t>.*, </a:t>
            </a:r>
            <a:r>
              <a:rPr lang="en-US" altLang="ko-KR" b="1" dirty="0" smtClean="0"/>
              <a:t>city from </a:t>
            </a:r>
            <a:r>
              <a:rPr lang="en-US" altLang="ko-KR" b="1" dirty="0" err="1" smtClean="0"/>
              <a:t>salesreps</a:t>
            </a:r>
            <a:r>
              <a:rPr lang="en-US" altLang="ko-KR" b="1" dirty="0"/>
              <a:t>, </a:t>
            </a:r>
            <a:r>
              <a:rPr lang="en-US" altLang="ko-KR" b="1" dirty="0" smtClean="0"/>
              <a:t>offices where </a:t>
            </a:r>
            <a:r>
              <a:rPr lang="en-US" altLang="ko-KR" b="1" dirty="0" err="1" smtClean="0"/>
              <a:t>rep_office</a:t>
            </a:r>
            <a:r>
              <a:rPr lang="en-US" altLang="ko-KR" b="1" dirty="0" smtClean="0"/>
              <a:t>=office</a:t>
            </a:r>
          </a:p>
          <a:p>
            <a:pPr marL="0" indent="0">
              <a:buNone/>
            </a:pPr>
            <a:r>
              <a:rPr lang="en-US" altLang="ko-KR" b="1" dirty="0" smtClean="0"/>
              <a:t>(13</a:t>
            </a:r>
            <a:r>
              <a:rPr lang="en-US" altLang="ko-KR" b="1" dirty="0"/>
              <a:t>) </a:t>
            </a: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e.name</a:t>
            </a:r>
            <a:r>
              <a:rPr lang="en-US" altLang="ko-KR" b="1" dirty="0"/>
              <a:t>, </a:t>
            </a:r>
            <a:r>
              <a:rPr lang="en-US" altLang="ko-KR" b="1" dirty="0" smtClean="0"/>
              <a:t>m.name from </a:t>
            </a:r>
            <a:r>
              <a:rPr lang="en-US" altLang="ko-KR" b="1" dirty="0" err="1" smtClean="0"/>
              <a:t>salesreps</a:t>
            </a:r>
            <a:r>
              <a:rPr lang="en-US" altLang="ko-KR" b="1" dirty="0" smtClean="0"/>
              <a:t> </a:t>
            </a:r>
            <a:r>
              <a:rPr lang="en-US" altLang="ko-KR" b="1" dirty="0"/>
              <a:t>e, </a:t>
            </a:r>
            <a:r>
              <a:rPr lang="en-US" altLang="ko-KR" b="1" dirty="0" err="1"/>
              <a:t>salesreps</a:t>
            </a:r>
            <a:r>
              <a:rPr lang="en-US" altLang="ko-KR" b="1" dirty="0"/>
              <a:t> </a:t>
            </a:r>
            <a:r>
              <a:rPr lang="en-US" altLang="ko-KR" b="1" dirty="0" smtClean="0"/>
              <a:t>m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</a:t>
            </a:r>
            <a:r>
              <a:rPr lang="en-US" altLang="ko-KR" b="1" dirty="0" err="1" smtClean="0"/>
              <a:t>e.manager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m.empl_num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(14) </a:t>
            </a:r>
            <a:r>
              <a:rPr lang="en-US" altLang="ko-KR" b="1" dirty="0" smtClean="0"/>
              <a:t>Select e.name</a:t>
            </a:r>
            <a:r>
              <a:rPr lang="en-US" altLang="ko-KR" b="1" dirty="0"/>
              <a:t>, </a:t>
            </a:r>
            <a:r>
              <a:rPr lang="en-US" altLang="ko-KR" b="1" dirty="0" err="1"/>
              <a:t>e.quota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m.quota</a:t>
            </a:r>
            <a:r>
              <a:rPr lang="en-US" altLang="ko-KR" b="1" dirty="0" smtClean="0"/>
              <a:t> from </a:t>
            </a:r>
            <a:r>
              <a:rPr lang="en-US" altLang="ko-KR" b="1" dirty="0" err="1" smtClean="0"/>
              <a:t>salesreps</a:t>
            </a:r>
            <a:r>
              <a:rPr lang="en-US" altLang="ko-KR" b="1" dirty="0" smtClean="0"/>
              <a:t> </a:t>
            </a:r>
            <a:r>
              <a:rPr lang="en-US" altLang="ko-KR" b="1" dirty="0"/>
              <a:t>e, </a:t>
            </a:r>
            <a:r>
              <a:rPr lang="en-US" altLang="ko-KR" b="1" dirty="0" err="1"/>
              <a:t>salesreps</a:t>
            </a:r>
            <a:r>
              <a:rPr lang="en-US" altLang="ko-KR" b="1" dirty="0"/>
              <a:t> </a:t>
            </a:r>
            <a:r>
              <a:rPr lang="en-US" altLang="ko-KR" b="1" dirty="0" smtClean="0"/>
              <a:t>m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</a:t>
            </a:r>
            <a:r>
              <a:rPr lang="en-US" altLang="ko-KR" b="1" dirty="0" err="1" smtClean="0"/>
              <a:t>e.manager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m.empl_num</a:t>
            </a:r>
            <a:r>
              <a:rPr lang="en-US" altLang="ko-KR" b="1" dirty="0" smtClean="0"/>
              <a:t> </a:t>
            </a:r>
            <a:r>
              <a:rPr lang="en-US" altLang="ko-KR" b="1" dirty="0"/>
              <a:t>and </a:t>
            </a:r>
            <a:r>
              <a:rPr lang="en-US" altLang="ko-KR" b="1" dirty="0" err="1"/>
              <a:t>e.quota</a:t>
            </a:r>
            <a:r>
              <a:rPr lang="en-US" altLang="ko-KR" b="1" dirty="0"/>
              <a:t>&gt;</a:t>
            </a:r>
            <a:r>
              <a:rPr lang="en-US" altLang="ko-KR" b="1" dirty="0" err="1"/>
              <a:t>m.quota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(15) </a:t>
            </a:r>
            <a:r>
              <a:rPr lang="en-US" altLang="ko-KR" b="1" dirty="0" smtClean="0"/>
              <a:t>Select e.name</a:t>
            </a:r>
            <a:r>
              <a:rPr lang="en-US" altLang="ko-KR" b="1" dirty="0"/>
              <a:t>, </a:t>
            </a:r>
            <a:r>
              <a:rPr lang="en-US" altLang="ko-KR" b="1" dirty="0" err="1"/>
              <a:t>eo.city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mo.city</a:t>
            </a:r>
            <a:r>
              <a:rPr lang="en-US" altLang="ko-KR" b="1" dirty="0" smtClean="0"/>
              <a:t>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salesreps</a:t>
            </a:r>
            <a:r>
              <a:rPr lang="en-US" altLang="ko-KR" b="1" dirty="0" smtClean="0"/>
              <a:t> </a:t>
            </a:r>
            <a:r>
              <a:rPr lang="en-US" altLang="ko-KR" b="1" dirty="0"/>
              <a:t>e, </a:t>
            </a:r>
            <a:r>
              <a:rPr lang="en-US" altLang="ko-KR" b="1" dirty="0" err="1"/>
              <a:t>salesreps</a:t>
            </a:r>
            <a:r>
              <a:rPr lang="en-US" altLang="ko-KR" b="1" dirty="0"/>
              <a:t> m, offices </a:t>
            </a:r>
            <a:r>
              <a:rPr lang="en-US" altLang="ko-KR" b="1" dirty="0" err="1"/>
              <a:t>eo</a:t>
            </a:r>
            <a:r>
              <a:rPr lang="en-US" altLang="ko-KR" b="1" dirty="0"/>
              <a:t>, offices </a:t>
            </a:r>
            <a:r>
              <a:rPr lang="en-US" altLang="ko-KR" b="1" dirty="0" err="1" smtClean="0"/>
              <a:t>mo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</a:t>
            </a:r>
            <a:r>
              <a:rPr lang="en-US" altLang="ko-KR" b="1" dirty="0" err="1" smtClean="0"/>
              <a:t>e.manager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m.empl_num</a:t>
            </a:r>
            <a:r>
              <a:rPr lang="en-US" altLang="ko-KR" b="1" dirty="0" smtClean="0"/>
              <a:t> </a:t>
            </a:r>
            <a:r>
              <a:rPr lang="en-US" altLang="ko-KR" b="1" dirty="0"/>
              <a:t>and </a:t>
            </a:r>
            <a:r>
              <a:rPr lang="en-US" altLang="ko-KR" b="1" dirty="0" err="1"/>
              <a:t>e.rep_office</a:t>
            </a:r>
            <a:r>
              <a:rPr lang="en-US" altLang="ko-KR" b="1" dirty="0"/>
              <a:t>&lt;&gt;</a:t>
            </a:r>
            <a:r>
              <a:rPr lang="en-US" altLang="ko-KR" b="1" dirty="0" err="1"/>
              <a:t>m.rep_office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and </a:t>
            </a:r>
            <a:r>
              <a:rPr lang="en-US" altLang="ko-KR" b="1" dirty="0" err="1"/>
              <a:t>e.rep_office</a:t>
            </a:r>
            <a:r>
              <a:rPr lang="en-US" altLang="ko-KR" b="1" dirty="0"/>
              <a:t>=</a:t>
            </a:r>
            <a:r>
              <a:rPr lang="en-US" altLang="ko-KR" b="1" dirty="0" err="1"/>
              <a:t>eo.office</a:t>
            </a:r>
            <a:r>
              <a:rPr lang="en-US" altLang="ko-KR" b="1" dirty="0"/>
              <a:t> and </a:t>
            </a:r>
            <a:r>
              <a:rPr lang="en-US" altLang="ko-KR" b="1" dirty="0" err="1"/>
              <a:t>m.rep_office</a:t>
            </a:r>
            <a:r>
              <a:rPr lang="en-US" altLang="ko-KR" b="1" dirty="0"/>
              <a:t>=</a:t>
            </a:r>
            <a:r>
              <a:rPr lang="en-US" altLang="ko-KR" b="1" dirty="0" err="1"/>
              <a:t>mo.office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(16) </a:t>
            </a:r>
            <a:r>
              <a:rPr lang="en-US" altLang="ko-KR" b="1" dirty="0" smtClean="0"/>
              <a:t>Select name from </a:t>
            </a:r>
            <a:r>
              <a:rPr lang="en-US" altLang="ko-KR" b="1" dirty="0" err="1" smtClean="0"/>
              <a:t>salesreps</a:t>
            </a:r>
            <a:r>
              <a:rPr lang="en-US" altLang="ko-KR" b="1" dirty="0" smtClean="0"/>
              <a:t>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quota </a:t>
            </a:r>
            <a:r>
              <a:rPr lang="en-US" altLang="ko-KR" b="1" dirty="0"/>
              <a:t>&lt; (select target from offices where city='Atlanta')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(17) </a:t>
            </a:r>
            <a:r>
              <a:rPr lang="en-US" altLang="ko-KR" b="1" dirty="0" smtClean="0"/>
              <a:t>Select name from </a:t>
            </a:r>
            <a:r>
              <a:rPr lang="en-US" altLang="ko-KR" b="1" dirty="0" err="1" smtClean="0"/>
              <a:t>salesreps</a:t>
            </a:r>
            <a:r>
              <a:rPr lang="en-US" altLang="ko-KR" b="1" dirty="0" smtClean="0"/>
              <a:t>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</a:t>
            </a:r>
            <a:r>
              <a:rPr lang="en-US" altLang="ko-KR" b="1" dirty="0" err="1" smtClean="0"/>
              <a:t>rep_office</a:t>
            </a:r>
            <a:r>
              <a:rPr lang="en-US" altLang="ko-KR" b="1" dirty="0" smtClean="0"/>
              <a:t> </a:t>
            </a:r>
            <a:r>
              <a:rPr lang="en-US" altLang="ko-KR" b="1" dirty="0"/>
              <a:t>IN (select </a:t>
            </a:r>
            <a:r>
              <a:rPr lang="en-US" altLang="ko-KR" b="1" dirty="0" smtClean="0"/>
              <a:t>office </a:t>
            </a:r>
            <a:r>
              <a:rPr lang="en-US" altLang="ko-KR" b="1" dirty="0"/>
              <a:t>from offices where sales&gt;=target)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(18) </a:t>
            </a:r>
            <a:r>
              <a:rPr lang="en-US" altLang="ko-KR" b="1" dirty="0" smtClean="0"/>
              <a:t>Select city from offices where target </a:t>
            </a:r>
            <a:r>
              <a:rPr lang="en-US" altLang="ko-KR" b="1" dirty="0"/>
              <a:t>&gt; (select sum(quota) from </a:t>
            </a:r>
            <a:r>
              <a:rPr lang="en-US" altLang="ko-KR" b="1" dirty="0" err="1"/>
              <a:t>salesreps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			where </a:t>
            </a:r>
            <a:r>
              <a:rPr lang="en-US" altLang="ko-KR" b="1" dirty="0" err="1" smtClean="0"/>
              <a:t>rep_office</a:t>
            </a:r>
            <a:r>
              <a:rPr lang="en-US" altLang="ko-KR" b="1" dirty="0" smtClean="0"/>
              <a:t>=office</a:t>
            </a:r>
            <a:r>
              <a:rPr lang="en-US" altLang="ko-KR" b="1" dirty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303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문제 답안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(</a:t>
            </a:r>
            <a:r>
              <a:rPr lang="en-US" altLang="ko-KR" b="1" dirty="0" smtClean="0"/>
              <a:t>19) Select company  from customers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</a:t>
            </a:r>
            <a:r>
              <a:rPr lang="en-US" altLang="ko-KR" b="1" dirty="0" err="1" smtClean="0"/>
              <a:t>cust_rep</a:t>
            </a:r>
            <a:r>
              <a:rPr lang="en-US" altLang="ko-KR" b="1" dirty="0" smtClean="0"/>
              <a:t> </a:t>
            </a:r>
            <a:r>
              <a:rPr lang="en-US" altLang="ko-KR" b="1" dirty="0"/>
              <a:t>= (select </a:t>
            </a:r>
            <a:r>
              <a:rPr lang="en-US" altLang="ko-KR" b="1" dirty="0" err="1"/>
              <a:t>empl_num</a:t>
            </a:r>
            <a:r>
              <a:rPr lang="en-US" altLang="ko-KR" b="1" dirty="0"/>
              <a:t> from </a:t>
            </a:r>
            <a:r>
              <a:rPr lang="en-US" altLang="ko-KR" b="1" dirty="0" err="1"/>
              <a:t>salereps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		where </a:t>
            </a:r>
            <a:r>
              <a:rPr lang="en-US" altLang="ko-KR" b="1" dirty="0"/>
              <a:t>name='Bill Adams')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(20) </a:t>
            </a:r>
            <a:r>
              <a:rPr lang="en-US" altLang="ko-KR" b="1" dirty="0" smtClean="0"/>
              <a:t>Select company from customers where </a:t>
            </a:r>
            <a:r>
              <a:rPr lang="en-US" altLang="ko-KR" b="1" dirty="0" err="1" smtClean="0"/>
              <a:t>cust_num</a:t>
            </a:r>
            <a:r>
              <a:rPr lang="en-US" altLang="ko-KR" b="1" dirty="0" smtClean="0"/>
              <a:t> IN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( select distinct </a:t>
            </a:r>
            <a:r>
              <a:rPr lang="en-US" altLang="ko-KR" b="1" dirty="0" err="1" smtClean="0"/>
              <a:t>cust</a:t>
            </a:r>
            <a:r>
              <a:rPr lang="en-US" altLang="ko-KR" b="1" dirty="0" smtClean="0"/>
              <a:t> from orders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	where </a:t>
            </a:r>
            <a:r>
              <a:rPr lang="en-US" altLang="ko-KR" b="1" dirty="0" err="1" smtClean="0"/>
              <a:t>mfr</a:t>
            </a:r>
            <a:r>
              <a:rPr lang="en-US" altLang="ko-KR" b="1" dirty="0"/>
              <a:t>='ACI' and product like '4100</a:t>
            </a:r>
            <a:r>
              <a:rPr lang="en-US" altLang="ko-KR" b="1" dirty="0" smtClean="0"/>
              <a:t>%‘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	      and </a:t>
            </a:r>
            <a:r>
              <a:rPr lang="en-US" altLang="ko-KR" b="1" dirty="0" err="1"/>
              <a:t>order_date</a:t>
            </a:r>
            <a:r>
              <a:rPr lang="en-US" altLang="ko-KR" b="1" dirty="0"/>
              <a:t> between '90-01-01' and '90-06-30</a:t>
            </a:r>
            <a:r>
              <a:rPr lang="en-US" altLang="ko-KR" b="1" dirty="0" smtClean="0"/>
              <a:t>')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(21) </a:t>
            </a:r>
            <a:r>
              <a:rPr lang="en-US" altLang="ko-KR" b="1" dirty="0" smtClean="0"/>
              <a:t>Select description from products where EXISTS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( select * from orders where product=</a:t>
            </a:r>
            <a:r>
              <a:rPr lang="en-US" altLang="ko-KR" b="1" dirty="0" err="1" smtClean="0"/>
              <a:t>product_id</a:t>
            </a:r>
            <a:r>
              <a:rPr lang="en-US" altLang="ko-KR" b="1" dirty="0" smtClean="0"/>
              <a:t> </a:t>
            </a:r>
            <a:r>
              <a:rPr lang="en-US" altLang="ko-KR" b="1" dirty="0"/>
              <a:t>and </a:t>
            </a:r>
            <a:r>
              <a:rPr lang="en-US" altLang="ko-KR" b="1" dirty="0" err="1" smtClean="0"/>
              <a:t>mfr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mfr_id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	and </a:t>
            </a:r>
            <a:r>
              <a:rPr lang="en-US" altLang="ko-KR" b="1" dirty="0"/>
              <a:t>amount&gt;=</a:t>
            </a:r>
            <a:r>
              <a:rPr lang="en-US" altLang="ko-KR" b="1" dirty="0" smtClean="0"/>
              <a:t>25000.00)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(22) </a:t>
            </a:r>
            <a:r>
              <a:rPr lang="en-US" altLang="ko-KR" b="1" dirty="0" smtClean="0"/>
              <a:t>Select name from </a:t>
            </a:r>
            <a:r>
              <a:rPr lang="en-US" altLang="ko-KR" b="1" dirty="0" err="1" smtClean="0"/>
              <a:t>salesreps</a:t>
            </a:r>
            <a:r>
              <a:rPr lang="en-US" altLang="ko-KR" b="1" dirty="0" smtClean="0"/>
              <a:t> where (0.1 </a:t>
            </a:r>
            <a:r>
              <a:rPr lang="en-US" altLang="ko-KR" b="1" dirty="0"/>
              <a:t>* quota) &lt; ANY (select amount from </a:t>
            </a:r>
            <a:r>
              <a:rPr lang="en-US" altLang="ko-KR" b="1" dirty="0" smtClean="0"/>
              <a:t>orders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				where </a:t>
            </a:r>
            <a:r>
              <a:rPr lang="en-US" altLang="ko-KR" b="1" dirty="0"/>
              <a:t>rep=</a:t>
            </a:r>
            <a:r>
              <a:rPr lang="en-US" altLang="ko-KR" b="1" dirty="0" err="1"/>
              <a:t>empl_num</a:t>
            </a:r>
            <a:r>
              <a:rPr lang="en-US" altLang="ko-KR" b="1" dirty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(23) </a:t>
            </a:r>
            <a:r>
              <a:rPr lang="en-US" altLang="ko-KR" b="1" dirty="0" smtClean="0"/>
              <a:t>Select city</a:t>
            </a:r>
            <a:r>
              <a:rPr lang="en-US" altLang="ko-KR" b="1" dirty="0"/>
              <a:t>, </a:t>
            </a:r>
            <a:r>
              <a:rPr lang="en-US" altLang="ko-KR" b="1" dirty="0" smtClean="0"/>
              <a:t>target from offices where (0.5 </a:t>
            </a:r>
            <a:r>
              <a:rPr lang="en-US" altLang="ko-KR" b="1" dirty="0"/>
              <a:t>* target) &lt; ALL (select sales from </a:t>
            </a:r>
            <a:r>
              <a:rPr lang="en-US" altLang="ko-KR" b="1" dirty="0" err="1" smtClean="0"/>
              <a:t>salereps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				where </a:t>
            </a:r>
            <a:r>
              <a:rPr lang="en-US" altLang="ko-KR" b="1" dirty="0" err="1"/>
              <a:t>rep_office</a:t>
            </a:r>
            <a:r>
              <a:rPr lang="en-US" altLang="ko-KR" b="1" dirty="0"/>
              <a:t>=office)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(24) </a:t>
            </a:r>
            <a:r>
              <a:rPr lang="en-US" altLang="ko-KR" b="1" dirty="0" smtClean="0"/>
              <a:t>Select company from customers where </a:t>
            </a:r>
            <a:r>
              <a:rPr lang="en-US" altLang="ko-KR" b="1" dirty="0" err="1" smtClean="0"/>
              <a:t>cust_rep</a:t>
            </a:r>
            <a:r>
              <a:rPr lang="en-US" altLang="ko-KR" b="1" dirty="0" smtClean="0"/>
              <a:t> </a:t>
            </a:r>
            <a:r>
              <a:rPr lang="en-US" altLang="ko-KR" b="1" dirty="0"/>
              <a:t>IN </a:t>
            </a:r>
            <a:r>
              <a:rPr lang="en-US" altLang="ko-KR" b="1" dirty="0" smtClean="0"/>
              <a:t>( select </a:t>
            </a:r>
            <a:r>
              <a:rPr lang="en-US" altLang="ko-KR" b="1" dirty="0" err="1" smtClean="0"/>
              <a:t>empl_num</a:t>
            </a:r>
            <a:r>
              <a:rPr lang="en-US" altLang="ko-KR" b="1" dirty="0" smtClean="0"/>
              <a:t> from </a:t>
            </a:r>
            <a:r>
              <a:rPr lang="en-US" altLang="ko-KR" b="1" dirty="0" err="1" smtClean="0"/>
              <a:t>salesreps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</a:t>
            </a:r>
            <a:r>
              <a:rPr lang="en-US" altLang="ko-KR" b="1" dirty="0" err="1" smtClean="0"/>
              <a:t>rep_office</a:t>
            </a:r>
            <a:r>
              <a:rPr lang="en-US" altLang="ko-KR" b="1" dirty="0" smtClean="0"/>
              <a:t> </a:t>
            </a:r>
            <a:r>
              <a:rPr lang="en-US" altLang="ko-KR" b="1" dirty="0"/>
              <a:t>IN (select office from offices where region='Eastern</a:t>
            </a:r>
            <a:r>
              <a:rPr lang="en-US" altLang="ko-KR" b="1" dirty="0" smtClean="0"/>
              <a:t>‘))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(25) </a:t>
            </a:r>
            <a:r>
              <a:rPr lang="en-US" altLang="ko-KR" b="1" dirty="0" smtClean="0"/>
              <a:t>Select company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tot_orders</a:t>
            </a:r>
            <a:r>
              <a:rPr lang="en-US" altLang="ko-KR" b="1" dirty="0" smtClean="0"/>
              <a:t> from customers</a:t>
            </a:r>
            <a:r>
              <a:rPr lang="en-US" altLang="ko-KR" b="1" dirty="0"/>
              <a:t>, </a:t>
            </a:r>
            <a:r>
              <a:rPr lang="en-US" altLang="ko-KR" b="1" dirty="0" smtClean="0"/>
              <a:t>(</a:t>
            </a:r>
            <a:r>
              <a:rPr lang="en-US" altLang="ko-KR" b="1" dirty="0"/>
              <a:t>select </a:t>
            </a:r>
            <a:r>
              <a:rPr lang="en-US" altLang="ko-KR" b="1" dirty="0" err="1"/>
              <a:t>cust</a:t>
            </a:r>
            <a:r>
              <a:rPr lang="en-US" altLang="ko-KR" b="1" dirty="0"/>
              <a:t>, sum(amount) </a:t>
            </a:r>
            <a:r>
              <a:rPr lang="en-US" altLang="ko-KR" b="1" dirty="0" smtClean="0"/>
              <a:t>as </a:t>
            </a:r>
            <a:r>
              <a:rPr lang="en-US" altLang="ko-KR" b="1" dirty="0" err="1" smtClean="0"/>
              <a:t>tot_orders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from </a:t>
            </a:r>
            <a:r>
              <a:rPr lang="en-US" altLang="ko-KR" b="1" dirty="0"/>
              <a:t>orders group by </a:t>
            </a:r>
            <a:r>
              <a:rPr lang="en-US" altLang="ko-KR" b="1" dirty="0" err="1" smtClean="0"/>
              <a:t>cust</a:t>
            </a:r>
            <a:r>
              <a:rPr lang="en-US" altLang="ko-KR" b="1" dirty="0" smtClean="0"/>
              <a:t>)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where (</a:t>
            </a:r>
            <a:r>
              <a:rPr lang="en-US" altLang="ko-KR" b="1" dirty="0" err="1" smtClean="0"/>
              <a:t>credit_limit</a:t>
            </a:r>
            <a:r>
              <a:rPr lang="en-US" altLang="ko-KR" b="1" dirty="0" smtClean="0"/>
              <a:t>&gt;50000.00</a:t>
            </a:r>
            <a:r>
              <a:rPr lang="en-US" altLang="ko-KR" b="1" dirty="0"/>
              <a:t>) and (</a:t>
            </a:r>
            <a:r>
              <a:rPr lang="en-US" altLang="ko-KR" b="1" dirty="0" err="1"/>
              <a:t>cust_num</a:t>
            </a:r>
            <a:r>
              <a:rPr lang="en-US" altLang="ko-KR" b="1" dirty="0"/>
              <a:t>=</a:t>
            </a:r>
            <a:r>
              <a:rPr lang="en-US" altLang="ko-KR" b="1" dirty="0" err="1"/>
              <a:t>cust</a:t>
            </a:r>
            <a:r>
              <a:rPr lang="en-US" altLang="ko-KR" b="1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05513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indent="-514350">
              <a:buFont typeface="+mj-lt"/>
              <a:buAutoNum type="arabicPeriod"/>
            </a:pPr>
            <a:r>
              <a:rPr lang="en-US" altLang="ko-KR" dirty="0" smtClean="0"/>
              <a:t>Insert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하나의 </a:t>
            </a:r>
            <a:r>
              <a:rPr lang="ko-KR" altLang="en-US" dirty="0"/>
              <a:t>행 삽입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</a:t>
            </a:r>
            <a:r>
              <a:rPr lang="ko-KR" altLang="en-US" dirty="0"/>
              <a:t>행 삽입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Bulk </a:t>
            </a:r>
            <a:r>
              <a:rPr lang="en-US" altLang="ko-KR" dirty="0"/>
              <a:t>load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Delete</a:t>
            </a:r>
          </a:p>
          <a:p>
            <a:pPr marL="571500" indent="-571500">
              <a:buFont typeface="+mj-lt"/>
              <a:buAutoNum type="arabicPeriod"/>
            </a:pPr>
            <a:r>
              <a:rPr lang="en-US" altLang="ko-KR" dirty="0" smtClean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91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0022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단독으로 사용</a:t>
            </a:r>
            <a:endParaRPr lang="en-US" altLang="ko-KR" dirty="0" smtClean="0"/>
          </a:p>
          <a:p>
            <a:pPr marL="869950" lvl="1" indent="-514350"/>
            <a:r>
              <a:rPr lang="en-US" altLang="ko-KR" dirty="0"/>
              <a:t>DB </a:t>
            </a:r>
            <a:r>
              <a:rPr lang="ko-KR" altLang="en-US" dirty="0"/>
              <a:t>시스템이 제공하는 </a:t>
            </a:r>
            <a:r>
              <a:rPr lang="en-US" altLang="ko-KR" dirty="0"/>
              <a:t>UI</a:t>
            </a:r>
            <a:r>
              <a:rPr lang="ko-KR" altLang="en-US" dirty="0"/>
              <a:t>를 통하여 대화식으로 직접 사용</a:t>
            </a:r>
            <a:endParaRPr lang="en-US" altLang="ko-KR" dirty="0"/>
          </a:p>
          <a:p>
            <a:pPr marL="869950" lvl="1" indent="-514350"/>
            <a:r>
              <a:rPr lang="ko-KR" altLang="en-US" dirty="0" smtClean="0"/>
              <a:t>주된 사용자</a:t>
            </a:r>
            <a:endParaRPr lang="en-US" altLang="ko-KR" dirty="0"/>
          </a:p>
          <a:p>
            <a:pPr marL="1074738" lvl="2" indent="-355600"/>
            <a:r>
              <a:rPr lang="en-US" altLang="ko-KR" dirty="0" smtClean="0"/>
              <a:t>DBA</a:t>
            </a:r>
          </a:p>
          <a:p>
            <a:pPr marL="1074738" lvl="2" indent="-355600"/>
            <a:r>
              <a:rPr lang="ko-KR" altLang="en-US" dirty="0" smtClean="0"/>
              <a:t>정보조직에서 데이터를 관리하는 담당자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Host Language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marL="869950" lvl="1" indent="-514350"/>
            <a:r>
              <a:rPr lang="en-US" altLang="ko-KR" dirty="0"/>
              <a:t>C, PL/1, COBOL, Fortran, Ada, Pascal, Java </a:t>
            </a:r>
            <a:r>
              <a:rPr lang="ko-KR" altLang="en-US" dirty="0"/>
              <a:t>등과 같은 범용 프로그래밍 언어로 작성된 응용 </a:t>
            </a:r>
            <a:r>
              <a:rPr lang="ko-KR" altLang="en-US" dirty="0" smtClean="0"/>
              <a:t>프로그램 안에서 사용</a:t>
            </a:r>
            <a:endParaRPr lang="en-US" altLang="ko-KR" dirty="0" smtClean="0"/>
          </a:p>
          <a:p>
            <a:pPr marL="869950" lvl="1" indent="-514350"/>
            <a:r>
              <a:rPr lang="ko-KR" altLang="en-US" dirty="0" smtClean="0"/>
              <a:t>사용 방법</a:t>
            </a:r>
            <a:endParaRPr lang="en-US" altLang="ko-KR" dirty="0"/>
          </a:p>
          <a:p>
            <a:pPr marL="1087438" lvl="2" indent="-363538">
              <a:buFont typeface="+mj-ea"/>
              <a:buAutoNum type="circleNumDbPlain"/>
            </a:pPr>
            <a:r>
              <a:rPr lang="en-US" altLang="ko-KR" dirty="0" smtClean="0"/>
              <a:t>Stored Procedure</a:t>
            </a:r>
            <a:endParaRPr lang="en-US" altLang="ko-KR" dirty="0"/>
          </a:p>
          <a:p>
            <a:pPr marL="1087438" lvl="2" indent="-363538">
              <a:buFont typeface="+mj-ea"/>
              <a:buAutoNum type="circleNumDbPlain"/>
            </a:pPr>
            <a:r>
              <a:rPr lang="en-US" altLang="ko-KR" dirty="0"/>
              <a:t>Embedded SQL: C, C++, Java </a:t>
            </a:r>
            <a:r>
              <a:rPr lang="ko-KR" altLang="en-US" dirty="0"/>
              <a:t>등과 같은 범용 언어</a:t>
            </a:r>
            <a:endParaRPr lang="en-US" altLang="ko-KR" dirty="0" smtClean="0"/>
          </a:p>
          <a:p>
            <a:pPr marL="1087438" lvl="2" indent="-363538">
              <a:buFont typeface="+mj-ea"/>
              <a:buAutoNum type="circleNumDbPlain"/>
            </a:pPr>
            <a:r>
              <a:rPr lang="en-US" altLang="ko-KR" dirty="0" smtClean="0"/>
              <a:t>CLI(Call Level Interface): JDBC, ODBC,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568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행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ko-KR" altLang="en-US" i="1" dirty="0" smtClean="0"/>
              <a:t>테이블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칼럼 리스트</a:t>
            </a:r>
            <a:r>
              <a:rPr lang="en-US" altLang="ko-KR" i="1" dirty="0" smtClean="0"/>
              <a:t>) </a:t>
            </a:r>
            <a:r>
              <a:rPr lang="en-US" altLang="ko-KR" dirty="0" smtClean="0"/>
              <a:t>VALUES 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값 리스트</a:t>
            </a:r>
            <a:r>
              <a:rPr lang="en-US" altLang="ko-KR" i="1" dirty="0" smtClean="0"/>
              <a:t>)</a:t>
            </a:r>
          </a:p>
          <a:p>
            <a:pPr lvl="2"/>
            <a:r>
              <a:rPr lang="ko-KR" altLang="en-US" dirty="0"/>
              <a:t>칼럼을 지정하지 않으면 자동적으로 </a:t>
            </a:r>
            <a:r>
              <a:rPr lang="en-US" altLang="ko-KR" dirty="0"/>
              <a:t>NULL </a:t>
            </a:r>
            <a:r>
              <a:rPr lang="ko-KR" altLang="en-US" dirty="0"/>
              <a:t>값이 </a:t>
            </a:r>
            <a:r>
              <a:rPr lang="ko-KR" altLang="en-US" dirty="0" smtClean="0"/>
              <a:t>삽입된다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칼럼을 삽입할 경우 </a:t>
            </a:r>
            <a:r>
              <a:rPr lang="ko-KR" altLang="en-US" dirty="0" smtClean="0"/>
              <a:t>칼럼 리스트는 생략 가능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</a:t>
            </a:r>
            <a:r>
              <a:rPr lang="en-US" altLang="ko-KR" dirty="0" err="1"/>
              <a:t>salesreps</a:t>
            </a:r>
            <a:r>
              <a:rPr lang="en-US" altLang="ko-KR" dirty="0"/>
              <a:t> (name, age, </a:t>
            </a:r>
            <a:r>
              <a:rPr lang="en-US" altLang="ko-KR" dirty="0" err="1"/>
              <a:t>empl_num</a:t>
            </a:r>
            <a:r>
              <a:rPr lang="en-US" altLang="ko-KR" dirty="0"/>
              <a:t>, sales, title, </a:t>
            </a:r>
            <a:r>
              <a:rPr lang="en-US" altLang="ko-KR" dirty="0" err="1"/>
              <a:t>hire_date</a:t>
            </a:r>
            <a:r>
              <a:rPr lang="en-US" altLang="ko-KR" dirty="0"/>
              <a:t>, </a:t>
            </a:r>
            <a:r>
              <a:rPr lang="en-US" altLang="ko-KR" dirty="0" err="1" smtClean="0"/>
              <a:t>rep_office</a:t>
            </a:r>
            <a:r>
              <a:rPr lang="en-US" altLang="ko-KR" dirty="0" smtClean="0"/>
              <a:t>) </a:t>
            </a:r>
            <a:r>
              <a:rPr lang="en-US" altLang="ko-KR" b="1" dirty="0" smtClean="0"/>
              <a:t>values</a:t>
            </a:r>
            <a:r>
              <a:rPr lang="en-US" altLang="ko-KR" dirty="0" smtClean="0"/>
              <a:t> </a:t>
            </a:r>
            <a:r>
              <a:rPr lang="en-US" altLang="ko-KR" dirty="0"/>
              <a:t>('</a:t>
            </a:r>
            <a:r>
              <a:rPr lang="ko-KR" altLang="en-US" dirty="0"/>
              <a:t>홍길동‘</a:t>
            </a:r>
            <a:r>
              <a:rPr lang="en-US" altLang="ko-KR" dirty="0"/>
              <a:t>, 36, 111, 0.00, ’</a:t>
            </a:r>
            <a:r>
              <a:rPr lang="ko-KR" altLang="en-US" dirty="0"/>
              <a:t>관리자‘</a:t>
            </a:r>
            <a:r>
              <a:rPr lang="en-US" altLang="ko-KR" dirty="0"/>
              <a:t>, </a:t>
            </a:r>
            <a:r>
              <a:rPr lang="en-US" altLang="ko-KR" dirty="0" smtClean="0"/>
              <a:t>CURRENT_DATE</a:t>
            </a:r>
            <a:r>
              <a:rPr lang="en-US" altLang="ko-KR" dirty="0"/>
              <a:t>, 13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557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행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(</a:t>
            </a:r>
            <a:r>
              <a:rPr lang="ko-KR" altLang="en-US" i="1" dirty="0"/>
              <a:t>칼럼</a:t>
            </a:r>
            <a:r>
              <a:rPr lang="en-US" altLang="ko-KR" i="1" dirty="0"/>
              <a:t>, ..., </a:t>
            </a:r>
            <a:r>
              <a:rPr lang="ko-KR" altLang="en-US" i="1" dirty="0"/>
              <a:t>칼럼</a:t>
            </a:r>
            <a:r>
              <a:rPr lang="en-US" altLang="ko-KR" i="1" dirty="0"/>
              <a:t>)</a:t>
            </a:r>
            <a:r>
              <a:rPr lang="en-US" altLang="ko-KR" dirty="0"/>
              <a:t> SELECT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/>
          </a:p>
          <a:p>
            <a:pPr lvl="2"/>
            <a:r>
              <a:rPr lang="en-US" altLang="ko-KR" b="1" dirty="0"/>
              <a:t>insert into </a:t>
            </a:r>
            <a:r>
              <a:rPr lang="en-US" altLang="ko-KR" dirty="0" err="1"/>
              <a:t>oldorders</a:t>
            </a:r>
            <a:r>
              <a:rPr lang="en-US" altLang="ko-KR" dirty="0"/>
              <a:t> (</a:t>
            </a:r>
            <a:r>
              <a:rPr lang="en-US" altLang="ko-KR" dirty="0" err="1"/>
              <a:t>order_num</a:t>
            </a:r>
            <a:r>
              <a:rPr lang="en-US" altLang="ko-KR" dirty="0"/>
              <a:t>, </a:t>
            </a:r>
            <a:r>
              <a:rPr lang="en-US" altLang="ko-KR" dirty="0" err="1"/>
              <a:t>order_date</a:t>
            </a:r>
            <a:r>
              <a:rPr lang="en-US" altLang="ko-KR" dirty="0"/>
              <a:t>, </a:t>
            </a:r>
            <a:r>
              <a:rPr lang="en-US" altLang="ko-KR" dirty="0" smtClean="0"/>
              <a:t>amount)</a:t>
            </a:r>
          </a:p>
          <a:p>
            <a:pPr marL="712788" lvl="2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smtClean="0"/>
              <a:t>select</a:t>
            </a:r>
            <a:r>
              <a:rPr lang="en-US" altLang="ko-KR" dirty="0" smtClean="0"/>
              <a:t> </a:t>
            </a:r>
            <a:r>
              <a:rPr lang="en-US" altLang="ko-KR" dirty="0" err="1"/>
              <a:t>order_num</a:t>
            </a:r>
            <a:r>
              <a:rPr lang="en-US" altLang="ko-KR" dirty="0"/>
              <a:t>, </a:t>
            </a:r>
            <a:r>
              <a:rPr lang="en-US" altLang="ko-KR" dirty="0" err="1"/>
              <a:t>order_date</a:t>
            </a:r>
            <a:r>
              <a:rPr lang="en-US" altLang="ko-KR" dirty="0"/>
              <a:t>, </a:t>
            </a:r>
            <a:r>
              <a:rPr lang="en-US" altLang="ko-KR" dirty="0" smtClean="0"/>
              <a:t>amount from </a:t>
            </a:r>
            <a:r>
              <a:rPr lang="en-US" altLang="ko-KR" dirty="0"/>
              <a:t>orders 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where </a:t>
            </a:r>
            <a:r>
              <a:rPr lang="en-US" altLang="ko-KR" dirty="0" err="1"/>
              <a:t>order_date</a:t>
            </a:r>
            <a:r>
              <a:rPr lang="en-US" altLang="ko-KR" dirty="0"/>
              <a:t> &lt; </a:t>
            </a:r>
            <a:r>
              <a:rPr lang="en-US" altLang="ko-KR" dirty="0" smtClean="0"/>
              <a:t>'90/01/01‘</a:t>
            </a:r>
          </a:p>
          <a:p>
            <a:pPr marL="446088" indent="-457200"/>
            <a:r>
              <a:rPr lang="en-US" altLang="ko-KR" dirty="0" smtClean="0"/>
              <a:t>Bulk Load</a:t>
            </a:r>
          </a:p>
          <a:p>
            <a:pPr marL="801688" lvl="1" indent="-457200"/>
            <a:r>
              <a:rPr lang="en-US" altLang="ko-KR" dirty="0"/>
              <a:t>SQL </a:t>
            </a:r>
            <a:r>
              <a:rPr lang="ko-KR" altLang="en-US" dirty="0"/>
              <a:t>표준에서는 </a:t>
            </a:r>
            <a:r>
              <a:rPr lang="ko-KR" altLang="en-US" dirty="0" smtClean="0"/>
              <a:t>다루지 않고 있음</a:t>
            </a:r>
            <a:endParaRPr lang="ko-KR" altLang="en-US" dirty="0"/>
          </a:p>
          <a:p>
            <a:pPr marL="801688" lvl="1" indent="-457200"/>
            <a:r>
              <a:rPr lang="ko-KR" altLang="en-US" dirty="0" smtClean="0"/>
              <a:t>모든 각 </a:t>
            </a:r>
            <a:r>
              <a:rPr lang="ko-KR" altLang="en-US" dirty="0"/>
              <a:t>업체는 파일로부터 테이블로 데이터를 적재하는 </a:t>
            </a:r>
            <a:r>
              <a:rPr lang="en-US" altLang="ko-KR" dirty="0"/>
              <a:t>utility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409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DELETE FROM </a:t>
            </a:r>
            <a:r>
              <a:rPr lang="ko-KR" altLang="en-US" i="1" dirty="0"/>
              <a:t>테이블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i="1" dirty="0" smtClean="0"/>
              <a:t>검색조건</a:t>
            </a:r>
            <a:endParaRPr lang="en-US" altLang="ko-KR" i="1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기본형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Delete </a:t>
            </a:r>
            <a:r>
              <a:rPr lang="en-US" altLang="ko-KR" dirty="0"/>
              <a:t>from </a:t>
            </a:r>
            <a:r>
              <a:rPr lang="en-US" altLang="ko-KR" dirty="0" smtClean="0"/>
              <a:t>orders where </a:t>
            </a:r>
            <a:r>
              <a:rPr lang="en-US" altLang="ko-KR" dirty="0" err="1"/>
              <a:t>order_date</a:t>
            </a:r>
            <a:r>
              <a:rPr lang="en-US" altLang="ko-KR" dirty="0"/>
              <a:t> &lt; </a:t>
            </a:r>
            <a:r>
              <a:rPr lang="en-US" altLang="ko-KR" dirty="0" smtClean="0"/>
              <a:t>＇90/01/01＇</a:t>
            </a:r>
            <a:endParaRPr lang="en-US" altLang="ko-KR" dirty="0"/>
          </a:p>
          <a:p>
            <a:pPr lvl="2"/>
            <a:r>
              <a:rPr lang="en-US" altLang="ko-KR" dirty="0" smtClean="0"/>
              <a:t>Delete </a:t>
            </a:r>
            <a:r>
              <a:rPr lang="en-US" altLang="ko-KR" dirty="0"/>
              <a:t>from customers </a:t>
            </a:r>
            <a:r>
              <a:rPr lang="en-US" altLang="ko-KR" dirty="0" smtClean="0"/>
              <a:t>where </a:t>
            </a:r>
            <a:r>
              <a:rPr lang="en-US" altLang="ko-KR" dirty="0" err="1"/>
              <a:t>cust_rep</a:t>
            </a:r>
            <a:r>
              <a:rPr lang="en-US" altLang="ko-KR" dirty="0"/>
              <a:t> in (105, 109, 101)</a:t>
            </a:r>
          </a:p>
          <a:p>
            <a:pPr lvl="2"/>
            <a:r>
              <a:rPr lang="en-US" altLang="ko-KR" dirty="0" smtClean="0"/>
              <a:t>Delete </a:t>
            </a:r>
            <a:r>
              <a:rPr lang="en-US" altLang="ko-KR" dirty="0"/>
              <a:t>from </a:t>
            </a:r>
            <a:r>
              <a:rPr lang="en-US" altLang="ko-KR" dirty="0" err="1" smtClean="0"/>
              <a:t>salesreps</a:t>
            </a:r>
            <a:r>
              <a:rPr lang="en-US" altLang="ko-KR" dirty="0" smtClean="0"/>
              <a:t> where </a:t>
            </a:r>
            <a:r>
              <a:rPr lang="en-US" altLang="ko-KR" dirty="0" err="1"/>
              <a:t>hire_date</a:t>
            </a:r>
            <a:r>
              <a:rPr lang="en-US" altLang="ko-KR" dirty="0"/>
              <a:t> &lt; </a:t>
            </a:r>
            <a:r>
              <a:rPr lang="en-US" altLang="ko-KR" dirty="0" smtClean="0"/>
              <a:t>＇90/01/01＇ </a:t>
            </a:r>
            <a:r>
              <a:rPr lang="en-US" altLang="ko-KR" dirty="0"/>
              <a:t>and quota is null</a:t>
            </a:r>
          </a:p>
          <a:p>
            <a:pPr lvl="2"/>
            <a:r>
              <a:rPr lang="en-US" altLang="ko-KR" dirty="0" smtClean="0"/>
              <a:t>Delete </a:t>
            </a:r>
            <a:r>
              <a:rPr lang="en-US" altLang="ko-KR" dirty="0"/>
              <a:t>from orders </a:t>
            </a:r>
            <a:r>
              <a:rPr lang="en-US" altLang="ko-KR" dirty="0" smtClean="0"/>
              <a:t>	// </a:t>
            </a:r>
            <a:r>
              <a:rPr lang="ko-KR" altLang="en-US" dirty="0" smtClean="0"/>
              <a:t>모든 행을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테이블은 존속</a:t>
            </a:r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부질의를</a:t>
            </a:r>
            <a:r>
              <a:rPr lang="ko-KR" altLang="en-US" dirty="0" smtClean="0"/>
              <a:t> </a:t>
            </a:r>
            <a:r>
              <a:rPr lang="ko-KR" altLang="en-US" dirty="0"/>
              <a:t>갖는 </a:t>
            </a:r>
            <a:r>
              <a:rPr lang="en-US" altLang="ko-KR" dirty="0"/>
              <a:t>delete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delete from orders where rep = (select </a:t>
            </a:r>
            <a:r>
              <a:rPr lang="en-US" altLang="ko-KR" dirty="0" err="1"/>
              <a:t>empl_num</a:t>
            </a:r>
            <a:r>
              <a:rPr lang="en-US" altLang="ko-KR" dirty="0"/>
              <a:t> from </a:t>
            </a:r>
            <a:r>
              <a:rPr lang="en-US" altLang="ko-KR" dirty="0" err="1"/>
              <a:t>salesreps</a:t>
            </a:r>
            <a:r>
              <a:rPr lang="en-US" altLang="ko-KR" dirty="0"/>
              <a:t> where name='Smith</a:t>
            </a:r>
            <a:r>
              <a:rPr lang="en-US" altLang="ko-KR" dirty="0" smtClean="0"/>
              <a:t>')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1047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UPDATE </a:t>
            </a:r>
            <a:r>
              <a:rPr lang="ko-KR" altLang="en-US" i="1" dirty="0"/>
              <a:t>테이블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i="1" dirty="0" err="1"/>
              <a:t>컬럼</a:t>
            </a:r>
            <a:r>
              <a:rPr lang="en-US" altLang="ko-KR" i="1" dirty="0"/>
              <a:t>1=</a:t>
            </a:r>
            <a:r>
              <a:rPr lang="ko-KR" altLang="en-US" i="1" dirty="0"/>
              <a:t>수식</a:t>
            </a:r>
            <a:r>
              <a:rPr lang="en-US" altLang="ko-KR" i="1" dirty="0"/>
              <a:t>1</a:t>
            </a:r>
            <a:r>
              <a:rPr lang="en-US" altLang="ko-KR" dirty="0"/>
              <a:t>, ..., </a:t>
            </a:r>
            <a:r>
              <a:rPr lang="ko-KR" altLang="en-US" i="1" dirty="0" err="1"/>
              <a:t>컬럼</a:t>
            </a:r>
            <a:r>
              <a:rPr lang="en-US" altLang="ko-KR" i="1" dirty="0"/>
              <a:t>n=</a:t>
            </a:r>
            <a:r>
              <a:rPr lang="ko-KR" altLang="en-US" i="1" dirty="0"/>
              <a:t>수식</a:t>
            </a:r>
            <a:r>
              <a:rPr lang="en-US" altLang="ko-KR" i="1" dirty="0"/>
              <a:t>n </a:t>
            </a:r>
            <a:endParaRPr lang="en-US" altLang="ko-KR" i="1" dirty="0" smtClean="0"/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WHERE </a:t>
            </a:r>
            <a:r>
              <a:rPr lang="ko-KR" altLang="en-US" i="1" dirty="0" smtClean="0"/>
              <a:t>검색조건</a:t>
            </a:r>
            <a:endParaRPr lang="en-US" altLang="ko-KR" i="1" dirty="0" smtClean="0"/>
          </a:p>
          <a:p>
            <a:pPr marL="687388" lvl="1" indent="-342900"/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기본형</a:t>
            </a:r>
            <a:r>
              <a:rPr lang="en-US" altLang="ko-KR" dirty="0" smtClean="0"/>
              <a:t>)</a:t>
            </a:r>
          </a:p>
          <a:p>
            <a:pPr marL="1055688" lvl="2" indent="-342900"/>
            <a:r>
              <a:rPr lang="en-US" altLang="ko-KR" dirty="0"/>
              <a:t>update  </a:t>
            </a:r>
            <a:r>
              <a:rPr lang="en-US" altLang="ko-KR" dirty="0" smtClean="0"/>
              <a:t>customers set </a:t>
            </a:r>
            <a:r>
              <a:rPr lang="en-US" altLang="ko-KR" dirty="0" err="1"/>
              <a:t>credit_limit</a:t>
            </a:r>
            <a:r>
              <a:rPr lang="en-US" altLang="ko-KR" dirty="0"/>
              <a:t>=60000.00, </a:t>
            </a:r>
            <a:r>
              <a:rPr lang="en-US" altLang="ko-KR" dirty="0" err="1" smtClean="0"/>
              <a:t>cust_rep</a:t>
            </a:r>
            <a:r>
              <a:rPr lang="en-US" altLang="ko-KR" dirty="0" smtClean="0"/>
              <a:t>=109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where </a:t>
            </a:r>
            <a:r>
              <a:rPr lang="en-US" altLang="ko-KR" dirty="0"/>
              <a:t>company='Acme Mfg.'</a:t>
            </a:r>
          </a:p>
          <a:p>
            <a:pPr marL="1055688" lvl="2" indent="-342900"/>
            <a:r>
              <a:rPr lang="en-US" altLang="ko-KR" dirty="0"/>
              <a:t>update  </a:t>
            </a:r>
            <a:r>
              <a:rPr lang="en-US" altLang="ko-KR" dirty="0" err="1" smtClean="0"/>
              <a:t>salesreps</a:t>
            </a:r>
            <a:r>
              <a:rPr lang="en-US" altLang="ko-KR" dirty="0" smtClean="0"/>
              <a:t> set </a:t>
            </a:r>
            <a:r>
              <a:rPr lang="en-US" altLang="ko-KR" dirty="0" err="1"/>
              <a:t>rep_office</a:t>
            </a:r>
            <a:r>
              <a:rPr lang="en-US" altLang="ko-KR" dirty="0"/>
              <a:t>=11, </a:t>
            </a:r>
            <a:r>
              <a:rPr lang="en-US" altLang="ko-KR" dirty="0" smtClean="0"/>
              <a:t>quota=0.9*quota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where </a:t>
            </a:r>
            <a:r>
              <a:rPr lang="en-US" altLang="ko-KR" dirty="0" err="1"/>
              <a:t>rep_office</a:t>
            </a:r>
            <a:r>
              <a:rPr lang="en-US" altLang="ko-KR" dirty="0"/>
              <a:t>=12</a:t>
            </a:r>
          </a:p>
          <a:p>
            <a:pPr marL="1055688" lvl="2" indent="-342900"/>
            <a:r>
              <a:rPr lang="en-US" altLang="ko-KR" dirty="0"/>
              <a:t>update </a:t>
            </a:r>
            <a:r>
              <a:rPr lang="en-US" altLang="ko-KR" dirty="0" err="1" smtClean="0"/>
              <a:t>salesreps</a:t>
            </a:r>
            <a:r>
              <a:rPr lang="en-US" altLang="ko-KR" dirty="0" smtClean="0"/>
              <a:t> set quota=1.05*quota	// </a:t>
            </a:r>
            <a:r>
              <a:rPr lang="ko-KR" altLang="en-US" dirty="0" smtClean="0"/>
              <a:t>모든 </a:t>
            </a:r>
            <a:r>
              <a:rPr lang="ko-KR" altLang="en-US" dirty="0"/>
              <a:t>행 </a:t>
            </a:r>
            <a:r>
              <a:rPr lang="ko-KR" altLang="en-US" dirty="0" smtClean="0"/>
              <a:t>갱신</a:t>
            </a:r>
            <a:endParaRPr lang="en-US" altLang="ko-KR" dirty="0"/>
          </a:p>
          <a:p>
            <a:pPr marL="687388" lvl="1" indent="-342900"/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err="1"/>
              <a:t>부질의를</a:t>
            </a:r>
            <a:r>
              <a:rPr lang="ko-KR" altLang="en-US" dirty="0"/>
              <a:t> 갖는 </a:t>
            </a:r>
            <a:r>
              <a:rPr lang="en-US" altLang="ko-KR" dirty="0"/>
              <a:t>update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marL="1055688" lvl="2" indent="-342900"/>
            <a:r>
              <a:rPr lang="en-US" altLang="ko-KR" dirty="0"/>
              <a:t>update </a:t>
            </a:r>
            <a:r>
              <a:rPr lang="en-US" altLang="ko-KR" dirty="0" smtClean="0"/>
              <a:t>customers set </a:t>
            </a:r>
            <a:r>
              <a:rPr lang="en-US" altLang="ko-KR" dirty="0" err="1"/>
              <a:t>credit_limit</a:t>
            </a:r>
            <a:r>
              <a:rPr lang="en-US" altLang="ko-KR" dirty="0"/>
              <a:t> = </a:t>
            </a:r>
            <a:r>
              <a:rPr lang="en-US" altLang="ko-KR" dirty="0" smtClean="0"/>
              <a:t>credit_limit+5000.00</a:t>
            </a:r>
          </a:p>
          <a:p>
            <a:pPr marL="712788" lvl="2" indent="0">
              <a:buNone/>
            </a:pPr>
            <a:r>
              <a:rPr lang="en-US" altLang="ko-KR" dirty="0" smtClean="0"/>
              <a:t>      where </a:t>
            </a:r>
            <a:r>
              <a:rPr lang="en-US" altLang="ko-KR" dirty="0" err="1"/>
              <a:t>cust_num</a:t>
            </a:r>
            <a:r>
              <a:rPr lang="en-US" altLang="ko-KR" dirty="0"/>
              <a:t> in (select distinct </a:t>
            </a:r>
            <a:r>
              <a:rPr lang="en-US" altLang="ko-KR" dirty="0" err="1"/>
              <a:t>cust</a:t>
            </a:r>
            <a:r>
              <a:rPr lang="en-US" altLang="ko-KR" dirty="0"/>
              <a:t> from orders 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    where amount &gt; 25000.00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100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(Data Definition Language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05462"/>
            <a:ext cx="8229601" cy="332868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DDL </a:t>
            </a:r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객체의 생성</a:t>
            </a:r>
            <a:r>
              <a:rPr lang="en-US" altLang="ko-KR" dirty="0" smtClean="0"/>
              <a:t>(Create),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(Alter),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(Drop)</a:t>
            </a:r>
            <a:r>
              <a:rPr lang="ko-KR" altLang="en-US" dirty="0" smtClean="0"/>
              <a:t>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생성</a:t>
            </a:r>
            <a:endParaRPr lang="ko-KR" altLang="en-US" dirty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/</a:t>
            </a:r>
            <a:r>
              <a:rPr lang="ko-KR" altLang="en-US" dirty="0" smtClean="0"/>
              <a:t>변경</a:t>
            </a:r>
          </a:p>
          <a:p>
            <a:pPr lvl="2"/>
            <a:r>
              <a:rPr lang="ko-KR" altLang="en-US" dirty="0" smtClean="0"/>
              <a:t>테이블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제약</a:t>
            </a:r>
            <a:r>
              <a:rPr lang="en-US" altLang="ko-KR" dirty="0"/>
              <a:t>(constraint) </a:t>
            </a:r>
            <a:r>
              <a:rPr lang="ko-KR" altLang="en-US" dirty="0"/>
              <a:t>정의</a:t>
            </a:r>
            <a:r>
              <a:rPr lang="en-US" altLang="ko-KR" dirty="0"/>
              <a:t>: Assertion, Domain</a:t>
            </a:r>
          </a:p>
          <a:p>
            <a:pPr lvl="1"/>
            <a:r>
              <a:rPr lang="en-US" altLang="ko-KR" dirty="0" smtClean="0"/>
              <a:t>ANSI/ISO </a:t>
            </a:r>
            <a:r>
              <a:rPr lang="ko-KR" altLang="en-US" dirty="0"/>
              <a:t>표준 데이터베이스 구조</a:t>
            </a:r>
          </a:p>
        </p:txBody>
      </p:sp>
      <p:pic>
        <p:nvPicPr>
          <p:cNvPr id="1025" name="_x193525952" descr="DRW000008fc0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491243"/>
            <a:ext cx="7524750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773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SQL2 </a:t>
            </a:r>
            <a:r>
              <a:rPr lang="ko-KR" altLang="en-US" dirty="0"/>
              <a:t>데이터베이스 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200" y="1388533"/>
          <a:ext cx="8229600" cy="418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4834467"/>
                <a:gridCol w="1998133"/>
              </a:tblGrid>
              <a:tr h="394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분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구성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요소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비  고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1557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 Environment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DBMS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Catalogs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Tables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Program modules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Authorization-ids (or Users)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67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Catalog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</a:t>
                      </a:r>
                      <a:r>
                        <a:rPr lang="de-DE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Schemas</a:t>
                      </a:r>
                    </a:p>
                    <a:p>
                      <a:pPr latinLnBrk="1"/>
                      <a:r>
                        <a:rPr lang="de-DE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INFORMATION_SCHEMA (A system catalog)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별로 하나씩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1557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Schema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Owner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Table/View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정의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Domains/Assertions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Privileges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• Locale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정보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일부</a:t>
                      </a:r>
                      <a:endParaRPr lang="en-US" altLang="ko-KR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사용자 별로 구분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655733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※Locale </a:t>
            </a:r>
            <a:r>
              <a:rPr lang="ko-KR" altLang="en-US" dirty="0" smtClean="0">
                <a:latin typeface="Times New Roman" panose="02020603050405020304" pitchFamily="18" charset="0"/>
              </a:rPr>
              <a:t>정보</a:t>
            </a:r>
            <a:r>
              <a:rPr lang="en-US" altLang="ko-KR" dirty="0" smtClean="0">
                <a:latin typeface="Times New Roman" panose="02020603050405020304" pitchFamily="18" charset="0"/>
              </a:rPr>
              <a:t>: ①</a:t>
            </a:r>
            <a:r>
              <a:rPr lang="ko-KR" altLang="en-US" dirty="0" smtClean="0">
                <a:latin typeface="Times New Roman" panose="02020603050405020304" pitchFamily="18" charset="0"/>
              </a:rPr>
              <a:t>문자집합</a:t>
            </a:r>
            <a:r>
              <a:rPr lang="en-US" altLang="ko-KR" dirty="0" smtClean="0">
                <a:latin typeface="Times New Roman" panose="02020603050405020304" pitchFamily="18" charset="0"/>
              </a:rPr>
              <a:t>(Character Set), ②</a:t>
            </a:r>
            <a:r>
              <a:rPr lang="ko-KR" altLang="en-US" dirty="0" smtClean="0">
                <a:latin typeface="Times New Roman" panose="02020603050405020304" pitchFamily="18" charset="0"/>
              </a:rPr>
              <a:t>문자집합 </a:t>
            </a:r>
            <a:r>
              <a:rPr lang="ko-KR" altLang="en-US" dirty="0">
                <a:latin typeface="Times New Roman" panose="02020603050405020304" pitchFamily="18" charset="0"/>
              </a:rPr>
              <a:t>정렬순서</a:t>
            </a:r>
            <a:r>
              <a:rPr lang="en-US" altLang="ko-KR" dirty="0">
                <a:latin typeface="Times New Roman" panose="02020603050405020304" pitchFamily="18" charset="0"/>
              </a:rPr>
              <a:t>(Collation</a:t>
            </a:r>
            <a:r>
              <a:rPr lang="en-US" altLang="ko-KR" dirty="0" smtClean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        ③</a:t>
            </a:r>
            <a:r>
              <a:rPr lang="ko-KR" altLang="en-US" dirty="0" smtClean="0">
                <a:latin typeface="Times New Roman" panose="02020603050405020304" pitchFamily="18" charset="0"/>
              </a:rPr>
              <a:t>문자집합 사이의 </a:t>
            </a:r>
            <a:r>
              <a:rPr lang="ko-KR" altLang="en-US" dirty="0">
                <a:latin typeface="Times New Roman" panose="02020603050405020304" pitchFamily="18" charset="0"/>
              </a:rPr>
              <a:t>변환</a:t>
            </a:r>
            <a:r>
              <a:rPr lang="en-US" altLang="ko-KR" dirty="0">
                <a:latin typeface="Times New Roman" panose="02020603050405020304" pitchFamily="18" charset="0"/>
              </a:rPr>
              <a:t>(Translation)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18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 smtClean="0"/>
              <a:t>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관련된 기능</a:t>
            </a:r>
            <a:endParaRPr lang="ko-KR" altLang="en-US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200" y="1391709"/>
          <a:ext cx="8229600" cy="434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976"/>
                <a:gridCol w="5286624"/>
              </a:tblGrid>
              <a:tr h="45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문</a:t>
                      </a:r>
                      <a:endParaRPr lang="ko-KR" altLang="en-US" dirty="0"/>
                    </a:p>
                  </a:txBody>
                  <a:tcPr/>
                </a:tc>
              </a:tr>
              <a:tr h="453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Schema </a:t>
                      </a:r>
                      <a:r>
                        <a:rPr lang="ko-KR" altLang="en-US" dirty="0" smtClean="0"/>
                        <a:t>생성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제거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Create/Drop Schema</a:t>
                      </a:r>
                      <a:endParaRPr lang="ko-KR" altLang="en-US" dirty="0"/>
                    </a:p>
                  </a:txBody>
                  <a:tcPr/>
                </a:tc>
              </a:tr>
              <a:tr h="691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</a:t>
                      </a:r>
                      <a:r>
                        <a:rPr lang="en-US" altLang="ko-KR" dirty="0" smtClean="0"/>
                        <a:t>(constraint)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Create/Drop Assertion</a:t>
                      </a:r>
                    </a:p>
                    <a:p>
                      <a:pPr latinLnBrk="1"/>
                      <a:r>
                        <a:rPr lang="en-US" altLang="ko-KR" dirty="0" smtClean="0"/>
                        <a:t>Create/Drop/Alter Domain</a:t>
                      </a:r>
                      <a:endParaRPr lang="ko-KR" altLang="en-US" dirty="0"/>
                    </a:p>
                  </a:txBody>
                  <a:tcPr/>
                </a:tc>
              </a:tr>
              <a:tr h="453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생성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제거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Create/Drop/Alter Table</a:t>
                      </a:r>
                      <a:endParaRPr lang="ko-KR" altLang="en-US" dirty="0"/>
                    </a:p>
                  </a:txBody>
                  <a:tcPr/>
                </a:tc>
              </a:tr>
              <a:tr h="453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</a:t>
                      </a:r>
                      <a:r>
                        <a:rPr lang="en-US" altLang="ko-KR" dirty="0" smtClean="0"/>
                        <a:t>(view)</a:t>
                      </a:r>
                      <a:r>
                        <a:rPr lang="ko-KR" altLang="en-US" dirty="0" smtClean="0"/>
                        <a:t> 생성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제거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Create/Drop/Alter View</a:t>
                      </a:r>
                    </a:p>
                  </a:txBody>
                  <a:tcPr/>
                </a:tc>
              </a:tr>
              <a:tr h="395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인덱스 생성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제거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Create/Drop/Alter Index</a:t>
                      </a:r>
                      <a:endParaRPr lang="ko-KR" altLang="en-US" dirty="0"/>
                    </a:p>
                  </a:txBody>
                  <a:tcPr/>
                </a:tc>
              </a:tr>
              <a:tr h="988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집합 등의 생성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제거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Create/Drop Character Set</a:t>
                      </a:r>
                    </a:p>
                    <a:p>
                      <a:pPr latinLnBrk="1"/>
                      <a:r>
                        <a:rPr lang="en-US" altLang="ko-KR" dirty="0" smtClean="0"/>
                        <a:t>Create/Drop Collation</a:t>
                      </a:r>
                    </a:p>
                    <a:p>
                      <a:pPr latinLnBrk="1"/>
                      <a:r>
                        <a:rPr lang="en-US" altLang="ko-KR" dirty="0" smtClean="0"/>
                        <a:t>Create/Drop Translation</a:t>
                      </a:r>
                      <a:endParaRPr lang="ko-KR" altLang="en-US" dirty="0"/>
                    </a:p>
                  </a:txBody>
                  <a:tcPr/>
                </a:tc>
              </a:tr>
              <a:tr h="453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권한 설정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해제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Grant/Revoke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5913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</a:t>
            </a:r>
            <a:r>
              <a:rPr lang="ko-KR" altLang="en-US" dirty="0" smtClean="0"/>
              <a:t> </a:t>
            </a:r>
            <a:r>
              <a:rPr lang="ko-KR" altLang="en-US" dirty="0"/>
              <a:t>생성 및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2141"/>
            <a:ext cx="4309534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▣ Schema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생성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구문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create schema </a:t>
            </a:r>
            <a:r>
              <a:rPr lang="ko-KR" altLang="en-US" sz="1600" dirty="0" err="1">
                <a:latin typeface="Times New Roman" panose="02020603050405020304" pitchFamily="18" charset="0"/>
              </a:rPr>
              <a:t>스키마명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authorization </a:t>
            </a:r>
            <a:r>
              <a:rPr lang="ko-KR" altLang="en-US" sz="1600" dirty="0">
                <a:latin typeface="Times New Roman" panose="02020603050405020304" pitchFamily="18" charset="0"/>
              </a:rPr>
              <a:t>소유자명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[default character set </a:t>
            </a:r>
            <a:r>
              <a:rPr lang="ko-KR" altLang="en-US" sz="1600" dirty="0">
                <a:latin typeface="Times New Roman" panose="02020603050405020304" pitchFamily="18" charset="0"/>
              </a:rPr>
              <a:t>문자집합이름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&lt;</a:t>
            </a:r>
            <a:r>
              <a:rPr lang="en-US" altLang="ko-KR" sz="1600" dirty="0">
                <a:latin typeface="Times New Roman" panose="02020603050405020304" pitchFamily="18" charset="0"/>
              </a:rPr>
              <a:t>create table</a:t>
            </a:r>
            <a:r>
              <a:rPr lang="ko-KR" altLang="en-US" sz="1600" dirty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&lt;</a:t>
            </a:r>
            <a:r>
              <a:rPr lang="en-US" altLang="ko-KR" sz="1600" dirty="0">
                <a:latin typeface="Times New Roman" panose="02020603050405020304" pitchFamily="18" charset="0"/>
              </a:rPr>
              <a:t>create view </a:t>
            </a:r>
            <a:r>
              <a:rPr lang="ko-KR" altLang="en-US" sz="1600" dirty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&lt;</a:t>
            </a:r>
            <a:r>
              <a:rPr lang="en-US" altLang="ko-KR" sz="1600" dirty="0">
                <a:latin typeface="Times New Roman" panose="02020603050405020304" pitchFamily="18" charset="0"/>
              </a:rPr>
              <a:t>create domain </a:t>
            </a:r>
            <a:r>
              <a:rPr lang="ko-KR" altLang="en-US" sz="1600" dirty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&lt;</a:t>
            </a:r>
            <a:r>
              <a:rPr lang="en-US" altLang="ko-KR" sz="1600" dirty="0">
                <a:latin typeface="Times New Roman" panose="02020603050405020304" pitchFamily="18" charset="0"/>
              </a:rPr>
              <a:t>create assertion </a:t>
            </a:r>
            <a:r>
              <a:rPr lang="ko-KR" altLang="en-US" sz="1600" dirty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&lt;</a:t>
            </a:r>
            <a:r>
              <a:rPr lang="en-US" altLang="ko-KR" sz="1600" dirty="0">
                <a:latin typeface="Times New Roman" panose="02020603050405020304" pitchFamily="18" charset="0"/>
              </a:rPr>
              <a:t>grant </a:t>
            </a:r>
            <a:r>
              <a:rPr lang="ko-KR" altLang="en-US" sz="1600" dirty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&lt;</a:t>
            </a:r>
            <a:r>
              <a:rPr lang="en-US" altLang="ko-KR" sz="1600" dirty="0">
                <a:latin typeface="Times New Roman" panose="02020603050405020304" pitchFamily="18" charset="0"/>
              </a:rPr>
              <a:t>create character set </a:t>
            </a:r>
            <a:r>
              <a:rPr lang="ko-KR" altLang="en-US" sz="1600" dirty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&lt;</a:t>
            </a:r>
            <a:r>
              <a:rPr lang="en-US" altLang="ko-KR" sz="1600" dirty="0">
                <a:latin typeface="Times New Roman" panose="02020603050405020304" pitchFamily="18" charset="0"/>
              </a:rPr>
              <a:t>create collation </a:t>
            </a:r>
            <a:r>
              <a:rPr lang="ko-KR" altLang="en-US" sz="1600" dirty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&lt;</a:t>
            </a:r>
            <a:r>
              <a:rPr lang="en-US" altLang="ko-KR" sz="1600" dirty="0">
                <a:latin typeface="Times New Roman" panose="02020603050405020304" pitchFamily="18" charset="0"/>
              </a:rPr>
              <a:t>create translation </a:t>
            </a:r>
            <a:r>
              <a:rPr lang="ko-KR" altLang="en-US" sz="1600" dirty="0">
                <a:latin typeface="Times New Roman" panose="02020603050405020304" pitchFamily="18" charset="0"/>
              </a:rPr>
              <a:t>문</a:t>
            </a:r>
            <a:r>
              <a:rPr lang="en-US" altLang="ko-KR" sz="1600" dirty="0">
                <a:latin typeface="Times New Roman" panose="02020603050405020304" pitchFamily="18" charset="0"/>
              </a:rPr>
              <a:t>&gt;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1399" y="1392141"/>
            <a:ext cx="3835401" cy="3046988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▣ Schema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생성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예시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create schema MYDB authorization </a:t>
            </a:r>
            <a:r>
              <a:rPr lang="ko-KR" altLang="en-US" sz="1600" dirty="0">
                <a:latin typeface="Times New Roman" panose="02020603050405020304" pitchFamily="18" charset="0"/>
              </a:rPr>
              <a:t>홍길동</a:t>
            </a:r>
          </a:p>
          <a:p>
            <a:r>
              <a:rPr lang="ko-KR" altLang="en-US" sz="16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create </a:t>
            </a:r>
            <a:r>
              <a:rPr lang="en-US" altLang="ko-KR" sz="1600" dirty="0">
                <a:latin typeface="Times New Roman" panose="02020603050405020304" pitchFamily="18" charset="0"/>
              </a:rPr>
              <a:t>table PEOPLE (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name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varchar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(30</a:t>
            </a:r>
            <a:r>
              <a:rPr lang="en-US" altLang="ko-KR" sz="16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age    integer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)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create </a:t>
            </a:r>
            <a:r>
              <a:rPr lang="en-US" altLang="ko-KR" sz="1600" dirty="0">
                <a:latin typeface="Times New Roman" panose="02020603050405020304" pitchFamily="18" charset="0"/>
              </a:rPr>
              <a:t>table PLACES (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city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varchar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(30</a:t>
            </a:r>
            <a:r>
              <a:rPr lang="en-US" altLang="ko-KR" sz="16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    state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varchar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(30</a:t>
            </a:r>
            <a:r>
              <a:rPr lang="en-US" altLang="ko-KR" sz="1600" dirty="0">
                <a:latin typeface="Times New Roman" panose="02020603050405020304" pitchFamily="18" charset="0"/>
              </a:rPr>
              <a:t>),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)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grant </a:t>
            </a:r>
            <a:r>
              <a:rPr lang="en-US" altLang="ko-KR" sz="1600" dirty="0">
                <a:latin typeface="Times New Roman" panose="02020603050405020304" pitchFamily="18" charset="0"/>
              </a:rPr>
              <a:t>all privileges on PEOPLE to public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    grant select on PLACES to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갑순이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4838186"/>
            <a:ext cx="430953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▣ Schema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제거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-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구문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drop schema </a:t>
            </a:r>
            <a:r>
              <a:rPr lang="ko-KR" altLang="en-US" sz="1600" dirty="0">
                <a:latin typeface="Times New Roman" panose="02020603050405020304" pitchFamily="18" charset="0"/>
              </a:rPr>
              <a:t>스키마이름 </a:t>
            </a:r>
            <a:r>
              <a:rPr lang="en-US" altLang="ko-KR" sz="1600" dirty="0">
                <a:latin typeface="Times New Roman" panose="02020603050405020304" pitchFamily="18" charset="0"/>
              </a:rPr>
              <a:t>restrict |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cascade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1399" y="4838186"/>
            <a:ext cx="3835401" cy="584775"/>
          </a:xfrm>
          <a:prstGeom prst="rect">
            <a:avLst/>
          </a:prstGeom>
          <a:solidFill>
            <a:srgbClr val="FFE5FF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▣ Schema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제거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예시</a:t>
            </a:r>
            <a:r>
              <a:rPr lang="en-US" altLang="ko-KR" sz="1600" dirty="0">
                <a:latin typeface="Times New Roman" panose="02020603050405020304" pitchFamily="18" charset="0"/>
              </a:rPr>
              <a:t>)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drop </a:t>
            </a:r>
            <a:r>
              <a:rPr lang="en-US" altLang="ko-KR" sz="1600" dirty="0">
                <a:latin typeface="Times New Roman" panose="02020603050405020304" pitchFamily="18" charset="0"/>
              </a:rPr>
              <a:t>schema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MYDB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cascade 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93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Integrity(1)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보관된 데이터의 일관성과 정확성을 보존하기 위해서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제약을 부과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무결성</a:t>
            </a:r>
            <a:r>
              <a:rPr lang="ko-KR" altLang="en-US" dirty="0" smtClean="0"/>
              <a:t> 제약은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삽입되는 값이나 갱신되는 값을 제한한다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무결성</a:t>
            </a:r>
            <a:r>
              <a:rPr lang="ko-KR" altLang="en-US" dirty="0" smtClean="0"/>
              <a:t> 제약의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필수데이터 </a:t>
            </a:r>
            <a:r>
              <a:rPr lang="en-US" altLang="ko-KR" dirty="0"/>
              <a:t>(Required data) </a:t>
            </a:r>
          </a:p>
          <a:p>
            <a:pPr lvl="2"/>
            <a:r>
              <a:rPr lang="ko-KR" altLang="en-US" dirty="0" smtClean="0"/>
              <a:t>유효성 </a:t>
            </a:r>
            <a:r>
              <a:rPr lang="ko-KR" altLang="en-US" dirty="0"/>
              <a:t>검사 </a:t>
            </a:r>
            <a:r>
              <a:rPr lang="en-US" altLang="ko-KR" dirty="0"/>
              <a:t>(Validity check)</a:t>
            </a:r>
          </a:p>
          <a:p>
            <a:pPr lvl="2"/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/>
              <a:t>(Entity Integrity)</a:t>
            </a:r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/>
              <a:t>(Referential </a:t>
            </a:r>
            <a:r>
              <a:rPr lang="en-US" altLang="ko-KR" dirty="0" smtClean="0"/>
              <a:t>Integrity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기타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사이의 관계</a:t>
            </a:r>
            <a:r>
              <a:rPr lang="en-US" altLang="ko-KR" dirty="0" smtClean="0"/>
              <a:t>, business rule, 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0172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Integrity(2)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필수데이터 </a:t>
            </a:r>
            <a:r>
              <a:rPr lang="en-US" altLang="ko-KR" dirty="0"/>
              <a:t>(Required data) 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반드시 </a:t>
            </a:r>
            <a:r>
              <a:rPr lang="ko-KR" altLang="en-US" dirty="0"/>
              <a:t>값을 </a:t>
            </a:r>
            <a:r>
              <a:rPr lang="ko-KR" altLang="en-US" dirty="0" smtClean="0"/>
              <a:t>가져야 하는 </a:t>
            </a:r>
            <a:r>
              <a:rPr lang="ko-KR" altLang="en-US" dirty="0"/>
              <a:t>칼럼</a:t>
            </a:r>
          </a:p>
          <a:p>
            <a:pPr lvl="1"/>
            <a:r>
              <a:rPr lang="ko-KR" altLang="en-US" dirty="0" smtClean="0"/>
              <a:t>테이블 생성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칼럼 속성으로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을 지정</a:t>
            </a:r>
            <a:endParaRPr lang="en-US" altLang="ko-KR" dirty="0" smtClean="0"/>
          </a:p>
          <a:p>
            <a:r>
              <a:rPr lang="ko-KR" altLang="en-US" dirty="0"/>
              <a:t>유효성 검사 </a:t>
            </a:r>
            <a:r>
              <a:rPr lang="en-US" altLang="ko-KR" dirty="0"/>
              <a:t>(Validity check)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칼럼이 </a:t>
            </a:r>
            <a:r>
              <a:rPr lang="ko-KR" altLang="en-US" dirty="0"/>
              <a:t>가질 수 있는 값의 범위를 제한하는 것</a:t>
            </a:r>
          </a:p>
          <a:p>
            <a:pPr lvl="1"/>
            <a:r>
              <a:rPr lang="en-US" altLang="ko-KR" dirty="0" smtClean="0"/>
              <a:t>Domain </a:t>
            </a:r>
            <a:r>
              <a:rPr lang="ko-KR" altLang="en-US" dirty="0" err="1"/>
              <a:t>생성문</a:t>
            </a:r>
            <a:r>
              <a:rPr lang="ko-KR" altLang="en-US" dirty="0"/>
              <a:t> 또는 </a:t>
            </a:r>
            <a:r>
              <a:rPr lang="en-US" altLang="ko-KR" dirty="0"/>
              <a:t>Column check constraint</a:t>
            </a:r>
            <a:r>
              <a:rPr lang="ko-KR" altLang="en-US" dirty="0"/>
              <a:t>를 </a:t>
            </a:r>
            <a:r>
              <a:rPr lang="ko-KR" altLang="en-US" dirty="0" smtClean="0"/>
              <a:t>통해서 </a:t>
            </a:r>
            <a:r>
              <a:rPr lang="ko-KR" altLang="en-US" dirty="0"/>
              <a:t>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CREATE DOMAIN </a:t>
            </a:r>
            <a:r>
              <a:rPr lang="en-US" altLang="ko-KR" dirty="0" err="1">
                <a:solidFill>
                  <a:srgbClr val="FF0000"/>
                </a:solidFill>
              </a:rPr>
              <a:t>ValidEmpID</a:t>
            </a:r>
            <a:r>
              <a:rPr lang="en-US" altLang="ko-KR" dirty="0"/>
              <a:t> INTEGER 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0070C0"/>
                </a:solidFill>
              </a:rPr>
              <a:t>CHECK</a:t>
            </a:r>
            <a:r>
              <a:rPr lang="en-US" altLang="ko-KR" dirty="0" smtClean="0"/>
              <a:t> </a:t>
            </a:r>
            <a:r>
              <a:rPr lang="en-US" altLang="ko-KR" dirty="0"/>
              <a:t>(VALUE BETWEEN 101 AND 199)</a:t>
            </a:r>
          </a:p>
          <a:p>
            <a:pPr lvl="2"/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 smtClean="0"/>
              <a:t>SalesPersons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 smtClean="0"/>
              <a:t>      (</a:t>
            </a:r>
            <a:endParaRPr lang="en-US" altLang="ko-KR" dirty="0"/>
          </a:p>
          <a:p>
            <a:pPr marL="712788" lvl="2" indent="0">
              <a:buNone/>
            </a:pPr>
            <a:r>
              <a:rPr lang="en-US" altLang="ko-KR" dirty="0" smtClean="0"/>
              <a:t>          EMP_ID	</a:t>
            </a:r>
            <a:r>
              <a:rPr lang="en-US" altLang="ko-KR" dirty="0" err="1" smtClean="0">
                <a:solidFill>
                  <a:srgbClr val="FF0000"/>
                </a:solidFill>
              </a:rPr>
              <a:t>ValidEmpID</a:t>
            </a:r>
            <a:r>
              <a:rPr lang="en-US" altLang="ko-KR" dirty="0"/>
              <a:t>,	</a:t>
            </a:r>
            <a:r>
              <a:rPr lang="en-US" altLang="ko-KR" dirty="0" smtClean="0"/>
              <a:t>// domain </a:t>
            </a:r>
            <a:r>
              <a:rPr lang="ko-KR" altLang="en-US" dirty="0"/>
              <a:t>사용</a:t>
            </a:r>
          </a:p>
          <a:p>
            <a:pPr marL="712788" lvl="2" indent="0">
              <a:buNone/>
            </a:pPr>
            <a:r>
              <a:rPr lang="en-US" altLang="ko-KR" dirty="0" smtClean="0"/>
              <a:t>	      AGE		INTEGER	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CHECK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(AGE&gt;=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21)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 // column </a:t>
            </a:r>
            <a:r>
              <a:rPr lang="en-US" altLang="ko-KR" dirty="0"/>
              <a:t>check </a:t>
            </a:r>
            <a:r>
              <a:rPr lang="en-US" altLang="ko-KR" dirty="0" smtClean="0"/>
              <a:t>constraint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marL="712788" lvl="2" indent="0">
              <a:buNone/>
            </a:pPr>
            <a:r>
              <a:rPr lang="en-US" altLang="ko-KR" dirty="0" smtClean="0"/>
              <a:t>      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272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DML(Data Manipulation Language)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ko-KR" altLang="en-US" dirty="0"/>
              <a:t>저장된 데이터를 검색하고 </a:t>
            </a:r>
            <a:r>
              <a:rPr lang="ko-KR" altLang="en-US" dirty="0" smtClean="0"/>
              <a:t>변경하는데 사용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데이터베이스 검색</a:t>
            </a:r>
            <a:r>
              <a:rPr lang="en-US" altLang="ko-KR" dirty="0" smtClean="0"/>
              <a:t>(Select)</a:t>
            </a:r>
            <a:endParaRPr lang="ko-KR" altLang="en-US" dirty="0"/>
          </a:p>
          <a:p>
            <a:pPr lvl="2"/>
            <a:r>
              <a:rPr lang="ko-KR" altLang="en-US" dirty="0" smtClean="0"/>
              <a:t>단일 </a:t>
            </a:r>
            <a:r>
              <a:rPr lang="ko-KR" altLang="en-US" dirty="0"/>
              <a:t>테이블 검색 </a:t>
            </a:r>
            <a:r>
              <a:rPr lang="en-US" altLang="ko-KR" dirty="0"/>
              <a:t>(Simple select)</a:t>
            </a:r>
          </a:p>
          <a:p>
            <a:pPr lvl="2"/>
            <a:r>
              <a:rPr lang="ko-KR" altLang="en-US" dirty="0" smtClean="0"/>
              <a:t>다중 </a:t>
            </a:r>
            <a:r>
              <a:rPr lang="ko-KR" altLang="en-US" dirty="0"/>
              <a:t>테이블 검색 </a:t>
            </a:r>
            <a:r>
              <a:rPr lang="en-US" altLang="ko-KR" dirty="0"/>
              <a:t>(Join)</a:t>
            </a:r>
          </a:p>
          <a:p>
            <a:pPr lvl="2"/>
            <a:r>
              <a:rPr lang="ko-KR" altLang="en-US" dirty="0" smtClean="0"/>
              <a:t>부질의</a:t>
            </a:r>
            <a:r>
              <a:rPr lang="en-US" altLang="ko-KR" dirty="0"/>
              <a:t>(</a:t>
            </a:r>
            <a:r>
              <a:rPr lang="en-US" altLang="ko-KR" dirty="0" err="1"/>
              <a:t>subquery</a:t>
            </a:r>
            <a:r>
              <a:rPr lang="en-US" altLang="ko-KR" dirty="0"/>
              <a:t>)</a:t>
            </a:r>
            <a:r>
              <a:rPr lang="ko-KR" altLang="en-US" dirty="0"/>
              <a:t>를 이용한 검색</a:t>
            </a:r>
          </a:p>
          <a:p>
            <a:pPr lvl="1"/>
            <a:r>
              <a:rPr lang="ko-KR" altLang="en-US" dirty="0" smtClean="0"/>
              <a:t>데이트베이스 갱신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Insert(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Delete(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Update(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7258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Integrity(3)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(Entity Integrity)</a:t>
            </a:r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키의 </a:t>
            </a:r>
            <a:r>
              <a:rPr lang="ko-KR" altLang="en-US" dirty="0" smtClean="0"/>
              <a:t>유일성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</a:t>
            </a:r>
            <a:r>
              <a:rPr lang="ko-KR" altLang="en-US" dirty="0"/>
              <a:t>테이블에서 기본 키는 유일한 값을 가져야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필요할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기본 키가 아닌 다른 칼럼에도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유일성 </a:t>
            </a:r>
            <a:r>
              <a:rPr lang="ko-KR" altLang="en-US" dirty="0"/>
              <a:t>제약을 가할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유일성 </a:t>
            </a:r>
            <a:r>
              <a:rPr lang="ko-KR" altLang="en-US" dirty="0"/>
              <a:t>제약이 가해지면 </a:t>
            </a:r>
            <a:r>
              <a:rPr lang="en-US" altLang="ko-KR" dirty="0"/>
              <a:t>NULL </a:t>
            </a:r>
            <a:r>
              <a:rPr lang="ko-KR" altLang="en-US" dirty="0"/>
              <a:t>값을 가질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/>
              <a:t>(Referential integrity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foreign key</a:t>
            </a:r>
            <a:r>
              <a:rPr lang="ko-KR" altLang="en-US" dirty="0" smtClean="0"/>
              <a:t>로 사용된 값은 반드시 부모 테이블의</a:t>
            </a:r>
            <a:r>
              <a:rPr lang="en-US" altLang="ko-KR" dirty="0" smtClean="0"/>
              <a:t> </a:t>
            </a:r>
            <a:r>
              <a:rPr lang="en-US" altLang="ko-KR" dirty="0"/>
              <a:t>primary </a:t>
            </a:r>
            <a:r>
              <a:rPr lang="en-US" altLang="ko-KR" dirty="0" smtClean="0"/>
              <a:t>key</a:t>
            </a:r>
            <a:r>
              <a:rPr lang="ko-KR" altLang="en-US" dirty="0"/>
              <a:t>에</a:t>
            </a:r>
            <a:r>
              <a:rPr lang="ko-KR" altLang="en-US" dirty="0" smtClean="0"/>
              <a:t> 등재되어 있어야 한다는 제약 조건</a:t>
            </a:r>
            <a:endParaRPr lang="ko-KR" altLang="en-US" dirty="0"/>
          </a:p>
          <a:p>
            <a:pPr lvl="1"/>
            <a:r>
              <a:rPr lang="ko-KR" altLang="en-US" dirty="0" smtClean="0"/>
              <a:t>참조 </a:t>
            </a:r>
            <a:r>
              <a:rPr lang="ko-KR" altLang="en-US" dirty="0" err="1" smtClean="0"/>
              <a:t>무결성이</a:t>
            </a:r>
            <a:r>
              <a:rPr lang="ko-KR" altLang="en-US" dirty="0" smtClean="0"/>
              <a:t> </a:t>
            </a:r>
            <a:r>
              <a:rPr lang="ko-KR" altLang="en-US" dirty="0"/>
              <a:t>깨어지면 </a:t>
            </a:r>
            <a:r>
              <a:rPr lang="en-US" altLang="ko-KR" dirty="0" smtClean="0"/>
              <a:t>orphan(</a:t>
            </a:r>
            <a:r>
              <a:rPr lang="ko-KR" altLang="en-US" dirty="0" smtClean="0"/>
              <a:t>부모 없는 아이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발생</a:t>
            </a:r>
            <a:endParaRPr lang="en-US" altLang="ko-KR" dirty="0"/>
          </a:p>
          <a:p>
            <a:pPr lvl="2"/>
            <a:r>
              <a:rPr lang="ko-KR" altLang="en-US" dirty="0" smtClean="0"/>
              <a:t>외래 키 </a:t>
            </a:r>
            <a:r>
              <a:rPr lang="ko-KR" altLang="en-US" dirty="0"/>
              <a:t>갱신 또는 </a:t>
            </a:r>
            <a:r>
              <a:rPr lang="ko-KR" altLang="en-US" dirty="0" smtClean="0"/>
              <a:t>자식 행 </a:t>
            </a:r>
            <a:r>
              <a:rPr lang="ko-KR" altLang="en-US" dirty="0"/>
              <a:t>삽입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: if </a:t>
            </a:r>
            <a:r>
              <a:rPr lang="en-US" altLang="ko-KR" dirty="0"/>
              <a:t>(</a:t>
            </a:r>
            <a:r>
              <a:rPr lang="ko-KR" altLang="en-US" dirty="0" err="1"/>
              <a:t>외래키</a:t>
            </a:r>
            <a:r>
              <a:rPr lang="ko-KR" altLang="en-US" dirty="0"/>
              <a:t> ∉ </a:t>
            </a:r>
            <a:r>
              <a:rPr lang="en-US" altLang="ko-KR" dirty="0"/>
              <a:t>{</a:t>
            </a:r>
            <a:r>
              <a:rPr lang="ko-KR" altLang="en-US" dirty="0" err="1"/>
              <a:t>기본키</a:t>
            </a:r>
            <a:r>
              <a:rPr lang="en-US" altLang="ko-KR" dirty="0"/>
              <a:t>}) then </a:t>
            </a:r>
            <a:r>
              <a:rPr lang="en-US" altLang="ko-KR" dirty="0" smtClean="0"/>
              <a:t>(DBMS</a:t>
            </a:r>
            <a:r>
              <a:rPr lang="ko-KR" altLang="en-US" dirty="0"/>
              <a:t>는 삽입</a:t>
            </a:r>
            <a:r>
              <a:rPr lang="en-US" altLang="ko-KR" dirty="0"/>
              <a:t>/</a:t>
            </a:r>
            <a:r>
              <a:rPr lang="ko-KR" altLang="en-US" dirty="0"/>
              <a:t>갱신 요청을 </a:t>
            </a:r>
            <a:r>
              <a:rPr lang="ko-KR" altLang="en-US" dirty="0" smtClean="0"/>
              <a:t>거부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기본 키 </a:t>
            </a:r>
            <a:r>
              <a:rPr lang="ko-KR" altLang="en-US" dirty="0"/>
              <a:t>갱신 또는 </a:t>
            </a:r>
            <a:r>
              <a:rPr lang="ko-KR" altLang="en-US" dirty="0" smtClean="0"/>
              <a:t>부모 행 </a:t>
            </a:r>
            <a:r>
              <a:rPr lang="ko-KR" altLang="en-US" dirty="0"/>
              <a:t>삭제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: SQL2</a:t>
            </a:r>
            <a:r>
              <a:rPr lang="ko-KR" altLang="en-US" dirty="0"/>
              <a:t>는 </a:t>
            </a:r>
            <a:r>
              <a:rPr lang="en-US" altLang="ko-KR" dirty="0" smtClean="0"/>
              <a:t>foreign </a:t>
            </a:r>
            <a:r>
              <a:rPr lang="en-US" altLang="ko-KR" dirty="0"/>
              <a:t>key</a:t>
            </a:r>
            <a:r>
              <a:rPr lang="ko-KR" altLang="en-US" dirty="0"/>
              <a:t>의 </a:t>
            </a:r>
            <a:r>
              <a:rPr lang="ko-KR" altLang="en-US" dirty="0" smtClean="0"/>
              <a:t>제약사항을 이행하기 위해서 </a:t>
            </a:r>
            <a:r>
              <a:rPr lang="en-US" altLang="ko-KR" dirty="0" smtClean="0"/>
              <a:t>4</a:t>
            </a:r>
            <a:r>
              <a:rPr lang="ko-KR" altLang="en-US" dirty="0"/>
              <a:t>가지 삭제</a:t>
            </a:r>
            <a:r>
              <a:rPr lang="en-US" altLang="ko-KR" dirty="0"/>
              <a:t>/</a:t>
            </a:r>
            <a:r>
              <a:rPr lang="ko-KR" altLang="en-US" dirty="0"/>
              <a:t>갱신 규칙을 규</a:t>
            </a:r>
            <a:r>
              <a:rPr lang="ko-KR" altLang="en-US" dirty="0" smtClean="0"/>
              <a:t>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5268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Integrity(4)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969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SQL2 </a:t>
            </a:r>
            <a:r>
              <a:rPr lang="ko-KR" altLang="en-US" dirty="0"/>
              <a:t>삭제 및 갱신 </a:t>
            </a:r>
            <a:r>
              <a:rPr lang="ko-KR" altLang="en-US" dirty="0" smtClean="0"/>
              <a:t>규칙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29734" y="1732280"/>
          <a:ext cx="785706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773"/>
                <a:gridCol w="6074293"/>
              </a:tblGrid>
              <a:tr h="269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분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규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칙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9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RESTRICT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부모 행의 삭제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/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갱신을 거부</a:t>
                      </a:r>
                    </a:p>
                  </a:txBody>
                  <a:tcPr/>
                </a:tc>
              </a:tr>
              <a:tr h="465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CASCADE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자식 행도 함께 삭제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/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갱신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삭제의 경우에는 모든 자손에게 공히 적용된다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.</a:t>
                      </a:r>
                    </a:p>
                  </a:txBody>
                  <a:tcPr/>
                </a:tc>
              </a:tr>
              <a:tr h="265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SET NULL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자식 행의 외래 키를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NULL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로 설정</a:t>
                      </a:r>
                    </a:p>
                  </a:txBody>
                  <a:tcPr/>
                </a:tc>
              </a:tr>
              <a:tr h="265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SET DEFAULT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자식 행의 외래 키를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default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값으로 설정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57199" y="3960707"/>
            <a:ext cx="8229601" cy="243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72000" rIns="91440" bIns="720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57188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1pPr>
            <a:lvl2pPr marL="712788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2pPr>
            <a:lvl3pPr marL="1081088" indent="-3683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3pPr>
            <a:lvl4pPr marL="1436688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kumimoji="1" sz="18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4pPr>
            <a:lvl5pPr marL="1252538" indent="-1730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kern="0" dirty="0" smtClean="0"/>
              <a:t>외래 키와 </a:t>
            </a:r>
            <a:r>
              <a:rPr lang="en-US" altLang="ko-KR" kern="0" dirty="0"/>
              <a:t>NULL </a:t>
            </a:r>
            <a:r>
              <a:rPr lang="ko-KR" altLang="en-US" kern="0" dirty="0" smtClean="0"/>
              <a:t>값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외래 키 </a:t>
            </a:r>
            <a:r>
              <a:rPr lang="ko-KR" altLang="en-US" kern="0" dirty="0"/>
              <a:t>및 </a:t>
            </a:r>
            <a:r>
              <a:rPr lang="ko-KR" altLang="en-US" kern="0" dirty="0" smtClean="0"/>
              <a:t>외래 키 </a:t>
            </a:r>
            <a:r>
              <a:rPr lang="ko-KR" altLang="en-US" kern="0" dirty="0"/>
              <a:t>일부는 </a:t>
            </a:r>
            <a:r>
              <a:rPr lang="en-US" altLang="ko-KR" kern="0" dirty="0"/>
              <a:t>NULL </a:t>
            </a:r>
            <a:r>
              <a:rPr lang="ko-KR" altLang="en-US" kern="0" dirty="0"/>
              <a:t>값을 가질 수 있음</a:t>
            </a:r>
          </a:p>
          <a:p>
            <a:pPr lvl="1"/>
            <a:r>
              <a:rPr lang="en-US" altLang="ko-KR" kern="0" dirty="0" smtClean="0"/>
              <a:t>CREATE </a:t>
            </a:r>
            <a:r>
              <a:rPr lang="en-US" altLang="ko-KR" kern="0" dirty="0"/>
              <a:t>TABLE </a:t>
            </a:r>
            <a:r>
              <a:rPr lang="ko-KR" altLang="en-US" kern="0" dirty="0" smtClean="0"/>
              <a:t>문에서 사용하는 </a:t>
            </a:r>
            <a:r>
              <a:rPr lang="en-US" altLang="ko-KR" kern="0" dirty="0"/>
              <a:t>match full/partial</a:t>
            </a:r>
          </a:p>
          <a:p>
            <a:pPr lvl="2"/>
            <a:r>
              <a:rPr lang="en-US" altLang="ko-KR" kern="0" dirty="0" smtClean="0"/>
              <a:t>Match full : </a:t>
            </a:r>
            <a:r>
              <a:rPr lang="ko-KR" altLang="en-US" kern="0" dirty="0" smtClean="0"/>
              <a:t>자식 테이블</a:t>
            </a:r>
            <a:r>
              <a:rPr lang="ko-KR" altLang="en-US" kern="0" dirty="0"/>
              <a:t>의</a:t>
            </a:r>
            <a:r>
              <a:rPr lang="ko-KR" altLang="en-US" kern="0" dirty="0" smtClean="0"/>
              <a:t> 외래 키는 </a:t>
            </a:r>
            <a:r>
              <a:rPr lang="ko-KR" altLang="en-US" kern="0" dirty="0"/>
              <a:t>반드시 </a:t>
            </a:r>
            <a:r>
              <a:rPr lang="ko-KR" altLang="en-US" kern="0" dirty="0" smtClean="0"/>
              <a:t>부모 테이블의 기본 키와 </a:t>
            </a:r>
            <a:r>
              <a:rPr lang="en-US" altLang="ko-KR" kern="0" dirty="0"/>
              <a:t>match</a:t>
            </a:r>
            <a:r>
              <a:rPr lang="ko-KR" altLang="en-US" kern="0" dirty="0"/>
              <a:t>되어야 함</a:t>
            </a:r>
          </a:p>
          <a:p>
            <a:pPr lvl="2"/>
            <a:r>
              <a:rPr lang="en-US" altLang="ko-KR" kern="0" dirty="0" smtClean="0"/>
              <a:t>Match partial : </a:t>
            </a:r>
            <a:r>
              <a:rPr lang="ko-KR" altLang="en-US" kern="0" dirty="0" smtClean="0"/>
              <a:t>자식테이블의 외래 키 </a:t>
            </a:r>
            <a:r>
              <a:rPr lang="ko-KR" altLang="en-US" kern="0" dirty="0"/>
              <a:t>일부가 부모테이블의 </a:t>
            </a:r>
            <a:r>
              <a:rPr lang="ko-KR" altLang="en-US" kern="0" dirty="0" smtClean="0"/>
              <a:t>기본 키 </a:t>
            </a:r>
            <a:r>
              <a:rPr lang="ko-KR" altLang="en-US" kern="0" dirty="0"/>
              <a:t>일부와 </a:t>
            </a:r>
            <a:r>
              <a:rPr lang="en-US" altLang="ko-KR" kern="0" dirty="0"/>
              <a:t>match</a:t>
            </a:r>
            <a:r>
              <a:rPr lang="ko-KR" altLang="en-US" kern="0" dirty="0"/>
              <a:t>되면 </a:t>
            </a:r>
            <a:r>
              <a:rPr lang="ko-KR" altLang="en-US" kern="0" dirty="0" smtClean="0"/>
              <a:t>자식테이블 외래 키 </a:t>
            </a:r>
            <a:r>
              <a:rPr lang="ko-KR" altLang="en-US" kern="0" dirty="0"/>
              <a:t>중에서 </a:t>
            </a:r>
            <a:r>
              <a:rPr lang="en-US" altLang="ko-KR" kern="0" dirty="0"/>
              <a:t>match</a:t>
            </a:r>
            <a:r>
              <a:rPr lang="ko-KR" altLang="en-US" kern="0" dirty="0"/>
              <a:t>되지 않는 부분에 </a:t>
            </a:r>
            <a:r>
              <a:rPr lang="en-US" altLang="ko-KR" kern="0" dirty="0"/>
              <a:t>NULL </a:t>
            </a:r>
            <a:r>
              <a:rPr lang="ko-KR" altLang="en-US" kern="0" dirty="0" smtClean="0"/>
              <a:t>값을 허용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027646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사이클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</a:t>
            </a:r>
            <a:r>
              <a:rPr lang="ko-KR" altLang="en-US" dirty="0"/>
              <a:t>테이블에서 </a:t>
            </a:r>
            <a:r>
              <a:rPr lang="ko-KR" altLang="en-US" dirty="0" smtClean="0"/>
              <a:t>기본 키와 외래 키 </a:t>
            </a:r>
            <a:r>
              <a:rPr lang="ko-KR" altLang="en-US" dirty="0"/>
              <a:t>사이에 </a:t>
            </a:r>
            <a:r>
              <a:rPr lang="ko-KR" altLang="en-US" dirty="0" smtClean="0"/>
              <a:t>형성된 사이클</a:t>
            </a:r>
            <a:r>
              <a:rPr lang="en-US" altLang="ko-KR" dirty="0"/>
              <a:t>(cycle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</a:t>
            </a:r>
            <a:r>
              <a:rPr lang="ko-KR" altLang="en-US" dirty="0"/>
              <a:t>영업사원</a:t>
            </a:r>
            <a:r>
              <a:rPr lang="en-US" altLang="ko-KR" dirty="0"/>
              <a:t>(115)</a:t>
            </a:r>
            <a:r>
              <a:rPr lang="ko-KR" altLang="en-US" dirty="0"/>
              <a:t>을 새로운 사무소</a:t>
            </a:r>
            <a:r>
              <a:rPr lang="en-US" altLang="ko-KR" dirty="0"/>
              <a:t>(14)</a:t>
            </a:r>
            <a:r>
              <a:rPr lang="ko-KR" altLang="en-US" dirty="0"/>
              <a:t>의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로 </a:t>
            </a:r>
            <a:r>
              <a:rPr lang="ko-KR" altLang="en-US" dirty="0"/>
              <a:t>채용한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insert into </a:t>
            </a:r>
            <a:r>
              <a:rPr lang="en-US" altLang="ko-KR" dirty="0" err="1"/>
              <a:t>salesreps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rgbClr val="0070C0"/>
                </a:solidFill>
              </a:rPr>
              <a:t>empl_num</a:t>
            </a:r>
            <a:r>
              <a:rPr lang="en-US" altLang="ko-KR" dirty="0"/>
              <a:t>, name, </a:t>
            </a:r>
            <a:r>
              <a:rPr lang="en-US" altLang="ko-KR" dirty="0" err="1">
                <a:solidFill>
                  <a:srgbClr val="FF0000"/>
                </a:solidFill>
              </a:rPr>
              <a:t>rep_office</a:t>
            </a:r>
            <a:r>
              <a:rPr lang="en-US" altLang="ko-KR" dirty="0"/>
              <a:t>, </a:t>
            </a:r>
            <a:r>
              <a:rPr lang="en-US" altLang="ko-KR" dirty="0" err="1"/>
              <a:t>hire_date</a:t>
            </a:r>
            <a:r>
              <a:rPr lang="en-US" altLang="ko-KR" dirty="0"/>
              <a:t>, sales)</a:t>
            </a:r>
          </a:p>
          <a:p>
            <a:pPr marL="712788" lvl="2" indent="0">
              <a:buNone/>
            </a:pPr>
            <a:r>
              <a:rPr lang="en-US" altLang="ko-KR" dirty="0" smtClean="0"/>
              <a:t>          values </a:t>
            </a:r>
            <a:r>
              <a:rPr lang="en-US" altLang="ko-KR" dirty="0"/>
              <a:t>(115, 'Ben Adams', 14, '01-APR-90', 0.00)</a:t>
            </a:r>
          </a:p>
          <a:p>
            <a:pPr lvl="2"/>
            <a:r>
              <a:rPr lang="en-US" altLang="ko-KR" dirty="0" smtClean="0"/>
              <a:t>insert </a:t>
            </a:r>
            <a:r>
              <a:rPr lang="en-US" altLang="ko-KR" dirty="0"/>
              <a:t>into offices (</a:t>
            </a:r>
            <a:r>
              <a:rPr lang="en-US" altLang="ko-KR" dirty="0">
                <a:solidFill>
                  <a:srgbClr val="0070C0"/>
                </a:solidFill>
              </a:rPr>
              <a:t>office</a:t>
            </a:r>
            <a:r>
              <a:rPr lang="en-US" altLang="ko-KR" dirty="0"/>
              <a:t>, city, region, </a:t>
            </a:r>
            <a:r>
              <a:rPr lang="en-US" altLang="ko-KR" dirty="0" err="1">
                <a:solidFill>
                  <a:srgbClr val="FF0000"/>
                </a:solidFill>
              </a:rPr>
              <a:t>mgr</a:t>
            </a:r>
            <a:r>
              <a:rPr lang="en-US" altLang="ko-KR" dirty="0"/>
              <a:t>, target, sales)</a:t>
            </a:r>
          </a:p>
          <a:p>
            <a:pPr marL="712788" lvl="2" indent="0">
              <a:buNone/>
            </a:pPr>
            <a:r>
              <a:rPr lang="en-US" altLang="ko-KR" dirty="0" smtClean="0"/>
              <a:t>          values </a:t>
            </a:r>
            <a:r>
              <a:rPr lang="en-US" altLang="ko-KR" dirty="0"/>
              <a:t>(14, 'Detroit', 'Eastern', 115, 0.00, 0.00)</a:t>
            </a:r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사원을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salesrep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삽입할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사원이 소속될 사무소에 관한 데이터가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사무소를 </a:t>
            </a:r>
            <a:r>
              <a:rPr lang="en-US" altLang="ko-KR" dirty="0" smtClean="0"/>
              <a:t>‘offices’</a:t>
            </a:r>
            <a:r>
              <a:rPr lang="ko-KR" altLang="en-US" dirty="0" smtClean="0"/>
              <a:t>에 삽입하려 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사무소의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가 신입이기 때문에 데이터가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입력되지 않은 상태 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8786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사이클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참조 사이클로 인한 문제 및 해결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삽입할 때 외래 키가 </a:t>
            </a:r>
            <a:r>
              <a:rPr lang="en-US" altLang="ko-KR" dirty="0"/>
              <a:t>NULL </a:t>
            </a:r>
            <a:r>
              <a:rPr lang="ko-KR" altLang="en-US" dirty="0"/>
              <a:t>값을 가질 수 없는 경우 </a:t>
            </a:r>
            <a:r>
              <a:rPr lang="en-US" altLang="ko-KR" dirty="0"/>
              <a:t>insert deadlock</a:t>
            </a:r>
            <a:r>
              <a:rPr lang="ko-KR" altLang="en-US" dirty="0"/>
              <a:t>이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2"/>
            <a:r>
              <a:rPr lang="ko-KR" altLang="en-US" dirty="0" smtClean="0"/>
              <a:t>해결책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참조 사이클 </a:t>
            </a:r>
            <a:r>
              <a:rPr lang="ko-KR" altLang="en-US" dirty="0"/>
              <a:t>중 적어도 하나의 </a:t>
            </a:r>
            <a:r>
              <a:rPr lang="ko-KR" altLang="en-US" dirty="0" smtClean="0"/>
              <a:t>외래 키에 </a:t>
            </a:r>
            <a:r>
              <a:rPr lang="en-US" altLang="ko-KR" dirty="0"/>
              <a:t>NULL </a:t>
            </a:r>
            <a:r>
              <a:rPr lang="ko-KR" altLang="en-US" dirty="0" smtClean="0"/>
              <a:t>값을 허용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 inserts : 1)</a:t>
            </a:r>
            <a:r>
              <a:rPr lang="ko-KR" altLang="en-US" dirty="0" smtClean="0"/>
              <a:t>사무소의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하여 삽입</a:t>
            </a:r>
            <a:r>
              <a:rPr lang="en-US" altLang="ko-KR" dirty="0" smtClean="0"/>
              <a:t>, 2)</a:t>
            </a:r>
            <a:r>
              <a:rPr lang="ko-KR" altLang="en-US" dirty="0" smtClean="0"/>
              <a:t>사무소의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 관한 데이터를 삽입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 update : </a:t>
            </a:r>
            <a:r>
              <a:rPr lang="ko-KR" altLang="en-US" dirty="0" smtClean="0"/>
              <a:t>새로운 사무소의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update</a:t>
            </a:r>
            <a:endParaRPr lang="en-US" altLang="ko-KR" dirty="0"/>
          </a:p>
          <a:p>
            <a:pPr lvl="2"/>
            <a:r>
              <a:rPr lang="ko-KR" altLang="en-US" dirty="0" smtClean="0"/>
              <a:t>해결책</a:t>
            </a:r>
            <a:r>
              <a:rPr lang="en-US" altLang="ko-KR" dirty="0" smtClean="0"/>
              <a:t>2: schema</a:t>
            </a:r>
            <a:r>
              <a:rPr lang="ko-KR" altLang="en-US" dirty="0"/>
              <a:t>를 이용한 </a:t>
            </a:r>
            <a:r>
              <a:rPr lang="en-US" altLang="ko-KR" dirty="0"/>
              <a:t>delayed checking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schema </a:t>
            </a:r>
            <a:r>
              <a:rPr lang="ko-KR" altLang="en-US" dirty="0"/>
              <a:t>내의 모든 테이블이 만들어질 때까지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제약에 대한 </a:t>
            </a:r>
            <a:r>
              <a:rPr lang="ko-KR" altLang="en-US" dirty="0"/>
              <a:t>검사를 </a:t>
            </a:r>
            <a:r>
              <a:rPr lang="ko-KR" altLang="en-US" dirty="0" smtClean="0"/>
              <a:t>연기</a:t>
            </a:r>
            <a:endParaRPr lang="ko-KR" altLang="en-US" dirty="0"/>
          </a:p>
          <a:p>
            <a:pPr lvl="1"/>
            <a:r>
              <a:rPr lang="ko-KR" altLang="en-US" dirty="0" smtClean="0"/>
              <a:t>사용 </a:t>
            </a:r>
            <a:r>
              <a:rPr lang="ko-KR" altLang="en-US" dirty="0"/>
              <a:t>가능한 삭제</a:t>
            </a:r>
            <a:r>
              <a:rPr lang="en-US" altLang="ko-KR" dirty="0"/>
              <a:t>/</a:t>
            </a:r>
            <a:r>
              <a:rPr lang="ko-KR" altLang="en-US" dirty="0"/>
              <a:t>갱신 규칙을 </a:t>
            </a:r>
            <a:r>
              <a:rPr lang="ko-KR" altLang="en-US" dirty="0" smtClean="0"/>
              <a:t>제한해야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문제 발생</a:t>
            </a:r>
            <a:endParaRPr lang="ko-KR" altLang="en-US" dirty="0"/>
          </a:p>
          <a:p>
            <a:pPr lvl="2"/>
            <a:r>
              <a:rPr lang="ko-KR" altLang="en-US" dirty="0"/>
              <a:t>삭제가 불허되는 경우가 많이 </a:t>
            </a:r>
            <a:r>
              <a:rPr lang="ko-KR" altLang="en-US" dirty="0" smtClean="0"/>
              <a:t>발생하므로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 시 </a:t>
            </a:r>
            <a:r>
              <a:rPr lang="en-US" altLang="ko-KR" dirty="0"/>
              <a:t>RESTRICT </a:t>
            </a:r>
            <a:r>
              <a:rPr lang="ko-KR" altLang="en-US" dirty="0"/>
              <a:t>규칙을 지정할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최악의 경우 모든 </a:t>
            </a:r>
            <a:r>
              <a:rPr lang="ko-KR" altLang="en-US" dirty="0"/>
              <a:t>테이블이 삭제되는 경우가 </a:t>
            </a:r>
            <a:r>
              <a:rPr lang="ko-KR" altLang="en-US" dirty="0" smtClean="0"/>
              <a:t>발생할 수 있으므로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 시 </a:t>
            </a:r>
            <a:r>
              <a:rPr lang="en-US" altLang="ko-KR" dirty="0"/>
              <a:t>CASCADE </a:t>
            </a:r>
            <a:r>
              <a:rPr lang="ko-KR" altLang="en-US" dirty="0"/>
              <a:t>규칙을 지정할 </a:t>
            </a:r>
            <a:r>
              <a:rPr lang="ko-KR" altLang="en-US" dirty="0" smtClean="0"/>
              <a:t>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1588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Table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09213"/>
            <a:ext cx="8229601" cy="49800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344488" lvl="1" indent="0">
              <a:buNone/>
            </a:pPr>
            <a:r>
              <a:rPr lang="en-US" altLang="ko-KR" dirty="0"/>
              <a:t>create table </a:t>
            </a:r>
            <a:r>
              <a:rPr lang="ko-KR" altLang="en-US" dirty="0"/>
              <a:t>테이블이름 </a:t>
            </a:r>
            <a:r>
              <a:rPr lang="en-US" altLang="ko-KR" dirty="0"/>
              <a:t>(</a:t>
            </a:r>
          </a:p>
          <a:p>
            <a:pPr marL="344488" lvl="1" indent="0">
              <a:buNone/>
            </a:pPr>
            <a:r>
              <a:rPr lang="en-US" altLang="ko-KR" dirty="0" smtClean="0"/>
              <a:t>    &lt;</a:t>
            </a:r>
            <a:r>
              <a:rPr lang="ko-KR" altLang="en-US" dirty="0"/>
              <a:t>칼럼 정의</a:t>
            </a:r>
            <a:r>
              <a:rPr lang="en-US" altLang="ko-KR" dirty="0"/>
              <a:t>&gt;</a:t>
            </a:r>
          </a:p>
          <a:p>
            <a:pPr marL="344488" lvl="1" indent="0">
              <a:buNone/>
            </a:pPr>
            <a:r>
              <a:rPr lang="en-US" altLang="ko-KR" dirty="0" smtClean="0"/>
              <a:t>    &lt;</a:t>
            </a:r>
            <a:r>
              <a:rPr lang="ko-KR" altLang="en-US" dirty="0" smtClean="0"/>
              <a:t>기본 키 </a:t>
            </a:r>
            <a:r>
              <a:rPr lang="ko-KR" altLang="en-US" dirty="0"/>
              <a:t>제약</a:t>
            </a:r>
            <a:r>
              <a:rPr lang="en-US" altLang="ko-KR" dirty="0"/>
              <a:t>&gt;</a:t>
            </a:r>
          </a:p>
          <a:p>
            <a:pPr marL="344488" lvl="1" indent="0">
              <a:buNone/>
            </a:pPr>
            <a:r>
              <a:rPr lang="en-US" altLang="ko-KR" dirty="0" smtClean="0"/>
              <a:t>    &lt;</a:t>
            </a:r>
            <a:r>
              <a:rPr lang="ko-KR" altLang="en-US" dirty="0" smtClean="0"/>
              <a:t>외래 키 </a:t>
            </a:r>
            <a:r>
              <a:rPr lang="ko-KR" altLang="en-US" dirty="0"/>
              <a:t>제약</a:t>
            </a:r>
            <a:r>
              <a:rPr lang="en-US" altLang="ko-KR" dirty="0"/>
              <a:t>&gt;</a:t>
            </a:r>
          </a:p>
          <a:p>
            <a:pPr marL="344488" lvl="1" indent="0">
              <a:buNone/>
            </a:pPr>
            <a:r>
              <a:rPr lang="en-US" altLang="ko-KR" dirty="0" smtClean="0"/>
              <a:t>    &lt;</a:t>
            </a:r>
            <a:r>
              <a:rPr lang="ko-KR" altLang="en-US" dirty="0"/>
              <a:t>유일성 제약</a:t>
            </a:r>
            <a:r>
              <a:rPr lang="en-US" altLang="ko-KR" dirty="0"/>
              <a:t>&gt;</a:t>
            </a:r>
          </a:p>
          <a:p>
            <a:pPr marL="344488" lvl="1" indent="0">
              <a:buNone/>
            </a:pPr>
            <a:r>
              <a:rPr lang="en-US" altLang="ko-KR" dirty="0" smtClean="0"/>
              <a:t>    &lt;</a:t>
            </a:r>
            <a:r>
              <a:rPr lang="ko-KR" altLang="en-US" dirty="0"/>
              <a:t>검사 제약</a:t>
            </a:r>
            <a:r>
              <a:rPr lang="en-US" altLang="ko-KR" dirty="0" smtClean="0"/>
              <a:t>&gt;</a:t>
            </a:r>
          </a:p>
          <a:p>
            <a:pPr marL="344488" lvl="1" indent="0">
              <a:buNone/>
            </a:pPr>
            <a:r>
              <a:rPr lang="en-US" altLang="ko-KR" dirty="0" smtClean="0"/>
              <a:t>)</a:t>
            </a:r>
          </a:p>
          <a:p>
            <a:pPr marL="446088" indent="-457200"/>
            <a:r>
              <a:rPr lang="en-US" altLang="ko-KR" dirty="0"/>
              <a:t>Column </a:t>
            </a:r>
            <a:r>
              <a:rPr lang="en-US" altLang="ko-KR" dirty="0" smtClean="0"/>
              <a:t>Definition</a:t>
            </a:r>
            <a:endParaRPr lang="en-US" altLang="ko-KR" dirty="0"/>
          </a:p>
          <a:p>
            <a:pPr marL="719138" lvl="1" indent="-374650"/>
            <a:r>
              <a:rPr lang="ko-KR" altLang="en-US" dirty="0" smtClean="0"/>
              <a:t>구문</a:t>
            </a:r>
            <a:r>
              <a:rPr lang="en-US" altLang="ko-KR" dirty="0" smtClean="0"/>
              <a:t>: </a:t>
            </a:r>
            <a:r>
              <a:rPr lang="en-US" altLang="ko-KR" i="1" dirty="0" err="1" smtClean="0"/>
              <a:t>column_name</a:t>
            </a:r>
            <a:r>
              <a:rPr lang="ko-KR" altLang="en-US" dirty="0" smtClean="0"/>
              <a:t> </a:t>
            </a:r>
            <a:r>
              <a:rPr lang="en-US" altLang="ko-KR" i="1" dirty="0" err="1" smtClean="0"/>
              <a:t>data_type</a:t>
            </a:r>
            <a:r>
              <a:rPr lang="ko-KR" altLang="en-US" dirty="0" smtClean="0"/>
              <a:t> </a:t>
            </a:r>
            <a:r>
              <a:rPr lang="en-US" altLang="ko-KR" dirty="0"/>
              <a:t>[not null] [default</a:t>
            </a:r>
            <a:r>
              <a:rPr lang="en-US" altLang="ko-KR" dirty="0" smtClean="0"/>
              <a:t>]</a:t>
            </a:r>
          </a:p>
          <a:p>
            <a:pPr marL="1074738" lvl="2" indent="-355600"/>
            <a:r>
              <a:rPr lang="en-US" altLang="ko-KR" dirty="0" smtClean="0"/>
              <a:t>Column name: </a:t>
            </a:r>
            <a:r>
              <a:rPr lang="ko-KR" altLang="en-US" dirty="0" smtClean="0"/>
              <a:t>설계자가 작명</a:t>
            </a:r>
            <a:endParaRPr lang="en-US" altLang="ko-KR" dirty="0" smtClean="0"/>
          </a:p>
          <a:p>
            <a:pPr marL="1074738" lvl="2" indent="-355600"/>
            <a:r>
              <a:rPr lang="en-US" altLang="ko-KR" dirty="0"/>
              <a:t>Data type: SQL data type or domain name</a:t>
            </a:r>
          </a:p>
          <a:p>
            <a:pPr marL="1074738" lvl="2" indent="-355600"/>
            <a:r>
              <a:rPr lang="en-US" altLang="ko-KR" dirty="0" smtClean="0"/>
              <a:t>NOT NULL: </a:t>
            </a:r>
            <a:r>
              <a:rPr lang="ko-KR" altLang="en-US" dirty="0" smtClean="0"/>
              <a:t>레코드 </a:t>
            </a:r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 smtClean="0"/>
              <a:t>갱신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해당 칼럼은 반드시 값을 </a:t>
            </a:r>
            <a:r>
              <a:rPr lang="ko-KR" altLang="en-US" dirty="0" smtClean="0"/>
              <a:t>가져야 함</a:t>
            </a:r>
            <a:r>
              <a:rPr lang="en-US" altLang="ko-KR" dirty="0" smtClean="0"/>
              <a:t>DEFAULT: </a:t>
            </a:r>
            <a:r>
              <a:rPr lang="ko-KR" altLang="en-US" dirty="0" smtClean="0"/>
              <a:t>레코드 삽입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해당 칼럼에 값을 제공하지 </a:t>
            </a:r>
            <a:r>
              <a:rPr lang="ko-KR" altLang="en-US" dirty="0" smtClean="0"/>
              <a:t>않는 </a:t>
            </a:r>
            <a:r>
              <a:rPr lang="ko-KR" altLang="en-US" dirty="0"/>
              <a:t>경우 디폴트로 설정되는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719138" lvl="1" indent="-374650"/>
            <a:r>
              <a:rPr lang="en-US" altLang="ko-KR" dirty="0"/>
              <a:t>Domain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1087438" lvl="2" indent="-374650"/>
            <a:r>
              <a:rPr lang="en-US" altLang="ko-KR" dirty="0" smtClean="0"/>
              <a:t>create </a:t>
            </a:r>
            <a:r>
              <a:rPr lang="en-US" altLang="ko-KR" dirty="0"/>
              <a:t>domain </a:t>
            </a:r>
            <a:r>
              <a:rPr lang="en-US" altLang="ko-KR" dirty="0" err="1">
                <a:solidFill>
                  <a:srgbClr val="0070C0"/>
                </a:solidFill>
              </a:rPr>
              <a:t>valid_office_id</a:t>
            </a:r>
            <a:r>
              <a:rPr lang="en-US" altLang="ko-KR" dirty="0"/>
              <a:t> integer check (value between 11 and 99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532468"/>
            <a:ext cx="4648200" cy="2031325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create </a:t>
            </a:r>
            <a:r>
              <a:rPr lang="en-US" altLang="ko-KR" dirty="0">
                <a:latin typeface="Times New Roman" panose="02020603050405020304" pitchFamily="18" charset="0"/>
              </a:rPr>
              <a:t>table offices (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office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valid_office_id</a:t>
            </a:r>
            <a:r>
              <a:rPr lang="en-US" altLang="ko-KR" dirty="0" smtClean="0">
                <a:latin typeface="Times New Roman" panose="02020603050405020304" pitchFamily="18" charset="0"/>
              </a:rPr>
              <a:t> not </a:t>
            </a:r>
            <a:r>
              <a:rPr lang="en-US" altLang="ko-KR" dirty="0">
                <a:latin typeface="Times New Roman" panose="02020603050405020304" pitchFamily="18" charset="0"/>
              </a:rPr>
              <a:t>null,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city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varchar</a:t>
            </a:r>
            <a:r>
              <a:rPr lang="en-US" altLang="ko-KR" dirty="0" smtClean="0">
                <a:latin typeface="Times New Roman" panose="02020603050405020304" pitchFamily="18" charset="0"/>
              </a:rPr>
              <a:t>(15) not </a:t>
            </a:r>
            <a:r>
              <a:rPr lang="en-US" altLang="ko-KR" dirty="0">
                <a:latin typeface="Times New Roman" panose="02020603050405020304" pitchFamily="18" charset="0"/>
              </a:rPr>
              <a:t>null,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mgr</a:t>
            </a:r>
            <a:r>
              <a:rPr lang="en-US" altLang="ko-KR" dirty="0" smtClean="0">
                <a:latin typeface="Times New Roman" panose="02020603050405020304" pitchFamily="18" charset="0"/>
              </a:rPr>
              <a:t>	integer</a:t>
            </a:r>
            <a:r>
              <a:rPr lang="en-US" altLang="ko-KR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target	money</a:t>
            </a:r>
            <a:r>
              <a:rPr lang="en-US" altLang="ko-KR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sales	money not null default </a:t>
            </a:r>
            <a:r>
              <a:rPr lang="en-US" altLang="ko-KR" dirty="0">
                <a:latin typeface="Times New Roman" panose="02020603050405020304" pitchFamily="18" charset="0"/>
              </a:rPr>
              <a:t>0.00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98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Primary Key </a:t>
            </a:r>
            <a:r>
              <a:rPr lang="en-US" altLang="ko-KR" dirty="0" smtClean="0"/>
              <a:t>Constraint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19138" lvl="1" indent="-361950">
              <a:tabLst>
                <a:tab pos="719138" algn="l"/>
              </a:tabLst>
            </a:pPr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</a:t>
            </a:r>
            <a:r>
              <a:rPr lang="ko-KR" altLang="en-US" dirty="0"/>
              <a:t>키를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719138" lvl="1" indent="-361950">
              <a:tabLst>
                <a:tab pos="719138" algn="l"/>
              </a:tabLst>
            </a:pPr>
            <a:r>
              <a:rPr lang="ko-KR" altLang="en-US" dirty="0" smtClean="0"/>
              <a:t>구문</a:t>
            </a:r>
            <a:r>
              <a:rPr lang="en-US" altLang="ko-KR" dirty="0"/>
              <a:t>: primary key (</a:t>
            </a:r>
            <a:r>
              <a:rPr lang="ko-KR" altLang="en-US" dirty="0"/>
              <a:t>칼럼이름</a:t>
            </a:r>
            <a:r>
              <a:rPr lang="en-US" altLang="ko-KR" dirty="0"/>
              <a:t>1, ..., </a:t>
            </a:r>
            <a:r>
              <a:rPr lang="ko-KR" altLang="en-US" dirty="0"/>
              <a:t>칼럼이름</a:t>
            </a:r>
            <a:r>
              <a:rPr lang="en-US" altLang="ko-KR" dirty="0"/>
              <a:t>n</a:t>
            </a:r>
            <a:r>
              <a:rPr lang="en-US" altLang="ko-KR" dirty="0" smtClean="0"/>
              <a:t>)</a:t>
            </a:r>
          </a:p>
          <a:p>
            <a:pPr marL="1087438" lvl="2" indent="-361950">
              <a:tabLst>
                <a:tab pos="719138" algn="l"/>
              </a:tabLst>
            </a:pPr>
            <a:r>
              <a:rPr lang="ko-KR" altLang="en-US" dirty="0" smtClean="0"/>
              <a:t>기본 키를 구성하는 모든 칼럼은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로 지정</a:t>
            </a:r>
            <a:endParaRPr lang="en-US" altLang="ko-KR" dirty="0"/>
          </a:p>
          <a:p>
            <a:pPr marL="719138" lvl="1" indent="-361950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725488" lvl="2" indent="0">
              <a:buNone/>
            </a:pPr>
            <a:r>
              <a:rPr lang="en-US" altLang="ko-KR" dirty="0"/>
              <a:t>create table offices (</a:t>
            </a:r>
          </a:p>
          <a:p>
            <a:pPr marL="725488" lvl="2" indent="0">
              <a:buNone/>
            </a:pPr>
            <a:r>
              <a:rPr lang="en-US" altLang="ko-KR" dirty="0" smtClean="0"/>
              <a:t>    office	integer  </a:t>
            </a:r>
            <a:r>
              <a:rPr lang="en-US" altLang="ko-KR" dirty="0" smtClean="0">
                <a:solidFill>
                  <a:srgbClr val="00B0F0"/>
                </a:solidFill>
              </a:rPr>
              <a:t>not </a:t>
            </a:r>
            <a:r>
              <a:rPr lang="en-US" altLang="ko-KR" dirty="0">
                <a:solidFill>
                  <a:srgbClr val="00B0F0"/>
                </a:solidFill>
              </a:rPr>
              <a:t>null</a:t>
            </a:r>
            <a:r>
              <a:rPr lang="en-US" altLang="ko-KR" dirty="0"/>
              <a:t>,</a:t>
            </a:r>
          </a:p>
          <a:p>
            <a:pPr marL="725488" lvl="2" indent="0">
              <a:buNone/>
            </a:pPr>
            <a:r>
              <a:rPr lang="en-US" altLang="ko-KR" dirty="0" smtClean="0"/>
              <a:t>    city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(15)  not </a:t>
            </a:r>
            <a:r>
              <a:rPr lang="en-US" altLang="ko-KR" dirty="0"/>
              <a:t>null,</a:t>
            </a:r>
          </a:p>
          <a:p>
            <a:pPr marL="725488" lvl="2" indent="0">
              <a:buNone/>
            </a:pPr>
            <a:r>
              <a:rPr lang="en-US" altLang="ko-KR" dirty="0" smtClean="0"/>
              <a:t>    region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 not </a:t>
            </a:r>
            <a:r>
              <a:rPr lang="en-US" altLang="ko-KR" dirty="0"/>
              <a:t>null,</a:t>
            </a:r>
          </a:p>
          <a:p>
            <a:pPr marL="7254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	integer</a:t>
            </a:r>
            <a:r>
              <a:rPr lang="en-US" altLang="ko-KR" dirty="0"/>
              <a:t>,</a:t>
            </a:r>
          </a:p>
          <a:p>
            <a:pPr marL="725488" lvl="2" indent="0">
              <a:buNone/>
            </a:pPr>
            <a:r>
              <a:rPr lang="en-US" altLang="ko-KR" dirty="0" smtClean="0"/>
              <a:t>    target	money</a:t>
            </a:r>
            <a:r>
              <a:rPr lang="en-US" altLang="ko-KR" dirty="0"/>
              <a:t>,</a:t>
            </a:r>
          </a:p>
          <a:p>
            <a:pPr marL="725488" lvl="2" indent="0">
              <a:buNone/>
            </a:pPr>
            <a:r>
              <a:rPr lang="en-US" altLang="ko-KR" dirty="0" smtClean="0"/>
              <a:t>    sales	money  not null  default </a:t>
            </a:r>
            <a:r>
              <a:rPr lang="en-US" altLang="ko-KR" dirty="0"/>
              <a:t>0.00,</a:t>
            </a:r>
          </a:p>
          <a:p>
            <a:pPr marL="7254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primary </a:t>
            </a:r>
            <a:r>
              <a:rPr lang="en-US" altLang="ko-KR" dirty="0">
                <a:solidFill>
                  <a:srgbClr val="FF0000"/>
                </a:solidFill>
              </a:rPr>
              <a:t>key (office)</a:t>
            </a:r>
          </a:p>
          <a:p>
            <a:pPr marL="725488" lvl="2" indent="0">
              <a:buNone/>
            </a:pP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8704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Foreign Key </a:t>
            </a:r>
            <a:r>
              <a:rPr lang="en-US" altLang="ko-KR" dirty="0" smtClean="0"/>
              <a:t>Constraint(1)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19138" lvl="1" indent="-361950">
              <a:tabLst>
                <a:tab pos="719138" algn="l"/>
              </a:tabLst>
            </a:pPr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외래 </a:t>
            </a:r>
            <a:r>
              <a:rPr lang="ko-KR" altLang="en-US" dirty="0"/>
              <a:t>키를 지정</a:t>
            </a:r>
            <a:endParaRPr lang="en-US" altLang="ko-KR" dirty="0"/>
          </a:p>
          <a:p>
            <a:pPr marL="719138" lvl="1" indent="-361950">
              <a:tabLst>
                <a:tab pos="719138" algn="l"/>
              </a:tabLst>
            </a:pPr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1087438" lvl="2" indent="-361950">
              <a:tabLst>
                <a:tab pos="719138" algn="l"/>
              </a:tabLst>
            </a:pPr>
            <a:r>
              <a:rPr lang="en-US" altLang="ko-KR" dirty="0" smtClean="0"/>
              <a:t>foreign </a:t>
            </a:r>
            <a:r>
              <a:rPr lang="en-US" altLang="ko-KR" dirty="0"/>
              <a:t>key (</a:t>
            </a:r>
            <a:r>
              <a:rPr lang="ko-KR" altLang="en-US" dirty="0" smtClean="0"/>
              <a:t>칼럼 리스트</a:t>
            </a:r>
            <a:r>
              <a:rPr lang="en-US" altLang="ko-KR" dirty="0" smtClean="0"/>
              <a:t>) </a:t>
            </a:r>
            <a:r>
              <a:rPr lang="en-US" altLang="ko-KR" dirty="0"/>
              <a:t>references </a:t>
            </a:r>
            <a:r>
              <a:rPr lang="ko-KR" altLang="en-US" dirty="0"/>
              <a:t>부모테이블</a:t>
            </a:r>
            <a:r>
              <a:rPr lang="en-US" altLang="ko-KR" dirty="0"/>
              <a:t>(</a:t>
            </a:r>
            <a:r>
              <a:rPr lang="ko-KR" altLang="en-US" dirty="0" smtClean="0"/>
              <a:t>칼럼 리스트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25488" lvl="2" indent="0">
              <a:buNone/>
              <a:tabLst>
                <a:tab pos="71913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match		full </a:t>
            </a:r>
            <a:r>
              <a:rPr lang="en-US" altLang="ko-KR" dirty="0"/>
              <a:t>| partial</a:t>
            </a:r>
          </a:p>
          <a:p>
            <a:pPr marL="725488" lvl="2" indent="0">
              <a:buNone/>
              <a:tabLst>
                <a:tab pos="71913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on delete	cascade </a:t>
            </a:r>
            <a:r>
              <a:rPr lang="en-US" altLang="ko-KR" dirty="0"/>
              <a:t>| set null | set default | no action</a:t>
            </a:r>
          </a:p>
          <a:p>
            <a:pPr marL="725488" lvl="2" indent="0">
              <a:buNone/>
              <a:tabLst>
                <a:tab pos="71913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on update	cascade </a:t>
            </a:r>
            <a:r>
              <a:rPr lang="en-US" altLang="ko-KR" dirty="0"/>
              <a:t>| set null | set default | no action</a:t>
            </a:r>
          </a:p>
          <a:p>
            <a:pPr marL="1087438" lvl="2" indent="-361950">
              <a:tabLst>
                <a:tab pos="719138" algn="l"/>
              </a:tabLst>
            </a:pPr>
            <a:r>
              <a:rPr lang="ko-KR" altLang="en-US" dirty="0" smtClean="0"/>
              <a:t>외래 키는</a:t>
            </a:r>
            <a:r>
              <a:rPr lang="en-US" altLang="ko-KR" dirty="0" smtClean="0"/>
              <a:t> NULL </a:t>
            </a:r>
            <a:r>
              <a:rPr lang="ko-KR" altLang="en-US" dirty="0" smtClean="0"/>
              <a:t>값이 허용됨</a:t>
            </a:r>
            <a:endParaRPr lang="en-US" altLang="ko-KR" dirty="0"/>
          </a:p>
          <a:p>
            <a:pPr marL="719138" lvl="1" indent="-361950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725488" lvl="2" indent="0">
              <a:buNone/>
            </a:pPr>
            <a:r>
              <a:rPr lang="en-US" altLang="ko-KR" dirty="0"/>
              <a:t>create table offices (</a:t>
            </a:r>
          </a:p>
          <a:p>
            <a:pPr marL="725488" lvl="2" indent="0">
              <a:buNone/>
            </a:pPr>
            <a:r>
              <a:rPr lang="en-US" altLang="ko-KR" dirty="0" smtClean="0"/>
              <a:t>    office	integer  not </a:t>
            </a:r>
            <a:r>
              <a:rPr lang="en-US" altLang="ko-KR" dirty="0"/>
              <a:t>null,</a:t>
            </a:r>
          </a:p>
          <a:p>
            <a:pPr marL="7254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	integer</a:t>
            </a:r>
            <a:r>
              <a:rPr lang="en-US" altLang="ko-KR" dirty="0"/>
              <a:t>,</a:t>
            </a:r>
          </a:p>
          <a:p>
            <a:pPr marL="725488" lvl="2" indent="0">
              <a:buNone/>
            </a:pPr>
            <a:r>
              <a:rPr lang="en-US" altLang="ko-KR" dirty="0" smtClean="0"/>
              <a:t>    ...</a:t>
            </a:r>
            <a:endParaRPr lang="en-US" altLang="ko-KR" dirty="0"/>
          </a:p>
          <a:p>
            <a:pPr marL="7254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primary </a:t>
            </a:r>
            <a:r>
              <a:rPr lang="en-US" altLang="ko-KR" dirty="0">
                <a:solidFill>
                  <a:srgbClr val="FF0000"/>
                </a:solidFill>
              </a:rPr>
              <a:t>key (office),</a:t>
            </a:r>
          </a:p>
          <a:p>
            <a:pPr marL="7254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70C0"/>
                </a:solidFill>
              </a:rPr>
              <a:t>constraint </a:t>
            </a:r>
            <a:r>
              <a:rPr lang="en-US" altLang="ko-KR" dirty="0" err="1">
                <a:solidFill>
                  <a:srgbClr val="0070C0"/>
                </a:solidFill>
              </a:rPr>
              <a:t>hasMgr</a:t>
            </a:r>
            <a:r>
              <a:rPr lang="en-US" altLang="ko-KR" dirty="0">
                <a:solidFill>
                  <a:srgbClr val="0070C0"/>
                </a:solidFill>
              </a:rPr>
              <a:t> foreign key (</a:t>
            </a:r>
            <a:r>
              <a:rPr lang="en-US" altLang="ko-KR" dirty="0" err="1">
                <a:solidFill>
                  <a:srgbClr val="0070C0"/>
                </a:solidFill>
              </a:rPr>
              <a:t>mgr</a:t>
            </a:r>
            <a:r>
              <a:rPr lang="en-US" altLang="ko-KR" dirty="0">
                <a:solidFill>
                  <a:srgbClr val="0070C0"/>
                </a:solidFill>
              </a:rPr>
              <a:t>) references </a:t>
            </a:r>
            <a:r>
              <a:rPr lang="en-US" altLang="ko-KR" dirty="0" err="1">
                <a:solidFill>
                  <a:srgbClr val="0070C0"/>
                </a:solidFill>
              </a:rPr>
              <a:t>salesreps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empl_num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725488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	on </a:t>
            </a:r>
            <a:r>
              <a:rPr lang="en-US" altLang="ko-KR" dirty="0">
                <a:solidFill>
                  <a:srgbClr val="0070C0"/>
                </a:solidFill>
              </a:rPr>
              <a:t>delete set </a:t>
            </a:r>
            <a:r>
              <a:rPr lang="en-US" altLang="ko-KR" dirty="0" smtClean="0">
                <a:solidFill>
                  <a:srgbClr val="0070C0"/>
                </a:solidFill>
              </a:rPr>
              <a:t>null</a:t>
            </a:r>
          </a:p>
          <a:p>
            <a:pPr marL="725488" lvl="2" indent="0">
              <a:buNone/>
            </a:pP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8671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Foreign Key </a:t>
            </a:r>
            <a:r>
              <a:rPr lang="en-US" altLang="ko-KR" dirty="0" smtClean="0"/>
              <a:t>Constraint(2)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부모 행이 삭제될 때 취할 수 있는 행동은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pPr lvl="2"/>
            <a:r>
              <a:rPr lang="en-US" altLang="ko-KR" dirty="0" smtClean="0"/>
              <a:t>CASCADE: </a:t>
            </a:r>
            <a:r>
              <a:rPr lang="ko-KR" altLang="en-US" dirty="0" smtClean="0"/>
              <a:t>자신을 </a:t>
            </a:r>
            <a:r>
              <a:rPr lang="ko-KR" altLang="en-US" dirty="0"/>
              <a:t>포함한 모든 자손 행을 함께 삭제</a:t>
            </a:r>
          </a:p>
          <a:p>
            <a:pPr lvl="2"/>
            <a:r>
              <a:rPr lang="en-US" altLang="ko-KR" dirty="0" smtClean="0"/>
              <a:t>SET NULL: </a:t>
            </a:r>
            <a:r>
              <a:rPr lang="ko-KR" altLang="en-US" dirty="0" smtClean="0"/>
              <a:t>자신의 외래 키를 </a:t>
            </a:r>
            <a:r>
              <a:rPr lang="en-US" altLang="ko-KR" dirty="0"/>
              <a:t>NULL</a:t>
            </a:r>
            <a:r>
              <a:rPr lang="ko-KR" altLang="en-US" dirty="0"/>
              <a:t>로 설정</a:t>
            </a:r>
          </a:p>
          <a:p>
            <a:pPr lvl="2"/>
            <a:r>
              <a:rPr lang="en-US" altLang="ko-KR" dirty="0" smtClean="0"/>
              <a:t>SET DEFAULT: </a:t>
            </a:r>
            <a:r>
              <a:rPr lang="ko-KR" altLang="en-US" dirty="0" smtClean="0"/>
              <a:t>자신의 외래 키를 </a:t>
            </a:r>
            <a:r>
              <a:rPr lang="en-US" altLang="ko-KR" dirty="0"/>
              <a:t>default </a:t>
            </a:r>
            <a:r>
              <a:rPr lang="ko-KR" altLang="en-US" dirty="0"/>
              <a:t>값으로 설정</a:t>
            </a:r>
          </a:p>
          <a:p>
            <a:pPr lvl="2"/>
            <a:r>
              <a:rPr lang="en-US" altLang="ko-KR" dirty="0" smtClean="0"/>
              <a:t>NO ACTION: </a:t>
            </a:r>
            <a:r>
              <a:rPr lang="ko-KR" altLang="en-US" dirty="0" smtClean="0"/>
              <a:t>아무 </a:t>
            </a:r>
            <a:r>
              <a:rPr lang="ko-KR" altLang="en-US" dirty="0"/>
              <a:t>행위도 취하지 않음</a:t>
            </a:r>
          </a:p>
          <a:p>
            <a:pPr lvl="1"/>
            <a:r>
              <a:rPr lang="ko-KR" altLang="en-US" dirty="0" smtClean="0"/>
              <a:t>부모 행의 기본 키가 갱신될 때 취할 수 있는 행동은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2"/>
            <a:r>
              <a:rPr lang="en-US" altLang="ko-KR" dirty="0" smtClean="0"/>
              <a:t>CASCADE: </a:t>
            </a:r>
            <a:r>
              <a:rPr lang="ko-KR" altLang="en-US" dirty="0" smtClean="0"/>
              <a:t>자신도 </a:t>
            </a:r>
            <a:r>
              <a:rPr lang="ko-KR" altLang="en-US" dirty="0"/>
              <a:t>함께 갱신</a:t>
            </a:r>
          </a:p>
          <a:p>
            <a:pPr lvl="2"/>
            <a:r>
              <a:rPr lang="en-US" altLang="ko-KR" dirty="0" smtClean="0"/>
              <a:t>SET NULL: </a:t>
            </a:r>
            <a:r>
              <a:rPr lang="ko-KR" altLang="en-US" dirty="0" smtClean="0"/>
              <a:t>자신의 외래 키를 </a:t>
            </a:r>
            <a:r>
              <a:rPr lang="en-US" altLang="ko-KR" dirty="0"/>
              <a:t>NULL</a:t>
            </a:r>
            <a:r>
              <a:rPr lang="ko-KR" altLang="en-US" dirty="0"/>
              <a:t>로 설정</a:t>
            </a:r>
          </a:p>
          <a:p>
            <a:pPr lvl="2"/>
            <a:r>
              <a:rPr lang="en-US" altLang="ko-KR" dirty="0" smtClean="0"/>
              <a:t>SET DEFAULT: </a:t>
            </a:r>
            <a:r>
              <a:rPr lang="ko-KR" altLang="en-US" dirty="0" smtClean="0"/>
              <a:t>자신의 외래 키를 </a:t>
            </a:r>
            <a:r>
              <a:rPr lang="en-US" altLang="ko-KR" dirty="0"/>
              <a:t>default </a:t>
            </a:r>
            <a:r>
              <a:rPr lang="ko-KR" altLang="en-US" dirty="0"/>
              <a:t>값으로 설정</a:t>
            </a:r>
          </a:p>
          <a:p>
            <a:pPr lvl="2"/>
            <a:r>
              <a:rPr lang="en-US" altLang="ko-KR" dirty="0" smtClean="0"/>
              <a:t>NO ACTION: </a:t>
            </a:r>
            <a:r>
              <a:rPr lang="ko-KR" altLang="en-US" dirty="0" smtClean="0"/>
              <a:t>아무 </a:t>
            </a:r>
            <a:r>
              <a:rPr lang="ko-KR" altLang="en-US" dirty="0"/>
              <a:t>행위도 취하지 않음</a:t>
            </a:r>
          </a:p>
        </p:txBody>
      </p:sp>
    </p:spTree>
    <p:extLst>
      <p:ext uri="{BB962C8B-B14F-4D97-AF65-F5344CB8AC3E}">
        <p14:creationId xmlns:p14="http://schemas.microsoft.com/office/powerpoint/2010/main" val="37973553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Uniqueness </a:t>
            </a:r>
            <a:r>
              <a:rPr lang="en-US" altLang="ko-KR" dirty="0" smtClean="0"/>
              <a:t>Constraint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</a:t>
            </a:r>
            <a:r>
              <a:rPr lang="ko-KR" altLang="en-US" dirty="0"/>
              <a:t>내에서 유일한 값을 가져야 하는 칼럼을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unique (</a:t>
            </a:r>
            <a:r>
              <a:rPr lang="ko-KR" altLang="en-US" dirty="0"/>
              <a:t>칼럼</a:t>
            </a:r>
            <a:r>
              <a:rPr lang="en-US" altLang="ko-KR" dirty="0"/>
              <a:t>1, ..., </a:t>
            </a:r>
            <a:r>
              <a:rPr lang="ko-KR" altLang="en-US" dirty="0"/>
              <a:t>칼럼</a:t>
            </a:r>
            <a:r>
              <a:rPr lang="en-US" altLang="ko-KR" dirty="0"/>
              <a:t>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create table offices (</a:t>
            </a:r>
          </a:p>
          <a:p>
            <a:pPr marL="712788" lvl="2" indent="0">
              <a:buNone/>
            </a:pPr>
            <a:r>
              <a:rPr lang="en-US" altLang="ko-KR" dirty="0" smtClean="0"/>
              <a:t>    office	integer  not </a:t>
            </a:r>
            <a:r>
              <a:rPr lang="en-US" altLang="ko-KR" dirty="0"/>
              <a:t>null,</a:t>
            </a:r>
          </a:p>
          <a:p>
            <a:pPr marL="712788" lvl="2" indent="0">
              <a:buNone/>
            </a:pPr>
            <a:r>
              <a:rPr lang="en-US" altLang="ko-KR" dirty="0" smtClean="0"/>
              <a:t>    city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(15)  not </a:t>
            </a:r>
            <a:r>
              <a:rPr lang="en-US" altLang="ko-KR" dirty="0"/>
              <a:t>null,</a:t>
            </a:r>
          </a:p>
          <a:p>
            <a:pPr marL="712788" lvl="2" indent="0">
              <a:buNone/>
            </a:pPr>
            <a:r>
              <a:rPr lang="en-US" altLang="ko-KR" dirty="0" smtClean="0"/>
              <a:t>    region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 not </a:t>
            </a:r>
            <a:r>
              <a:rPr lang="en-US" altLang="ko-KR" dirty="0"/>
              <a:t>null,</a:t>
            </a:r>
          </a:p>
          <a:p>
            <a:pPr marL="7127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	integer</a:t>
            </a:r>
            <a:r>
              <a:rPr lang="en-US" altLang="ko-KR" dirty="0"/>
              <a:t>,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target	money</a:t>
            </a:r>
            <a:r>
              <a:rPr lang="en-US" altLang="ko-KR" dirty="0"/>
              <a:t>,</a:t>
            </a:r>
          </a:p>
          <a:p>
            <a:pPr marL="712788" lvl="2" indent="0">
              <a:buNone/>
            </a:pPr>
            <a:r>
              <a:rPr lang="en-US" altLang="ko-KR" dirty="0" smtClean="0"/>
              <a:t>    sales	money  not null  default </a:t>
            </a:r>
            <a:r>
              <a:rPr lang="en-US" altLang="ko-KR" dirty="0"/>
              <a:t>0.00,</a:t>
            </a:r>
          </a:p>
          <a:p>
            <a:pPr marL="7127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primary </a:t>
            </a:r>
            <a:r>
              <a:rPr lang="en-US" altLang="ko-KR" dirty="0">
                <a:solidFill>
                  <a:srgbClr val="FF0000"/>
                </a:solidFill>
              </a:rPr>
              <a:t>key (office),</a:t>
            </a:r>
          </a:p>
          <a:p>
            <a:pPr marL="7127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70C0"/>
                </a:solidFill>
              </a:rPr>
              <a:t>foreign </a:t>
            </a:r>
            <a:r>
              <a:rPr lang="en-US" altLang="ko-KR" dirty="0">
                <a:solidFill>
                  <a:srgbClr val="0070C0"/>
                </a:solidFill>
              </a:rPr>
              <a:t>key (</a:t>
            </a:r>
            <a:r>
              <a:rPr lang="en-US" altLang="ko-KR" dirty="0" err="1">
                <a:solidFill>
                  <a:srgbClr val="0070C0"/>
                </a:solidFill>
              </a:rPr>
              <a:t>mgr</a:t>
            </a:r>
            <a:r>
              <a:rPr lang="en-US" altLang="ko-KR" dirty="0">
                <a:solidFill>
                  <a:srgbClr val="0070C0"/>
                </a:solidFill>
              </a:rPr>
              <a:t>) references </a:t>
            </a:r>
            <a:r>
              <a:rPr lang="en-US" altLang="ko-KR" dirty="0" err="1">
                <a:solidFill>
                  <a:srgbClr val="0070C0"/>
                </a:solidFill>
              </a:rPr>
              <a:t>salesreps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empl_num</a:t>
            </a:r>
            <a:r>
              <a:rPr lang="en-US" altLang="ko-KR" dirty="0">
                <a:solidFill>
                  <a:srgbClr val="0070C0"/>
                </a:solidFill>
              </a:rPr>
              <a:t>) on delete set null,</a:t>
            </a:r>
          </a:p>
          <a:p>
            <a:pPr marL="7127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(city)</a:t>
            </a:r>
          </a:p>
          <a:p>
            <a:pPr marL="712788" lvl="2" indent="0">
              <a:buNone/>
            </a:pP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4715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</a:t>
            </a:r>
            <a:r>
              <a:rPr lang="en-US" altLang="ko-KR" dirty="0" smtClean="0"/>
              <a:t>Constraint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</a:t>
            </a:r>
            <a:r>
              <a:rPr lang="ko-KR" altLang="en-US" dirty="0"/>
              <a:t>내용 </a:t>
            </a:r>
            <a:r>
              <a:rPr lang="ko-KR" altLang="en-US" dirty="0" smtClean="0"/>
              <a:t>변경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하나 또는 그 이상의 칼럼이 </a:t>
            </a:r>
            <a:r>
              <a:rPr lang="ko-KR" altLang="en-US" dirty="0" smtClean="0"/>
              <a:t>만족해야 할 </a:t>
            </a:r>
            <a:r>
              <a:rPr lang="ko-KR" altLang="en-US" dirty="0"/>
              <a:t>조건을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check (</a:t>
            </a:r>
            <a:r>
              <a:rPr lang="ko-KR" altLang="en-US" dirty="0"/>
              <a:t>검사조건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/>
              <a:t>create table offices (</a:t>
            </a:r>
          </a:p>
          <a:p>
            <a:pPr marL="712788" lvl="2" indent="0">
              <a:buNone/>
            </a:pPr>
            <a:r>
              <a:rPr lang="en-US" altLang="ko-KR" dirty="0" smtClean="0"/>
              <a:t>    office	integer  not </a:t>
            </a:r>
            <a:r>
              <a:rPr lang="en-US" altLang="ko-KR" dirty="0"/>
              <a:t>null,</a:t>
            </a:r>
          </a:p>
          <a:p>
            <a:pPr marL="712788" lvl="2" indent="0">
              <a:buNone/>
            </a:pPr>
            <a:r>
              <a:rPr lang="en-US" altLang="ko-KR" dirty="0" smtClean="0"/>
              <a:t>    city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(15)  not </a:t>
            </a:r>
            <a:r>
              <a:rPr lang="en-US" altLang="ko-KR" dirty="0"/>
              <a:t>null,</a:t>
            </a:r>
          </a:p>
          <a:p>
            <a:pPr marL="712788" lvl="2" indent="0">
              <a:buNone/>
            </a:pPr>
            <a:r>
              <a:rPr lang="en-US" altLang="ko-KR" dirty="0" smtClean="0"/>
              <a:t>    region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 not </a:t>
            </a:r>
            <a:r>
              <a:rPr lang="en-US" altLang="ko-KR" dirty="0"/>
              <a:t>null,</a:t>
            </a:r>
          </a:p>
          <a:p>
            <a:pPr marL="7127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	integer</a:t>
            </a:r>
            <a:r>
              <a:rPr lang="en-US" altLang="ko-KR" dirty="0"/>
              <a:t>,</a:t>
            </a:r>
          </a:p>
          <a:p>
            <a:pPr marL="712788" lvl="2" indent="0">
              <a:buNone/>
            </a:pPr>
            <a:r>
              <a:rPr lang="en-US" altLang="ko-KR" dirty="0" smtClean="0"/>
              <a:t>    target	money</a:t>
            </a:r>
            <a:r>
              <a:rPr lang="en-US" altLang="ko-KR" dirty="0"/>
              <a:t>,</a:t>
            </a:r>
          </a:p>
          <a:p>
            <a:pPr marL="712788" lvl="2" indent="0">
              <a:buNone/>
            </a:pPr>
            <a:r>
              <a:rPr lang="en-US" altLang="ko-KR" dirty="0" smtClean="0"/>
              <a:t>    sales	money  not null  default </a:t>
            </a:r>
            <a:r>
              <a:rPr lang="en-US" altLang="ko-KR" dirty="0"/>
              <a:t>0.00,</a:t>
            </a:r>
          </a:p>
          <a:p>
            <a:pPr marL="7127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primary </a:t>
            </a:r>
            <a:r>
              <a:rPr lang="en-US" altLang="ko-KR" dirty="0">
                <a:solidFill>
                  <a:srgbClr val="FF0000"/>
                </a:solidFill>
              </a:rPr>
              <a:t>key (office),</a:t>
            </a:r>
          </a:p>
          <a:p>
            <a:pPr marL="712788" lvl="2" indent="0">
              <a:buNone/>
            </a:pPr>
            <a:r>
              <a:rPr lang="en-US" altLang="ko-KR" dirty="0" smtClean="0"/>
              <a:t>    ...</a:t>
            </a:r>
            <a:endParaRPr lang="en-US" altLang="ko-KR" dirty="0"/>
          </a:p>
          <a:p>
            <a:pPr marL="712788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CC00CC"/>
                </a:solidFill>
              </a:rPr>
              <a:t>check </a:t>
            </a:r>
            <a:r>
              <a:rPr lang="en-US" altLang="ko-KR" dirty="0">
                <a:solidFill>
                  <a:srgbClr val="CC00CC"/>
                </a:solidFill>
              </a:rPr>
              <a:t>(target &gt;= 0.00)</a:t>
            </a:r>
          </a:p>
          <a:p>
            <a:pPr marL="712788" lvl="2" indent="0">
              <a:buNone/>
            </a:pP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05462"/>
            <a:ext cx="8229601" cy="332868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DDL (Data Definition Language)</a:t>
            </a:r>
          </a:p>
          <a:p>
            <a:pPr lvl="1"/>
            <a:r>
              <a:rPr lang="ko-KR" altLang="en-US" dirty="0" smtClean="0"/>
              <a:t>데이터 객체의 생성</a:t>
            </a:r>
            <a:r>
              <a:rPr lang="en-US" altLang="ko-KR" dirty="0" smtClean="0"/>
              <a:t>(Create),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(Alter),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(Drop)</a:t>
            </a:r>
            <a:r>
              <a:rPr lang="ko-KR" altLang="en-US" dirty="0" smtClean="0"/>
              <a:t>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생성</a:t>
            </a:r>
            <a:endParaRPr lang="ko-KR" altLang="en-US" dirty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/</a:t>
            </a:r>
            <a:r>
              <a:rPr lang="ko-KR" altLang="en-US" dirty="0" smtClean="0"/>
              <a:t>변경</a:t>
            </a:r>
          </a:p>
          <a:p>
            <a:pPr lvl="2"/>
            <a:r>
              <a:rPr lang="ko-KR" altLang="en-US" dirty="0" smtClean="0"/>
              <a:t>테이블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제약</a:t>
            </a:r>
            <a:r>
              <a:rPr lang="en-US" altLang="ko-KR" dirty="0"/>
              <a:t>(constraint) </a:t>
            </a:r>
            <a:r>
              <a:rPr lang="ko-KR" altLang="en-US" dirty="0"/>
              <a:t>정의</a:t>
            </a:r>
            <a:r>
              <a:rPr lang="en-US" altLang="ko-KR" dirty="0"/>
              <a:t>: Assertion, Domain</a:t>
            </a:r>
          </a:p>
          <a:p>
            <a:pPr lvl="1"/>
            <a:r>
              <a:rPr lang="en-US" altLang="ko-KR" dirty="0" smtClean="0"/>
              <a:t>ANSI/ISO </a:t>
            </a:r>
            <a:r>
              <a:rPr lang="ko-KR" altLang="en-US" dirty="0"/>
              <a:t>표준 데이터베이스 구조</a:t>
            </a:r>
          </a:p>
        </p:txBody>
      </p:sp>
      <p:pic>
        <p:nvPicPr>
          <p:cNvPr id="1025" name="_x193525952" descr="DRW000008fc0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491243"/>
            <a:ext cx="7524750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314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Delayed Constraint </a:t>
            </a:r>
            <a:r>
              <a:rPr lang="en-US" altLang="ko-KR" dirty="0" smtClean="0"/>
              <a:t>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dirty="0"/>
              <a:t>제약 검사를 </a:t>
            </a:r>
            <a:r>
              <a:rPr lang="ko-KR" altLang="en-US" dirty="0" smtClean="0"/>
              <a:t>지연시킴</a:t>
            </a:r>
            <a:endParaRPr lang="en-US" altLang="ko-KR" dirty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제약 정의</a:t>
            </a:r>
            <a:r>
              <a:rPr lang="en-US" altLang="ko-KR" dirty="0" smtClean="0"/>
              <a:t>&gt; &lt;</a:t>
            </a:r>
            <a:r>
              <a:rPr lang="en-US" altLang="ko-KR" dirty="0"/>
              <a:t>delayed checking mode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/>
              <a:t>NOT DEFERRABLE (</a:t>
            </a:r>
            <a:r>
              <a:rPr lang="ko-KR" altLang="en-US" dirty="0"/>
              <a:t>디폴트 모드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즉시 수행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DEFERRABLE INITIALLY IMMEDIATE: </a:t>
            </a:r>
            <a:r>
              <a:rPr lang="ko-KR" altLang="en-US" dirty="0" smtClean="0"/>
              <a:t>트랜잭션을 완료할 때까지 </a:t>
            </a:r>
            <a:r>
              <a:rPr lang="ko-KR" altLang="en-US" dirty="0"/>
              <a:t>연기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/>
              <a:t>초기 모드는 즉시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DEFERRABLE INITIALLY </a:t>
            </a:r>
            <a:r>
              <a:rPr lang="en-US" altLang="ko-KR" dirty="0" smtClean="0"/>
              <a:t>DEFERRED: </a:t>
            </a:r>
            <a:r>
              <a:rPr lang="ko-KR" altLang="en-US" dirty="0"/>
              <a:t>트랜잭션을 완료할 때까지 연기 가능</a:t>
            </a:r>
            <a:r>
              <a:rPr lang="en-US" altLang="ko-KR" dirty="0"/>
              <a:t>, </a:t>
            </a:r>
            <a:r>
              <a:rPr lang="ko-KR" altLang="en-US" dirty="0"/>
              <a:t>초기 모드는 </a:t>
            </a:r>
            <a:r>
              <a:rPr lang="ko-KR" altLang="en-US" dirty="0" smtClean="0"/>
              <a:t>연기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 ASSERTION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</a:rPr>
              <a:t>quota_totals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712788" lvl="2" indent="0">
              <a:buNone/>
            </a:pPr>
            <a:r>
              <a:rPr lang="en-US" altLang="ko-KR" dirty="0" smtClean="0"/>
              <a:t>          CHECK ((</a:t>
            </a:r>
            <a:r>
              <a:rPr lang="en-US" altLang="ko-KR" dirty="0" err="1" smtClean="0"/>
              <a:t>offices.quota</a:t>
            </a:r>
            <a:r>
              <a:rPr lang="en-US" altLang="ko-KR" dirty="0" smtClean="0"/>
              <a:t> = SUM(</a:t>
            </a:r>
            <a:r>
              <a:rPr lang="en-US" altLang="ko-KR" dirty="0" err="1" smtClean="0"/>
              <a:t>salesreps.quota</a:t>
            </a:r>
            <a:r>
              <a:rPr lang="en-US" altLang="ko-KR" dirty="0" smtClean="0"/>
              <a:t>))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AND (</a:t>
            </a:r>
            <a:r>
              <a:rPr lang="en-US" altLang="ko-KR" dirty="0" err="1" smtClean="0"/>
              <a:t>salesreps.rep_office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offices.office</a:t>
            </a:r>
            <a:r>
              <a:rPr lang="en-US" altLang="ko-KR" dirty="0" smtClean="0"/>
              <a:t>))</a:t>
            </a:r>
          </a:p>
          <a:p>
            <a:pPr marL="712788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smtClean="0">
                <a:solidFill>
                  <a:srgbClr val="FF0000"/>
                </a:solidFill>
              </a:rPr>
              <a:t>DEFERRABLE INITIALLY IMMEDIATE</a:t>
            </a:r>
          </a:p>
          <a:p>
            <a:pPr lvl="2"/>
            <a:r>
              <a:rPr lang="en-US" altLang="ko-KR" dirty="0" smtClean="0"/>
              <a:t>SET CONSTRAINTS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</a:rPr>
              <a:t>quota_totals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IMMEDIATE</a:t>
            </a:r>
          </a:p>
        </p:txBody>
      </p:sp>
    </p:spTree>
    <p:extLst>
      <p:ext uri="{BB962C8B-B14F-4D97-AF65-F5344CB8AC3E}">
        <p14:creationId xmlns:p14="http://schemas.microsoft.com/office/powerpoint/2010/main" val="13593338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테이블에 속한 모든 레코드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테이블의 정의 제거</a:t>
            </a:r>
            <a:endParaRPr lang="ko-KR" altLang="en-US" dirty="0"/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drop table </a:t>
            </a:r>
            <a:r>
              <a:rPr lang="ko-KR" altLang="en-US" i="1" dirty="0"/>
              <a:t>테이블이름</a:t>
            </a:r>
            <a:r>
              <a:rPr lang="ko-KR" altLang="en-US" dirty="0"/>
              <a:t> </a:t>
            </a:r>
            <a:r>
              <a:rPr lang="en-US" altLang="ko-KR" dirty="0"/>
              <a:t>cascade | </a:t>
            </a:r>
            <a:r>
              <a:rPr lang="en-US" altLang="ko-KR" dirty="0" smtClean="0"/>
              <a:t>restrict</a:t>
            </a:r>
          </a:p>
          <a:p>
            <a:pPr lvl="2"/>
            <a:r>
              <a:rPr lang="en-US" altLang="ko-KR" dirty="0" smtClean="0"/>
              <a:t>CASCADE: </a:t>
            </a:r>
            <a:r>
              <a:rPr lang="ko-KR" altLang="en-US" dirty="0" smtClean="0"/>
              <a:t>삭제할 </a:t>
            </a:r>
            <a:r>
              <a:rPr lang="ko-KR" altLang="en-US" dirty="0"/>
              <a:t>테이블에 의존하는 </a:t>
            </a:r>
            <a:r>
              <a:rPr lang="en-US" altLang="ko-KR" dirty="0"/>
              <a:t>database object(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view)</a:t>
            </a:r>
            <a:r>
              <a:rPr lang="ko-KR" altLang="en-US" dirty="0"/>
              <a:t>도 함께 </a:t>
            </a:r>
            <a:r>
              <a:rPr lang="ko-KR" altLang="en-US" dirty="0" smtClean="0"/>
              <a:t>제거</a:t>
            </a:r>
            <a:endParaRPr lang="ko-KR" altLang="en-US" dirty="0"/>
          </a:p>
          <a:p>
            <a:pPr lvl="2"/>
            <a:r>
              <a:rPr lang="en-US" altLang="ko-KR" dirty="0" smtClean="0"/>
              <a:t>RESTRICT: </a:t>
            </a:r>
            <a:r>
              <a:rPr lang="ko-KR" altLang="en-US" dirty="0" smtClean="0"/>
              <a:t>삭제할 </a:t>
            </a:r>
            <a:r>
              <a:rPr lang="ko-KR" altLang="en-US" dirty="0"/>
              <a:t>테이블에 의존하는 </a:t>
            </a:r>
            <a:r>
              <a:rPr lang="en-US" altLang="ko-KR" dirty="0"/>
              <a:t>database object</a:t>
            </a:r>
            <a:r>
              <a:rPr lang="ko-KR" altLang="en-US" dirty="0"/>
              <a:t>가 </a:t>
            </a:r>
            <a:r>
              <a:rPr lang="ko-KR" altLang="en-US" dirty="0" smtClean="0"/>
              <a:t>존재하면 해당 </a:t>
            </a:r>
            <a:r>
              <a:rPr lang="ko-KR" altLang="en-US" dirty="0"/>
              <a:t>테이블을 제거하지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/>
          </a:p>
          <a:p>
            <a:pPr lvl="2"/>
            <a:r>
              <a:rPr lang="en-US" altLang="ko-KR" dirty="0" smtClean="0"/>
              <a:t>drop </a:t>
            </a:r>
            <a:r>
              <a:rPr lang="en-US" altLang="ko-KR" dirty="0"/>
              <a:t>table offices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9607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정의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칼럼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</a:p>
          <a:p>
            <a:pPr lvl="1"/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ko-KR" altLang="en-US" i="1" dirty="0" smtClean="0"/>
              <a:t>테이블 이름</a:t>
            </a:r>
            <a:r>
              <a:rPr lang="ko-KR" altLang="en-US" dirty="0" smtClean="0"/>
              <a:t> </a:t>
            </a:r>
            <a:r>
              <a:rPr lang="en-US" altLang="ko-KR" dirty="0"/>
              <a:t>add &lt;</a:t>
            </a:r>
            <a:r>
              <a:rPr lang="ko-KR" altLang="en-US" dirty="0"/>
              <a:t>칼럼 정의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ko-KR" altLang="en-US" i="1" dirty="0" smtClean="0"/>
              <a:t>테이블 이름</a:t>
            </a:r>
            <a:r>
              <a:rPr lang="ko-KR" altLang="en-US" dirty="0" smtClean="0"/>
              <a:t> </a:t>
            </a:r>
            <a:r>
              <a:rPr lang="en-US" altLang="ko-KR" dirty="0"/>
              <a:t>drop </a:t>
            </a:r>
            <a:r>
              <a:rPr lang="ko-KR" altLang="en-US" i="1" dirty="0"/>
              <a:t>칼럼이름</a:t>
            </a:r>
            <a:r>
              <a:rPr lang="ko-KR" altLang="en-US" dirty="0"/>
              <a:t> </a:t>
            </a:r>
            <a:r>
              <a:rPr lang="en-US" altLang="ko-KR" dirty="0"/>
              <a:t>cascade | restrict</a:t>
            </a:r>
          </a:p>
          <a:p>
            <a:pPr lvl="1"/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ko-KR" altLang="en-US" i="1" dirty="0" smtClean="0"/>
              <a:t>테이블 이름</a:t>
            </a:r>
            <a:r>
              <a:rPr lang="ko-KR" altLang="en-US" dirty="0" smtClean="0"/>
              <a:t> </a:t>
            </a:r>
            <a:r>
              <a:rPr lang="en-US" altLang="ko-KR" dirty="0"/>
              <a:t>alter </a:t>
            </a:r>
            <a:r>
              <a:rPr lang="ko-KR" altLang="en-US" i="1" dirty="0"/>
              <a:t>칼럼이름</a:t>
            </a:r>
            <a:r>
              <a:rPr lang="ko-KR" altLang="en-US" dirty="0"/>
              <a:t> </a:t>
            </a:r>
            <a:r>
              <a:rPr lang="en-US" altLang="ko-KR" dirty="0"/>
              <a:t>set default </a:t>
            </a:r>
            <a:r>
              <a:rPr lang="ko-KR" altLang="en-US" i="1" dirty="0"/>
              <a:t>값</a:t>
            </a:r>
            <a:r>
              <a:rPr lang="ko-KR" altLang="en-US" dirty="0"/>
              <a:t> </a:t>
            </a:r>
            <a:r>
              <a:rPr lang="en-US" altLang="ko-KR" dirty="0"/>
              <a:t>| drop </a:t>
            </a:r>
            <a:r>
              <a:rPr lang="en-US" altLang="ko-KR" dirty="0" smtClean="0"/>
              <a:t>default</a:t>
            </a:r>
          </a:p>
          <a:p>
            <a:r>
              <a:rPr lang="ko-KR" altLang="en-US" dirty="0"/>
              <a:t>제약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</a:p>
          <a:p>
            <a:pPr lvl="1"/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 </a:t>
            </a:r>
            <a:r>
              <a:rPr lang="ko-KR" altLang="en-US" i="1" dirty="0" smtClean="0"/>
              <a:t>테이블 이름</a:t>
            </a:r>
            <a:r>
              <a:rPr lang="ko-KR" altLang="en-US" dirty="0" smtClean="0"/>
              <a:t>  </a:t>
            </a:r>
            <a:r>
              <a:rPr lang="en-US" altLang="ko-KR" dirty="0"/>
              <a:t>add 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기본 키 정의</a:t>
            </a:r>
            <a:r>
              <a:rPr lang="en-US" altLang="ko-KR" dirty="0" smtClean="0"/>
              <a:t>&gt;  |  &lt;</a:t>
            </a:r>
            <a:r>
              <a:rPr lang="ko-KR" altLang="en-US" dirty="0" smtClean="0"/>
              <a:t>외래 키 정의</a:t>
            </a:r>
            <a:r>
              <a:rPr lang="en-US" altLang="ko-KR" dirty="0" smtClean="0"/>
              <a:t>&gt;   | &lt;</a:t>
            </a:r>
            <a:r>
              <a:rPr lang="ko-KR" altLang="en-US" dirty="0" smtClean="0"/>
              <a:t>유일성 제약</a:t>
            </a:r>
            <a:r>
              <a:rPr lang="en-US" altLang="ko-KR" dirty="0" smtClean="0"/>
              <a:t>&gt; | &lt;</a:t>
            </a:r>
            <a:r>
              <a:rPr lang="ko-KR" altLang="en-US" dirty="0" smtClean="0"/>
              <a:t>검사 제약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ko-KR" altLang="en-US" i="1" dirty="0" smtClean="0"/>
              <a:t>테이블 이름 </a:t>
            </a:r>
            <a:r>
              <a:rPr lang="en-US" altLang="ko-KR" dirty="0"/>
              <a:t>drop constraint </a:t>
            </a:r>
            <a:r>
              <a:rPr lang="ko-KR" altLang="en-US" i="1" dirty="0" smtClean="0"/>
              <a:t>제약 이름 </a:t>
            </a:r>
            <a:r>
              <a:rPr lang="en-US" altLang="ko-KR" dirty="0"/>
              <a:t>cascade | </a:t>
            </a:r>
            <a:r>
              <a:rPr lang="en-US" altLang="ko-KR" dirty="0" smtClean="0"/>
              <a:t>restrict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0624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Columns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ko-KR" altLang="en-US" dirty="0" smtClean="0"/>
              <a:t>구문</a:t>
            </a:r>
            <a:r>
              <a:rPr lang="en-US" altLang="ko-KR" dirty="0"/>
              <a:t>: alter table </a:t>
            </a:r>
            <a:r>
              <a:rPr lang="ko-KR" altLang="en-US" i="1" dirty="0" smtClean="0"/>
              <a:t>테이블 이름 </a:t>
            </a:r>
            <a:r>
              <a:rPr lang="en-US" altLang="ko-KR" dirty="0"/>
              <a:t>add &lt;</a:t>
            </a:r>
            <a:r>
              <a:rPr lang="ko-KR" altLang="en-US" dirty="0"/>
              <a:t>칼럼 정의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pPr lvl="2"/>
            <a:r>
              <a:rPr lang="ko-KR" altLang="en-US" dirty="0"/>
              <a:t>새로운 칼럼인 </a:t>
            </a:r>
            <a:r>
              <a:rPr lang="en-US" altLang="ko-KR" dirty="0" err="1"/>
              <a:t>contact_name</a:t>
            </a:r>
            <a:r>
              <a:rPr lang="ko-KR" altLang="en-US" dirty="0"/>
              <a:t>은 테이블의 가장 오른쪽에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alter table </a:t>
            </a:r>
            <a:r>
              <a:rPr lang="en-US" altLang="ko-KR" dirty="0"/>
              <a:t>customers </a:t>
            </a:r>
            <a:r>
              <a:rPr lang="en-US" altLang="ko-KR" dirty="0">
                <a:solidFill>
                  <a:srgbClr val="0070C0"/>
                </a:solidFill>
              </a:rPr>
              <a:t>add column </a:t>
            </a:r>
            <a:r>
              <a:rPr lang="en-US" altLang="ko-KR" dirty="0" err="1"/>
              <a:t>contact_name</a:t>
            </a:r>
            <a:r>
              <a:rPr lang="en-US" altLang="ko-KR" dirty="0"/>
              <a:t> </a:t>
            </a:r>
            <a:r>
              <a:rPr lang="en-US" altLang="ko-KR" dirty="0" err="1"/>
              <a:t>varchar</a:t>
            </a:r>
            <a:r>
              <a:rPr lang="en-US" altLang="ko-KR" dirty="0"/>
              <a:t>(15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alter table </a:t>
            </a:r>
            <a:r>
              <a:rPr lang="en-US" altLang="ko-KR" dirty="0"/>
              <a:t>products </a:t>
            </a:r>
            <a:r>
              <a:rPr lang="en-US" altLang="ko-KR" dirty="0">
                <a:solidFill>
                  <a:srgbClr val="0070C0"/>
                </a:solidFill>
              </a:rPr>
              <a:t>add column </a:t>
            </a:r>
            <a:r>
              <a:rPr lang="en-US" altLang="ko-KR" dirty="0" err="1"/>
              <a:t>min_qty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 null with default 0</a:t>
            </a:r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/>
              <a:t>행에 대한 처리</a:t>
            </a:r>
          </a:p>
          <a:p>
            <a:pPr lvl="2"/>
            <a:r>
              <a:rPr lang="ko-KR" altLang="en-US" dirty="0" smtClean="0"/>
              <a:t>기존 </a:t>
            </a:r>
            <a:r>
              <a:rPr lang="ko-KR" altLang="en-US" dirty="0"/>
              <a:t>행들은 새로 추가된 칼럼에 대해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</a:t>
            </a:r>
            <a:r>
              <a:rPr lang="ko-KR" altLang="en-US" dirty="0"/>
              <a:t>갖는다고 </a:t>
            </a:r>
            <a:r>
              <a:rPr lang="ko-KR" altLang="en-US" dirty="0" smtClean="0"/>
              <a:t>가정</a:t>
            </a:r>
            <a:endParaRPr lang="ko-KR" altLang="en-US" dirty="0"/>
          </a:p>
          <a:p>
            <a:pPr lvl="2"/>
            <a:r>
              <a:rPr lang="ko-KR" altLang="en-US" dirty="0" smtClean="0"/>
              <a:t>추가되는 </a:t>
            </a:r>
            <a:r>
              <a:rPr lang="ko-KR" altLang="en-US" dirty="0"/>
              <a:t>칼럼에서 </a:t>
            </a:r>
            <a:r>
              <a:rPr lang="ko-KR" altLang="en-US" dirty="0" smtClean="0"/>
              <a:t>디폴트 값과 </a:t>
            </a:r>
            <a:r>
              <a:rPr lang="en-US" altLang="ko-KR" dirty="0"/>
              <a:t>NOT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선언되면 </a:t>
            </a:r>
            <a:r>
              <a:rPr lang="ko-KR" altLang="en-US" dirty="0"/>
              <a:t>기존 행들은 새로 추가된 칼럼에 대해 </a:t>
            </a:r>
            <a:r>
              <a:rPr lang="ko-KR" altLang="en-US" dirty="0" smtClean="0"/>
              <a:t>디폴트 값을 </a:t>
            </a:r>
            <a:r>
              <a:rPr lang="ko-KR" altLang="en-US" dirty="0"/>
              <a:t>갖는다고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3"/>
            <a:r>
              <a:rPr lang="ko-KR" altLang="en-US" dirty="0"/>
              <a:t>단순히 </a:t>
            </a:r>
            <a:r>
              <a:rPr lang="en-US" altLang="ko-KR" dirty="0"/>
              <a:t>NOT NULL </a:t>
            </a:r>
            <a:r>
              <a:rPr lang="ko-KR" altLang="en-US" dirty="0"/>
              <a:t>만을 선언할 수 없음</a:t>
            </a:r>
          </a:p>
          <a:p>
            <a:pPr lvl="3"/>
            <a:r>
              <a:rPr lang="ko-KR" altLang="en-US" dirty="0"/>
              <a:t>기존 행은 새로 추가되는 칼럼을 </a:t>
            </a:r>
            <a:r>
              <a:rPr lang="en-US" altLang="ko-KR" dirty="0"/>
              <a:t>NULL</a:t>
            </a:r>
            <a:r>
              <a:rPr lang="ko-KR" altLang="en-US" dirty="0"/>
              <a:t>로 간주하므로 </a:t>
            </a:r>
            <a:r>
              <a:rPr lang="en-US" altLang="ko-KR" dirty="0"/>
              <a:t>integrity rule</a:t>
            </a:r>
            <a:r>
              <a:rPr lang="ko-KR" altLang="en-US" dirty="0"/>
              <a:t>에 </a:t>
            </a:r>
            <a:r>
              <a:rPr lang="ko-KR" altLang="en-US" dirty="0" smtClean="0"/>
              <a:t>위반</a:t>
            </a:r>
            <a:endParaRPr lang="ko-KR" altLang="en-US" dirty="0"/>
          </a:p>
          <a:p>
            <a:pPr lvl="2"/>
            <a:r>
              <a:rPr lang="ko-KR" altLang="en-US" dirty="0" smtClean="0"/>
              <a:t>실제로 </a:t>
            </a:r>
            <a:r>
              <a:rPr lang="ko-KR" altLang="en-US" dirty="0"/>
              <a:t>모든 기존 행에 대해 해당 칼럼의 값을 </a:t>
            </a:r>
            <a:r>
              <a:rPr lang="en-US" altLang="ko-KR" dirty="0" smtClean="0"/>
              <a:t>NULL or </a:t>
            </a:r>
            <a:r>
              <a:rPr lang="ko-KR" altLang="en-US" dirty="0" smtClean="0"/>
              <a:t>디폴트 값으로 </a:t>
            </a:r>
            <a:r>
              <a:rPr lang="ko-KR" altLang="en-US" dirty="0"/>
              <a:t>채우지는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8511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 Columns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: </a:t>
            </a:r>
            <a:r>
              <a:rPr lang="en-US" altLang="ko-KR" sz="2000" dirty="0" smtClean="0">
                <a:solidFill>
                  <a:srgbClr val="0070C0"/>
                </a:solidFill>
              </a:rPr>
              <a:t>alter </a:t>
            </a:r>
            <a:r>
              <a:rPr lang="en-US" altLang="ko-KR" sz="2000" dirty="0">
                <a:solidFill>
                  <a:srgbClr val="0070C0"/>
                </a:solidFill>
              </a:rPr>
              <a:t>table </a:t>
            </a:r>
            <a:r>
              <a:rPr lang="ko-KR" altLang="en-US" sz="2000" i="1" dirty="0" smtClean="0"/>
              <a:t>테이블 이름 </a:t>
            </a:r>
            <a:r>
              <a:rPr lang="en-US" altLang="ko-KR" sz="2000" dirty="0">
                <a:solidFill>
                  <a:srgbClr val="0070C0"/>
                </a:solidFill>
              </a:rPr>
              <a:t>drop</a:t>
            </a:r>
            <a:r>
              <a:rPr lang="en-US" altLang="ko-KR" sz="2000" dirty="0"/>
              <a:t> </a:t>
            </a:r>
            <a:r>
              <a:rPr lang="ko-KR" altLang="en-US" sz="2000" i="1" dirty="0" smtClean="0"/>
              <a:t>칼럼 이름 </a:t>
            </a:r>
            <a:r>
              <a:rPr lang="en-US" altLang="ko-KR" sz="2000" dirty="0" smtClean="0"/>
              <a:t>cascade </a:t>
            </a:r>
            <a:r>
              <a:rPr lang="en-US" altLang="ko-KR" sz="2000" dirty="0"/>
              <a:t>| </a:t>
            </a:r>
            <a:r>
              <a:rPr lang="en-US" altLang="ko-KR" sz="2000" dirty="0" smtClean="0"/>
              <a:t>restrict</a:t>
            </a:r>
          </a:p>
          <a:p>
            <a:pPr lvl="2"/>
            <a:r>
              <a:rPr lang="en-US" altLang="ko-KR" dirty="0" smtClean="0"/>
              <a:t>CASCADE: </a:t>
            </a:r>
            <a:r>
              <a:rPr lang="ko-KR" altLang="en-US" dirty="0" smtClean="0"/>
              <a:t>해당 </a:t>
            </a:r>
            <a:r>
              <a:rPr lang="ko-KR" altLang="en-US" dirty="0"/>
              <a:t>칼럼에 의존하는 </a:t>
            </a:r>
            <a:r>
              <a:rPr lang="en-US" altLang="ko-KR" dirty="0"/>
              <a:t>database object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foreign key, view, </a:t>
            </a:r>
            <a:r>
              <a:rPr lang="en-US" altLang="ko-KR" dirty="0" smtClean="0"/>
              <a:t>constraint)</a:t>
            </a:r>
            <a:r>
              <a:rPr lang="ko-KR" altLang="en-US" dirty="0" smtClean="0"/>
              <a:t>가 존재하면</a:t>
            </a:r>
            <a:r>
              <a:rPr lang="en-US" altLang="ko-KR" dirty="0" smtClean="0"/>
              <a:t>, </a:t>
            </a:r>
            <a:r>
              <a:rPr lang="ko-KR" altLang="en-US" dirty="0"/>
              <a:t>함께 </a:t>
            </a:r>
            <a:r>
              <a:rPr lang="ko-KR" altLang="en-US" dirty="0" smtClean="0"/>
              <a:t>제거</a:t>
            </a:r>
            <a:endParaRPr lang="ko-KR" altLang="en-US" dirty="0"/>
          </a:p>
          <a:p>
            <a:pPr lvl="2"/>
            <a:r>
              <a:rPr lang="en-US" altLang="ko-KR" dirty="0" smtClean="0"/>
              <a:t>RESTRICT: </a:t>
            </a:r>
            <a:r>
              <a:rPr lang="ko-KR" altLang="en-US" dirty="0" smtClean="0"/>
              <a:t>해당 </a:t>
            </a:r>
            <a:r>
              <a:rPr lang="ko-KR" altLang="en-US" dirty="0"/>
              <a:t>칼럼에 의존하는 </a:t>
            </a:r>
            <a:r>
              <a:rPr lang="en-US" altLang="ko-KR" dirty="0"/>
              <a:t>database object</a:t>
            </a:r>
            <a:r>
              <a:rPr lang="ko-KR" altLang="en-US" dirty="0"/>
              <a:t>가 </a:t>
            </a:r>
            <a:r>
              <a:rPr lang="ko-KR" altLang="en-US" dirty="0" smtClean="0"/>
              <a:t>존재하면</a:t>
            </a:r>
            <a:r>
              <a:rPr lang="en-US" altLang="ko-KR" dirty="0" smtClean="0"/>
              <a:t>, </a:t>
            </a:r>
            <a:r>
              <a:rPr lang="ko-KR" altLang="en-US" dirty="0"/>
              <a:t>해당 칼럼을 제거하지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alter table </a:t>
            </a:r>
            <a:r>
              <a:rPr lang="en-US" altLang="ko-KR" dirty="0" err="1"/>
              <a:t>salesreps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drop</a:t>
            </a:r>
            <a:r>
              <a:rPr lang="en-US" altLang="ko-KR" dirty="0"/>
              <a:t> </a:t>
            </a:r>
            <a:r>
              <a:rPr lang="en-US" altLang="ko-KR" dirty="0" err="1"/>
              <a:t>hire_date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restrict</a:t>
            </a:r>
          </a:p>
          <a:p>
            <a:pPr lvl="1"/>
            <a:r>
              <a:rPr lang="ko-KR" altLang="en-US" dirty="0"/>
              <a:t>아래의 경우에는 </a:t>
            </a:r>
            <a:r>
              <a:rPr lang="ko-KR" altLang="en-US" dirty="0" smtClean="0"/>
              <a:t>칼럼을 제거할 때</a:t>
            </a:r>
            <a:r>
              <a:rPr lang="en-US" altLang="ko-KR" dirty="0" smtClean="0"/>
              <a:t> data integrity </a:t>
            </a:r>
            <a:r>
              <a:rPr lang="ko-KR" altLang="en-US" dirty="0" smtClean="0"/>
              <a:t>문제가 발생할 수 있음</a:t>
            </a:r>
            <a:endParaRPr lang="en-US" altLang="ko-KR" dirty="0"/>
          </a:p>
          <a:p>
            <a:pPr lvl="2"/>
            <a:r>
              <a:rPr lang="en-US" altLang="ko-KR" dirty="0" smtClean="0"/>
              <a:t>primary key</a:t>
            </a:r>
            <a:r>
              <a:rPr lang="ko-KR" altLang="en-US" dirty="0" smtClean="0"/>
              <a:t>에 속하는 칼럼을 제거하는 경우</a:t>
            </a:r>
            <a:endParaRPr lang="ko-KR" altLang="en-US" dirty="0"/>
          </a:p>
          <a:p>
            <a:pPr lvl="2"/>
            <a:r>
              <a:rPr lang="en-US" altLang="ko-KR" dirty="0" smtClean="0"/>
              <a:t>check </a:t>
            </a:r>
            <a:r>
              <a:rPr lang="en-US" altLang="ko-KR" dirty="0"/>
              <a:t>constraint</a:t>
            </a:r>
            <a:r>
              <a:rPr lang="ko-KR" altLang="en-US" dirty="0"/>
              <a:t>에서 참조되는 칼럼을 </a:t>
            </a:r>
            <a:r>
              <a:rPr lang="ko-KR" altLang="en-US" dirty="0" smtClean="0"/>
              <a:t>제거하는 경우</a:t>
            </a:r>
            <a:endParaRPr lang="ko-KR" altLang="en-US" dirty="0"/>
          </a:p>
          <a:p>
            <a:pPr lvl="2"/>
            <a:r>
              <a:rPr lang="ko-KR" altLang="en-US" dirty="0" smtClean="0"/>
              <a:t>제거될 </a:t>
            </a:r>
            <a:r>
              <a:rPr lang="ko-KR" altLang="en-US" dirty="0"/>
              <a:t>칼럼이 </a:t>
            </a:r>
            <a:r>
              <a:rPr lang="en-US" altLang="ko-KR" dirty="0"/>
              <a:t>view </a:t>
            </a:r>
            <a:r>
              <a:rPr lang="ko-KR" altLang="en-US" dirty="0"/>
              <a:t>정의에 사용되었을 경우</a:t>
            </a:r>
          </a:p>
        </p:txBody>
      </p:sp>
    </p:spTree>
    <p:extLst>
      <p:ext uri="{BB962C8B-B14F-4D97-AF65-F5344CB8AC3E}">
        <p14:creationId xmlns:p14="http://schemas.microsoft.com/office/powerpoint/2010/main" val="15775344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키</a:t>
            </a:r>
            <a:r>
              <a:rPr lang="en-US" altLang="ko-KR" dirty="0"/>
              <a:t>/</a:t>
            </a:r>
            <a:r>
              <a:rPr lang="ko-KR" altLang="en-US" dirty="0" smtClean="0"/>
              <a:t>외래 키 </a:t>
            </a:r>
            <a:r>
              <a:rPr lang="ko-KR" altLang="en-US" dirty="0"/>
              <a:t>추가 및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기본 키와 외래 키의 </a:t>
            </a:r>
            <a:r>
              <a:rPr lang="ko-KR" altLang="en-US" dirty="0"/>
              <a:t>추가는 </a:t>
            </a:r>
            <a:r>
              <a:rPr lang="en-US" altLang="ko-KR" dirty="0"/>
              <a:t>CREATE TABLE </a:t>
            </a:r>
            <a:r>
              <a:rPr lang="ko-KR" altLang="en-US" dirty="0"/>
              <a:t>문에서 </a:t>
            </a:r>
            <a:r>
              <a:rPr lang="ko-KR" altLang="en-US" dirty="0" smtClean="0"/>
              <a:t>기본 키나 외래 키를 </a:t>
            </a:r>
            <a:r>
              <a:rPr lang="ko-KR" altLang="en-US" dirty="0"/>
              <a:t>정의 방법과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</a:t>
            </a:r>
            <a:endParaRPr lang="en-US" altLang="ko-KR" dirty="0"/>
          </a:p>
          <a:p>
            <a:pPr lvl="2"/>
            <a:r>
              <a:rPr lang="en-US" altLang="ko-KR" dirty="0"/>
              <a:t>alter table </a:t>
            </a:r>
            <a:r>
              <a:rPr lang="ko-KR" altLang="en-US" i="1" dirty="0" smtClean="0"/>
              <a:t>테이블 이름</a:t>
            </a:r>
            <a:r>
              <a:rPr lang="ko-KR" altLang="en-US" dirty="0" smtClean="0"/>
              <a:t> </a:t>
            </a:r>
            <a:r>
              <a:rPr lang="en-US" altLang="ko-KR" dirty="0"/>
              <a:t>add &lt;</a:t>
            </a:r>
            <a:r>
              <a:rPr lang="ko-KR" altLang="en-US" dirty="0" smtClean="0"/>
              <a:t>기본 키 정의</a:t>
            </a:r>
            <a:r>
              <a:rPr lang="en-US" altLang="ko-KR" dirty="0" smtClean="0"/>
              <a:t>&gt; | &lt;</a:t>
            </a:r>
            <a:r>
              <a:rPr lang="ko-KR" altLang="en-US" dirty="0" smtClean="0"/>
              <a:t>외래 키 정의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ko-KR" altLang="en-US" i="1" dirty="0" smtClean="0"/>
              <a:t>테이블 이름 </a:t>
            </a:r>
            <a:r>
              <a:rPr lang="en-US" altLang="ko-KR" dirty="0"/>
              <a:t>drop constraint </a:t>
            </a:r>
            <a:r>
              <a:rPr lang="ko-KR" altLang="en-US" i="1" dirty="0" smtClean="0"/>
              <a:t>제약 이름 </a:t>
            </a:r>
            <a:r>
              <a:rPr lang="en-US" altLang="ko-KR" dirty="0" smtClean="0"/>
              <a:t>cascade | restrict</a:t>
            </a:r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alter table </a:t>
            </a:r>
            <a:r>
              <a:rPr lang="en-US" altLang="ko-KR" dirty="0"/>
              <a:t>offices </a:t>
            </a:r>
            <a:r>
              <a:rPr lang="en-US" altLang="ko-KR" dirty="0">
                <a:solidFill>
                  <a:srgbClr val="0070C0"/>
                </a:solidFill>
              </a:rPr>
              <a:t>add foreign key </a:t>
            </a:r>
            <a:r>
              <a:rPr lang="en-US" altLang="ko-KR" dirty="0"/>
              <a:t>(region</a:t>
            </a:r>
            <a:r>
              <a:rPr lang="en-US" altLang="ko-KR" dirty="0" smtClean="0"/>
              <a:t>)</a:t>
            </a:r>
          </a:p>
          <a:p>
            <a:pPr marL="712788" lvl="2" indent="0">
              <a:buNone/>
            </a:pPr>
            <a:r>
              <a:rPr lang="en-US" altLang="ko-KR" dirty="0" smtClean="0"/>
              <a:t>		references regions(region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0316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</a:t>
            </a:r>
            <a:r>
              <a:rPr lang="en-US" altLang="ko-KR" dirty="0" smtClean="0"/>
              <a:t>(Constraints)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9292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제약 정의 방법</a:t>
            </a:r>
            <a:endParaRPr lang="en-US" altLang="ko-KR" dirty="0" smtClean="0"/>
          </a:p>
          <a:p>
            <a:pPr marL="719138" lvl="1" indent="-361950">
              <a:buFont typeface="+mj-lt"/>
              <a:buAutoNum type="arabicPeriod"/>
            </a:pPr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1087438" lvl="2" indent="-361950"/>
            <a:r>
              <a:rPr lang="ko-KR" altLang="en-US" dirty="0" smtClean="0"/>
              <a:t>단일 </a:t>
            </a:r>
            <a:r>
              <a:rPr lang="ko-KR" altLang="en-US" dirty="0"/>
              <a:t>테이블과 연관된 제약을 </a:t>
            </a:r>
            <a:r>
              <a:rPr lang="ko-KR" altLang="en-US" dirty="0" smtClean="0"/>
              <a:t>정의할 때 사용</a:t>
            </a:r>
            <a:endParaRPr lang="ko-KR" altLang="en-US" dirty="0"/>
          </a:p>
          <a:p>
            <a:pPr marL="1087438" lvl="2" indent="-361950"/>
            <a:r>
              <a:rPr lang="ko-KR" altLang="en-US" dirty="0" smtClean="0"/>
              <a:t>유일성</a:t>
            </a:r>
            <a:r>
              <a:rPr lang="en-US" altLang="ko-KR" dirty="0"/>
              <a:t>/</a:t>
            </a:r>
            <a:r>
              <a:rPr lang="ko-KR" altLang="en-US" dirty="0" smtClean="0"/>
              <a:t>기본 키</a:t>
            </a:r>
            <a:r>
              <a:rPr lang="en-US" altLang="ko-KR" dirty="0"/>
              <a:t>/</a:t>
            </a:r>
            <a:r>
              <a:rPr lang="ko-KR" altLang="en-US" dirty="0" smtClean="0"/>
              <a:t>외래 키</a:t>
            </a:r>
            <a:r>
              <a:rPr lang="en-US" altLang="ko-KR" dirty="0"/>
              <a:t>/</a:t>
            </a:r>
            <a:r>
              <a:rPr lang="ko-KR" altLang="en-US" dirty="0"/>
              <a:t>체크 제약</a:t>
            </a:r>
          </a:p>
          <a:p>
            <a:pPr marL="1087438" lvl="2" indent="-361950"/>
            <a:r>
              <a:rPr lang="ko-KR" altLang="en-US" dirty="0" smtClean="0"/>
              <a:t>제약의 변경은</a:t>
            </a:r>
            <a:r>
              <a:rPr lang="en-US" altLang="ko-KR" dirty="0" smtClean="0"/>
              <a:t> </a:t>
            </a:r>
            <a:r>
              <a:rPr lang="en-US" altLang="ko-KR" dirty="0"/>
              <a:t>ALTER TABLE </a:t>
            </a:r>
            <a:r>
              <a:rPr lang="ko-KR" altLang="en-US" dirty="0" smtClean="0"/>
              <a:t>문을 사용</a:t>
            </a:r>
            <a:endParaRPr lang="ko-KR" altLang="en-US" dirty="0"/>
          </a:p>
          <a:p>
            <a:pPr marL="719138" lvl="1" indent="-361950">
              <a:buFont typeface="+mj-lt"/>
              <a:buAutoNum type="arabicPeriod"/>
            </a:pPr>
            <a:r>
              <a:rPr lang="en-US" altLang="ko-KR" dirty="0" smtClean="0"/>
              <a:t>ASSERTION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1087438" lvl="2" indent="-361950"/>
            <a:r>
              <a:rPr lang="ko-KR" altLang="en-US" dirty="0" smtClean="0"/>
              <a:t>다중 </a:t>
            </a:r>
            <a:r>
              <a:rPr lang="ko-KR" altLang="en-US" dirty="0"/>
              <a:t>테이블과 연관된 제약을 </a:t>
            </a:r>
            <a:r>
              <a:rPr lang="ko-KR" altLang="en-US" dirty="0" smtClean="0"/>
              <a:t>정의할 때 사용</a:t>
            </a:r>
            <a:endParaRPr lang="ko-KR" altLang="en-US" dirty="0"/>
          </a:p>
          <a:p>
            <a:pPr marL="719138" lvl="1" indent="-361950">
              <a:buFont typeface="+mj-lt"/>
              <a:buAutoNum type="arabicPeriod"/>
            </a:pPr>
            <a:r>
              <a:rPr lang="en-US" altLang="ko-KR" dirty="0" smtClean="0"/>
              <a:t>DOMAIN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1087438" lvl="2" indent="-361950"/>
            <a:r>
              <a:rPr lang="ko-KR" altLang="en-US" dirty="0" smtClean="0"/>
              <a:t>값의 범위</a:t>
            </a:r>
            <a:r>
              <a:rPr lang="en-US" altLang="ko-KR" dirty="0" smtClean="0"/>
              <a:t>(range)</a:t>
            </a:r>
            <a:r>
              <a:rPr lang="ko-KR" altLang="en-US" dirty="0" smtClean="0"/>
              <a:t>가 </a:t>
            </a:r>
            <a:r>
              <a:rPr lang="ko-KR" altLang="en-US" dirty="0"/>
              <a:t>명시되는 </a:t>
            </a:r>
            <a:r>
              <a:rPr lang="ko-KR" altLang="en-US" dirty="0" smtClean="0"/>
              <a:t>데이터 타입을 정의할 때 사용</a:t>
            </a:r>
            <a:endParaRPr lang="en-US" altLang="ko-KR" dirty="0" smtClean="0"/>
          </a:p>
          <a:p>
            <a:pPr marL="1087438" lvl="2" indent="-361950"/>
            <a:r>
              <a:rPr lang="ko-KR" altLang="en-US" dirty="0" smtClean="0"/>
              <a:t>값의 범위는 </a:t>
            </a:r>
            <a:r>
              <a:rPr lang="en-US" altLang="ko-KR" dirty="0" smtClean="0"/>
              <a:t>‘named </a:t>
            </a:r>
            <a:r>
              <a:rPr lang="en-US" altLang="ko-KR" dirty="0"/>
              <a:t>check </a:t>
            </a:r>
            <a:r>
              <a:rPr lang="en-US" altLang="ko-KR" dirty="0" smtClean="0"/>
              <a:t>constraint’</a:t>
            </a:r>
            <a:r>
              <a:rPr lang="ko-KR" altLang="en-US" dirty="0" smtClean="0"/>
              <a:t>을 사용하여 정의</a:t>
            </a:r>
            <a:endParaRPr lang="en-US" altLang="ko-KR" dirty="0" smtClean="0"/>
          </a:p>
          <a:p>
            <a:pPr marL="363538" lvl="1" indent="-361950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en-US" altLang="ko-KR" dirty="0"/>
              <a:t>ASSERTION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719138" lvl="1" indent="-361950"/>
            <a:r>
              <a:rPr lang="ko-KR" altLang="en-US" dirty="0" smtClean="0"/>
              <a:t>구문</a:t>
            </a:r>
            <a:r>
              <a:rPr lang="en-US" altLang="ko-KR" dirty="0" smtClean="0"/>
              <a:t>: create </a:t>
            </a:r>
            <a:r>
              <a:rPr lang="en-US" altLang="ko-KR" dirty="0"/>
              <a:t>assertion </a:t>
            </a:r>
            <a:r>
              <a:rPr lang="ko-KR" altLang="en-US" i="1" dirty="0"/>
              <a:t>이름</a:t>
            </a:r>
            <a:r>
              <a:rPr lang="ko-KR" altLang="en-US" dirty="0"/>
              <a:t> </a:t>
            </a:r>
            <a:r>
              <a:rPr lang="en-US" altLang="ko-KR" dirty="0"/>
              <a:t>check (</a:t>
            </a:r>
            <a:r>
              <a:rPr lang="ko-KR" altLang="en-US" i="1" dirty="0"/>
              <a:t>조건</a:t>
            </a:r>
            <a:r>
              <a:rPr lang="en-US" altLang="ko-KR" dirty="0" smtClean="0"/>
              <a:t>), drop </a:t>
            </a:r>
            <a:r>
              <a:rPr lang="en-US" altLang="ko-KR" dirty="0"/>
              <a:t>assertion </a:t>
            </a:r>
            <a:r>
              <a:rPr lang="ko-KR" altLang="en-US" i="1" dirty="0"/>
              <a:t>이름</a:t>
            </a:r>
            <a:endParaRPr lang="en-US" altLang="ko-KR" i="1" dirty="0" smtClean="0"/>
          </a:p>
          <a:p>
            <a:pPr marL="719138" lvl="1" indent="-361950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1087438" lvl="2" indent="-361950"/>
            <a:r>
              <a:rPr lang="en-US" altLang="ko-KR" dirty="0"/>
              <a:t>create assertion </a:t>
            </a:r>
            <a:r>
              <a:rPr lang="en-US" altLang="ko-KR" dirty="0" err="1" smtClean="0"/>
              <a:t>CreditLimit</a:t>
            </a:r>
            <a:r>
              <a:rPr lang="en-US" altLang="ko-KR" dirty="0" smtClean="0"/>
              <a:t> check </a:t>
            </a:r>
            <a:r>
              <a:rPr lang="en-US" altLang="ko-KR" dirty="0"/>
              <a:t>((</a:t>
            </a:r>
            <a:r>
              <a:rPr lang="en-US" altLang="ko-KR" dirty="0" err="1"/>
              <a:t>customers.cust_num</a:t>
            </a:r>
            <a:r>
              <a:rPr lang="en-US" altLang="ko-KR" dirty="0"/>
              <a:t> = </a:t>
            </a:r>
            <a:r>
              <a:rPr lang="en-US" altLang="ko-KR" dirty="0" err="1"/>
              <a:t>orders.cust</a:t>
            </a:r>
            <a:r>
              <a:rPr lang="en-US" altLang="ko-KR" dirty="0"/>
              <a:t>) and (sum(amount) &lt;= </a:t>
            </a:r>
            <a:r>
              <a:rPr lang="en-US" altLang="ko-KR" dirty="0" err="1"/>
              <a:t>credit_limit</a:t>
            </a:r>
            <a:r>
              <a:rPr lang="en-US" altLang="ko-KR" dirty="0"/>
              <a:t>))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11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</a:t>
            </a:r>
            <a:r>
              <a:rPr lang="en-US" altLang="ko-KR" dirty="0"/>
              <a:t>(Constraints)</a:t>
            </a:r>
            <a:r>
              <a:rPr lang="ko-KR" altLang="en-US" dirty="0"/>
              <a:t> 정의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51374"/>
            <a:ext cx="8229601" cy="4880610"/>
          </a:xfrm>
        </p:spPr>
        <p:txBody>
          <a:bodyPr/>
          <a:lstStyle/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en-US" altLang="ko-KR" dirty="0"/>
              <a:t>DOMAIN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 domain </a:t>
            </a:r>
            <a:r>
              <a:rPr lang="ko-KR" altLang="en-US" i="1" dirty="0" smtClean="0"/>
              <a:t>이름</a:t>
            </a:r>
            <a:r>
              <a:rPr lang="ko-KR" altLang="en-US" dirty="0" smtClean="0"/>
              <a:t>  </a:t>
            </a:r>
            <a:r>
              <a:rPr lang="ko-KR" altLang="en-US" i="1" dirty="0" smtClean="0"/>
              <a:t>데이터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타입 </a:t>
            </a:r>
            <a:r>
              <a:rPr lang="en-US" altLang="ko-KR" dirty="0" smtClean="0"/>
              <a:t>check(value </a:t>
            </a:r>
            <a:r>
              <a:rPr lang="en-US" altLang="ko-KR" dirty="0"/>
              <a:t>between </a:t>
            </a:r>
            <a:r>
              <a:rPr lang="ko-KR" altLang="en-US" i="1" dirty="0"/>
              <a:t>하한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i="1" dirty="0"/>
              <a:t>상한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drop </a:t>
            </a:r>
            <a:r>
              <a:rPr lang="en-US" altLang="ko-KR" dirty="0"/>
              <a:t>assertion </a:t>
            </a:r>
            <a:r>
              <a:rPr lang="ko-KR" altLang="en-US" i="1" dirty="0" smtClean="0"/>
              <a:t>이름</a:t>
            </a:r>
            <a:r>
              <a:rPr lang="ko-KR" altLang="en-US" dirty="0" smtClean="0"/>
              <a:t>  </a:t>
            </a:r>
            <a:r>
              <a:rPr lang="en-US" altLang="ko-KR" dirty="0" smtClean="0"/>
              <a:t>cascade | restrict</a:t>
            </a:r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create domain </a:t>
            </a:r>
            <a:r>
              <a:rPr lang="en-US" altLang="ko-KR" dirty="0" err="1"/>
              <a:t>valid_emp_ids</a:t>
            </a:r>
            <a:r>
              <a:rPr lang="en-US" altLang="ko-KR" dirty="0"/>
              <a:t> integer </a:t>
            </a:r>
            <a:r>
              <a:rPr lang="en-US" altLang="ko-KR" dirty="0">
                <a:solidFill>
                  <a:srgbClr val="0070C0"/>
                </a:solidFill>
              </a:rPr>
              <a:t>check</a:t>
            </a:r>
            <a:r>
              <a:rPr lang="en-US" altLang="ko-KR" dirty="0"/>
              <a:t> (value between 101 and 199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drop domain </a:t>
            </a:r>
            <a:r>
              <a:rPr lang="en-US" altLang="ko-KR" dirty="0" err="1"/>
              <a:t>valid_emp_ids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cascade</a:t>
            </a:r>
            <a:r>
              <a:rPr lang="en-US" altLang="ko-KR" dirty="0" smtClean="0"/>
              <a:t>  // </a:t>
            </a:r>
            <a:r>
              <a:rPr lang="ko-KR" altLang="en-US" dirty="0" smtClean="0"/>
              <a:t>관련된 칼럼은 </a:t>
            </a:r>
            <a:r>
              <a:rPr lang="ko-KR" altLang="en-US" dirty="0"/>
              <a:t>자동 </a:t>
            </a:r>
            <a:r>
              <a:rPr lang="ko-KR" altLang="en-US" dirty="0" smtClean="0"/>
              <a:t>제거</a:t>
            </a:r>
            <a:endParaRPr lang="ko-KR" altLang="en-US" dirty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drop </a:t>
            </a:r>
            <a:r>
              <a:rPr lang="en-US" altLang="ko-KR" dirty="0">
                <a:solidFill>
                  <a:srgbClr val="0070C0"/>
                </a:solidFill>
              </a:rPr>
              <a:t>domain </a:t>
            </a:r>
            <a:r>
              <a:rPr lang="en-US" altLang="ko-KR" dirty="0" err="1"/>
              <a:t>valid_emp_ids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restrict 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관련된 </a:t>
            </a:r>
            <a:r>
              <a:rPr lang="ko-KR" altLang="en-US" dirty="0"/>
              <a:t>칼럼이 존재하면 </a:t>
            </a:r>
            <a:r>
              <a:rPr lang="ko-KR" altLang="en-US" dirty="0" smtClean="0"/>
              <a:t>실패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0484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(View)?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Derived </a:t>
            </a:r>
            <a:r>
              <a:rPr lang="en-US" altLang="ko-KR" dirty="0"/>
              <a:t>and virtual table</a:t>
            </a:r>
          </a:p>
          <a:p>
            <a:pPr lvl="1"/>
            <a:r>
              <a:rPr lang="en-US" altLang="ko-KR" dirty="0" smtClean="0"/>
              <a:t>Named</a:t>
            </a:r>
            <a:r>
              <a:rPr lang="en-US" altLang="ko-KR" dirty="0"/>
              <a:t>, stored SQL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 의해 생성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문에서 </a:t>
            </a:r>
            <a:r>
              <a:rPr lang="ko-KR" altLang="en-US" dirty="0" smtClean="0"/>
              <a:t>실제 </a:t>
            </a:r>
            <a:r>
              <a:rPr lang="ko-KR" altLang="en-US" dirty="0"/>
              <a:t>테이블처럼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ko-KR" altLang="en-US" dirty="0" smtClean="0"/>
              <a:t>자동으로 </a:t>
            </a:r>
            <a:r>
              <a:rPr lang="ko-KR" altLang="en-US" dirty="0"/>
              <a:t>보호됨</a:t>
            </a:r>
          </a:p>
          <a:p>
            <a:pPr lvl="1"/>
            <a:r>
              <a:rPr lang="ko-KR" altLang="en-US" dirty="0" smtClean="0"/>
              <a:t>관점에 </a:t>
            </a:r>
            <a:r>
              <a:rPr lang="ko-KR" altLang="en-US" dirty="0"/>
              <a:t>따라 동일한 데이터를 달리 표현할 수 있음</a:t>
            </a:r>
          </a:p>
          <a:p>
            <a:pPr lvl="1"/>
            <a:r>
              <a:rPr lang="ko-KR" altLang="en-US" dirty="0" smtClean="0"/>
              <a:t>질의가 </a:t>
            </a:r>
            <a:r>
              <a:rPr lang="ko-KR" altLang="en-US" dirty="0"/>
              <a:t>간편해짐</a:t>
            </a:r>
          </a:p>
          <a:p>
            <a:pPr lvl="1"/>
            <a:r>
              <a:rPr lang="en-US" altLang="ko-KR" dirty="0" smtClean="0"/>
              <a:t>logical </a:t>
            </a:r>
            <a:r>
              <a:rPr lang="en-US" altLang="ko-KR" dirty="0"/>
              <a:t>data independence</a:t>
            </a:r>
            <a:r>
              <a:rPr lang="ko-KR" altLang="en-US" dirty="0"/>
              <a:t>를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뷰의</a:t>
            </a:r>
            <a:r>
              <a:rPr lang="ko-KR" altLang="en-US" dirty="0" smtClean="0"/>
              <a:t> 정의는 변경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연산에 많은 제한을 갖고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수행 성능이 나빠질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44912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구문</a:t>
            </a:r>
            <a:endParaRPr lang="en-US" altLang="ko-KR" dirty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/>
              <a:t>create view </a:t>
            </a:r>
            <a:r>
              <a:rPr lang="ko-KR" altLang="en-US" i="1" dirty="0" err="1"/>
              <a:t>뷰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as </a:t>
            </a:r>
            <a:r>
              <a:rPr lang="ko-KR" altLang="en-US" i="1" dirty="0"/>
              <a:t>질의</a:t>
            </a:r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/>
              <a:t>create view </a:t>
            </a:r>
            <a:r>
              <a:rPr lang="ko-KR" altLang="en-US" i="1" dirty="0" err="1"/>
              <a:t>뷰</a:t>
            </a:r>
            <a:r>
              <a:rPr lang="en-US" altLang="ko-KR" i="1" dirty="0"/>
              <a:t>_</a:t>
            </a:r>
            <a:r>
              <a:rPr lang="ko-KR" altLang="en-US" i="1" dirty="0"/>
              <a:t>이름</a:t>
            </a:r>
            <a:r>
              <a:rPr lang="en-US" altLang="ko-KR" dirty="0"/>
              <a:t>(</a:t>
            </a:r>
            <a:r>
              <a:rPr lang="ko-KR" altLang="en-US" i="1" dirty="0"/>
              <a:t>칼럼</a:t>
            </a:r>
            <a:r>
              <a:rPr lang="en-US" altLang="ko-KR" i="1" dirty="0"/>
              <a:t>_</a:t>
            </a:r>
            <a:r>
              <a:rPr lang="ko-KR" altLang="en-US" i="1" dirty="0"/>
              <a:t>리스트</a:t>
            </a:r>
            <a:r>
              <a:rPr lang="en-US" altLang="ko-KR" dirty="0"/>
              <a:t>) as </a:t>
            </a:r>
            <a:r>
              <a:rPr lang="ko-KR" altLang="en-US" i="1" dirty="0"/>
              <a:t>질의</a:t>
            </a:r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/>
              <a:t>create view </a:t>
            </a:r>
            <a:r>
              <a:rPr lang="en-US" altLang="ko-KR" dirty="0" err="1"/>
              <a:t>officeCity</a:t>
            </a:r>
            <a:r>
              <a:rPr lang="en-US" altLang="ko-KR" dirty="0"/>
              <a:t> </a:t>
            </a:r>
            <a:r>
              <a:rPr lang="en-US" altLang="ko-KR" dirty="0" smtClean="0"/>
              <a:t>as select </a:t>
            </a:r>
            <a:r>
              <a:rPr lang="en-US" altLang="ko-KR" dirty="0"/>
              <a:t>office, </a:t>
            </a:r>
            <a:r>
              <a:rPr lang="en-US" altLang="ko-KR" dirty="0" smtClean="0"/>
              <a:t>city from offices</a:t>
            </a:r>
          </a:p>
          <a:p>
            <a:pPr lvl="2"/>
            <a:r>
              <a:rPr lang="en-US" altLang="ko-KR" dirty="0" smtClean="0"/>
              <a:t>source </a:t>
            </a:r>
            <a:r>
              <a:rPr lang="en-US" altLang="ko-KR" dirty="0"/>
              <a:t>table</a:t>
            </a:r>
            <a:r>
              <a:rPr lang="ko-KR" altLang="en-US" dirty="0"/>
              <a:t>의 </a:t>
            </a:r>
            <a:r>
              <a:rPr lang="ko-KR" altLang="en-US" dirty="0" smtClean="0"/>
              <a:t>특정 칼럼으로 구성 →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vertical view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view </a:t>
            </a:r>
            <a:r>
              <a:rPr lang="en-US" altLang="ko-KR" dirty="0" err="1"/>
              <a:t>eastReps</a:t>
            </a:r>
            <a:r>
              <a:rPr lang="en-US" altLang="ko-KR" dirty="0"/>
              <a:t> </a:t>
            </a:r>
            <a:r>
              <a:rPr lang="en-US" altLang="ko-KR" dirty="0" smtClean="0"/>
              <a:t>as 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en-US" altLang="ko-KR" dirty="0" err="1" smtClean="0"/>
              <a:t>salesreps</a:t>
            </a:r>
            <a:r>
              <a:rPr lang="en-US" altLang="ko-KR" dirty="0" smtClean="0"/>
              <a:t> where </a:t>
            </a:r>
            <a:r>
              <a:rPr lang="en-US" altLang="ko-KR" dirty="0" err="1"/>
              <a:t>rep_office</a:t>
            </a:r>
            <a:r>
              <a:rPr lang="en-US" altLang="ko-KR" dirty="0"/>
              <a:t> in (11,12,13</a:t>
            </a:r>
            <a:r>
              <a:rPr lang="en-US" altLang="ko-KR" dirty="0" smtClean="0"/>
              <a:t>)</a:t>
            </a:r>
          </a:p>
          <a:p>
            <a:pPr marL="1068388" lvl="2" indent="-342900"/>
            <a:r>
              <a:rPr lang="en-US" altLang="ko-KR" dirty="0"/>
              <a:t>source table</a:t>
            </a:r>
            <a:r>
              <a:rPr lang="ko-KR" altLang="en-US" dirty="0" smtClean="0"/>
              <a:t>의 특정 </a:t>
            </a:r>
            <a:r>
              <a:rPr lang="ko-KR" altLang="en-US" dirty="0"/>
              <a:t>행들로 </a:t>
            </a:r>
            <a:r>
              <a:rPr lang="ko-KR" altLang="en-US" dirty="0" smtClean="0"/>
              <a:t>구성</a:t>
            </a:r>
            <a:r>
              <a:rPr lang="ko-KR" altLang="en-US" dirty="0"/>
              <a:t> →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horizontal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view </a:t>
            </a:r>
            <a:r>
              <a:rPr lang="en-US" altLang="ko-KR" dirty="0" err="1"/>
              <a:t>eastOffices</a:t>
            </a:r>
            <a:r>
              <a:rPr lang="en-US" altLang="ko-KR" dirty="0"/>
              <a:t> as</a:t>
            </a:r>
          </a:p>
          <a:p>
            <a:pPr marL="357188" lvl="1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office, </a:t>
            </a:r>
            <a:r>
              <a:rPr lang="en-US" altLang="ko-KR" dirty="0" smtClean="0"/>
              <a:t>city from offices where </a:t>
            </a:r>
            <a:r>
              <a:rPr lang="en-US" altLang="ko-KR" dirty="0"/>
              <a:t>office in (11, 12, 13</a:t>
            </a:r>
            <a:r>
              <a:rPr lang="en-US" altLang="ko-KR" dirty="0" smtClean="0"/>
              <a:t>)</a:t>
            </a:r>
          </a:p>
          <a:p>
            <a:pPr marL="1068388" lvl="2" indent="-342900"/>
            <a:r>
              <a:rPr lang="en-US" altLang="ko-KR" dirty="0" smtClean="0"/>
              <a:t>source table</a:t>
            </a:r>
            <a:r>
              <a:rPr lang="ko-KR" altLang="en-US" dirty="0"/>
              <a:t>의 특정 칼럼 및 특정 행들로 구성 →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행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칼럼 부분집합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</a:rPr>
              <a:t>뷰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32799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3447</TotalTime>
  <Pages>78</Pages>
  <Words>9016</Words>
  <Application>Microsoft Office PowerPoint</Application>
  <PresentationFormat>화면 슬라이드 쇼(4:3)</PresentationFormat>
  <Paragraphs>1749</Paragraphs>
  <Slides>114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114</vt:i4>
      </vt:variant>
    </vt:vector>
  </HeadingPairs>
  <TitlesOfParts>
    <vt:vector size="126" baseType="lpstr">
      <vt:lpstr>HY강M</vt:lpstr>
      <vt:lpstr>HY신명조</vt:lpstr>
      <vt:lpstr>굴림</vt:lpstr>
      <vt:lpstr>돋움</vt:lpstr>
      <vt:lpstr>바탕</vt:lpstr>
      <vt:lpstr>바탕체</vt:lpstr>
      <vt:lpstr>휴먼명조</vt:lpstr>
      <vt:lpstr>Arial</vt:lpstr>
      <vt:lpstr>Times New Roman</vt:lpstr>
      <vt:lpstr>Wingdings</vt:lpstr>
      <vt:lpstr>한컴바탕</vt:lpstr>
      <vt:lpstr>색종이 상자</vt:lpstr>
      <vt:lpstr>SQL</vt:lpstr>
      <vt:lpstr>SQL? (1)</vt:lpstr>
      <vt:lpstr>SQL? (2)</vt:lpstr>
      <vt:lpstr>SQL의 역할</vt:lpstr>
      <vt:lpstr>SQL의 특징</vt:lpstr>
      <vt:lpstr>SQL &amp; Networking</vt:lpstr>
      <vt:lpstr>SQL 사용 방법</vt:lpstr>
      <vt:lpstr>SQL 명령어 (1)</vt:lpstr>
      <vt:lpstr>SQL 명령어 (2)</vt:lpstr>
      <vt:lpstr>SQL 명령어 (3)</vt:lpstr>
      <vt:lpstr>Data Types in SQL2</vt:lpstr>
      <vt:lpstr>Constants in SQL</vt:lpstr>
      <vt:lpstr>Expression in SQL</vt:lpstr>
      <vt:lpstr>SQL2의 내장 함수</vt:lpstr>
      <vt:lpstr>DB Meta Data</vt:lpstr>
      <vt:lpstr>Cursor(1)</vt:lpstr>
      <vt:lpstr>Cursor(2)</vt:lpstr>
      <vt:lpstr>Cursor(3)</vt:lpstr>
      <vt:lpstr>Static SQL vs. Dynamic SQL(1)</vt:lpstr>
      <vt:lpstr>Static SQL vs. Dynamic SQL(2)</vt:lpstr>
      <vt:lpstr>Prepared Statement</vt:lpstr>
      <vt:lpstr>Trigger</vt:lpstr>
      <vt:lpstr>Trigger 예시</vt:lpstr>
      <vt:lpstr>Stored Procedure(1)</vt:lpstr>
      <vt:lpstr>Stored Procedure(2)</vt:lpstr>
      <vt:lpstr>Stored Procedure 예시</vt:lpstr>
      <vt:lpstr>Embedded SQL</vt:lpstr>
      <vt:lpstr>Sample Database</vt:lpstr>
      <vt:lpstr>PowerPoint 프레젠테이션</vt:lpstr>
      <vt:lpstr>Select 문</vt:lpstr>
      <vt:lpstr>가장 단순한 Select 문</vt:lpstr>
      <vt:lpstr>SELECT절, FROM 절</vt:lpstr>
      <vt:lpstr>SELECT-FROM 예시</vt:lpstr>
      <vt:lpstr>WHERE 절(1)</vt:lpstr>
      <vt:lpstr>WHERE 절(2)</vt:lpstr>
      <vt:lpstr>WHERE 절(3)</vt:lpstr>
      <vt:lpstr>Column Function(1)</vt:lpstr>
      <vt:lpstr>Column Function(2)</vt:lpstr>
      <vt:lpstr>GROUP BY 및 HAVING 절</vt:lpstr>
      <vt:lpstr>ORDER BY절</vt:lpstr>
      <vt:lpstr>Select 문의 처리 순서</vt:lpstr>
      <vt:lpstr>부질의(Subquery)</vt:lpstr>
      <vt:lpstr>부질의 예시(1)</vt:lpstr>
      <vt:lpstr>부질의 예시(2)</vt:lpstr>
      <vt:lpstr>조인(Join)</vt:lpstr>
      <vt:lpstr>조인 절차 예시</vt:lpstr>
      <vt:lpstr>조인 예시에 사용하는 테이블</vt:lpstr>
      <vt:lpstr>Equi-Join(1)</vt:lpstr>
      <vt:lpstr>Equi-Join (2)</vt:lpstr>
      <vt:lpstr>Equi-Join(3)</vt:lpstr>
      <vt:lpstr>Self-Join</vt:lpstr>
      <vt:lpstr>Outer-Join(1)</vt:lpstr>
      <vt:lpstr>Outer-Join(2)</vt:lpstr>
      <vt:lpstr>Outer-Join 예시</vt:lpstr>
      <vt:lpstr>SQL2 Join 구문</vt:lpstr>
      <vt:lpstr>SQL2 Join 구문 예시</vt:lpstr>
      <vt:lpstr>Correlated Subquery (1)</vt:lpstr>
      <vt:lpstr>Correlated Subquery (2)</vt:lpstr>
      <vt:lpstr>Scalar-Valued Expression의 확장(1)</vt:lpstr>
      <vt:lpstr>Scalar-Valued Expression의 확장(2)</vt:lpstr>
      <vt:lpstr>Scalar-Valued Expression의 확장(3)</vt:lpstr>
      <vt:lpstr>Row-Valued Expression</vt:lpstr>
      <vt:lpstr>Table-valued expression</vt:lpstr>
      <vt:lpstr>Select 실습 문제(1)</vt:lpstr>
      <vt:lpstr>Select 실습 문제(2)</vt:lpstr>
      <vt:lpstr>실습 문제 답안(1)</vt:lpstr>
      <vt:lpstr>실습 문제 답안(2)</vt:lpstr>
      <vt:lpstr>실습 문제 답안(3)</vt:lpstr>
      <vt:lpstr>데이터베이스 갱신</vt:lpstr>
      <vt:lpstr>Insert 문 (1)</vt:lpstr>
      <vt:lpstr>Insert 문 (2)</vt:lpstr>
      <vt:lpstr>Delete 문</vt:lpstr>
      <vt:lpstr>Update 문</vt:lpstr>
      <vt:lpstr>DDL (Data Definition Language)</vt:lpstr>
      <vt:lpstr>SQL2 데이터베이스 구조</vt:lpstr>
      <vt:lpstr>Database 생성과 관련된 기능</vt:lpstr>
      <vt:lpstr>Schema 생성 및 제거</vt:lpstr>
      <vt:lpstr>Data Integrity(1)</vt:lpstr>
      <vt:lpstr>Data Integrity(2)</vt:lpstr>
      <vt:lpstr>Data Integrity(3)</vt:lpstr>
      <vt:lpstr>Data Integrity(4)</vt:lpstr>
      <vt:lpstr>참조 사이클(1)</vt:lpstr>
      <vt:lpstr>참조 사이클(2)</vt:lpstr>
      <vt:lpstr>Table 생성</vt:lpstr>
      <vt:lpstr>Primary Key Constraint</vt:lpstr>
      <vt:lpstr>Foreign Key Constraint(1)</vt:lpstr>
      <vt:lpstr>Foreign Key Constraint(2)</vt:lpstr>
      <vt:lpstr>Uniqueness Constraint</vt:lpstr>
      <vt:lpstr>Check Constraint</vt:lpstr>
      <vt:lpstr>Delayed Constraint Checking</vt:lpstr>
      <vt:lpstr>Table 제거</vt:lpstr>
      <vt:lpstr>Table 정의 변경</vt:lpstr>
      <vt:lpstr>Add Columns</vt:lpstr>
      <vt:lpstr>Drop Columns</vt:lpstr>
      <vt:lpstr>기본 키/외래 키 추가 및 제거</vt:lpstr>
      <vt:lpstr>제약(Constraints) 정의(1)</vt:lpstr>
      <vt:lpstr>제약(Constraints) 정의(2)</vt:lpstr>
      <vt:lpstr>뷰(View)?</vt:lpstr>
      <vt:lpstr>뷰의 생성</vt:lpstr>
      <vt:lpstr>그룹 뷰 (Grouped View)</vt:lpstr>
      <vt:lpstr>조인 뷰 (Join View)</vt:lpstr>
      <vt:lpstr>뷰의 갱신(1)</vt:lpstr>
      <vt:lpstr>뷰의 갱신(2)</vt:lpstr>
      <vt:lpstr>View 갱신 검사 (CHECK OPTION)</vt:lpstr>
      <vt:lpstr>뷰의 제거</vt:lpstr>
      <vt:lpstr>System Catalog</vt:lpstr>
      <vt:lpstr>SQL2 Information Schema</vt:lpstr>
      <vt:lpstr>System Catalog 내용</vt:lpstr>
      <vt:lpstr>테이블 정보 검색 예시</vt:lpstr>
      <vt:lpstr>칼럼 정보 검색 예시</vt:lpstr>
      <vt:lpstr>뷰 정보 검색 예시</vt:lpstr>
      <vt:lpstr>사용자 정보 검색 예시</vt:lpstr>
      <vt:lpstr>관계 정보 검색 예시</vt:lpstr>
      <vt:lpstr>Informix Universal Server의 System Catalog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414</cp:revision>
  <cp:lastPrinted>1998-03-03T12:31:10Z</cp:lastPrinted>
  <dcterms:created xsi:type="dcterms:W3CDTF">1995-08-26T10:43:50Z</dcterms:created>
  <dcterms:modified xsi:type="dcterms:W3CDTF">2018-02-02T10:34:02Z</dcterms:modified>
</cp:coreProperties>
</file>