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29"/>
  </p:notesMasterIdLst>
  <p:handoutMasterIdLst>
    <p:handoutMasterId r:id="rId130"/>
  </p:handoutMasterIdLst>
  <p:sldIdLst>
    <p:sldId id="263" r:id="rId2"/>
    <p:sldId id="480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435" r:id="rId84"/>
    <p:sldId id="436" r:id="rId85"/>
    <p:sldId id="437" r:id="rId86"/>
    <p:sldId id="438" r:id="rId87"/>
    <p:sldId id="439" r:id="rId88"/>
    <p:sldId id="440" r:id="rId89"/>
    <p:sldId id="441" r:id="rId90"/>
    <p:sldId id="442" r:id="rId91"/>
    <p:sldId id="443" r:id="rId92"/>
    <p:sldId id="444" r:id="rId93"/>
    <p:sldId id="445" r:id="rId94"/>
    <p:sldId id="446" r:id="rId95"/>
    <p:sldId id="447" r:id="rId96"/>
    <p:sldId id="448" r:id="rId97"/>
    <p:sldId id="449" r:id="rId98"/>
    <p:sldId id="450" r:id="rId99"/>
    <p:sldId id="451" r:id="rId100"/>
    <p:sldId id="452" r:id="rId101"/>
    <p:sldId id="453" r:id="rId102"/>
    <p:sldId id="454" r:id="rId103"/>
    <p:sldId id="455" r:id="rId104"/>
    <p:sldId id="456" r:id="rId105"/>
    <p:sldId id="457" r:id="rId106"/>
    <p:sldId id="458" r:id="rId107"/>
    <p:sldId id="459" r:id="rId108"/>
    <p:sldId id="460" r:id="rId109"/>
    <p:sldId id="461" r:id="rId110"/>
    <p:sldId id="462" r:id="rId111"/>
    <p:sldId id="463" r:id="rId112"/>
    <p:sldId id="464" r:id="rId113"/>
    <p:sldId id="465" r:id="rId114"/>
    <p:sldId id="466" r:id="rId115"/>
    <p:sldId id="467" r:id="rId116"/>
    <p:sldId id="468" r:id="rId117"/>
    <p:sldId id="469" r:id="rId118"/>
    <p:sldId id="470" r:id="rId119"/>
    <p:sldId id="471" r:id="rId120"/>
    <p:sldId id="472" r:id="rId121"/>
    <p:sldId id="473" r:id="rId122"/>
    <p:sldId id="474" r:id="rId123"/>
    <p:sldId id="475" r:id="rId124"/>
    <p:sldId id="476" r:id="rId125"/>
    <p:sldId id="477" r:id="rId126"/>
    <p:sldId id="478" r:id="rId127"/>
    <p:sldId id="479" r:id="rId12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FFDE"/>
    <a:srgbClr val="FFCCFF"/>
    <a:srgbClr val="CC00CC"/>
    <a:srgbClr val="DDFFF4"/>
    <a:srgbClr val="CAE8AA"/>
    <a:srgbClr val="71FFB1"/>
    <a:srgbClr val="3333FF"/>
    <a:srgbClr val="28EEF8"/>
    <a:srgbClr val="8BFFBF"/>
    <a:srgbClr val="79F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67" autoAdjust="0"/>
  </p:normalViewPr>
  <p:slideViewPr>
    <p:cSldViewPr snapToGrid="0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3" y="8043"/>
            <a:ext cx="4305403" cy="31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defTabSz="918177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436" y="8043"/>
            <a:ext cx="4305402" cy="31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 defTabSz="918177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3" y="6472751"/>
            <a:ext cx="4305403" cy="31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defTabSz="918177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436" y="6472751"/>
            <a:ext cx="4305402" cy="31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 defTabSz="918177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3" y="8043"/>
            <a:ext cx="4305403" cy="31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defTabSz="765148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436" y="8043"/>
            <a:ext cx="4305402" cy="31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 defTabSz="765148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3" y="6472751"/>
            <a:ext cx="4305403" cy="31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defTabSz="765148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436" y="6472751"/>
            <a:ext cx="4305402" cy="31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 defTabSz="765148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259" y="3229941"/>
            <a:ext cx="7283708" cy="286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0" y="514350"/>
            <a:ext cx="3392488" cy="25431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en-US" altLang="ko-KR" dirty="0" smtClean="0"/>
              <a:t>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PL/SQL</a:t>
            </a:r>
            <a:endParaRPr lang="en-US" altLang="ko-KR" dirty="0" smtClean="0"/>
          </a:p>
          <a:p>
            <a:r>
              <a:rPr lang="en-US" altLang="ko-KR" dirty="0" smtClean="0"/>
              <a:t>JDBC</a:t>
            </a:r>
          </a:p>
          <a:p>
            <a:r>
              <a:rPr lang="en-US" altLang="ko-KR" dirty="0" smtClean="0"/>
              <a:t>SQLJ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Composite Types(1)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93359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sz="6000" dirty="0"/>
              <a:t>복합 타입</a:t>
            </a:r>
            <a:r>
              <a:rPr lang="en-US" altLang="ko-KR" sz="6000" dirty="0"/>
              <a:t>: Record, Table, </a:t>
            </a:r>
            <a:r>
              <a:rPr lang="en-US" altLang="ko-KR" sz="6000" dirty="0" err="1"/>
              <a:t>Varray</a:t>
            </a:r>
            <a:endParaRPr lang="en-US" altLang="ko-KR" sz="6000" dirty="0"/>
          </a:p>
          <a:p>
            <a:r>
              <a:rPr lang="en-US" altLang="ko-KR" sz="6000" dirty="0"/>
              <a:t>Record </a:t>
            </a:r>
            <a:r>
              <a:rPr lang="ko-KR" altLang="en-US" sz="6000" dirty="0"/>
              <a:t>예시</a:t>
            </a:r>
            <a:endParaRPr lang="en-US" altLang="ko-KR" sz="6000" dirty="0"/>
          </a:p>
          <a:p>
            <a:pPr marL="1081088" lvl="3" indent="0">
              <a:buNone/>
            </a:pPr>
            <a:r>
              <a:rPr lang="en-US" altLang="ko-KR" sz="5000" dirty="0"/>
              <a:t>TYPE </a:t>
            </a:r>
            <a:r>
              <a:rPr lang="en-US" altLang="ko-KR" sz="5000" dirty="0" err="1"/>
              <a:t>TimeTyp</a:t>
            </a:r>
            <a:r>
              <a:rPr lang="en-US" altLang="ko-KR" sz="5000" dirty="0"/>
              <a:t> IS RECORD (</a:t>
            </a:r>
          </a:p>
          <a:p>
            <a:pPr marL="1081088" lvl="3" indent="0">
              <a:buNone/>
            </a:pPr>
            <a:r>
              <a:rPr lang="en-US" altLang="ko-KR" sz="5000" dirty="0"/>
              <a:t>	second  SMALLINT := 0,</a:t>
            </a:r>
          </a:p>
          <a:p>
            <a:pPr marL="1081088" lvl="3" indent="0">
              <a:buNone/>
            </a:pPr>
            <a:r>
              <a:rPr lang="en-US" altLang="ko-KR" sz="5000" dirty="0"/>
              <a:t>	minute  SMALLINT := 0,</a:t>
            </a:r>
          </a:p>
          <a:p>
            <a:pPr marL="1081088" lvl="3" indent="0">
              <a:buNone/>
            </a:pPr>
            <a:r>
              <a:rPr lang="en-US" altLang="ko-KR" sz="5000" dirty="0"/>
              <a:t>	hour    SMALLINT := 0</a:t>
            </a:r>
          </a:p>
          <a:p>
            <a:pPr marL="1081088" lvl="3" indent="0">
              <a:buNone/>
            </a:pPr>
            <a:r>
              <a:rPr lang="en-US" altLang="ko-KR" sz="5000" dirty="0"/>
              <a:t>);</a:t>
            </a:r>
          </a:p>
          <a:p>
            <a:r>
              <a:rPr lang="en-US" altLang="ko-KR" sz="6000" dirty="0"/>
              <a:t>Index by table</a:t>
            </a:r>
          </a:p>
          <a:p>
            <a:pPr lvl="1"/>
            <a:r>
              <a:rPr lang="en-US" altLang="ko-KR" sz="5000" dirty="0"/>
              <a:t>A set of key-value pairs (Map</a:t>
            </a:r>
            <a:r>
              <a:rPr lang="ko-KR" altLang="en-US" sz="5000" dirty="0"/>
              <a:t>과 유사함</a:t>
            </a:r>
            <a:r>
              <a:rPr lang="en-US" altLang="ko-KR" sz="5000" dirty="0"/>
              <a:t>)</a:t>
            </a:r>
          </a:p>
          <a:p>
            <a:pPr lvl="2"/>
            <a:r>
              <a:rPr lang="en-US" altLang="ko-KR" sz="5000" dirty="0"/>
              <a:t>key (or index) </a:t>
            </a:r>
            <a:r>
              <a:rPr lang="ko-KR" altLang="en-US" sz="5000" dirty="0"/>
              <a:t>유형</a:t>
            </a:r>
            <a:r>
              <a:rPr lang="en-US" altLang="ko-KR" sz="5000" dirty="0"/>
              <a:t>: BINARY_INTEGER, PLS_INTEGER, VARCHAR2(</a:t>
            </a:r>
            <a:r>
              <a:rPr lang="ko-KR" altLang="en-US" sz="5000" dirty="0"/>
              <a:t>길이</a:t>
            </a:r>
            <a:r>
              <a:rPr lang="en-US" altLang="ko-KR" sz="5000" dirty="0"/>
              <a:t>)</a:t>
            </a:r>
          </a:p>
          <a:p>
            <a:pPr lvl="1"/>
            <a:r>
              <a:rPr lang="en-US" altLang="ko-KR" sz="5000" dirty="0"/>
              <a:t>INDEX BY table </a:t>
            </a:r>
            <a:r>
              <a:rPr lang="ko-KR" altLang="en-US" sz="5000" dirty="0"/>
              <a:t>타입에 대한 </a:t>
            </a:r>
            <a:r>
              <a:rPr lang="en-US" altLang="ko-KR" sz="5000" dirty="0"/>
              <a:t>method</a:t>
            </a:r>
          </a:p>
          <a:p>
            <a:pPr lvl="2"/>
            <a:r>
              <a:rPr lang="en-US" altLang="ko-KR" sz="5000" dirty="0"/>
              <a:t>Built-in procedure/function that operates on a collection</a:t>
            </a:r>
          </a:p>
          <a:p>
            <a:pPr lvl="2"/>
            <a:r>
              <a:rPr lang="ko-KR" altLang="en-US" sz="5000" dirty="0"/>
              <a:t>호출 방법</a:t>
            </a:r>
            <a:r>
              <a:rPr lang="en-US" altLang="ko-KR" sz="5000" dirty="0"/>
              <a:t>: </a:t>
            </a:r>
            <a:r>
              <a:rPr lang="en-US" altLang="ko-KR" sz="5000" i="1" dirty="0" err="1"/>
              <a:t>table_name</a:t>
            </a:r>
            <a:r>
              <a:rPr lang="en-US" altLang="ko-KR" sz="5000" dirty="0" err="1"/>
              <a:t>.</a:t>
            </a:r>
            <a:r>
              <a:rPr lang="en-US" altLang="ko-KR" sz="5000" i="1" dirty="0" err="1"/>
              <a:t>method_name</a:t>
            </a:r>
            <a:r>
              <a:rPr lang="en-US" altLang="ko-KR" sz="5000" dirty="0"/>
              <a:t>[(</a:t>
            </a:r>
            <a:r>
              <a:rPr lang="en-US" altLang="ko-KR" sz="5000" i="1" dirty="0"/>
              <a:t>parameters</a:t>
            </a:r>
            <a:r>
              <a:rPr lang="en-US" altLang="ko-KR" sz="5000" dirty="0"/>
              <a:t>)]</a:t>
            </a:r>
          </a:p>
          <a:p>
            <a:pPr lvl="2"/>
            <a:r>
              <a:rPr lang="en-US" altLang="ko-KR" sz="5000" dirty="0"/>
              <a:t>EXISTS(n), COUNT, FIRST, LAST, PRIOR(n), NEXT(n), DELETE[(n[, m])] </a:t>
            </a:r>
          </a:p>
        </p:txBody>
      </p:sp>
    </p:spTree>
    <p:extLst>
      <p:ext uri="{BB962C8B-B14F-4D97-AF65-F5344CB8AC3E}">
        <p14:creationId xmlns:p14="http://schemas.microsoft.com/office/powerpoint/2010/main" val="38251176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SQLJ </a:t>
            </a:r>
            <a:r>
              <a:rPr lang="en-US" altLang="ko-KR" dirty="0" smtClean="0"/>
              <a:t>Stored 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3409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/>
              <a:t>PL/SQL stored subprogram</a:t>
            </a:r>
            <a:r>
              <a:rPr lang="ko-KR" altLang="en-US" dirty="0"/>
              <a:t>과 완전히 동일하게 </a:t>
            </a:r>
            <a:r>
              <a:rPr lang="ko-KR" altLang="en-US" dirty="0" smtClean="0"/>
              <a:t>취급</a:t>
            </a:r>
            <a:endParaRPr lang="ko-KR" altLang="en-US" dirty="0"/>
          </a:p>
          <a:p>
            <a:pPr lvl="1"/>
            <a:r>
              <a:rPr lang="en-US" altLang="ko-KR" dirty="0" smtClean="0"/>
              <a:t>SQLJ </a:t>
            </a:r>
            <a:r>
              <a:rPr lang="en-US" altLang="ko-KR" dirty="0"/>
              <a:t>stored subprogram </a:t>
            </a:r>
            <a:r>
              <a:rPr lang="ko-KR" altLang="en-US" dirty="0"/>
              <a:t>개발 방법</a:t>
            </a:r>
          </a:p>
          <a:p>
            <a:pPr lvl="2"/>
            <a:r>
              <a:rPr lang="en-US" altLang="ko-KR" dirty="0" smtClean="0"/>
              <a:t>client-side</a:t>
            </a:r>
            <a:r>
              <a:rPr lang="ko-KR" altLang="en-US" dirty="0"/>
              <a:t>에서 </a:t>
            </a:r>
            <a:r>
              <a:rPr lang="ko-KR" altLang="en-US" dirty="0" err="1"/>
              <a:t>컴파일한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서버에 적재</a:t>
            </a:r>
          </a:p>
          <a:p>
            <a:pPr lvl="2"/>
            <a:r>
              <a:rPr lang="en-US" altLang="ko-KR" dirty="0" smtClean="0"/>
              <a:t>SQLJ </a:t>
            </a:r>
            <a:r>
              <a:rPr lang="en-US" altLang="ko-KR" dirty="0"/>
              <a:t>source</a:t>
            </a:r>
            <a:r>
              <a:rPr lang="ko-KR" altLang="en-US" dirty="0"/>
              <a:t>를 서버에 적재한 후 컴파일</a:t>
            </a:r>
          </a:p>
          <a:p>
            <a:pPr lvl="1"/>
            <a:r>
              <a:rPr lang="en-US" altLang="ko-KR" dirty="0" smtClean="0"/>
              <a:t>Client-side </a:t>
            </a:r>
            <a:r>
              <a:rPr lang="en-US" altLang="ko-KR" dirty="0"/>
              <a:t>translator</a:t>
            </a:r>
            <a:r>
              <a:rPr lang="ko-KR" altLang="en-US" dirty="0"/>
              <a:t>가 옵션 설정 및 에러 처리를 더 잘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en-US" altLang="ko-KR" dirty="0"/>
              <a:t>SQLJ stored programs on the Client </a:t>
            </a:r>
            <a:r>
              <a:rPr lang="en-US" altLang="ko-KR" dirty="0" smtClean="0"/>
              <a:t>side </a:t>
            </a: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541338" lvl="1" indent="-184150">
              <a:buFont typeface="+mj-ea"/>
              <a:buAutoNum type="circleNumDbPlain"/>
            </a:pPr>
            <a:r>
              <a:rPr lang="en-US" altLang="ko-KR" dirty="0"/>
              <a:t>stored subprogram</a:t>
            </a:r>
            <a:r>
              <a:rPr lang="ko-KR" altLang="en-US" dirty="0"/>
              <a:t>으로 변환될 하나의 </a:t>
            </a:r>
            <a:r>
              <a:rPr lang="ko-KR" altLang="en-US" dirty="0" err="1"/>
              <a:t>메소드를</a:t>
            </a:r>
            <a:r>
              <a:rPr lang="ko-KR" altLang="en-US" dirty="0"/>
              <a:t> 포함하는 클래스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pPr marL="541338" lvl="1" indent="-184150">
              <a:buFont typeface="+mj-ea"/>
              <a:buAutoNum type="circleNumDbPlain"/>
            </a:pPr>
            <a:r>
              <a:rPr lang="ko-KR" altLang="en-US" dirty="0" err="1" smtClean="0"/>
              <a:t>컴파일한</a:t>
            </a:r>
            <a:r>
              <a:rPr lang="ko-KR" altLang="en-US" dirty="0" smtClean="0"/>
              <a:t> 후에 </a:t>
            </a:r>
            <a:r>
              <a:rPr lang="ko-KR" altLang="en-US" dirty="0"/>
              <a:t>압축</a:t>
            </a:r>
            <a:r>
              <a:rPr lang="en-US" altLang="ko-KR" dirty="0"/>
              <a:t>: </a:t>
            </a:r>
            <a:r>
              <a:rPr lang="en-US" altLang="ko-KR" dirty="0" err="1"/>
              <a:t>sqlj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CC00CC"/>
                </a:solidFill>
              </a:rPr>
              <a:t>EmpInsert.sqlj</a:t>
            </a:r>
            <a:r>
              <a:rPr lang="en-US" altLang="ko-KR" dirty="0"/>
              <a:t>, jar -cvf0 EmpInsert.jar </a:t>
            </a:r>
            <a:r>
              <a:rPr lang="en-US" altLang="ko-KR" dirty="0" err="1"/>
              <a:t>EmpInsert</a:t>
            </a:r>
            <a:r>
              <a:rPr lang="en-US" altLang="ko-KR" dirty="0"/>
              <a:t>*.class</a:t>
            </a:r>
          </a:p>
          <a:p>
            <a:pPr marL="541338" lvl="1" indent="-184150">
              <a:buFont typeface="+mj-ea"/>
              <a:buAutoNum type="circleNumDbPlain"/>
            </a:pPr>
            <a:r>
              <a:rPr lang="ko-KR" altLang="en-US" dirty="0" smtClean="0"/>
              <a:t>서버에 </a:t>
            </a:r>
            <a:r>
              <a:rPr lang="ko-KR" altLang="en-US" dirty="0"/>
              <a:t>적재</a:t>
            </a:r>
            <a:r>
              <a:rPr lang="en-US" altLang="ko-KR" dirty="0"/>
              <a:t>: </a:t>
            </a:r>
            <a:r>
              <a:rPr lang="en-US" altLang="ko-KR" dirty="0" err="1"/>
              <a:t>loadjava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/>
              <a:t>thin </a:t>
            </a:r>
            <a:r>
              <a:rPr lang="en-US" altLang="ko-KR" dirty="0" smtClean="0"/>
              <a:t>-</a:t>
            </a:r>
            <a:r>
              <a:rPr lang="en-US" altLang="ko-KR" dirty="0"/>
              <a:t>resolve -user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암호</a:t>
            </a:r>
            <a:r>
              <a:rPr lang="en-US" altLang="ko-KR" dirty="0" smtClean="0"/>
              <a:t>[@</a:t>
            </a:r>
            <a:r>
              <a:rPr lang="ko-KR" altLang="en-US" dirty="0" err="1"/>
              <a:t>호스트머신</a:t>
            </a:r>
            <a:r>
              <a:rPr lang="en-US" altLang="ko-KR" dirty="0"/>
              <a:t>:</a:t>
            </a:r>
            <a:r>
              <a:rPr lang="en-US" altLang="ko-KR" dirty="0" smtClean="0"/>
              <a:t>1521:SID] </a:t>
            </a:r>
            <a:r>
              <a:rPr lang="en-US" altLang="ko-KR" dirty="0"/>
              <a:t>EmpInsert.jar </a:t>
            </a:r>
          </a:p>
          <a:p>
            <a:pPr marL="541338" lvl="1" indent="-184150">
              <a:buFont typeface="+mj-ea"/>
              <a:buAutoNum type="circleNumDbPlain"/>
            </a:pPr>
            <a:r>
              <a:rPr lang="en-US" altLang="ko-KR" dirty="0" smtClean="0"/>
              <a:t>SQL*Plus</a:t>
            </a:r>
            <a:r>
              <a:rPr lang="ko-KR" altLang="en-US" dirty="0"/>
              <a:t>를 사용하여 확인</a:t>
            </a:r>
            <a:r>
              <a:rPr lang="en-US" altLang="ko-KR" dirty="0"/>
              <a:t>: </a:t>
            </a:r>
          </a:p>
          <a:p>
            <a:pPr marL="357188" lvl="1" indent="0">
              <a:buNone/>
            </a:pPr>
            <a:r>
              <a:rPr lang="en-US" altLang="ko-KR" dirty="0"/>
              <a:t>    	</a:t>
            </a:r>
            <a:r>
              <a:rPr lang="en-US" altLang="ko-KR" dirty="0" smtClean="0"/>
              <a:t>select </a:t>
            </a:r>
            <a:r>
              <a:rPr lang="en-US" altLang="ko-KR" dirty="0" err="1"/>
              <a:t>object_name</a:t>
            </a:r>
            <a:r>
              <a:rPr lang="en-US" altLang="ko-KR" dirty="0"/>
              <a:t> from USER_OBJECTS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object_name</a:t>
            </a:r>
            <a:r>
              <a:rPr lang="en-US" altLang="ko-KR" dirty="0"/>
              <a:t>=</a:t>
            </a:r>
            <a:r>
              <a:rPr lang="en-US" altLang="ko-KR" dirty="0" err="1"/>
              <a:t>dbms_java.shortname</a:t>
            </a:r>
            <a:r>
              <a:rPr lang="en-US" altLang="ko-KR" dirty="0"/>
              <a:t>('</a:t>
            </a:r>
            <a:r>
              <a:rPr lang="en-US" altLang="ko-KR" dirty="0" err="1"/>
              <a:t>EmpInsert</a:t>
            </a:r>
            <a:r>
              <a:rPr lang="en-US" altLang="ko-KR" dirty="0"/>
              <a:t>');</a:t>
            </a:r>
          </a:p>
          <a:p>
            <a:pPr marL="541338" lvl="1" indent="-184150">
              <a:buFont typeface="+mj-ea"/>
              <a:buAutoNum type="circleNumDbPlain" startAt="5"/>
            </a:pPr>
            <a:r>
              <a:rPr lang="en-US" altLang="ko-KR" dirty="0" smtClean="0"/>
              <a:t>SQL*Plus</a:t>
            </a:r>
            <a:r>
              <a:rPr lang="ko-KR" altLang="en-US" dirty="0"/>
              <a:t>를 사용하여 </a:t>
            </a:r>
            <a:r>
              <a:rPr lang="en-US" altLang="ko-KR" dirty="0"/>
              <a:t>wrapper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41338" lvl="1" indent="-184150">
              <a:buFont typeface="+mj-ea"/>
              <a:buAutoNum type="circleNumDbPlain" startAt="5"/>
            </a:pPr>
            <a:r>
              <a:rPr lang="en-US" altLang="ko-KR" dirty="0" smtClean="0"/>
              <a:t>stored </a:t>
            </a:r>
            <a:r>
              <a:rPr lang="en-US" altLang="ko-KR" dirty="0"/>
              <a:t>subprogram </a:t>
            </a:r>
            <a:r>
              <a:rPr lang="ko-KR" altLang="en-US" dirty="0"/>
              <a:t>호출</a:t>
            </a:r>
            <a:r>
              <a:rPr lang="en-US" altLang="ko-KR" dirty="0"/>
              <a:t>: 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#</a:t>
            </a:r>
            <a:r>
              <a:rPr lang="en-US" altLang="ko-KR" dirty="0" err="1"/>
              <a:t>sql</a:t>
            </a:r>
            <a:r>
              <a:rPr lang="en-US" altLang="ko-KR" dirty="0"/>
              <a:t> x = {VALUES (</a:t>
            </a:r>
            <a:r>
              <a:rPr lang="en-US" altLang="ko-KR" dirty="0" err="1" smtClean="0">
                <a:solidFill>
                  <a:srgbClr val="CC00CC"/>
                </a:solidFill>
              </a:rPr>
              <a:t>insertemp</a:t>
            </a:r>
            <a:r>
              <a:rPr lang="en-US" altLang="ko-KR" dirty="0" smtClean="0"/>
              <a:t>(</a:t>
            </a:r>
            <a:r>
              <a:rPr lang="ko-KR" altLang="en-US" i="1" dirty="0" err="1" smtClean="0"/>
              <a:t>실인수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리스트</a:t>
            </a:r>
            <a:r>
              <a:rPr lang="en-US" altLang="ko-KR" dirty="0"/>
              <a:t>))};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#</a:t>
            </a:r>
            <a:r>
              <a:rPr lang="en-US" altLang="ko-KR" dirty="0" err="1"/>
              <a:t>sql</a:t>
            </a:r>
            <a:r>
              <a:rPr lang="en-US" altLang="ko-KR" dirty="0"/>
              <a:t> {CALL </a:t>
            </a:r>
            <a:r>
              <a:rPr lang="en-US" altLang="ko-KR" dirty="0" err="1">
                <a:solidFill>
                  <a:srgbClr val="CC00CC"/>
                </a:solidFill>
              </a:rPr>
              <a:t>insertemp</a:t>
            </a:r>
            <a:r>
              <a:rPr lang="en-US" altLang="ko-KR" dirty="0"/>
              <a:t>(</a:t>
            </a:r>
            <a:r>
              <a:rPr lang="ko-KR" altLang="en-US" i="1" dirty="0" err="1" smtClean="0"/>
              <a:t>실인수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리스트</a:t>
            </a:r>
            <a:r>
              <a:rPr lang="en-US" altLang="ko-KR" dirty="0"/>
              <a:t>)};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6927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SQLJ Stored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작성 및 사용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① SQLJ </a:t>
            </a:r>
            <a:r>
              <a:rPr lang="ko-KR" altLang="en-US" b="1" dirty="0">
                <a:solidFill>
                  <a:srgbClr val="0070C0"/>
                </a:solidFill>
                <a:latin typeface="+mn-lt"/>
              </a:rPr>
              <a:t>소스 파일 작성 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+mn-lt"/>
              </a:rPr>
              <a:t>EmpInsert.sqlj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)</a:t>
            </a: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import </a:t>
            </a:r>
            <a:r>
              <a:rPr lang="en-US" altLang="ko-KR" dirty="0" err="1">
                <a:latin typeface="+mn-lt"/>
              </a:rPr>
              <a:t>java.sql.SQLException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public class </a:t>
            </a:r>
            <a:r>
              <a:rPr lang="en-US" altLang="ko-KR" dirty="0" err="1">
                <a:latin typeface="+mn-lt"/>
              </a:rPr>
              <a:t>EmpInsert</a:t>
            </a:r>
            <a:r>
              <a:rPr lang="en-US" altLang="ko-KR" dirty="0">
                <a:latin typeface="+mn-lt"/>
              </a:rPr>
              <a:t> {</a:t>
            </a:r>
          </a:p>
          <a:p>
            <a:r>
              <a:rPr lang="en-US" altLang="ko-KR" dirty="0" smtClean="0">
                <a:latin typeface="+mn-lt"/>
              </a:rPr>
              <a:t>    public </a:t>
            </a:r>
            <a:r>
              <a:rPr lang="en-US" altLang="ko-KR" dirty="0">
                <a:latin typeface="+mn-lt"/>
              </a:rPr>
              <a:t>static 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insertEmp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, String name, String phone) </a:t>
            </a:r>
            <a:r>
              <a:rPr lang="en-US" altLang="ko-KR" dirty="0" smtClean="0">
                <a:latin typeface="+mn-lt"/>
              </a:rPr>
              <a:t>{</a:t>
            </a:r>
            <a:endParaRPr lang="ko-KR" altLang="en-US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	try </a:t>
            </a:r>
            <a:r>
              <a:rPr lang="en-US" altLang="ko-KR" dirty="0">
                <a:latin typeface="+mn-lt"/>
              </a:rPr>
              <a:t>{	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{ INSERT INTO Employees VALUES (: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, :name, :phone) };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return </a:t>
            </a:r>
            <a:r>
              <a:rPr lang="en-US" altLang="ko-KR" dirty="0">
                <a:latin typeface="+mn-lt"/>
              </a:rPr>
              <a:t>0;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} </a:t>
            </a:r>
            <a:r>
              <a:rPr lang="en-US" altLang="ko-KR" dirty="0">
                <a:latin typeface="+mn-lt"/>
              </a:rPr>
              <a:t>catch (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e) {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try </a:t>
            </a:r>
            <a:r>
              <a:rPr lang="en-US" altLang="ko-KR" dirty="0">
                <a:latin typeface="+mn-lt"/>
              </a:rPr>
              <a:t>{	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{ CALL </a:t>
            </a:r>
            <a:r>
              <a:rPr lang="en-US" altLang="ko-KR" dirty="0" err="1">
                <a:latin typeface="+mn-lt"/>
              </a:rPr>
              <a:t>dbms_output.enable</a:t>
            </a:r>
            <a:r>
              <a:rPr lang="en-US" altLang="ko-KR" dirty="0">
                <a:latin typeface="+mn-lt"/>
              </a:rPr>
              <a:t>(500) };</a:t>
            </a: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dirty="0" smtClean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{ CALL </a:t>
            </a:r>
            <a:r>
              <a:rPr lang="en-US" altLang="ko-KR" dirty="0" err="1">
                <a:latin typeface="+mn-lt"/>
              </a:rPr>
              <a:t>dbms_output.put_line</a:t>
            </a:r>
            <a:r>
              <a:rPr lang="en-US" altLang="ko-KR" dirty="0">
                <a:latin typeface="+mn-lt"/>
              </a:rPr>
              <a:t>( :( "Insert failed. " + e ) ) };</a:t>
            </a: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dirty="0" smtClean="0">
                <a:latin typeface="+mn-lt"/>
              </a:rPr>
              <a:t>return </a:t>
            </a:r>
            <a:r>
              <a:rPr lang="en-US" altLang="ko-KR" dirty="0">
                <a:latin typeface="+mn-lt"/>
              </a:rPr>
              <a:t>1;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} </a:t>
            </a:r>
            <a:r>
              <a:rPr lang="en-US" altLang="ko-KR" dirty="0">
                <a:latin typeface="+mn-lt"/>
              </a:rPr>
              <a:t>catch (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e) { return 1;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	}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}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    } // </a:t>
            </a:r>
            <a:r>
              <a:rPr lang="en-US" altLang="ko-KR" dirty="0" err="1" smtClean="0">
                <a:latin typeface="+mn-lt"/>
              </a:rPr>
              <a:t>insertEmp</a:t>
            </a:r>
            <a:r>
              <a:rPr lang="en-US" altLang="ko-KR" dirty="0"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} </a:t>
            </a:r>
            <a:r>
              <a:rPr lang="en-US" altLang="ko-KR" dirty="0" smtClean="0">
                <a:latin typeface="+mn-lt"/>
              </a:rPr>
              <a:t>// </a:t>
            </a:r>
            <a:r>
              <a:rPr lang="en-US" altLang="ko-KR" dirty="0" err="1" smtClean="0">
                <a:latin typeface="+mn-lt"/>
              </a:rPr>
              <a:t>EmpInsert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31761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SQLJ Stored Program </a:t>
            </a:r>
            <a:r>
              <a:rPr lang="ko-KR" altLang="en-US" dirty="0"/>
              <a:t>작성 및 사용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⑤ 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SQL*Plus</a:t>
            </a:r>
            <a:r>
              <a:rPr lang="ko-KR" altLang="en-US" b="1" dirty="0">
                <a:solidFill>
                  <a:srgbClr val="0070C0"/>
                </a:solidFill>
                <a:latin typeface="+mn-lt"/>
              </a:rPr>
              <a:t>를 사용하여 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wrapper </a:t>
            </a:r>
            <a:r>
              <a:rPr lang="ko-KR" altLang="en-US" b="1" dirty="0" smtClean="0">
                <a:solidFill>
                  <a:srgbClr val="0070C0"/>
                </a:solidFill>
                <a:latin typeface="+mn-lt"/>
              </a:rPr>
              <a:t>생성</a:t>
            </a:r>
            <a:endParaRPr lang="en-US" altLang="ko-KR" b="1" dirty="0" smtClean="0">
              <a:solidFill>
                <a:srgbClr val="0070C0"/>
              </a:solidFill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CREATE </a:t>
            </a:r>
            <a:r>
              <a:rPr lang="en-US" altLang="ko-KR" dirty="0">
                <a:latin typeface="+mn-lt"/>
              </a:rPr>
              <a:t>FUNCTION </a:t>
            </a:r>
            <a:r>
              <a:rPr lang="en-US" altLang="ko-KR" dirty="0" err="1">
                <a:latin typeface="+mn-lt"/>
              </a:rPr>
              <a:t>insertemp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 number, name varchar2, phone varchar2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	return </a:t>
            </a:r>
            <a:r>
              <a:rPr lang="en-US" altLang="ko-KR" dirty="0">
                <a:latin typeface="+mn-lt"/>
              </a:rPr>
              <a:t>number AS</a:t>
            </a:r>
          </a:p>
          <a:p>
            <a:r>
              <a:rPr lang="en-US" altLang="ko-KR" dirty="0" smtClean="0">
                <a:latin typeface="+mn-lt"/>
              </a:rPr>
              <a:t>    LANGUAGE </a:t>
            </a:r>
            <a:r>
              <a:rPr lang="en-US" altLang="ko-KR" dirty="0">
                <a:latin typeface="+mn-lt"/>
              </a:rPr>
              <a:t>java</a:t>
            </a:r>
          </a:p>
          <a:p>
            <a:r>
              <a:rPr lang="ko-KR" altLang="en-US" dirty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   </a:t>
            </a:r>
            <a:r>
              <a:rPr lang="en-US" altLang="ko-KR" dirty="0" smtClean="0">
                <a:latin typeface="+mn-lt"/>
              </a:rPr>
              <a:t>NAME </a:t>
            </a:r>
            <a:r>
              <a:rPr lang="en-US" altLang="ko-KR" dirty="0">
                <a:latin typeface="+mn-lt"/>
              </a:rPr>
              <a:t>'</a:t>
            </a:r>
            <a:r>
              <a:rPr lang="en-US" altLang="ko-KR" dirty="0" err="1">
                <a:latin typeface="+mn-lt"/>
              </a:rPr>
              <a:t>EmpInsert.insertEmp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java.lang.String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java.lang.String</a:t>
            </a:r>
            <a:r>
              <a:rPr lang="en-US" altLang="ko-KR" dirty="0">
                <a:latin typeface="+mn-lt"/>
              </a:rPr>
              <a:t>) return 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'</a:t>
            </a:r>
          </a:p>
          <a:p>
            <a:r>
              <a:rPr lang="en-US" altLang="ko-KR" dirty="0" smtClean="0">
                <a:latin typeface="+mn-lt"/>
              </a:rPr>
              <a:t>;</a:t>
            </a:r>
            <a:endParaRPr lang="en-US" altLang="ko-KR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00399"/>
            <a:ext cx="8407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lt"/>
              </a:rPr>
              <a:t>⑥ 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Stored Function </a:t>
            </a:r>
            <a:r>
              <a:rPr lang="ko-KR" altLang="en-US" b="1" dirty="0" smtClean="0">
                <a:solidFill>
                  <a:srgbClr val="0070C0"/>
                </a:solidFill>
                <a:latin typeface="+mn-lt"/>
              </a:rPr>
              <a:t>호출</a:t>
            </a:r>
            <a:endParaRPr lang="en-US" altLang="ko-KR" b="1" dirty="0" smtClean="0">
              <a:solidFill>
                <a:srgbClr val="0070C0"/>
              </a:solidFill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x;</a:t>
            </a:r>
          </a:p>
          <a:p>
            <a:r>
              <a:rPr lang="en-US" altLang="ko-KR" dirty="0" smtClean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x = {VALUES(</a:t>
            </a:r>
            <a:r>
              <a:rPr lang="en-US" altLang="ko-KR" dirty="0" err="1">
                <a:latin typeface="+mn-lt"/>
              </a:rPr>
              <a:t>insertemp</a:t>
            </a:r>
            <a:r>
              <a:rPr lang="en-US" altLang="ko-KR" dirty="0">
                <a:latin typeface="+mn-lt"/>
              </a:rPr>
              <a:t>(125, '</a:t>
            </a:r>
            <a:r>
              <a:rPr lang="ko-KR" altLang="en-US" dirty="0">
                <a:latin typeface="+mn-lt"/>
              </a:rPr>
              <a:t>홍길동</a:t>
            </a:r>
            <a:r>
              <a:rPr lang="en-US" altLang="ko-KR" dirty="0">
                <a:latin typeface="+mn-lt"/>
              </a:rPr>
              <a:t>', '(054)478-1234</a:t>
            </a:r>
            <a:r>
              <a:rPr lang="en-US" altLang="ko-KR" dirty="0" smtClean="0">
                <a:latin typeface="+mn-lt"/>
              </a:rPr>
              <a:t>'))};</a:t>
            </a:r>
          </a:p>
        </p:txBody>
      </p:sp>
    </p:spTree>
    <p:extLst>
      <p:ext uri="{BB962C8B-B14F-4D97-AF65-F5344CB8AC3E}">
        <p14:creationId xmlns:p14="http://schemas.microsoft.com/office/powerpoint/2010/main" val="39889782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SQLJ </a:t>
            </a:r>
            <a:r>
              <a:rPr lang="en-US" altLang="ko-KR" dirty="0" smtClean="0"/>
              <a:t>Triggers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EB933B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Trigger ?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BB9321"/>
              </a:buClr>
            </a:pPr>
            <a:r>
              <a:rPr lang="ko-KR" altLang="en-US" dirty="0" smtClean="0">
                <a:solidFill>
                  <a:srgbClr val="000000"/>
                </a:solidFill>
              </a:rPr>
              <a:t>어떤 </a:t>
            </a:r>
            <a:r>
              <a:rPr lang="ko-KR" altLang="en-US" dirty="0">
                <a:solidFill>
                  <a:srgbClr val="000000"/>
                </a:solidFill>
              </a:rPr>
              <a:t>조건이 충족될 때 호출되어 </a:t>
            </a:r>
            <a:r>
              <a:rPr lang="ko-KR" altLang="en-US" dirty="0" smtClean="0">
                <a:solidFill>
                  <a:srgbClr val="000000"/>
                </a:solidFill>
              </a:rPr>
              <a:t>실행되는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프로그램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BB9321"/>
              </a:buClr>
            </a:pPr>
            <a:r>
              <a:rPr lang="ko-KR" altLang="en-US" dirty="0">
                <a:solidFill>
                  <a:srgbClr val="000000"/>
                </a:solidFill>
              </a:rPr>
              <a:t>구문</a:t>
            </a:r>
            <a:r>
              <a:rPr lang="en-US" altLang="ko-KR" dirty="0">
                <a:solidFill>
                  <a:srgbClr val="000000"/>
                </a:solidFill>
              </a:rPr>
              <a:t>: ECA </a:t>
            </a:r>
            <a:r>
              <a:rPr lang="ko-KR" altLang="en-US" dirty="0">
                <a:solidFill>
                  <a:srgbClr val="000000"/>
                </a:solidFill>
              </a:rPr>
              <a:t>모델을 따름</a:t>
            </a:r>
            <a:endParaRPr lang="en-US" altLang="ko-KR" dirty="0">
              <a:solidFill>
                <a:srgbClr val="000000"/>
              </a:solidFill>
            </a:endParaRPr>
          </a:p>
          <a:p>
            <a:pPr marL="712788" lvl="2" indent="0">
              <a:buNone/>
            </a:pPr>
            <a:r>
              <a:rPr lang="en-US" altLang="ko-KR" dirty="0"/>
              <a:t>CREATE TRIGGER </a:t>
            </a:r>
            <a:r>
              <a:rPr lang="en-US" altLang="ko-KR" dirty="0" err="1" smtClean="0"/>
              <a:t>setNullDept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BEFORE </a:t>
            </a:r>
            <a:r>
              <a:rPr lang="en-US" altLang="ko-KR" dirty="0"/>
              <a:t>DELETE ON </a:t>
            </a:r>
            <a:r>
              <a:rPr lang="en-US" altLang="ko-KR" dirty="0" smtClean="0"/>
              <a:t>Departments		// Event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[FOR </a:t>
            </a:r>
            <a:r>
              <a:rPr lang="en-US" altLang="ko-KR" dirty="0"/>
              <a:t>EACH ROW] [WHEN </a:t>
            </a:r>
            <a:r>
              <a:rPr lang="ko-KR" altLang="en-US" dirty="0"/>
              <a:t>조건</a:t>
            </a:r>
            <a:r>
              <a:rPr lang="en-US" altLang="ko-KR" dirty="0"/>
              <a:t>]	</a:t>
            </a:r>
            <a:r>
              <a:rPr lang="en-US" altLang="ko-KR" dirty="0" smtClean="0"/>
              <a:t>		// Condition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CALL </a:t>
            </a:r>
            <a:r>
              <a:rPr lang="en-US" altLang="ko-KR" dirty="0" err="1"/>
              <a:t>setNullTrigger</a:t>
            </a:r>
            <a:r>
              <a:rPr lang="en-US" altLang="ko-KR" dirty="0"/>
              <a:t>(0, :</a:t>
            </a:r>
            <a:r>
              <a:rPr lang="en-US" altLang="ko-KR" dirty="0" err="1"/>
              <a:t>old.departmentno</a:t>
            </a:r>
            <a:r>
              <a:rPr lang="en-US" altLang="ko-KR" dirty="0"/>
              <a:t>, </a:t>
            </a:r>
            <a:r>
              <a:rPr lang="en-US" altLang="ko-KR" dirty="0" smtClean="0"/>
              <a:t>0)	// Action</a:t>
            </a:r>
          </a:p>
          <a:p>
            <a:pPr marL="1411288" lvl="3" indent="-342900"/>
            <a:r>
              <a:rPr lang="en-US" altLang="ko-KR" dirty="0" err="1"/>
              <a:t>setNullTrigger</a:t>
            </a:r>
            <a:r>
              <a:rPr lang="en-US" altLang="ko-KR" dirty="0"/>
              <a:t>: Stored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에 </a:t>
            </a:r>
            <a:r>
              <a:rPr lang="ko-KR" altLang="en-US" dirty="0"/>
              <a:t>대응되는 </a:t>
            </a:r>
            <a:r>
              <a:rPr lang="en-US" altLang="ko-KR" dirty="0"/>
              <a:t>SQLJ </a:t>
            </a:r>
            <a:r>
              <a:rPr lang="en-US" altLang="ko-KR" dirty="0" smtClean="0"/>
              <a:t>program(</a:t>
            </a:r>
            <a:r>
              <a:rPr lang="en-US" altLang="ko-KR" dirty="0" err="1" smtClean="0"/>
              <a:t>Trig.sqlj</a:t>
            </a:r>
            <a:r>
              <a:rPr lang="en-US" altLang="ko-KR" dirty="0" smtClean="0"/>
              <a:t>)</a:t>
            </a:r>
          </a:p>
          <a:p>
            <a:pPr marL="687388" lvl="1" indent="-342900"/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896938" lvl="2" indent="-269875">
              <a:buFont typeface="+mj-ea"/>
              <a:buAutoNum type="circleNumDbPlain"/>
            </a:pPr>
            <a:r>
              <a:rPr lang="en-US" altLang="ko-KR" dirty="0" smtClean="0"/>
              <a:t>stored </a:t>
            </a:r>
            <a:r>
              <a:rPr lang="en-US" altLang="ko-KR" dirty="0"/>
              <a:t>subprogram</a:t>
            </a:r>
            <a:r>
              <a:rPr lang="ko-KR" altLang="en-US" dirty="0"/>
              <a:t>으로 변환될 하나의 </a:t>
            </a:r>
            <a:r>
              <a:rPr lang="ko-KR" altLang="en-US" dirty="0" err="1"/>
              <a:t>메소드를</a:t>
            </a:r>
            <a:r>
              <a:rPr lang="ko-KR" altLang="en-US" dirty="0"/>
              <a:t> 포함하는 클래스 작성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Trig.sqlj</a:t>
            </a:r>
            <a:endParaRPr lang="en-US" altLang="ko-KR" dirty="0"/>
          </a:p>
          <a:p>
            <a:pPr marL="896938" lvl="2" indent="-269875">
              <a:buFont typeface="+mj-ea"/>
              <a:buAutoNum type="circleNumDbPlain"/>
            </a:pPr>
            <a:r>
              <a:rPr lang="ko-KR" altLang="en-US" dirty="0" err="1" smtClean="0"/>
              <a:t>컴파일한</a:t>
            </a:r>
            <a:r>
              <a:rPr lang="ko-KR" altLang="en-US" dirty="0" smtClean="0"/>
              <a:t> 후 </a:t>
            </a:r>
            <a:r>
              <a:rPr lang="ko-KR" altLang="en-US" dirty="0"/>
              <a:t>압축</a:t>
            </a:r>
            <a:r>
              <a:rPr lang="en-US" altLang="ko-KR" dirty="0"/>
              <a:t>: </a:t>
            </a:r>
            <a:r>
              <a:rPr lang="en-US" altLang="ko-KR" dirty="0" err="1"/>
              <a:t>sqlj</a:t>
            </a:r>
            <a:r>
              <a:rPr lang="en-US" altLang="ko-KR" dirty="0"/>
              <a:t> -ser2class </a:t>
            </a:r>
            <a:r>
              <a:rPr lang="en-US" altLang="ko-KR" dirty="0" err="1"/>
              <a:t>Trig.sqlj</a:t>
            </a:r>
            <a:r>
              <a:rPr lang="en-US" altLang="ko-KR" dirty="0"/>
              <a:t>, jar -cvf0 Trig.jar Trig*.class</a:t>
            </a:r>
          </a:p>
          <a:p>
            <a:pPr marL="896938" lvl="2" indent="-269875">
              <a:buFont typeface="+mj-ea"/>
              <a:buAutoNum type="circleNumDbPlain"/>
            </a:pPr>
            <a:r>
              <a:rPr lang="ko-KR" altLang="en-US" dirty="0" smtClean="0"/>
              <a:t>압축파일을 </a:t>
            </a:r>
            <a:r>
              <a:rPr lang="ko-KR" altLang="en-US" dirty="0"/>
              <a:t>서버에 적재</a:t>
            </a:r>
            <a:r>
              <a:rPr lang="en-US" altLang="ko-KR" dirty="0"/>
              <a:t>: </a:t>
            </a:r>
            <a:r>
              <a:rPr lang="en-US" altLang="ko-KR" dirty="0" err="1"/>
              <a:t>loadjava</a:t>
            </a:r>
            <a:r>
              <a:rPr lang="en-US" altLang="ko-KR" dirty="0"/>
              <a:t> -user </a:t>
            </a:r>
            <a:r>
              <a:rPr lang="ko-KR" altLang="en-US" dirty="0"/>
              <a:t>홍</a:t>
            </a:r>
            <a:r>
              <a:rPr lang="en-US" altLang="ko-KR" dirty="0"/>
              <a:t>@</a:t>
            </a:r>
            <a:r>
              <a:rPr lang="ko-KR" altLang="en-US" dirty="0" err="1"/>
              <a:t>호스트머신</a:t>
            </a:r>
            <a:r>
              <a:rPr lang="en-US" altLang="ko-KR" dirty="0"/>
              <a:t>:1521:SID Trig.jar</a:t>
            </a:r>
          </a:p>
          <a:p>
            <a:pPr marL="896938" lvl="2" indent="-269875">
              <a:buFont typeface="+mj-ea"/>
              <a:buAutoNum type="circleNumDbPlain"/>
            </a:pPr>
            <a:r>
              <a:rPr lang="en-US" altLang="ko-KR" dirty="0" smtClean="0"/>
              <a:t>SQL*Plus</a:t>
            </a:r>
            <a:r>
              <a:rPr lang="ko-KR" altLang="en-US" dirty="0"/>
              <a:t>를 사용하여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marL="896938" lvl="2" indent="-269875">
              <a:buFont typeface="+mj-ea"/>
              <a:buAutoNum type="circleNumDbPlain"/>
            </a:pPr>
            <a:r>
              <a:rPr lang="en-US" altLang="ko-KR" dirty="0" smtClean="0"/>
              <a:t>SQL*Plus</a:t>
            </a:r>
            <a:r>
              <a:rPr lang="ko-KR" altLang="en-US" dirty="0"/>
              <a:t>를 사용하여 </a:t>
            </a:r>
            <a:r>
              <a:rPr lang="en-US" altLang="ko-KR" dirty="0"/>
              <a:t>wrapper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49303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SQLJ Stored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작성 및 사용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① SQLJ </a:t>
            </a:r>
            <a:r>
              <a:rPr lang="ko-KR" altLang="en-US" b="1" dirty="0">
                <a:solidFill>
                  <a:srgbClr val="0070C0"/>
                </a:solidFill>
                <a:latin typeface="+mn-lt"/>
              </a:rPr>
              <a:t>소스 파일 작성 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+mn-lt"/>
              </a:rPr>
              <a:t>EmpInsert.sqlj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)</a:t>
            </a: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import </a:t>
            </a:r>
            <a:r>
              <a:rPr lang="en-US" altLang="ko-KR" dirty="0" err="1">
                <a:latin typeface="+mn-lt"/>
              </a:rPr>
              <a:t>java.sql.SQLException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public class Trig {</a:t>
            </a:r>
          </a:p>
          <a:p>
            <a:r>
              <a:rPr lang="en-US" altLang="ko-KR" dirty="0" smtClean="0">
                <a:latin typeface="+mn-lt"/>
              </a:rPr>
              <a:t>    public </a:t>
            </a:r>
            <a:r>
              <a:rPr lang="en-US" altLang="ko-KR" dirty="0">
                <a:latin typeface="+mn-lt"/>
              </a:rPr>
              <a:t>static void </a:t>
            </a:r>
            <a:r>
              <a:rPr lang="en-US" altLang="ko-KR" dirty="0" err="1">
                <a:latin typeface="+mn-lt"/>
              </a:rPr>
              <a:t>setNullTrigger</a:t>
            </a:r>
            <a:r>
              <a:rPr lang="en-US" altLang="ko-KR" dirty="0">
                <a:latin typeface="+mn-lt"/>
              </a:rPr>
              <a:t>(...) throws 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{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try </a:t>
            </a:r>
            <a:r>
              <a:rPr lang="en-US" altLang="ko-KR" dirty="0">
                <a:latin typeface="+mn-lt"/>
              </a:rPr>
              <a:t>{	... } catch (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e) { ... }</a:t>
            </a:r>
          </a:p>
          <a:p>
            <a:r>
              <a:rPr lang="en-US" altLang="ko-KR" dirty="0" smtClean="0">
                <a:latin typeface="+mn-lt"/>
              </a:rPr>
              <a:t>    }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}</a:t>
            </a:r>
            <a:endParaRPr lang="en-US" altLang="ko-KR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688266"/>
            <a:ext cx="8407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lt"/>
              </a:rPr>
              <a:t>④ SQL*Plus</a:t>
            </a:r>
            <a:r>
              <a:rPr lang="ko-KR" altLang="en-US" b="1" dirty="0">
                <a:solidFill>
                  <a:srgbClr val="0070C0"/>
                </a:solidFill>
                <a:latin typeface="+mn-lt"/>
              </a:rPr>
              <a:t>를 사용하여 확인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: </a:t>
            </a: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select </a:t>
            </a:r>
            <a:r>
              <a:rPr lang="en-US" altLang="ko-KR" dirty="0" err="1">
                <a:latin typeface="+mn-lt"/>
              </a:rPr>
              <a:t>object_name</a:t>
            </a:r>
            <a:r>
              <a:rPr lang="en-US" altLang="ko-KR" dirty="0">
                <a:latin typeface="+mn-lt"/>
              </a:rPr>
              <a:t> from USER_OBJECTS</a:t>
            </a:r>
          </a:p>
          <a:p>
            <a:r>
              <a:rPr lang="en-US" altLang="ko-KR" dirty="0" smtClean="0">
                <a:latin typeface="+mn-lt"/>
              </a:rPr>
              <a:t>where </a:t>
            </a:r>
            <a:r>
              <a:rPr lang="en-US" altLang="ko-KR" dirty="0" err="1">
                <a:latin typeface="+mn-lt"/>
              </a:rPr>
              <a:t>object_name</a:t>
            </a:r>
            <a:r>
              <a:rPr lang="en-US" altLang="ko-KR" dirty="0">
                <a:latin typeface="+mn-lt"/>
              </a:rPr>
              <a:t>=</a:t>
            </a:r>
            <a:r>
              <a:rPr lang="en-US" altLang="ko-KR" dirty="0" err="1">
                <a:latin typeface="+mn-lt"/>
              </a:rPr>
              <a:t>dbms_java.shortname</a:t>
            </a:r>
            <a:r>
              <a:rPr lang="en-US" altLang="ko-KR" dirty="0">
                <a:latin typeface="+mn-lt"/>
              </a:rPr>
              <a:t>('Trig</a:t>
            </a:r>
            <a:r>
              <a:rPr lang="en-US" altLang="ko-KR" dirty="0" smtClean="0">
                <a:latin typeface="+mn-lt"/>
              </a:rPr>
              <a:t>');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5761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SQLJ Trigger </a:t>
            </a:r>
            <a:r>
              <a:rPr lang="ko-KR" altLang="en-US" dirty="0"/>
              <a:t>작성 및 사용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51466"/>
            <a:ext cx="8407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⑤ 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SQL*Plus</a:t>
            </a:r>
            <a:r>
              <a:rPr lang="ko-KR" altLang="en-US" b="1" dirty="0">
                <a:solidFill>
                  <a:srgbClr val="0070C0"/>
                </a:solidFill>
                <a:latin typeface="+mn-lt"/>
              </a:rPr>
              <a:t>를 사용하여 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wrapper </a:t>
            </a:r>
            <a:r>
              <a:rPr lang="ko-KR" altLang="en-US" b="1" dirty="0" smtClean="0">
                <a:solidFill>
                  <a:srgbClr val="0070C0"/>
                </a:solidFill>
                <a:latin typeface="+mn-lt"/>
              </a:rPr>
              <a:t>생성</a:t>
            </a:r>
            <a:endParaRPr lang="en-US" altLang="ko-KR" b="1" dirty="0" smtClean="0">
              <a:solidFill>
                <a:srgbClr val="0070C0"/>
              </a:solidFill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CREATE </a:t>
            </a:r>
            <a:r>
              <a:rPr lang="en-US" altLang="ko-KR" dirty="0">
                <a:latin typeface="+mn-lt"/>
              </a:rPr>
              <a:t>PROCEDURE </a:t>
            </a:r>
            <a:r>
              <a:rPr lang="en-US" altLang="ko-KR" dirty="0" err="1">
                <a:latin typeface="+mn-lt"/>
              </a:rPr>
              <a:t>setNullTrigger</a:t>
            </a:r>
            <a:r>
              <a:rPr lang="en-US" altLang="ko-KR" dirty="0">
                <a:latin typeface="+mn-lt"/>
              </a:rPr>
              <a:t>(...) AS</a:t>
            </a:r>
          </a:p>
          <a:p>
            <a:r>
              <a:rPr lang="en-US" altLang="ko-KR" dirty="0">
                <a:latin typeface="+mn-lt"/>
              </a:rPr>
              <a:t>	LANGUAGE java</a:t>
            </a:r>
          </a:p>
          <a:p>
            <a:r>
              <a:rPr lang="en-US" altLang="ko-KR" dirty="0">
                <a:latin typeface="+mn-lt"/>
              </a:rPr>
              <a:t>	NAME '</a:t>
            </a:r>
            <a:r>
              <a:rPr lang="en-US" altLang="ko-KR" dirty="0" err="1">
                <a:latin typeface="+mn-lt"/>
              </a:rPr>
              <a:t>Trig.setNullTrigger</a:t>
            </a:r>
            <a:r>
              <a:rPr lang="en-US" altLang="ko-KR" dirty="0">
                <a:latin typeface="+mn-lt"/>
              </a:rPr>
              <a:t>(...)'</a:t>
            </a:r>
          </a:p>
          <a:p>
            <a:r>
              <a:rPr lang="en-US" altLang="ko-KR" dirty="0" smtClean="0">
                <a:latin typeface="+mn-lt"/>
              </a:rPr>
              <a:t>;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41818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SQLJ </a:t>
            </a:r>
            <a:r>
              <a:rPr lang="ko-KR" altLang="en-US" dirty="0" smtClean="0"/>
              <a:t>프로그램을 위한 도구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03225" y="1667930"/>
          <a:ext cx="8229600" cy="4064004"/>
        </p:xfrm>
        <a:graphic>
          <a:graphicData uri="http://schemas.openxmlformats.org/drawingml/2006/table">
            <a:tbl>
              <a:tblPr/>
              <a:tblGrid>
                <a:gridCol w="1283891"/>
                <a:gridCol w="6945709"/>
              </a:tblGrid>
              <a:tr h="580572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sqlj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SQLJ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번역기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2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jar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자바 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archive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도구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2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loadjava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자바 파일을 </a:t>
                      </a:r>
                      <a:r>
                        <a:rPr lang="en-US" altLang="ko-KR" sz="1600" b="1" i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schema object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로 변환하고 </a:t>
                      </a:r>
                      <a:r>
                        <a:rPr lang="en-US" altLang="ko-KR" sz="1600" b="1" i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schema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적재함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2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dropjava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data server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에서 </a:t>
                      </a:r>
                      <a:r>
                        <a:rPr lang="en-US" sz="1600" b="1" i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Java schema object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제거함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2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jpub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JPublisher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도구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custom Java class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자동 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2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publish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세션 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namespace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도구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PublishingContext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PublishedObject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생성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대치함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2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deployejb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EJB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도구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4" marR="63374" marT="17521" marB="17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920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DB Programming 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SQLJ Program</a:t>
            </a:r>
          </a:p>
          <a:p>
            <a:r>
              <a:rPr lang="en-US" altLang="ko-KR" dirty="0" smtClean="0"/>
              <a:t>JDBC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608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7000"/>
            <a:ext cx="82296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다음 </a:t>
            </a:r>
            <a:r>
              <a:rPr lang="ko-KR" altLang="en-US" dirty="0">
                <a:latin typeface="Times New Roman" panose="02020603050405020304" pitchFamily="18" charset="0"/>
              </a:rPr>
              <a:t>문제에 대한 </a:t>
            </a:r>
            <a:r>
              <a:rPr lang="en-US" altLang="ko-KR" dirty="0">
                <a:latin typeface="Times New Roman" panose="02020603050405020304" pitchFamily="18" charset="0"/>
              </a:rPr>
              <a:t>DB program</a:t>
            </a:r>
            <a:r>
              <a:rPr lang="ko-KR" altLang="en-US" dirty="0">
                <a:latin typeface="Times New Roman" panose="02020603050405020304" pitchFamily="18" charset="0"/>
              </a:rPr>
              <a:t>을 작성하라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1</a:t>
            </a:r>
            <a:r>
              <a:rPr lang="en-US" altLang="ko-KR" dirty="0">
                <a:latin typeface="Times New Roman" panose="02020603050405020304" pitchFamily="18" charset="0"/>
              </a:rPr>
              <a:t>) SQLJ</a:t>
            </a:r>
            <a:r>
              <a:rPr lang="ko-KR" altLang="en-US" dirty="0">
                <a:latin typeface="Times New Roman" panose="02020603050405020304" pitchFamily="18" charset="0"/>
              </a:rPr>
              <a:t>를 사용하여 구현</a:t>
            </a:r>
          </a:p>
          <a:p>
            <a:r>
              <a:rPr lang="ko-KR" altLang="en-US" dirty="0" smtClean="0">
                <a:latin typeface="Times New Roman" panose="02020603050405020304" pitchFamily="18" charset="0"/>
              </a:rPr>
              <a:t>    </a:t>
            </a:r>
            <a:r>
              <a:rPr lang="en-US" altLang="ko-KR" dirty="0" smtClean="0">
                <a:latin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</a:rPr>
              <a:t>) JDBC </a:t>
            </a:r>
            <a:r>
              <a:rPr lang="ko-KR" altLang="en-US" dirty="0">
                <a:latin typeface="Times New Roman" panose="02020603050405020304" pitchFamily="18" charset="0"/>
              </a:rPr>
              <a:t>기반의 </a:t>
            </a:r>
            <a:r>
              <a:rPr lang="en-US" altLang="ko-KR" dirty="0">
                <a:latin typeface="Times New Roman" panose="02020603050405020304" pitchFamily="18" charset="0"/>
              </a:rPr>
              <a:t>CLI </a:t>
            </a:r>
            <a:r>
              <a:rPr lang="ko-KR" altLang="en-US" dirty="0">
                <a:latin typeface="Times New Roman" panose="02020603050405020304" pitchFamily="18" charset="0"/>
              </a:rPr>
              <a:t>방식을 사용하여 구현</a:t>
            </a:r>
          </a:p>
          <a:p>
            <a:endParaRPr lang="ko-KR" altLang="en-US" dirty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</a:rPr>
              <a:t>문제에서 </a:t>
            </a:r>
            <a:r>
              <a:rPr lang="ko-KR" altLang="en-US" dirty="0">
                <a:latin typeface="Times New Roman" panose="02020603050405020304" pitchFamily="18" charset="0"/>
              </a:rPr>
              <a:t>사용할 테이블의 구조는 다음과 </a:t>
            </a:r>
            <a:r>
              <a:rPr lang="ko-KR" altLang="en-US" dirty="0" smtClean="0">
                <a:latin typeface="Times New Roman" panose="02020603050405020304" pitchFamily="18" charset="0"/>
              </a:rPr>
              <a:t>같다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table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학번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varchar2(10)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성명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varchar2(30),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영문성명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varchar2(30),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한자성명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varchar2(30),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주민등록번호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varchar2(14</a:t>
            </a:r>
            <a:r>
              <a:rPr lang="en-US" altLang="ko-KR" sz="14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생년월일		</a:t>
            </a:r>
            <a:r>
              <a:rPr lang="en-US" altLang="ko-KR" sz="1400" dirty="0">
                <a:latin typeface="Times New Roman" panose="02020603050405020304" pitchFamily="18" charset="0"/>
              </a:rPr>
              <a:t>date,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양력음력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//1:</a:t>
            </a:r>
            <a:r>
              <a:rPr lang="ko-KR" altLang="en-US" sz="1400" dirty="0">
                <a:latin typeface="Times New Roman" panose="02020603050405020304" pitchFamily="18" charset="0"/>
              </a:rPr>
              <a:t>양력</a:t>
            </a:r>
            <a:r>
              <a:rPr lang="en-US" altLang="ko-KR" sz="1400" dirty="0">
                <a:latin typeface="Times New Roman" panose="02020603050405020304" pitchFamily="18" charset="0"/>
              </a:rPr>
              <a:t>, 2:</a:t>
            </a:r>
            <a:r>
              <a:rPr lang="ko-KR" altLang="en-US" sz="1400" dirty="0">
                <a:latin typeface="Times New Roman" panose="02020603050405020304" pitchFamily="18" charset="0"/>
              </a:rPr>
              <a:t>음력	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국적구분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//1:</a:t>
            </a:r>
            <a:r>
              <a:rPr lang="ko-KR" altLang="en-US" sz="1400" dirty="0">
                <a:latin typeface="Times New Roman" panose="02020603050405020304" pitchFamily="18" charset="0"/>
              </a:rPr>
              <a:t>내국인</a:t>
            </a:r>
            <a:r>
              <a:rPr lang="en-US" altLang="ko-KR" sz="1400" dirty="0">
                <a:latin typeface="Times New Roman" panose="02020603050405020304" pitchFamily="18" charset="0"/>
              </a:rPr>
              <a:t>, 2:</a:t>
            </a:r>
            <a:r>
              <a:rPr lang="ko-KR" altLang="en-US" sz="1400" dirty="0">
                <a:latin typeface="Times New Roman" panose="02020603050405020304" pitchFamily="18" charset="0"/>
              </a:rPr>
              <a:t>재외국민</a:t>
            </a:r>
            <a:r>
              <a:rPr lang="en-US" altLang="ko-KR" sz="1400" dirty="0">
                <a:latin typeface="Times New Roman" panose="02020603050405020304" pitchFamily="18" charset="0"/>
              </a:rPr>
              <a:t>, 3:</a:t>
            </a:r>
            <a:r>
              <a:rPr lang="ko-KR" altLang="en-US" sz="1400" dirty="0">
                <a:latin typeface="Times New Roman" panose="02020603050405020304" pitchFamily="18" charset="0"/>
              </a:rPr>
              <a:t>외국인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국적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varchar2(3</a:t>
            </a:r>
            <a:r>
              <a:rPr lang="en-US" altLang="ko-KR" sz="1400" dirty="0">
                <a:latin typeface="Times New Roman" panose="02020603050405020304" pitchFamily="18" charset="0"/>
              </a:rPr>
              <a:t>),	//KOR:</a:t>
            </a:r>
            <a:r>
              <a:rPr lang="ko-KR" altLang="en-US" sz="1400" dirty="0">
                <a:latin typeface="Times New Roman" panose="02020603050405020304" pitchFamily="18" charset="0"/>
              </a:rPr>
              <a:t>대한민국</a:t>
            </a:r>
            <a:r>
              <a:rPr lang="en-US" altLang="ko-KR" sz="1400" dirty="0">
                <a:latin typeface="Times New Roman" panose="02020603050405020304" pitchFamily="18" charset="0"/>
              </a:rPr>
              <a:t>, CHN:</a:t>
            </a:r>
            <a:r>
              <a:rPr lang="ko-KR" altLang="en-US" sz="1400" dirty="0">
                <a:latin typeface="Times New Roman" panose="02020603050405020304" pitchFamily="18" charset="0"/>
              </a:rPr>
              <a:t>중국</a:t>
            </a:r>
            <a:r>
              <a:rPr lang="en-US" altLang="ko-KR" sz="1400" dirty="0">
                <a:latin typeface="Times New Roman" panose="02020603050405020304" pitchFamily="18" charset="0"/>
              </a:rPr>
              <a:t>, ...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소속학과코드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varchar2(5</a:t>
            </a:r>
            <a:r>
              <a:rPr lang="en-US" altLang="ko-KR" sz="14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주전공교육과정코드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varchar2(5),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주야구분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//1:</a:t>
            </a:r>
            <a:r>
              <a:rPr lang="ko-KR" altLang="en-US" sz="1400" dirty="0">
                <a:latin typeface="Times New Roman" panose="02020603050405020304" pitchFamily="18" charset="0"/>
              </a:rPr>
              <a:t>주간</a:t>
            </a:r>
            <a:r>
              <a:rPr lang="en-US" altLang="ko-KR" sz="1400" dirty="0">
                <a:latin typeface="Times New Roman" panose="02020603050405020304" pitchFamily="18" charset="0"/>
              </a:rPr>
              <a:t>, 2:</a:t>
            </a:r>
            <a:r>
              <a:rPr lang="ko-KR" altLang="en-US" sz="1400" dirty="0">
                <a:latin typeface="Times New Roman" panose="02020603050405020304" pitchFamily="18" charset="0"/>
              </a:rPr>
              <a:t>야간	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학년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</a:t>
            </a:r>
            <a:r>
              <a:rPr lang="en-US" altLang="ko-KR" sz="14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</a:rPr>
              <a:t>학적상태</a:t>
            </a:r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//1:</a:t>
            </a:r>
            <a:r>
              <a:rPr lang="ko-KR" altLang="en-US" sz="1400" dirty="0">
                <a:latin typeface="Times New Roman" panose="02020603050405020304" pitchFamily="18" charset="0"/>
              </a:rPr>
              <a:t>재학생</a:t>
            </a:r>
            <a:r>
              <a:rPr lang="en-US" altLang="ko-KR" sz="1400" dirty="0">
                <a:latin typeface="Times New Roman" panose="02020603050405020304" pitchFamily="18" charset="0"/>
              </a:rPr>
              <a:t>, 2:</a:t>
            </a:r>
            <a:r>
              <a:rPr lang="ko-KR" altLang="en-US" sz="1400" dirty="0">
                <a:latin typeface="Times New Roman" panose="02020603050405020304" pitchFamily="18" charset="0"/>
              </a:rPr>
              <a:t>휴학생</a:t>
            </a:r>
            <a:r>
              <a:rPr lang="en-US" altLang="ko-KR" sz="1400" dirty="0">
                <a:latin typeface="Times New Roman" panose="02020603050405020304" pitchFamily="18" charset="0"/>
              </a:rPr>
              <a:t>, 3:</a:t>
            </a:r>
            <a:r>
              <a:rPr lang="ko-KR" altLang="en-US" sz="1400" dirty="0">
                <a:latin typeface="Times New Roman" panose="02020603050405020304" pitchFamily="18" charset="0"/>
              </a:rPr>
              <a:t>제적생</a:t>
            </a:r>
            <a:r>
              <a:rPr lang="en-US" altLang="ko-KR" sz="1400" dirty="0">
                <a:latin typeface="Times New Roman" panose="02020603050405020304" pitchFamily="18" charset="0"/>
              </a:rPr>
              <a:t>, 4:</a:t>
            </a:r>
            <a:r>
              <a:rPr lang="ko-KR" altLang="en-US" sz="1400" dirty="0">
                <a:latin typeface="Times New Roman" panose="02020603050405020304" pitchFamily="18" charset="0"/>
              </a:rPr>
              <a:t>졸업생</a:t>
            </a:r>
            <a:r>
              <a:rPr lang="en-US" altLang="ko-KR" sz="1400" dirty="0">
                <a:latin typeface="Times New Roman" panose="02020603050405020304" pitchFamily="18" charset="0"/>
              </a:rPr>
              <a:t>, 5: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수료생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805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</a:rPr>
              <a:t>최근학적변동코드</a:t>
            </a:r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varchar2(2),	//1. </a:t>
            </a:r>
            <a:r>
              <a:rPr lang="ko-KR" altLang="en-US" sz="1400" dirty="0">
                <a:latin typeface="Times New Roman" panose="02020603050405020304" pitchFamily="18" charset="0"/>
              </a:rPr>
              <a:t>입학 </a:t>
            </a:r>
            <a:r>
              <a:rPr lang="en-US" altLang="ko-KR" sz="1400" dirty="0">
                <a:latin typeface="Times New Roman" panose="02020603050405020304" pitchFamily="18" charset="0"/>
              </a:rPr>
              <a:t>=&gt; AA: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신입학</a:t>
            </a:r>
            <a:r>
              <a:rPr lang="en-US" altLang="ko-KR" sz="1400" dirty="0">
                <a:latin typeface="Times New Roman" panose="02020603050405020304" pitchFamily="18" charset="0"/>
              </a:rPr>
              <a:t>,BA:</a:t>
            </a:r>
            <a:r>
              <a:rPr lang="ko-KR" altLang="en-US" sz="1400" dirty="0">
                <a:latin typeface="Times New Roman" panose="02020603050405020304" pitchFamily="18" charset="0"/>
              </a:rPr>
              <a:t>편입학</a:t>
            </a:r>
            <a:r>
              <a:rPr lang="en-US" altLang="ko-KR" sz="1400" dirty="0">
                <a:latin typeface="Times New Roman" panose="02020603050405020304" pitchFamily="18" charset="0"/>
              </a:rPr>
              <a:t>, JA:</a:t>
            </a:r>
            <a:r>
              <a:rPr lang="ko-KR" altLang="en-US" sz="1400" dirty="0">
                <a:latin typeface="Times New Roman" panose="02020603050405020304" pitchFamily="18" charset="0"/>
              </a:rPr>
              <a:t>복수학위</a:t>
            </a:r>
            <a:r>
              <a:rPr lang="en-US" altLang="ko-KR" sz="1400" dirty="0">
                <a:latin typeface="Times New Roman" panose="02020603050405020304" pitchFamily="18" charset="0"/>
              </a:rPr>
              <a:t>, ...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</a:rPr>
              <a:t>최근학적변동일</a:t>
            </a:r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date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지도교수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varchar2(10),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입학구분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varchar2(2),	//11: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신입학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내국인</a:t>
            </a:r>
            <a:r>
              <a:rPr lang="en-US" altLang="ko-KR" sz="1400" dirty="0">
                <a:latin typeface="Times New Roman" panose="02020603050405020304" pitchFamily="18" charset="0"/>
              </a:rPr>
              <a:t>),12: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신입학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외국인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			//13</a:t>
            </a:r>
            <a:r>
              <a:rPr lang="en-US" altLang="ko-KR" sz="1400" dirty="0">
                <a:latin typeface="Times New Roman" panose="02020603050405020304" pitchFamily="18" charset="0"/>
              </a:rPr>
              <a:t>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신입학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재외국민</a:t>
            </a:r>
            <a:r>
              <a:rPr lang="en-US" altLang="ko-KR" sz="1400" dirty="0">
                <a:latin typeface="Times New Roman" panose="02020603050405020304" pitchFamily="18" charset="0"/>
              </a:rPr>
              <a:t>), 14: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신입학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위탁</a:t>
            </a:r>
            <a:r>
              <a:rPr lang="en-US" altLang="ko-KR" sz="1400" dirty="0">
                <a:latin typeface="Times New Roman" panose="02020603050405020304" pitchFamily="18" charset="0"/>
              </a:rPr>
              <a:t>), 15: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신입학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계약</a:t>
            </a:r>
            <a:r>
              <a:rPr lang="en-US" altLang="ko-KR" sz="1400" dirty="0">
                <a:latin typeface="Times New Roman" panose="02020603050405020304" pitchFamily="18" charset="0"/>
              </a:rPr>
              <a:t>),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입학일			</a:t>
            </a:r>
            <a:r>
              <a:rPr lang="en-US" altLang="ko-KR" sz="1400" dirty="0">
                <a:latin typeface="Times New Roman" panose="02020603050405020304" pitchFamily="18" charset="0"/>
              </a:rPr>
              <a:t>date,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졸업구분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varchar2(2),	//1:</a:t>
            </a:r>
            <a:r>
              <a:rPr lang="ko-KR" altLang="en-US" sz="1400" dirty="0">
                <a:latin typeface="Times New Roman" panose="02020603050405020304" pitchFamily="18" charset="0"/>
              </a:rPr>
              <a:t>정상졸업</a:t>
            </a:r>
            <a:r>
              <a:rPr lang="en-US" altLang="ko-KR" sz="1400" dirty="0">
                <a:latin typeface="Times New Roman" panose="02020603050405020304" pitchFamily="18" charset="0"/>
              </a:rPr>
              <a:t>, 2:</a:t>
            </a:r>
            <a:r>
              <a:rPr lang="ko-KR" altLang="en-US" sz="1400" dirty="0">
                <a:latin typeface="Times New Roman" panose="02020603050405020304" pitchFamily="18" charset="0"/>
              </a:rPr>
              <a:t>조기졸업</a:t>
            </a:r>
            <a:r>
              <a:rPr lang="en-US" altLang="ko-KR" sz="1400" dirty="0">
                <a:latin typeface="Times New Roman" panose="02020603050405020304" pitchFamily="18" charset="0"/>
              </a:rPr>
              <a:t>, 3:</a:t>
            </a:r>
            <a:r>
              <a:rPr lang="ko-KR" altLang="en-US" sz="1400" dirty="0">
                <a:latin typeface="Times New Roman" panose="02020603050405020304" pitchFamily="18" charset="0"/>
              </a:rPr>
              <a:t>지연졸업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졸업일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date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ko-KR" altLang="en-US" sz="1400" dirty="0" err="1">
                <a:latin typeface="Times New Roman" panose="02020603050405020304" pitchFamily="18" charset="0"/>
              </a:rPr>
              <a:t>출신고교명</a:t>
            </a:r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varchar2(50),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ko-KR" altLang="en-US" sz="1400" dirty="0">
                <a:latin typeface="Times New Roman" panose="02020603050405020304" pitchFamily="18" charset="0"/>
              </a:rPr>
              <a:t>출신고교졸업일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date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ko-KR" altLang="en-US" sz="1400" dirty="0">
                <a:latin typeface="Times New Roman" panose="02020603050405020304" pitchFamily="18" charset="0"/>
              </a:rPr>
              <a:t>출신고교지역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varchar2(20</a:t>
            </a:r>
            <a:r>
              <a:rPr lang="en-US" altLang="ko-KR" sz="14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우편번호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varchar2(7),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주소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varchar2(150</a:t>
            </a:r>
            <a:r>
              <a:rPr lang="en-US" altLang="ko-KR" sz="14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전화번호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varchar2(15),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휴대전화번호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varchar2(15</a:t>
            </a:r>
            <a:r>
              <a:rPr lang="en-US" altLang="ko-KR" sz="14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e_mail</a:t>
            </a:r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varchar2(40</a:t>
            </a:r>
            <a:r>
              <a:rPr lang="en-US" altLang="ko-KR" sz="14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unique index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_idx1 on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_idx2 on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Times New Roman" panose="02020603050405020304" pitchFamily="18" charset="0"/>
              </a:rPr>
              <a:t>학적상태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_idx3 on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소속학과코드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_idx4 on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주민등록번호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3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Composite Types(2)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22426"/>
          </a:xfrm>
        </p:spPr>
        <p:txBody>
          <a:bodyPr>
            <a:normAutofit fontScale="40000" lnSpcReduction="20000"/>
          </a:bodyPr>
          <a:lstStyle/>
          <a:p>
            <a:pPr marL="712788" lvl="2" indent="0">
              <a:buNone/>
            </a:pPr>
            <a:endParaRPr lang="en-US" altLang="ko-KR" dirty="0"/>
          </a:p>
          <a:p>
            <a:pPr lvl="1"/>
            <a:r>
              <a:rPr lang="ko-KR" altLang="en-US" sz="5000" dirty="0" smtClean="0"/>
              <a:t>예시</a:t>
            </a:r>
            <a:endParaRPr lang="en-US" altLang="ko-KR" sz="5000" dirty="0" smtClean="0"/>
          </a:p>
          <a:p>
            <a:pPr marL="1068388" lvl="2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TYPE  </a:t>
            </a:r>
            <a:r>
              <a:rPr lang="en-US" altLang="ko-KR" sz="4000" dirty="0" err="1">
                <a:solidFill>
                  <a:srgbClr val="0070C0"/>
                </a:solidFill>
              </a:rPr>
              <a:t>EnameTabTyp</a:t>
            </a:r>
            <a:r>
              <a:rPr lang="en-US" altLang="ko-KR" sz="4000" dirty="0"/>
              <a:t>  IS TABLE OF CHAR(10) INDEX BY BINARY_INTEGER;</a:t>
            </a:r>
          </a:p>
          <a:p>
            <a:pPr marL="1068388" lvl="2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TYPE  </a:t>
            </a:r>
            <a:r>
              <a:rPr lang="en-US" altLang="ko-KR" sz="4000" dirty="0" err="1">
                <a:solidFill>
                  <a:srgbClr val="0070C0"/>
                </a:solidFill>
              </a:rPr>
              <a:t>SalTabTyp</a:t>
            </a:r>
            <a:r>
              <a:rPr lang="en-US" altLang="ko-KR" sz="4000" dirty="0"/>
              <a:t>  IS TABLE OF </a:t>
            </a:r>
            <a:r>
              <a:rPr lang="en-US" altLang="ko-KR" sz="4000" dirty="0" err="1"/>
              <a:t>emp.sal%TYPE</a:t>
            </a:r>
            <a:r>
              <a:rPr lang="en-US" altLang="ko-KR" sz="4000" dirty="0"/>
              <a:t> INDEX BY BINARY_INTEGER</a:t>
            </a:r>
            <a:r>
              <a:rPr lang="en-US" altLang="ko-KR" sz="4000" dirty="0" smtClean="0"/>
              <a:t>;</a:t>
            </a:r>
          </a:p>
          <a:p>
            <a:pPr lvl="1"/>
            <a:r>
              <a:rPr lang="ko-KR" altLang="en-US" sz="4400" dirty="0" smtClean="0"/>
              <a:t>사용 예제</a:t>
            </a:r>
            <a:endParaRPr lang="ko-KR" altLang="en-US" sz="4400" dirty="0"/>
          </a:p>
          <a:p>
            <a:pPr marL="723900" lvl="2" indent="0" latinLnBrk="0">
              <a:buNone/>
            </a:pPr>
            <a:r>
              <a:rPr lang="en-US" altLang="ko-KR" sz="4100" b="1" dirty="0" smtClean="0"/>
              <a:t>DEDECLARE</a:t>
            </a:r>
            <a:endParaRPr lang="en-US" altLang="ko-KR" sz="4100" b="1" dirty="0"/>
          </a:p>
          <a:p>
            <a:pPr marL="723900" lvl="2" indent="0" latinLnBrk="0">
              <a:buNone/>
            </a:pPr>
            <a:r>
              <a:rPr lang="en-US" altLang="ko-KR" sz="4100" b="1" dirty="0"/>
              <a:t>	TYPE </a:t>
            </a:r>
            <a:r>
              <a:rPr lang="en-US" altLang="ko-KR" sz="4100" b="1" dirty="0" err="1"/>
              <a:t>emp_table_type</a:t>
            </a:r>
            <a:r>
              <a:rPr lang="en-US" altLang="ko-KR" sz="4100" b="1" dirty="0"/>
              <a:t> IS TABLE OF </a:t>
            </a:r>
            <a:r>
              <a:rPr lang="en-US" altLang="ko-KR" sz="4100" b="1" dirty="0" err="1" smtClean="0"/>
              <a:t>employees%ROWTYPE</a:t>
            </a:r>
            <a:r>
              <a:rPr lang="en-US" altLang="ko-KR" sz="4100" b="1" dirty="0" smtClean="0"/>
              <a:t>  INDEX BY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	</a:t>
            </a:r>
            <a:r>
              <a:rPr lang="en-US" altLang="ko-KR" sz="4100" b="1" dirty="0" smtClean="0"/>
              <a:t>	PLS_INTEGER</a:t>
            </a:r>
            <a:r>
              <a:rPr lang="en-US" altLang="ko-KR" sz="4100" b="1" dirty="0"/>
              <a:t>;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   	</a:t>
            </a:r>
            <a:r>
              <a:rPr lang="en-US" altLang="ko-KR" sz="4100" b="1" dirty="0" err="1"/>
              <a:t>my_emp_table</a:t>
            </a:r>
            <a:r>
              <a:rPr lang="en-US" altLang="ko-KR" sz="4100" b="1" dirty="0"/>
              <a:t>	</a:t>
            </a:r>
            <a:r>
              <a:rPr lang="en-US" altLang="ko-KR" sz="4100" b="1" dirty="0" err="1" smtClean="0"/>
              <a:t>emp_table_type</a:t>
            </a:r>
            <a:r>
              <a:rPr lang="en-US" altLang="ko-KR" sz="4100" b="1" dirty="0"/>
              <a:t>;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   	</a:t>
            </a:r>
            <a:r>
              <a:rPr lang="en-US" altLang="ko-KR" sz="4100" b="1" dirty="0" err="1"/>
              <a:t>max_count</a:t>
            </a:r>
            <a:r>
              <a:rPr lang="en-US" altLang="ko-KR" sz="4100" b="1" dirty="0"/>
              <a:t>	</a:t>
            </a:r>
            <a:r>
              <a:rPr lang="en-US" altLang="ko-KR" sz="4100" b="1" dirty="0" smtClean="0"/>
              <a:t>NUMBER(3) := </a:t>
            </a:r>
            <a:r>
              <a:rPr lang="en-US" altLang="ko-KR" sz="4100" b="1" dirty="0"/>
              <a:t>104; 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BEGIN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  	</a:t>
            </a:r>
            <a:r>
              <a:rPr lang="en-US" altLang="ko-KR" sz="4100" b="1" dirty="0" smtClean="0"/>
              <a:t>FOR  </a:t>
            </a:r>
            <a:r>
              <a:rPr lang="en-US" altLang="ko-KR" sz="4100" b="1" dirty="0" err="1" smtClean="0"/>
              <a:t>i</a:t>
            </a:r>
            <a:r>
              <a:rPr lang="en-US" altLang="ko-KR" sz="4100" b="1" dirty="0" smtClean="0"/>
              <a:t>  </a:t>
            </a:r>
            <a:r>
              <a:rPr lang="en-US" altLang="ko-KR" sz="4100" b="1" dirty="0"/>
              <a:t>IN 100..</a:t>
            </a:r>
            <a:r>
              <a:rPr lang="en-US" altLang="ko-KR" sz="4100" b="1" dirty="0" smtClean="0"/>
              <a:t>max_count  </a:t>
            </a:r>
            <a:r>
              <a:rPr lang="en-US" altLang="ko-KR" sz="4100" b="1" dirty="0"/>
              <a:t>LOOP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   	</a:t>
            </a:r>
            <a:r>
              <a:rPr lang="en-US" altLang="ko-KR" sz="4100" b="1" dirty="0" smtClean="0"/>
              <a:t>    SELECT </a:t>
            </a:r>
            <a:r>
              <a:rPr lang="en-US" altLang="ko-KR" sz="4100" b="1" dirty="0"/>
              <a:t>* INTO </a:t>
            </a:r>
            <a:r>
              <a:rPr lang="en-US" altLang="ko-KR" sz="4100" b="1" dirty="0" err="1"/>
              <a:t>my_emp_table</a:t>
            </a:r>
            <a:r>
              <a:rPr lang="en-US" altLang="ko-KR" sz="4100" b="1" dirty="0"/>
              <a:t>(</a:t>
            </a:r>
            <a:r>
              <a:rPr lang="en-US" altLang="ko-KR" sz="4100" b="1" dirty="0" err="1"/>
              <a:t>i</a:t>
            </a:r>
            <a:r>
              <a:rPr lang="en-US" altLang="ko-KR" sz="4100" b="1" dirty="0"/>
              <a:t>) FROM employees WHERE </a:t>
            </a:r>
            <a:r>
              <a:rPr lang="en-US" altLang="ko-KR" sz="4100" b="1" dirty="0" err="1"/>
              <a:t>employee_id</a:t>
            </a:r>
            <a:r>
              <a:rPr lang="en-US" altLang="ko-KR" sz="4100" b="1" dirty="0"/>
              <a:t> = </a:t>
            </a:r>
            <a:r>
              <a:rPr lang="en-US" altLang="ko-KR" sz="4100" b="1" dirty="0" err="1"/>
              <a:t>i</a:t>
            </a:r>
            <a:endParaRPr lang="en-US" altLang="ko-KR" sz="4100" b="1" dirty="0"/>
          </a:p>
          <a:p>
            <a:pPr marL="723900" lvl="2" indent="0" latinLnBrk="0">
              <a:buNone/>
            </a:pPr>
            <a:r>
              <a:rPr lang="en-US" altLang="ko-KR" sz="4100" b="1" dirty="0"/>
              <a:t>  	END LOOP;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  	FOR </a:t>
            </a:r>
            <a:r>
              <a:rPr lang="en-US" altLang="ko-KR" sz="4100" b="1" dirty="0" smtClean="0"/>
              <a:t> </a:t>
            </a:r>
            <a:r>
              <a:rPr lang="en-US" altLang="ko-KR" sz="4100" b="1" dirty="0" err="1" smtClean="0"/>
              <a:t>i</a:t>
            </a:r>
            <a:r>
              <a:rPr lang="en-US" altLang="ko-KR" sz="4100" b="1" dirty="0" smtClean="0"/>
              <a:t>  </a:t>
            </a:r>
            <a:r>
              <a:rPr lang="en-US" altLang="ko-KR" sz="4100" b="1" dirty="0"/>
              <a:t>IN my_emp_table.FIRST..</a:t>
            </a:r>
            <a:r>
              <a:rPr lang="en-US" altLang="ko-KR" sz="4100" b="1" dirty="0" err="1" smtClean="0"/>
              <a:t>my_emp_table.LAST</a:t>
            </a:r>
            <a:r>
              <a:rPr lang="en-US" altLang="ko-KR" sz="4100" b="1" dirty="0" smtClean="0"/>
              <a:t>  </a:t>
            </a:r>
            <a:r>
              <a:rPr lang="en-US" altLang="ko-KR" sz="4100" b="1" dirty="0"/>
              <a:t>LOOP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     </a:t>
            </a:r>
            <a:r>
              <a:rPr lang="en-US" altLang="ko-KR" sz="4100" b="1" dirty="0" smtClean="0"/>
              <a:t>    DBMS_OUTPUT.PUT_LINE(</a:t>
            </a:r>
            <a:r>
              <a:rPr lang="en-US" altLang="ko-KR" sz="4100" b="1" dirty="0" err="1" smtClean="0"/>
              <a:t>my_emp_table</a:t>
            </a:r>
            <a:r>
              <a:rPr lang="en-US" altLang="ko-KR" sz="4100" b="1" dirty="0" smtClean="0"/>
              <a:t>(</a:t>
            </a:r>
            <a:r>
              <a:rPr lang="en-US" altLang="ko-KR" sz="4100" b="1" dirty="0" err="1" smtClean="0"/>
              <a:t>i</a:t>
            </a:r>
            <a:r>
              <a:rPr lang="en-US" altLang="ko-KR" sz="4100" b="1" dirty="0"/>
              <a:t>).</a:t>
            </a:r>
            <a:r>
              <a:rPr lang="en-US" altLang="ko-KR" sz="4100" b="1" dirty="0" err="1"/>
              <a:t>last_name</a:t>
            </a:r>
            <a:r>
              <a:rPr lang="en-US" altLang="ko-KR" sz="4100" b="1" dirty="0"/>
              <a:t>);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  	END LOOP;</a:t>
            </a:r>
          </a:p>
          <a:p>
            <a:pPr marL="723900" lvl="2" indent="0" latinLnBrk="0">
              <a:buNone/>
            </a:pPr>
            <a:r>
              <a:rPr lang="en-US" altLang="ko-KR" sz="4100" b="1" dirty="0"/>
              <a:t>END;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7716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create </a:t>
            </a:r>
            <a:r>
              <a:rPr lang="en-US" altLang="ko-KR" sz="1400" dirty="0">
                <a:latin typeface="Times New Roman" panose="02020603050405020304" pitchFamily="18" charset="0"/>
              </a:rPr>
              <a:t>table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varchar2(5</a:t>
            </a:r>
            <a:r>
              <a:rPr lang="en-US" altLang="ko-KR" sz="1400" dirty="0">
                <a:latin typeface="Times New Roman" panose="02020603050405020304" pitchFamily="18" charset="0"/>
              </a:rPr>
              <a:t>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교과과정년도</a:t>
            </a:r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varchar2(4</a:t>
            </a:r>
            <a:r>
              <a:rPr lang="en-US" altLang="ko-KR" sz="1400" dirty="0">
                <a:latin typeface="Times New Roman" panose="02020603050405020304" pitchFamily="18" charset="0"/>
              </a:rPr>
              <a:t>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varchar2(6)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교과목명</a:t>
            </a:r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varchar2(100)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 	</a:t>
            </a:r>
            <a:r>
              <a:rPr lang="ko-KR" altLang="en-US" sz="1400" dirty="0" err="1">
                <a:latin typeface="Times New Roman" panose="02020603050405020304" pitchFamily="18" charset="0"/>
              </a:rPr>
              <a:t>영문교과목명</a:t>
            </a:r>
            <a:r>
              <a:rPr lang="ko-KR" altLang="en-US" sz="1400" dirty="0">
                <a:latin typeface="Times New Roman" panose="02020603050405020304" pitchFamily="18" charset="0"/>
              </a:rPr>
              <a:t>       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varchar2(100) 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개설학기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 not null,	//0:</a:t>
            </a:r>
            <a:r>
              <a:rPr lang="ko-KR" altLang="en-US" sz="1400" dirty="0" err="1">
                <a:latin typeface="Times New Roman" panose="02020603050405020304" pitchFamily="18" charset="0"/>
              </a:rPr>
              <a:t>매학기</a:t>
            </a:r>
            <a:r>
              <a:rPr lang="ko-KR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1:1</a:t>
            </a:r>
            <a:r>
              <a:rPr lang="ko-KR" altLang="en-US" sz="1400" dirty="0">
                <a:latin typeface="Times New Roman" panose="02020603050405020304" pitchFamily="18" charset="0"/>
              </a:rPr>
              <a:t>학기 </a:t>
            </a:r>
            <a:r>
              <a:rPr lang="en-US" altLang="ko-KR" sz="1400" dirty="0">
                <a:latin typeface="Times New Roman" panose="02020603050405020304" pitchFamily="18" charset="0"/>
              </a:rPr>
              <a:t>2:2</a:t>
            </a:r>
            <a:r>
              <a:rPr lang="ko-KR" altLang="en-US" sz="1400" dirty="0">
                <a:latin typeface="Times New Roman" panose="02020603050405020304" pitchFamily="18" charset="0"/>
              </a:rPr>
              <a:t>학기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이수대상학년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integer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교과목종류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 		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//1:</a:t>
            </a:r>
            <a:r>
              <a:rPr lang="ko-KR" altLang="en-US" sz="1400" dirty="0">
                <a:latin typeface="Times New Roman" panose="02020603050405020304" pitchFamily="18" charset="0"/>
              </a:rPr>
              <a:t>전문교양</a:t>
            </a:r>
            <a:r>
              <a:rPr lang="en-US" altLang="ko-KR" sz="1400" dirty="0">
                <a:latin typeface="Times New Roman" panose="02020603050405020304" pitchFamily="18" charset="0"/>
              </a:rPr>
              <a:t>,2:MSC,3:</a:t>
            </a:r>
            <a:r>
              <a:rPr lang="ko-KR" altLang="en-US" sz="1400" dirty="0">
                <a:latin typeface="Times New Roman" panose="02020603050405020304" pitchFamily="18" charset="0"/>
              </a:rPr>
              <a:t>전공과목</a:t>
            </a:r>
            <a:r>
              <a:rPr lang="en-US" altLang="ko-KR" sz="1400" dirty="0">
                <a:latin typeface="Times New Roman" panose="02020603050405020304" pitchFamily="18" charset="0"/>
              </a:rPr>
              <a:t>,4:</a:t>
            </a:r>
            <a:r>
              <a:rPr lang="ko-KR" altLang="en-US" sz="1400" dirty="0">
                <a:latin typeface="Times New Roman" panose="02020603050405020304" pitchFamily="18" charset="0"/>
              </a:rPr>
              <a:t>교직과목</a:t>
            </a:r>
            <a:r>
              <a:rPr lang="en-US" altLang="ko-KR" sz="1400" dirty="0">
                <a:latin typeface="Times New Roman" panose="02020603050405020304" pitchFamily="18" charset="0"/>
              </a:rPr>
              <a:t>,5:</a:t>
            </a:r>
            <a:r>
              <a:rPr lang="ko-KR" altLang="en-US" sz="1400" dirty="0">
                <a:latin typeface="Times New Roman" panose="02020603050405020304" pitchFamily="18" charset="0"/>
              </a:rPr>
              <a:t>군사학과목</a:t>
            </a:r>
            <a:r>
              <a:rPr lang="en-US" altLang="ko-KR" sz="1400" dirty="0">
                <a:latin typeface="Times New Roman" panose="02020603050405020304" pitchFamily="18" charset="0"/>
              </a:rPr>
              <a:t>,6:</a:t>
            </a:r>
            <a:r>
              <a:rPr lang="ko-KR" altLang="en-US" sz="1400" dirty="0">
                <a:latin typeface="Times New Roman" panose="02020603050405020304" pitchFamily="18" charset="0"/>
              </a:rPr>
              <a:t>공통전공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영역구분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varchar2(2),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//00:</a:t>
            </a:r>
            <a:r>
              <a:rPr lang="ko-KR" altLang="en-US" sz="1400" dirty="0" err="1">
                <a:latin typeface="Times New Roman" panose="02020603050405020304" pitchFamily="18" charset="0"/>
              </a:rPr>
              <a:t>해당없음</a:t>
            </a:r>
            <a:r>
              <a:rPr lang="ko-KR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11: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언어와표현</a:t>
            </a:r>
            <a:r>
              <a:rPr lang="en-US" altLang="ko-KR" sz="1400" dirty="0">
                <a:latin typeface="Times New Roman" panose="02020603050405020304" pitchFamily="18" charset="0"/>
              </a:rPr>
              <a:t>,12:</a:t>
            </a:r>
            <a:r>
              <a:rPr lang="ko-KR" altLang="en-US" sz="1400" dirty="0">
                <a:latin typeface="Times New Roman" panose="02020603050405020304" pitchFamily="18" charset="0"/>
              </a:rPr>
              <a:t>외국어</a:t>
            </a:r>
            <a:r>
              <a:rPr lang="en-US" altLang="ko-KR" sz="1400" dirty="0">
                <a:latin typeface="Times New Roman" panose="02020603050405020304" pitchFamily="18" charset="0"/>
              </a:rPr>
              <a:t>,13: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인간과사회</a:t>
            </a:r>
            <a:r>
              <a:rPr lang="en-US" altLang="ko-KR" sz="1400" dirty="0">
                <a:latin typeface="Times New Roman" panose="02020603050405020304" pitchFamily="18" charset="0"/>
              </a:rPr>
              <a:t>,14:</a:t>
            </a:r>
            <a:r>
              <a:rPr lang="ko-KR" altLang="en-US" sz="1400" dirty="0">
                <a:latin typeface="Times New Roman" panose="02020603050405020304" pitchFamily="18" charset="0"/>
              </a:rPr>
              <a:t>국제화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//15: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윤리와철학</a:t>
            </a:r>
            <a:r>
              <a:rPr lang="ko-KR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16: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역사및기타</a:t>
            </a:r>
            <a:r>
              <a:rPr lang="ko-KR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17:</a:t>
            </a:r>
            <a:r>
              <a:rPr lang="ko-KR" altLang="en-US" sz="1400" dirty="0">
                <a:latin typeface="Times New Roman" panose="02020603050405020304" pitchFamily="18" charset="0"/>
              </a:rPr>
              <a:t>체육과예술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, 19</a:t>
            </a:r>
            <a:r>
              <a:rPr lang="en-US" altLang="ko-KR" sz="1400" dirty="0">
                <a:latin typeface="Times New Roman" panose="02020603050405020304" pitchFamily="18" charset="0"/>
              </a:rPr>
              <a:t>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정보화및엔지니어기본소양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//20:</a:t>
            </a:r>
            <a:r>
              <a:rPr lang="ko-KR" altLang="en-US" sz="1400" dirty="0" err="1">
                <a:latin typeface="Times New Roman" panose="02020603050405020304" pitchFamily="18" charset="0"/>
              </a:rPr>
              <a:t>경영및창업영역</a:t>
            </a:r>
            <a:r>
              <a:rPr lang="en-US" altLang="ko-KR" sz="1400" dirty="0">
                <a:latin typeface="Times New Roman" panose="02020603050405020304" pitchFamily="18" charset="0"/>
              </a:rPr>
              <a:t>, 41:</a:t>
            </a:r>
            <a:r>
              <a:rPr lang="ko-KR" altLang="en-US" sz="1400" dirty="0">
                <a:latin typeface="Times New Roman" panose="02020603050405020304" pitchFamily="18" charset="0"/>
              </a:rPr>
              <a:t>교직이론영역</a:t>
            </a:r>
            <a:r>
              <a:rPr lang="en-US" altLang="ko-KR" sz="1400" dirty="0">
                <a:latin typeface="Times New Roman" panose="02020603050405020304" pitchFamily="18" charset="0"/>
              </a:rPr>
              <a:t>, 42:</a:t>
            </a:r>
            <a:r>
              <a:rPr lang="ko-KR" altLang="en-US" sz="1400" dirty="0">
                <a:latin typeface="Times New Roman" panose="02020603050405020304" pitchFamily="18" charset="0"/>
              </a:rPr>
              <a:t>교과교육영역</a:t>
            </a:r>
            <a:r>
              <a:rPr lang="en-US" altLang="ko-KR" sz="1400" dirty="0">
                <a:latin typeface="Times New Roman" panose="02020603050405020304" pitchFamily="18" charset="0"/>
              </a:rPr>
              <a:t>, 43: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교직소양영역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, …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강의구분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//1:</a:t>
            </a:r>
            <a:r>
              <a:rPr lang="ko-KR" altLang="en-US" sz="1400" dirty="0">
                <a:latin typeface="Times New Roman" panose="02020603050405020304" pitchFamily="18" charset="0"/>
              </a:rPr>
              <a:t>이론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공학설계 </a:t>
            </a:r>
            <a:r>
              <a:rPr lang="en-US" altLang="ko-KR" sz="1400" dirty="0">
                <a:latin typeface="Times New Roman" panose="02020603050405020304" pitchFamily="18" charset="0"/>
              </a:rPr>
              <a:t>3:</a:t>
            </a:r>
            <a:r>
              <a:rPr lang="ko-KR" altLang="en-US" sz="1400" dirty="0">
                <a:latin typeface="Times New Roman" panose="02020603050405020304" pitchFamily="18" charset="0"/>
              </a:rPr>
              <a:t>실험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Times New Roman" panose="02020603050405020304" pitchFamily="18" charset="0"/>
              </a:rPr>
              <a:t>실습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Times New Roman" panose="02020603050405020304" pitchFamily="18" charset="0"/>
              </a:rPr>
              <a:t>실기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Times New Roman" panose="02020603050405020304" pitchFamily="18" charset="0"/>
              </a:rPr>
              <a:t>설계</a:t>
            </a:r>
            <a:r>
              <a:rPr lang="en-US" altLang="ko-KR" sz="1400" dirty="0">
                <a:latin typeface="Times New Roman" panose="02020603050405020304" pitchFamily="18" charset="0"/>
              </a:rPr>
              <a:t>, ...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설계구분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//1:</a:t>
            </a:r>
            <a:r>
              <a:rPr lang="ko-KR" altLang="en-US" sz="1400" dirty="0">
                <a:latin typeface="Times New Roman" panose="02020603050405020304" pitchFamily="18" charset="0"/>
              </a:rPr>
              <a:t>기초설계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요소설계 </a:t>
            </a:r>
            <a:r>
              <a:rPr lang="en-US" altLang="ko-KR" sz="1400" dirty="0">
                <a:latin typeface="Times New Roman" panose="02020603050405020304" pitchFamily="18" charset="0"/>
              </a:rPr>
              <a:t>3:</a:t>
            </a:r>
            <a:r>
              <a:rPr lang="ko-KR" altLang="en-US" sz="1400" dirty="0">
                <a:latin typeface="Times New Roman" panose="02020603050405020304" pitchFamily="18" charset="0"/>
              </a:rPr>
              <a:t>종합설계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수강제한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//0:</a:t>
            </a:r>
            <a:r>
              <a:rPr lang="ko-KR" altLang="en-US" sz="1400" dirty="0" err="1">
                <a:latin typeface="Times New Roman" panose="02020603050405020304" pitchFamily="18" charset="0"/>
              </a:rPr>
              <a:t>모든학생</a:t>
            </a:r>
            <a:r>
              <a:rPr lang="ko-KR" altLang="en-US" sz="1400" dirty="0">
                <a:latin typeface="Times New Roman" panose="02020603050405020304" pitchFamily="18" charset="0"/>
              </a:rPr>
              <a:t> 수강가능</a:t>
            </a:r>
            <a:r>
              <a:rPr lang="en-US" altLang="ko-KR" sz="1400" dirty="0">
                <a:latin typeface="Times New Roman" panose="02020603050405020304" pitchFamily="18" charset="0"/>
              </a:rPr>
              <a:t>,1:</a:t>
            </a:r>
            <a:r>
              <a:rPr lang="ko-KR" altLang="en-US" sz="1400" dirty="0">
                <a:latin typeface="Times New Roman" panose="02020603050405020304" pitchFamily="18" charset="0"/>
              </a:rPr>
              <a:t>외국인만 수강가능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외국인수강불가</a:t>
            </a:r>
            <a:r>
              <a:rPr lang="en-US" altLang="ko-KR" sz="1400" dirty="0">
                <a:latin typeface="Times New Roman" panose="02020603050405020304" pitchFamily="18" charset="0"/>
              </a:rPr>
              <a:t>, 3:</a:t>
            </a:r>
            <a:r>
              <a:rPr lang="ko-KR" altLang="en-US" sz="1400" dirty="0">
                <a:latin typeface="Times New Roman" panose="02020603050405020304" pitchFamily="18" charset="0"/>
              </a:rPr>
              <a:t>계약학과 </a:t>
            </a:r>
            <a:r>
              <a:rPr lang="en-US" altLang="ko-KR" sz="1400" dirty="0">
                <a:latin typeface="Times New Roman" panose="02020603050405020304" pitchFamily="18" charset="0"/>
              </a:rPr>
              <a:t>4:</a:t>
            </a:r>
            <a:r>
              <a:rPr lang="ko-KR" altLang="en-US" sz="1400" dirty="0">
                <a:latin typeface="Times New Roman" panose="02020603050405020304" pitchFamily="18" charset="0"/>
              </a:rPr>
              <a:t>별도수강제한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수강학기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//0:</a:t>
            </a:r>
            <a:r>
              <a:rPr lang="ko-KR" altLang="en-US" sz="1400" dirty="0" err="1">
                <a:latin typeface="Times New Roman" panose="02020603050405020304" pitchFamily="18" charset="0"/>
              </a:rPr>
              <a:t>매학기</a:t>
            </a:r>
            <a:r>
              <a:rPr lang="en-US" altLang="ko-KR" sz="1400" dirty="0">
                <a:latin typeface="Times New Roman" panose="02020603050405020304" pitchFamily="18" charset="0"/>
              </a:rPr>
              <a:t>, 1:</a:t>
            </a:r>
            <a:r>
              <a:rPr lang="ko-KR" altLang="en-US" sz="1400" dirty="0" err="1">
                <a:latin typeface="Times New Roman" panose="02020603050405020304" pitchFamily="18" charset="0"/>
              </a:rPr>
              <a:t>지정된학기</a:t>
            </a:r>
            <a:r>
              <a:rPr lang="en-US" altLang="ko-KR" sz="1400" dirty="0">
                <a:latin typeface="Times New Roman" panose="02020603050405020304" pitchFamily="18" charset="0"/>
              </a:rPr>
              <a:t>, 2:</a:t>
            </a:r>
            <a:r>
              <a:rPr lang="ko-KR" altLang="en-US" sz="1400" dirty="0">
                <a:latin typeface="Times New Roman" panose="02020603050405020304" pitchFamily="18" charset="0"/>
              </a:rPr>
              <a:t>학생신청학기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이수구분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//1:</a:t>
            </a:r>
            <a:r>
              <a:rPr lang="ko-KR" altLang="en-US" sz="1400" dirty="0">
                <a:latin typeface="Times New Roman" panose="02020603050405020304" pitchFamily="18" charset="0"/>
              </a:rPr>
              <a:t>대학본부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교육과정별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성적처리방법 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//11:</a:t>
            </a:r>
            <a:r>
              <a:rPr lang="ko-KR" altLang="en-US" sz="1400" dirty="0">
                <a:latin typeface="Times New Roman" panose="02020603050405020304" pitchFamily="18" charset="0"/>
              </a:rPr>
              <a:t>절대</a:t>
            </a:r>
            <a:r>
              <a:rPr lang="en-US" altLang="ko-KR" sz="1400" dirty="0">
                <a:latin typeface="Times New Roman" panose="02020603050405020304" pitchFamily="18" charset="0"/>
              </a:rPr>
              <a:t>_40, 12:</a:t>
            </a:r>
            <a:r>
              <a:rPr lang="ko-KR" altLang="en-US" sz="1400" dirty="0">
                <a:latin typeface="Times New Roman" panose="02020603050405020304" pitchFamily="18" charset="0"/>
              </a:rPr>
              <a:t>절대</a:t>
            </a:r>
            <a:r>
              <a:rPr lang="en-US" altLang="ko-KR" sz="1400" dirty="0">
                <a:latin typeface="Times New Roman" panose="02020603050405020304" pitchFamily="18" charset="0"/>
              </a:rPr>
              <a:t>_60, 21:</a:t>
            </a:r>
            <a:r>
              <a:rPr lang="ko-KR" altLang="en-US" sz="1400" dirty="0">
                <a:latin typeface="Times New Roman" panose="02020603050405020304" pitchFamily="18" charset="0"/>
              </a:rPr>
              <a:t>상대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성적등급종류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 1:(A+~F) 2: pass(S)/fail(U) </a:t>
            </a:r>
            <a:r>
              <a:rPr lang="ko-KR" altLang="en-US" sz="1400" dirty="0">
                <a:latin typeface="Times New Roman" panose="02020603050405020304" pitchFamily="18" charset="0"/>
              </a:rPr>
              <a:t>평가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강의평가대상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 Y/N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.</a:t>
            </a:r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826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 err="1">
                <a:latin typeface="Times New Roman" panose="02020603050405020304" pitchFamily="18" charset="0"/>
              </a:rPr>
              <a:t>주전공</a:t>
            </a:r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</a:t>
            </a:r>
            <a:r>
              <a:rPr lang="en-US" altLang="ko-KR" sz="1400" dirty="0">
                <a:latin typeface="Times New Roman" panose="02020603050405020304" pitchFamily="18" charset="0"/>
              </a:rPr>
              <a:t>),	//</a:t>
            </a:r>
            <a:r>
              <a:rPr lang="ko-KR" altLang="en-US" sz="1400" dirty="0">
                <a:latin typeface="Times New Roman" panose="02020603050405020304" pitchFamily="18" charset="0"/>
              </a:rPr>
              <a:t>주전공자에 대한 필수 여부</a:t>
            </a:r>
            <a:r>
              <a:rPr lang="en-US" altLang="ko-KR" sz="1400" dirty="0">
                <a:latin typeface="Times New Roman" panose="02020603050405020304" pitchFamily="18" charset="0"/>
              </a:rPr>
              <a:t>-&gt;1: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부전공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</a:t>
            </a:r>
            <a:r>
              <a:rPr lang="en-US" altLang="ko-KR" sz="1400" dirty="0">
                <a:latin typeface="Times New Roman" panose="02020603050405020304" pitchFamily="18" charset="0"/>
              </a:rPr>
              <a:t>),	//</a:t>
            </a:r>
            <a:r>
              <a:rPr lang="ko-KR" altLang="en-US" sz="1400" dirty="0">
                <a:latin typeface="Times New Roman" panose="02020603050405020304" pitchFamily="18" charset="0"/>
              </a:rPr>
              <a:t>부전공자에 대한 필수 여부 </a:t>
            </a:r>
            <a:r>
              <a:rPr lang="en-US" altLang="ko-KR" sz="1400" dirty="0">
                <a:latin typeface="Times New Roman" panose="02020603050405020304" pitchFamily="18" charset="0"/>
              </a:rPr>
              <a:t>-&gt;  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복수전공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</a:t>
            </a:r>
            <a:r>
              <a:rPr lang="ko-KR" altLang="en-US" sz="1400" dirty="0">
                <a:latin typeface="Times New Roman" panose="02020603050405020304" pitchFamily="18" charset="0"/>
              </a:rPr>
              <a:t>복수전공자에 대한 필수 여부 </a:t>
            </a:r>
            <a:r>
              <a:rPr lang="en-US" altLang="ko-KR" sz="1400" dirty="0">
                <a:latin typeface="Times New Roman" panose="02020603050405020304" pitchFamily="18" charset="0"/>
              </a:rPr>
              <a:t>-&gt;  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연계전공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</a:t>
            </a:r>
            <a:r>
              <a:rPr lang="ko-KR" altLang="en-US" sz="1400" dirty="0">
                <a:latin typeface="Times New Roman" panose="02020603050405020304" pitchFamily="18" charset="0"/>
              </a:rPr>
              <a:t>연계전공자에 대한 필수 여부 </a:t>
            </a:r>
            <a:r>
              <a:rPr lang="en-US" altLang="ko-KR" sz="1400" dirty="0">
                <a:latin typeface="Times New Roman" panose="02020603050405020304" pitchFamily="18" charset="0"/>
              </a:rPr>
              <a:t>-&gt;  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복합전공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</a:t>
            </a:r>
            <a:r>
              <a:rPr lang="ko-KR" altLang="en-US" sz="1400" dirty="0">
                <a:latin typeface="Times New Roman" panose="02020603050405020304" pitchFamily="18" charset="0"/>
              </a:rPr>
              <a:t>복합전공자에 대한 필수 여부 </a:t>
            </a:r>
            <a:r>
              <a:rPr lang="en-US" altLang="ko-KR" sz="1400" dirty="0">
                <a:latin typeface="Times New Roman" panose="02020603050405020304" pitchFamily="18" charset="0"/>
              </a:rPr>
              <a:t>-&gt;  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공학인증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	//</a:t>
            </a:r>
            <a:r>
              <a:rPr lang="ko-KR" altLang="en-US" sz="1400" dirty="0">
                <a:latin typeface="Times New Roman" panose="02020603050405020304" pitchFamily="18" charset="0"/>
              </a:rPr>
              <a:t>공학인증대상자에 대한 필수 여부 </a:t>
            </a:r>
            <a:r>
              <a:rPr lang="en-US" altLang="ko-KR" sz="1400" dirty="0">
                <a:latin typeface="Times New Roman" panose="02020603050405020304" pitchFamily="18" charset="0"/>
              </a:rPr>
              <a:t>-&gt;  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교직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</a:t>
            </a:r>
            <a:r>
              <a:rPr lang="en-US" altLang="ko-KR" sz="1400" dirty="0">
                <a:latin typeface="Times New Roman" panose="02020603050405020304" pitchFamily="18" charset="0"/>
              </a:rPr>
              <a:t>),	//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교직과정자에</a:t>
            </a:r>
            <a:r>
              <a:rPr lang="ko-KR" altLang="en-US" sz="1400" dirty="0">
                <a:latin typeface="Times New Roman" panose="02020603050405020304" pitchFamily="18" charset="0"/>
              </a:rPr>
              <a:t> 대한 필수 여부 </a:t>
            </a:r>
            <a:r>
              <a:rPr lang="en-US" altLang="ko-KR" sz="1400" dirty="0">
                <a:latin typeface="Times New Roman" panose="02020603050405020304" pitchFamily="18" charset="0"/>
              </a:rPr>
              <a:t>-&gt;  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_ROTC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</a:t>
            </a:r>
            <a:r>
              <a:rPr lang="en-US" altLang="ko-KR" sz="1400" dirty="0">
                <a:latin typeface="Times New Roman" panose="02020603050405020304" pitchFamily="18" charset="0"/>
              </a:rPr>
              <a:t>),	//ROTC</a:t>
            </a:r>
            <a:r>
              <a:rPr lang="ko-KR" altLang="en-US" sz="1400" dirty="0" err="1">
                <a:latin typeface="Times New Roman" panose="02020603050405020304" pitchFamily="18" charset="0"/>
              </a:rPr>
              <a:t>과정자에</a:t>
            </a:r>
            <a:r>
              <a:rPr lang="ko-KR" altLang="en-US" sz="1400" dirty="0">
                <a:latin typeface="Times New Roman" panose="02020603050405020304" pitchFamily="18" charset="0"/>
              </a:rPr>
              <a:t> 대한 필수 여부 </a:t>
            </a:r>
            <a:r>
              <a:rPr lang="en-US" altLang="ko-KR" sz="1400" dirty="0">
                <a:latin typeface="Times New Roman" panose="02020603050405020304" pitchFamily="18" charset="0"/>
              </a:rPr>
              <a:t>-&gt;  1:</a:t>
            </a:r>
            <a:r>
              <a:rPr lang="ko-KR" altLang="en-US" sz="1400" dirty="0">
                <a:latin typeface="Times New Roman" panose="02020603050405020304" pitchFamily="18" charset="0"/>
              </a:rPr>
              <a:t>필수 </a:t>
            </a:r>
            <a:r>
              <a:rPr lang="en-US" altLang="ko-KR" sz="1400" dirty="0">
                <a:latin typeface="Times New Roman" panose="02020603050405020304" pitchFamily="18" charset="0"/>
              </a:rPr>
              <a:t>2:</a:t>
            </a:r>
            <a:r>
              <a:rPr lang="ko-KR" altLang="en-US" sz="1400" dirty="0">
                <a:latin typeface="Times New Roman" panose="02020603050405020304" pitchFamily="18" charset="0"/>
              </a:rPr>
              <a:t>선택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_9		varchar2(1),	//not used.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이수구분</a:t>
            </a:r>
            <a:r>
              <a:rPr lang="en-US" altLang="ko-KR" sz="1400" dirty="0">
                <a:latin typeface="Times New Roman" panose="02020603050405020304" pitchFamily="18" charset="0"/>
              </a:rPr>
              <a:t>_10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varchar2(1</a:t>
            </a:r>
            <a:r>
              <a:rPr lang="en-US" altLang="ko-KR" sz="1400" dirty="0">
                <a:latin typeface="Times New Roman" panose="02020603050405020304" pitchFamily="18" charset="0"/>
              </a:rPr>
              <a:t>),	//not used.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학점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number(3,1</a:t>
            </a:r>
            <a:r>
              <a:rPr lang="en-US" altLang="ko-KR" sz="1400" dirty="0">
                <a:latin typeface="Times New Roman" panose="02020603050405020304" pitchFamily="18" charset="0"/>
              </a:rPr>
              <a:t>),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</a:rPr>
              <a:t>기본분반수</a:t>
            </a:r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>
                <a:latin typeface="Times New Roman" panose="02020603050405020304" pitchFamily="18" charset="0"/>
              </a:rPr>
              <a:t>integer default 1,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최대수강인원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integer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unique index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_idx1 on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교과과정년도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_idx2 on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(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교과과정년도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교과목구분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교과목종류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_idx3 on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교과과정년도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_idx4 on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교과과정년도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565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create </a:t>
            </a:r>
            <a:r>
              <a:rPr lang="en-US" altLang="ko-KR" sz="1400" dirty="0">
                <a:latin typeface="Times New Roman" panose="02020603050405020304" pitchFamily="18" charset="0"/>
              </a:rPr>
              <a:t>table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학번	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varchar2(10)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년도	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varchar2(4)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학기	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varchar2(5)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varchar2(6)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분반번호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varchar2(2) not null,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성적등급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varchar2(2),  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// </a:t>
            </a:r>
            <a:r>
              <a:rPr lang="ko-KR" altLang="en-US" sz="1400" dirty="0">
                <a:latin typeface="Times New Roman" panose="02020603050405020304" pitchFamily="18" charset="0"/>
              </a:rPr>
              <a:t>일반성적</a:t>
            </a:r>
            <a:r>
              <a:rPr lang="en-US" altLang="ko-KR" sz="1400" dirty="0">
                <a:latin typeface="Times New Roman" panose="02020603050405020304" pitchFamily="18" charset="0"/>
              </a:rPr>
              <a:t>-&gt; A+,A,B+,B,C+,C,D+,D,F. </a:t>
            </a:r>
            <a:r>
              <a:rPr lang="ko-KR" altLang="en-US" sz="1400" dirty="0">
                <a:latin typeface="Times New Roman" panose="02020603050405020304" pitchFamily="18" charset="0"/>
              </a:rPr>
              <a:t>인정성적</a:t>
            </a:r>
            <a:r>
              <a:rPr lang="en-US" altLang="ko-KR" sz="1400" dirty="0">
                <a:latin typeface="Times New Roman" panose="02020603050405020304" pitchFamily="18" charset="0"/>
              </a:rPr>
              <a:t>-&gt; S,U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>
                <a:latin typeface="Times New Roman" panose="02020603050405020304" pitchFamily="18" charset="0"/>
              </a:rPr>
              <a:t>성적기록구분		</a:t>
            </a:r>
            <a:r>
              <a:rPr lang="en-US" altLang="ko-KR" sz="1400" dirty="0">
                <a:latin typeface="Times New Roman" panose="02020603050405020304" pitchFamily="18" charset="0"/>
              </a:rPr>
              <a:t>varchar2(1),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// 0:</a:t>
            </a:r>
            <a:r>
              <a:rPr lang="ko-KR" altLang="en-US" sz="1400" dirty="0">
                <a:latin typeface="Times New Roman" panose="02020603050405020304" pitchFamily="18" charset="0"/>
              </a:rPr>
              <a:t>정상 성적</a:t>
            </a:r>
            <a:r>
              <a:rPr lang="en-US" altLang="ko-KR" sz="1400" dirty="0">
                <a:latin typeface="Times New Roman" panose="02020603050405020304" pitchFamily="18" charset="0"/>
              </a:rPr>
              <a:t>, 1:</a:t>
            </a:r>
            <a:r>
              <a:rPr lang="ko-KR" altLang="en-US" sz="1400" dirty="0">
                <a:latin typeface="Times New Roman" panose="02020603050405020304" pitchFamily="18" charset="0"/>
              </a:rPr>
              <a:t>대학원교과목 </a:t>
            </a:r>
            <a:r>
              <a:rPr lang="ko-KR" altLang="en-US" sz="1400" dirty="0" err="1">
                <a:latin typeface="Times New Roman" panose="02020603050405020304" pitchFamily="18" charset="0"/>
              </a:rPr>
              <a:t>선이수</a:t>
            </a:r>
            <a:r>
              <a:rPr lang="en-US" altLang="ko-KR" sz="1400" dirty="0">
                <a:latin typeface="Times New Roman" panose="02020603050405020304" pitchFamily="18" charset="0"/>
              </a:rPr>
              <a:t>, 2:</a:t>
            </a:r>
            <a:r>
              <a:rPr lang="ko-KR" altLang="en-US" sz="1400" dirty="0">
                <a:latin typeface="Times New Roman" panose="02020603050405020304" pitchFamily="18" charset="0"/>
              </a:rPr>
              <a:t>수강취소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재수강</a:t>
            </a:r>
            <a:r>
              <a:rPr lang="en-US" altLang="ko-KR" sz="1400" dirty="0">
                <a:latin typeface="Times New Roman" panose="02020603050405020304" pitchFamily="18" charset="0"/>
              </a:rPr>
              <a:t>), 3:</a:t>
            </a:r>
            <a:r>
              <a:rPr lang="ko-KR" altLang="en-US" sz="1400" dirty="0">
                <a:latin typeface="Times New Roman" panose="02020603050405020304" pitchFamily="18" charset="0"/>
              </a:rPr>
              <a:t>성적취소</a:t>
            </a:r>
            <a:r>
              <a:rPr lang="en-US" altLang="ko-KR" sz="14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    </a:t>
            </a:r>
            <a:r>
              <a:rPr lang="ko-KR" altLang="en-US" sz="1400" dirty="0">
                <a:latin typeface="Times New Roman" panose="02020603050405020304" pitchFamily="18" charset="0"/>
              </a:rPr>
              <a:t>결재문서번호            </a:t>
            </a:r>
            <a:r>
              <a:rPr lang="en-US" altLang="ko-KR" sz="1400" dirty="0">
                <a:latin typeface="Times New Roman" panose="02020603050405020304" pitchFamily="18" charset="0"/>
              </a:rPr>
              <a:t>varchar2(50)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   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unique index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_idx1 on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학기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_idx2 on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성적기록구분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_idx3 on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_idx4 on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성적기록구분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create index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_idx5 on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850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7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2. </a:t>
            </a:r>
            <a:r>
              <a:rPr lang="ko-KR" altLang="en-US" dirty="0" smtClean="0">
                <a:latin typeface="Times New Roman" panose="02020603050405020304" pitchFamily="18" charset="0"/>
              </a:rPr>
              <a:t>키보드로부터 </a:t>
            </a:r>
            <a:r>
              <a:rPr lang="ko-KR" altLang="en-US" dirty="0">
                <a:latin typeface="Times New Roman" panose="02020603050405020304" pitchFamily="18" charset="0"/>
              </a:rPr>
              <a:t>학번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년도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학기를 입력 받아 아래와 같이 처리한다</a:t>
            </a:r>
            <a:r>
              <a:rPr lang="en-US" altLang="ko-KR" dirty="0">
                <a:latin typeface="Times New Roman" panose="02020603050405020304" pitchFamily="18" charset="0"/>
              </a:rPr>
              <a:t>. </a:t>
            </a:r>
            <a:r>
              <a:rPr lang="ko-KR" altLang="en-US" dirty="0">
                <a:latin typeface="Times New Roman" panose="02020603050405020304" pitchFamily="18" charset="0"/>
              </a:rPr>
              <a:t>나머지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</a:t>
            </a:r>
            <a:r>
              <a:rPr lang="ko-KR" altLang="en-US" dirty="0" smtClean="0">
                <a:latin typeface="Times New Roman" panose="02020603050405020304" pitchFamily="18" charset="0"/>
              </a:rPr>
              <a:t>입력은 </a:t>
            </a:r>
            <a:r>
              <a:rPr lang="ko-KR" altLang="en-US" dirty="0">
                <a:latin typeface="Times New Roman" panose="02020603050405020304" pitchFamily="18" charset="0"/>
              </a:rPr>
              <a:t>오류로 처리할 것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1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</a:rPr>
              <a:t>년도</a:t>
            </a:r>
            <a:r>
              <a:rPr lang="en-US" altLang="ko-KR" dirty="0">
                <a:latin typeface="Times New Roman" panose="02020603050405020304" pitchFamily="18" charset="0"/>
              </a:rPr>
              <a:t>=‘*’&amp; </a:t>
            </a:r>
            <a:r>
              <a:rPr lang="ko-KR" altLang="en-US" dirty="0">
                <a:latin typeface="Times New Roman" panose="02020603050405020304" pitchFamily="18" charset="0"/>
              </a:rPr>
              <a:t>학기</a:t>
            </a:r>
            <a:r>
              <a:rPr lang="en-US" altLang="ko-KR" dirty="0">
                <a:latin typeface="Times New Roman" panose="02020603050405020304" pitchFamily="18" charset="0"/>
              </a:rPr>
              <a:t>=‘*’</a:t>
            </a:r>
            <a:r>
              <a:rPr lang="ko-KR" altLang="en-US" dirty="0">
                <a:latin typeface="Times New Roman" panose="02020603050405020304" pitchFamily="18" charset="0"/>
              </a:rPr>
              <a:t>이면 당해 학생이 재학한 전체 년도</a:t>
            </a:r>
            <a:r>
              <a:rPr lang="en-US" altLang="ko-KR" dirty="0">
                <a:latin typeface="Times New Roman" panose="02020603050405020304" pitchFamily="18" charset="0"/>
              </a:rPr>
              <a:t>/</a:t>
            </a:r>
            <a:r>
              <a:rPr lang="ko-KR" altLang="en-US" dirty="0">
                <a:latin typeface="Times New Roman" panose="02020603050405020304" pitchFamily="18" charset="0"/>
              </a:rPr>
              <a:t>학기에 대한 성적표를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</a:t>
            </a:r>
            <a:r>
              <a:rPr lang="ko-KR" altLang="en-US" dirty="0" smtClean="0">
                <a:latin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</a:rPr>
              <a:t>년도</a:t>
            </a:r>
            <a:r>
              <a:rPr lang="en-US" altLang="ko-KR" dirty="0">
                <a:latin typeface="Times New Roman" panose="02020603050405020304" pitchFamily="18" charset="0"/>
              </a:rPr>
              <a:t>=‘2016’ &amp; </a:t>
            </a:r>
            <a:r>
              <a:rPr lang="ko-KR" altLang="en-US" dirty="0">
                <a:latin typeface="Times New Roman" panose="02020603050405020304" pitchFamily="18" charset="0"/>
              </a:rPr>
              <a:t>학기</a:t>
            </a:r>
            <a:r>
              <a:rPr lang="en-US" altLang="ko-KR" dirty="0">
                <a:latin typeface="Times New Roman" panose="02020603050405020304" pitchFamily="18" charset="0"/>
              </a:rPr>
              <a:t>=‘1’</a:t>
            </a:r>
            <a:r>
              <a:rPr lang="ko-KR" altLang="en-US" dirty="0">
                <a:latin typeface="Times New Roman" panose="02020603050405020304" pitchFamily="18" charset="0"/>
              </a:rPr>
              <a:t>이면 당해 학생의 </a:t>
            </a:r>
            <a:r>
              <a:rPr lang="en-US" altLang="ko-KR" dirty="0">
                <a:latin typeface="Times New Roman" panose="02020603050405020304" pitchFamily="18" charset="0"/>
              </a:rPr>
              <a:t>2016</a:t>
            </a:r>
            <a:r>
              <a:rPr lang="ko-KR" altLang="en-US" dirty="0">
                <a:latin typeface="Times New Roman" panose="02020603050405020304" pitchFamily="18" charset="0"/>
              </a:rPr>
              <a:t>년도</a:t>
            </a:r>
            <a:r>
              <a:rPr lang="en-US" altLang="ko-KR" dirty="0">
                <a:latin typeface="Times New Roman" panose="02020603050405020304" pitchFamily="18" charset="0"/>
              </a:rPr>
              <a:t>/1</a:t>
            </a:r>
            <a:r>
              <a:rPr lang="ko-KR" altLang="en-US" dirty="0">
                <a:latin typeface="Times New Roman" panose="02020603050405020304" pitchFamily="18" charset="0"/>
              </a:rPr>
              <a:t>학기에 대한 성적표를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</a:t>
            </a:r>
            <a:r>
              <a:rPr lang="ko-KR" altLang="en-US" dirty="0" smtClean="0">
                <a:latin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3. </a:t>
            </a:r>
            <a:r>
              <a:rPr lang="ko-KR" altLang="en-US" dirty="0">
                <a:latin typeface="Times New Roman" panose="02020603050405020304" pitchFamily="18" charset="0"/>
              </a:rPr>
              <a:t>성적표의 출력 양식은 아래와 같다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		</a:t>
            </a:r>
            <a:r>
              <a:rPr lang="ko-KR" altLang="en-US" dirty="0">
                <a:latin typeface="Times New Roman" panose="02020603050405020304" pitchFamily="18" charset="0"/>
              </a:rPr>
              <a:t>성적표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</a:rPr>
              <a:t>학번</a:t>
            </a:r>
            <a:r>
              <a:rPr lang="en-US" altLang="ko-KR" dirty="0">
                <a:latin typeface="Times New Roman" panose="02020603050405020304" pitchFamily="18" charset="0"/>
              </a:rPr>
              <a:t>: 20160079, </a:t>
            </a:r>
            <a:r>
              <a:rPr lang="ko-KR" altLang="en-US" dirty="0">
                <a:latin typeface="Times New Roman" panose="02020603050405020304" pitchFamily="18" charset="0"/>
              </a:rPr>
              <a:t>성명</a:t>
            </a:r>
            <a:r>
              <a:rPr lang="en-US" altLang="ko-KR" dirty="0">
                <a:latin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</a:rPr>
              <a:t>홍길동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------------------------------------------------------------------------------------------------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년도	학기	교과목코드	</a:t>
            </a:r>
            <a:r>
              <a:rPr lang="ko-KR" altLang="en-US" dirty="0" err="1">
                <a:latin typeface="Times New Roman" panose="02020603050405020304" pitchFamily="18" charset="0"/>
              </a:rPr>
              <a:t>교과목명</a:t>
            </a:r>
            <a:r>
              <a:rPr lang="ko-KR" altLang="en-US" dirty="0">
                <a:latin typeface="Times New Roman" panose="02020603050405020304" pitchFamily="18" charset="0"/>
              </a:rPr>
              <a:t>	학점	성적등급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------------------------------------------------------------------------------------------------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2016	1	...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</a:rPr>
              <a:t>이수학점</a:t>
            </a:r>
            <a:r>
              <a:rPr lang="en-US" altLang="ko-KR" dirty="0">
                <a:latin typeface="Times New Roman" panose="02020603050405020304" pitchFamily="18" charset="0"/>
              </a:rPr>
              <a:t>: 18, </a:t>
            </a:r>
            <a:r>
              <a:rPr lang="ko-KR" altLang="en-US" dirty="0">
                <a:latin typeface="Times New Roman" panose="02020603050405020304" pitchFamily="18" charset="0"/>
              </a:rPr>
              <a:t>평점평균</a:t>
            </a:r>
            <a:r>
              <a:rPr lang="en-US" altLang="ko-KR" dirty="0">
                <a:latin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Times New Roman" panose="02020603050405020304" pitchFamily="18" charset="0"/>
              </a:rPr>
              <a:t>4.35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900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70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2016	2	...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이수학점</a:t>
            </a:r>
            <a:r>
              <a:rPr lang="en-US" altLang="ko-KR" dirty="0" smtClean="0">
                <a:latin typeface="Times New Roman" panose="02020603050405020304" pitchFamily="18" charset="0"/>
              </a:rPr>
              <a:t>: 19, </a:t>
            </a:r>
            <a:r>
              <a:rPr lang="ko-KR" altLang="en-US" dirty="0" smtClean="0">
                <a:latin typeface="Times New Roman" panose="02020603050405020304" pitchFamily="18" charset="0"/>
              </a:rPr>
              <a:t>평점평균</a:t>
            </a:r>
            <a:r>
              <a:rPr lang="en-US" altLang="ko-KR" dirty="0" smtClean="0">
                <a:latin typeface="Times New Roman" panose="02020603050405020304" pitchFamily="18" charset="0"/>
              </a:rPr>
              <a:t>: 4.45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2017	1	...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	...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이수학점</a:t>
            </a:r>
            <a:r>
              <a:rPr lang="en-US" altLang="ko-KR" dirty="0" smtClean="0">
                <a:latin typeface="Times New Roman" panose="02020603050405020304" pitchFamily="18" charset="0"/>
              </a:rPr>
              <a:t>: 19, </a:t>
            </a:r>
            <a:r>
              <a:rPr lang="ko-KR" altLang="en-US" dirty="0" smtClean="0">
                <a:latin typeface="Times New Roman" panose="02020603050405020304" pitchFamily="18" charset="0"/>
              </a:rPr>
              <a:t>평점평균</a:t>
            </a:r>
            <a:r>
              <a:rPr lang="en-US" altLang="ko-KR" dirty="0" smtClean="0">
                <a:latin typeface="Times New Roman" panose="02020603050405020304" pitchFamily="18" charset="0"/>
              </a:rPr>
              <a:t>: 4.48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----------------------------------------------------------------------------------------------------</a:t>
            </a:r>
          </a:p>
          <a:p>
            <a:r>
              <a:rPr lang="ko-KR" altLang="en-US" dirty="0" err="1" smtClean="0">
                <a:latin typeface="Times New Roman" panose="02020603050405020304" pitchFamily="18" charset="0"/>
              </a:rPr>
              <a:t>총이수학점</a:t>
            </a:r>
            <a:r>
              <a:rPr lang="en-US" altLang="ko-KR" dirty="0" smtClean="0">
                <a:latin typeface="Times New Roman" panose="02020603050405020304" pitchFamily="18" charset="0"/>
              </a:rPr>
              <a:t>: 56, </a:t>
            </a:r>
            <a:r>
              <a:rPr lang="ko-KR" altLang="en-US" dirty="0" smtClean="0">
                <a:latin typeface="Times New Roman" panose="02020603050405020304" pitchFamily="18" charset="0"/>
              </a:rPr>
              <a:t>평점평균</a:t>
            </a:r>
            <a:r>
              <a:rPr lang="en-US" altLang="ko-KR" dirty="0" smtClean="0">
                <a:latin typeface="Times New Roman" panose="02020603050405020304" pitchFamily="18" charset="0"/>
              </a:rPr>
              <a:t>: 4.43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----------------------------------------------------------------------------------------------------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8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</a:rPr>
              <a:t>import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java.sql</a:t>
            </a:r>
            <a:r>
              <a:rPr lang="en-US" altLang="ko-KR" sz="1400" dirty="0">
                <a:latin typeface="Times New Roman" panose="02020603050405020304" pitchFamily="18" charset="0"/>
              </a:rPr>
              <a:t>.*;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import java.io.*;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import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java.util</a:t>
            </a:r>
            <a:r>
              <a:rPr lang="en-US" altLang="ko-KR" sz="1400" dirty="0">
                <a:latin typeface="Times New Roman" panose="02020603050405020304" pitchFamily="18" charset="0"/>
              </a:rPr>
              <a:t>.*;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import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oracle.sqlj.runtime.Oracle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public class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studentNo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year;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semester;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 err="1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() { 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 err="1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(String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sNo</a:t>
            </a:r>
            <a:r>
              <a:rPr lang="en-US" altLang="ko-KR" sz="1400" dirty="0">
                <a:latin typeface="Times New Roman" panose="02020603050405020304" pitchFamily="18" charset="0"/>
              </a:rPr>
              <a:t>, 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yy</a:t>
            </a:r>
            <a:r>
              <a:rPr lang="en-US" altLang="ko-KR" sz="1400" dirty="0">
                <a:latin typeface="Times New Roman" panose="02020603050405020304" pitchFamily="18" charset="0"/>
              </a:rPr>
              <a:t>,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ss</a:t>
            </a:r>
            <a:r>
              <a:rPr lang="en-US" altLang="ko-KR" sz="1400" dirty="0">
                <a:latin typeface="Times New Roman" panose="02020603050405020304" pitchFamily="18" charset="0"/>
              </a:rPr>
              <a:t>) {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studentNo</a:t>
            </a:r>
            <a:r>
              <a:rPr lang="en-US" altLang="ko-KR" sz="1400" dirty="0">
                <a:latin typeface="Times New Roman" panose="02020603050405020304" pitchFamily="18" charset="0"/>
              </a:rPr>
              <a:t>=</a:t>
            </a:r>
            <a:r>
              <a:rPr lang="en-US" altLang="ko-KR" sz="1400" dirty="0" err="1">
                <a:latin typeface="Times New Roman" panose="02020603050405020304" pitchFamily="18" charset="0"/>
              </a:rPr>
              <a:t>sNo</a:t>
            </a:r>
            <a:r>
              <a:rPr lang="en-US" altLang="ko-KR" sz="1400" dirty="0">
                <a:latin typeface="Times New Roman" panose="02020603050405020304" pitchFamily="18" charset="0"/>
              </a:rPr>
              <a:t>; year=</a:t>
            </a:r>
            <a:r>
              <a:rPr lang="en-US" altLang="ko-KR" sz="1400" dirty="0" err="1">
                <a:latin typeface="Times New Roman" panose="02020603050405020304" pitchFamily="18" charset="0"/>
              </a:rPr>
              <a:t>yy</a:t>
            </a:r>
            <a:r>
              <a:rPr lang="en-US" altLang="ko-KR" sz="1400" dirty="0">
                <a:latin typeface="Times New Roman" panose="02020603050405020304" pitchFamily="18" charset="0"/>
              </a:rPr>
              <a:t>; semester=</a:t>
            </a:r>
            <a:r>
              <a:rPr lang="en-US" altLang="ko-KR" sz="1400" dirty="0" err="1">
                <a:latin typeface="Times New Roman" panose="02020603050405020304" pitchFamily="18" charset="0"/>
              </a:rPr>
              <a:t>ss</a:t>
            </a:r>
            <a:r>
              <a:rPr lang="en-US" altLang="ko-KR" sz="1400" dirty="0">
                <a:latin typeface="Times New Roman" panose="02020603050405020304" pitchFamily="18" charset="0"/>
              </a:rPr>
              <a:t>; 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}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public class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latin typeface="Times New Roman" panose="02020603050405020304" pitchFamily="18" charset="0"/>
              </a:rPr>
              <a:t>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year;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semester;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courseName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</a:rPr>
              <a:t> credit;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String grade;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latin typeface="Times New Roman" panose="02020603050405020304" pitchFamily="18" charset="0"/>
              </a:rPr>
              <a:t>() { 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latin typeface="Times New Roman" panose="02020603050405020304" pitchFamily="18" charset="0"/>
              </a:rPr>
              <a:t>(String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yy</a:t>
            </a:r>
            <a:r>
              <a:rPr lang="en-US" altLang="ko-KR" sz="1400" dirty="0">
                <a:latin typeface="Times New Roman" panose="02020603050405020304" pitchFamily="18" charset="0"/>
              </a:rPr>
              <a:t>,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ss</a:t>
            </a:r>
            <a:r>
              <a:rPr lang="en-US" altLang="ko-KR" sz="1400" dirty="0">
                <a:latin typeface="Times New Roman" panose="02020603050405020304" pitchFamily="18" charset="0"/>
              </a:rPr>
              <a:t>,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cNo</a:t>
            </a:r>
            <a:r>
              <a:rPr lang="en-US" altLang="ko-KR" sz="1400" dirty="0">
                <a:latin typeface="Times New Roman" panose="02020603050405020304" pitchFamily="18" charset="0"/>
              </a:rPr>
              <a:t>,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cName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cr</a:t>
            </a:r>
            <a:r>
              <a:rPr lang="en-US" altLang="ko-KR" sz="1400" dirty="0">
                <a:latin typeface="Times New Roman" panose="02020603050405020304" pitchFamily="18" charset="0"/>
              </a:rPr>
              <a:t>, String gr)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year=</a:t>
            </a:r>
            <a:r>
              <a:rPr lang="en-US" altLang="ko-KR" sz="1400" dirty="0" err="1">
                <a:latin typeface="Times New Roman" panose="02020603050405020304" pitchFamily="18" charset="0"/>
              </a:rPr>
              <a:t>yy</a:t>
            </a:r>
            <a:r>
              <a:rPr lang="en-US" altLang="ko-KR" sz="1400" dirty="0">
                <a:latin typeface="Times New Roman" panose="02020603050405020304" pitchFamily="18" charset="0"/>
              </a:rPr>
              <a:t>; semester=</a:t>
            </a:r>
            <a:r>
              <a:rPr lang="en-US" altLang="ko-KR" sz="1400" dirty="0" err="1">
                <a:latin typeface="Times New Roman" panose="02020603050405020304" pitchFamily="18" charset="0"/>
              </a:rPr>
              <a:t>ss</a:t>
            </a:r>
            <a:r>
              <a:rPr lang="en-US" altLang="ko-KR" sz="1400" dirty="0">
                <a:latin typeface="Times New Roman" panose="02020603050405020304" pitchFamily="18" charset="0"/>
              </a:rPr>
              <a:t>;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=</a:t>
            </a:r>
            <a:r>
              <a:rPr lang="en-US" altLang="ko-KR" sz="1400" dirty="0" err="1">
                <a:latin typeface="Times New Roman" panose="02020603050405020304" pitchFamily="18" charset="0"/>
              </a:rPr>
              <a:t>cNo</a:t>
            </a:r>
            <a:r>
              <a:rPr lang="en-US" altLang="ko-KR" sz="1400" dirty="0">
                <a:latin typeface="Times New Roman" panose="02020603050405020304" pitchFamily="18" charset="0"/>
              </a:rPr>
              <a:t>;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courseName</a:t>
            </a:r>
            <a:r>
              <a:rPr lang="en-US" altLang="ko-KR" sz="1400" dirty="0">
                <a:latin typeface="Times New Roman" panose="02020603050405020304" pitchFamily="18" charset="0"/>
              </a:rPr>
              <a:t>=</a:t>
            </a:r>
            <a:r>
              <a:rPr lang="en-US" altLang="ko-KR" sz="1400" dirty="0" err="1">
                <a:latin typeface="Times New Roman" panose="02020603050405020304" pitchFamily="18" charset="0"/>
              </a:rPr>
              <a:t>cName</a:t>
            </a:r>
            <a:r>
              <a:rPr lang="en-US" altLang="ko-KR" sz="1400" dirty="0">
                <a:latin typeface="Times New Roman" panose="02020603050405020304" pitchFamily="18" charset="0"/>
              </a:rPr>
              <a:t>; credit=</a:t>
            </a:r>
            <a:r>
              <a:rPr lang="en-US" altLang="ko-KR" sz="1400" dirty="0" err="1">
                <a:latin typeface="Times New Roman" panose="02020603050405020304" pitchFamily="18" charset="0"/>
              </a:rPr>
              <a:t>cr</a:t>
            </a:r>
            <a:r>
              <a:rPr lang="en-US" altLang="ko-KR" sz="1400" dirty="0">
                <a:latin typeface="Times New Roman" panose="02020603050405020304" pitchFamily="18" charset="0"/>
              </a:rPr>
              <a:t>; grade=gr;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}</a:t>
            </a:r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162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public </a:t>
            </a:r>
            <a:r>
              <a:rPr lang="en-US" altLang="ko-KR" sz="1400" dirty="0">
                <a:latin typeface="Times New Roman" panose="02020603050405020304" pitchFamily="18" charset="0"/>
              </a:rPr>
              <a:t>class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ioHandler</a:t>
            </a:r>
            <a:r>
              <a:rPr lang="en-US" altLang="ko-KR" sz="1400" dirty="0">
                <a:latin typeface="Times New Roman" panose="02020603050405020304" pitchFamily="18" charset="0"/>
              </a:rPr>
              <a:t>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 err="1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getQueryTarget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()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Scanner s = new Scanner(System.in);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while(true)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(“\n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학기를 빈칸으로 구분하여 순서대로 입력하세요 </a:t>
            </a:r>
            <a:r>
              <a:rPr lang="en-US" altLang="ko-KR" sz="1400" dirty="0">
                <a:latin typeface="Times New Roman" panose="02020603050405020304" pitchFamily="18" charset="0"/>
              </a:rPr>
              <a:t>-&gt; 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studentNo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s.next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String </a:t>
            </a:r>
            <a:r>
              <a:rPr lang="en-US" altLang="ko-KR" sz="1400" dirty="0">
                <a:latin typeface="Times New Roman" panose="02020603050405020304" pitchFamily="18" charset="0"/>
              </a:rPr>
              <a:t>year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s.next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String </a:t>
            </a:r>
            <a:r>
              <a:rPr lang="en-US" altLang="ko-KR" sz="1400" dirty="0">
                <a:latin typeface="Times New Roman" panose="02020603050405020304" pitchFamily="18" charset="0"/>
              </a:rPr>
              <a:t>semester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s.next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if </a:t>
            </a:r>
            <a:r>
              <a:rPr lang="en-US" altLang="ko-KR" sz="1400" dirty="0">
                <a:latin typeface="Times New Roman" panose="02020603050405020304" pitchFamily="18" charset="0"/>
              </a:rPr>
              <a:t>(year == “*” &amp;&amp; semester == “*” || year != “*” &amp;&amp; semester != “*” ) break;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(“\n</a:t>
            </a:r>
            <a:r>
              <a:rPr lang="ko-KR" altLang="en-US" sz="1400" dirty="0">
                <a:latin typeface="Times New Roman" panose="02020603050405020304" pitchFamily="18" charset="0"/>
              </a:rPr>
              <a:t>년도 및 학기가 적절치 않습니다</a:t>
            </a:r>
            <a:r>
              <a:rPr lang="en-US" altLang="ko-KR" sz="1400" dirty="0">
                <a:latin typeface="Times New Roman" panose="02020603050405020304" pitchFamily="18" charset="0"/>
              </a:rPr>
              <a:t>. </a:t>
            </a:r>
            <a:r>
              <a:rPr lang="ko-KR" altLang="en-US" sz="1400" dirty="0">
                <a:latin typeface="Times New Roman" panose="02020603050405020304" pitchFamily="18" charset="0"/>
              </a:rPr>
              <a:t>다시 입력하세요</a:t>
            </a:r>
            <a:r>
              <a:rPr lang="en-US" altLang="ko-KR" sz="1400" dirty="0">
                <a:latin typeface="Times New Roman" panose="02020603050405020304" pitchFamily="18" charset="0"/>
              </a:rPr>
              <a:t>!!”);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if (year == “*” &amp;&amp; semester == “*”)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year </a:t>
            </a:r>
            <a:r>
              <a:rPr lang="en-US" altLang="ko-KR" sz="1400" dirty="0">
                <a:latin typeface="Times New Roman" panose="02020603050405020304" pitchFamily="18" charset="0"/>
              </a:rPr>
              <a:t>= “%”;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semester </a:t>
            </a:r>
            <a:r>
              <a:rPr lang="en-US" altLang="ko-KR" sz="1400" dirty="0">
                <a:latin typeface="Times New Roman" panose="02020603050405020304" pitchFamily="18" charset="0"/>
              </a:rPr>
              <a:t>= “%”;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qt</a:t>
            </a:r>
            <a:r>
              <a:rPr lang="en-US" altLang="ko-KR" sz="1400" dirty="0">
                <a:latin typeface="Times New Roman" panose="02020603050405020304" pitchFamily="18" charset="0"/>
              </a:rPr>
              <a:t> = new </a:t>
            </a:r>
            <a:r>
              <a:rPr lang="en-US" altLang="ko-KR" sz="1400" dirty="0" err="1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studentNo</a:t>
            </a:r>
            <a:r>
              <a:rPr lang="en-US" altLang="ko-KR" sz="1400" dirty="0">
                <a:latin typeface="Times New Roman" panose="02020603050405020304" pitchFamily="18" charset="0"/>
              </a:rPr>
              <a:t>, year, semester);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return </a:t>
            </a:r>
            <a:r>
              <a:rPr lang="en-US" altLang="ko-KR" sz="1400" dirty="0" err="1">
                <a:latin typeface="Times New Roman" panose="02020603050405020304" pitchFamily="18" charset="0"/>
              </a:rPr>
              <a:t>qt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}</a:t>
            </a:r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084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>
                <a:latin typeface="Times New Roman" panose="02020603050405020304" pitchFamily="18" charset="0"/>
              </a:rPr>
              <a:t>void </a:t>
            </a:r>
            <a:r>
              <a:rPr lang="en-US" altLang="ko-KR" sz="1400" dirty="0" err="1">
                <a:latin typeface="Times New Roman" panose="02020603050405020304" pitchFamily="18" charset="0"/>
              </a:rPr>
              <a:t>printTitle</a:t>
            </a:r>
            <a:r>
              <a:rPr lang="en-US" altLang="ko-KR" sz="1400" dirty="0">
                <a:latin typeface="Times New Roman" panose="02020603050405020304" pitchFamily="18" charset="0"/>
              </a:rPr>
              <a:t>(String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studentNo</a:t>
            </a:r>
            <a:r>
              <a:rPr lang="en-US" altLang="ko-KR" sz="1400" dirty="0">
                <a:latin typeface="Times New Roman" panose="02020603050405020304" pitchFamily="18" charset="0"/>
              </a:rPr>
              <a:t>,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(“\n\n”);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(“\t\t\t</a:t>
            </a:r>
            <a:r>
              <a:rPr lang="ko-KR" altLang="en-US" sz="1400" dirty="0">
                <a:latin typeface="Times New Roman" panose="02020603050405020304" pitchFamily="18" charset="0"/>
              </a:rPr>
              <a:t>성적표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: ”+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studentNo</a:t>
            </a:r>
            <a:r>
              <a:rPr lang="en-US" altLang="ko-KR" sz="1400" dirty="0">
                <a:latin typeface="Times New Roman" panose="02020603050405020304" pitchFamily="18" charset="0"/>
              </a:rPr>
              <a:t> + “, </a:t>
            </a:r>
            <a:r>
              <a:rPr lang="ko-KR" altLang="en-US" sz="1400" dirty="0">
                <a:latin typeface="Times New Roman" panose="02020603050405020304" pitchFamily="18" charset="0"/>
              </a:rPr>
              <a:t>성명</a:t>
            </a:r>
            <a:r>
              <a:rPr lang="en-US" altLang="ko-KR" sz="1400" dirty="0">
                <a:latin typeface="Times New Roman" panose="02020603050405020304" pitchFamily="18" charset="0"/>
              </a:rPr>
              <a:t>: ”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>
                <a:latin typeface="Times New Roman" panose="02020603050405020304" pitchFamily="18" charset="0"/>
              </a:rPr>
              <a:t> + “)”);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(“--------------------------------------”);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\t\t</a:t>
            </a:r>
            <a:r>
              <a:rPr lang="ko-KR" altLang="en-US" sz="1400" dirty="0">
                <a:latin typeface="Times New Roman" panose="02020603050405020304" pitchFamily="18" charset="0"/>
              </a:rPr>
              <a:t>학기</a:t>
            </a:r>
            <a:r>
              <a:rPr lang="en-US" altLang="ko-KR" sz="1400" dirty="0">
                <a:latin typeface="Times New Roman" panose="02020603050405020304" pitchFamily="18" charset="0"/>
              </a:rPr>
              <a:t>\t\t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\t\t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교과목명</a:t>
            </a:r>
            <a:r>
              <a:rPr lang="en-US" altLang="ko-KR" sz="1400" dirty="0">
                <a:latin typeface="Times New Roman" panose="02020603050405020304" pitchFamily="18" charset="0"/>
              </a:rPr>
              <a:t>\t\t</a:t>
            </a:r>
            <a:r>
              <a:rPr lang="ko-KR" altLang="en-US" sz="1400" dirty="0">
                <a:latin typeface="Times New Roman" panose="02020603050405020304" pitchFamily="18" charset="0"/>
              </a:rPr>
              <a:t>학점</a:t>
            </a:r>
            <a:r>
              <a:rPr lang="en-US" altLang="ko-KR" sz="1400" dirty="0">
                <a:latin typeface="Times New Roman" panose="02020603050405020304" pitchFamily="18" charset="0"/>
              </a:rPr>
              <a:t>\t\t</a:t>
            </a:r>
            <a:r>
              <a:rPr lang="ko-KR" altLang="en-US" sz="1400" dirty="0">
                <a:latin typeface="Times New Roman" panose="02020603050405020304" pitchFamily="18" charset="0"/>
              </a:rPr>
              <a:t>성적등급”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(“--------------------------------------”);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void </a:t>
            </a:r>
            <a:r>
              <a:rPr lang="en-US" altLang="ko-KR" sz="1400" dirty="0" err="1">
                <a:latin typeface="Times New Roman" panose="02020603050405020304" pitchFamily="18" charset="0"/>
              </a:rPr>
              <a:t>printCourseRecord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latin typeface="Times New Roman" panose="02020603050405020304" pitchFamily="18" charset="0"/>
              </a:rPr>
              <a:t> c,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boolean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if (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</a:t>
            </a:r>
            <a:r>
              <a:rPr lang="en-US" altLang="ko-KR" sz="1400" dirty="0">
                <a:latin typeface="Times New Roman" panose="02020603050405020304" pitchFamily="18" charset="0"/>
              </a:rPr>
              <a:t>	Semester == true)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c.year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c.semester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c.courseNo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c.courseName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	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c.credit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c.grade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(“\t\t\t\t”+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c.courseNo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c.courseName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	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c.credit</a:t>
            </a:r>
            <a:r>
              <a:rPr lang="en-US" altLang="ko-KR" sz="1400" dirty="0">
                <a:latin typeface="Times New Roman" panose="02020603050405020304" pitchFamily="18" charset="0"/>
              </a:rPr>
              <a:t>+“\t\t”+</a:t>
            </a:r>
            <a:r>
              <a:rPr lang="en-US" altLang="ko-KR" sz="1400" dirty="0" err="1">
                <a:latin typeface="Times New Roman" panose="02020603050405020304" pitchFamily="18" charset="0"/>
              </a:rPr>
              <a:t>c.grade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63707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    public </a:t>
            </a:r>
            <a:r>
              <a:rPr lang="en-US" altLang="ko-KR" sz="1400" dirty="0">
                <a:latin typeface="Times New Roman" panose="02020603050405020304" pitchFamily="18" charset="0"/>
              </a:rPr>
              <a:t>void </a:t>
            </a:r>
            <a:r>
              <a:rPr lang="en-US" altLang="ko-KR" sz="1400" dirty="0" err="1">
                <a:latin typeface="Times New Roman" panose="02020603050405020304" pitchFamily="18" charset="0"/>
              </a:rPr>
              <a:t>printSemesterTotal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</a:rPr>
              <a:t> credits, float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markAverage</a:t>
            </a:r>
            <a:r>
              <a:rPr lang="en-US" altLang="ko-KR" sz="14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(“\t\t</a:t>
            </a:r>
            <a:r>
              <a:rPr lang="ko-KR" altLang="en-US" sz="1400" dirty="0">
                <a:latin typeface="Times New Roman" panose="02020603050405020304" pitchFamily="18" charset="0"/>
              </a:rPr>
              <a:t>이수학점</a:t>
            </a:r>
            <a:r>
              <a:rPr lang="en-US" altLang="ko-KR" sz="1400" dirty="0">
                <a:latin typeface="Times New Roman" panose="02020603050405020304" pitchFamily="18" charset="0"/>
              </a:rPr>
              <a:t>: ”+ credits + “, </a:t>
            </a:r>
            <a:r>
              <a:rPr lang="ko-KR" altLang="en-US" sz="1400" dirty="0">
                <a:latin typeface="Times New Roman" panose="02020603050405020304" pitchFamily="18" charset="0"/>
              </a:rPr>
              <a:t>평점평균</a:t>
            </a:r>
            <a:r>
              <a:rPr lang="en-US" altLang="ko-KR" sz="1400" dirty="0">
                <a:latin typeface="Times New Roman" panose="02020603050405020304" pitchFamily="18" charset="0"/>
              </a:rPr>
              <a:t>: ”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markAverage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void </a:t>
            </a:r>
            <a:r>
              <a:rPr lang="en-US" altLang="ko-KR" sz="1400" dirty="0" err="1">
                <a:latin typeface="Times New Roman" panose="02020603050405020304" pitchFamily="18" charset="0"/>
              </a:rPr>
              <a:t>printGrandTotal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</a:rPr>
              <a:t> credits, float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markAverage</a:t>
            </a:r>
            <a:r>
              <a:rPr lang="en-US" altLang="ko-KR" sz="14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(“--------------------------------------”);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</a:t>
            </a:r>
            <a:r>
              <a:rPr lang="ko-KR" altLang="en-US" sz="1400" dirty="0" err="1">
                <a:latin typeface="Times New Roman" panose="02020603050405020304" pitchFamily="18" charset="0"/>
              </a:rPr>
              <a:t>총이수학점</a:t>
            </a:r>
            <a:r>
              <a:rPr lang="en-US" altLang="ko-KR" sz="1400" dirty="0">
                <a:latin typeface="Times New Roman" panose="02020603050405020304" pitchFamily="18" charset="0"/>
              </a:rPr>
              <a:t>: ”+ credits + “, </a:t>
            </a:r>
            <a:r>
              <a:rPr lang="ko-KR" altLang="en-US" sz="1400" dirty="0">
                <a:latin typeface="Times New Roman" panose="02020603050405020304" pitchFamily="18" charset="0"/>
              </a:rPr>
              <a:t>평점평균</a:t>
            </a:r>
            <a:r>
              <a:rPr lang="en-US" altLang="ko-KR" sz="1400" dirty="0">
                <a:latin typeface="Times New Roman" panose="02020603050405020304" pitchFamily="18" charset="0"/>
              </a:rPr>
              <a:t>: ”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markAverage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400" dirty="0">
                <a:latin typeface="Times New Roman" panose="02020603050405020304" pitchFamily="18" charset="0"/>
              </a:rPr>
              <a:t>(“--------------------------------------”);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}</a:t>
            </a:r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706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(5)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public </a:t>
            </a:r>
            <a:r>
              <a:rPr lang="en-US" altLang="ko-KR" sz="1400" dirty="0">
                <a:latin typeface="Times New Roman" panose="02020603050405020304" pitchFamily="18" charset="0"/>
              </a:rPr>
              <a:t>class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SchoolRecord</a:t>
            </a:r>
            <a:r>
              <a:rPr lang="en-US" altLang="ko-KR" sz="1400" dirty="0">
                <a:latin typeface="Times New Roman" panose="02020603050405020304" pitchFamily="18" charset="0"/>
              </a:rPr>
              <a:t>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float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convertGradeToMark</a:t>
            </a:r>
            <a:r>
              <a:rPr lang="en-US" altLang="ko-KR" sz="1400" dirty="0">
                <a:latin typeface="Times New Roman" panose="02020603050405020304" pitchFamily="18" charset="0"/>
              </a:rPr>
              <a:t>(String grade)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if (grade == “A+”) return 4.5;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if (grade == “A”) return 4.0;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if (grade == “B+”) return 3.5;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if (grade == “B”) return 3.0;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if (grade == “C+”) return 2.5;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if (grade == “C”) return 2.0;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if (grade == “D+”) return 1.5;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if (grade == “D”) return 1.0;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else return 0.0;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}</a:t>
            </a:r>
          </a:p>
          <a:p>
            <a:endParaRPr lang="en-US" altLang="ko-KR" sz="1400" dirty="0" smtClean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public </a:t>
            </a:r>
            <a:r>
              <a:rPr lang="en-US" altLang="ko-KR" sz="1400" dirty="0">
                <a:latin typeface="Times New Roman" panose="02020603050405020304" pitchFamily="18" charset="0"/>
              </a:rPr>
              <a:t>static void main(String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argv</a:t>
            </a:r>
            <a:r>
              <a:rPr lang="en-US" altLang="ko-KR" sz="1400" dirty="0">
                <a:latin typeface="Times New Roman" panose="02020603050405020304" pitchFamily="18" charset="0"/>
              </a:rPr>
              <a:t>[]) throws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IOException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//DB</a:t>
            </a:r>
            <a:r>
              <a:rPr lang="ko-KR" altLang="en-US" sz="1400" dirty="0">
                <a:latin typeface="Times New Roman" panose="02020603050405020304" pitchFamily="18" charset="0"/>
              </a:rPr>
              <a:t>접속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Oracle.connect</a:t>
            </a:r>
            <a:r>
              <a:rPr lang="en-US" altLang="ko-KR" sz="1400" dirty="0">
                <a:latin typeface="Times New Roman" panose="02020603050405020304" pitchFamily="18" charset="0"/>
              </a:rPr>
              <a:t>("</a:t>
            </a:r>
            <a:r>
              <a:rPr lang="en-US" altLang="ko-KR" sz="1400" dirty="0" err="1">
                <a:latin typeface="Times New Roman" panose="02020603050405020304" pitchFamily="18" charset="0"/>
              </a:rPr>
              <a:t>jdbc:oracle:thin</a:t>
            </a:r>
            <a:r>
              <a:rPr lang="en-US" altLang="ko-KR" sz="1400" dirty="0">
                <a:latin typeface="Times New Roman" panose="02020603050405020304" pitchFamily="18" charset="0"/>
              </a:rPr>
              <a:t>:@localhost:1521:myDB", "</a:t>
            </a:r>
            <a:r>
              <a:rPr lang="en-US" altLang="ko-KR" sz="1400" dirty="0" err="1">
                <a:latin typeface="Times New Roman" panose="02020603050405020304" pitchFamily="18" charset="0"/>
              </a:rPr>
              <a:t>userID</a:t>
            </a:r>
            <a:r>
              <a:rPr lang="en-US" altLang="ko-KR" sz="1400" dirty="0">
                <a:latin typeface="Times New Roman" panose="02020603050405020304" pitchFamily="18" charset="0"/>
              </a:rPr>
              <a:t>", "</a:t>
            </a:r>
            <a:r>
              <a:rPr lang="en-US" altLang="ko-KR" sz="1400" dirty="0" err="1">
                <a:latin typeface="Times New Roman" panose="02020603050405020304" pitchFamily="18" charset="0"/>
              </a:rPr>
              <a:t>passwd</a:t>
            </a:r>
            <a:r>
              <a:rPr lang="en-US" altLang="ko-KR" sz="1400" dirty="0">
                <a:latin typeface="Times New Roman" panose="02020603050405020304" pitchFamily="18" charset="0"/>
              </a:rPr>
              <a:t>");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// </a:t>
            </a:r>
            <a:r>
              <a:rPr lang="ko-KR" altLang="en-US" sz="1400" dirty="0">
                <a:latin typeface="Times New Roman" panose="02020603050405020304" pitchFamily="18" charset="0"/>
              </a:rPr>
              <a:t>성적표 출력에 필요한 자료를 입력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ioHandler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 target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ioh.getQueryTarget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();		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6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결과 행 집합</a:t>
            </a:r>
            <a:r>
              <a:rPr lang="en-US" altLang="ko-KR" dirty="0"/>
              <a:t>(result row set)</a:t>
            </a:r>
            <a:r>
              <a:rPr lang="ko-KR" altLang="en-US" dirty="0"/>
              <a:t>에서 </a:t>
            </a:r>
            <a:r>
              <a:rPr lang="ko-KR" altLang="en-US" dirty="0" smtClean="0"/>
              <a:t>현재 행을 가리킴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명시적 </a:t>
            </a:r>
            <a:r>
              <a:rPr lang="en-US" altLang="ko-KR" dirty="0" smtClean="0"/>
              <a:t>cursor</a:t>
            </a:r>
          </a:p>
          <a:p>
            <a:pPr lvl="2"/>
            <a:r>
              <a:rPr lang="ko-KR" altLang="en-US" dirty="0"/>
              <a:t>커서 선언 </a:t>
            </a:r>
            <a:r>
              <a:rPr lang="en-US" altLang="ko-KR" dirty="0"/>
              <a:t>(DECLARE CURSOR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커서 오픈 </a:t>
            </a:r>
            <a:r>
              <a:rPr lang="en-US" altLang="ko-KR" dirty="0"/>
              <a:t>(OPEN) - SQL</a:t>
            </a:r>
            <a:r>
              <a:rPr lang="ko-KR" altLang="en-US" dirty="0"/>
              <a:t>문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 집합의 </a:t>
            </a:r>
            <a:r>
              <a:rPr lang="ko-KR" altLang="en-US" dirty="0"/>
              <a:t>다음 행 접근 </a:t>
            </a:r>
            <a:r>
              <a:rPr lang="en-US" altLang="ko-KR" dirty="0"/>
              <a:t>(FETCH INTO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커서 폐쇄 </a:t>
            </a:r>
            <a:r>
              <a:rPr lang="en-US" altLang="ko-KR" dirty="0"/>
              <a:t>(CLOSE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묵시적 </a:t>
            </a:r>
            <a:r>
              <a:rPr lang="en-US" altLang="ko-KR" dirty="0" smtClean="0"/>
              <a:t>cursor</a:t>
            </a:r>
          </a:p>
          <a:p>
            <a:pPr lvl="2"/>
            <a:r>
              <a:rPr lang="ko-KR" altLang="en-US" dirty="0" smtClean="0"/>
              <a:t>커서를 선언한 후에 나머지 과정을 묵시적으로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269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(6)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질의 대상에 관한 자료를 읽는다</a:t>
            </a:r>
            <a:r>
              <a:rPr lang="en-US" altLang="ko-KR" sz="14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#</a:t>
            </a:r>
            <a:r>
              <a:rPr lang="en-US" altLang="ko-KR" sz="1400" dirty="0" err="1">
                <a:latin typeface="Times New Roman" panose="02020603050405020304" pitchFamily="18" charset="0"/>
              </a:rPr>
              <a:t>sql</a:t>
            </a:r>
            <a:r>
              <a:rPr lang="en-US" altLang="ko-KR" sz="1400" dirty="0">
                <a:latin typeface="Times New Roman" panose="02020603050405020304" pitchFamily="18" charset="0"/>
              </a:rPr>
              <a:t> iterator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CourseIter</a:t>
            </a:r>
            <a:r>
              <a:rPr lang="en-US" altLang="ko-KR" sz="1400" dirty="0">
                <a:latin typeface="Times New Roman" panose="02020603050405020304" pitchFamily="18" charset="0"/>
              </a:rPr>
              <a:t>(String, String, String, String, String);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CourseIter</a:t>
            </a:r>
            <a:r>
              <a:rPr lang="en-US" altLang="ko-KR" sz="1400" dirty="0">
                <a:latin typeface="Times New Roman" panose="02020603050405020304" pitchFamily="18" charset="0"/>
              </a:rPr>
              <a:t> courses;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#</a:t>
            </a:r>
            <a:r>
              <a:rPr lang="en-US" altLang="ko-KR" sz="1400" dirty="0" err="1">
                <a:latin typeface="Times New Roman" panose="02020603050405020304" pitchFamily="18" charset="0"/>
              </a:rPr>
              <a:t>sql</a:t>
            </a:r>
            <a:r>
              <a:rPr lang="en-US" altLang="ko-KR" sz="1400" dirty="0">
                <a:latin typeface="Times New Roman" panose="02020603050405020304" pitchFamily="18" charset="0"/>
              </a:rPr>
              <a:t> courses = { SELECT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학기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성적등급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	    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FROM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sz="1400" dirty="0">
                <a:latin typeface="Times New Roman" panose="02020603050405020304" pitchFamily="18" charset="0"/>
              </a:rPr>
              <a:t>WHERE 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=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target.studentNo</a:t>
            </a:r>
            <a:r>
              <a:rPr lang="en-US" altLang="ko-KR" sz="1400" dirty="0">
                <a:latin typeface="Times New Roman" panose="02020603050405020304" pitchFamily="18" charset="0"/>
              </a:rPr>
              <a:t> AND </a:t>
            </a:r>
            <a:r>
              <a:rPr lang="ko-KR" altLang="en-US" sz="1400" dirty="0">
                <a:latin typeface="Times New Roman" panose="02020603050405020304" pitchFamily="18" charset="0"/>
              </a:rPr>
              <a:t>년도 </a:t>
            </a:r>
            <a:r>
              <a:rPr lang="en-US" altLang="ko-KR" sz="1400" dirty="0">
                <a:latin typeface="Times New Roman" panose="02020603050405020304" pitchFamily="18" charset="0"/>
              </a:rPr>
              <a:t>LIKES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target.year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	AND </a:t>
            </a:r>
            <a:r>
              <a:rPr lang="ko-KR" altLang="en-US" sz="1400" dirty="0">
                <a:latin typeface="Times New Roman" panose="02020603050405020304" pitchFamily="18" charset="0"/>
              </a:rPr>
              <a:t>학기 </a:t>
            </a:r>
            <a:r>
              <a:rPr lang="en-US" altLang="ko-KR" sz="1400" dirty="0">
                <a:latin typeface="Times New Roman" panose="02020603050405020304" pitchFamily="18" charset="0"/>
              </a:rPr>
              <a:t>LIKES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target.semester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sz="1400" dirty="0">
                <a:latin typeface="Times New Roman" panose="02020603050405020304" pitchFamily="18" charset="0"/>
              </a:rPr>
              <a:t>ORDER BY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학기 </a:t>
            </a:r>
            <a:r>
              <a:rPr lang="en-US" altLang="ko-KR" sz="1400" dirty="0">
                <a:latin typeface="Times New Roman" panose="02020603050405020304" pitchFamily="18" charset="0"/>
              </a:rPr>
              <a:t>};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// </a:t>
            </a:r>
            <a:r>
              <a:rPr lang="ko-KR" altLang="en-US" sz="1400" dirty="0" err="1">
                <a:latin typeface="Times New Roman" panose="02020603050405020304" pitchFamily="18" charset="0"/>
              </a:rPr>
              <a:t>표제부를</a:t>
            </a:r>
            <a:r>
              <a:rPr lang="ko-KR" altLang="en-US" sz="1400" dirty="0">
                <a:latin typeface="Times New Roman" panose="02020603050405020304" pitchFamily="18" charset="0"/>
              </a:rPr>
              <a:t> 출력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#</a:t>
            </a:r>
            <a:r>
              <a:rPr lang="en-US" altLang="ko-KR" sz="1400" dirty="0" err="1">
                <a:latin typeface="Times New Roman" panose="02020603050405020304" pitchFamily="18" charset="0"/>
              </a:rPr>
              <a:t>sql</a:t>
            </a:r>
            <a:r>
              <a:rPr lang="en-US" altLang="ko-KR" sz="1400" dirty="0">
                <a:latin typeface="Times New Roman" panose="02020603050405020304" pitchFamily="18" charset="0"/>
              </a:rPr>
              <a:t> { SELECT </a:t>
            </a:r>
            <a:r>
              <a:rPr lang="ko-KR" altLang="en-US" sz="1400" dirty="0">
                <a:latin typeface="Times New Roman" panose="02020603050405020304" pitchFamily="18" charset="0"/>
              </a:rPr>
              <a:t>성명 </a:t>
            </a:r>
            <a:r>
              <a:rPr lang="en-US" altLang="ko-KR" sz="1400" dirty="0">
                <a:latin typeface="Times New Roman" panose="02020603050405020304" pitchFamily="18" charset="0"/>
              </a:rPr>
              <a:t>INTO :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>
                <a:latin typeface="Times New Roman" panose="02020603050405020304" pitchFamily="18" charset="0"/>
              </a:rPr>
              <a:t> FROM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>
                <a:latin typeface="Times New Roman" panose="02020603050405020304" pitchFamily="18" charset="0"/>
              </a:rPr>
              <a:t>WHERE 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= :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target.studentNo</a:t>
            </a:r>
            <a:r>
              <a:rPr lang="en-US" altLang="ko-KR" sz="1400" dirty="0">
                <a:latin typeface="Times New Roman" panose="02020603050405020304" pitchFamily="18" charset="0"/>
              </a:rPr>
              <a:t> };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ioh.printTitle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target.studentNo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//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ko-KR" altLang="en-US" sz="1400" dirty="0" err="1">
                <a:latin typeface="Times New Roman" panose="02020603050405020304" pitchFamily="18" charset="0"/>
              </a:rPr>
              <a:t>학기별로</a:t>
            </a:r>
            <a:r>
              <a:rPr lang="ko-KR" altLang="en-US" sz="1400" dirty="0">
                <a:latin typeface="Times New Roman" panose="02020603050405020304" pitchFamily="18" charset="0"/>
              </a:rPr>
              <a:t> 이수 내역을 출력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String year, semester,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curriculumId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, grade; // 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 레코드를 위한 호스트 변수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ct</a:t>
            </a:r>
            <a:r>
              <a:rPr lang="en-US" altLang="ko-KR" sz="1400" dirty="0">
                <a:latin typeface="Times New Roman" panose="02020603050405020304" pitchFamily="18" charset="0"/>
              </a:rPr>
              <a:t> = new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latin typeface="Times New Roman" panose="02020603050405020304" pitchFamily="18" charset="0"/>
              </a:rPr>
              <a:t>();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성적이수내역 출력을 위한 객체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=0;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 err="1">
                <a:latin typeface="Times New Roman" panose="02020603050405020304" pitchFamily="18" charset="0"/>
              </a:rPr>
              <a:t>학기별</a:t>
            </a:r>
            <a:r>
              <a:rPr lang="ko-KR" altLang="en-US" sz="1400" dirty="0">
                <a:latin typeface="Times New Roman" panose="02020603050405020304" pitchFamily="18" charset="0"/>
              </a:rPr>
              <a:t> 이수학점 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float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=0.0;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 err="1">
                <a:latin typeface="Times New Roman" panose="02020603050405020304" pitchFamily="18" charset="0"/>
              </a:rPr>
              <a:t>학기별</a:t>
            </a:r>
            <a:r>
              <a:rPr lang="ko-KR" altLang="en-US" sz="1400" dirty="0">
                <a:latin typeface="Times New Roman" panose="02020603050405020304" pitchFamily="18" charset="0"/>
              </a:rPr>
              <a:t> 평점의 합계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=0;	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총 이수학점 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float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latin typeface="Times New Roman" panose="02020603050405020304" pitchFamily="18" charset="0"/>
              </a:rPr>
              <a:t>=0.0;	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평점의 총합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currentYear</a:t>
            </a:r>
            <a:r>
              <a:rPr lang="en-US" altLang="ko-KR" sz="1400" dirty="0">
                <a:latin typeface="Times New Roman" panose="02020603050405020304" pitchFamily="18" charset="0"/>
              </a:rPr>
              <a:t>=“1900”;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현재 년도</a:t>
            </a:r>
            <a:r>
              <a:rPr lang="en-US" altLang="ko-KR" sz="1400" dirty="0">
                <a:latin typeface="Times New Roman" panose="02020603050405020304" pitchFamily="18" charset="0"/>
              </a:rPr>
              <a:t>. dummy value</a:t>
            </a:r>
            <a:r>
              <a:rPr lang="ko-KR" altLang="en-US" sz="1400" dirty="0">
                <a:latin typeface="Times New Roman" panose="02020603050405020304" pitchFamily="18" charset="0"/>
              </a:rPr>
              <a:t>로 초기화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currentSemester</a:t>
            </a:r>
            <a:r>
              <a:rPr lang="en-US" altLang="ko-KR" sz="1400" dirty="0">
                <a:latin typeface="Times New Roman" panose="02020603050405020304" pitchFamily="18" charset="0"/>
              </a:rPr>
              <a:t>=“x”;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현재 학기</a:t>
            </a:r>
            <a:r>
              <a:rPr lang="en-US" altLang="ko-KR" sz="1400" dirty="0">
                <a:latin typeface="Times New Roman" panose="02020603050405020304" pitchFamily="18" charset="0"/>
              </a:rPr>
              <a:t>. dummy value</a:t>
            </a:r>
            <a:r>
              <a:rPr lang="ko-KR" altLang="en-US" sz="1400" dirty="0">
                <a:latin typeface="Times New Roman" panose="02020603050405020304" pitchFamily="18" charset="0"/>
              </a:rPr>
              <a:t>로 초기화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boolean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=true;		// </a:t>
            </a:r>
            <a:r>
              <a:rPr lang="ko-KR" altLang="en-US" sz="1400" dirty="0">
                <a:latin typeface="Times New Roman" panose="02020603050405020304" pitchFamily="18" charset="0"/>
              </a:rPr>
              <a:t>특정 년도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Times New Roman" panose="02020603050405020304" pitchFamily="18" charset="0"/>
              </a:rPr>
              <a:t>학기의 첫 번째 레코드이면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true</a:t>
            </a:r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44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(7)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while </a:t>
            </a:r>
            <a:r>
              <a:rPr lang="en-US" altLang="ko-KR" sz="1400" dirty="0">
                <a:latin typeface="Times New Roman" panose="02020603050405020304" pitchFamily="18" charset="0"/>
              </a:rPr>
              <a:t>(true)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#</a:t>
            </a:r>
            <a:r>
              <a:rPr lang="en-US" altLang="ko-KR" sz="1400" dirty="0" err="1">
                <a:latin typeface="Times New Roman" panose="02020603050405020304" pitchFamily="18" charset="0"/>
              </a:rPr>
              <a:t>sql</a:t>
            </a:r>
            <a:r>
              <a:rPr lang="en-US" altLang="ko-KR" sz="1400" dirty="0">
                <a:latin typeface="Times New Roman" panose="02020603050405020304" pitchFamily="18" charset="0"/>
              </a:rPr>
              <a:t> { FETCH :courses INTO :year, :semester, :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curriculumId</a:t>
            </a:r>
            <a:r>
              <a:rPr lang="en-US" altLang="ko-KR" sz="1400" dirty="0">
                <a:latin typeface="Times New Roman" panose="02020603050405020304" pitchFamily="18" charset="0"/>
              </a:rPr>
              <a:t>, :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, :grade };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if 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courses.endFetch</a:t>
            </a:r>
            <a:r>
              <a:rPr lang="en-US" altLang="ko-KR" sz="1400" dirty="0">
                <a:latin typeface="Times New Roman" panose="02020603050405020304" pitchFamily="18" charset="0"/>
              </a:rPr>
              <a:t>()) break;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// </a:t>
            </a:r>
            <a:r>
              <a:rPr lang="ko-KR" altLang="en-US" sz="1400" dirty="0">
                <a:latin typeface="Times New Roman" panose="02020603050405020304" pitchFamily="18" charset="0"/>
              </a:rPr>
              <a:t>년도 또는 학기가 변경되면 이에 따른 처리를 수행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if </a:t>
            </a:r>
            <a:r>
              <a:rPr lang="en-US" altLang="ko-KR" sz="1400" dirty="0">
                <a:latin typeface="Times New Roman" panose="02020603050405020304" pitchFamily="18" charset="0"/>
              </a:rPr>
              <a:t>(year !=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currentYear</a:t>
            </a:r>
            <a:r>
              <a:rPr lang="en-US" altLang="ko-KR" sz="1400" dirty="0">
                <a:latin typeface="Times New Roman" panose="02020603050405020304" pitchFamily="18" charset="0"/>
              </a:rPr>
              <a:t> || semester !=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currentSemester</a:t>
            </a:r>
            <a:r>
              <a:rPr lang="en-US" altLang="ko-KR" sz="1400" dirty="0">
                <a:latin typeface="Times New Roman" panose="02020603050405020304" pitchFamily="18" charset="0"/>
              </a:rPr>
              <a:t>)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>
                <a:latin typeface="Times New Roman" panose="02020603050405020304" pitchFamily="18" charset="0"/>
              </a:rPr>
              <a:t>if (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 != 0) {		// </a:t>
            </a:r>
            <a:r>
              <a:rPr lang="ko-KR" altLang="en-US" sz="1400" dirty="0">
                <a:latin typeface="Times New Roman" panose="02020603050405020304" pitchFamily="18" charset="0"/>
              </a:rPr>
              <a:t>첫 번째 년도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Times New Roman" panose="02020603050405020304" pitchFamily="18" charset="0"/>
              </a:rPr>
              <a:t>학기가 시작된 후이면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ioh.printSemesterTotal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totalCreditCount+semesterCreditCount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latin typeface="Times New Roman" panose="02020603050405020304" pitchFamily="18" charset="0"/>
              </a:rPr>
              <a:t>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0.0;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true;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currentYear</a:t>
            </a:r>
            <a:r>
              <a:rPr lang="en-US" altLang="ko-KR" sz="1400" dirty="0">
                <a:latin typeface="Times New Roman" panose="02020603050405020304" pitchFamily="18" charset="0"/>
              </a:rPr>
              <a:t> = year;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currentSemester</a:t>
            </a:r>
            <a:r>
              <a:rPr lang="en-US" altLang="ko-KR" sz="1400" dirty="0">
                <a:latin typeface="Times New Roman" panose="02020603050405020304" pitchFamily="18" charset="0"/>
              </a:rPr>
              <a:t> = semester;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}</a:t>
            </a:r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71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</a:t>
            </a:r>
            <a:r>
              <a:rPr lang="en-US" altLang="ko-KR" dirty="0"/>
              <a:t>SQLJ</a:t>
            </a:r>
            <a:r>
              <a:rPr lang="en-US" altLang="ko-KR" dirty="0" smtClean="0"/>
              <a:t>] (8)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229600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// </a:t>
            </a:r>
            <a:r>
              <a:rPr lang="ko-KR" altLang="en-US" sz="1400" dirty="0">
                <a:latin typeface="Times New Roman" panose="02020603050405020304" pitchFamily="18" charset="0"/>
              </a:rPr>
              <a:t>읽은 레코드를 처리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ct.year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year;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ct.semester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semester;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ct.courseNo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#</a:t>
            </a:r>
            <a:r>
              <a:rPr lang="en-US" altLang="ko-KR" sz="1400" dirty="0" err="1">
                <a:latin typeface="Times New Roman" panose="02020603050405020304" pitchFamily="18" charset="0"/>
              </a:rPr>
              <a:t>sql</a:t>
            </a:r>
            <a:r>
              <a:rPr lang="en-US" altLang="ko-KR" sz="1400" dirty="0">
                <a:latin typeface="Times New Roman" panose="02020603050405020304" pitchFamily="18" charset="0"/>
              </a:rPr>
              <a:t> { SELECT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교과목명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학점 </a:t>
            </a:r>
            <a:r>
              <a:rPr lang="en-US" altLang="ko-KR" sz="1400" dirty="0">
                <a:latin typeface="Times New Roman" panose="02020603050405020304" pitchFamily="18" charset="0"/>
              </a:rPr>
              <a:t>INTO :</a:t>
            </a:r>
            <a:r>
              <a:rPr lang="en-US" altLang="ko-KR" sz="1400" dirty="0" err="1">
                <a:latin typeface="Times New Roman" panose="02020603050405020304" pitchFamily="18" charset="0"/>
              </a:rPr>
              <a:t>ct.courseName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ct.credit</a:t>
            </a:r>
            <a:r>
              <a:rPr lang="en-US" altLang="ko-KR" sz="1400" dirty="0">
                <a:latin typeface="Times New Roman" panose="02020603050405020304" pitchFamily="18" charset="0"/>
              </a:rPr>
              <a:t> FROM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WHERE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=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curriculumId</a:t>
            </a:r>
            <a:r>
              <a:rPr lang="en-US" altLang="ko-KR" sz="1400" dirty="0">
                <a:latin typeface="Times New Roman" panose="02020603050405020304" pitchFamily="18" charset="0"/>
              </a:rPr>
              <a:t> AND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교과과정년도</a:t>
            </a:r>
            <a:r>
              <a:rPr lang="en-US" altLang="ko-KR" sz="1400" dirty="0">
                <a:latin typeface="Times New Roman" panose="02020603050405020304" pitchFamily="18" charset="0"/>
              </a:rPr>
              <a:t>=year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AND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=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 };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ct.grade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grade;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ioh.printCourseRecord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(c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if 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 == true)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 = false;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// </a:t>
            </a:r>
            <a:r>
              <a:rPr lang="ko-KR" altLang="en-US" sz="1400" dirty="0">
                <a:latin typeface="Times New Roman" panose="02020603050405020304" pitchFamily="18" charset="0"/>
              </a:rPr>
              <a:t>이수학점 및 평점을 누적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ct.credit</a:t>
            </a:r>
            <a:r>
              <a:rPr lang="en-US" altLang="ko-KR" sz="1400" dirty="0">
                <a:latin typeface="Times New Roman" panose="02020603050405020304" pitchFamily="18" charset="0"/>
              </a:rPr>
              <a:t>;	// S,U </a:t>
            </a:r>
            <a:r>
              <a:rPr lang="ko-KR" altLang="en-US" sz="1400" dirty="0">
                <a:latin typeface="Times New Roman" panose="02020603050405020304" pitchFamily="18" charset="0"/>
              </a:rPr>
              <a:t>등은 고려하지 아니함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convertGradeToMark</a:t>
            </a:r>
            <a:r>
              <a:rPr lang="en-US" altLang="ko-KR" sz="1400" dirty="0">
                <a:latin typeface="Times New Roman" panose="02020603050405020304" pitchFamily="18" charset="0"/>
              </a:rPr>
              <a:t>(grade);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courses.close</a:t>
            </a:r>
            <a:r>
              <a:rPr lang="en-US" altLang="ko-KR" sz="1400" dirty="0">
                <a:latin typeface="Times New Roman" panose="02020603050405020304" pitchFamily="18" charset="0"/>
              </a:rPr>
              <a:t>(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1400" dirty="0" smtClean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 // </a:t>
            </a:r>
            <a:r>
              <a:rPr lang="ko-KR" altLang="en-US" sz="1400" dirty="0" err="1">
                <a:latin typeface="Times New Roman" panose="02020603050405020304" pitchFamily="18" charset="0"/>
              </a:rPr>
              <a:t>총이수학점</a:t>
            </a:r>
            <a:r>
              <a:rPr lang="ko-KR" altLang="en-US" sz="1400" dirty="0">
                <a:latin typeface="Times New Roman" panose="02020603050405020304" pitchFamily="18" charset="0"/>
              </a:rPr>
              <a:t> 및 평점 평균을 출력</a:t>
            </a:r>
          </a:p>
          <a:p>
            <a:r>
              <a:rPr lang="ko-KR" altLang="en-US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ioh.printSemesterTotal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totalCreditCount+semesterCreditCount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totalMarkSum+semesterMarkSum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ioh.printGrandTotal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//</a:t>
            </a:r>
            <a:r>
              <a:rPr lang="en-US" altLang="ko-KR" sz="1400" dirty="0">
                <a:latin typeface="Times New Roman" panose="02020603050405020304" pitchFamily="18" charset="0"/>
              </a:rPr>
              <a:t>DB </a:t>
            </a:r>
            <a:r>
              <a:rPr lang="ko-KR" altLang="en-US" sz="1400" dirty="0">
                <a:latin typeface="Times New Roman" panose="02020603050405020304" pitchFamily="18" charset="0"/>
              </a:rPr>
              <a:t>단절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  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Oracle.close</a:t>
            </a:r>
            <a:r>
              <a:rPr lang="en-US" altLang="ko-KR" sz="1400" dirty="0">
                <a:latin typeface="Times New Roman" panose="02020603050405020304" pitchFamily="18" charset="0"/>
              </a:rPr>
              <a:t>( 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1101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[JDBC](1)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main() 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외에는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SQLJ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와 동일</a:t>
            </a:r>
          </a:p>
          <a:p>
            <a:endParaRPr lang="ko-KR" altLang="en-US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public class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SchoolRecord</a:t>
            </a:r>
            <a:r>
              <a:rPr lang="en-US" altLang="ko-KR" sz="1400" dirty="0">
                <a:latin typeface="Times New Roman" panose="02020603050405020304" pitchFamily="18" charset="0"/>
              </a:rPr>
              <a:t>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float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convertGradeToMark</a:t>
            </a:r>
            <a:r>
              <a:rPr lang="en-US" altLang="ko-KR" sz="1400" dirty="0">
                <a:latin typeface="Times New Roman" panose="02020603050405020304" pitchFamily="18" charset="0"/>
              </a:rPr>
              <a:t>(String grade)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...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public static void main(String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argv</a:t>
            </a:r>
            <a:r>
              <a:rPr lang="en-US" altLang="ko-KR" sz="1400" dirty="0">
                <a:latin typeface="Times New Roman" panose="02020603050405020304" pitchFamily="18" charset="0"/>
              </a:rPr>
              <a:t>[]) throws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IOException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{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// </a:t>
            </a:r>
            <a:r>
              <a:rPr lang="en-US" altLang="ko-KR" sz="1400" dirty="0">
                <a:latin typeface="Times New Roman" panose="02020603050405020304" pitchFamily="18" charset="0"/>
              </a:rPr>
              <a:t>JDBC </a:t>
            </a:r>
            <a:r>
              <a:rPr lang="ko-KR" altLang="en-US" sz="1400" dirty="0">
                <a:latin typeface="Times New Roman" panose="02020603050405020304" pitchFamily="18" charset="0"/>
              </a:rPr>
              <a:t>드라이버 적재 및 </a:t>
            </a:r>
            <a:r>
              <a:rPr lang="en-US" altLang="ko-KR" sz="1400" dirty="0">
                <a:latin typeface="Times New Roman" panose="02020603050405020304" pitchFamily="18" charset="0"/>
              </a:rPr>
              <a:t>DB </a:t>
            </a:r>
            <a:r>
              <a:rPr lang="ko-KR" altLang="en-US" sz="1400" dirty="0">
                <a:latin typeface="Times New Roman" panose="02020603050405020304" pitchFamily="18" charset="0"/>
              </a:rPr>
              <a:t>접속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Class.forName</a:t>
            </a:r>
            <a:r>
              <a:rPr lang="en-US" altLang="ko-KR" sz="1400" dirty="0">
                <a:latin typeface="Times New Roman" panose="02020603050405020304" pitchFamily="18" charset="0"/>
              </a:rPr>
              <a:t>("</a:t>
            </a:r>
            <a:r>
              <a:rPr lang="en-US" altLang="ko-KR" sz="1400" dirty="0" err="1">
                <a:latin typeface="Times New Roman" panose="02020603050405020304" pitchFamily="18" charset="0"/>
              </a:rPr>
              <a:t>orcle.jdbc.driver.OracleDriver</a:t>
            </a:r>
            <a:r>
              <a:rPr lang="en-US" altLang="ko-KR" sz="1400" dirty="0">
                <a:latin typeface="Times New Roman" panose="02020603050405020304" pitchFamily="18" charset="0"/>
              </a:rPr>
              <a:t>"); 	 	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Connection </a:t>
            </a:r>
            <a:r>
              <a:rPr lang="en-US" altLang="ko-KR" sz="1400" dirty="0">
                <a:latin typeface="Times New Roman" panose="02020603050405020304" pitchFamily="18" charset="0"/>
              </a:rPr>
              <a:t>conn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DriverManager.getConnection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"</a:t>
            </a:r>
            <a:r>
              <a:rPr lang="en-US" altLang="ko-KR" sz="1400" dirty="0" err="1">
                <a:latin typeface="Times New Roman" panose="02020603050405020304" pitchFamily="18" charset="0"/>
              </a:rPr>
              <a:t>jdbc:oracle:thin</a:t>
            </a:r>
            <a:r>
              <a:rPr lang="en-US" altLang="ko-KR" sz="1400" dirty="0">
                <a:latin typeface="Times New Roman" panose="02020603050405020304" pitchFamily="18" charset="0"/>
              </a:rPr>
              <a:t>/@localhost:1521:</a:t>
            </a:r>
            <a:r>
              <a:rPr lang="ko-KR" altLang="en-US" sz="1400" dirty="0">
                <a:latin typeface="Times New Roman" panose="02020603050405020304" pitchFamily="18" charset="0"/>
              </a:rPr>
              <a:t>데이터베이스이름</a:t>
            </a:r>
            <a:r>
              <a:rPr lang="en-US" altLang="ko-KR" sz="1400" dirty="0">
                <a:latin typeface="Times New Roman" panose="02020603050405020304" pitchFamily="18" charset="0"/>
              </a:rPr>
              <a:t>"); 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// </a:t>
            </a:r>
            <a:r>
              <a:rPr lang="ko-KR" altLang="en-US" sz="1400" dirty="0">
                <a:latin typeface="Times New Roman" panose="02020603050405020304" pitchFamily="18" charset="0"/>
              </a:rPr>
              <a:t>성적표 출력에 필요한 자료를 입력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ioHandler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QueryTarget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target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ioh.getQueryTarget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37583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[JDBC](2)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634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// </a:t>
            </a:r>
            <a:r>
              <a:rPr lang="ko-KR" altLang="en-US" sz="1400" dirty="0">
                <a:latin typeface="Times New Roman" panose="02020603050405020304" pitchFamily="18" charset="0"/>
              </a:rPr>
              <a:t>질의 대상에 관한 자료를 읽는다</a:t>
            </a:r>
            <a:r>
              <a:rPr lang="en-US" altLang="ko-KR" sz="14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Statement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stmt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“SELECT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학기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성적등급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	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FROM rec_</a:t>
            </a:r>
            <a:r>
              <a:rPr lang="ko-KR" altLang="en-US" sz="1400" dirty="0">
                <a:latin typeface="Times New Roman" panose="02020603050405020304" pitchFamily="18" charset="0"/>
              </a:rPr>
              <a:t>학부성적 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WHERE 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= “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target.studentNo</a:t>
            </a:r>
            <a:r>
              <a:rPr lang="en-US" altLang="ko-KR" sz="1400" dirty="0">
                <a:latin typeface="Times New Roman" panose="02020603050405020304" pitchFamily="18" charset="0"/>
              </a:rPr>
              <a:t> + ”AND </a:t>
            </a:r>
            <a:r>
              <a:rPr lang="ko-KR" altLang="en-US" sz="1400" dirty="0">
                <a:latin typeface="Times New Roman" panose="02020603050405020304" pitchFamily="18" charset="0"/>
              </a:rPr>
              <a:t>년도 </a:t>
            </a:r>
            <a:r>
              <a:rPr lang="en-US" altLang="ko-KR" sz="1400" dirty="0">
                <a:latin typeface="Times New Roman" panose="02020603050405020304" pitchFamily="18" charset="0"/>
              </a:rPr>
              <a:t>LIKES “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target.year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</a:t>
            </a:r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+ </a:t>
            </a:r>
            <a:r>
              <a:rPr lang="en-US" altLang="ko-KR" sz="1400" dirty="0">
                <a:latin typeface="Times New Roman" panose="02020603050405020304" pitchFamily="18" charset="0"/>
              </a:rPr>
              <a:t>“AND </a:t>
            </a:r>
            <a:r>
              <a:rPr lang="ko-KR" altLang="en-US" sz="1400" dirty="0">
                <a:latin typeface="Times New Roman" panose="02020603050405020304" pitchFamily="18" charset="0"/>
              </a:rPr>
              <a:t>학기 </a:t>
            </a:r>
            <a:r>
              <a:rPr lang="en-US" altLang="ko-KR" sz="1400" dirty="0">
                <a:latin typeface="Times New Roman" panose="02020603050405020304" pitchFamily="18" charset="0"/>
              </a:rPr>
              <a:t>LIKES ”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target.semester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sz="1400" dirty="0">
                <a:latin typeface="Times New Roman" panose="02020603050405020304" pitchFamily="18" charset="0"/>
              </a:rPr>
              <a:t>+ “ORDER BY </a:t>
            </a:r>
            <a:r>
              <a:rPr lang="ko-KR" altLang="en-US" sz="1400" dirty="0"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학기“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rs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stmt.executeQuery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// </a:t>
            </a:r>
            <a:r>
              <a:rPr lang="ko-KR" altLang="en-US" sz="1400" dirty="0" err="1">
                <a:latin typeface="Times New Roman" panose="02020603050405020304" pitchFamily="18" charset="0"/>
              </a:rPr>
              <a:t>표제부를</a:t>
            </a:r>
            <a:r>
              <a:rPr lang="ko-KR" altLang="en-US" sz="1400" dirty="0">
                <a:latin typeface="Times New Roman" panose="02020603050405020304" pitchFamily="18" charset="0"/>
              </a:rPr>
              <a:t> 출력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String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Statement </a:t>
            </a:r>
            <a:r>
              <a:rPr lang="en-US" altLang="ko-KR" sz="1400" dirty="0">
                <a:latin typeface="Times New Roman" panose="02020603050405020304" pitchFamily="18" charset="0"/>
              </a:rPr>
              <a:t>stmt1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“SELECT </a:t>
            </a:r>
            <a:r>
              <a:rPr lang="ko-KR" altLang="en-US" sz="1400" dirty="0">
                <a:latin typeface="Times New Roman" panose="02020603050405020304" pitchFamily="18" charset="0"/>
              </a:rPr>
              <a:t>성명 </a:t>
            </a:r>
            <a:r>
              <a:rPr lang="en-US" altLang="ko-KR" sz="1400" dirty="0">
                <a:latin typeface="Times New Roman" panose="02020603050405020304" pitchFamily="18" charset="0"/>
              </a:rPr>
              <a:t>FROM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fdd</a:t>
            </a:r>
            <a:r>
              <a:rPr lang="en-US" altLang="ko-KR" sz="1400" dirty="0">
                <a:latin typeface="Times New Roman" panose="02020603050405020304" pitchFamily="18" charset="0"/>
              </a:rPr>
              <a:t>_</a:t>
            </a:r>
            <a:r>
              <a:rPr lang="ko-KR" altLang="en-US" sz="1400" dirty="0">
                <a:latin typeface="Times New Roman" panose="02020603050405020304" pitchFamily="18" charset="0"/>
              </a:rPr>
              <a:t>학부학생 </a:t>
            </a:r>
            <a:r>
              <a:rPr lang="en-US" altLang="ko-KR" sz="1400" dirty="0">
                <a:latin typeface="Times New Roman" panose="02020603050405020304" pitchFamily="18" charset="0"/>
              </a:rPr>
              <a:t>WHERE </a:t>
            </a:r>
            <a:r>
              <a:rPr lang="ko-KR" altLang="en-US" sz="1400" dirty="0">
                <a:latin typeface="Times New Roman" panose="02020603050405020304" pitchFamily="18" charset="0"/>
              </a:rPr>
              <a:t>학번</a:t>
            </a:r>
            <a:r>
              <a:rPr lang="en-US" altLang="ko-KR" sz="1400" dirty="0">
                <a:latin typeface="Times New Roman" panose="02020603050405020304" pitchFamily="18" charset="0"/>
              </a:rPr>
              <a:t>= ”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target.studentNo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rs1 = stmt1.executeQuery();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rs1.next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rs1.getString(1);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ioh.printTitle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target.studentNo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studentName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);</a:t>
            </a:r>
          </a:p>
          <a:p>
            <a:pPr lvl="0"/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년도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학기별로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이수 내역을 출력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String year, semester,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curriculumId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grade; 	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학부성적 레코드를 위한 호스트 변수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ct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CourseTaken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();		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성적이수내역 출력을 위한 객체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=0;			// </a:t>
            </a:r>
            <a:r>
              <a:rPr lang="ko-KR" alt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학기별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이수학점 </a:t>
            </a:r>
          </a:p>
          <a:p>
            <a:pPr lvl="0"/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=0.0;			// </a:t>
            </a:r>
            <a:r>
              <a:rPr lang="ko-KR" alt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학기별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평점의 합계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=0;			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총 이수학점 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float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=0.0;			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평점의 총합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String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currentYear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=“1900”;			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현재 년도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dummy value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로 초기화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String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currentSemester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=“x”;			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현재 학기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dummy value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로 초기화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=true;		// 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특정 년도</a:t>
            </a: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학기의 첫 번째 레코드이면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true</a:t>
            </a:r>
            <a:endParaRPr lang="en-US" altLang="ko-KR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169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[JDBC](3)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        while 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rs.next</a:t>
            </a:r>
            <a:r>
              <a:rPr lang="en-US" altLang="ko-KR" sz="1400" dirty="0">
                <a:latin typeface="Times New Roman" panose="02020603050405020304" pitchFamily="18" charset="0"/>
              </a:rPr>
              <a:t>())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year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sz="1400" dirty="0">
                <a:latin typeface="Times New Roman" panose="02020603050405020304" pitchFamily="18" charset="0"/>
              </a:rPr>
              <a:t>(1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semester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sz="1400" dirty="0">
                <a:latin typeface="Times New Roman" panose="02020603050405020304" pitchFamily="18" charset="0"/>
              </a:rPr>
              <a:t>(2);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curriculumId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sz="1400" dirty="0">
                <a:latin typeface="Times New Roman" panose="02020603050405020304" pitchFamily="18" charset="0"/>
              </a:rPr>
              <a:t>(3);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courseNo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sz="1400" dirty="0">
                <a:latin typeface="Times New Roman" panose="02020603050405020304" pitchFamily="18" charset="0"/>
              </a:rPr>
              <a:t>(4);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grade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sz="1400" dirty="0">
                <a:latin typeface="Times New Roman" panose="02020603050405020304" pitchFamily="18" charset="0"/>
              </a:rPr>
              <a:t>(5);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년도 또는 학기가 변경되면 이에 따른 처리를 수행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if </a:t>
            </a:r>
            <a:r>
              <a:rPr lang="en-US" altLang="ko-KR" sz="1400" dirty="0">
                <a:latin typeface="Times New Roman" panose="02020603050405020304" pitchFamily="18" charset="0"/>
              </a:rPr>
              <a:t>(year !=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currentYear</a:t>
            </a:r>
            <a:r>
              <a:rPr lang="en-US" altLang="ko-KR" sz="1400" dirty="0">
                <a:latin typeface="Times New Roman" panose="02020603050405020304" pitchFamily="18" charset="0"/>
              </a:rPr>
              <a:t> || semester !=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currentSemester</a:t>
            </a:r>
            <a:r>
              <a:rPr lang="en-US" altLang="ko-KR" sz="1400" dirty="0">
                <a:latin typeface="Times New Roman" panose="02020603050405020304" pitchFamily="18" charset="0"/>
              </a:rPr>
              <a:t>) {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>
                <a:latin typeface="Times New Roman" panose="02020603050405020304" pitchFamily="18" charset="0"/>
              </a:rPr>
              <a:t>if (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 != 0) {		// </a:t>
            </a:r>
            <a:r>
              <a:rPr lang="ko-KR" altLang="en-US" sz="1400" dirty="0">
                <a:latin typeface="Times New Roman" panose="02020603050405020304" pitchFamily="18" charset="0"/>
              </a:rPr>
              <a:t>첫 번째 년도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Times New Roman" panose="02020603050405020304" pitchFamily="18" charset="0"/>
              </a:rPr>
              <a:t>학기가 시작된 후이면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ioh.printSemesterTotal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totalCreditCount+semesterCreditCount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latin typeface="Times New Roman" panose="02020603050405020304" pitchFamily="18" charset="0"/>
              </a:rPr>
              <a:t>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 = 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 = 0.0;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 = true;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currentYear</a:t>
            </a:r>
            <a:r>
              <a:rPr lang="en-US" altLang="ko-KR" sz="1400" dirty="0">
                <a:latin typeface="Times New Roman" panose="02020603050405020304" pitchFamily="18" charset="0"/>
              </a:rPr>
              <a:t> = year;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currentSemester</a:t>
            </a:r>
            <a:r>
              <a:rPr lang="en-US" altLang="ko-KR" sz="1400" dirty="0">
                <a:latin typeface="Times New Roman" panose="02020603050405020304" pitchFamily="18" charset="0"/>
              </a:rPr>
              <a:t> = semester;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}</a:t>
            </a:r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979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[JDBC](4)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20800"/>
            <a:ext cx="8229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읽은 레코드를 처리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ct.year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year;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ct.semester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semester;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    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ct.courseNo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Statement </a:t>
            </a:r>
            <a:r>
              <a:rPr lang="en-US" altLang="ko-KR" sz="1400" dirty="0">
                <a:latin typeface="Times New Roman" panose="02020603050405020304" pitchFamily="18" charset="0"/>
              </a:rPr>
              <a:t>stmt2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“SELECT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교과목명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</a:rPr>
              <a:t>학점 </a:t>
            </a:r>
            <a:r>
              <a:rPr lang="en-US" altLang="ko-KR" sz="1400" dirty="0">
                <a:latin typeface="Times New Roman" panose="02020603050405020304" pitchFamily="18" charset="0"/>
              </a:rPr>
              <a:t>FROM cur_</a:t>
            </a:r>
            <a:r>
              <a:rPr lang="ko-KR" altLang="en-US" sz="1400" dirty="0">
                <a:latin typeface="Times New Roman" panose="02020603050405020304" pitchFamily="18" charset="0"/>
              </a:rPr>
              <a:t>교과과정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	 </a:t>
            </a:r>
            <a:r>
              <a:rPr lang="en-US" altLang="ko-KR" sz="1400" dirty="0">
                <a:latin typeface="Times New Roman" panose="02020603050405020304" pitchFamily="18" charset="0"/>
              </a:rPr>
              <a:t>WHERE </a:t>
            </a:r>
            <a:r>
              <a:rPr lang="ko-KR" altLang="en-US" sz="1400" dirty="0">
                <a:latin typeface="Times New Roman" panose="02020603050405020304" pitchFamily="18" charset="0"/>
              </a:rPr>
              <a:t>교육과정코드</a:t>
            </a:r>
            <a:r>
              <a:rPr lang="en-US" altLang="ko-KR" sz="1400" dirty="0">
                <a:latin typeface="Times New Roman" panose="02020603050405020304" pitchFamily="18" charset="0"/>
              </a:rPr>
              <a:t>=“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curriculumId</a:t>
            </a:r>
            <a:r>
              <a:rPr lang="en-US" altLang="ko-KR" sz="1400" dirty="0">
                <a:latin typeface="Times New Roman" panose="02020603050405020304" pitchFamily="18" charset="0"/>
              </a:rPr>
              <a:t> + ”AND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교과과정년도</a:t>
            </a:r>
            <a:r>
              <a:rPr lang="en-US" altLang="ko-KR" sz="1400" dirty="0">
                <a:latin typeface="Times New Roman" panose="02020603050405020304" pitchFamily="18" charset="0"/>
              </a:rPr>
              <a:t>=“ + year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			+ “AND </a:t>
            </a:r>
            <a:r>
              <a:rPr lang="ko-KR" altLang="en-US" sz="1400" dirty="0">
                <a:latin typeface="Times New Roman" panose="02020603050405020304" pitchFamily="18" charset="0"/>
              </a:rPr>
              <a:t>교과목코드</a:t>
            </a:r>
            <a:r>
              <a:rPr lang="en-US" altLang="ko-KR" sz="1400" dirty="0">
                <a:latin typeface="Times New Roman" panose="02020603050405020304" pitchFamily="18" charset="0"/>
              </a:rPr>
              <a:t>=”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courseNo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rs2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stmt.executeQuery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rs2.next</a:t>
            </a:r>
            <a:r>
              <a:rPr lang="en-US" altLang="ko-KR" sz="1400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ct.courseName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rs2.getString(1);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ct.credit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rs2.getInt(2);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ct.grade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grade;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ioh.printCourseRecord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(c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if 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 == true) </a:t>
            </a:r>
            <a:r>
              <a:rPr lang="en-US" altLang="ko-KR" sz="1400" dirty="0" err="1">
                <a:latin typeface="Times New Roman" panose="02020603050405020304" pitchFamily="18" charset="0"/>
              </a:rPr>
              <a:t>firstRecordOfSemester</a:t>
            </a:r>
            <a:r>
              <a:rPr lang="en-US" altLang="ko-KR" sz="1400" dirty="0">
                <a:latin typeface="Times New Roman" panose="02020603050405020304" pitchFamily="18" charset="0"/>
              </a:rPr>
              <a:t> = false;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// </a:t>
            </a:r>
            <a:r>
              <a:rPr lang="ko-KR" altLang="en-US" sz="1400" dirty="0">
                <a:latin typeface="Times New Roman" panose="02020603050405020304" pitchFamily="18" charset="0"/>
              </a:rPr>
              <a:t>이수학점 및 평점을 누적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ct.credit</a:t>
            </a:r>
            <a:r>
              <a:rPr lang="en-US" altLang="ko-KR" sz="1400" dirty="0">
                <a:latin typeface="Times New Roman" panose="02020603050405020304" pitchFamily="18" charset="0"/>
              </a:rPr>
              <a:t>;	// S,U </a:t>
            </a:r>
            <a:r>
              <a:rPr lang="ko-KR" altLang="en-US" sz="1400" dirty="0">
                <a:latin typeface="Times New Roman" panose="02020603050405020304" pitchFamily="18" charset="0"/>
              </a:rPr>
              <a:t>등은 고려하지 아니함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	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 + 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convertGradeToMark</a:t>
            </a:r>
            <a:r>
              <a:rPr lang="en-US" altLang="ko-KR" sz="1400" dirty="0">
                <a:latin typeface="Times New Roman" panose="02020603050405020304" pitchFamily="18" charset="0"/>
              </a:rPr>
              <a:t>(grade);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courses.close</a:t>
            </a:r>
            <a:r>
              <a:rPr lang="en-US" altLang="ko-KR" sz="1400" dirty="0">
                <a:latin typeface="Times New Roman" panose="02020603050405020304" pitchFamily="18" charset="0"/>
              </a:rPr>
              <a:t>(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77837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모범답안 </a:t>
            </a:r>
            <a:r>
              <a:rPr lang="en-US" altLang="ko-KR" dirty="0" smtClean="0"/>
              <a:t>[JDBC](5)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229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400" dirty="0" err="1">
                <a:latin typeface="Times New Roman" panose="02020603050405020304" pitchFamily="18" charset="0"/>
              </a:rPr>
              <a:t>총이수학점</a:t>
            </a:r>
            <a:r>
              <a:rPr lang="ko-KR" altLang="en-US" sz="1400" dirty="0">
                <a:latin typeface="Times New Roman" panose="02020603050405020304" pitchFamily="18" charset="0"/>
              </a:rPr>
              <a:t> 및 평점 평균을 출력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ioh.printSemesterTotal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en-US" altLang="ko-KR" sz="1400" dirty="0" err="1">
                <a:latin typeface="Times New Roman" panose="02020603050405020304" pitchFamily="18" charset="0"/>
              </a:rPr>
              <a:t>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totalCreditCount+semesterCreditCount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latin typeface="Times New Roman" panose="02020603050405020304" pitchFamily="18" charset="0"/>
              </a:rPr>
              <a:t> =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totalMarkSum+semesterMarkSum</a:t>
            </a:r>
            <a:r>
              <a:rPr lang="en-US" altLang="ko-KR" sz="1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 err="1">
                <a:latin typeface="Times New Roman" panose="02020603050405020304" pitchFamily="18" charset="0"/>
              </a:rPr>
              <a:t>ioh.printGrandTotal</a:t>
            </a:r>
            <a:r>
              <a:rPr lang="en-US" altLang="ko-KR" sz="1400" dirty="0">
                <a:latin typeface="Times New Roman" panose="02020603050405020304" pitchFamily="18" charset="0"/>
              </a:rPr>
              <a:t>(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totalMarkSum</a:t>
            </a:r>
            <a:r>
              <a:rPr lang="en-US" altLang="ko-KR" sz="1400" dirty="0">
                <a:latin typeface="Times New Roman" panose="02020603050405020304" pitchFamily="18" charset="0"/>
              </a:rPr>
              <a:t>/</a:t>
            </a:r>
            <a:r>
              <a:rPr lang="en-US" altLang="ko-KR" sz="1400" dirty="0" err="1">
                <a:latin typeface="Times New Roman" panose="02020603050405020304" pitchFamily="18" charset="0"/>
              </a:rPr>
              <a:t>totalCreditCount</a:t>
            </a:r>
            <a:r>
              <a:rPr lang="en-US" altLang="ko-KR" sz="1400" dirty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	//DB </a:t>
            </a:r>
            <a:r>
              <a:rPr lang="ko-KR" altLang="en-US" sz="1400" dirty="0">
                <a:latin typeface="Times New Roman" panose="02020603050405020304" pitchFamily="18" charset="0"/>
              </a:rPr>
              <a:t>단절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</a:rPr>
              <a:t>if (!</a:t>
            </a:r>
            <a:r>
              <a:rPr lang="en-US" altLang="ko-KR" sz="1400" dirty="0" err="1">
                <a:latin typeface="Times New Roman" panose="02020603050405020304" pitchFamily="18" charset="0"/>
              </a:rPr>
              <a:t>myConn.isClosed</a:t>
            </a:r>
            <a:r>
              <a:rPr lang="en-US" altLang="ko-KR" sz="1400" dirty="0">
                <a:latin typeface="Times New Roman" panose="02020603050405020304" pitchFamily="18" charset="0"/>
              </a:rPr>
              <a:t>()) </a:t>
            </a:r>
            <a:r>
              <a:rPr lang="en-US" altLang="ko-KR" sz="1400" dirty="0" err="1">
                <a:latin typeface="Times New Roman" panose="02020603050405020304" pitchFamily="18" charset="0"/>
              </a:rPr>
              <a:t>myConn.close</a:t>
            </a:r>
            <a:r>
              <a:rPr lang="en-US" altLang="ko-KR" sz="1400" dirty="0">
                <a:latin typeface="Times New Roman" panose="02020603050405020304" pitchFamily="18" charset="0"/>
              </a:rPr>
              <a:t>(); 		// </a:t>
            </a:r>
            <a:r>
              <a:rPr lang="ko-KR" altLang="en-US" sz="1400" dirty="0">
                <a:latin typeface="Times New Roman" panose="02020603050405020304" pitchFamily="18" charset="0"/>
              </a:rPr>
              <a:t>접속 단절</a:t>
            </a:r>
          </a:p>
          <a:p>
            <a:r>
              <a:rPr lang="ko-KR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ko-KR" sz="1400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ko-KR" sz="1400" dirty="0">
                <a:latin typeface="Times New Roman" panose="02020603050405020304" pitchFamily="18" charset="0"/>
              </a:rPr>
              <a:t>}</a:t>
            </a:r>
          </a:p>
          <a:p>
            <a:endParaRPr lang="en-US" altLang="ko-K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9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Cursor </a:t>
            </a:r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sp>
        <p:nvSpPr>
          <p:cNvPr id="5" name="_x163630216"/>
          <p:cNvSpPr>
            <a:spLocks noChangeArrowheads="1"/>
          </p:cNvSpPr>
          <p:nvPr/>
        </p:nvSpPr>
        <p:spPr bwMode="auto">
          <a:xfrm>
            <a:off x="457200" y="1750973"/>
            <a:ext cx="4436533" cy="410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0668">
            <a:solidFill>
              <a:srgbClr val="000000"/>
            </a:solidFill>
            <a:miter lim="800000"/>
            <a:headEnd/>
            <a:tailEnd type="arrow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DECLARE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>
                <a:solidFill>
                  <a:srgbClr val="000000"/>
                </a:solidFill>
                <a:latin typeface="한컴바탕" panose="02030600000101010101" pitchFamily="18" charset="2"/>
              </a:rPr>
              <a:t> 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한컴바탕" panose="02030600000101010101" pitchFamily="18" charset="2"/>
              </a:rPr>
              <a:t>  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my_name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	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employees.name%TYPE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   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my_sal</a:t>
            </a:r>
            <a:r>
              <a:rPr kumimoji="0" lang="en-US" altLang="ko-KR" sz="1600" b="1" dirty="0">
                <a:solidFill>
                  <a:srgbClr val="000000"/>
                </a:solidFill>
                <a:latin typeface="한컴바탕" panose="02030600000101010101" pitchFamily="18" charset="2"/>
              </a:rPr>
              <a:t>	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한컴바탕" panose="02030600000101010101" pitchFamily="18" charset="2"/>
              </a:rPr>
              <a:t>	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employees.salary%TYPE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 CURSOR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	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SELECT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name, salary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	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FROM employees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	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WHERE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deptno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= 20;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BEGIN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 OPEN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LOOP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   FETCH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INTO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my_name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,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my_sal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   EXIT WHEN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%NotFound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휴먼모음T" panose="02030504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END LOOP;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 CLOSE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END;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22352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▣ 명시적 커서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95332" y="1295400"/>
            <a:ext cx="22352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묵시적 커서</a:t>
            </a:r>
            <a:endParaRPr lang="ko-KR" altLang="en-US" dirty="0"/>
          </a:p>
        </p:txBody>
      </p:sp>
      <p:sp>
        <p:nvSpPr>
          <p:cNvPr id="10" name="_x163631176"/>
          <p:cNvSpPr>
            <a:spLocks noChangeArrowheads="1"/>
          </p:cNvSpPr>
          <p:nvPr/>
        </p:nvSpPr>
        <p:spPr bwMode="auto">
          <a:xfrm>
            <a:off x="4995332" y="1750973"/>
            <a:ext cx="4004735" cy="410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0668">
            <a:solidFill>
              <a:srgbClr val="000000"/>
            </a:solidFill>
            <a:miter lim="800000"/>
            <a:headEnd/>
            <a:tailEnd type="arrow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DECLARE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 CURSOR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IS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  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SELECT name, 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 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FROM 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휴먼모음T" panose="02030504000101010101" pitchFamily="18" charset="-127"/>
              </a:rPr>
              <a:t>  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WHERE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deptno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= 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 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aRow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모음T" panose="02030504000101010101" pitchFamily="18" charset="-127"/>
              </a:rPr>
              <a:t>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%ROWTYPE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BEGIN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FOR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aRow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IN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emp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LOOP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   //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ea typeface="한컴바탕" panose="02030600000101010101" pitchFamily="18" charset="2"/>
              </a:rPr>
              <a:t> </a:t>
            </a:r>
            <a:r>
              <a:rPr kumimoji="0" lang="en-US" altLang="ko-KR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for each row in a result set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 smtClean="0">
                <a:solidFill>
                  <a:srgbClr val="000000"/>
                </a:solidFill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   // </a:t>
            </a:r>
            <a:r>
              <a:rPr kumimoji="0" lang="en-US" altLang="ko-KR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process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aRow.name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,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휴먼모음T" panose="02030504000101010101" pitchFamily="18" charset="-127"/>
              </a:rPr>
              <a:t>aRow.salary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휴먼모음T" panose="02030504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dirty="0">
                <a:solidFill>
                  <a:srgbClr val="000000"/>
                </a:solidFill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  //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...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END LOOP;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</a:rPr>
              <a:t>END;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8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91091" y="1667498"/>
          <a:ext cx="8229600" cy="1986466"/>
        </p:xfrm>
        <a:graphic>
          <a:graphicData uri="http://schemas.openxmlformats.org/drawingml/2006/table">
            <a:tbl>
              <a:tblPr/>
              <a:tblGrid>
                <a:gridCol w="2307584"/>
                <a:gridCol w="5922016"/>
              </a:tblGrid>
              <a:tr h="13635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IF </a:t>
                      </a: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조건</a:t>
                      </a: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1</a:t>
                      </a:r>
                      <a:r>
                        <a:rPr lang="ko-KR" alt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 </a:t>
                      </a:r>
                      <a:r>
                        <a:rPr lang="en-US" sz="1600" b="1" kern="0" spc="-50" dirty="0" smtClean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THEN 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ELSIF </a:t>
                      </a: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조건</a:t>
                      </a: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 </a:t>
                      </a:r>
                      <a:r>
                        <a:rPr lang="en-US" sz="1600" b="1" kern="0" spc="-50" dirty="0" smtClean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THEN  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 smtClean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ELSE  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END IF;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645" marR="64645" marT="17873" marB="1787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3860" marR="0" indent="-3632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IF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sales&gt;50000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THEN 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bonus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:= 1500;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ELSIF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sales&gt;35000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THEN 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bonus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:= 500;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ELSE 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bonus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:= 100;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END IF;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INSERT INTO payroll VALUES (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emp_id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, bonus, ....);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645" marR="64645" marT="17873" marB="1787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0035" y="1104266"/>
            <a:ext cx="178446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❑ </a:t>
            </a:r>
            <a:r>
              <a:rPr lang="en-US" altLang="ko-KR" b="1" kern="0" spc="-50" dirty="0">
                <a:solidFill>
                  <a:srgbClr val="000000"/>
                </a:solidFill>
                <a:latin typeface="휴먼모음T" panose="02030504000101010101" pitchFamily="18" charset="-127"/>
              </a:rPr>
              <a:t>IF-THEN-ELSE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035" y="3655385"/>
            <a:ext cx="102624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❑ </a:t>
            </a:r>
            <a:r>
              <a:rPr lang="en-US" altLang="ko-KR" b="1" kern="0" spc="-50" dirty="0">
                <a:solidFill>
                  <a:srgbClr val="000000"/>
                </a:solidFill>
                <a:latin typeface="휴먼모음T" panose="02030504000101010101" pitchFamily="18" charset="-127"/>
              </a:rPr>
              <a:t>LOOP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91092" y="4126190"/>
          <a:ext cx="8229600" cy="2173010"/>
        </p:xfrm>
        <a:graphic>
          <a:graphicData uri="http://schemas.openxmlformats.org/drawingml/2006/table">
            <a:tbl>
              <a:tblPr/>
              <a:tblGrid>
                <a:gridCol w="2267402"/>
                <a:gridCol w="5962198"/>
              </a:tblGrid>
              <a:tr h="2173010">
                <a:tc>
                  <a:txBody>
                    <a:bodyPr/>
                    <a:lstStyle/>
                    <a:p>
                      <a:pPr marL="408940" marR="0" indent="-35941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LOOP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8940" marR="0" indent="-35941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8940" marR="0" indent="-35941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END LOOP;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645" marR="64645" marT="17873" marB="1787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8940" marR="0" indent="-3594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LOOP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8940" marR="0" indent="-3594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SELECT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sal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INTO salary FROM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emp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WHERE 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8940" marR="0" indent="-3594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EXIT WHEN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salary&lt;0;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8940" marR="0" indent="-3594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total := total + salary;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8940" marR="0" indent="-3594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END LOOP;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645" marR="64645" marT="17873" marB="1787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2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9809" y="1143000"/>
            <a:ext cx="109998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❑ </a:t>
            </a:r>
            <a:r>
              <a:rPr lang="en-US" altLang="ko-KR" b="1" kern="0" spc="-50" dirty="0">
                <a:solidFill>
                  <a:srgbClr val="000000"/>
                </a:solidFill>
                <a:latin typeface="휴먼모음T" panose="02030504000101010101" pitchFamily="18" charset="-127"/>
              </a:rPr>
              <a:t>WHILE</a:t>
            </a:r>
            <a:endParaRPr lang="en-US" altLang="ko-KR" sz="900" kern="0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67292" y="1706231"/>
          <a:ext cx="7919508" cy="2356464"/>
        </p:xfrm>
        <a:graphic>
          <a:graphicData uri="http://schemas.openxmlformats.org/drawingml/2006/table">
            <a:tbl>
              <a:tblPr/>
              <a:tblGrid>
                <a:gridCol w="1851548"/>
                <a:gridCol w="6067960"/>
              </a:tblGrid>
              <a:tr h="2356464">
                <a:tc>
                  <a:txBody>
                    <a:bodyPr/>
                    <a:lstStyle/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WHILE </a:t>
                      </a:r>
                      <a:r>
                        <a:rPr lang="ko-KR" altLang="en-US" sz="1500" b="1" kern="0" spc="-5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조건</a:t>
                      </a:r>
                      <a:r>
                        <a:rPr lang="ko-KR" alt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 </a:t>
                      </a: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LOOP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...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END LOOP;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688" marR="61688" marT="17055" marB="1705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WHILE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total&lt;=25000 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LOOP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...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SELECT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sal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INTO salary FROM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emp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WHERE ...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total := total + salary;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6322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END LOOP;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688" marR="61688" marT="17055" marB="1705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89809" y="3994052"/>
            <a:ext cx="872355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03860" algn="just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❑ </a:t>
            </a:r>
            <a:r>
              <a:rPr lang="en-US" altLang="ko-KR" b="1" kern="0" spc="-50" dirty="0">
                <a:solidFill>
                  <a:srgbClr val="000000"/>
                </a:solidFill>
                <a:latin typeface="휴먼모음T" panose="02030504000101010101" pitchFamily="18" charset="-127"/>
              </a:rPr>
              <a:t>FOR</a:t>
            </a:r>
            <a:endParaRPr lang="en-US" altLang="ko-KR" sz="900" kern="0" dirty="0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50359" y="4557283"/>
          <a:ext cx="7936441" cy="1891993"/>
        </p:xfrm>
        <a:graphic>
          <a:graphicData uri="http://schemas.openxmlformats.org/drawingml/2006/table">
            <a:tbl>
              <a:tblPr/>
              <a:tblGrid>
                <a:gridCol w="3796241"/>
                <a:gridCol w="4140200"/>
              </a:tblGrid>
              <a:tr h="1891993">
                <a:tc>
                  <a:txBody>
                    <a:bodyPr/>
                    <a:lstStyle/>
                    <a:p>
                      <a:pPr marL="403860" marR="0" indent="-3302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FOR </a:t>
                      </a:r>
                      <a:r>
                        <a:rPr lang="ko-KR" altLang="en-US" sz="1500" b="1" kern="0" spc="-5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루프변수</a:t>
                      </a:r>
                      <a:r>
                        <a:rPr lang="ko-KR" alt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 </a:t>
                      </a: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IN [REVERSE] </a:t>
                      </a:r>
                      <a:r>
                        <a:rPr lang="ko-KR" altLang="en-US" sz="1500" b="1" kern="0" spc="-5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하한</a:t>
                      </a:r>
                      <a:r>
                        <a:rPr lang="en-US" altLang="ko-KR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..</a:t>
                      </a:r>
                      <a:r>
                        <a:rPr lang="ko-KR" altLang="en-US" sz="1500" b="1" kern="0" spc="-5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상한</a:t>
                      </a:r>
                      <a:r>
                        <a:rPr lang="ko-KR" alt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 </a:t>
                      </a: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LOOP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302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...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302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END LOOP;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688" marR="61688" marT="17055" marB="1705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3860" marR="0" indent="-3302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FOR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k 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IN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1..100 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LOOP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302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SELECT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sal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INTO salary FROM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emp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302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WHERE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dno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= k;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302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END LOOP;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688" marR="61688" marT="17055" marB="1705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24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143000"/>
            <a:ext cx="1027845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❑ </a:t>
            </a:r>
            <a:r>
              <a:rPr lang="en-US" altLang="ko-KR" b="1" kern="0" spc="-50" dirty="0">
                <a:solidFill>
                  <a:srgbClr val="000000"/>
                </a:solidFill>
                <a:latin typeface="휴먼모음T" panose="02030504000101010101" pitchFamily="18" charset="-127"/>
              </a:rPr>
              <a:t>GOTO</a:t>
            </a:r>
            <a:endParaRPr lang="en-US" altLang="ko-KR" sz="900" kern="0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92692" y="1706231"/>
          <a:ext cx="7894108" cy="2548152"/>
        </p:xfrm>
        <a:graphic>
          <a:graphicData uri="http://schemas.openxmlformats.org/drawingml/2006/table">
            <a:tbl>
              <a:tblPr/>
              <a:tblGrid>
                <a:gridCol w="1719996"/>
                <a:gridCol w="6174112"/>
              </a:tblGrid>
              <a:tr h="1392569">
                <a:tc>
                  <a:txBody>
                    <a:bodyPr/>
                    <a:lstStyle/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BEGIN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...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GOTO 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label</a:t>
                      </a: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...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&lt;&lt;</a:t>
                      </a:r>
                      <a:r>
                        <a:rPr lang="en-US" sz="1500" b="1" kern="0" spc="-5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labal</a:t>
                      </a: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&gt;&gt;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...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END;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678" marR="60678" marT="16776" marB="1677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DECLARE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my_ename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CHAR(10);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BEGIN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...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&lt;&lt;</a:t>
                      </a:r>
                      <a:r>
                        <a:rPr lang="en-US" sz="1500" b="1" kern="0" spc="-5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get_name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&gt;&gt;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SELECT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ename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INTO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my_ename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FROM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emp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WHERE ... 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BEGIN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...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GOTO </a:t>
                      </a:r>
                      <a:r>
                        <a:rPr lang="en-US" sz="1500" b="1" kern="0" spc="-5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get_name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500" b="1" kern="0" spc="-5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END;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403860" marR="0" indent="-3238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END;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678" marR="60678" marT="16776" marB="1677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57200" y="4301067"/>
            <a:ext cx="1837267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❑ </a:t>
            </a:r>
            <a:r>
              <a:rPr lang="en-US" altLang="ko-KR" b="1" kern="0" spc="-50" dirty="0" smtClean="0">
                <a:solidFill>
                  <a:srgbClr val="000000"/>
                </a:solidFill>
                <a:latin typeface="휴먼모음T" panose="02030504000101010101" pitchFamily="18" charset="-127"/>
              </a:rPr>
              <a:t>NULL </a:t>
            </a:r>
            <a:r>
              <a:rPr lang="ko-KR" altLang="en-US" b="1" kern="0" spc="-50" dirty="0" smtClean="0">
                <a:solidFill>
                  <a:srgbClr val="000000"/>
                </a:solidFill>
                <a:latin typeface="휴먼모음T" panose="02030504000101010101" pitchFamily="18" charset="-127"/>
              </a:rPr>
              <a:t>문</a:t>
            </a:r>
            <a:endParaRPr lang="en-US" altLang="ko-KR" sz="900" kern="0" dirty="0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02766" y="4864299"/>
          <a:ext cx="7884033" cy="1255014"/>
        </p:xfrm>
        <a:graphic>
          <a:graphicData uri="http://schemas.openxmlformats.org/drawingml/2006/table">
            <a:tbl>
              <a:tblPr/>
              <a:tblGrid>
                <a:gridCol w="2313644"/>
                <a:gridCol w="5570389"/>
              </a:tblGrid>
              <a:tr h="1248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-100" baseline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IF rating&gt;90 </a:t>
                      </a:r>
                      <a:r>
                        <a:rPr lang="en-US" sz="1600" b="1" kern="1200" spc="-10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THEN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한컴바탕" panose="02030600000101010101" pitchFamily="18" charset="2"/>
                        <a:buNone/>
                      </a:pPr>
                      <a:r>
                        <a:rPr lang="en-US" sz="1600" b="1" kern="1200" spc="-10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   </a:t>
                      </a:r>
                      <a:r>
                        <a:rPr lang="en-US" sz="1600" b="1" kern="1200" spc="-100" baseline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computing_bonus</a:t>
                      </a:r>
                      <a:r>
                        <a:rPr lang="en-US" sz="1600" b="1" kern="1200" spc="-10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en-US" sz="1600" b="1" kern="1200" spc="-100" baseline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emp_id</a:t>
                      </a:r>
                      <a:r>
                        <a:rPr lang="en-US" sz="1600" b="1" kern="1200" spc="-10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한컴바탕" panose="02030600000101010101" pitchFamily="18" charset="2"/>
                        <a:buNone/>
                      </a:pPr>
                      <a:r>
                        <a:rPr lang="en-US" sz="1600" b="1" kern="1200" spc="-10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ELSE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한컴바탕" panose="02030600000101010101" pitchFamily="18" charset="2"/>
                        <a:buNone/>
                      </a:pPr>
                      <a:r>
                        <a:rPr lang="en-US" sz="1600" b="1" kern="1200" spc="-100" baseline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   NULL;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한컴바탕" panose="02030600000101010101" pitchFamily="18" charset="2"/>
                        <a:buNone/>
                      </a:pPr>
                      <a:r>
                        <a:rPr lang="en-US" sz="1600" b="1" kern="1200" spc="-10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END </a:t>
                      </a:r>
                      <a:r>
                        <a:rPr lang="en-US" sz="1600" b="1" kern="1200" spc="-100" baseline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IF;</a:t>
                      </a:r>
                      <a:endParaRPr lang="en-US" sz="1000" kern="1200" spc="-1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Procedure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380067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구문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9333" y="1380067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854200"/>
            <a:ext cx="33528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procedure</a:t>
            </a: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(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파라미터</a:t>
            </a: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명세</a:t>
            </a: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as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   지역선언문</a:t>
            </a:r>
            <a:endParaRPr lang="en-US" altLang="ko-KR" b="1" kern="0" dirty="0" smtClean="0">
              <a:solidFill>
                <a:srgbClr val="000000"/>
              </a:solidFill>
              <a:latin typeface="+mn-lt"/>
              <a:ea typeface="휴먼모음T" panose="02030504000101010101" pitchFamily="18" charset="-127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휴먼모음T" panose="02030504000101010101" pitchFamily="18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휴먼모음T" panose="02030504000101010101" pitchFamily="18" charset="-127"/>
              </a:rPr>
              <a:t>   </a:t>
            </a:r>
            <a:r>
              <a:rPr lang="en-US" altLang="ko-KR" b="1" kern="0" dirty="0" smtClean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nested </a:t>
            </a:r>
            <a:r>
              <a:rPr lang="en-US" altLang="ko-KR" b="1" kern="0" dirty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procedure </a:t>
            </a:r>
            <a:r>
              <a:rPr lang="ko-KR" altLang="en-US" b="1" kern="0" dirty="0" smtClean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한컴바탕" panose="02030600000101010101" pitchFamily="18" charset="2"/>
              </a:rPr>
              <a:t>선언 </a:t>
            </a:r>
            <a:r>
              <a:rPr lang="ko-KR" altLang="en-US" b="1" kern="0" dirty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한컴바탕" panose="02030600000101010101" pitchFamily="18" charset="2"/>
              </a:rPr>
              <a:t>가능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begin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실행문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exception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예외처리문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end </a:t>
            </a:r>
            <a:r>
              <a:rPr lang="ko-KR" altLang="en-US" b="1" kern="0" dirty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;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9332" y="1854199"/>
            <a:ext cx="470746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procedure </a:t>
            </a:r>
            <a:r>
              <a:rPr lang="en-US" altLang="ko-KR" b="1" dirty="0" err="1">
                <a:solidFill>
                  <a:srgbClr val="0070C0"/>
                </a:solidFill>
                <a:latin typeface="+mn-lt"/>
              </a:rPr>
              <a:t>fireEmployee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 NUMBER) as</a:t>
            </a:r>
          </a:p>
          <a:p>
            <a:r>
              <a:rPr lang="en-US" altLang="ko-KR" dirty="0">
                <a:latin typeface="+mn-lt"/>
              </a:rPr>
              <a:t>begin</a:t>
            </a:r>
          </a:p>
          <a:p>
            <a:r>
              <a:rPr lang="en-US" altLang="ko-KR" dirty="0" smtClean="0">
                <a:latin typeface="+mn-lt"/>
              </a:rPr>
              <a:t>    delete </a:t>
            </a: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Employeers</a:t>
            </a:r>
            <a:r>
              <a:rPr lang="en-US" altLang="ko-KR" dirty="0">
                <a:latin typeface="+mn-lt"/>
              </a:rPr>
              <a:t> 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where </a:t>
            </a:r>
            <a:r>
              <a:rPr lang="en-US" altLang="ko-KR" dirty="0" err="1">
                <a:latin typeface="+mn-lt"/>
              </a:rPr>
              <a:t>empID</a:t>
            </a:r>
            <a:r>
              <a:rPr lang="en-US" altLang="ko-KR" dirty="0">
                <a:latin typeface="+mn-lt"/>
              </a:rPr>
              <a:t>=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end </a:t>
            </a:r>
            <a:r>
              <a:rPr lang="en-US" altLang="ko-KR" b="1" dirty="0" err="1">
                <a:solidFill>
                  <a:srgbClr val="0070C0"/>
                </a:solidFill>
                <a:latin typeface="+mn-lt"/>
              </a:rPr>
              <a:t>fireEmployee</a:t>
            </a:r>
            <a:r>
              <a:rPr lang="en-US" altLang="ko-KR" dirty="0" smtClean="0">
                <a:latin typeface="+mn-lt"/>
              </a:rPr>
              <a:t>;</a:t>
            </a:r>
            <a:endParaRPr lang="ko-KR" alt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544324"/>
            <a:ext cx="4707467" cy="1754326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▣ </a:t>
            </a:r>
            <a:r>
              <a:rPr lang="en-US" altLang="ko-KR" dirty="0" smtClean="0">
                <a:latin typeface="+mn-lt"/>
              </a:rPr>
              <a:t>Parameter List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+mn-lt"/>
              </a:rPr>
              <a:t>파라미터</a:t>
            </a:r>
            <a:r>
              <a:rPr lang="ko-KR" altLang="en-US" b="1" dirty="0" smtClean="0">
                <a:latin typeface="+mn-lt"/>
              </a:rPr>
              <a:t> 이름 </a:t>
            </a:r>
            <a:r>
              <a:rPr lang="en-US" altLang="ko-KR" b="1" dirty="0">
                <a:latin typeface="+mn-lt"/>
              </a:rPr>
              <a:t>[</a:t>
            </a:r>
            <a:r>
              <a:rPr lang="ko-KR" altLang="en-US" b="1" dirty="0">
                <a:latin typeface="+mn-lt"/>
              </a:rPr>
              <a:t>모드</a:t>
            </a:r>
            <a:r>
              <a:rPr lang="en-US" altLang="ko-KR" b="1" dirty="0">
                <a:latin typeface="+mn-lt"/>
              </a:rPr>
              <a:t>] </a:t>
            </a:r>
            <a:r>
              <a:rPr lang="ko-KR" altLang="en-US" b="1" dirty="0">
                <a:latin typeface="+mn-lt"/>
              </a:rPr>
              <a:t>타입</a:t>
            </a:r>
            <a:r>
              <a:rPr lang="en-US" altLang="ko-KR" b="1" dirty="0">
                <a:latin typeface="+mn-lt"/>
              </a:rPr>
              <a:t>;</a:t>
            </a:r>
            <a:endParaRPr lang="ko-KR" altLang="en-US" dirty="0">
              <a:latin typeface="+mn-lt"/>
            </a:endParaRPr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Mode</a:t>
            </a:r>
          </a:p>
          <a:p>
            <a:pPr marL="742950" lvl="1" indent="-285750" latinLnBrk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lt"/>
              </a:rPr>
              <a:t>IN: pass </a:t>
            </a:r>
            <a:r>
              <a:rPr lang="en-US" altLang="ko-KR" dirty="0">
                <a:latin typeface="+mn-lt"/>
              </a:rPr>
              <a:t>by </a:t>
            </a:r>
            <a:r>
              <a:rPr lang="en-US" altLang="ko-KR" dirty="0" smtClean="0">
                <a:latin typeface="+mn-lt"/>
              </a:rPr>
              <a:t>value</a:t>
            </a:r>
          </a:p>
          <a:p>
            <a:pPr marL="742950" lvl="1" indent="-285750" latinLnBrk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lt"/>
              </a:rPr>
              <a:t>OUT: pass </a:t>
            </a:r>
            <a:r>
              <a:rPr lang="en-US" altLang="ko-KR" dirty="0">
                <a:latin typeface="+mn-lt"/>
              </a:rPr>
              <a:t>by </a:t>
            </a:r>
            <a:r>
              <a:rPr lang="en-US" altLang="ko-KR" dirty="0" smtClean="0">
                <a:latin typeface="+mn-lt"/>
              </a:rPr>
              <a:t>result</a:t>
            </a:r>
          </a:p>
          <a:p>
            <a:pPr marL="742950" lvl="1" indent="-285750" latinLnBrk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lt"/>
              </a:rPr>
              <a:t>INOUT: pass </a:t>
            </a:r>
            <a:r>
              <a:rPr lang="en-US" altLang="ko-KR" dirty="0">
                <a:latin typeface="+mn-lt"/>
              </a:rPr>
              <a:t>by value </a:t>
            </a:r>
            <a:r>
              <a:rPr lang="en-US" altLang="ko-KR" dirty="0" smtClean="0">
                <a:latin typeface="+mn-lt"/>
              </a:rPr>
              <a:t>result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61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Procedure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380067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구문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4544324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854200"/>
            <a:ext cx="414019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FF0000"/>
                </a:solidFill>
                <a:latin typeface="+mn-lt"/>
              </a:rPr>
              <a:t>create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 procedure </a:t>
            </a:r>
            <a:r>
              <a:rPr lang="ko-KR" altLang="en-US" b="1" kern="0" dirty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(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파라미터</a:t>
            </a: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명세</a:t>
            </a: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as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   지역선언문</a:t>
            </a:r>
            <a:endParaRPr lang="en-US" altLang="ko-KR" b="1" kern="0" dirty="0" smtClean="0">
              <a:solidFill>
                <a:srgbClr val="000000"/>
              </a:solidFill>
              <a:latin typeface="+mn-lt"/>
              <a:ea typeface="휴먼모음T" panose="02030504000101010101" pitchFamily="18" charset="-127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휴먼모음T" panose="02030504000101010101" pitchFamily="18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휴먼모음T" panose="02030504000101010101" pitchFamily="18" charset="-127"/>
              </a:rPr>
              <a:t>   </a:t>
            </a:r>
            <a:r>
              <a:rPr lang="en-US" altLang="ko-KR" b="1" kern="0" dirty="0" smtClean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nested </a:t>
            </a:r>
            <a:r>
              <a:rPr lang="en-US" altLang="ko-KR" b="1" kern="0" dirty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procedure </a:t>
            </a:r>
            <a:r>
              <a:rPr lang="ko-KR" altLang="en-US" b="1" kern="0" dirty="0" smtClean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한컴바탕" panose="02030600000101010101" pitchFamily="18" charset="2"/>
              </a:rPr>
              <a:t>선언 </a:t>
            </a:r>
            <a:r>
              <a:rPr lang="ko-KR" altLang="en-US" b="1" kern="0" dirty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한컴바탕" panose="02030600000101010101" pitchFamily="18" charset="2"/>
              </a:rPr>
              <a:t>가능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begin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실행문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exception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예외처리문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end </a:t>
            </a:r>
            <a:r>
              <a:rPr lang="ko-KR" altLang="en-US" b="1" kern="0" dirty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;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4944533"/>
            <a:ext cx="5232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create</a:t>
            </a:r>
            <a:r>
              <a:rPr lang="en-US" altLang="ko-KR" dirty="0" smtClean="0">
                <a:latin typeface="+mn-lt"/>
              </a:rPr>
              <a:t> procedure </a:t>
            </a:r>
            <a:r>
              <a:rPr lang="en-US" altLang="ko-KR" b="1" dirty="0" err="1">
                <a:solidFill>
                  <a:srgbClr val="0070C0"/>
                </a:solidFill>
                <a:latin typeface="+mn-lt"/>
              </a:rPr>
              <a:t>fireEmployee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 NUMBER) as</a:t>
            </a:r>
          </a:p>
          <a:p>
            <a:r>
              <a:rPr lang="en-US" altLang="ko-KR" dirty="0">
                <a:latin typeface="+mn-lt"/>
              </a:rPr>
              <a:t>begin</a:t>
            </a:r>
          </a:p>
          <a:p>
            <a:r>
              <a:rPr lang="en-US" altLang="ko-KR" dirty="0" smtClean="0">
                <a:latin typeface="+mn-lt"/>
              </a:rPr>
              <a:t>    delete </a:t>
            </a: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Employeers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where </a:t>
            </a:r>
            <a:r>
              <a:rPr lang="en-US" altLang="ko-KR" dirty="0" err="1">
                <a:latin typeface="+mn-lt"/>
              </a:rPr>
              <a:t>empID</a:t>
            </a:r>
            <a:r>
              <a:rPr lang="en-US" altLang="ko-KR" dirty="0">
                <a:latin typeface="+mn-lt"/>
              </a:rPr>
              <a:t>=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end </a:t>
            </a:r>
            <a:r>
              <a:rPr lang="en-US" altLang="ko-KR" b="1" dirty="0" err="1">
                <a:solidFill>
                  <a:srgbClr val="0070C0"/>
                </a:solidFill>
                <a:latin typeface="+mn-lt"/>
              </a:rPr>
              <a:t>fireEmployee</a:t>
            </a:r>
            <a:r>
              <a:rPr lang="en-US" altLang="ko-KR" dirty="0" smtClean="0">
                <a:latin typeface="+mn-lt"/>
              </a:rPr>
              <a:t>;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867" y="1854200"/>
            <a:ext cx="4131734" cy="2308324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▣ </a:t>
            </a:r>
            <a:r>
              <a:rPr lang="ko-KR" altLang="en-US" b="1" dirty="0" smtClean="0">
                <a:solidFill>
                  <a:srgbClr val="0070C0"/>
                </a:solidFill>
                <a:latin typeface="+mn-lt"/>
              </a:rPr>
              <a:t>내장 프로시저 작성 방법</a:t>
            </a:r>
            <a:endParaRPr lang="en-US" altLang="ko-KR" b="1" dirty="0" smtClean="0">
              <a:solidFill>
                <a:srgbClr val="0070C0"/>
              </a:solidFill>
              <a:latin typeface="+mn-l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SQL*Plus </a:t>
            </a:r>
            <a:r>
              <a:rPr lang="ko-KR" altLang="en-US" dirty="0" smtClean="0">
                <a:latin typeface="+mn-lt"/>
              </a:rPr>
              <a:t>사용</a:t>
            </a:r>
            <a:endParaRPr lang="en-US" altLang="ko-KR" dirty="0" smtClean="0">
              <a:latin typeface="+mn-l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작성 절차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    </a:t>
            </a:r>
            <a:r>
              <a:rPr lang="en-US" altLang="ko-KR" sz="1400" dirty="0" smtClean="0">
                <a:latin typeface="+mn-lt"/>
              </a:rPr>
              <a:t>①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editor</a:t>
            </a:r>
            <a:r>
              <a:rPr lang="ko-KR" altLang="en-US" dirty="0" smtClean="0">
                <a:latin typeface="+mn-lt"/>
              </a:rPr>
              <a:t>로 내장 </a:t>
            </a:r>
            <a:r>
              <a:rPr lang="en-US" altLang="ko-KR" dirty="0" smtClean="0">
                <a:latin typeface="+mn-lt"/>
              </a:rPr>
              <a:t>procedure or function</a:t>
            </a: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</a:t>
            </a:r>
            <a:r>
              <a:rPr lang="ko-KR" altLang="en-US" dirty="0">
                <a:latin typeface="+mn-lt"/>
              </a:rPr>
              <a:t>작성 </a:t>
            </a:r>
            <a:r>
              <a:rPr lang="en-US" altLang="ko-KR" dirty="0">
                <a:latin typeface="+mn-lt"/>
              </a:rPr>
              <a:t>(*.</a:t>
            </a:r>
            <a:r>
              <a:rPr lang="en-US" altLang="ko-KR" dirty="0" err="1" smtClean="0">
                <a:latin typeface="+mn-lt"/>
              </a:rPr>
              <a:t>sql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</a:t>
            </a:r>
            <a:r>
              <a:rPr lang="en-US" altLang="ko-KR" sz="1400" dirty="0" smtClean="0">
                <a:latin typeface="+mn-lt"/>
              </a:rPr>
              <a:t>②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아래의 명령을 사용하여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내장    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</a:t>
            </a:r>
            <a:r>
              <a:rPr lang="ko-KR" altLang="en-US" dirty="0" err="1" smtClean="0">
                <a:latin typeface="+mn-lt"/>
              </a:rPr>
              <a:t>부프로그램</a:t>
            </a:r>
            <a:r>
              <a:rPr lang="ko-KR" altLang="en-US" dirty="0" smtClean="0">
                <a:latin typeface="+mn-lt"/>
              </a:rPr>
              <a:t> 컴파일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 “SQL</a:t>
            </a:r>
            <a:r>
              <a:rPr lang="en-US" altLang="ko-KR" dirty="0">
                <a:latin typeface="+mn-lt"/>
              </a:rPr>
              <a:t>&gt; start *.</a:t>
            </a:r>
            <a:r>
              <a:rPr lang="en-US" altLang="ko-KR" dirty="0" err="1" smtClean="0">
                <a:latin typeface="+mn-lt"/>
              </a:rPr>
              <a:t>sql</a:t>
            </a:r>
            <a:r>
              <a:rPr lang="en-US" altLang="ko-KR" dirty="0" smtClean="0">
                <a:latin typeface="+mn-lt"/>
              </a:rPr>
              <a:t>”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763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380067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구문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3929122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58453"/>
            <a:ext cx="756073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function </a:t>
            </a: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(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파라미터</a:t>
            </a: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명세</a:t>
            </a: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return </a:t>
            </a:r>
            <a:r>
              <a:rPr lang="ko-KR" altLang="en-US" b="1" kern="0" dirty="0" smtClean="0">
                <a:solidFill>
                  <a:srgbClr val="0000FF"/>
                </a:solidFill>
                <a:latin typeface="+mn-lt"/>
              </a:rPr>
              <a:t>반환타입 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as</a:t>
            </a:r>
            <a:endParaRPr lang="ko-KR" altLang="en-US" sz="1050" kern="0" dirty="0" smtClean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   지역선언문</a:t>
            </a:r>
            <a:endParaRPr lang="en-US" altLang="ko-KR" b="1" kern="0" dirty="0" smtClean="0">
              <a:solidFill>
                <a:srgbClr val="000000"/>
              </a:solidFill>
              <a:latin typeface="+mn-lt"/>
              <a:ea typeface="휴먼모음T" panose="02030504000101010101" pitchFamily="18" charset="-127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begin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실행문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exception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예외처리문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end </a:t>
            </a:r>
            <a:r>
              <a:rPr lang="ko-KR" altLang="en-US" b="1" kern="0" dirty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;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307508"/>
            <a:ext cx="756073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FUNCTION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  <a:latin typeface="+mn-lt"/>
              </a:rPr>
              <a:t>findEmployee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empNo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NUMBER) RETURN </a:t>
            </a:r>
            <a:r>
              <a:rPr lang="en-US" altLang="ko-KR" dirty="0" smtClean="0">
                <a:latin typeface="+mn-lt"/>
              </a:rPr>
              <a:t>VARCHAR2 as</a:t>
            </a:r>
          </a:p>
          <a:p>
            <a:r>
              <a:rPr lang="en-US" altLang="ko-KR" b="1" dirty="0" smtClean="0"/>
              <a:t>   name </a:t>
            </a:r>
            <a:r>
              <a:rPr lang="en-US" altLang="ko-KR" b="1" dirty="0"/>
              <a:t>VARCHAR2(20</a:t>
            </a:r>
            <a:r>
              <a:rPr lang="en-US" altLang="ko-KR" b="1" dirty="0" smtClean="0"/>
              <a:t>);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BEGIN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SELECT </a:t>
            </a:r>
            <a:r>
              <a:rPr lang="en-US" altLang="ko-KR" dirty="0" err="1">
                <a:latin typeface="+mn-lt"/>
              </a:rPr>
              <a:t>empName</a:t>
            </a:r>
            <a:r>
              <a:rPr lang="en-US" altLang="ko-KR" dirty="0">
                <a:latin typeface="+mn-lt"/>
              </a:rPr>
              <a:t> INTO </a:t>
            </a:r>
            <a:r>
              <a:rPr lang="en-US" altLang="ko-KR" dirty="0" smtClean="0">
                <a:latin typeface="+mn-lt"/>
              </a:rPr>
              <a:t>name FROM Employees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        WHERE </a:t>
            </a:r>
            <a:r>
              <a:rPr lang="en-US" altLang="ko-KR" dirty="0" err="1">
                <a:latin typeface="+mn-lt"/>
              </a:rPr>
              <a:t>empID</a:t>
            </a:r>
            <a:r>
              <a:rPr lang="en-US" altLang="ko-KR" dirty="0">
                <a:latin typeface="+mn-lt"/>
              </a:rPr>
              <a:t>=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 smtClean="0">
                <a:latin typeface="+mn-lt"/>
              </a:rPr>
              <a:t>    RETURN name;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END </a:t>
            </a:r>
            <a:r>
              <a:rPr lang="en-US" altLang="ko-KR" b="1" dirty="0" err="1" smtClean="0">
                <a:solidFill>
                  <a:srgbClr val="0070C0"/>
                </a:solidFill>
                <a:latin typeface="+mn-lt"/>
              </a:rPr>
              <a:t>findEmployee</a:t>
            </a:r>
            <a:r>
              <a:rPr lang="en-US" altLang="ko-KR" dirty="0" smtClean="0">
                <a:latin typeface="+mn-lt"/>
              </a:rPr>
              <a:t>;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0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 smtClean="0"/>
              <a:t>Stored </a:t>
            </a:r>
            <a:r>
              <a:rPr lang="en-US" altLang="ko-KR" b="1" dirty="0"/>
              <a:t>Procedures</a:t>
            </a:r>
            <a:endParaRPr lang="en-US" altLang="ko-KR" dirty="0"/>
          </a:p>
          <a:p>
            <a:pPr lvl="1"/>
            <a:r>
              <a:rPr lang="en-US" altLang="ko-KR" b="1" dirty="0" smtClean="0"/>
              <a:t>SQL </a:t>
            </a:r>
            <a:r>
              <a:rPr lang="en-US" altLang="ko-KR" b="1" dirty="0"/>
              <a:t>+ </a:t>
            </a:r>
            <a:r>
              <a:rPr lang="ko-KR" altLang="en-US" b="1" dirty="0"/>
              <a:t>절차적 처리를 위한 문장</a:t>
            </a:r>
            <a:endParaRPr lang="ko-KR" altLang="en-US" dirty="0"/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PL/SQL </a:t>
            </a:r>
            <a:r>
              <a:rPr lang="en-US" altLang="ko-KR" b="1" dirty="0">
                <a:solidFill>
                  <a:srgbClr val="00B050"/>
                </a:solidFill>
              </a:rPr>
              <a:t>(Oracle)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b="1" dirty="0" smtClean="0"/>
              <a:t>SQL/PSM </a:t>
            </a:r>
            <a:r>
              <a:rPr lang="en-US" altLang="ko-KR" b="1" dirty="0"/>
              <a:t>(Persistent Stored Module)</a:t>
            </a:r>
            <a:endParaRPr lang="en-US" altLang="ko-KR" dirty="0"/>
          </a:p>
          <a:p>
            <a:r>
              <a:rPr lang="en-US" altLang="ko-KR" b="1" dirty="0" smtClean="0"/>
              <a:t>Embedded </a:t>
            </a:r>
            <a:r>
              <a:rPr lang="en-US" altLang="ko-KR" b="1" dirty="0"/>
              <a:t>SQL</a:t>
            </a:r>
            <a:endParaRPr lang="en-US" altLang="ko-KR" dirty="0"/>
          </a:p>
          <a:p>
            <a:pPr lvl="1"/>
            <a:r>
              <a:rPr lang="en-US" altLang="ko-KR" b="1" dirty="0" smtClean="0"/>
              <a:t>Host </a:t>
            </a:r>
            <a:r>
              <a:rPr lang="en-US" altLang="ko-KR" b="1" dirty="0"/>
              <a:t>programming language + Embedded SQL statements</a:t>
            </a:r>
            <a:endParaRPr lang="en-US" altLang="ko-KR" dirty="0"/>
          </a:p>
          <a:p>
            <a:pPr lvl="1"/>
            <a:r>
              <a:rPr lang="en-US" altLang="ko-KR" b="1" dirty="0" smtClean="0"/>
              <a:t>DBMS </a:t>
            </a:r>
            <a:r>
              <a:rPr lang="en-US" altLang="ko-KR" b="1" dirty="0"/>
              <a:t>vendor-proprietorial (i.e., DBMS vendor-dependent)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SQLJ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i="1" dirty="0">
                <a:solidFill>
                  <a:srgbClr val="00B050"/>
                </a:solidFill>
              </a:rPr>
              <a:t>de facto</a:t>
            </a:r>
            <a:r>
              <a:rPr lang="en-US" altLang="ko-KR" b="1" dirty="0">
                <a:solidFill>
                  <a:srgbClr val="00B050"/>
                </a:solidFill>
              </a:rPr>
              <a:t> standard)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1" dirty="0" smtClean="0"/>
              <a:t>Call-Level </a:t>
            </a:r>
            <a:r>
              <a:rPr lang="en-US" altLang="ko-KR" b="1" dirty="0"/>
              <a:t>Interface</a:t>
            </a:r>
            <a:endParaRPr lang="en-US" altLang="ko-KR" dirty="0"/>
          </a:p>
          <a:p>
            <a:pPr lvl="1"/>
            <a:r>
              <a:rPr lang="en-US" altLang="ko-KR" b="1" dirty="0" smtClean="0"/>
              <a:t>SQL</a:t>
            </a:r>
            <a:r>
              <a:rPr lang="ko-KR" altLang="en-US" b="1" dirty="0"/>
              <a:t>문 실행을 지원하는 함수 또는 클래스들의 모임</a:t>
            </a:r>
            <a:endParaRPr lang="ko-KR" altLang="en-US" dirty="0"/>
          </a:p>
          <a:p>
            <a:pPr lvl="1"/>
            <a:r>
              <a:rPr lang="en-US" altLang="ko-KR" b="1" dirty="0" smtClean="0"/>
              <a:t>DBMS-neutral</a:t>
            </a:r>
            <a:endParaRPr lang="en-US" altLang="ko-KR" dirty="0"/>
          </a:p>
          <a:p>
            <a:pPr lvl="1"/>
            <a:r>
              <a:rPr lang="en-US" altLang="ko-KR" b="1" dirty="0" smtClean="0"/>
              <a:t>ODBC</a:t>
            </a:r>
            <a:r>
              <a:rPr lang="en-US" altLang="ko-KR" b="1" dirty="0"/>
              <a:t>, ADO (Microsoft, </a:t>
            </a:r>
            <a:r>
              <a:rPr lang="en-US" altLang="ko-KR" b="1" i="1" dirty="0"/>
              <a:t>de facto</a:t>
            </a:r>
            <a:r>
              <a:rPr lang="en-US" altLang="ko-KR" b="1" dirty="0"/>
              <a:t> standard</a:t>
            </a:r>
            <a:r>
              <a:rPr lang="en-US" altLang="ko-KR" b="1" dirty="0" smtClean="0"/>
              <a:t>)</a:t>
            </a:r>
          </a:p>
          <a:p>
            <a:pPr lvl="2"/>
            <a:r>
              <a:rPr lang="en-US" altLang="ko-KR" b="1" dirty="0" smtClean="0"/>
              <a:t>DBMS </a:t>
            </a:r>
            <a:r>
              <a:rPr lang="ko-KR" altLang="en-US" b="1" dirty="0"/>
              <a:t>중립적</a:t>
            </a:r>
            <a:r>
              <a:rPr lang="en-US" altLang="ko-KR" b="1" dirty="0"/>
              <a:t>, </a:t>
            </a:r>
            <a:r>
              <a:rPr lang="ko-KR" altLang="en-US" b="1" dirty="0" smtClean="0"/>
              <a:t>프로그래밍 언어 </a:t>
            </a:r>
            <a:r>
              <a:rPr lang="ko-KR" altLang="en-US" b="1" dirty="0"/>
              <a:t>중립적</a:t>
            </a:r>
            <a:endParaRPr lang="ko-KR" altLang="en-US" dirty="0"/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JDBC</a:t>
            </a:r>
            <a:r>
              <a:rPr lang="en-US" altLang="ko-KR" b="1" i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JavaSoft</a:t>
            </a:r>
            <a:r>
              <a:rPr lang="en-US" altLang="ko-KR" b="1" dirty="0">
                <a:solidFill>
                  <a:srgbClr val="00B050"/>
                </a:solidFill>
              </a:rPr>
              <a:t>, another </a:t>
            </a:r>
            <a:r>
              <a:rPr lang="en-US" altLang="ko-KR" b="1" i="1" dirty="0">
                <a:solidFill>
                  <a:srgbClr val="00B050"/>
                </a:solidFill>
              </a:rPr>
              <a:t>de facto</a:t>
            </a:r>
            <a:r>
              <a:rPr lang="en-US" altLang="ko-KR" b="1" dirty="0">
                <a:solidFill>
                  <a:srgbClr val="00B050"/>
                </a:solidFill>
              </a:rPr>
              <a:t> standard)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DBMS </a:t>
            </a:r>
            <a:r>
              <a:rPr lang="ko-KR" altLang="en-US" b="1" dirty="0"/>
              <a:t>중립적</a:t>
            </a:r>
            <a:r>
              <a:rPr lang="en-US" altLang="ko-KR" b="1" dirty="0"/>
              <a:t>, </a:t>
            </a:r>
            <a:r>
              <a:rPr lang="ko-KR" altLang="en-US" b="1" dirty="0"/>
              <a:t>자바 </a:t>
            </a:r>
            <a:r>
              <a:rPr lang="ko-KR" altLang="en-US" b="1" dirty="0" smtClean="0"/>
              <a:t>종속적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7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Function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380067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구문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3895255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49399"/>
            <a:ext cx="756073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FF0000"/>
                </a:solidFill>
                <a:latin typeface="+mn-lt"/>
              </a:rPr>
              <a:t>create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 function </a:t>
            </a: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(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파라미터</a:t>
            </a: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명세</a:t>
            </a: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return </a:t>
            </a:r>
            <a:r>
              <a:rPr lang="ko-KR" altLang="en-US" b="1" kern="0" dirty="0" smtClean="0">
                <a:solidFill>
                  <a:srgbClr val="0000FF"/>
                </a:solidFill>
                <a:latin typeface="+mn-lt"/>
              </a:rPr>
              <a:t>반환타입 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as</a:t>
            </a:r>
            <a:endParaRPr lang="ko-KR" altLang="en-US" sz="1050" kern="0" dirty="0" smtClean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    지역선언문</a:t>
            </a:r>
            <a:endParaRPr lang="en-US" altLang="ko-KR" b="1" kern="0" dirty="0" smtClean="0">
              <a:solidFill>
                <a:srgbClr val="000000"/>
              </a:solidFill>
              <a:latin typeface="+mn-lt"/>
              <a:ea typeface="휴먼모음T" panose="02030504000101010101" pitchFamily="18" charset="-127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begin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실행문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exception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예외처리문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+mn-lt"/>
              </a:rPr>
              <a:t>end </a:t>
            </a:r>
            <a:r>
              <a:rPr lang="ko-KR" altLang="en-US" b="1" kern="0" dirty="0">
                <a:solidFill>
                  <a:srgbClr val="000000"/>
                </a:solidFill>
                <a:latin typeface="+mn-lt"/>
                <a:ea typeface="휴먼모음T" panose="02030504000101010101" pitchFamily="18" charset="-127"/>
              </a:rPr>
              <a:t>이름</a:t>
            </a:r>
            <a:r>
              <a:rPr lang="en-US" altLang="ko-KR" b="1" kern="0" dirty="0" smtClean="0">
                <a:solidFill>
                  <a:srgbClr val="0000FF"/>
                </a:solidFill>
                <a:latin typeface="+mn-lt"/>
              </a:rPr>
              <a:t>;</a:t>
            </a:r>
            <a:endParaRPr lang="ko-KR" altLang="en-US" sz="105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264587"/>
            <a:ext cx="756073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kern="0" dirty="0" smtClean="0">
                <a:solidFill>
                  <a:srgbClr val="FF0000"/>
                </a:solidFill>
              </a:rPr>
              <a:t>CREATE </a:t>
            </a:r>
            <a:r>
              <a:rPr lang="en-US" altLang="ko-KR" dirty="0" smtClean="0">
                <a:latin typeface="+mn-lt"/>
              </a:rPr>
              <a:t>FUNCTION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  <a:latin typeface="+mn-lt"/>
              </a:rPr>
              <a:t>findEmployee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empNo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NUMBER) RETURN </a:t>
            </a:r>
            <a:r>
              <a:rPr lang="en-US" altLang="ko-KR" dirty="0" smtClean="0">
                <a:latin typeface="+mn-lt"/>
              </a:rPr>
              <a:t>VARCHAR2 as</a:t>
            </a:r>
          </a:p>
          <a:p>
            <a:r>
              <a:rPr lang="en-US" altLang="ko-KR" b="1" dirty="0" smtClean="0"/>
              <a:t>   name </a:t>
            </a:r>
            <a:r>
              <a:rPr lang="en-US" altLang="ko-KR" b="1" dirty="0"/>
              <a:t>VARCHAR2(20</a:t>
            </a:r>
            <a:r>
              <a:rPr lang="en-US" altLang="ko-KR" b="1" dirty="0" smtClean="0"/>
              <a:t>);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BEGIN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SELECT </a:t>
            </a:r>
            <a:r>
              <a:rPr lang="en-US" altLang="ko-KR" dirty="0" err="1">
                <a:latin typeface="+mn-lt"/>
              </a:rPr>
              <a:t>empName</a:t>
            </a:r>
            <a:r>
              <a:rPr lang="en-US" altLang="ko-KR" dirty="0">
                <a:latin typeface="+mn-lt"/>
              </a:rPr>
              <a:t> INTO </a:t>
            </a:r>
            <a:r>
              <a:rPr lang="en-US" altLang="ko-KR" dirty="0" smtClean="0">
                <a:latin typeface="+mn-lt"/>
              </a:rPr>
              <a:t>name FROM Employees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        WHERE </a:t>
            </a:r>
            <a:r>
              <a:rPr lang="en-US" altLang="ko-KR" dirty="0" err="1">
                <a:latin typeface="+mn-lt"/>
              </a:rPr>
              <a:t>empID</a:t>
            </a:r>
            <a:r>
              <a:rPr lang="en-US" altLang="ko-KR" dirty="0">
                <a:latin typeface="+mn-lt"/>
              </a:rPr>
              <a:t>=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 smtClean="0">
                <a:latin typeface="+mn-lt"/>
              </a:rPr>
              <a:t>    RETURN name;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END </a:t>
            </a:r>
            <a:r>
              <a:rPr lang="en-US" altLang="ko-KR" b="1" dirty="0" err="1" smtClean="0">
                <a:solidFill>
                  <a:srgbClr val="0070C0"/>
                </a:solidFill>
                <a:latin typeface="+mn-lt"/>
              </a:rPr>
              <a:t>findEmployee</a:t>
            </a:r>
            <a:r>
              <a:rPr lang="en-US" altLang="ko-KR" dirty="0" smtClean="0">
                <a:latin typeface="+mn-lt"/>
              </a:rPr>
              <a:t>;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7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236133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구문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4027876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14519"/>
            <a:ext cx="756073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EXCEPTION</a:t>
            </a: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	WHEN </a:t>
            </a:r>
            <a:r>
              <a:rPr lang="ko-KR" altLang="en-US" kern="0" dirty="0">
                <a:solidFill>
                  <a:srgbClr val="000000"/>
                </a:solidFill>
                <a:latin typeface="+mn-lt"/>
              </a:rPr>
              <a:t>예외리스트</a:t>
            </a: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1 THEN</a:t>
            </a: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		PL/SQL statements</a:t>
            </a: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	WHEN </a:t>
            </a:r>
            <a:r>
              <a:rPr lang="ko-KR" altLang="en-US" kern="0" dirty="0">
                <a:solidFill>
                  <a:srgbClr val="000000"/>
                </a:solidFill>
                <a:latin typeface="+mn-lt"/>
              </a:rPr>
              <a:t>예외리스트</a:t>
            </a: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n THEN</a:t>
            </a: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		PL/SQL statements</a:t>
            </a: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	WHEN OTHERS THEN</a:t>
            </a: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		PL/SQL statements</a:t>
            </a:r>
          </a:p>
          <a:p>
            <a:pPr indent="9144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lt"/>
              </a:rPr>
              <a:t>END;</a:t>
            </a:r>
            <a:endParaRPr lang="ko-KR" altLang="en-US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4397208"/>
            <a:ext cx="756073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EXCEPTION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WHEN </a:t>
            </a:r>
            <a:r>
              <a:rPr lang="en-US" altLang="ko-KR" b="1" dirty="0"/>
              <a:t>ZERO_DIVIDE OR INVALID_NUMBER THEN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INSERT </a:t>
            </a:r>
            <a:r>
              <a:rPr lang="en-US" altLang="ko-KR" b="1" dirty="0"/>
              <a:t>INTO States (symbol, ratio) 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VALUES(‘XYZ’, </a:t>
            </a:r>
            <a:r>
              <a:rPr lang="en-US" altLang="ko-KR" b="1" dirty="0"/>
              <a:t>NULL) ;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COMMIT</a:t>
            </a:r>
            <a:r>
              <a:rPr lang="en-US" altLang="ko-KR" b="1" dirty="0"/>
              <a:t>;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WHEN </a:t>
            </a:r>
            <a:r>
              <a:rPr lang="en-US" altLang="ko-KR" b="1" dirty="0"/>
              <a:t>OTHERS THEN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ROLLBACK</a:t>
            </a:r>
            <a:r>
              <a:rPr lang="en-US" altLang="ko-KR" b="1" dirty="0"/>
              <a:t>; </a:t>
            </a:r>
            <a:endParaRPr lang="en-US" altLang="ko-KR" dirty="0"/>
          </a:p>
          <a:p>
            <a:r>
              <a:rPr lang="en-US" altLang="ko-KR" b="1" dirty="0"/>
              <a:t>END</a:t>
            </a:r>
            <a:r>
              <a:rPr lang="en-US" altLang="ko-KR" b="1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546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236133"/>
            <a:ext cx="3014132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latin typeface="+mn-lt"/>
              </a:rPr>
              <a:t>Predefined Exceptions</a:t>
            </a:r>
            <a:endParaRPr lang="ko-KR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14519"/>
            <a:ext cx="301413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DUP_VAL_ON_INDEX</a:t>
            </a:r>
            <a:endParaRPr lang="en-US" altLang="ko-KR" dirty="0"/>
          </a:p>
          <a:p>
            <a:r>
              <a:rPr lang="en-US" altLang="ko-KR" b="1" dirty="0"/>
              <a:t>INVALID_CURSOR</a:t>
            </a:r>
            <a:endParaRPr lang="en-US" altLang="ko-KR" dirty="0"/>
          </a:p>
          <a:p>
            <a:r>
              <a:rPr lang="en-US" altLang="ko-KR" b="1" dirty="0"/>
              <a:t>INVALID_NUMBER</a:t>
            </a:r>
            <a:endParaRPr lang="en-US" altLang="ko-KR" dirty="0"/>
          </a:p>
          <a:p>
            <a:r>
              <a:rPr lang="en-US" altLang="ko-KR" b="1" dirty="0"/>
              <a:t>ZERO_DIVIDE</a:t>
            </a:r>
            <a:endParaRPr lang="en-US" altLang="ko-KR" dirty="0"/>
          </a:p>
          <a:p>
            <a:r>
              <a:rPr lang="en-US" altLang="ko-KR" b="1" dirty="0"/>
              <a:t>NO_DATA_FOUND</a:t>
            </a:r>
            <a:endParaRPr lang="en-US" altLang="ko-KR" dirty="0"/>
          </a:p>
          <a:p>
            <a:r>
              <a:rPr lang="en-US" altLang="ko-KR" b="1" dirty="0"/>
              <a:t>TOO_MANY_ROWS</a:t>
            </a:r>
            <a:endParaRPr lang="en-US" altLang="ko-KR" dirty="0"/>
          </a:p>
          <a:p>
            <a:r>
              <a:rPr lang="en-US" altLang="ko-KR" b="1" dirty="0" smtClean="0"/>
              <a:t>VALUE_ERROR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236133"/>
            <a:ext cx="5029199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latin typeface="+mn-lt"/>
              </a:rPr>
              <a:t>User Defined Exceptions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599" y="1614519"/>
            <a:ext cx="502920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DECLARE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rgbClr val="000000"/>
                </a:solidFill>
              </a:rPr>
              <a:t>	</a:t>
            </a:r>
            <a:r>
              <a:rPr lang="ko-KR" altLang="en-US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예외이름</a:t>
            </a:r>
            <a:r>
              <a:rPr lang="ko-KR" altLang="en-US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 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EXCEPTION; </a:t>
            </a:r>
            <a:r>
              <a:rPr lang="en-US" altLang="ko-KR" b="1" kern="0" spc="-50" dirty="0" smtClean="0">
                <a:solidFill>
                  <a:srgbClr val="0000FF"/>
                </a:solidFill>
                <a:latin typeface="휴먼모음T" panose="02030504000101010101" pitchFamily="18" charset="-127"/>
              </a:rPr>
              <a:t>//</a:t>
            </a:r>
            <a:r>
              <a:rPr lang="ko-KR" altLang="en-US" b="1" kern="0" spc="-50" dirty="0" smtClean="0">
                <a:solidFill>
                  <a:srgbClr val="008000"/>
                </a:solidFill>
                <a:ea typeface="한컴바탕" panose="02030600000101010101" pitchFamily="18" charset="2"/>
              </a:rPr>
              <a:t>사용자 </a:t>
            </a:r>
            <a:r>
              <a:rPr lang="ko-KR" altLang="en-US" b="1" kern="0" spc="-50" dirty="0">
                <a:solidFill>
                  <a:srgbClr val="008000"/>
                </a:solidFill>
                <a:ea typeface="한컴바탕" panose="02030600000101010101" pitchFamily="18" charset="2"/>
              </a:rPr>
              <a:t>정의 예외 선언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rgbClr val="000000"/>
                </a:solidFill>
              </a:rPr>
              <a:t>	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...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BEGIN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rgbClr val="000000"/>
                </a:solidFill>
              </a:rPr>
              <a:t>	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...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rgbClr val="000000"/>
                </a:solidFill>
              </a:rPr>
              <a:t>	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RAISE </a:t>
            </a:r>
            <a:r>
              <a:rPr lang="ko-KR" altLang="en-US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예외이름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; </a:t>
            </a:r>
            <a:r>
              <a:rPr lang="en-US" altLang="ko-KR" b="1" kern="0" spc="-50" dirty="0" smtClean="0">
                <a:solidFill>
                  <a:srgbClr val="0000FF"/>
                </a:solidFill>
                <a:latin typeface="휴먼모음T" panose="02030504000101010101" pitchFamily="18" charset="-127"/>
              </a:rPr>
              <a:t>//</a:t>
            </a:r>
            <a:r>
              <a:rPr lang="ko-KR" altLang="en-US" b="1" kern="0" spc="-50" dirty="0" smtClean="0">
                <a:solidFill>
                  <a:srgbClr val="008000"/>
                </a:solidFill>
                <a:ea typeface="한컴바탕" panose="02030600000101010101" pitchFamily="18" charset="2"/>
              </a:rPr>
              <a:t> </a:t>
            </a:r>
            <a:r>
              <a:rPr lang="ko-KR" altLang="en-US" b="1" kern="0" spc="-50" dirty="0">
                <a:solidFill>
                  <a:srgbClr val="008000"/>
                </a:solidFill>
                <a:ea typeface="한컴바탕" panose="02030600000101010101" pitchFamily="18" charset="2"/>
              </a:rPr>
              <a:t>예외의 명시적 발생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rgbClr val="000000"/>
                </a:solidFill>
              </a:rPr>
              <a:t>	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...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EXCEPTION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rgbClr val="000000"/>
                </a:solidFill>
              </a:rPr>
              <a:t>	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WHEN </a:t>
            </a:r>
            <a:r>
              <a:rPr lang="ko-KR" altLang="en-US" b="1" kern="0" spc="-50" dirty="0">
                <a:solidFill>
                  <a:srgbClr val="000000"/>
                </a:solidFill>
                <a:ea typeface="휴먼모음T" panose="02030504000101010101" pitchFamily="18" charset="-127"/>
              </a:rPr>
              <a:t>예외이름</a:t>
            </a:r>
            <a:r>
              <a:rPr lang="ko-KR" altLang="en-US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 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THEN </a:t>
            </a:r>
            <a:r>
              <a:rPr lang="en-US" altLang="ko-KR" b="1" kern="0" spc="-50" dirty="0" smtClean="0">
                <a:solidFill>
                  <a:srgbClr val="0000FF"/>
                </a:solidFill>
                <a:latin typeface="휴먼모음T" panose="02030504000101010101" pitchFamily="18" charset="-127"/>
              </a:rPr>
              <a:t>//</a:t>
            </a:r>
            <a:r>
              <a:rPr lang="ko-KR" altLang="en-US" b="1" kern="0" spc="-50" dirty="0" smtClean="0">
                <a:solidFill>
                  <a:srgbClr val="008000"/>
                </a:solidFill>
                <a:ea typeface="한컴바탕" panose="02030600000101010101" pitchFamily="18" charset="2"/>
              </a:rPr>
              <a:t> </a:t>
            </a:r>
            <a:r>
              <a:rPr lang="ko-KR" altLang="en-US" b="1" kern="0" spc="-50" dirty="0">
                <a:solidFill>
                  <a:srgbClr val="008000"/>
                </a:solidFill>
                <a:ea typeface="한컴바탕" panose="02030600000101010101" pitchFamily="18" charset="2"/>
              </a:rPr>
              <a:t>예외처리기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rgbClr val="000000"/>
                </a:solidFill>
              </a:rPr>
              <a:t>		</a:t>
            </a: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...</a:t>
            </a:r>
            <a:endParaRPr lang="ko-KR" altLang="en-US" sz="1050" kern="0" dirty="0">
              <a:solidFill>
                <a:srgbClr val="000000"/>
              </a:solidFill>
            </a:endParaRPr>
          </a:p>
          <a:p>
            <a:pPr marL="403860" indent="-313690"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FF"/>
                </a:solidFill>
                <a:latin typeface="휴먼모음T" panose="02030504000101010101" pitchFamily="18" charset="-127"/>
              </a:rPr>
              <a:t>END</a:t>
            </a:r>
            <a:r>
              <a:rPr lang="en-US" altLang="ko-KR" b="1" kern="0" spc="-50" dirty="0" smtClean="0">
                <a:solidFill>
                  <a:srgbClr val="0000FF"/>
                </a:solidFill>
                <a:latin typeface="휴먼모음T" panose="02030504000101010101" pitchFamily="18" charset="-127"/>
              </a:rPr>
              <a:t>;</a:t>
            </a:r>
            <a:endParaRPr lang="ko-KR" altLang="en-US" sz="1050" kern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079999"/>
            <a:ext cx="8229599" cy="92333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▣ </a:t>
            </a:r>
            <a:r>
              <a:rPr lang="ko-KR" altLang="en-US" dirty="0"/>
              <a:t>프로시저가 발생한 예외를 처리하지 못하면</a:t>
            </a:r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해당 프로시저에서 실행된 모든 </a:t>
            </a:r>
            <a:r>
              <a:rPr lang="en-US" altLang="ko-KR" dirty="0"/>
              <a:t>DML</a:t>
            </a:r>
            <a:r>
              <a:rPr lang="ko-KR" altLang="en-US" dirty="0"/>
              <a:t>문은 </a:t>
            </a:r>
            <a:r>
              <a:rPr lang="ko-KR" altLang="en-US" dirty="0" smtClean="0"/>
              <a:t>자동으로 </a:t>
            </a:r>
            <a:r>
              <a:rPr lang="en-US" altLang="ko-KR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rollback</a:t>
            </a:r>
            <a:endParaRPr lang="en-US" altLang="ko-KR" dirty="0" smtClean="0"/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해당 </a:t>
            </a:r>
            <a:r>
              <a:rPr lang="ko-KR" altLang="en-US" dirty="0"/>
              <a:t>프로시저는 </a:t>
            </a:r>
            <a:r>
              <a:rPr lang="ko-KR" altLang="en-US" dirty="0" smtClean="0"/>
              <a:t>종료되고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호출한 블록에게 예외가 </a:t>
            </a:r>
            <a:r>
              <a:rPr lang="ko-KR" altLang="en-US" dirty="0" smtClean="0"/>
              <a:t>전파됨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23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03866"/>
            <a:ext cx="8229599" cy="369332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▣ 정의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b="1" dirty="0"/>
              <a:t>서로 관련 있는 </a:t>
            </a:r>
            <a:r>
              <a:rPr lang="en-US" altLang="ko-KR" b="1" dirty="0"/>
              <a:t>PL/SQL </a:t>
            </a:r>
            <a:r>
              <a:rPr lang="ko-KR" altLang="en-US" b="1" dirty="0"/>
              <a:t>프로시저 및 함수 등의 </a:t>
            </a:r>
            <a:r>
              <a:rPr lang="ko-KR" altLang="en-US" b="1" dirty="0" smtClean="0"/>
              <a:t>모임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811867"/>
            <a:ext cx="50630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Package Specification</a:t>
            </a:r>
          </a:p>
          <a:p>
            <a:pPr latinLnBrk="1"/>
            <a:r>
              <a:rPr lang="en-US" altLang="ko-KR" b="1" dirty="0"/>
              <a:t>CREATE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PACKAGE</a:t>
            </a:r>
            <a:r>
              <a:rPr lang="en-US" altLang="ko-KR" b="1" dirty="0"/>
              <a:t> </a:t>
            </a:r>
            <a:r>
              <a:rPr lang="ko-KR" altLang="en-US" b="1" dirty="0" smtClean="0"/>
              <a:t>패키지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이름 </a:t>
            </a:r>
            <a:r>
              <a:rPr lang="en-US" altLang="ko-KR" b="1" dirty="0"/>
              <a:t>A</a:t>
            </a:r>
            <a:r>
              <a:rPr lang="en-US" altLang="ko-KR" b="1" dirty="0" smtClean="0"/>
              <a:t>S</a:t>
            </a:r>
            <a:endParaRPr lang="en-US" altLang="ko-KR" dirty="0"/>
          </a:p>
          <a:p>
            <a:pPr latinLnBrk="1"/>
            <a:r>
              <a:rPr lang="en-US" altLang="ko-KR" dirty="0"/>
              <a:t>	</a:t>
            </a:r>
            <a:r>
              <a:rPr lang="en-US" altLang="ko-KR" b="1" dirty="0" smtClean="0"/>
              <a:t>public declarations</a:t>
            </a:r>
            <a:endParaRPr lang="en-US" altLang="ko-KR" dirty="0"/>
          </a:p>
          <a:p>
            <a:pPr latinLnBrk="1"/>
            <a:r>
              <a:rPr lang="en-US" altLang="ko-KR" b="1" dirty="0"/>
              <a:t>END </a:t>
            </a:r>
            <a:r>
              <a:rPr lang="ko-KR" altLang="en-US" b="1" dirty="0" smtClean="0"/>
              <a:t>패키지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3150865"/>
            <a:ext cx="506306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Package Body</a:t>
            </a:r>
          </a:p>
          <a:p>
            <a:pPr latinLnBrk="1"/>
            <a:r>
              <a:rPr lang="en-US" altLang="ko-KR" b="1" dirty="0"/>
              <a:t>CREATE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PACKAGE BODY</a:t>
            </a:r>
            <a:r>
              <a:rPr lang="en-US" altLang="ko-KR" b="1" dirty="0"/>
              <a:t> </a:t>
            </a:r>
            <a:r>
              <a:rPr lang="ko-KR" altLang="en-US" b="1" dirty="0" smtClean="0"/>
              <a:t>패키지 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이름 </a:t>
            </a:r>
            <a:r>
              <a:rPr lang="en-US" altLang="ko-KR" b="1" dirty="0"/>
              <a:t>A</a:t>
            </a:r>
            <a:r>
              <a:rPr lang="en-US" altLang="ko-KR" b="1" dirty="0" smtClean="0"/>
              <a:t>S</a:t>
            </a:r>
            <a:endParaRPr lang="en-US" altLang="ko-KR" dirty="0"/>
          </a:p>
          <a:p>
            <a:pPr latinLnBrk="1"/>
            <a:r>
              <a:rPr lang="en-US" altLang="ko-KR" dirty="0"/>
              <a:t>	</a:t>
            </a:r>
            <a:r>
              <a:rPr lang="en-US" altLang="ko-KR" b="1" dirty="0" smtClean="0"/>
              <a:t>private declarations</a:t>
            </a:r>
            <a:endParaRPr lang="en-US" altLang="ko-KR" dirty="0"/>
          </a:p>
          <a:p>
            <a:pPr latinLnBrk="1"/>
            <a:r>
              <a:rPr lang="en-US" altLang="ko-KR" dirty="0"/>
              <a:t>	</a:t>
            </a:r>
            <a:r>
              <a:rPr lang="en-US" altLang="ko-KR" b="1" dirty="0" smtClean="0"/>
              <a:t>public definitions</a:t>
            </a:r>
            <a:endParaRPr lang="en-US" altLang="ko-KR" dirty="0"/>
          </a:p>
          <a:p>
            <a:pPr latinLnBrk="1"/>
            <a:r>
              <a:rPr lang="en-US" altLang="ko-KR" b="1" dirty="0"/>
              <a:t>END </a:t>
            </a:r>
            <a:r>
              <a:rPr lang="ko-KR" altLang="en-US" b="1" dirty="0" smtClean="0"/>
              <a:t>패키지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6465" y="1811867"/>
            <a:ext cx="3454402" cy="923330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Declarations</a:t>
            </a:r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b="1" dirty="0"/>
              <a:t>변수</a:t>
            </a:r>
            <a:r>
              <a:rPr lang="en-US" altLang="ko-KR" b="1" dirty="0"/>
              <a:t>, </a:t>
            </a:r>
            <a:r>
              <a:rPr lang="ko-KR" altLang="en-US" b="1" dirty="0"/>
              <a:t>상수</a:t>
            </a:r>
            <a:r>
              <a:rPr lang="en-US" altLang="ko-KR" b="1" dirty="0"/>
              <a:t>, </a:t>
            </a:r>
            <a:r>
              <a:rPr lang="ko-KR" altLang="en-US" b="1" dirty="0"/>
              <a:t>커서</a:t>
            </a:r>
            <a:r>
              <a:rPr lang="en-US" altLang="ko-KR" b="1" dirty="0"/>
              <a:t>, </a:t>
            </a:r>
            <a:r>
              <a:rPr lang="ko-KR" altLang="en-US" b="1" dirty="0"/>
              <a:t>예외</a:t>
            </a:r>
            <a:r>
              <a:rPr lang="en-US" altLang="ko-KR" b="1" dirty="0"/>
              <a:t>, </a:t>
            </a:r>
            <a:r>
              <a:rPr lang="ko-KR" altLang="en-US" b="1" dirty="0"/>
              <a:t>타입</a:t>
            </a:r>
            <a:endParaRPr lang="ko-KR" altLang="en-US" dirty="0"/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프로시저</a:t>
            </a:r>
            <a:r>
              <a:rPr lang="en-US" altLang="ko-KR" b="1" dirty="0"/>
              <a:t>, </a:t>
            </a:r>
            <a:r>
              <a:rPr lang="ko-KR" altLang="en-US" b="1" dirty="0" smtClean="0"/>
              <a:t>함수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6465" y="2873866"/>
            <a:ext cx="3454402" cy="1754326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Visibility</a:t>
            </a:r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public: </a:t>
            </a:r>
            <a:r>
              <a:rPr lang="en-US" altLang="ko-KR" b="1" dirty="0"/>
              <a:t>visible to public</a:t>
            </a:r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private: </a:t>
            </a:r>
            <a:r>
              <a:rPr lang="en-US" altLang="ko-KR" b="1" dirty="0"/>
              <a:t>visible within </a:t>
            </a:r>
            <a:r>
              <a:rPr lang="en-US" altLang="ko-KR" b="1" dirty="0" smtClean="0"/>
              <a:t>its</a:t>
            </a:r>
          </a:p>
          <a:p>
            <a:pPr latinLnBrk="1">
              <a:buClr>
                <a:schemeClr val="bg2"/>
              </a:buClr>
            </a:pPr>
            <a:r>
              <a:rPr lang="en-US" altLang="ko-KR" b="1" dirty="0"/>
              <a:t>	</a:t>
            </a:r>
            <a:r>
              <a:rPr lang="en-US" altLang="ko-KR" b="1" dirty="0" smtClean="0"/>
              <a:t>package</a:t>
            </a:r>
            <a:endParaRPr lang="en-US" altLang="ko-KR" b="1" dirty="0"/>
          </a:p>
          <a:p>
            <a:pPr marL="285750" indent="-285750" latinLnBrk="1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local: </a:t>
            </a:r>
            <a:r>
              <a:rPr lang="en-US" altLang="ko-KR" b="1" dirty="0"/>
              <a:t>visible within </a:t>
            </a:r>
            <a:r>
              <a:rPr lang="en-US" altLang="ko-KR" b="1" dirty="0" smtClean="0"/>
              <a:t>its</a:t>
            </a:r>
          </a:p>
          <a:p>
            <a:pPr latinLnBrk="1">
              <a:buClr>
                <a:schemeClr val="bg2"/>
              </a:buClr>
            </a:pPr>
            <a:r>
              <a:rPr lang="en-US" altLang="ko-KR" b="1" dirty="0"/>
              <a:t>	</a:t>
            </a:r>
            <a:r>
              <a:rPr lang="en-US" altLang="ko-KR" b="1" dirty="0" smtClean="0"/>
              <a:t>subprogram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766861"/>
            <a:ext cx="8229599" cy="369332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▣ </a:t>
            </a:r>
            <a:r>
              <a:rPr lang="en-US" altLang="ko-KR" dirty="0" smtClean="0">
                <a:latin typeface="+mn-lt"/>
              </a:rPr>
              <a:t>Package </a:t>
            </a:r>
            <a:r>
              <a:rPr lang="ko-KR" altLang="en-US" dirty="0" smtClean="0">
                <a:latin typeface="+mn-lt"/>
              </a:rPr>
              <a:t>안에 정의된 </a:t>
            </a:r>
            <a:r>
              <a:rPr lang="en-US" altLang="ko-KR" dirty="0" smtClean="0">
                <a:latin typeface="+mn-lt"/>
              </a:rPr>
              <a:t>sub-program </a:t>
            </a:r>
            <a:r>
              <a:rPr lang="ko-KR" altLang="en-US" dirty="0" smtClean="0">
                <a:latin typeface="+mn-lt"/>
              </a:rPr>
              <a:t>호출방법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b="1" i="1" dirty="0" smtClean="0"/>
              <a:t>패키지</a:t>
            </a:r>
            <a:r>
              <a:rPr lang="en-US" altLang="ko-KR" b="1" i="1" dirty="0" smtClean="0"/>
              <a:t>_</a:t>
            </a:r>
            <a:r>
              <a:rPr lang="ko-KR" altLang="en-US" b="1" i="1" dirty="0" smtClean="0"/>
              <a:t>이름</a:t>
            </a:r>
            <a:r>
              <a:rPr lang="en-US" altLang="ko-KR" b="1" dirty="0"/>
              <a:t>.</a:t>
            </a:r>
            <a:r>
              <a:rPr lang="ko-KR" altLang="en-US" b="1" i="1" dirty="0" smtClean="0"/>
              <a:t>서브프로그램</a:t>
            </a:r>
            <a:r>
              <a:rPr lang="en-US" altLang="ko-KR" b="1" i="1" dirty="0" smtClean="0"/>
              <a:t>_</a:t>
            </a:r>
            <a:r>
              <a:rPr lang="ko-KR" altLang="en-US" b="1" i="1" dirty="0" smtClean="0"/>
              <a:t>이름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1391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244601"/>
            <a:ext cx="8229601" cy="369332"/>
          </a:xfrm>
          <a:prstGeom prst="rect">
            <a:avLst/>
          </a:prstGeom>
          <a:solidFill>
            <a:srgbClr val="FFCC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Package Specification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8" y="1683652"/>
            <a:ext cx="822960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CREATE </a:t>
            </a:r>
            <a:r>
              <a:rPr lang="en-US" altLang="ko-KR" dirty="0">
                <a:latin typeface="+mn-lt"/>
              </a:rPr>
              <a:t>PACKAGE </a:t>
            </a:r>
            <a:r>
              <a:rPr lang="en-US" altLang="ko-KR" dirty="0" err="1">
                <a:latin typeface="+mn-lt"/>
              </a:rPr>
              <a:t>empActions</a:t>
            </a:r>
            <a:r>
              <a:rPr lang="en-US" altLang="ko-KR" dirty="0">
                <a:latin typeface="+mn-lt"/>
              </a:rPr>
              <a:t> AS</a:t>
            </a:r>
          </a:p>
          <a:p>
            <a:r>
              <a:rPr lang="en-US" altLang="ko-KR" dirty="0" smtClean="0">
                <a:latin typeface="+mn-lt"/>
              </a:rPr>
              <a:t>    TYPE </a:t>
            </a:r>
            <a:r>
              <a:rPr lang="en-US" altLang="ko-KR" dirty="0" err="1">
                <a:latin typeface="+mn-lt"/>
              </a:rPr>
              <a:t>EmpRecTyp</a:t>
            </a:r>
            <a:r>
              <a:rPr lang="en-US" altLang="ko-KR" dirty="0">
                <a:latin typeface="+mn-lt"/>
              </a:rPr>
              <a:t> IS RECORD (</a:t>
            </a:r>
            <a:r>
              <a:rPr lang="en-US" altLang="ko-KR" dirty="0" err="1">
                <a:latin typeface="+mn-lt"/>
              </a:rPr>
              <a:t>emp_id</a:t>
            </a:r>
            <a:r>
              <a:rPr lang="en-US" altLang="ko-KR" dirty="0">
                <a:latin typeface="+mn-lt"/>
              </a:rPr>
              <a:t> INTEGER, salary REAL</a:t>
            </a:r>
            <a:r>
              <a:rPr lang="en-US" altLang="ko-KR" dirty="0" smtClean="0">
                <a:latin typeface="+mn-lt"/>
              </a:rPr>
              <a:t>); // </a:t>
            </a:r>
            <a:r>
              <a:rPr lang="en-US" altLang="ko-KR" dirty="0">
                <a:latin typeface="+mn-lt"/>
              </a:rPr>
              <a:t>type </a:t>
            </a:r>
            <a:r>
              <a:rPr lang="ko-KR" altLang="en-US" dirty="0">
                <a:latin typeface="+mn-lt"/>
              </a:rPr>
              <a:t>선언</a:t>
            </a:r>
          </a:p>
          <a:p>
            <a:r>
              <a:rPr lang="ko-KR" altLang="en-US" dirty="0" smtClean="0">
                <a:latin typeface="+mn-lt"/>
              </a:rPr>
              <a:t>    </a:t>
            </a:r>
            <a:r>
              <a:rPr lang="en-US" altLang="ko-KR" dirty="0" smtClean="0">
                <a:latin typeface="+mn-lt"/>
              </a:rPr>
              <a:t>CURSOR </a:t>
            </a:r>
            <a:r>
              <a:rPr lang="en-US" altLang="ko-KR" dirty="0" err="1">
                <a:latin typeface="+mn-lt"/>
              </a:rPr>
              <a:t>desc_salary</a:t>
            </a:r>
            <a:r>
              <a:rPr lang="en-US" altLang="ko-KR" dirty="0">
                <a:latin typeface="+mn-lt"/>
              </a:rPr>
              <a:t> (</a:t>
            </a:r>
            <a:r>
              <a:rPr lang="en-US" altLang="ko-KR" dirty="0" err="1">
                <a:latin typeface="+mn-lt"/>
              </a:rPr>
              <a:t>emp_id</a:t>
            </a:r>
            <a:r>
              <a:rPr lang="en-US" altLang="ko-KR" dirty="0">
                <a:latin typeface="+mn-lt"/>
              </a:rPr>
              <a:t> NUMBER) RETURN </a:t>
            </a:r>
            <a:r>
              <a:rPr lang="en-US" altLang="ko-KR" dirty="0" err="1">
                <a:latin typeface="+mn-lt"/>
              </a:rPr>
              <a:t>EmpRecTyp</a:t>
            </a:r>
            <a:r>
              <a:rPr lang="en-US" altLang="ko-KR" dirty="0" smtClean="0">
                <a:latin typeface="+mn-lt"/>
              </a:rPr>
              <a:t>;   // </a:t>
            </a:r>
            <a:r>
              <a:rPr lang="en-US" altLang="ko-KR" dirty="0">
                <a:latin typeface="+mn-lt"/>
              </a:rPr>
              <a:t>cursor </a:t>
            </a:r>
            <a:r>
              <a:rPr lang="ko-KR" altLang="en-US" dirty="0">
                <a:latin typeface="+mn-lt"/>
              </a:rPr>
              <a:t>선언</a:t>
            </a:r>
          </a:p>
          <a:p>
            <a:r>
              <a:rPr lang="ko-KR" altLang="en-US" dirty="0" smtClean="0">
                <a:latin typeface="+mn-lt"/>
              </a:rPr>
              <a:t>    </a:t>
            </a:r>
            <a:r>
              <a:rPr lang="en-US" altLang="ko-KR" dirty="0" smtClean="0">
                <a:latin typeface="+mn-lt"/>
              </a:rPr>
              <a:t>PROCEDURE </a:t>
            </a:r>
            <a:r>
              <a:rPr lang="en-US" altLang="ko-KR" dirty="0" err="1">
                <a:latin typeface="+mn-lt"/>
              </a:rPr>
              <a:t>hire_employee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ename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CHAR, job CHAR, </a:t>
            </a:r>
            <a:r>
              <a:rPr lang="en-US" altLang="ko-KR" dirty="0" err="1">
                <a:latin typeface="+mn-lt"/>
              </a:rPr>
              <a:t>mgr</a:t>
            </a:r>
            <a:r>
              <a:rPr lang="en-US" altLang="ko-KR" dirty="0">
                <a:latin typeface="+mn-lt"/>
              </a:rPr>
              <a:t> NUMBER,    </a:t>
            </a:r>
          </a:p>
          <a:p>
            <a:r>
              <a:rPr lang="en-US" altLang="ko-KR" dirty="0" smtClean="0">
                <a:latin typeface="+mn-lt"/>
              </a:rPr>
              <a:t>	</a:t>
            </a:r>
            <a:r>
              <a:rPr lang="en-US" altLang="ko-KR" dirty="0" err="1" smtClean="0">
                <a:latin typeface="+mn-lt"/>
              </a:rPr>
              <a:t>sal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NUMBER, </a:t>
            </a:r>
            <a:r>
              <a:rPr lang="en-US" altLang="ko-KR" dirty="0" err="1">
                <a:latin typeface="+mn-lt"/>
              </a:rPr>
              <a:t>comm</a:t>
            </a:r>
            <a:r>
              <a:rPr lang="en-US" altLang="ko-KR" dirty="0">
                <a:latin typeface="+mn-lt"/>
              </a:rPr>
              <a:t> NUMBER, </a:t>
            </a:r>
            <a:r>
              <a:rPr lang="en-US" altLang="ko-KR" dirty="0" err="1">
                <a:latin typeface="+mn-lt"/>
              </a:rPr>
              <a:t>deptno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NUMBER);</a:t>
            </a:r>
            <a:r>
              <a:rPr lang="en-US" altLang="ko-KR" dirty="0" smtClean="0"/>
              <a:t> </a:t>
            </a:r>
            <a:r>
              <a:rPr lang="en-US" altLang="ko-KR" dirty="0"/>
              <a:t>// </a:t>
            </a:r>
            <a:r>
              <a:rPr lang="en-US" altLang="ko-KR" dirty="0">
                <a:latin typeface="+mn-lt"/>
              </a:rPr>
              <a:t>procedure </a:t>
            </a:r>
            <a:r>
              <a:rPr lang="ko-KR" altLang="en-US" dirty="0"/>
              <a:t>선언</a:t>
            </a:r>
          </a:p>
          <a:p>
            <a:r>
              <a:rPr lang="en-US" altLang="ko-KR" dirty="0" smtClean="0">
                <a:latin typeface="+mn-lt"/>
              </a:rPr>
              <a:t>    PROCEDURE </a:t>
            </a:r>
            <a:r>
              <a:rPr lang="en-US" altLang="ko-KR" dirty="0" err="1">
                <a:latin typeface="+mn-lt"/>
              </a:rPr>
              <a:t>fire_employee</a:t>
            </a:r>
            <a:r>
              <a:rPr lang="en-US" altLang="ko-KR" dirty="0">
                <a:latin typeface="+mn-lt"/>
              </a:rPr>
              <a:t> (</a:t>
            </a:r>
            <a:r>
              <a:rPr lang="en-US" altLang="ko-KR" dirty="0" err="1">
                <a:latin typeface="+mn-lt"/>
              </a:rPr>
              <a:t>emp_id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NUMBER);</a:t>
            </a:r>
            <a:r>
              <a:rPr lang="en-US" altLang="ko-KR" dirty="0" smtClean="0"/>
              <a:t> </a:t>
            </a:r>
            <a:r>
              <a:rPr lang="en-US" altLang="ko-KR" dirty="0"/>
              <a:t>// </a:t>
            </a:r>
            <a:r>
              <a:rPr lang="en-US" altLang="ko-KR" dirty="0" smtClean="0">
                <a:latin typeface="+mn-lt"/>
              </a:rPr>
              <a:t>procedure</a:t>
            </a:r>
            <a:r>
              <a:rPr lang="ko-KR" altLang="en-US" dirty="0" smtClean="0"/>
              <a:t> </a:t>
            </a:r>
            <a:r>
              <a:rPr lang="ko-KR" altLang="en-US" dirty="0"/>
              <a:t>선언</a:t>
            </a:r>
          </a:p>
          <a:p>
            <a:r>
              <a:rPr lang="en-US" altLang="ko-KR" dirty="0" smtClean="0">
                <a:latin typeface="+mn-lt"/>
              </a:rPr>
              <a:t>END </a:t>
            </a:r>
            <a:r>
              <a:rPr lang="en-US" altLang="ko-KR" dirty="0" err="1">
                <a:latin typeface="+mn-lt"/>
              </a:rPr>
              <a:t>empActions</a:t>
            </a:r>
            <a:r>
              <a:rPr lang="en-US" altLang="ko-KR" dirty="0">
                <a:latin typeface="+mn-lt"/>
              </a:rPr>
              <a:t>;</a:t>
            </a:r>
            <a:endParaRPr lang="en-US" altLang="ko-KR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599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244601"/>
            <a:ext cx="8229601" cy="369332"/>
          </a:xfrm>
          <a:prstGeom prst="rect">
            <a:avLst/>
          </a:prstGeom>
          <a:solidFill>
            <a:srgbClr val="FFCC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Package Body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8" y="1683652"/>
            <a:ext cx="8229601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CREATE PACKAGE BODY </a:t>
            </a:r>
            <a:r>
              <a:rPr lang="en-US" altLang="ko-KR" dirty="0" err="1">
                <a:latin typeface="+mn-lt"/>
              </a:rPr>
              <a:t>empActions</a:t>
            </a:r>
            <a:r>
              <a:rPr lang="en-US" altLang="ko-KR" dirty="0">
                <a:latin typeface="+mn-lt"/>
              </a:rPr>
              <a:t> AS</a:t>
            </a:r>
          </a:p>
          <a:p>
            <a:r>
              <a:rPr lang="en-US" altLang="ko-KR" dirty="0" smtClean="0">
                <a:latin typeface="+mn-lt"/>
              </a:rPr>
              <a:t>    CURSOR </a:t>
            </a:r>
            <a:r>
              <a:rPr lang="en-US" altLang="ko-KR" dirty="0" err="1">
                <a:latin typeface="+mn-lt"/>
              </a:rPr>
              <a:t>desc_salary</a:t>
            </a:r>
            <a:r>
              <a:rPr lang="en-US" altLang="ko-KR" dirty="0">
                <a:latin typeface="+mn-lt"/>
              </a:rPr>
              <a:t> (</a:t>
            </a:r>
            <a:r>
              <a:rPr lang="en-US" altLang="ko-KR" dirty="0" err="1">
                <a:latin typeface="+mn-lt"/>
              </a:rPr>
              <a:t>emp_id</a:t>
            </a:r>
            <a:r>
              <a:rPr lang="en-US" altLang="ko-KR" dirty="0">
                <a:latin typeface="+mn-lt"/>
              </a:rPr>
              <a:t> NUMBER) RETURN </a:t>
            </a:r>
            <a:r>
              <a:rPr lang="en-US" altLang="ko-KR" dirty="0" err="1">
                <a:latin typeface="+mn-lt"/>
              </a:rPr>
              <a:t>EmpRecTyp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AS  // </a:t>
            </a:r>
            <a:r>
              <a:rPr lang="ko-KR" altLang="en-US" dirty="0" smtClean="0">
                <a:latin typeface="+mn-lt"/>
              </a:rPr>
              <a:t>커서 </a:t>
            </a:r>
            <a:r>
              <a:rPr lang="ko-KR" altLang="en-US" dirty="0">
                <a:latin typeface="+mn-lt"/>
              </a:rPr>
              <a:t>정의</a:t>
            </a:r>
          </a:p>
          <a:p>
            <a:r>
              <a:rPr lang="ko-KR" altLang="en-US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SELECT 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sal</a:t>
            </a:r>
            <a:r>
              <a:rPr lang="en-US" altLang="ko-KR" dirty="0">
                <a:latin typeface="+mn-lt"/>
              </a:rPr>
              <a:t> FROM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ORDER BY </a:t>
            </a:r>
            <a:r>
              <a:rPr lang="en-US" altLang="ko-KR" dirty="0" err="1">
                <a:latin typeface="+mn-lt"/>
              </a:rPr>
              <a:t>sal</a:t>
            </a:r>
            <a:r>
              <a:rPr lang="en-US" altLang="ko-KR" dirty="0">
                <a:latin typeface="+mn-lt"/>
              </a:rPr>
              <a:t> DESC;</a:t>
            </a:r>
          </a:p>
          <a:p>
            <a:r>
              <a:rPr lang="en-US" altLang="ko-KR" dirty="0" smtClean="0">
                <a:latin typeface="+mn-lt"/>
              </a:rPr>
              <a:t>    PROCEDURE </a:t>
            </a:r>
            <a:r>
              <a:rPr lang="en-US" altLang="ko-KR" dirty="0" err="1">
                <a:latin typeface="+mn-lt"/>
              </a:rPr>
              <a:t>hire_employee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ename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CHAR, job CHAR, </a:t>
            </a:r>
            <a:r>
              <a:rPr lang="en-US" altLang="ko-KR" dirty="0" err="1">
                <a:latin typeface="+mn-lt"/>
              </a:rPr>
              <a:t>mgr</a:t>
            </a:r>
            <a:r>
              <a:rPr lang="en-US" altLang="ko-KR" dirty="0">
                <a:latin typeface="+mn-lt"/>
              </a:rPr>
              <a:t> NUMBER,   </a:t>
            </a: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dirty="0" err="1">
                <a:latin typeface="+mn-lt"/>
              </a:rPr>
              <a:t>sal</a:t>
            </a:r>
            <a:r>
              <a:rPr lang="en-US" altLang="ko-KR" dirty="0">
                <a:latin typeface="+mn-lt"/>
              </a:rPr>
              <a:t> NUMBER, </a:t>
            </a:r>
            <a:r>
              <a:rPr lang="en-US" altLang="ko-KR" dirty="0" err="1">
                <a:latin typeface="+mn-lt"/>
              </a:rPr>
              <a:t>comm</a:t>
            </a:r>
            <a:r>
              <a:rPr lang="en-US" altLang="ko-KR" dirty="0">
                <a:latin typeface="+mn-lt"/>
              </a:rPr>
              <a:t> NUMBER, </a:t>
            </a:r>
            <a:r>
              <a:rPr lang="en-US" altLang="ko-KR" dirty="0" err="1">
                <a:latin typeface="+mn-lt"/>
              </a:rPr>
              <a:t>deptno</a:t>
            </a:r>
            <a:r>
              <a:rPr lang="en-US" altLang="ko-KR" dirty="0">
                <a:latin typeface="+mn-lt"/>
              </a:rPr>
              <a:t> NUMBER) </a:t>
            </a:r>
            <a:r>
              <a:rPr lang="en-US" altLang="ko-KR" dirty="0" smtClean="0">
                <a:latin typeface="+mn-lt"/>
              </a:rPr>
              <a:t>IS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BEGIN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INSERT </a:t>
            </a:r>
            <a:r>
              <a:rPr lang="en-US" altLang="ko-KR" dirty="0">
                <a:latin typeface="+mn-lt"/>
              </a:rPr>
              <a:t>INTO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VALUES 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empno_seq.NEXTVAL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, job, </a:t>
            </a:r>
            <a:r>
              <a:rPr lang="en-US" altLang="ko-KR" dirty="0" err="1">
                <a:latin typeface="+mn-lt"/>
              </a:rPr>
              <a:t>mgr</a:t>
            </a:r>
            <a:r>
              <a:rPr lang="en-US" altLang="ko-KR" dirty="0" smtClean="0">
                <a:latin typeface="+mn-lt"/>
              </a:rPr>
              <a:t>,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	SYSDATE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sal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comm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deptno</a:t>
            </a:r>
            <a:r>
              <a:rPr lang="en-US" altLang="ko-KR" dirty="0">
                <a:latin typeface="+mn-lt"/>
              </a:rPr>
              <a:t>);</a:t>
            </a:r>
          </a:p>
          <a:p>
            <a:r>
              <a:rPr lang="en-US" altLang="ko-KR" dirty="0" smtClean="0">
                <a:latin typeface="+mn-lt"/>
              </a:rPr>
              <a:t>    END </a:t>
            </a:r>
            <a:r>
              <a:rPr lang="en-US" altLang="ko-KR" dirty="0" err="1">
                <a:latin typeface="+mn-lt"/>
              </a:rPr>
              <a:t>hire_employee</a:t>
            </a:r>
            <a:r>
              <a:rPr lang="en-US" altLang="ko-KR" dirty="0" smtClean="0">
                <a:latin typeface="+mn-lt"/>
              </a:rPr>
              <a:t>;		</a:t>
            </a:r>
            <a:r>
              <a:rPr lang="en-US" altLang="ko-KR" dirty="0"/>
              <a:t>// </a:t>
            </a:r>
            <a:r>
              <a:rPr lang="ko-KR" altLang="en-US" dirty="0"/>
              <a:t>프로시저 정의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    PROCEDURE </a:t>
            </a:r>
            <a:r>
              <a:rPr lang="en-US" altLang="ko-KR" dirty="0" err="1">
                <a:latin typeface="+mn-lt"/>
              </a:rPr>
              <a:t>fire_employee</a:t>
            </a:r>
            <a:r>
              <a:rPr lang="en-US" altLang="ko-KR" dirty="0">
                <a:latin typeface="+mn-lt"/>
              </a:rPr>
              <a:t> (</a:t>
            </a:r>
            <a:r>
              <a:rPr lang="en-US" altLang="ko-KR" dirty="0" err="1">
                <a:latin typeface="+mn-lt"/>
              </a:rPr>
              <a:t>emp_id</a:t>
            </a:r>
            <a:r>
              <a:rPr lang="en-US" altLang="ko-KR" dirty="0">
                <a:latin typeface="+mn-lt"/>
              </a:rPr>
              <a:t> NUMBER) </a:t>
            </a:r>
            <a:r>
              <a:rPr lang="en-US" altLang="ko-KR" dirty="0" smtClean="0">
                <a:latin typeface="+mn-lt"/>
              </a:rPr>
              <a:t>AS</a:t>
            </a:r>
            <a:r>
              <a:rPr lang="en-US" altLang="ko-KR" dirty="0">
                <a:latin typeface="+mn-lt"/>
              </a:rPr>
              <a:t>				</a:t>
            </a:r>
            <a:r>
              <a:rPr lang="en-US" altLang="ko-KR" dirty="0" smtClean="0">
                <a:latin typeface="+mn-lt"/>
              </a:rPr>
              <a:t>BEGIN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DELETE </a:t>
            </a: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WHERE </a:t>
            </a:r>
            <a:r>
              <a:rPr lang="en-US" altLang="ko-KR" dirty="0" err="1">
                <a:latin typeface="+mn-lt"/>
              </a:rPr>
              <a:t>empno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emp_id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 smtClean="0">
                <a:latin typeface="+mn-lt"/>
              </a:rPr>
              <a:t>    END </a:t>
            </a:r>
            <a:r>
              <a:rPr lang="en-US" altLang="ko-KR" dirty="0" err="1">
                <a:latin typeface="+mn-lt"/>
              </a:rPr>
              <a:t>fire_employee</a:t>
            </a:r>
            <a:r>
              <a:rPr lang="en-US" altLang="ko-KR" dirty="0" smtClean="0">
                <a:latin typeface="+mn-lt"/>
              </a:rPr>
              <a:t>;		</a:t>
            </a:r>
            <a:r>
              <a:rPr lang="en-US" altLang="ko-KR" dirty="0"/>
              <a:t>// </a:t>
            </a:r>
            <a:r>
              <a:rPr lang="ko-KR" altLang="en-US" dirty="0"/>
              <a:t>프로시저 </a:t>
            </a:r>
            <a:r>
              <a:rPr lang="ko-KR" altLang="en-US" dirty="0" smtClean="0"/>
              <a:t>정의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END </a:t>
            </a:r>
            <a:r>
              <a:rPr lang="en-US" altLang="ko-KR" dirty="0" err="1">
                <a:latin typeface="+mn-lt"/>
              </a:rPr>
              <a:t>empActions</a:t>
            </a:r>
            <a:r>
              <a:rPr lang="en-US" altLang="ko-KR" dirty="0">
                <a:latin typeface="+mn-lt"/>
              </a:rPr>
              <a:t>;</a:t>
            </a:r>
            <a:endParaRPr lang="en-US" altLang="ko-KR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107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Trigger(1)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380067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구문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930081"/>
            <a:ext cx="1397000" cy="369332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49399"/>
            <a:ext cx="756073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+mn-lt"/>
              </a:rPr>
              <a:t>CREATE 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TRIGGER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lt"/>
              </a:rPr>
              <a:t>트리거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lt"/>
              </a:rPr>
              <a:t>_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ko-KR" altLang="en-US" sz="1400" kern="0" dirty="0">
              <a:solidFill>
                <a:srgbClr val="000000"/>
              </a:solidFill>
              <a:latin typeface="+mn-lt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BEFORE/AFTER </a:t>
            </a:r>
            <a:r>
              <a:rPr lang="en-US" altLang="ko-KR" sz="1400" kern="0" dirty="0" err="1">
                <a:solidFill>
                  <a:srgbClr val="000000"/>
                </a:solidFill>
                <a:latin typeface="+mn-lt"/>
              </a:rPr>
              <a:t>triggering_event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 ON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lt"/>
              </a:rPr>
              <a:t>테이블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lt"/>
              </a:rPr>
              <a:t>_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ko-KR" altLang="en-US" sz="1400" kern="0" dirty="0">
              <a:solidFill>
                <a:srgbClr val="000000"/>
              </a:solidFill>
              <a:latin typeface="+mn-lt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FOR EACH ROW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lt"/>
              </a:rPr>
              <a:t>		// row 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trigger</a:t>
            </a: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로 지정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WHEN (</a:t>
            </a:r>
            <a:r>
              <a:rPr lang="en-US" altLang="ko-KR" sz="1400" kern="0" dirty="0" err="1">
                <a:solidFill>
                  <a:srgbClr val="000000"/>
                </a:solidFill>
                <a:latin typeface="+mn-lt"/>
              </a:rPr>
              <a:t>triggering_condition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DECLARE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lt"/>
              </a:rPr>
              <a:t>선언문 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변수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상수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커서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BEGIN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lt"/>
              </a:rPr>
              <a:t>실행문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(PL/SQL</a:t>
            </a: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문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, SQL</a:t>
            </a:r>
            <a:r>
              <a:rPr lang="ko-KR" altLang="en-US" sz="1400" kern="0" dirty="0">
                <a:solidFill>
                  <a:srgbClr val="000000"/>
                </a:solidFill>
                <a:latin typeface="+mn-lt"/>
              </a:rPr>
              <a:t>문</a:t>
            </a: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lt"/>
              </a:rPr>
              <a:t>END;</a:t>
            </a:r>
            <a:endParaRPr lang="ko-KR" altLang="en-US" sz="1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305670"/>
            <a:ext cx="756073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CREATE </a:t>
            </a:r>
            <a:r>
              <a:rPr lang="en-US" altLang="ko-KR" sz="1400" dirty="0">
                <a:latin typeface="+mn-lt"/>
              </a:rPr>
              <a:t>TRIGGER reorder</a:t>
            </a:r>
          </a:p>
          <a:p>
            <a:r>
              <a:rPr lang="en-US" altLang="ko-KR" sz="1400" dirty="0">
                <a:latin typeface="+mn-lt"/>
              </a:rPr>
              <a:t>  </a:t>
            </a:r>
            <a:r>
              <a:rPr lang="en-US" altLang="ko-KR" sz="1400" dirty="0" smtClean="0">
                <a:latin typeface="+mn-lt"/>
              </a:rPr>
              <a:t> AFTER </a:t>
            </a:r>
            <a:r>
              <a:rPr lang="en-US" altLang="ko-KR" sz="1400" dirty="0">
                <a:latin typeface="+mn-lt"/>
              </a:rPr>
              <a:t>UPDATE OF </a:t>
            </a:r>
            <a:r>
              <a:rPr lang="en-US" altLang="ko-KR" sz="1400" dirty="0" err="1">
                <a:latin typeface="+mn-lt"/>
              </a:rPr>
              <a:t>qty_on_hand</a:t>
            </a:r>
            <a:r>
              <a:rPr lang="en-US" altLang="ko-KR" sz="1400" dirty="0">
                <a:latin typeface="+mn-lt"/>
              </a:rPr>
              <a:t> ON inventory</a:t>
            </a:r>
          </a:p>
          <a:p>
            <a:r>
              <a:rPr lang="en-US" altLang="ko-KR" sz="1400" dirty="0">
                <a:latin typeface="+mn-lt"/>
              </a:rPr>
              <a:t>  </a:t>
            </a:r>
            <a:r>
              <a:rPr lang="en-US" altLang="ko-KR" sz="1400" dirty="0" smtClean="0">
                <a:latin typeface="+mn-lt"/>
              </a:rPr>
              <a:t> FOR </a:t>
            </a:r>
            <a:r>
              <a:rPr lang="en-US" altLang="ko-KR" sz="1400" dirty="0">
                <a:latin typeface="+mn-lt"/>
              </a:rPr>
              <a:t>EACH </a:t>
            </a:r>
            <a:r>
              <a:rPr lang="en-US" altLang="ko-KR" sz="1400" dirty="0" smtClean="0">
                <a:latin typeface="+mn-lt"/>
              </a:rPr>
              <a:t>ROW		// update</a:t>
            </a:r>
            <a:r>
              <a:rPr lang="ko-KR" altLang="en-US" sz="1400" dirty="0">
                <a:latin typeface="+mn-lt"/>
              </a:rPr>
              <a:t>되는 각 </a:t>
            </a:r>
            <a:r>
              <a:rPr lang="en-US" altLang="ko-KR" sz="1400" dirty="0">
                <a:latin typeface="+mn-lt"/>
              </a:rPr>
              <a:t>row</a:t>
            </a:r>
            <a:r>
              <a:rPr lang="ko-KR" altLang="en-US" sz="1400" dirty="0">
                <a:latin typeface="+mn-lt"/>
              </a:rPr>
              <a:t>에 </a:t>
            </a:r>
            <a:r>
              <a:rPr lang="ko-KR" altLang="en-US" sz="1400" dirty="0" smtClean="0">
                <a:latin typeface="+mn-lt"/>
              </a:rPr>
              <a:t>대해</a:t>
            </a:r>
            <a:endParaRPr lang="en-US" altLang="ko-KR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  </a:t>
            </a:r>
            <a:r>
              <a:rPr lang="en-US" altLang="ko-KR" sz="1400" dirty="0" smtClean="0">
                <a:latin typeface="+mn-lt"/>
              </a:rPr>
              <a:t> WHEN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new.reorderable</a:t>
            </a:r>
            <a:r>
              <a:rPr lang="en-US" altLang="ko-KR" sz="1400" dirty="0">
                <a:latin typeface="+mn-lt"/>
              </a:rPr>
              <a:t> = 'T')</a:t>
            </a:r>
          </a:p>
          <a:p>
            <a:r>
              <a:rPr lang="en-US" altLang="ko-KR" sz="1400" dirty="0">
                <a:latin typeface="+mn-lt"/>
              </a:rPr>
              <a:t>BEGIN</a:t>
            </a:r>
          </a:p>
          <a:p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  </a:t>
            </a:r>
            <a:r>
              <a:rPr lang="en-US" altLang="ko-KR" sz="1400" dirty="0">
                <a:latin typeface="+mn-lt"/>
              </a:rPr>
              <a:t>IF </a:t>
            </a:r>
            <a:r>
              <a:rPr lang="en-US" altLang="ko-KR" sz="1400" dirty="0" err="1">
                <a:latin typeface="+mn-lt"/>
              </a:rPr>
              <a:t>new.qty_on_hand</a:t>
            </a:r>
            <a:r>
              <a:rPr lang="en-US" altLang="ko-KR" sz="1400" dirty="0">
                <a:latin typeface="+mn-lt"/>
              </a:rPr>
              <a:t> &lt; </a:t>
            </a:r>
            <a:r>
              <a:rPr lang="en-US" altLang="ko-KR" sz="1400" dirty="0" err="1">
                <a:latin typeface="+mn-lt"/>
              </a:rPr>
              <a:t>new.reorderPoint</a:t>
            </a:r>
            <a:r>
              <a:rPr lang="en-US" altLang="ko-KR" sz="1400" dirty="0">
                <a:latin typeface="+mn-lt"/>
              </a:rPr>
              <a:t> THEN</a:t>
            </a:r>
          </a:p>
          <a:p>
            <a:r>
              <a:rPr lang="en-US" altLang="ko-KR" sz="1400" dirty="0">
                <a:latin typeface="+mn-lt"/>
              </a:rPr>
              <a:t>    </a:t>
            </a:r>
            <a:r>
              <a:rPr lang="en-US" altLang="ko-KR" sz="1400" dirty="0" smtClean="0">
                <a:latin typeface="+mn-lt"/>
              </a:rPr>
              <a:t>  INSERT </a:t>
            </a:r>
            <a:r>
              <a:rPr lang="en-US" altLang="ko-KR" sz="1400" dirty="0">
                <a:latin typeface="+mn-lt"/>
              </a:rPr>
              <a:t>INTO </a:t>
            </a:r>
            <a:r>
              <a:rPr lang="en-US" altLang="ko-KR" sz="1400" dirty="0" err="1" smtClean="0">
                <a:latin typeface="+mn-lt"/>
              </a:rPr>
              <a:t>pendingOrders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VALUES (:</a:t>
            </a:r>
            <a:r>
              <a:rPr lang="en-US" altLang="ko-KR" sz="1400" dirty="0" err="1">
                <a:latin typeface="+mn-lt"/>
              </a:rPr>
              <a:t>new.pNo</a:t>
            </a:r>
            <a:r>
              <a:rPr lang="en-US" altLang="ko-KR" sz="1400" dirty="0">
                <a:latin typeface="+mn-lt"/>
              </a:rPr>
              <a:t>, :</a:t>
            </a:r>
            <a:r>
              <a:rPr lang="en-US" altLang="ko-KR" sz="1400" dirty="0" err="1" smtClean="0">
                <a:latin typeface="+mn-lt"/>
              </a:rPr>
              <a:t>new.reorderQty</a:t>
            </a:r>
            <a:r>
              <a:rPr lang="en-US" altLang="ko-KR" sz="1400" dirty="0" smtClean="0">
                <a:latin typeface="+mn-lt"/>
              </a:rPr>
              <a:t>, SYSDATE</a:t>
            </a:r>
            <a:r>
              <a:rPr lang="en-US" altLang="ko-KR" sz="1400" dirty="0">
                <a:latin typeface="+mn-lt"/>
              </a:rPr>
              <a:t>);</a:t>
            </a:r>
          </a:p>
          <a:p>
            <a:r>
              <a:rPr lang="en-US" altLang="ko-KR" sz="1400" dirty="0">
                <a:latin typeface="+mn-lt"/>
              </a:rPr>
              <a:t>  </a:t>
            </a:r>
            <a:r>
              <a:rPr lang="en-US" altLang="ko-KR" sz="1400" dirty="0" smtClean="0">
                <a:latin typeface="+mn-lt"/>
              </a:rPr>
              <a:t> END </a:t>
            </a:r>
            <a:r>
              <a:rPr lang="en-US" altLang="ko-KR" sz="1400" dirty="0">
                <a:latin typeface="+mn-lt"/>
              </a:rPr>
              <a:t>IF;</a:t>
            </a:r>
          </a:p>
          <a:p>
            <a:r>
              <a:rPr lang="en-US" altLang="ko-KR" sz="1400" dirty="0">
                <a:latin typeface="+mn-lt"/>
              </a:rPr>
              <a:t>END;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3496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0067"/>
            <a:ext cx="8229600" cy="1477328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ko-KR" altLang="en-US" b="1" dirty="0" smtClean="0">
                <a:solidFill>
                  <a:srgbClr val="FF0000"/>
                </a:solidFill>
              </a:rPr>
              <a:t>유의사항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 algn="just" latinLnBrk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b="1" dirty="0" err="1"/>
              <a:t>트리거에서는</a:t>
            </a:r>
            <a:r>
              <a:rPr lang="ko-KR" altLang="en-US" b="1" dirty="0"/>
              <a:t> </a:t>
            </a:r>
            <a:r>
              <a:rPr lang="en-US" altLang="ko-KR" b="1" dirty="0"/>
              <a:t>COMMIT, ROLLBACK </a:t>
            </a:r>
            <a:r>
              <a:rPr lang="ko-KR" altLang="en-US" b="1" dirty="0"/>
              <a:t>등의 트랜잭션 </a:t>
            </a:r>
            <a:r>
              <a:rPr lang="ko-KR" altLang="en-US" b="1" dirty="0" err="1"/>
              <a:t>제어문을</a:t>
            </a:r>
            <a:r>
              <a:rPr lang="ko-KR" altLang="en-US" b="1" dirty="0"/>
              <a:t> 사용할 수 없음</a:t>
            </a:r>
            <a:endParaRPr lang="ko-KR" altLang="en-US" dirty="0"/>
          </a:p>
          <a:p>
            <a:pPr marL="285750" indent="-285750" algn="just" latinLnBrk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ko-KR" altLang="en-US" b="1" dirty="0" err="1"/>
              <a:t>트리거는</a:t>
            </a:r>
            <a:r>
              <a:rPr lang="ko-KR" altLang="en-US" b="1" dirty="0"/>
              <a:t> </a:t>
            </a:r>
            <a:r>
              <a:rPr lang="en-US" altLang="ko-KR" b="1" dirty="0"/>
              <a:t>transaction</a:t>
            </a:r>
            <a:r>
              <a:rPr lang="ko-KR" altLang="en-US" b="1" dirty="0"/>
              <a:t>에 </a:t>
            </a:r>
            <a:r>
              <a:rPr lang="ko-KR" altLang="en-US" b="1" dirty="0" smtClean="0"/>
              <a:t>종속적이므로</a:t>
            </a:r>
            <a:r>
              <a:rPr lang="en-US" altLang="ko-KR" b="1" dirty="0" smtClean="0"/>
              <a:t> </a:t>
            </a:r>
            <a:r>
              <a:rPr lang="en-US" altLang="ko-KR" b="1" dirty="0"/>
              <a:t>Transaction</a:t>
            </a:r>
            <a:r>
              <a:rPr lang="ko-KR" altLang="en-US" b="1" dirty="0"/>
              <a:t>이 </a:t>
            </a:r>
            <a:r>
              <a:rPr lang="en-US" altLang="ko-KR" b="1" dirty="0"/>
              <a:t>rollback</a:t>
            </a:r>
            <a:r>
              <a:rPr lang="ko-KR" altLang="en-US" b="1" dirty="0"/>
              <a:t>되면 </a:t>
            </a:r>
            <a:r>
              <a:rPr lang="ko-KR" altLang="en-US" b="1" dirty="0" err="1"/>
              <a:t>트리거에</a:t>
            </a:r>
            <a:r>
              <a:rPr lang="ko-KR" altLang="en-US" b="1" dirty="0"/>
              <a:t> 의한 변경도 </a:t>
            </a:r>
            <a:r>
              <a:rPr lang="en-US" altLang="ko-KR" b="1" dirty="0"/>
              <a:t>rollback</a:t>
            </a:r>
            <a:r>
              <a:rPr lang="ko-KR" altLang="en-US" b="1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41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실습</a:t>
            </a:r>
            <a:r>
              <a:rPr lang="en-US" altLang="ko-KR" dirty="0" smtClean="0"/>
              <a:t>(table)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200" y="1380596"/>
          <a:ext cx="8297333" cy="3276072"/>
        </p:xfrm>
        <a:graphic>
          <a:graphicData uri="http://schemas.openxmlformats.org/drawingml/2006/table">
            <a:tbl>
              <a:tblPr/>
              <a:tblGrid>
                <a:gridCol w="766191"/>
                <a:gridCol w="701938"/>
                <a:gridCol w="446390"/>
                <a:gridCol w="733838"/>
                <a:gridCol w="861555"/>
                <a:gridCol w="861781"/>
                <a:gridCol w="1702999"/>
                <a:gridCol w="404165"/>
                <a:gridCol w="574333"/>
                <a:gridCol w="854677"/>
                <a:gridCol w="389466"/>
              </a:tblGrid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EMPLOYEE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FNAME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MINIT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LNAME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HY강M" panose="02030600000101010101" pitchFamily="18" charset="-127"/>
                        </a:rPr>
                        <a:t>SSN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ADDRESS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SEX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SALARY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SUPERSSN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DNO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John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Smith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123456789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09-JAN-55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731 Fondren,Houston,TX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30000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333445555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Franklin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Wong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333445555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08-DEC-45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638 Voss,Houston,Tx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40000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888665555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Alicia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Zelaya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999887777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19-JUL-58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3321 Castle,Spring,TX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25000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987654321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Jennifer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Wallace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987654321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20-JUN-31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291 Berry,Bellaire,TX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43000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888665555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Ramesh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Narayan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666884444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15-SEP-52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975 Fire Oak,Humble,TX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38000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333445555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Joyce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English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453453453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31-JUL-62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5631 Rice,Houston,TX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25000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333445555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Ahmad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V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Jabbar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987987987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29-MAR-59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980 Dallas,Houston,TX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25000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987654321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James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Borg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888665555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10-NOV-27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450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Stone,Houston,TX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55000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null</a:t>
                      </a: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62" marR="44562" marT="12320" marB="123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57200" y="4824274"/>
          <a:ext cx="7203567" cy="1313688"/>
        </p:xfrm>
        <a:graphic>
          <a:graphicData uri="http://schemas.openxmlformats.org/drawingml/2006/table">
            <a:tbl>
              <a:tblPr/>
              <a:tblGrid>
                <a:gridCol w="1590294"/>
                <a:gridCol w="1591437"/>
                <a:gridCol w="1158367"/>
                <a:gridCol w="1266317"/>
                <a:gridCol w="1597152"/>
              </a:tblGrid>
              <a:tr h="297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DEPARTMENT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DNAME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HY강M" panose="02030600000101010101" pitchFamily="18" charset="-127"/>
                        </a:rPr>
                        <a:t>DNUMBER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MGRSSN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MGRSTARTDATE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Research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333445555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22-MAY-78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Administration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987654321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01-JAN-85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Headquarters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888665555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19-JUN-71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72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2562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[</a:t>
            </a:r>
            <a:r>
              <a:rPr lang="ko-KR" altLang="en-US" sz="1800" b="1" dirty="0">
                <a:solidFill>
                  <a:srgbClr val="0070C0"/>
                </a:solidFill>
              </a:rPr>
              <a:t>실습 </a:t>
            </a:r>
            <a:r>
              <a:rPr lang="en-US" altLang="ko-KR" sz="1800" b="1" dirty="0">
                <a:solidFill>
                  <a:srgbClr val="0070C0"/>
                </a:solidFill>
              </a:rPr>
              <a:t>1]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부서번호 </a:t>
            </a:r>
            <a:r>
              <a:rPr lang="en-US" altLang="ko-KR" sz="1800" dirty="0"/>
              <a:t>5</a:t>
            </a:r>
            <a:r>
              <a:rPr lang="ko-KR" altLang="en-US" sz="1800" dirty="0"/>
              <a:t>에 근무하는 사원들의 급여를 </a:t>
            </a:r>
            <a:r>
              <a:rPr lang="en-US" altLang="ko-KR" sz="1800" dirty="0" smtClean="0"/>
              <a:t>US$5,000</a:t>
            </a:r>
            <a:r>
              <a:rPr lang="ko-KR" altLang="en-US" sz="1800" dirty="0" smtClean="0"/>
              <a:t>씩 </a:t>
            </a:r>
            <a:r>
              <a:rPr lang="ko-KR" altLang="en-US" sz="1800" dirty="0"/>
              <a:t>인상하는 </a:t>
            </a:r>
            <a:r>
              <a:rPr lang="en-US" altLang="ko-KR" sz="1800" dirty="0"/>
              <a:t>PL/SQL </a:t>
            </a:r>
            <a:r>
              <a:rPr lang="ko-KR" altLang="en-US" sz="1800" dirty="0"/>
              <a:t>프로그램을 작성하시오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사원의 급여가 급여 상한선인 </a:t>
            </a:r>
            <a:r>
              <a:rPr lang="en-US" altLang="ko-KR" sz="1800" dirty="0"/>
              <a:t>US$100,000 </a:t>
            </a:r>
            <a:r>
              <a:rPr lang="ko-KR" altLang="en-US" sz="1800" dirty="0"/>
              <a:t>이상일 경우에는 급여를 인상하지 않고 트랜잭션 수행 감사용</a:t>
            </a:r>
            <a:r>
              <a:rPr lang="en-US" altLang="ko-KR" sz="1800" dirty="0"/>
              <a:t>(Audit) </a:t>
            </a:r>
            <a:r>
              <a:rPr lang="ko-KR" altLang="en-US" sz="1800" dirty="0"/>
              <a:t>테이블에 해당 메시지를 저장한다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1800" b="1" dirty="0">
                <a:solidFill>
                  <a:srgbClr val="0070C0"/>
                </a:solidFill>
              </a:rPr>
              <a:t>실습 </a:t>
            </a:r>
            <a:r>
              <a:rPr lang="en-US" altLang="ko-KR" sz="1800" b="1" dirty="0">
                <a:solidFill>
                  <a:srgbClr val="0070C0"/>
                </a:solidFill>
              </a:rPr>
              <a:t>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위 </a:t>
            </a:r>
            <a:r>
              <a:rPr lang="en-US" altLang="ko-KR" sz="1800" dirty="0"/>
              <a:t>[</a:t>
            </a:r>
            <a:r>
              <a:rPr lang="ko-KR" altLang="en-US" sz="1800" dirty="0"/>
              <a:t>실습 </a:t>
            </a:r>
            <a:r>
              <a:rPr lang="en-US" altLang="ko-KR" sz="1800" dirty="0"/>
              <a:t>1]</a:t>
            </a:r>
            <a:r>
              <a:rPr lang="ko-KR" altLang="en-US" sz="1800" dirty="0"/>
              <a:t>을 </a:t>
            </a:r>
            <a:r>
              <a:rPr lang="en-US" altLang="ko-KR" sz="1800" dirty="0"/>
              <a:t>PL/SQL </a:t>
            </a:r>
            <a:r>
              <a:rPr lang="ko-KR" altLang="en-US" sz="1800" dirty="0" err="1"/>
              <a:t>부프로그램을</a:t>
            </a:r>
            <a:r>
              <a:rPr lang="ko-KR" altLang="en-US" sz="1800" dirty="0"/>
              <a:t> 사용하여 변경하시오</a:t>
            </a:r>
            <a:r>
              <a:rPr lang="en-US" altLang="ko-KR" sz="1800" dirty="0"/>
              <a:t>. </a:t>
            </a:r>
            <a:r>
              <a:rPr lang="ko-KR" altLang="en-US" sz="1800" dirty="0"/>
              <a:t>급여를 인상할 부서번호와 인상 금액</a:t>
            </a:r>
            <a:r>
              <a:rPr lang="en-US" altLang="ko-KR" sz="1800" dirty="0"/>
              <a:t>, </a:t>
            </a:r>
            <a:r>
              <a:rPr lang="ko-KR" altLang="en-US" sz="1800" dirty="0"/>
              <a:t>인상 상한 금액을 부 프로그램의 </a:t>
            </a:r>
            <a:r>
              <a:rPr lang="ko-KR" altLang="en-US" sz="1800" dirty="0" err="1"/>
              <a:t>파라미터로</a:t>
            </a:r>
            <a:r>
              <a:rPr lang="ko-KR" altLang="en-US" sz="1800" dirty="0"/>
              <a:t> 전달한다고 가정한다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1800" b="1" dirty="0">
                <a:solidFill>
                  <a:srgbClr val="0070C0"/>
                </a:solidFill>
              </a:rPr>
              <a:t>실습 </a:t>
            </a:r>
            <a:r>
              <a:rPr lang="en-US" altLang="ko-KR" sz="1800" b="1" dirty="0">
                <a:solidFill>
                  <a:srgbClr val="0070C0"/>
                </a:solidFill>
              </a:rPr>
              <a:t>3]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사원들의 급여 총합을 구하는 </a:t>
            </a:r>
            <a:r>
              <a:rPr lang="en-US" altLang="ko-KR" sz="1800" dirty="0"/>
              <a:t>PL/SQL </a:t>
            </a:r>
            <a:r>
              <a:rPr lang="ko-KR" altLang="en-US" sz="1800" dirty="0"/>
              <a:t>프로그램을 작성하시오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1800" b="1" dirty="0">
                <a:solidFill>
                  <a:srgbClr val="0070C0"/>
                </a:solidFill>
              </a:rPr>
              <a:t>실습 </a:t>
            </a:r>
            <a:r>
              <a:rPr lang="en-US" altLang="ko-KR" sz="1800" b="1" dirty="0">
                <a:solidFill>
                  <a:srgbClr val="0070C0"/>
                </a:solidFill>
              </a:rPr>
              <a:t>4]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부서 책임자들의 급여를 인상하면 그 인상된 급여의 합계를 구하는 </a:t>
            </a:r>
            <a:r>
              <a:rPr lang="en-US" altLang="ko-KR" sz="1800" dirty="0"/>
              <a:t>PL/SQL </a:t>
            </a:r>
            <a:r>
              <a:rPr lang="ko-KR" altLang="en-US" sz="1800" dirty="0"/>
              <a:t>프로그램을 작성하시오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9718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PL/SQL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449734" cy="48806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PL/SQL </a:t>
            </a:r>
            <a:r>
              <a:rPr lang="en-US" altLang="ko-KR" dirty="0"/>
              <a:t>= </a:t>
            </a:r>
            <a:r>
              <a:rPr lang="ko-KR" altLang="en-US" dirty="0"/>
              <a:t>데이터베이스 조작 명령 </a:t>
            </a:r>
            <a:r>
              <a:rPr lang="en-US" altLang="ko-KR" dirty="0"/>
              <a:t>+ </a:t>
            </a:r>
            <a:r>
              <a:rPr lang="ko-KR" altLang="en-US" dirty="0"/>
              <a:t>절차적 처리를 위한 문장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조작 명령</a:t>
            </a:r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/>
              <a:t>조작 명령어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</a:t>
            </a:r>
            <a:r>
              <a:rPr lang="ko-KR" altLang="en-US" dirty="0"/>
              <a:t>제어 명령 </a:t>
            </a:r>
          </a:p>
          <a:p>
            <a:pPr lvl="1"/>
            <a:r>
              <a:rPr lang="ko-KR" altLang="en-US" dirty="0" smtClean="0"/>
              <a:t>절차적 </a:t>
            </a:r>
            <a:r>
              <a:rPr lang="ko-KR" altLang="en-US" dirty="0"/>
              <a:t>처리를 위한 문장</a:t>
            </a:r>
          </a:p>
          <a:p>
            <a:pPr lvl="2"/>
            <a:r>
              <a:rPr lang="ko-KR" altLang="en-US" dirty="0" smtClean="0"/>
              <a:t>변수와 </a:t>
            </a:r>
            <a:r>
              <a:rPr lang="ko-KR" altLang="en-US" dirty="0"/>
              <a:t>타입 선언</a:t>
            </a:r>
          </a:p>
          <a:p>
            <a:pPr lvl="2"/>
            <a:r>
              <a:rPr lang="ko-KR" altLang="en-US" dirty="0" err="1" smtClean="0"/>
              <a:t>제어문</a:t>
            </a:r>
            <a:endParaRPr lang="ko-KR" altLang="en-US" dirty="0"/>
          </a:p>
          <a:p>
            <a:pPr lvl="2"/>
            <a:r>
              <a:rPr lang="en-US" altLang="ko-KR" dirty="0" smtClean="0"/>
              <a:t>procedure</a:t>
            </a:r>
            <a:r>
              <a:rPr lang="en-US" altLang="ko-KR" dirty="0"/>
              <a:t>, function</a:t>
            </a:r>
          </a:p>
          <a:p>
            <a:pPr lvl="2"/>
            <a:r>
              <a:rPr lang="ko-KR" altLang="en-US" dirty="0" smtClean="0"/>
              <a:t>패키지</a:t>
            </a:r>
            <a:endParaRPr lang="ko-KR" altLang="en-US" dirty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</a:t>
            </a:r>
            <a:r>
              <a:rPr lang="ko-KR" altLang="en-US" dirty="0"/>
              <a:t>프로그래밍 언어를 사용하지 </a:t>
            </a:r>
            <a:r>
              <a:rPr lang="ko-KR" altLang="en-US" dirty="0" smtClean="0"/>
              <a:t>않고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응용프로그램 개발이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299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en-US" altLang="ko-KR" dirty="0"/>
              <a:t>Components</a:t>
            </a:r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75947" y="3133196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5947" y="3133196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57201" y="1354667"/>
            <a:ext cx="2201332" cy="4436396"/>
            <a:chOff x="457201" y="1354667"/>
            <a:chExt cx="2201332" cy="4436396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57201" y="1354667"/>
              <a:ext cx="2082800" cy="719666"/>
            </a:xfrm>
            <a:prstGeom prst="rect">
              <a:avLst/>
            </a:prstGeom>
            <a:solidFill>
              <a:srgbClr val="D5FFF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Java Program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w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ith JDBC Code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아래쪽 화살표 11"/>
            <p:cNvSpPr/>
            <p:nvPr/>
          </p:nvSpPr>
          <p:spPr bwMode="auto">
            <a:xfrm>
              <a:off x="1316566" y="2157399"/>
              <a:ext cx="194733" cy="338667"/>
            </a:xfrm>
            <a:prstGeom prst="downArrow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3200" y="2126734"/>
              <a:ext cx="1185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JDBC API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69898" y="2604134"/>
              <a:ext cx="2082801" cy="1828800"/>
              <a:chOff x="457200" y="2751667"/>
              <a:chExt cx="2082801" cy="182880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457200" y="2751667"/>
                <a:ext cx="2082801" cy="1828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3" name="직사각형 2"/>
              <p:cNvSpPr/>
              <p:nvPr/>
            </p:nvSpPr>
            <p:spPr bwMode="auto">
              <a:xfrm>
                <a:off x="651933" y="2937933"/>
                <a:ext cx="1744134" cy="508000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anose="02020603050405020304" pitchFamily="18" charset="0"/>
                  </a:rPr>
                  <a:t>Driver Manager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651933" y="3776133"/>
                <a:ext cx="1388534" cy="4487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855133" y="3886200"/>
                <a:ext cx="1337734" cy="474133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1066800" y="4021667"/>
                <a:ext cx="1329267" cy="46566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anose="02020603050405020304" pitchFamily="18" charset="0"/>
                  </a:rPr>
                  <a:t>Driver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아래쪽 화살표 14"/>
            <p:cNvSpPr/>
            <p:nvPr/>
          </p:nvSpPr>
          <p:spPr bwMode="auto">
            <a:xfrm>
              <a:off x="1261531" y="4530935"/>
              <a:ext cx="194733" cy="338667"/>
            </a:xfrm>
            <a:prstGeom prst="downArrow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16566" y="4485667"/>
              <a:ext cx="1185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SQL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문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순서도: 자기 디스크 6"/>
            <p:cNvSpPr/>
            <p:nvPr/>
          </p:nvSpPr>
          <p:spPr bwMode="auto">
            <a:xfrm>
              <a:off x="469898" y="4935930"/>
              <a:ext cx="2082801" cy="855133"/>
            </a:xfrm>
            <a:prstGeom prst="flowChartMagneticDisk">
              <a:avLst/>
            </a:prstGeom>
            <a:solidFill>
              <a:srgbClr val="97FFC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Data Source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368164" y="1354667"/>
          <a:ext cx="5381588" cy="4751387"/>
        </p:xfrm>
        <a:graphic>
          <a:graphicData uri="http://schemas.openxmlformats.org/drawingml/2006/table">
            <a:tbl>
              <a:tblPr/>
              <a:tblGrid>
                <a:gridCol w="913330"/>
                <a:gridCol w="4468258"/>
              </a:tblGrid>
              <a:tr h="1415082">
                <a:tc>
                  <a:txBody>
                    <a:bodyPr/>
                    <a:lstStyle/>
                    <a:p>
                      <a:pPr marL="0" marR="0" indent="76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282828"/>
                          </a:solidFill>
                          <a:effectLst/>
                          <a:ea typeface="휴먼모음T" panose="02030504000101010101" pitchFamily="18" charset="-127"/>
                        </a:rPr>
                        <a:t>응용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JDBC </a:t>
                      </a: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휴먼모음T" panose="02030504000101010101" pitchFamily="18" charset="-127"/>
                        </a:rPr>
                        <a:t>메소드 호출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데이터소스 접속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단절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SQL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문 전송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결과 검색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트랜잭션 제어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76">
                <a:tc>
                  <a:txBody>
                    <a:bodyPr/>
                    <a:lstStyle/>
                    <a:p>
                      <a:pPr marL="0" marR="0" indent="76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휴먼모음T" panose="02030504000101010101" pitchFamily="18" charset="-127"/>
                        </a:rPr>
                        <a:t>드라이버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6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휴먼모음T" panose="02030504000101010101" pitchFamily="18" charset="-127"/>
                        </a:rPr>
                        <a:t>매니저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특정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DBMS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위한 드라이버를 검색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적재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초기화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JDBC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호출이 올바른지 확인함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749">
                <a:tc>
                  <a:txBody>
                    <a:bodyPr/>
                    <a:lstStyle/>
                    <a:p>
                      <a:pPr marL="0" marR="0" indent="76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282828"/>
                          </a:solidFill>
                          <a:effectLst/>
                          <a:ea typeface="휴먼모음T" panose="02030504000101010101" pitchFamily="18" charset="-127"/>
                        </a:rPr>
                        <a:t>드라이버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SQL</a:t>
                      </a: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휴먼모음T" panose="02030504000101010101" pitchFamily="18" charset="-127"/>
                        </a:rPr>
                        <a:t>문 전송 및 결과 반환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데이터소스에 접속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SQL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요청 번역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최적화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;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데이터소스에 전송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결과 반환 및 커서 조작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(result set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경우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DBMS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에러코드를 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JDBC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에러코드로 변환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명시적 요청時</a:t>
                      </a:r>
                      <a:r>
                        <a:rPr lang="en-US" altLang="ko-KR" sz="1400" b="1" kern="0" spc="0">
                          <a:solidFill>
                            <a:srgbClr val="282828"/>
                          </a:solidFill>
                          <a:effectLst/>
                          <a:latin typeface="한컴바탕" panose="02030600000101010101" pitchFamily="18" charset="2"/>
                        </a:rPr>
                        <a:t>) </a:t>
                      </a: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트랜잭션을 시작시킴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80">
                <a:tc>
                  <a:txBody>
                    <a:bodyPr/>
                    <a:lstStyle/>
                    <a:p>
                      <a:pPr marL="0" marR="0" indent="76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282828"/>
                          </a:solidFill>
                          <a:effectLst/>
                          <a:ea typeface="휴먼모음T" panose="02030504000101010101" pitchFamily="18" charset="-127"/>
                        </a:rPr>
                        <a:t>데이터소스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112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282828"/>
                          </a:solidFill>
                          <a:effectLst/>
                          <a:ea typeface="휴먼모음T" panose="02030504000101010101" pitchFamily="18" charset="-127"/>
                        </a:rPr>
                        <a:t>응용프로그램이 원하는 데이터를 보유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14" marR="57414" marT="15873" marB="158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66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Classes &amp; JDBC Components</a:t>
            </a:r>
            <a:endParaRPr lang="ko-KR" altLang="en-US" dirty="0"/>
          </a:p>
        </p:txBody>
      </p:sp>
      <p:pic>
        <p:nvPicPr>
          <p:cNvPr id="1027" name="_x164632416" descr="EMB00000340bb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5" y="1261533"/>
            <a:ext cx="864866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375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7200" y="1515205"/>
          <a:ext cx="7700391" cy="4106663"/>
        </p:xfrm>
        <a:graphic>
          <a:graphicData uri="http://schemas.openxmlformats.org/drawingml/2006/table">
            <a:tbl>
              <a:tblPr/>
              <a:tblGrid>
                <a:gridCol w="2646172"/>
                <a:gridCol w="5054219"/>
              </a:tblGrid>
              <a:tr h="474276">
                <a:tc>
                  <a:txBody>
                    <a:bodyPr/>
                    <a:lstStyle/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DriverManager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드라이버 적재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,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데이터베이스 접속 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097">
                <a:tc>
                  <a:txBody>
                    <a:bodyPr/>
                    <a:lstStyle/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Driver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DriverPropertyInfo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데이터베이스 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드라이버에 대한 정보 획득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276">
                <a:tc>
                  <a:txBody>
                    <a:bodyPr/>
                    <a:lstStyle/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Connection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특정 접속을 나타냄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917">
                <a:tc>
                  <a:txBody>
                    <a:bodyPr/>
                    <a:lstStyle/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Statement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PreparedStatement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CallableStatement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dynamic SQL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문 실행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9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precompiled SQL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문 실행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9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stored procedure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실행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097">
                <a:tc>
                  <a:txBody>
                    <a:bodyPr/>
                    <a:lstStyle/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ResultSet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44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ResultSetMetaData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SQL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문 실행 결과 획득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ResultSet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대한 정보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칼럼 타입 및 속성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획득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95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Java.sql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1008" y="1494122"/>
          <a:ext cx="7969525" cy="3992277"/>
        </p:xfrm>
        <a:graphic>
          <a:graphicData uri="http://schemas.openxmlformats.org/drawingml/2006/table">
            <a:tbl>
              <a:tblPr/>
              <a:tblGrid>
                <a:gridCol w="2279925"/>
                <a:gridCol w="5689600"/>
              </a:tblGrid>
              <a:tr h="525136">
                <a:tc>
                  <a:txBody>
                    <a:bodyPr/>
                    <a:lstStyle/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DatabaseMetaData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데이터베이스에 대한 정보 획득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57">
                <a:tc>
                  <a:txBody>
                    <a:bodyPr/>
                    <a:lstStyle/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Types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Date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Time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Timestamp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SQL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타입 식별 위한 상수 정의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날짜 참조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포맷팅에 사용됨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시각 참조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포맷팅에 사용됨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SQL TIMESTAMP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나타냄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884">
                <a:tc>
                  <a:txBody>
                    <a:bodyPr/>
                    <a:lstStyle/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DataTruncation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SQLException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SQLWarning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747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에러 및 경고를 획득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18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Class </a:t>
            </a:r>
            <a:r>
              <a:rPr lang="ko-KR" altLang="en-US" dirty="0" smtClean="0"/>
              <a:t>사이의 관계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57198" y="1363133"/>
            <a:ext cx="4817534" cy="4868340"/>
            <a:chOff x="457198" y="1363133"/>
            <a:chExt cx="4817534" cy="4868340"/>
          </a:xfrm>
        </p:grpSpPr>
        <p:grpSp>
          <p:nvGrpSpPr>
            <p:cNvPr id="6" name="그룹 5"/>
            <p:cNvGrpSpPr/>
            <p:nvPr/>
          </p:nvGrpSpPr>
          <p:grpSpPr>
            <a:xfrm>
              <a:off x="457200" y="1363133"/>
              <a:ext cx="2065867" cy="685800"/>
              <a:chOff x="457200" y="1363133"/>
              <a:chExt cx="2065867" cy="685800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457200" y="1363133"/>
                <a:ext cx="2065866" cy="355600"/>
              </a:xfrm>
              <a:prstGeom prst="rect">
                <a:avLst/>
              </a:prstGeom>
              <a:solidFill>
                <a:srgbClr val="FFDD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DriverManager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457201" y="1727200"/>
                <a:ext cx="2065866" cy="321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getConnection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57198" y="2408768"/>
              <a:ext cx="2065867" cy="685800"/>
              <a:chOff x="457200" y="1363133"/>
              <a:chExt cx="2065867" cy="685800"/>
            </a:xfrm>
          </p:grpSpPr>
          <p:sp>
            <p:nvSpPr>
              <p:cNvPr id="8" name="직사각형 7"/>
              <p:cNvSpPr/>
              <p:nvPr/>
            </p:nvSpPr>
            <p:spPr bwMode="auto">
              <a:xfrm>
                <a:off x="457200" y="1363133"/>
                <a:ext cx="2065866" cy="355600"/>
              </a:xfrm>
              <a:prstGeom prst="rect">
                <a:avLst/>
              </a:prstGeom>
              <a:solidFill>
                <a:srgbClr val="FFDD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anose="02020603050405020304" pitchFamily="18" charset="0"/>
                  </a:rPr>
                  <a:t>Connection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457201" y="1727200"/>
                <a:ext cx="2065866" cy="321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createStatement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57198" y="3454403"/>
              <a:ext cx="2065867" cy="685800"/>
              <a:chOff x="457200" y="1363133"/>
              <a:chExt cx="2065867" cy="685800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57200" y="1363133"/>
                <a:ext cx="2065866" cy="355600"/>
              </a:xfrm>
              <a:prstGeom prst="rect">
                <a:avLst/>
              </a:prstGeom>
              <a:solidFill>
                <a:srgbClr val="FFDD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anose="02020603050405020304" pitchFamily="18" charset="0"/>
                  </a:rPr>
                  <a:t>Statement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57201" y="1727200"/>
                <a:ext cx="2065866" cy="321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executeQuery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208865" y="3454403"/>
              <a:ext cx="2065867" cy="685800"/>
              <a:chOff x="457200" y="1363133"/>
              <a:chExt cx="2065867" cy="68580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457200" y="1363133"/>
                <a:ext cx="2065866" cy="355600"/>
              </a:xfrm>
              <a:prstGeom prst="rect">
                <a:avLst/>
              </a:prstGeom>
              <a:solidFill>
                <a:srgbClr val="FFDD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ResultSet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457201" y="1727200"/>
                <a:ext cx="2065866" cy="321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57198" y="5545673"/>
              <a:ext cx="2065867" cy="685800"/>
              <a:chOff x="457200" y="1363133"/>
              <a:chExt cx="2065867" cy="685800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457200" y="1363133"/>
                <a:ext cx="2065866" cy="355600"/>
              </a:xfrm>
              <a:prstGeom prst="rect">
                <a:avLst/>
              </a:prstGeom>
              <a:solidFill>
                <a:srgbClr val="FFDD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CallableStatement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457201" y="1727200"/>
                <a:ext cx="2065866" cy="321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executeQuery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57198" y="4500038"/>
              <a:ext cx="2065867" cy="685800"/>
              <a:chOff x="457200" y="1363133"/>
              <a:chExt cx="2065867" cy="685800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457200" y="1363133"/>
                <a:ext cx="2065866" cy="355600"/>
              </a:xfrm>
              <a:prstGeom prst="rect">
                <a:avLst/>
              </a:prstGeom>
              <a:solidFill>
                <a:srgbClr val="FFDD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PreparedStatement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457201" y="1727200"/>
                <a:ext cx="2065866" cy="321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executeQuery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직선 연결선 23"/>
            <p:cNvCxnSpPr>
              <a:stCxn id="5" idx="2"/>
              <a:endCxn id="8" idx="0"/>
            </p:cNvCxnSpPr>
            <p:nvPr/>
          </p:nvCxnSpPr>
          <p:spPr bwMode="auto">
            <a:xfrm flipH="1">
              <a:off x="1490131" y="2048933"/>
              <a:ext cx="3" cy="359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>
              <a:stCxn id="9" idx="2"/>
              <a:endCxn id="11" idx="0"/>
            </p:cNvCxnSpPr>
            <p:nvPr/>
          </p:nvCxnSpPr>
          <p:spPr bwMode="auto">
            <a:xfrm flipH="1">
              <a:off x="1490131" y="3094568"/>
              <a:ext cx="1" cy="359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>
              <a:stCxn id="12" idx="2"/>
              <a:endCxn id="20" idx="0"/>
            </p:cNvCxnSpPr>
            <p:nvPr/>
          </p:nvCxnSpPr>
          <p:spPr bwMode="auto">
            <a:xfrm flipH="1">
              <a:off x="1490131" y="4140203"/>
              <a:ext cx="1" cy="359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sm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>
              <a:stCxn id="21" idx="2"/>
              <a:endCxn id="17" idx="0"/>
            </p:cNvCxnSpPr>
            <p:nvPr/>
          </p:nvCxnSpPr>
          <p:spPr bwMode="auto">
            <a:xfrm flipH="1">
              <a:off x="1490131" y="5185838"/>
              <a:ext cx="1" cy="359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sm" len="med"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1490131" y="2072844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</a:rPr>
                <a:t>1:N</a:t>
              </a:r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90130" y="3120596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</a:rPr>
                <a:t>1:N</a:t>
              </a:r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7364" y="3632203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</a:rPr>
                <a:t>1:1</a:t>
              </a:r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90130" y="4171838"/>
              <a:ext cx="736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</a:rPr>
                <a:t>extends</a:t>
              </a:r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90129" y="5203517"/>
              <a:ext cx="736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</a:rPr>
                <a:t>extends</a:t>
              </a:r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40" name="직선 연결선 39"/>
            <p:cNvCxnSpPr>
              <a:stCxn id="11" idx="3"/>
              <a:endCxn id="14" idx="1"/>
            </p:cNvCxnSpPr>
            <p:nvPr/>
          </p:nvCxnSpPr>
          <p:spPr bwMode="auto">
            <a:xfrm>
              <a:off x="2523064" y="3632203"/>
              <a:ext cx="6858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모서리가 둥근 사각형 설명선 40"/>
          <p:cNvSpPr/>
          <p:nvPr/>
        </p:nvSpPr>
        <p:spPr bwMode="auto">
          <a:xfrm>
            <a:off x="2865964" y="1314639"/>
            <a:ext cx="3136904" cy="579592"/>
          </a:xfrm>
          <a:prstGeom prst="wedgeRoundRectCallout">
            <a:avLst>
              <a:gd name="adj1" fmla="val -59943"/>
              <a:gd name="adj2" fmla="val -15071"/>
              <a:gd name="adj3" fmla="val 16667"/>
            </a:avLst>
          </a:prstGeom>
          <a:solidFill>
            <a:srgbClr val="BDF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드라이버 목록을 일고 관리할 책임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드라이버를 통해 연결을 설정</a:t>
            </a:r>
            <a:endParaRPr lang="en-US" altLang="ko-KR" sz="1400" dirty="0" smtClean="0">
              <a:latin typeface="Times New Roman" panose="02020603050405020304" pitchFamily="18" charset="0"/>
            </a:endParaRPr>
          </a:p>
        </p:txBody>
      </p:sp>
      <p:sp>
        <p:nvSpPr>
          <p:cNvPr id="42" name="모서리가 둥근 사각형 설명선 41"/>
          <p:cNvSpPr/>
          <p:nvPr/>
        </p:nvSpPr>
        <p:spPr bwMode="auto">
          <a:xfrm>
            <a:off x="5274731" y="2621011"/>
            <a:ext cx="3784600" cy="579592"/>
          </a:xfrm>
          <a:prstGeom prst="wedgeRoundRectCallout">
            <a:avLst>
              <a:gd name="adj1" fmla="val -49148"/>
              <a:gd name="adj2" fmla="val 133772"/>
              <a:gd name="adj3" fmla="val 16667"/>
            </a:avLst>
          </a:prstGeom>
          <a:solidFill>
            <a:srgbClr val="BDF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sz="1400" dirty="0" smtClean="0">
                <a:latin typeface="Times New Roman" panose="02020603050405020304" pitchFamily="18" charset="0"/>
              </a:rPr>
              <a:t>Query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가 실행되어 얻어진 결과 행들의 집합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각 행을 프로그램에서 사용</a:t>
            </a:r>
            <a:endParaRPr lang="en-US" altLang="ko-KR" sz="1400" dirty="0" smtClean="0">
              <a:latin typeface="Times New Roman" panose="02020603050405020304" pitchFamily="18" charset="0"/>
            </a:endParaRPr>
          </a:p>
        </p:txBody>
      </p:sp>
      <p:sp>
        <p:nvSpPr>
          <p:cNvPr id="43" name="모서리가 둥근 사각형 설명선 42"/>
          <p:cNvSpPr/>
          <p:nvPr/>
        </p:nvSpPr>
        <p:spPr bwMode="auto">
          <a:xfrm>
            <a:off x="2865963" y="4596122"/>
            <a:ext cx="3721103" cy="341229"/>
          </a:xfrm>
          <a:prstGeom prst="wedgeRoundRectCallout">
            <a:avLst>
              <a:gd name="adj1" fmla="val -59943"/>
              <a:gd name="adj2" fmla="val -15071"/>
              <a:gd name="adj3" fmla="val 16667"/>
            </a:avLst>
          </a:prstGeom>
          <a:solidFill>
            <a:srgbClr val="BDF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반복적으로 실행될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SQL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구문을 저장</a:t>
            </a:r>
            <a:endParaRPr lang="en-US" altLang="ko-KR" sz="1400" dirty="0" smtClean="0">
              <a:latin typeface="Times New Roman" panose="02020603050405020304" pitchFamily="18" charset="0"/>
            </a:endParaRPr>
          </a:p>
        </p:txBody>
      </p:sp>
      <p:sp>
        <p:nvSpPr>
          <p:cNvPr id="44" name="모서리가 둥근 사각형 설명선 43"/>
          <p:cNvSpPr/>
          <p:nvPr/>
        </p:nvSpPr>
        <p:spPr bwMode="auto">
          <a:xfrm>
            <a:off x="2798230" y="5393270"/>
            <a:ext cx="6345770" cy="817956"/>
          </a:xfrm>
          <a:prstGeom prst="wedgeRoundRectCallout">
            <a:avLst>
              <a:gd name="adj1" fmla="val -54095"/>
              <a:gd name="adj2" fmla="val -13725"/>
              <a:gd name="adj3" fmla="val 16667"/>
            </a:avLst>
          </a:prstGeom>
          <a:solidFill>
            <a:srgbClr val="BDF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sz="1400" dirty="0" err="1" smtClean="0">
                <a:latin typeface="Times New Roman" panose="02020603050405020304" pitchFamily="18" charset="0"/>
              </a:rPr>
              <a:t>PreparedStatement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에 저장 프로시저 실행기능을 첨가시킨 특화된 인터페이스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저장 프로시저의 출력 결과를 획득하고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관련된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파라미터를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제어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177800" marR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여러 개의 </a:t>
            </a:r>
            <a:r>
              <a:rPr lang="en-US" altLang="ko-KR" sz="14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객체를 생성할 수 있음</a:t>
            </a:r>
            <a:endParaRPr lang="en-US" altLang="ko-KR" sz="14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0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8533"/>
            <a:ext cx="82296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import java.io.*;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import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java.sql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.*;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public class Select {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public </a:t>
            </a:r>
            <a:r>
              <a:rPr lang="en-US" altLang="ko-KR" sz="1600" dirty="0">
                <a:latin typeface="Times New Roman" panose="02020603050405020304" pitchFamily="18" charset="0"/>
              </a:rPr>
              <a:t>static void main( String </a:t>
            </a:r>
            <a:r>
              <a:rPr lang="en-US" altLang="ko-KR" sz="1600" dirty="0" err="1">
                <a:latin typeface="Times New Roman" panose="02020603050405020304" pitchFamily="18" charset="0"/>
              </a:rPr>
              <a:t>args</a:t>
            </a:r>
            <a:r>
              <a:rPr lang="en-US" altLang="ko-KR" sz="1600" dirty="0">
                <a:latin typeface="Times New Roman" panose="02020603050405020304" pitchFamily="18" charset="0"/>
              </a:rPr>
              <a:t>[] ) {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String </a:t>
            </a:r>
            <a:r>
              <a:rPr lang="en-US" altLang="ko-KR" sz="1600" dirty="0">
                <a:latin typeface="Times New Roman" panose="02020603050405020304" pitchFamily="18" charset="0"/>
              </a:rPr>
              <a:t>name=""; String city="";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Class.forName</a:t>
            </a:r>
            <a:r>
              <a:rPr lang="en-US" altLang="ko-KR" sz="1600" dirty="0">
                <a:latin typeface="Times New Roman" panose="02020603050405020304" pitchFamily="18" charset="0"/>
              </a:rPr>
              <a:t>("</a:t>
            </a:r>
            <a:r>
              <a:rPr lang="ko-KR" altLang="en-US" sz="1600" dirty="0">
                <a:latin typeface="Times New Roman" panose="02020603050405020304" pitchFamily="18" charset="0"/>
              </a:rPr>
              <a:t>드라이버클래스파일</a:t>
            </a:r>
            <a:r>
              <a:rPr lang="en-US" altLang="ko-KR" sz="1600" dirty="0">
                <a:latin typeface="Times New Roman" panose="02020603050405020304" pitchFamily="18" charset="0"/>
              </a:rPr>
              <a:t>"); 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//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① 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드라이버 적재</a:t>
            </a:r>
          </a:p>
          <a:p>
            <a:r>
              <a:rPr lang="ko-KR" altLang="en-US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Connection </a:t>
            </a:r>
            <a:r>
              <a:rPr lang="en-US" altLang="ko-KR" sz="1600" dirty="0">
                <a:latin typeface="Times New Roman" panose="02020603050405020304" pitchFamily="18" charset="0"/>
              </a:rPr>
              <a:t>conn = </a:t>
            </a:r>
            <a:r>
              <a:rPr lang="en-US" altLang="ko-KR" sz="1600" dirty="0" err="1">
                <a:latin typeface="Times New Roman" panose="02020603050405020304" pitchFamily="18" charset="0"/>
              </a:rPr>
              <a:t>DriverManager.getConnection</a:t>
            </a:r>
            <a:r>
              <a:rPr lang="en-US" altLang="ko-KR" sz="1600" dirty="0">
                <a:latin typeface="Times New Roman" panose="02020603050405020304" pitchFamily="18" charset="0"/>
              </a:rPr>
              <a:t>( 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//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② 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데이터베이스 접속 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jdbc</a:t>
            </a:r>
            <a:r>
              <a:rPr lang="en-US" altLang="ko-KR" sz="1600" dirty="0">
                <a:latin typeface="Times New Roman" panose="02020603050405020304" pitchFamily="18" charset="0"/>
              </a:rPr>
              <a:t>:&lt;</a:t>
            </a:r>
            <a:r>
              <a:rPr lang="ko-KR" altLang="en-US" sz="1600" dirty="0">
                <a:latin typeface="Times New Roman" panose="02020603050405020304" pitchFamily="18" charset="0"/>
              </a:rPr>
              <a:t>드라이버이름</a:t>
            </a:r>
            <a:r>
              <a:rPr lang="en-US" altLang="ko-KR" sz="1600" dirty="0">
                <a:latin typeface="Times New Roman" panose="02020603050405020304" pitchFamily="18" charset="0"/>
              </a:rPr>
              <a:t>&gt;://</a:t>
            </a:r>
            <a:r>
              <a:rPr lang="ko-KR" altLang="en-US" sz="1600" dirty="0" err="1">
                <a:latin typeface="Times New Roman" panose="02020603050405020304" pitchFamily="18" charset="0"/>
              </a:rPr>
              <a:t>호스트머신이름</a:t>
            </a:r>
            <a:r>
              <a:rPr lang="en-US" altLang="ko-KR" sz="1600" dirty="0">
                <a:latin typeface="Times New Roman" panose="02020603050405020304" pitchFamily="18" charset="0"/>
              </a:rPr>
              <a:t>:</a:t>
            </a:r>
            <a:r>
              <a:rPr lang="ko-KR" altLang="en-US" sz="1600" dirty="0">
                <a:latin typeface="Times New Roman" panose="02020603050405020304" pitchFamily="18" charset="0"/>
              </a:rPr>
              <a:t>포트번호</a:t>
            </a:r>
            <a:r>
              <a:rPr lang="en-US" altLang="ko-KR" sz="1600" dirty="0">
                <a:latin typeface="Times New Roman" panose="02020603050405020304" pitchFamily="18" charset="0"/>
              </a:rPr>
              <a:t>/</a:t>
            </a:r>
            <a:r>
              <a:rPr lang="ko-KR" altLang="en-US" sz="1600" dirty="0">
                <a:latin typeface="Times New Roman" panose="02020603050405020304" pitchFamily="18" charset="0"/>
              </a:rPr>
              <a:t>데이터베이스이름</a:t>
            </a:r>
            <a:r>
              <a:rPr lang="en-US" altLang="ko-KR" sz="16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Statement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stmt</a:t>
            </a:r>
            <a:r>
              <a:rPr lang="en-US" altLang="ko-KR" sz="1600" dirty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sz="1600" dirty="0">
                <a:latin typeface="Times New Roman" panose="02020603050405020304" pitchFamily="18" charset="0"/>
              </a:rPr>
              <a:t>();  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//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SQL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문 구성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전송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실행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)/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결과 획득</a:t>
            </a:r>
          </a:p>
          <a:p>
            <a:r>
              <a:rPr lang="ko-KR" altLang="en-US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rs</a:t>
            </a:r>
            <a:r>
              <a:rPr lang="en-US" altLang="ko-KR" sz="1600" dirty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stmt.executeQuery</a:t>
            </a:r>
            <a:r>
              <a:rPr lang="en-US" altLang="ko-KR" sz="1600" dirty="0">
                <a:latin typeface="Times New Roman" panose="02020603050405020304" pitchFamily="18" charset="0"/>
              </a:rPr>
              <a:t>("SELECT * FROM Building");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while </a:t>
            </a:r>
            <a:r>
              <a:rPr lang="en-US" altLang="ko-KR" sz="1600" dirty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</a:rPr>
              <a:t>rs.next</a:t>
            </a:r>
            <a:r>
              <a:rPr lang="en-US" altLang="ko-KR" sz="1600" dirty="0">
                <a:latin typeface="Times New Roman" panose="02020603050405020304" pitchFamily="18" charset="0"/>
              </a:rPr>
              <a:t>()) { 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	//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④ 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결과집합에서 다음 행 획득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	name=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rs.getstring</a:t>
            </a:r>
            <a:r>
              <a:rPr lang="en-US" altLang="ko-KR" sz="1600" dirty="0">
                <a:latin typeface="Times New Roman" panose="02020603050405020304" pitchFamily="18" charset="0"/>
              </a:rPr>
              <a:t>("name"); 	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//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⑤ 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행의 칼럼 획득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(name</a:t>
            </a:r>
            <a:r>
              <a:rPr lang="en-US" altLang="ko-KR" sz="16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}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conn.close</a:t>
            </a:r>
            <a:r>
              <a:rPr lang="en-US" altLang="ko-KR" sz="1600" dirty="0">
                <a:latin typeface="Times New Roman" panose="02020603050405020304" pitchFamily="18" charset="0"/>
              </a:rPr>
              <a:t>();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		//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⑥ </a:t>
            </a:r>
            <a:r>
              <a: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접속 단절</a:t>
            </a:r>
          </a:p>
          <a:p>
            <a:r>
              <a:rPr lang="ko-KR" altLang="en-US" sz="1600" dirty="0" smtClean="0">
                <a:latin typeface="Times New Roman" panose="02020603050405020304" pitchFamily="18" charset="0"/>
              </a:rPr>
              <a:t> 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} </a:t>
            </a:r>
            <a:r>
              <a:rPr lang="en-US" altLang="ko-KR" sz="1600" dirty="0">
                <a:latin typeface="Times New Roman" panose="02020603050405020304" pitchFamily="18" charset="0"/>
              </a:rPr>
              <a:t>// end of main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} //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079571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Source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원본의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드라이버는 데이터 원본의 이름을 지을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naming schema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연결 정보는 그 이름 안에 </a:t>
            </a:r>
            <a:r>
              <a:rPr lang="en-US" altLang="ko-KR" dirty="0" smtClean="0"/>
              <a:t>encoding</a:t>
            </a:r>
          </a:p>
          <a:p>
            <a:r>
              <a:rPr lang="ko-KR" altLang="en-US" dirty="0" smtClean="0"/>
              <a:t>기본적인</a:t>
            </a:r>
            <a:r>
              <a:rPr lang="en-US" altLang="ko-KR" dirty="0" smtClean="0"/>
              <a:t>  JDBC naming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jdbc</a:t>
            </a:r>
            <a:r>
              <a:rPr lang="en-US" altLang="ko-KR" dirty="0" smtClean="0"/>
              <a:t>:&lt;</a:t>
            </a:r>
            <a:r>
              <a:rPr lang="en-US" altLang="ko-KR" dirty="0" err="1" smtClean="0"/>
              <a:t>subprotocol</a:t>
            </a:r>
            <a:r>
              <a:rPr lang="en-US" altLang="ko-KR" dirty="0" smtClean="0"/>
              <a:t>&gt;:&lt;</a:t>
            </a:r>
            <a:r>
              <a:rPr lang="en-US" altLang="ko-KR" dirty="0" err="1" smtClean="0"/>
              <a:t>subname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subprotocol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연결 제어의 형태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subname</a:t>
            </a:r>
            <a:r>
              <a:rPr lang="en-US" altLang="ko-KR" dirty="0" smtClean="0"/>
              <a:t>&gt; </a:t>
            </a:r>
            <a:r>
              <a:rPr lang="en-US" altLang="ko-KR" dirty="0"/>
              <a:t>: &lt;</a:t>
            </a:r>
            <a:r>
              <a:rPr lang="en-US" altLang="ko-KR" dirty="0" err="1"/>
              <a:t>subprotocol</a:t>
            </a:r>
            <a:r>
              <a:rPr lang="en-US" altLang="ko-KR" dirty="0"/>
              <a:t>&gt;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 부가적인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jdbc:odbc:myDB;user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tbb;password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satori;autocommit</a:t>
            </a:r>
            <a:r>
              <a:rPr lang="en-US" altLang="ko-KR" dirty="0" smtClean="0"/>
              <a:t>=false</a:t>
            </a:r>
          </a:p>
          <a:p>
            <a:pPr lvl="2"/>
            <a:r>
              <a:rPr lang="en-US" altLang="ko-KR" dirty="0" smtClean="0"/>
              <a:t>jdbc:oracle:thin@myhost:1521:orcl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90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loading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1: </a:t>
            </a:r>
            <a:r>
              <a:rPr lang="en-US" altLang="ko-KR" dirty="0" err="1" smtClean="0"/>
              <a:t>DriverManager</a:t>
            </a:r>
            <a:r>
              <a:rPr lang="ko-KR" altLang="en-US" dirty="0" smtClean="0"/>
              <a:t>가 초기화될 때 </a:t>
            </a:r>
            <a:r>
              <a:rPr lang="en-US" altLang="ko-KR" dirty="0" err="1" smtClean="0"/>
              <a:t>sql.drivers</a:t>
            </a:r>
            <a:r>
              <a:rPr lang="ko-KR" altLang="en-US" dirty="0" smtClean="0"/>
              <a:t> 속성을 찾</a:t>
            </a:r>
            <a:r>
              <a:rPr lang="ko-KR" altLang="en-US" dirty="0"/>
              <a:t>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이로부터 각각의 드라이버를 </a:t>
            </a:r>
            <a:r>
              <a:rPr lang="en-US" altLang="ko-KR" dirty="0" smtClean="0"/>
              <a:t>load</a:t>
            </a:r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프로그래머가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클래스를 이용하여 직접 </a:t>
            </a:r>
            <a:r>
              <a:rPr lang="en-US" altLang="ko-KR" dirty="0" smtClean="0"/>
              <a:t>load</a:t>
            </a:r>
          </a:p>
          <a:p>
            <a:pPr lvl="2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oracle.jdbc.driver.OracleDriver</a:t>
            </a:r>
            <a:r>
              <a:rPr lang="en-US" altLang="ko-KR" dirty="0" smtClean="0"/>
              <a:t>”)</a:t>
            </a:r>
          </a:p>
          <a:p>
            <a:r>
              <a:rPr lang="en-US" altLang="ko-KR" dirty="0" err="1" smtClean="0"/>
              <a:t>DriverManager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원본으로의 연결에 필요한 기본적인 방법을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요청을 받으면 특정한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다른 정보를 해당 드라이버에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연결이 이루어질 때까지 이를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연결이 이루어지면 </a:t>
            </a:r>
            <a:r>
              <a:rPr lang="en-US" altLang="ko-KR" dirty="0" smtClean="0"/>
              <a:t> Connection </a:t>
            </a:r>
            <a:r>
              <a:rPr lang="ko-KR" altLang="en-US" dirty="0" smtClean="0"/>
              <a:t>객체를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795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단절 </a:t>
            </a:r>
            <a:r>
              <a:rPr lang="en-US" altLang="ko-KR" dirty="0" smtClean="0"/>
              <a:t>API’s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97000"/>
            <a:ext cx="8407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접속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Connection </a:t>
            </a:r>
            <a:r>
              <a:rPr lang="en-US" altLang="ko-KR" dirty="0" err="1">
                <a:latin typeface="Times New Roman" panose="02020603050405020304" pitchFamily="18" charset="0"/>
              </a:rPr>
              <a:t>myConn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DriverManager.getConnection</a:t>
            </a:r>
            <a:r>
              <a:rPr lang="en-US" altLang="ko-KR" dirty="0">
                <a:latin typeface="Times New Roman" panose="02020603050405020304" pitchFamily="18" charset="0"/>
              </a:rPr>
              <a:t>( String </a:t>
            </a:r>
            <a:r>
              <a:rPr lang="ko-KR" altLang="en-US" i="1" dirty="0">
                <a:latin typeface="Times New Roman" panose="02020603050405020304" pitchFamily="18" charset="0"/>
              </a:rPr>
              <a:t>데이터베이스</a:t>
            </a:r>
            <a:r>
              <a:rPr lang="en-US" altLang="ko-KR" i="1" dirty="0">
                <a:latin typeface="Times New Roman" panose="02020603050405020304" pitchFamily="18" charset="0"/>
              </a:rPr>
              <a:t>_URL 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※ URL </a:t>
            </a:r>
            <a:r>
              <a:rPr lang="ko-KR" altLang="en-US" dirty="0" smtClean="0">
                <a:latin typeface="Times New Roman" panose="02020603050405020304" pitchFamily="18" charset="0"/>
              </a:rPr>
              <a:t>형식</a:t>
            </a:r>
            <a:r>
              <a:rPr lang="en-US" altLang="ko-KR" dirty="0" smtClean="0">
                <a:latin typeface="Times New Roman" panose="02020603050405020304" pitchFamily="18" charset="0"/>
              </a:rPr>
              <a:t>⇒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jdbc</a:t>
            </a:r>
            <a:r>
              <a:rPr lang="en-US" altLang="ko-KR" dirty="0">
                <a:latin typeface="Times New Roman" panose="02020603050405020304" pitchFamily="18" charset="0"/>
              </a:rPr>
              <a:t>:&lt;</a:t>
            </a:r>
            <a:r>
              <a:rPr lang="ko-KR" altLang="en-US" i="1" dirty="0">
                <a:latin typeface="Times New Roman" panose="02020603050405020304" pitchFamily="18" charset="0"/>
              </a:rPr>
              <a:t>드라이버이름</a:t>
            </a:r>
            <a:r>
              <a:rPr lang="en-US" altLang="ko-KR" dirty="0">
                <a:latin typeface="Times New Roman" panose="02020603050405020304" pitchFamily="18" charset="0"/>
              </a:rPr>
              <a:t>&gt;://</a:t>
            </a:r>
            <a:r>
              <a:rPr lang="ko-KR" altLang="en-US" i="1" dirty="0" err="1" smtClean="0">
                <a:latin typeface="Times New Roman" panose="02020603050405020304" pitchFamily="18" charset="0"/>
              </a:rPr>
              <a:t>호스트머신이름</a:t>
            </a:r>
            <a:r>
              <a:rPr lang="en-US" altLang="ko-KR" dirty="0">
                <a:latin typeface="Times New Roman" panose="02020603050405020304" pitchFamily="18" charset="0"/>
              </a:rPr>
              <a:t>:</a:t>
            </a:r>
            <a:r>
              <a:rPr lang="ko-KR" altLang="en-US" i="1" dirty="0" smtClean="0">
                <a:latin typeface="Times New Roman" panose="02020603050405020304" pitchFamily="18" charset="0"/>
              </a:rPr>
              <a:t>포트번호</a:t>
            </a:r>
            <a:r>
              <a:rPr lang="en-US" altLang="ko-KR" dirty="0" smtClean="0">
                <a:latin typeface="Times New Roman" panose="02020603050405020304" pitchFamily="18" charset="0"/>
              </a:rPr>
              <a:t>/</a:t>
            </a:r>
            <a:r>
              <a:rPr lang="en-US" altLang="ko-KR" i="1" dirty="0" smtClean="0">
                <a:latin typeface="Times New Roman" panose="02020603050405020304" pitchFamily="18" charset="0"/>
              </a:rPr>
              <a:t>DB</a:t>
            </a:r>
            <a:r>
              <a:rPr lang="ko-KR" altLang="en-US" i="1" dirty="0" smtClean="0">
                <a:latin typeface="Times New Roman" panose="02020603050405020304" pitchFamily="18" charset="0"/>
              </a:rPr>
              <a:t>이름</a:t>
            </a:r>
            <a:endParaRPr lang="ko-KR" altLang="en-US" i="1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‣ </a:t>
            </a:r>
            <a:r>
              <a:rPr lang="en-US" altLang="ko-KR" dirty="0" err="1">
                <a:latin typeface="Times New Roman" panose="02020603050405020304" pitchFamily="18" charset="0"/>
              </a:rPr>
              <a:t>getConnection</a:t>
            </a:r>
            <a:r>
              <a:rPr lang="en-US" altLang="ko-KR" dirty="0">
                <a:latin typeface="Times New Roman" panose="02020603050405020304" pitchFamily="18" charset="0"/>
              </a:rPr>
              <a:t>(String </a:t>
            </a:r>
            <a:r>
              <a:rPr lang="en-US" altLang="ko-KR" dirty="0" err="1">
                <a:latin typeface="Times New Roman" panose="02020603050405020304" pitchFamily="18" charset="0"/>
              </a:rPr>
              <a:t>url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‣ </a:t>
            </a:r>
            <a:r>
              <a:rPr lang="en-US" altLang="ko-KR" dirty="0" err="1">
                <a:latin typeface="Times New Roman" panose="02020603050405020304" pitchFamily="18" charset="0"/>
              </a:rPr>
              <a:t>getConnection</a:t>
            </a:r>
            <a:r>
              <a:rPr lang="en-US" altLang="ko-KR" dirty="0">
                <a:latin typeface="Times New Roman" panose="02020603050405020304" pitchFamily="18" charset="0"/>
              </a:rPr>
              <a:t>(String </a:t>
            </a:r>
            <a:r>
              <a:rPr lang="en-US" altLang="ko-KR" dirty="0" err="1">
                <a:latin typeface="Times New Roman" panose="02020603050405020304" pitchFamily="18" charset="0"/>
              </a:rPr>
              <a:t>url</a:t>
            </a:r>
            <a:r>
              <a:rPr lang="en-US" altLang="ko-KR" dirty="0">
                <a:latin typeface="Times New Roman" panose="02020603050405020304" pitchFamily="18" charset="0"/>
              </a:rPr>
              <a:t>, String user, String password);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‣ </a:t>
            </a:r>
            <a:r>
              <a:rPr lang="en-US" altLang="ko-KR" dirty="0" err="1">
                <a:latin typeface="Times New Roman" panose="02020603050405020304" pitchFamily="18" charset="0"/>
              </a:rPr>
              <a:t>getConnection</a:t>
            </a:r>
            <a:r>
              <a:rPr lang="en-US" altLang="ko-KR" dirty="0">
                <a:latin typeface="Times New Roman" panose="02020603050405020304" pitchFamily="18" charset="0"/>
              </a:rPr>
              <a:t>(String </a:t>
            </a:r>
            <a:r>
              <a:rPr lang="en-US" altLang="ko-KR" dirty="0" err="1">
                <a:latin typeface="Times New Roman" panose="02020603050405020304" pitchFamily="18" charset="0"/>
              </a:rPr>
              <a:t>url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</a:rPr>
              <a:t>java.util.Properties</a:t>
            </a:r>
            <a:r>
              <a:rPr lang="en-US" altLang="ko-KR" dirty="0">
                <a:latin typeface="Times New Roman" panose="02020603050405020304" pitchFamily="18" charset="0"/>
              </a:rPr>
              <a:t> info);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285067"/>
            <a:ext cx="8407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단절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latinLnBrk="1"/>
            <a:r>
              <a:rPr lang="en-US" altLang="ko-KR" b="1" dirty="0"/>
              <a:t>• </a:t>
            </a:r>
            <a:r>
              <a:rPr lang="en-US" altLang="ko-KR" dirty="0">
                <a:latin typeface="Times New Roman" panose="02020603050405020304" pitchFamily="18" charset="0"/>
              </a:rPr>
              <a:t>void close() </a:t>
            </a:r>
            <a:r>
              <a:rPr lang="en-US" altLang="ko-KR" dirty="0" smtClean="0">
                <a:latin typeface="Times New Roman" panose="02020603050405020304" pitchFamily="18" charset="0"/>
              </a:rPr>
              <a:t>	// </a:t>
            </a:r>
            <a:r>
              <a:rPr lang="ko-KR" altLang="en-US" dirty="0" smtClean="0">
                <a:latin typeface="Times New Roman" panose="02020603050405020304" pitchFamily="18" charset="0"/>
              </a:rPr>
              <a:t>현재 접속을 </a:t>
            </a:r>
            <a:r>
              <a:rPr lang="ko-KR" altLang="en-US" dirty="0">
                <a:latin typeface="Times New Roman" panose="02020603050405020304" pitchFamily="18" charset="0"/>
              </a:rPr>
              <a:t>단절</a:t>
            </a:r>
          </a:p>
          <a:p>
            <a:pPr latinLnBrk="1"/>
            <a:r>
              <a:rPr lang="en-US" altLang="ko-KR" dirty="0">
                <a:latin typeface="Times New Roman" panose="02020603050405020304" pitchFamily="18" charset="0"/>
              </a:rPr>
              <a:t>• void </a:t>
            </a:r>
            <a:r>
              <a:rPr lang="en-US" altLang="ko-KR" dirty="0" err="1">
                <a:latin typeface="Times New Roman" panose="02020603050405020304" pitchFamily="18" charset="0"/>
              </a:rPr>
              <a:t>setAutoClose</a:t>
            </a:r>
            <a:r>
              <a:rPr lang="en-US" altLang="ko-KR" dirty="0">
                <a:latin typeface="Times New Roman" panose="02020603050405020304" pitchFamily="18" charset="0"/>
              </a:rPr>
              <a:t>( </a:t>
            </a:r>
            <a:r>
              <a:rPr lang="en-US" altLang="ko-KR" dirty="0" err="1">
                <a:latin typeface="Times New Roman" panose="02020603050405020304" pitchFamily="18" charset="0"/>
              </a:rPr>
              <a:t>boolean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autoCloseMode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)	// </a:t>
            </a:r>
            <a:r>
              <a:rPr lang="ko-KR" altLang="en-US" dirty="0">
                <a:latin typeface="Times New Roman" panose="02020603050405020304" pitchFamily="18" charset="0"/>
              </a:rPr>
              <a:t>자동단절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</a:rPr>
              <a:t>디폴트</a:t>
            </a:r>
            <a:r>
              <a:rPr lang="en-US" altLang="ko-KR" dirty="0">
                <a:latin typeface="Times New Roman" panose="02020603050405020304" pitchFamily="18" charset="0"/>
              </a:rPr>
              <a:t>) </a:t>
            </a:r>
            <a:r>
              <a:rPr lang="ko-KR" altLang="en-US" dirty="0">
                <a:latin typeface="Times New Roman" panose="02020603050405020304" pitchFamily="18" charset="0"/>
              </a:rPr>
              <a:t>여부 설정</a:t>
            </a:r>
          </a:p>
          <a:p>
            <a:pPr latinLnBrk="1"/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 예</a:t>
            </a:r>
            <a:r>
              <a:rPr lang="en-US" altLang="ko-KR" dirty="0" smtClean="0">
                <a:latin typeface="Times New Roman" panose="02020603050405020304" pitchFamily="18" charset="0"/>
              </a:rPr>
              <a:t>: if </a:t>
            </a:r>
            <a:r>
              <a:rPr lang="en-US" altLang="ko-KR" dirty="0">
                <a:latin typeface="Times New Roman" panose="02020603050405020304" pitchFamily="18" charset="0"/>
              </a:rPr>
              <a:t>(!</a:t>
            </a:r>
            <a:r>
              <a:rPr lang="en-US" altLang="ko-KR" dirty="0" err="1">
                <a:latin typeface="Times New Roman" panose="02020603050405020304" pitchFamily="18" charset="0"/>
              </a:rPr>
              <a:t>myConn.isClosed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err="1">
                <a:latin typeface="Times New Roman" panose="02020603050405020304" pitchFamily="18" charset="0"/>
              </a:rPr>
              <a:t>myConn.close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15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10g Expression Edition</a:t>
            </a:r>
            <a:r>
              <a:rPr lang="ko-KR" altLang="en-US" dirty="0"/>
              <a:t>에 접속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4074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java.sql</a:t>
            </a:r>
            <a:r>
              <a:rPr lang="en-US" altLang="ko-KR" dirty="0">
                <a:latin typeface="Times New Roman" panose="02020603050405020304" pitchFamily="18" charset="0"/>
              </a:rPr>
              <a:t>.*;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class </a:t>
            </a:r>
            <a:r>
              <a:rPr lang="en-US" altLang="ko-KR" dirty="0" err="1">
                <a:latin typeface="Times New Roman" panose="02020603050405020304" pitchFamily="18" charset="0"/>
              </a:rPr>
              <a:t>TypicalConnection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public </a:t>
            </a:r>
            <a:r>
              <a:rPr lang="en-US" altLang="ko-KR" dirty="0">
                <a:latin typeface="Times New Roman" panose="02020603050405020304" pitchFamily="18" charset="0"/>
              </a:rPr>
              <a:t>static void main(String[] </a:t>
            </a:r>
            <a:r>
              <a:rPr lang="en-US" altLang="ko-KR" dirty="0" err="1">
                <a:latin typeface="Times New Roman" panose="02020603050405020304" pitchFamily="18" charset="0"/>
              </a:rPr>
              <a:t>args</a:t>
            </a:r>
            <a:r>
              <a:rPr lang="en-US" altLang="ko-KR" dirty="0">
                <a:latin typeface="Times New Roman" panose="02020603050405020304" pitchFamily="18" charset="0"/>
              </a:rPr>
              <a:t>) {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  try {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Class.forName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orcle.jdbc.driver.OracleDriver</a:t>
            </a:r>
            <a:r>
              <a:rPr lang="en-US" altLang="ko-KR" dirty="0">
                <a:latin typeface="Times New Roman" panose="02020603050405020304" pitchFamily="18" charset="0"/>
              </a:rPr>
              <a:t>"); </a:t>
            </a:r>
            <a:r>
              <a:rPr lang="en-US" altLang="ko-KR" dirty="0" smtClean="0">
                <a:latin typeface="Times New Roman" panose="02020603050405020304" pitchFamily="18" charset="0"/>
              </a:rPr>
              <a:t>// ① </a:t>
            </a:r>
            <a:r>
              <a:rPr lang="en-US" altLang="ko-KR" dirty="0">
                <a:latin typeface="Times New Roman" panose="02020603050405020304" pitchFamily="18" charset="0"/>
              </a:rPr>
              <a:t>JDBC </a:t>
            </a:r>
            <a:r>
              <a:rPr lang="ko-KR" altLang="en-US" dirty="0">
                <a:latin typeface="Times New Roman" panose="02020603050405020304" pitchFamily="18" charset="0"/>
              </a:rPr>
              <a:t>드라이버 적재</a:t>
            </a:r>
          </a:p>
          <a:p>
            <a:r>
              <a:rPr lang="ko-KR" altLang="en-US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DriverManager.setLogStream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java.lang.System.out</a:t>
            </a:r>
            <a:r>
              <a:rPr lang="en-US" altLang="ko-KR" dirty="0">
                <a:latin typeface="Times New Roman" panose="02020603050405020304" pitchFamily="18" charset="0"/>
              </a:rPr>
              <a:t>); </a:t>
            </a:r>
            <a:r>
              <a:rPr lang="en-US" altLang="ko-KR" dirty="0" smtClean="0">
                <a:latin typeface="Times New Roman" panose="02020603050405020304" pitchFamily="18" charset="0"/>
              </a:rPr>
              <a:t> // log stream</a:t>
            </a:r>
            <a:r>
              <a:rPr lang="ko-KR" altLang="en-US" dirty="0" smtClean="0">
                <a:latin typeface="Times New Roman" panose="02020603050405020304" pitchFamily="18" charset="0"/>
              </a:rPr>
              <a:t>을 설정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Connection </a:t>
            </a:r>
            <a:r>
              <a:rPr lang="en-US" altLang="ko-KR" dirty="0" err="1">
                <a:latin typeface="Times New Roman" panose="02020603050405020304" pitchFamily="18" charset="0"/>
              </a:rPr>
              <a:t>myConn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DriverManager.getConnection</a:t>
            </a:r>
            <a:r>
              <a:rPr lang="en-US" altLang="ko-KR" dirty="0" smtClean="0">
                <a:latin typeface="Times New Roman" panose="02020603050405020304" pitchFamily="18" charset="0"/>
              </a:rPr>
              <a:t>( // ② </a:t>
            </a:r>
            <a:r>
              <a:rPr lang="ko-KR" altLang="en-US" dirty="0" smtClean="0">
                <a:latin typeface="Times New Roman" panose="02020603050405020304" pitchFamily="18" charset="0"/>
              </a:rPr>
              <a:t>접속</a:t>
            </a:r>
            <a:r>
              <a:rPr lang="ko-KR" altLang="en-US" dirty="0">
                <a:latin typeface="Times New Roman" panose="02020603050405020304" pitchFamily="18" charset="0"/>
              </a:rPr>
              <a:t>		</a:t>
            </a:r>
            <a:r>
              <a:rPr lang="en-US" altLang="ko-KR" dirty="0" smtClean="0">
                <a:latin typeface="Times New Roman" panose="02020603050405020304" pitchFamily="18" charset="0"/>
              </a:rPr>
              <a:t>	"</a:t>
            </a:r>
            <a:r>
              <a:rPr lang="en-US" altLang="ko-KR" dirty="0" err="1">
                <a:latin typeface="Times New Roman" panose="02020603050405020304" pitchFamily="18" charset="0"/>
              </a:rPr>
              <a:t>jdbc:oracle:thin</a:t>
            </a:r>
            <a:r>
              <a:rPr lang="en-US" altLang="ko-KR" dirty="0">
                <a:latin typeface="Times New Roman" panose="02020603050405020304" pitchFamily="18" charset="0"/>
              </a:rPr>
              <a:t>/@</a:t>
            </a:r>
            <a:r>
              <a:rPr lang="en-US" altLang="ko-KR" dirty="0" smtClean="0">
                <a:latin typeface="Times New Roman" panose="02020603050405020304" pitchFamily="18" charset="0"/>
              </a:rPr>
              <a:t>localhost:1521:myDB"); 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myConn.setReadOnly</a:t>
            </a:r>
            <a:r>
              <a:rPr lang="en-US" altLang="ko-KR" dirty="0" smtClean="0">
                <a:latin typeface="Times New Roman" panose="02020603050405020304" pitchFamily="18" charset="0"/>
              </a:rPr>
              <a:t>(true);	//</a:t>
            </a:r>
            <a:r>
              <a:rPr lang="ko-KR" altLang="en-US" dirty="0">
                <a:latin typeface="Times New Roman" panose="02020603050405020304" pitchFamily="18" charset="0"/>
              </a:rPr>
              <a:t>접속속성 조정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</a:rPr>
              <a:t>옵션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	…		// </a:t>
            </a:r>
            <a:r>
              <a:rPr lang="ko-KR" altLang="en-US" dirty="0" smtClean="0">
                <a:latin typeface="Times New Roman" panose="02020603050405020304" pitchFamily="18" charset="0"/>
              </a:rPr>
              <a:t>데이터베이스 접근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if </a:t>
            </a:r>
            <a:r>
              <a:rPr lang="en-US" altLang="ko-KR" dirty="0">
                <a:latin typeface="Times New Roman" panose="02020603050405020304" pitchFamily="18" charset="0"/>
              </a:rPr>
              <a:t>(!</a:t>
            </a:r>
            <a:r>
              <a:rPr lang="en-US" altLang="ko-KR" dirty="0" err="1">
                <a:latin typeface="Times New Roman" panose="02020603050405020304" pitchFamily="18" charset="0"/>
              </a:rPr>
              <a:t>myConn.isClosed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err="1">
                <a:latin typeface="Times New Roman" panose="02020603050405020304" pitchFamily="18" charset="0"/>
              </a:rPr>
              <a:t>myConn.close</a:t>
            </a:r>
            <a:r>
              <a:rPr lang="en-US" altLang="ko-KR" dirty="0">
                <a:latin typeface="Times New Roman" panose="02020603050405020304" pitchFamily="18" charset="0"/>
              </a:rPr>
              <a:t>(); </a:t>
            </a:r>
            <a:r>
              <a:rPr lang="en-US" altLang="ko-KR" dirty="0" smtClean="0">
                <a:latin typeface="Times New Roman" panose="02020603050405020304" pitchFamily="18" charset="0"/>
              </a:rPr>
              <a:t> 	// ③ </a:t>
            </a:r>
            <a:r>
              <a:rPr lang="ko-KR" altLang="en-US" dirty="0">
                <a:latin typeface="Times New Roman" panose="02020603050405020304" pitchFamily="18" charset="0"/>
              </a:rPr>
              <a:t>접속 단절</a:t>
            </a:r>
          </a:p>
          <a:p>
            <a:r>
              <a:rPr lang="ko-KR" altLang="en-US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dirty="0" smtClean="0">
                <a:latin typeface="Times New Roman" panose="02020603050405020304" pitchFamily="18" charset="0"/>
              </a:rPr>
              <a:t>} </a:t>
            </a:r>
            <a:r>
              <a:rPr lang="en-US" altLang="ko-KR" dirty="0">
                <a:latin typeface="Times New Roman" panose="02020603050405020304" pitchFamily="18" charset="0"/>
              </a:rPr>
              <a:t>catch(</a:t>
            </a:r>
            <a:r>
              <a:rPr lang="en-US" altLang="ko-KR" dirty="0" err="1">
                <a:latin typeface="Times New Roman" panose="02020603050405020304" pitchFamily="18" charset="0"/>
              </a:rPr>
              <a:t>java.lang.Exception</a:t>
            </a:r>
            <a:r>
              <a:rPr lang="en-US" altLang="ko-KR" dirty="0">
                <a:latin typeface="Times New Roman" panose="02020603050405020304" pitchFamily="18" charset="0"/>
              </a:rPr>
              <a:t> e) {</a:t>
            </a:r>
            <a:r>
              <a:rPr lang="en-US" altLang="ko-KR" dirty="0" err="1">
                <a:latin typeface="Times New Roman" panose="02020603050405020304" pitchFamily="18" charset="0"/>
              </a:rPr>
              <a:t>e.printStackTrace</a:t>
            </a:r>
            <a:r>
              <a:rPr lang="en-US" altLang="ko-KR" dirty="0">
                <a:latin typeface="Times New Roman" panose="02020603050405020304" pitchFamily="18" charset="0"/>
              </a:rPr>
              <a:t>();}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※ Driver </a:t>
            </a:r>
            <a:r>
              <a:rPr lang="en-US" altLang="ko-KR" dirty="0">
                <a:latin typeface="Times New Roman" panose="02020603050405020304" pitchFamily="18" charset="0"/>
              </a:rPr>
              <a:t>class file</a:t>
            </a:r>
            <a:r>
              <a:rPr lang="ko-KR" altLang="en-US" dirty="0">
                <a:latin typeface="Times New Roman" panose="02020603050405020304" pitchFamily="18" charset="0"/>
              </a:rPr>
              <a:t>를 </a:t>
            </a:r>
            <a:r>
              <a:rPr lang="en-US" altLang="ko-KR" dirty="0">
                <a:latin typeface="Times New Roman" panose="02020603050405020304" pitchFamily="18" charset="0"/>
              </a:rPr>
              <a:t>Oracle </a:t>
            </a:r>
            <a:r>
              <a:rPr lang="ko-KR" altLang="en-US" dirty="0">
                <a:latin typeface="Times New Roman" panose="02020603050405020304" pitchFamily="18" charset="0"/>
              </a:rPr>
              <a:t>사이트에서 다운로드하고</a:t>
            </a:r>
            <a:r>
              <a:rPr lang="en-US" altLang="ko-KR" dirty="0" smtClean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</a:t>
            </a:r>
            <a:r>
              <a:rPr lang="en-US" altLang="ko-KR" dirty="0">
                <a:latin typeface="Times New Roman" panose="02020603050405020304" pitchFamily="18" charset="0"/>
              </a:rPr>
              <a:t>CLASSPATH</a:t>
            </a:r>
            <a:r>
              <a:rPr lang="ko-KR" altLang="en-US" dirty="0">
                <a:latin typeface="Times New Roman" panose="02020603050405020304" pitchFamily="18" charset="0"/>
              </a:rPr>
              <a:t>에 </a:t>
            </a:r>
            <a:r>
              <a:rPr lang="ko-KR" altLang="en-US" dirty="0" smtClean="0">
                <a:latin typeface="Times New Roman" panose="02020603050405020304" pitchFamily="18" charset="0"/>
              </a:rPr>
              <a:t>경로명을 지정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9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테니스 라켓 판매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DECLARE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qty_on_hand</a:t>
            </a:r>
            <a:r>
              <a:rPr lang="en-US" altLang="ko-KR" dirty="0"/>
              <a:t> NUMBER(5);</a:t>
            </a:r>
          </a:p>
          <a:p>
            <a:pPr marL="0" indent="0">
              <a:buNone/>
            </a:pPr>
            <a:r>
              <a:rPr lang="en-US" altLang="ko-KR" dirty="0"/>
              <a:t>BEGIN</a:t>
            </a:r>
          </a:p>
          <a:p>
            <a:pPr marL="0" indent="0">
              <a:buNone/>
            </a:pPr>
            <a:r>
              <a:rPr lang="en-US" altLang="ko-KR" dirty="0"/>
              <a:t>	SELECT quantity INTO </a:t>
            </a:r>
            <a:r>
              <a:rPr lang="en-US" altLang="ko-KR" dirty="0" err="1"/>
              <a:t>qty_on_hand</a:t>
            </a:r>
            <a:r>
              <a:rPr lang="en-US" altLang="ko-KR" dirty="0"/>
              <a:t> </a:t>
            </a:r>
            <a:r>
              <a:rPr lang="en-US" altLang="ko-KR" dirty="0" smtClean="0"/>
              <a:t> FROM inventory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WHERE </a:t>
            </a:r>
            <a:r>
              <a:rPr lang="en-US" altLang="ko-KR" dirty="0"/>
              <a:t>product='TENNIS RACKET'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FOR </a:t>
            </a:r>
            <a:r>
              <a:rPr lang="en-US" altLang="ko-KR" dirty="0"/>
              <a:t>UPDATE OF quantity;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IF </a:t>
            </a:r>
            <a:r>
              <a:rPr lang="en-US" altLang="ko-KR" dirty="0" err="1" smtClean="0"/>
              <a:t>qty_on_hand</a:t>
            </a:r>
            <a:r>
              <a:rPr lang="en-US" altLang="ko-KR" dirty="0" smtClean="0"/>
              <a:t> &gt; 0 </a:t>
            </a:r>
            <a:r>
              <a:rPr lang="en-US" altLang="ko-KR" dirty="0"/>
              <a:t>THEN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UPDATE </a:t>
            </a:r>
            <a:r>
              <a:rPr lang="en-US" altLang="ko-KR" dirty="0"/>
              <a:t>inventory SET quantity = quantity-1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    WHERE </a:t>
            </a:r>
            <a:r>
              <a:rPr lang="en-US" altLang="ko-KR" dirty="0"/>
              <a:t>product='TENNIS RACKET';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INSERT </a:t>
            </a:r>
            <a:r>
              <a:rPr lang="en-US" altLang="ko-KR" dirty="0"/>
              <a:t>INTO </a:t>
            </a:r>
            <a:r>
              <a:rPr lang="en-US" altLang="ko-KR" dirty="0" err="1"/>
              <a:t>sell_record</a:t>
            </a:r>
            <a:r>
              <a:rPr lang="en-US" altLang="ko-KR" dirty="0"/>
              <a:t> VALUES ('Tennis racket sold', SYSDATE);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INSERT </a:t>
            </a:r>
            <a:r>
              <a:rPr lang="en-US" altLang="ko-KR" dirty="0"/>
              <a:t>INTO </a:t>
            </a:r>
            <a:r>
              <a:rPr lang="en-US" altLang="ko-KR" dirty="0" err="1"/>
              <a:t>sell_record</a:t>
            </a:r>
            <a:r>
              <a:rPr lang="en-US" altLang="ko-KR" dirty="0"/>
              <a:t> VALUES ('Out of tennis rackets', SYSDATE);        </a:t>
            </a:r>
          </a:p>
          <a:p>
            <a:pPr marL="0" indent="0">
              <a:buNone/>
            </a:pPr>
            <a:r>
              <a:rPr lang="en-US" altLang="ko-KR" dirty="0"/>
              <a:t>	END IF;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COMMIT;</a:t>
            </a:r>
          </a:p>
          <a:p>
            <a:pPr marL="0" indent="0">
              <a:buNone/>
            </a:pPr>
            <a:r>
              <a:rPr lang="en-US" altLang="ko-KR" dirty="0"/>
              <a:t>END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837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사용한 접속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407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※ property file</a:t>
            </a:r>
            <a:r>
              <a:rPr lang="ko-KR" altLang="en-US" dirty="0" smtClean="0">
                <a:latin typeface="Times New Roman" panose="02020603050405020304" pitchFamily="18" charset="0"/>
              </a:rPr>
              <a:t>인 </a:t>
            </a:r>
            <a:r>
              <a:rPr lang="en-US" altLang="ko-KR" dirty="0" smtClean="0">
                <a:latin typeface="Times New Roman" panose="02020603050405020304" pitchFamily="18" charset="0"/>
              </a:rPr>
              <a:t>“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basics.properties</a:t>
            </a:r>
            <a:r>
              <a:rPr lang="en-US" altLang="ko-KR" dirty="0" smtClean="0">
                <a:latin typeface="Times New Roman" panose="02020603050405020304" pitchFamily="18" charset="0"/>
              </a:rPr>
              <a:t>”</a:t>
            </a:r>
            <a:r>
              <a:rPr lang="ko-KR" altLang="en-US" dirty="0" smtClean="0">
                <a:latin typeface="Times New Roman" panose="02020603050405020304" pitchFamily="18" charset="0"/>
              </a:rPr>
              <a:t>의 내용이 다음과 같다고 가정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connectionURL</a:t>
            </a:r>
            <a:r>
              <a:rPr lang="en-US" altLang="ko-KR" dirty="0">
                <a:latin typeface="Times New Roman" panose="02020603050405020304" pitchFamily="18" charset="0"/>
              </a:rPr>
              <a:t>: </a:t>
            </a:r>
            <a:r>
              <a:rPr lang="en-US" altLang="ko-KR" dirty="0" err="1">
                <a:latin typeface="Times New Roman" panose="02020603050405020304" pitchFamily="18" charset="0"/>
              </a:rPr>
              <a:t>jdbc:oracle:thin</a:t>
            </a:r>
            <a:r>
              <a:rPr lang="en-US" altLang="ko-KR" dirty="0">
                <a:latin typeface="Times New Roman" panose="02020603050405020304" pitchFamily="18" charset="0"/>
              </a:rPr>
              <a:t>/@</a:t>
            </a:r>
            <a:r>
              <a:rPr lang="en-US" altLang="ko-KR" dirty="0" smtClean="0">
                <a:latin typeface="Times New Roman" panose="02020603050405020304" pitchFamily="18" charset="0"/>
              </a:rPr>
              <a:t>localhost:1521:myDB;user=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eklim;password</a:t>
            </a:r>
            <a:r>
              <a:rPr lang="en-US" altLang="ko-KR" dirty="0" smtClean="0">
                <a:latin typeface="Times New Roman" panose="02020603050405020304" pitchFamily="18" charset="0"/>
              </a:rPr>
              <a:t>=ek1</a:t>
            </a:r>
            <a:endParaRPr lang="ko-KR" altLang="en-US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driverManager</a:t>
            </a:r>
            <a:r>
              <a:rPr lang="en-US" altLang="ko-KR" dirty="0">
                <a:latin typeface="Times New Roman" panose="02020603050405020304" pitchFamily="18" charset="0"/>
              </a:rPr>
              <a:t>: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orcle.jdbc.driver.OracleDriver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try {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Properties prop = new Properties();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>
                <a:latin typeface="Times New Roman" panose="02020603050405020304" pitchFamily="18" charset="0"/>
              </a:rPr>
              <a:t>prop.load</a:t>
            </a:r>
            <a:r>
              <a:rPr lang="en-US" altLang="ko-KR" dirty="0">
                <a:latin typeface="Times New Roman" panose="02020603050405020304" pitchFamily="18" charset="0"/>
              </a:rPr>
              <a:t>(new </a:t>
            </a:r>
            <a:r>
              <a:rPr lang="en-US" altLang="ko-KR" dirty="0" err="1">
                <a:latin typeface="Times New Roman" panose="02020603050405020304" pitchFamily="18" charset="0"/>
              </a:rPr>
              <a:t>FileInputStream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basics.properties</a:t>
            </a:r>
            <a:r>
              <a:rPr lang="en-US" altLang="ko-KR" dirty="0">
                <a:latin typeface="Times New Roman" panose="02020603050405020304" pitchFamily="18" charset="0"/>
              </a:rPr>
              <a:t>"));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>
                <a:latin typeface="Times New Roman" panose="02020603050405020304" pitchFamily="18" charset="0"/>
              </a:rPr>
              <a:t>Class.forName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prop.getProperty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driverManager</a:t>
            </a:r>
            <a:r>
              <a:rPr lang="en-US" altLang="ko-KR" dirty="0">
                <a:latin typeface="Times New Roman" panose="02020603050405020304" pitchFamily="18" charset="0"/>
              </a:rPr>
              <a:t>"));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Connection </a:t>
            </a:r>
            <a:r>
              <a:rPr lang="en-US" altLang="ko-KR" dirty="0" err="1">
                <a:latin typeface="Times New Roman" panose="02020603050405020304" pitchFamily="18" charset="0"/>
              </a:rPr>
              <a:t>myConn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DriverManager.getConnection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prop.getProperty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connectionURL</a:t>
            </a:r>
            <a:r>
              <a:rPr lang="en-US" altLang="ko-KR" dirty="0">
                <a:latin typeface="Times New Roman" panose="02020603050405020304" pitchFamily="18" charset="0"/>
              </a:rPr>
              <a:t>"));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...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607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Connection </a:t>
            </a:r>
            <a:r>
              <a:rPr lang="ko-KR" altLang="en-US" dirty="0"/>
              <a:t>객체의 </a:t>
            </a:r>
            <a:r>
              <a:rPr lang="en-US" altLang="ko-KR" dirty="0" err="1"/>
              <a:t>createStatement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질의를 실행하거나 데이터 원본을 갱신하는 역할 수행</a:t>
            </a:r>
            <a:endParaRPr lang="en-US" altLang="ko-KR" dirty="0" smtClean="0"/>
          </a:p>
          <a:p>
            <a:pPr lvl="2"/>
            <a:r>
              <a:rPr lang="en-US" altLang="ko-KR" dirty="0" err="1"/>
              <a:t>executeQuery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질의에 대한 처리 결과를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반환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executeUpdate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데이터 원본을 갱신하고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갱신된 행의 수를 반환</a:t>
            </a:r>
            <a:endParaRPr lang="en-US" altLang="ko-KR" dirty="0" smtClean="0"/>
          </a:p>
          <a:p>
            <a:r>
              <a:rPr lang="en-US" altLang="ko-KR" dirty="0"/>
              <a:t>SQL</a:t>
            </a:r>
            <a:r>
              <a:rPr lang="ko-KR" altLang="en-US" dirty="0"/>
              <a:t>문 유형에 따른 실행 방법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executeQuery</a:t>
            </a:r>
            <a:r>
              <a:rPr lang="en-US" altLang="ko-KR" dirty="0"/>
              <a:t>( select</a:t>
            </a:r>
            <a:r>
              <a:rPr lang="ko-KR" altLang="en-US" dirty="0"/>
              <a:t>문 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 "select * from employee" );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executeUpdate</a:t>
            </a:r>
            <a:r>
              <a:rPr lang="en-US" altLang="ko-KR" dirty="0"/>
              <a:t>( insert/delete/update</a:t>
            </a:r>
            <a:r>
              <a:rPr lang="ko-KR" altLang="en-US" dirty="0"/>
              <a:t>문 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uCount</a:t>
            </a:r>
            <a:r>
              <a:rPr lang="en-US" altLang="ko-KR" dirty="0"/>
              <a:t> = </a:t>
            </a:r>
            <a:r>
              <a:rPr lang="en-US" altLang="ko-KR" dirty="0" err="1"/>
              <a:t>stmt.executeUpdate</a:t>
            </a:r>
            <a:r>
              <a:rPr lang="en-US" altLang="ko-KR" dirty="0"/>
              <a:t>( "update employee set </a:t>
            </a:r>
            <a:r>
              <a:rPr lang="en-US" altLang="ko-KR" dirty="0" smtClean="0"/>
              <a:t>pay=pay*1.1 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where </a:t>
            </a:r>
            <a:r>
              <a:rPr lang="en-US" altLang="ko-KR" dirty="0"/>
              <a:t>id=1004" 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/>
              <a:t>	</a:t>
            </a:r>
            <a:r>
              <a:rPr lang="en-US" altLang="ko-KR" dirty="0">
                <a:solidFill>
                  <a:srgbClr val="0070C0"/>
                </a:solidFill>
              </a:rPr>
              <a:t>execute</a:t>
            </a:r>
            <a:r>
              <a:rPr lang="en-US" altLang="ko-KR" dirty="0"/>
              <a:t>( SQL</a:t>
            </a:r>
            <a:r>
              <a:rPr lang="ko-KR" altLang="en-US" dirty="0"/>
              <a:t>문 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</a:t>
            </a:r>
            <a:r>
              <a:rPr lang="ko-KR" altLang="en-US" dirty="0"/>
              <a:t>문이 </a:t>
            </a:r>
            <a:r>
              <a:rPr lang="ko-KR" altLang="en-US" dirty="0" smtClean="0"/>
              <a:t>질의인지 갱신인지 여부를 모르는 경우에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1473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실행결과의 유형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 </a:t>
            </a:r>
            <a:r>
              <a:rPr lang="ko-KR" altLang="en-US" dirty="0"/>
              <a:t>행 집합</a:t>
            </a:r>
            <a:r>
              <a:rPr lang="en-US" altLang="ko-KR" dirty="0"/>
              <a:t>(</a:t>
            </a:r>
            <a:r>
              <a:rPr lang="en-US" altLang="ko-KR" dirty="0" err="1"/>
              <a:t>ResultSet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insert/delete/update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update </a:t>
            </a:r>
            <a:r>
              <a:rPr lang="en-US" altLang="ko-KR" dirty="0"/>
              <a:t>count(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ko-KR" altLang="en-US" sz="900" dirty="0"/>
          </a:p>
          <a:p>
            <a:r>
              <a:rPr lang="en-US" altLang="ko-KR" dirty="0" smtClean="0"/>
              <a:t>Select</a:t>
            </a:r>
            <a:r>
              <a:rPr lang="ko-KR" altLang="en-US" dirty="0"/>
              <a:t>문의 결과 획득 및 각 행의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myStatement.executeQuery</a:t>
            </a:r>
            <a:r>
              <a:rPr lang="en-US" altLang="ko-KR" dirty="0"/>
              <a:t>(SELECT</a:t>
            </a:r>
            <a:r>
              <a:rPr lang="ko-KR" altLang="en-US" dirty="0"/>
              <a:t>문</a:t>
            </a:r>
            <a:r>
              <a:rPr lang="en-US" altLang="ko-KR" dirty="0" smtClean="0"/>
              <a:t>);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// ① </a:t>
            </a:r>
            <a:r>
              <a:rPr lang="en-US" altLang="ko-KR" dirty="0"/>
              <a:t>Result set </a:t>
            </a:r>
            <a:r>
              <a:rPr lang="ko-KR" altLang="en-US" dirty="0"/>
              <a:t>획득</a:t>
            </a:r>
          </a:p>
          <a:p>
            <a:pPr marL="357188" lvl="1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rs.next</a:t>
            </a:r>
            <a:r>
              <a:rPr lang="en-US" altLang="ko-KR" dirty="0"/>
              <a:t>()) {				</a:t>
            </a:r>
            <a:r>
              <a:rPr lang="en-US" altLang="ko-KR" dirty="0" smtClean="0"/>
              <a:t>// ② </a:t>
            </a:r>
            <a:r>
              <a:rPr lang="ko-KR" altLang="en-US" dirty="0"/>
              <a:t>행 획득</a:t>
            </a:r>
          </a:p>
          <a:p>
            <a:pPr marL="357188" lvl="1" indent="0">
              <a:buNone/>
            </a:pPr>
            <a:r>
              <a:rPr lang="ko-KR" altLang="en-US" dirty="0"/>
              <a:t>	</a:t>
            </a:r>
            <a:r>
              <a:rPr lang="en-US" altLang="ko-KR" dirty="0" err="1"/>
              <a:t>rs.getXxx</a:t>
            </a:r>
            <a:r>
              <a:rPr lang="en-US" altLang="ko-KR" dirty="0" smtClean="0"/>
              <a:t>(</a:t>
            </a:r>
            <a:r>
              <a:rPr lang="ko-KR" altLang="en-US" i="1" dirty="0" smtClean="0"/>
              <a:t>열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인덱스 </a:t>
            </a:r>
            <a:r>
              <a:rPr lang="ko-KR" altLang="en-US" dirty="0"/>
              <a:t>또는 </a:t>
            </a:r>
            <a:r>
              <a:rPr lang="ko-KR" altLang="en-US" i="1" dirty="0" smtClean="0"/>
              <a:t>열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</a:t>
            </a:r>
            <a:r>
              <a:rPr lang="en-US" altLang="ko-KR" dirty="0"/>
              <a:t>);	</a:t>
            </a:r>
            <a:r>
              <a:rPr lang="en-US" altLang="ko-KR" dirty="0" smtClean="0"/>
              <a:t>// ③ </a:t>
            </a:r>
            <a:r>
              <a:rPr lang="ko-KR" altLang="en-US" dirty="0"/>
              <a:t>칼럼 획득</a:t>
            </a:r>
          </a:p>
          <a:p>
            <a:pPr marL="357188" lvl="1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...</a:t>
            </a:r>
          </a:p>
          <a:p>
            <a:pPr marL="357188" lvl="1" indent="0">
              <a:buNone/>
            </a:pPr>
            <a:r>
              <a:rPr lang="en-US" altLang="ko-KR" dirty="0" smtClean="0"/>
              <a:t>}</a:t>
            </a:r>
          </a:p>
          <a:p>
            <a:pPr marL="357188" lvl="1" indent="0">
              <a:buNone/>
            </a:pPr>
            <a:endParaRPr lang="en-US" altLang="ko-KR" sz="900" dirty="0"/>
          </a:p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의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에 저장된 자료의 획득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열의 이름 또는 열의 </a:t>
            </a:r>
            <a:r>
              <a:rPr lang="en-US" altLang="ko-KR" dirty="0" smtClean="0"/>
              <a:t>index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열의 값은 왼쪽부터 </a:t>
            </a:r>
            <a:r>
              <a:rPr lang="ko-KR" altLang="en-US" dirty="0"/>
              <a:t>차례대로 오직 한 </a:t>
            </a:r>
            <a:r>
              <a:rPr lang="ko-KR" altLang="en-US" dirty="0" smtClean="0"/>
              <a:t>번만 </a:t>
            </a:r>
            <a:r>
              <a:rPr lang="en-US" altLang="ko-KR" dirty="0" smtClean="0"/>
              <a:t>fetch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열의 값을 획득할 때 사용하는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954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및 결과 처리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7000"/>
            <a:ext cx="8407400" cy="3262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Statement </a:t>
            </a:r>
            <a:r>
              <a:rPr lang="en-US" altLang="ko-KR" dirty="0" err="1">
                <a:latin typeface="Times New Roman" panose="02020603050405020304" pitchFamily="18" charset="0"/>
              </a:rPr>
              <a:t>stmt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rs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stmt.executeQuery</a:t>
            </a:r>
            <a:r>
              <a:rPr lang="en-US" altLang="ko-KR" dirty="0">
                <a:latin typeface="Times New Roman" panose="02020603050405020304" pitchFamily="18" charset="0"/>
              </a:rPr>
              <a:t>("SELECT name, title, salary FROM employees");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while (</a:t>
            </a:r>
            <a:r>
              <a:rPr lang="en-US" altLang="ko-KR" dirty="0" err="1">
                <a:latin typeface="Times New Roman" panose="02020603050405020304" pitchFamily="18" charset="0"/>
              </a:rPr>
              <a:t>rs.next</a:t>
            </a:r>
            <a:r>
              <a:rPr lang="en-US" altLang="ko-KR" dirty="0">
                <a:latin typeface="Times New Roman" panose="02020603050405020304" pitchFamily="18" charset="0"/>
              </a:rPr>
              <a:t>()) {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 	</a:t>
            </a:r>
            <a:r>
              <a:rPr lang="en-US" altLang="ko-KR" dirty="0" err="1">
                <a:latin typeface="Times New Roman" panose="02020603050405020304" pitchFamily="18" charset="0"/>
              </a:rPr>
              <a:t>eName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dirty="0">
                <a:latin typeface="Times New Roman" panose="02020603050405020304" pitchFamily="18" charset="0"/>
              </a:rPr>
              <a:t>("name");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if (</a:t>
            </a:r>
            <a:r>
              <a:rPr lang="en-US" altLang="ko-KR" dirty="0" err="1">
                <a:latin typeface="Times New Roman" panose="02020603050405020304" pitchFamily="18" charset="0"/>
              </a:rPr>
              <a:t>rs.wasNull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rs.findColumn</a:t>
            </a:r>
            <a:r>
              <a:rPr lang="en-US" altLang="ko-KR" dirty="0">
                <a:latin typeface="Times New Roman" panose="02020603050405020304" pitchFamily="18" charset="0"/>
              </a:rPr>
              <a:t>("name") + "is null");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 	</a:t>
            </a:r>
            <a:r>
              <a:rPr lang="en-US" altLang="ko-KR" dirty="0" err="1">
                <a:latin typeface="Times New Roman" panose="02020603050405020304" pitchFamily="18" charset="0"/>
              </a:rPr>
              <a:t>eTitle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dirty="0">
                <a:latin typeface="Times New Roman" panose="02020603050405020304" pitchFamily="18" charset="0"/>
              </a:rPr>
              <a:t>("title"); 	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if (</a:t>
            </a:r>
            <a:r>
              <a:rPr lang="en-US" altLang="ko-KR" dirty="0" err="1">
                <a:latin typeface="Times New Roman" panose="02020603050405020304" pitchFamily="18" charset="0"/>
              </a:rPr>
              <a:t>rs.wasNull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rs.findColumn</a:t>
            </a:r>
            <a:r>
              <a:rPr lang="en-US" altLang="ko-KR" dirty="0">
                <a:latin typeface="Times New Roman" panose="02020603050405020304" pitchFamily="18" charset="0"/>
              </a:rPr>
              <a:t>("title") + "is null");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 	</a:t>
            </a:r>
            <a:r>
              <a:rPr lang="en-US" altLang="ko-KR" dirty="0" err="1">
                <a:latin typeface="Times New Roman" panose="02020603050405020304" pitchFamily="18" charset="0"/>
              </a:rPr>
              <a:t>ePay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rs.getLong</a:t>
            </a:r>
            <a:r>
              <a:rPr lang="en-US" altLang="ko-KR" dirty="0">
                <a:latin typeface="Times New Roman" panose="02020603050405020304" pitchFamily="18" charset="0"/>
              </a:rPr>
              <a:t>("salary");	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if (</a:t>
            </a:r>
            <a:r>
              <a:rPr lang="en-US" altLang="ko-KR" dirty="0" err="1">
                <a:latin typeface="Times New Roman" panose="02020603050405020304" pitchFamily="18" charset="0"/>
              </a:rPr>
              <a:t>rs.wasNull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rs.findColumn</a:t>
            </a:r>
            <a:r>
              <a:rPr lang="en-US" altLang="ko-KR" dirty="0">
                <a:latin typeface="Times New Roman" panose="02020603050405020304" pitchFamily="18" charset="0"/>
              </a:rPr>
              <a:t>("salary") + "is null");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 	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eame</a:t>
            </a:r>
            <a:r>
              <a:rPr lang="en-US" altLang="ko-KR" dirty="0">
                <a:latin typeface="Times New Roman" panose="02020603050405020304" pitchFamily="18" charset="0"/>
              </a:rPr>
              <a:t> + </a:t>
            </a:r>
            <a:r>
              <a:rPr lang="en-US" altLang="ko-KR" dirty="0" err="1">
                <a:latin typeface="Times New Roman" panose="02020603050405020304" pitchFamily="18" charset="0"/>
              </a:rPr>
              <a:t>eTitle</a:t>
            </a:r>
            <a:r>
              <a:rPr lang="en-US" altLang="ko-KR" dirty="0">
                <a:latin typeface="Times New Roman" panose="02020603050405020304" pitchFamily="18" charset="0"/>
              </a:rPr>
              <a:t> + </a:t>
            </a:r>
            <a:r>
              <a:rPr lang="en-US" altLang="ko-KR" dirty="0" err="1">
                <a:latin typeface="Times New Roman" panose="02020603050405020304" pitchFamily="18" charset="0"/>
              </a:rPr>
              <a:t>ePay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913432"/>
            <a:ext cx="8407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</a:rPr>
              <a:t>wasNull</a:t>
            </a:r>
            <a:r>
              <a:rPr lang="en-US" altLang="ko-KR" dirty="0">
                <a:latin typeface="Times New Roman" panose="02020603050405020304" pitchFamily="18" charset="0"/>
              </a:rPr>
              <a:t>() 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ko-KR" altLang="en-US" dirty="0" smtClean="0">
                <a:latin typeface="Times New Roman" panose="02020603050405020304" pitchFamily="18" charset="0"/>
              </a:rPr>
              <a:t>가장 </a:t>
            </a:r>
            <a:r>
              <a:rPr lang="ko-KR" altLang="en-US" dirty="0">
                <a:latin typeface="Times New Roman" panose="02020603050405020304" pitchFamily="18" charset="0"/>
              </a:rPr>
              <a:t>최근에 읽은 칼럼의 값이 </a:t>
            </a:r>
            <a:r>
              <a:rPr lang="en-US" altLang="ko-KR" dirty="0">
                <a:latin typeface="Times New Roman" panose="02020603050405020304" pitchFamily="18" charset="0"/>
              </a:rPr>
              <a:t>NULL </a:t>
            </a:r>
            <a:r>
              <a:rPr lang="ko-KR" altLang="en-US" dirty="0">
                <a:latin typeface="Times New Roman" panose="02020603050405020304" pitchFamily="18" charset="0"/>
              </a:rPr>
              <a:t>인가</a:t>
            </a:r>
            <a:r>
              <a:rPr lang="en-US" altLang="ko-KR" dirty="0" smtClean="0">
                <a:latin typeface="Times New Roman" panose="02020603050405020304" pitchFamily="18" charset="0"/>
              </a:rPr>
              <a:t>?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findColumn</a:t>
            </a:r>
            <a:r>
              <a:rPr lang="en-US" altLang="ko-KR" dirty="0" smtClean="0">
                <a:latin typeface="Times New Roman" panose="02020603050405020304" pitchFamily="18" charset="0"/>
              </a:rPr>
              <a:t>() : </a:t>
            </a:r>
            <a:r>
              <a:rPr lang="ko-KR" altLang="en-US" dirty="0" smtClean="0">
                <a:latin typeface="Times New Roman" panose="02020603050405020304" pitchFamily="18" charset="0"/>
              </a:rPr>
              <a:t>칼럼 이름을 </a:t>
            </a:r>
            <a:r>
              <a:rPr lang="en-US" altLang="ko-KR" dirty="0">
                <a:latin typeface="Times New Roman" panose="02020603050405020304" pitchFamily="18" charset="0"/>
              </a:rPr>
              <a:t>result </a:t>
            </a:r>
            <a:r>
              <a:rPr lang="en-US" altLang="ko-KR" dirty="0" smtClean="0">
                <a:latin typeface="Times New Roman" panose="02020603050405020304" pitchFamily="18" charset="0"/>
              </a:rPr>
              <a:t>set</a:t>
            </a:r>
            <a:r>
              <a:rPr lang="ko-KR" altLang="en-US" dirty="0" smtClean="0">
                <a:latin typeface="Times New Roman" panose="02020603050405020304" pitchFamily="18" charset="0"/>
              </a:rPr>
              <a:t>의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인덱스로 변환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64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getXxx</a:t>
            </a:r>
            <a:r>
              <a:rPr lang="en-US" altLang="ko-KR" dirty="0" smtClean="0"/>
              <a:t>() Methods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57200" y="1397000"/>
          <a:ext cx="822960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/>
                <a:gridCol w="1371600"/>
                <a:gridCol w="922867"/>
                <a:gridCol w="1540933"/>
                <a:gridCol w="1363134"/>
                <a:gridCol w="220133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Number type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Non-Number type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Other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 type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byte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short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int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long</a:t>
                      </a: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float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double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getByte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getShort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getInt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getLong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getFloat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getDouble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boolean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String</a:t>
                      </a: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byte[]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Object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getBoolean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getString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getBytes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getObject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Date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TimeStamp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InputStream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InputStream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InputStream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BigDecimal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getDate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getTime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getTimeStamp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getAsciiStream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getUnicodeStream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getBinaryStream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dirty="0" smtClean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getBigDecimal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수평선M" panose="02030600000101010101" pitchFamily="18" charset="-127"/>
                        </a:rPr>
                        <a:t>()</a:t>
                      </a:r>
                      <a:endParaRPr lang="ko-KR" altLang="en-US" dirty="0">
                        <a:latin typeface="Times New Roman" panose="02020603050405020304" pitchFamily="18" charset="0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 Data type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10642"/>
            <a:ext cx="8229601" cy="37100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서로 다른 목적으로 설계되었기 때문에 자료 형이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정확하게 대응되기는 어려움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①JDBC type</a:t>
            </a:r>
            <a:r>
              <a:rPr lang="ko-KR" altLang="en-US" dirty="0" smtClean="0"/>
              <a:t> ⇒ </a:t>
            </a:r>
            <a:r>
              <a:rPr lang="en-US" altLang="ko-KR" dirty="0" smtClean="0"/>
              <a:t>Java type, ②Java </a:t>
            </a:r>
            <a:r>
              <a:rPr lang="en-US" altLang="ko-KR" dirty="0"/>
              <a:t>type</a:t>
            </a:r>
            <a:r>
              <a:rPr lang="ko-KR" altLang="en-US" dirty="0"/>
              <a:t> ⇒ </a:t>
            </a:r>
            <a:r>
              <a:rPr lang="en-US" altLang="ko-KR" dirty="0" smtClean="0"/>
              <a:t>JDBC type</a:t>
            </a:r>
            <a:endParaRPr lang="en-US" altLang="ko-KR" dirty="0"/>
          </a:p>
          <a:p>
            <a:r>
              <a:rPr lang="en-US" altLang="ko-KR" dirty="0"/>
              <a:t>JDBC type ⇒ Java </a:t>
            </a:r>
            <a:r>
              <a:rPr lang="en-US" altLang="ko-KR" dirty="0" smtClean="0"/>
              <a:t>type</a:t>
            </a:r>
            <a:endParaRPr lang="ko-KR" altLang="en-US" dirty="0"/>
          </a:p>
          <a:p>
            <a:pPr lvl="1"/>
            <a:r>
              <a:rPr lang="en-US" altLang="ko-KR" dirty="0" err="1" smtClean="0"/>
              <a:t>getXxx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변환이 가능하면 자동변환하고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을 발생시킴</a:t>
            </a:r>
          </a:p>
          <a:p>
            <a:pPr lvl="1"/>
            <a:r>
              <a:rPr lang="en-US" altLang="ko-KR" dirty="0" err="1" smtClean="0"/>
              <a:t>getString</a:t>
            </a:r>
            <a:r>
              <a:rPr lang="en-US" altLang="ko-KR" dirty="0"/>
              <a:t>() : </a:t>
            </a:r>
            <a:r>
              <a:rPr lang="ko-KR" altLang="en-US" dirty="0"/>
              <a:t>임의의 </a:t>
            </a:r>
            <a:r>
              <a:rPr lang="en-US" altLang="ko-KR" dirty="0"/>
              <a:t>SQL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/>
              <a:t>String </a:t>
            </a:r>
            <a:r>
              <a:rPr lang="ko-KR" altLang="en-US" dirty="0"/>
              <a:t>타입으로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/>
              <a:t>longvarchar</a:t>
            </a:r>
            <a:r>
              <a:rPr lang="en-US" altLang="ko-KR" dirty="0"/>
              <a:t> </a:t>
            </a:r>
            <a:r>
              <a:rPr lang="ko-KR" altLang="en-US" dirty="0"/>
              <a:t>타입을 </a:t>
            </a:r>
            <a:r>
              <a:rPr lang="en-US" altLang="ko-KR" dirty="0" err="1"/>
              <a:t>getString</a:t>
            </a:r>
            <a:r>
              <a:rPr lang="en-US" altLang="ko-KR" dirty="0"/>
              <a:t>()</a:t>
            </a:r>
            <a:r>
              <a:rPr lang="ko-KR" altLang="en-US" dirty="0"/>
              <a:t>으로 읽을 때 </a:t>
            </a:r>
            <a:r>
              <a:rPr lang="en-US" altLang="ko-KR" dirty="0"/>
              <a:t>overflow </a:t>
            </a:r>
            <a:r>
              <a:rPr lang="ko-KR" altLang="en-US" dirty="0"/>
              <a:t>가능성이 </a:t>
            </a:r>
            <a:r>
              <a:rPr lang="ko-KR" altLang="en-US" dirty="0" smtClean="0"/>
              <a:t>있으므로 </a:t>
            </a:r>
            <a:r>
              <a:rPr lang="en-US" altLang="ko-KR" dirty="0" smtClean="0"/>
              <a:t>input </a:t>
            </a:r>
            <a:r>
              <a:rPr lang="en-US" altLang="ko-KR" dirty="0"/>
              <a:t>stream</a:t>
            </a:r>
            <a:r>
              <a:rPr lang="ko-KR" altLang="en-US" dirty="0"/>
              <a:t>으로 읽는 것이 좋음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020734"/>
            <a:ext cx="7433733" cy="1046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byte</a:t>
            </a:r>
            <a:r>
              <a:rPr lang="en-US" altLang="ko-KR" dirty="0">
                <a:latin typeface="Times New Roman" panose="02020603050405020304" pitchFamily="18" charset="0"/>
              </a:rPr>
              <a:t>[] buffer = new byte[4096];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</a:rPr>
              <a:t>java.io.InputStream</a:t>
            </a:r>
            <a:r>
              <a:rPr lang="en-US" altLang="ko-KR" dirty="0">
                <a:latin typeface="Times New Roman" panose="02020603050405020304" pitchFamily="18" charset="0"/>
              </a:rPr>
              <a:t> in = </a:t>
            </a:r>
            <a:r>
              <a:rPr lang="en-US" altLang="ko-KR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big_text_column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r>
              <a:rPr lang="en-US" altLang="ko-KR" dirty="0" err="1">
                <a:latin typeface="Times New Roman" panose="02020603050405020304" pitchFamily="18" charset="0"/>
              </a:rPr>
              <a:t>in.read</a:t>
            </a:r>
            <a:r>
              <a:rPr lang="en-US" altLang="ko-KR" dirty="0">
                <a:latin typeface="Times New Roman" panose="02020603050405020304" pitchFamily="18" charset="0"/>
              </a:rPr>
              <a:t>(buffer);</a:t>
            </a:r>
          </a:p>
        </p:txBody>
      </p:sp>
    </p:spTree>
    <p:extLst>
      <p:ext uri="{BB962C8B-B14F-4D97-AF65-F5344CB8AC3E}">
        <p14:creationId xmlns:p14="http://schemas.microsoft.com/office/powerpoint/2010/main" val="14000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en-US" altLang="ko-KR" dirty="0" smtClean="0"/>
              <a:t>Type </a:t>
            </a:r>
            <a:r>
              <a:rPr lang="en-US" altLang="ko-KR" dirty="0"/>
              <a:t>⇒ Java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변환 규칙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87868" y="1397000"/>
          <a:ext cx="865293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065"/>
                <a:gridCol w="2311401"/>
                <a:gridCol w="2163233"/>
                <a:gridCol w="21632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JDBC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JDBC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Type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</a:p>
                    <a:p>
                      <a:pPr latinLnBrk="1"/>
                      <a:r>
                        <a:rPr lang="en-US" altLang="ko-KR" dirty="0" smtClean="0"/>
                        <a:t>VARCHAR</a:t>
                      </a:r>
                    </a:p>
                    <a:p>
                      <a:pPr latinLnBrk="1"/>
                      <a:r>
                        <a:rPr lang="en-US" altLang="ko-KR" dirty="0" smtClean="0"/>
                        <a:t>LONGVAR CHAR</a:t>
                      </a:r>
                    </a:p>
                    <a:p>
                      <a:pPr latinLnBrk="1"/>
                      <a:r>
                        <a:rPr lang="en-US" altLang="ko-KR" dirty="0" smtClean="0"/>
                        <a:t>NUMERIC</a:t>
                      </a:r>
                    </a:p>
                    <a:p>
                      <a:pPr latinLnBrk="1"/>
                      <a:r>
                        <a:rPr lang="en-US" altLang="ko-KR" dirty="0" smtClean="0"/>
                        <a:t>DECIMAL</a:t>
                      </a:r>
                    </a:p>
                    <a:p>
                      <a:pPr latinLnBrk="1"/>
                      <a:r>
                        <a:rPr lang="en-US" altLang="ko-KR" dirty="0" smtClean="0"/>
                        <a:t>ARRAY</a:t>
                      </a:r>
                    </a:p>
                    <a:p>
                      <a:pPr latinLnBrk="1"/>
                      <a:r>
                        <a:rPr lang="en-US" altLang="ko-KR" dirty="0" smtClean="0"/>
                        <a:t>BINARY</a:t>
                      </a:r>
                    </a:p>
                    <a:p>
                      <a:pPr latinLnBrk="1"/>
                      <a:r>
                        <a:rPr lang="en-US" altLang="ko-KR" dirty="0" smtClean="0"/>
                        <a:t>BIGINT</a:t>
                      </a:r>
                    </a:p>
                    <a:p>
                      <a:pPr latinLnBrk="1"/>
                      <a:r>
                        <a:rPr lang="en-US" altLang="ko-KR" dirty="0" smtClean="0"/>
                        <a:t>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BLOB</a:t>
                      </a:r>
                    </a:p>
                    <a:p>
                      <a:pPr latinLnBrk="1"/>
                      <a:r>
                        <a:rPr lang="en-US" altLang="ko-KR" dirty="0" smtClean="0"/>
                        <a:t>BOOLEAN</a:t>
                      </a:r>
                    </a:p>
                    <a:p>
                      <a:pPr latinLnBrk="1"/>
                      <a:r>
                        <a:rPr lang="en-US" altLang="ko-KR" dirty="0" smtClean="0"/>
                        <a:t>CLOB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DATALINK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String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String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java.math.BigDecimal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java.math.BigDecimal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Array</a:t>
                      </a:r>
                    </a:p>
                    <a:p>
                      <a:pPr latinLnBrk="1"/>
                      <a:r>
                        <a:rPr lang="en-US" altLang="ko-KR" dirty="0" smtClean="0"/>
                        <a:t>byte[]</a:t>
                      </a:r>
                    </a:p>
                    <a:p>
                      <a:pPr latinLnBrk="1"/>
                      <a:r>
                        <a:rPr lang="en-US" altLang="ko-KR" dirty="0" smtClean="0"/>
                        <a:t>long,</a:t>
                      </a:r>
                      <a:r>
                        <a:rPr lang="en-US" altLang="ko-KR" baseline="0" dirty="0" smtClean="0"/>
                        <a:t> Long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boolean</a:t>
                      </a:r>
                      <a:r>
                        <a:rPr lang="en-US" altLang="ko-KR" baseline="0" dirty="0" smtClean="0"/>
                        <a:t>, Boolean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Blob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boolean</a:t>
                      </a:r>
                      <a:r>
                        <a:rPr lang="en-US" altLang="ko-KR" baseline="0" dirty="0" smtClean="0"/>
                        <a:t>, Boolean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Clob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java.net.URL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java.sql.Date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DISTINCT</a:t>
                      </a:r>
                    </a:p>
                    <a:p>
                      <a:pPr latinLnBrk="1"/>
                      <a:r>
                        <a:rPr lang="en-US" altLang="ko-KR" dirty="0" smtClean="0"/>
                        <a:t>DOUBLE</a:t>
                      </a:r>
                    </a:p>
                    <a:p>
                      <a:pPr latinLnBrk="1"/>
                      <a:r>
                        <a:rPr lang="en-US" altLang="ko-KR" dirty="0" smtClean="0"/>
                        <a:t>FLOAT</a:t>
                      </a:r>
                    </a:p>
                    <a:p>
                      <a:pPr latinLnBrk="1"/>
                      <a:r>
                        <a:rPr lang="en-US" altLang="ko-KR" dirty="0" smtClean="0"/>
                        <a:t>INTEGER</a:t>
                      </a:r>
                    </a:p>
                    <a:p>
                      <a:pPr latinLnBrk="1"/>
                      <a:r>
                        <a:rPr lang="en-US" altLang="ko-KR" dirty="0" smtClean="0"/>
                        <a:t>JAVA_OBJECT</a:t>
                      </a:r>
                    </a:p>
                    <a:p>
                      <a:pPr latinLnBrk="1"/>
                      <a:r>
                        <a:rPr lang="en-US" altLang="ko-KR" dirty="0" smtClean="0"/>
                        <a:t>LONGVARBINARY</a:t>
                      </a:r>
                    </a:p>
                    <a:p>
                      <a:pPr latinLnBrk="1"/>
                      <a:r>
                        <a:rPr lang="en-US" altLang="ko-KR" dirty="0" smtClean="0"/>
                        <a:t>REAL</a:t>
                      </a:r>
                    </a:p>
                    <a:p>
                      <a:pPr latinLnBrk="1"/>
                      <a:r>
                        <a:rPr lang="en-US" altLang="ko-KR" dirty="0" smtClean="0"/>
                        <a:t>REF</a:t>
                      </a:r>
                    </a:p>
                    <a:p>
                      <a:pPr latinLnBrk="1"/>
                      <a:r>
                        <a:rPr lang="en-US" altLang="ko-KR" dirty="0" smtClean="0"/>
                        <a:t>SMALLINT</a:t>
                      </a:r>
                    </a:p>
                    <a:p>
                      <a:pPr latinLnBrk="1"/>
                      <a:r>
                        <a:rPr lang="en-US" altLang="ko-KR" dirty="0" smtClean="0"/>
                        <a:t>STRUCT</a:t>
                      </a:r>
                    </a:p>
                    <a:p>
                      <a:pPr latinLnBrk="1"/>
                      <a:r>
                        <a:rPr lang="en-US" altLang="ko-KR" dirty="0" smtClean="0"/>
                        <a:t>TIME</a:t>
                      </a:r>
                    </a:p>
                    <a:p>
                      <a:pPr latinLnBrk="1"/>
                      <a:r>
                        <a:rPr lang="en-US" altLang="ko-KR" dirty="0" smtClean="0"/>
                        <a:t>TIMESTAMP</a:t>
                      </a:r>
                    </a:p>
                    <a:p>
                      <a:pPr latinLnBrk="1"/>
                      <a:r>
                        <a:rPr lang="en-US" altLang="ko-KR" dirty="0" smtClean="0"/>
                        <a:t>TINYINT</a:t>
                      </a:r>
                    </a:p>
                    <a:p>
                      <a:pPr latinLnBrk="1"/>
                      <a:r>
                        <a:rPr lang="en-US" altLang="ko-KR" dirty="0" smtClean="0"/>
                        <a:t>VARBINARY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기반 테이블의 객체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 smtClean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, Integer</a:t>
                      </a:r>
                    </a:p>
                    <a:p>
                      <a:pPr latinLnBrk="1"/>
                      <a:r>
                        <a:rPr lang="ko-KR" altLang="en-US" dirty="0" smtClean="0"/>
                        <a:t>자바 클래스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byte[]</a:t>
                      </a:r>
                    </a:p>
                    <a:p>
                      <a:pPr latinLnBrk="1"/>
                      <a:r>
                        <a:rPr lang="en-US" altLang="ko-KR" dirty="0" smtClean="0"/>
                        <a:t>float, Float</a:t>
                      </a:r>
                    </a:p>
                    <a:p>
                      <a:pPr latinLnBrk="1"/>
                      <a:r>
                        <a:rPr lang="en-US" altLang="ko-KR" dirty="0" smtClean="0"/>
                        <a:t>Ref</a:t>
                      </a:r>
                    </a:p>
                    <a:p>
                      <a:pPr latinLnBrk="1"/>
                      <a:r>
                        <a:rPr lang="en-US" altLang="ko-KR" dirty="0" smtClean="0"/>
                        <a:t>short, Integer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SQLData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java.sql.Time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java.sql.Timestamp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byte, Integer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byte[]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71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type ⇒ JDBC type </a:t>
            </a:r>
            <a:r>
              <a:rPr lang="ko-KR" altLang="en-US" dirty="0" smtClean="0"/>
              <a:t>변환 규칙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7200" y="1253066"/>
          <a:ext cx="8229600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Java</a:t>
                      </a:r>
                      <a:r>
                        <a:rPr lang="en-US" altLang="ko-KR" sz="1600" baseline="0" dirty="0" smtClean="0"/>
                        <a:t> 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JDBC Type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Array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Blob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Boolean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byte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byte[]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Clob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double, Double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float, Float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, Integer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java.math.BigDicimal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dirty="0" smtClean="0"/>
                        <a:t>java.net.URL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java.sql.Date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java.sql.Time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java.sql.Timestamp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long,</a:t>
                      </a:r>
                      <a:r>
                        <a:rPr lang="en-US" altLang="ko-KR" sz="1600" baseline="0" dirty="0" smtClean="0"/>
                        <a:t> Long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Ref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short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String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Struct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자바 클래스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ARRAY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BLOB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BIT,</a:t>
                      </a:r>
                      <a:r>
                        <a:rPr lang="en-US" altLang="ko-KR" sz="1600" baseline="0" dirty="0" smtClean="0"/>
                        <a:t> BOOLEAN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TINYINT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BINARY, VARBINARY, </a:t>
                      </a:r>
                      <a:r>
                        <a:rPr lang="en-US" altLang="ko-KR" sz="1600" dirty="0" smtClean="0"/>
                        <a:t>LONGVARBINARY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CLOB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DOUBLE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REAL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INTEGER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NUMERIC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DATALINK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DATE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TIME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TIMESTAMP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BIGINT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REF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SMALLINT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CHAR, VARCHAR, LONGVARCHAR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STRUCT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JAVA_OBJECT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184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DatabaseMetaData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8634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DatabaseMetaData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대한 정보를 제공하는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가 트랜잭션</a:t>
            </a:r>
            <a:r>
              <a:rPr lang="en-US" altLang="ko-KR" dirty="0" smtClean="0"/>
              <a:t>(transaction)</a:t>
            </a:r>
            <a:r>
              <a:rPr lang="ko-KR" altLang="en-US" dirty="0" smtClean="0"/>
              <a:t>을 지원하는가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동시에 연결 가능한 최대 수는 얼마인가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지원 가능한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의 형태에는 어떤 것이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자세한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내용은 다음 자료를 참조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JDBC API Tutorial and Reference </a:t>
            </a:r>
            <a:r>
              <a:rPr lang="ko-KR" altLang="en-US" dirty="0" smtClean="0"/>
              <a:t>서적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J2SE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r>
              <a:rPr lang="en-US" altLang="ko-KR" dirty="0" err="1" smtClean="0"/>
              <a:t>DatabaseMetaData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사용 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132" y="3965575"/>
            <a:ext cx="743373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</a:rPr>
              <a:t>DatabaseMetaData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dbmeta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connection.getMetaData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String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stringFuncs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dbmeta.getStringFunctions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(“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지원되는 문자열 함수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: ” + “\n\t” +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stringFuncs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if 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dbmeta.supportsTransactions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()) {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(“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트랜잭션 지원됨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“);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} else {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>
                <a:latin typeface="Times New Roman" panose="02020603050405020304" pitchFamily="18" charset="0"/>
              </a:rPr>
              <a:t>(“</a:t>
            </a:r>
            <a:r>
              <a:rPr lang="ko-KR" altLang="en-US" sz="1600" dirty="0">
                <a:latin typeface="Times New Roman" panose="02020603050405020304" pitchFamily="18" charset="0"/>
              </a:rPr>
              <a:t>트랜잭션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지원 안됨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”);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}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21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ResultSetMetaData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75335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ResultSetMetaData</a:t>
            </a:r>
            <a:r>
              <a:rPr lang="en-US" altLang="ko-KR" dirty="0" smtClean="0"/>
              <a:t> ?</a:t>
            </a:r>
          </a:p>
          <a:p>
            <a:pPr lvl="1"/>
            <a:r>
              <a:rPr lang="en-US" altLang="ko-KR" dirty="0" err="1" smtClean="0"/>
              <a:t>ResultSet</a:t>
            </a:r>
            <a:r>
              <a:rPr lang="ko-KR" altLang="en-US" dirty="0" smtClean="0"/>
              <a:t>의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의 형태와 속성에 관한 정보를 제공하는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열의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열의 이름과 </a:t>
            </a:r>
            <a:r>
              <a:rPr lang="en-US" altLang="ko-KR" dirty="0" smtClean="0"/>
              <a:t>data type</a:t>
            </a:r>
          </a:p>
          <a:p>
            <a:pPr lvl="2"/>
            <a:r>
              <a:rPr lang="ko-KR" altLang="en-US" dirty="0" smtClean="0"/>
              <a:t>열에 새로운 데이터를 추가할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자세한</a:t>
            </a:r>
            <a:r>
              <a:rPr lang="en-US" altLang="ko-KR" dirty="0"/>
              <a:t> </a:t>
            </a:r>
            <a:r>
              <a:rPr lang="ko-KR" altLang="en-US" dirty="0"/>
              <a:t>내용은 다음 자료를 참조</a:t>
            </a:r>
            <a:endParaRPr lang="en-US" altLang="ko-KR" dirty="0"/>
          </a:p>
          <a:p>
            <a:pPr lvl="2"/>
            <a:r>
              <a:rPr lang="en-US" altLang="ko-KR" dirty="0"/>
              <a:t>JDBC API Tutorial and Reference </a:t>
            </a:r>
            <a:r>
              <a:rPr lang="ko-KR" altLang="en-US" dirty="0"/>
              <a:t>서적</a:t>
            </a:r>
            <a:endParaRPr lang="en-US" altLang="ko-KR" dirty="0"/>
          </a:p>
          <a:p>
            <a:pPr lvl="2"/>
            <a:r>
              <a:rPr lang="en-US" altLang="ko-KR" dirty="0" smtClean="0"/>
              <a:t>SDK 1.3 API </a:t>
            </a:r>
            <a:r>
              <a:rPr lang="ko-KR" altLang="en-US" dirty="0" smtClean="0"/>
              <a:t>규약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err="1" smtClean="0"/>
              <a:t>ResultSetMetaData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ko-KR" altLang="en-US" dirty="0"/>
              <a:t>예시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132" y="3965575"/>
            <a:ext cx="7433733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statement.executeQuery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(“SELECT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FirstName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LastName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DeptId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”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+ “FROM Employee);</a:t>
            </a:r>
          </a:p>
          <a:p>
            <a:r>
              <a:rPr lang="en-US" altLang="ko-KR" sz="1600" dirty="0" err="1" smtClean="0">
                <a:latin typeface="Times New Roman" panose="02020603050405020304" pitchFamily="18" charset="0"/>
              </a:rPr>
              <a:t>ResultSetMetaData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rsmeta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rs.getMetaData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numOfCols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rsmeta.getColumnCount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(“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has: ” +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numOfCols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+ “ columns”);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String colName1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rsmeta.getColumnName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(1);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String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colType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rsmeta.getColumnTypeName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(1);</a:t>
            </a:r>
          </a:p>
          <a:p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(“Column 1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definitionL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: \n\t” + “Name: ” + colName1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+ “, Type: ” +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colType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9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21776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PL/SQL</a:t>
            </a:r>
            <a:r>
              <a:rPr lang="ko-KR" altLang="en-US" dirty="0"/>
              <a:t>의 기본 단위</a:t>
            </a:r>
          </a:p>
          <a:p>
            <a:pPr lvl="1"/>
            <a:r>
              <a:rPr lang="ko-KR" altLang="en-US" dirty="0" smtClean="0"/>
              <a:t>중첩 </a:t>
            </a:r>
            <a:r>
              <a:rPr lang="ko-KR" altLang="en-US" dirty="0"/>
              <a:t>가능</a:t>
            </a:r>
          </a:p>
          <a:p>
            <a:pPr lvl="1"/>
            <a:r>
              <a:rPr lang="en-US" altLang="ko-KR" dirty="0" smtClean="0"/>
              <a:t>Subprogram(procedure or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function) </a:t>
            </a:r>
            <a:r>
              <a:rPr lang="en-US" altLang="ko-KR" dirty="0"/>
              <a:t>= Named </a:t>
            </a:r>
            <a:r>
              <a:rPr lang="en-US" altLang="ko-KR" dirty="0" smtClean="0"/>
              <a:t>block</a:t>
            </a:r>
            <a:endParaRPr lang="en-US" altLang="ko-KR" dirty="0"/>
          </a:p>
          <a:p>
            <a:r>
              <a:rPr lang="en-US" altLang="ko-KR" dirty="0" smtClean="0"/>
              <a:t>Block</a:t>
            </a:r>
            <a:r>
              <a:rPr lang="ko-KR" altLang="en-US" dirty="0" smtClean="0"/>
              <a:t>의 구</a:t>
            </a:r>
            <a:r>
              <a:rPr lang="ko-KR" altLang="en-US" dirty="0"/>
              <a:t>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8933" y="3471333"/>
            <a:ext cx="7907867" cy="2246769"/>
          </a:xfrm>
          <a:prstGeom prst="rect">
            <a:avLst/>
          </a:prstGeom>
          <a:solidFill>
            <a:srgbClr val="B3FFE6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DECLARE		// </a:t>
            </a:r>
            <a:r>
              <a:rPr lang="ko-KR" altLang="en-US" sz="2000" dirty="0" err="1" smtClean="0">
                <a:latin typeface="+mn-lt"/>
              </a:rPr>
              <a:t>선언부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	</a:t>
            </a:r>
            <a:r>
              <a:rPr lang="en-US" altLang="ko-KR" sz="2000" dirty="0" smtClean="0">
                <a:latin typeface="+mn-lt"/>
              </a:rPr>
              <a:t>local object(</a:t>
            </a:r>
            <a:r>
              <a:rPr lang="ko-KR" altLang="en-US" sz="2000" dirty="0" smtClean="0">
                <a:latin typeface="+mn-lt"/>
              </a:rPr>
              <a:t>변수</a:t>
            </a:r>
            <a:r>
              <a:rPr lang="en-US" altLang="ko-KR" sz="2000" dirty="0">
                <a:latin typeface="+mn-lt"/>
              </a:rPr>
              <a:t>, </a:t>
            </a:r>
            <a:r>
              <a:rPr lang="ko-KR" altLang="en-US" sz="2000" dirty="0">
                <a:latin typeface="+mn-lt"/>
              </a:rPr>
              <a:t>타입</a:t>
            </a:r>
            <a:r>
              <a:rPr lang="en-US" altLang="ko-KR" sz="2000" dirty="0">
                <a:latin typeface="+mn-lt"/>
              </a:rPr>
              <a:t>, </a:t>
            </a:r>
            <a:r>
              <a:rPr lang="ko-KR" altLang="en-US" sz="2000" dirty="0" err="1">
                <a:latin typeface="+mn-lt"/>
              </a:rPr>
              <a:t>부프로그램</a:t>
            </a:r>
            <a:r>
              <a:rPr lang="en-US" altLang="ko-KR" sz="2000" dirty="0">
                <a:latin typeface="+mn-lt"/>
              </a:rPr>
              <a:t>, </a:t>
            </a:r>
            <a:r>
              <a:rPr lang="en-US" altLang="ko-KR" sz="2000" dirty="0" smtClean="0">
                <a:latin typeface="+mn-lt"/>
              </a:rPr>
              <a:t>cursor </a:t>
            </a:r>
            <a:r>
              <a:rPr lang="ko-KR" altLang="en-US" sz="2000" dirty="0" smtClean="0">
                <a:latin typeface="+mn-lt"/>
              </a:rPr>
              <a:t>등</a:t>
            </a:r>
            <a:r>
              <a:rPr lang="en-US" altLang="ko-KR" sz="2000" dirty="0" smtClean="0">
                <a:latin typeface="+mn-lt"/>
              </a:rPr>
              <a:t>) </a:t>
            </a:r>
            <a:r>
              <a:rPr lang="ko-KR" altLang="en-US" sz="2000" dirty="0" smtClean="0">
                <a:latin typeface="+mn-lt"/>
              </a:rPr>
              <a:t>선언</a:t>
            </a:r>
            <a:r>
              <a:rPr lang="en-US" altLang="ko-KR" sz="2000" dirty="0" smtClean="0">
                <a:latin typeface="+mn-lt"/>
              </a:rPr>
              <a:t>;</a:t>
            </a:r>
          </a:p>
          <a:p>
            <a:r>
              <a:rPr lang="en-US" altLang="ko-KR" sz="2000" dirty="0" smtClean="0">
                <a:latin typeface="+mn-lt"/>
              </a:rPr>
              <a:t>BEGIN			// </a:t>
            </a:r>
            <a:r>
              <a:rPr lang="ko-KR" altLang="en-US" sz="2000" dirty="0" err="1" smtClean="0">
                <a:latin typeface="+mn-lt"/>
              </a:rPr>
              <a:t>실행부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	SQL</a:t>
            </a:r>
            <a:r>
              <a:rPr lang="ko-KR" altLang="en-US" sz="2000" dirty="0">
                <a:latin typeface="+mn-lt"/>
              </a:rPr>
              <a:t>문 </a:t>
            </a:r>
            <a:r>
              <a:rPr lang="en-US" altLang="ko-KR" sz="2000" dirty="0">
                <a:latin typeface="+mn-lt"/>
              </a:rPr>
              <a:t>or  </a:t>
            </a:r>
            <a:r>
              <a:rPr lang="ko-KR" altLang="en-US" sz="2000" dirty="0">
                <a:latin typeface="+mn-lt"/>
              </a:rPr>
              <a:t>절차적 </a:t>
            </a:r>
            <a:r>
              <a:rPr lang="ko-KR" altLang="en-US" sz="2000" dirty="0" smtClean="0">
                <a:latin typeface="+mn-lt"/>
              </a:rPr>
              <a:t>문장</a:t>
            </a:r>
            <a:r>
              <a:rPr lang="en-US" altLang="ko-KR" sz="2000" dirty="0" smtClean="0">
                <a:latin typeface="+mn-lt"/>
              </a:rPr>
              <a:t>;</a:t>
            </a:r>
          </a:p>
          <a:p>
            <a:r>
              <a:rPr lang="en-US" altLang="ko-KR" sz="2000" dirty="0" smtClean="0">
                <a:latin typeface="+mn-lt"/>
              </a:rPr>
              <a:t>EXCEPTION		// </a:t>
            </a:r>
            <a:r>
              <a:rPr lang="ko-KR" altLang="en-US" sz="2000" dirty="0" smtClean="0">
                <a:latin typeface="+mn-lt"/>
              </a:rPr>
              <a:t>예외처리기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	</a:t>
            </a:r>
            <a:r>
              <a:rPr lang="ko-KR" altLang="en-US" sz="2000" dirty="0" smtClean="0">
                <a:latin typeface="+mn-lt"/>
              </a:rPr>
              <a:t>예외처리를 위한 문장</a:t>
            </a:r>
            <a:r>
              <a:rPr lang="en-US" altLang="ko-KR" sz="2000" dirty="0" smtClean="0">
                <a:latin typeface="+mn-lt"/>
              </a:rPr>
              <a:t>;</a:t>
            </a:r>
          </a:p>
          <a:p>
            <a:r>
              <a:rPr lang="en-US" altLang="ko-KR" sz="2000" dirty="0" smtClean="0">
                <a:latin typeface="+mn-lt"/>
              </a:rPr>
              <a:t>END;			// </a:t>
            </a:r>
            <a:r>
              <a:rPr lang="ko-KR" altLang="en-US" sz="2000" dirty="0" smtClean="0">
                <a:latin typeface="+mn-lt"/>
              </a:rPr>
              <a:t>블록의 끝</a:t>
            </a:r>
            <a:endParaRPr lang="en-US" altLang="ko-KR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819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6686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(Transaction)?</a:t>
            </a:r>
            <a:endParaRPr lang="ko-KR" altLang="en-US" dirty="0"/>
          </a:p>
          <a:p>
            <a:pPr lvl="1"/>
            <a:r>
              <a:rPr lang="ko-KR" altLang="en-US" dirty="0" smtClean="0"/>
              <a:t>트랜잭션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</a:t>
            </a:r>
            <a:r>
              <a:rPr lang="ko-KR" altLang="en-US" dirty="0"/>
              <a:t>작업으로 간주되는 일련의 </a:t>
            </a:r>
            <a:r>
              <a:rPr lang="en-US" altLang="ko-KR" dirty="0"/>
              <a:t>SQL </a:t>
            </a:r>
            <a:r>
              <a:rPr lang="ko-KR" altLang="en-US" dirty="0"/>
              <a:t>문장</a:t>
            </a:r>
          </a:p>
          <a:p>
            <a:pPr lvl="2"/>
            <a:r>
              <a:rPr lang="en-US" altLang="ko-KR" dirty="0" smtClean="0"/>
              <a:t>Chained </a:t>
            </a:r>
            <a:r>
              <a:rPr lang="en-US" altLang="ko-KR" dirty="0"/>
              <a:t>Mode </a:t>
            </a:r>
            <a:r>
              <a:rPr lang="en-US" altLang="ko-KR" dirty="0" smtClean="0"/>
              <a:t>ANSI-compatible </a:t>
            </a:r>
            <a:r>
              <a:rPr lang="en-US" altLang="ko-KR" dirty="0"/>
              <a:t>: </a:t>
            </a:r>
            <a:r>
              <a:rPr lang="ko-KR" altLang="en-US" dirty="0" smtClean="0"/>
              <a:t>직전 트랜잭션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끝 </a:t>
            </a:r>
            <a:r>
              <a:rPr lang="en-US" altLang="ko-KR" dirty="0"/>
              <a:t>~ Commit/Rollback</a:t>
            </a:r>
            <a:r>
              <a:rPr lang="ko-KR" altLang="en-US" dirty="0"/>
              <a:t>문</a:t>
            </a:r>
          </a:p>
          <a:p>
            <a:pPr lvl="2"/>
            <a:r>
              <a:rPr lang="en-US" altLang="ko-KR" dirty="0" smtClean="0"/>
              <a:t>Unchained </a:t>
            </a:r>
            <a:r>
              <a:rPr lang="en-US" altLang="ko-KR" dirty="0"/>
              <a:t>Mode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명시적 </a:t>
            </a:r>
            <a:r>
              <a:rPr lang="ko-KR" altLang="en-US" dirty="0"/>
              <a:t>시작 문장 </a:t>
            </a:r>
            <a:r>
              <a:rPr lang="en-US" altLang="ko-KR" dirty="0"/>
              <a:t>~ Commit/Rollback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 smtClean="0"/>
              <a:t>ANSI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트랜잭션 격리 단계</a:t>
            </a:r>
            <a:r>
              <a:rPr lang="en-US" altLang="ko-KR" dirty="0"/>
              <a:t>(Isolation Levels)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291" y="3903133"/>
          <a:ext cx="8229599" cy="2204026"/>
        </p:xfrm>
        <a:graphic>
          <a:graphicData uri="http://schemas.openxmlformats.org/drawingml/2006/table">
            <a:tbl>
              <a:tblPr/>
              <a:tblGrid>
                <a:gridCol w="2015041"/>
                <a:gridCol w="2654938"/>
                <a:gridCol w="3559620"/>
              </a:tblGrid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L1: </a:t>
                      </a: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No dirty reads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L2: </a:t>
                      </a: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No nonrepeatable reads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L3: </a:t>
                      </a: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No phantoms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893">
                <a:tc>
                  <a:txBody>
                    <a:bodyPr/>
                    <a:lstStyle/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① </a:t>
                      </a:r>
                      <a:r>
                        <a:rPr lang="en-US" altLang="ko-KR" sz="1400" b="1" kern="0" spc="0">
                          <a:solidFill>
                            <a:srgbClr val="008000"/>
                          </a:solidFill>
                          <a:effectLst/>
                          <a:latin typeface="한컴바탕" panose="02030600000101010101" pitchFamily="18" charset="2"/>
                        </a:rPr>
                        <a:t>T1: </a:t>
                      </a:r>
                      <a:r>
                        <a:rPr lang="ko-KR" altLang="en-US" sz="1400" b="1" kern="0" spc="0">
                          <a:solidFill>
                            <a:srgbClr val="008000"/>
                          </a:solidFill>
                          <a:effectLst/>
                          <a:ea typeface="한컴바탕" panose="02030600000101010101" pitchFamily="18" charset="2"/>
                        </a:rPr>
                        <a:t>행 갱신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② </a:t>
                      </a: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T2: </a:t>
                      </a: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행 </a:t>
                      </a:r>
                      <a:r>
                        <a:rPr lang="ko-KR" altLang="en-US" sz="1400" b="1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ea typeface="한컴바탕" panose="02030600000101010101" pitchFamily="18" charset="2"/>
                        </a:rPr>
                        <a:t>읽음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③ </a:t>
                      </a:r>
                      <a:r>
                        <a:rPr lang="en-US" altLang="ko-KR" sz="1400" b="1" kern="0" spc="0">
                          <a:solidFill>
                            <a:srgbClr val="008000"/>
                          </a:solidFill>
                          <a:effectLst/>
                          <a:latin typeface="한컴바탕" panose="02030600000101010101" pitchFamily="18" charset="2"/>
                        </a:rPr>
                        <a:t>T1: </a:t>
                      </a:r>
                      <a:r>
                        <a:rPr lang="ko-KR" altLang="en-US" sz="1400" b="1" kern="0" spc="0">
                          <a:solidFill>
                            <a:srgbClr val="008000"/>
                          </a:solidFill>
                          <a:effectLst/>
                          <a:ea typeface="한컴바탕" panose="02030600000101010101" pitchFamily="18" charset="2"/>
                        </a:rPr>
                        <a:t>행 갱신 취소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① </a:t>
                      </a:r>
                      <a:r>
                        <a:rPr lang="en-US" altLang="ko-KR" sz="1400" b="1" kern="0" spc="0">
                          <a:solidFill>
                            <a:srgbClr val="008000"/>
                          </a:solidFill>
                          <a:effectLst/>
                          <a:latin typeface="한컴바탕" panose="02030600000101010101" pitchFamily="18" charset="2"/>
                        </a:rPr>
                        <a:t>T1: </a:t>
                      </a:r>
                      <a:r>
                        <a:rPr lang="ko-KR" altLang="en-US" sz="1400" b="1" kern="0" spc="0">
                          <a:solidFill>
                            <a:srgbClr val="008000"/>
                          </a:solidFill>
                          <a:effectLst/>
                          <a:ea typeface="한컴바탕" panose="02030600000101010101" pitchFamily="18" charset="2"/>
                        </a:rPr>
                        <a:t>행 읽음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② </a:t>
                      </a: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T2: </a:t>
                      </a: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행 </a:t>
                      </a:r>
                      <a:r>
                        <a:rPr lang="ko-KR" altLang="en-US" sz="1400" b="1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ea typeface="한컴바탕" panose="02030600000101010101" pitchFamily="18" charset="2"/>
                        </a:rPr>
                        <a:t>갱신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③ </a:t>
                      </a:r>
                      <a:r>
                        <a:rPr lang="en-US" altLang="ko-KR" sz="1400" b="1" kern="0" spc="0">
                          <a:solidFill>
                            <a:srgbClr val="008000"/>
                          </a:solidFill>
                          <a:effectLst/>
                          <a:latin typeface="한컴바탕" panose="02030600000101010101" pitchFamily="18" charset="2"/>
                        </a:rPr>
                        <a:t>T1: </a:t>
                      </a:r>
                      <a:r>
                        <a:rPr lang="ko-KR" altLang="en-US" sz="1400" b="1" kern="0" spc="0">
                          <a:solidFill>
                            <a:srgbClr val="008000"/>
                          </a:solidFill>
                          <a:effectLst/>
                          <a:ea typeface="한컴바탕" panose="02030600000101010101" pitchFamily="18" charset="2"/>
                        </a:rPr>
                        <a:t>행 다시 읽음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① </a:t>
                      </a:r>
                      <a:r>
                        <a:rPr lang="en-US" altLang="ko-KR" sz="1400" b="1" kern="0" spc="0">
                          <a:solidFill>
                            <a:srgbClr val="008000"/>
                          </a:solidFill>
                          <a:effectLst/>
                          <a:latin typeface="한컴바탕" panose="02030600000101010101" pitchFamily="18" charset="2"/>
                        </a:rPr>
                        <a:t>T1: </a:t>
                      </a:r>
                      <a:r>
                        <a:rPr lang="ko-KR" altLang="en-US" sz="1400" b="1" kern="0" spc="0">
                          <a:solidFill>
                            <a:srgbClr val="008000"/>
                          </a:solidFill>
                          <a:effectLst/>
                          <a:ea typeface="한컴바탕" panose="02030600000101010101" pitchFamily="18" charset="2"/>
                        </a:rPr>
                        <a:t>조건을 만족하는 행 집합 읽음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② </a:t>
                      </a: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T2: T1</a:t>
                      </a: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이 읽은 집합의 </a:t>
                      </a:r>
                      <a:r>
                        <a:rPr lang="ko-KR" altLang="en-US" sz="1400" b="1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ea typeface="한컴바탕" panose="02030600000101010101" pitchFamily="18" charset="2"/>
                        </a:rPr>
                        <a:t>일부 행을 변경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③ </a:t>
                      </a:r>
                      <a:r>
                        <a:rPr lang="en-US" altLang="ko-KR" sz="1400" b="1" kern="0" spc="0">
                          <a:solidFill>
                            <a:srgbClr val="008000"/>
                          </a:solidFill>
                          <a:effectLst/>
                          <a:latin typeface="한컴바탕" panose="02030600000101010101" pitchFamily="18" charset="2"/>
                        </a:rPr>
                        <a:t>T1: </a:t>
                      </a:r>
                      <a:r>
                        <a:rPr lang="ko-KR" altLang="en-US" sz="1400" b="1" kern="0" spc="0">
                          <a:solidFill>
                            <a:srgbClr val="008000"/>
                          </a:solidFill>
                          <a:effectLst/>
                          <a:ea typeface="한컴바탕" panose="02030600000101010101" pitchFamily="18" charset="2"/>
                        </a:rPr>
                        <a:t>동일 조건으로 다시 읽음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675">
                <a:tc>
                  <a:txBody>
                    <a:bodyPr/>
                    <a:lstStyle/>
                    <a:p>
                      <a:pPr marL="0" marR="0" indent="749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T2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 읽은 행은 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invalid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(dirty read)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49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T1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은 처음과 다른 값을 가짐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non-repeatable read)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49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은 처음과 다른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행집합을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가짐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749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(phantoms)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120" marR="16120" marT="16120" marB="161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73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JDBC </a:t>
            </a:r>
            <a:r>
              <a:rPr lang="ko-KR" altLang="en-US" dirty="0"/>
              <a:t>트랜잭션 모드</a:t>
            </a:r>
          </a:p>
          <a:p>
            <a:pPr lvl="1"/>
            <a:r>
              <a:rPr lang="en-US" altLang="ko-KR" dirty="0" err="1" smtClean="0"/>
              <a:t>Autocommit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모드(</a:t>
            </a:r>
            <a:r>
              <a:rPr lang="en-US" altLang="ko-KR" dirty="0"/>
              <a:t>default </a:t>
            </a:r>
            <a:r>
              <a:rPr lang="en-US" altLang="ko-KR" dirty="0" smtClean="0"/>
              <a:t>mode)</a:t>
            </a:r>
          </a:p>
          <a:p>
            <a:pPr lvl="2"/>
            <a:r>
              <a:rPr lang="en-US" altLang="ko-KR" dirty="0" err="1"/>
              <a:t>autocommit</a:t>
            </a:r>
            <a:r>
              <a:rPr lang="en-US" altLang="ko-KR" dirty="0"/>
              <a:t> </a:t>
            </a:r>
            <a:r>
              <a:rPr lang="ko-KR" altLang="en-US" dirty="0"/>
              <a:t>모드가 </a:t>
            </a:r>
            <a:r>
              <a:rPr lang="ko-KR" altLang="en-US" dirty="0" smtClean="0"/>
              <a:t>설정된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묵시적 트랜잭션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transaction = An SQL </a:t>
            </a:r>
            <a:r>
              <a:rPr lang="en-US" altLang="ko-KR" dirty="0" smtClean="0"/>
              <a:t>statement</a:t>
            </a:r>
            <a:endParaRPr lang="en-US" altLang="ko-KR" dirty="0"/>
          </a:p>
          <a:p>
            <a:pPr lvl="2"/>
            <a:r>
              <a:rPr lang="en-US" altLang="ko-KR" dirty="0" err="1" smtClean="0"/>
              <a:t>autocommit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모드가 해제</a:t>
            </a:r>
            <a:r>
              <a:rPr lang="en-US" altLang="ko-KR" dirty="0" smtClean="0"/>
              <a:t>(disable)</a:t>
            </a:r>
            <a:r>
              <a:rPr lang="ko-KR" altLang="en-US" dirty="0" smtClean="0"/>
              <a:t>된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명시적 트랜잭션</a:t>
            </a:r>
            <a:endParaRPr lang="en-US" altLang="ko-KR" dirty="0" smtClean="0"/>
          </a:p>
          <a:p>
            <a:pPr lvl="3"/>
            <a:r>
              <a:rPr lang="en-US" altLang="ko-KR" dirty="0"/>
              <a:t>A transaction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해제한 지점부터</a:t>
            </a:r>
            <a:r>
              <a:rPr lang="en-US" altLang="ko-KR" dirty="0" smtClean="0"/>
              <a:t> Commit/Rollback</a:t>
            </a:r>
            <a:r>
              <a:rPr lang="ko-KR" altLang="en-US" dirty="0" smtClean="0"/>
              <a:t>까지의 문장</a:t>
            </a:r>
            <a:endParaRPr lang="en-US" altLang="ko-KR" dirty="0" smtClean="0"/>
          </a:p>
          <a:p>
            <a:pPr lvl="1"/>
            <a:r>
              <a:rPr lang="en-US" altLang="ko-KR" dirty="0" err="1"/>
              <a:t>Autoclose</a:t>
            </a:r>
            <a:r>
              <a:rPr lang="en-US" altLang="ko-KR" dirty="0"/>
              <a:t> </a:t>
            </a:r>
            <a:r>
              <a:rPr lang="ko-KR" altLang="en-US" dirty="0"/>
              <a:t>모드</a:t>
            </a:r>
          </a:p>
          <a:p>
            <a:pPr lvl="2"/>
            <a:r>
              <a:rPr lang="ko-KR" altLang="en-US" dirty="0" smtClean="0"/>
              <a:t>트랜잭션 완료 시 </a:t>
            </a:r>
            <a:r>
              <a:rPr lang="en-US" altLang="ko-KR" dirty="0" err="1"/>
              <a:t>PreparedStatement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/>
              <a:t>객체는 </a:t>
            </a:r>
            <a:r>
              <a:rPr lang="ko-KR" altLang="en-US" dirty="0" smtClean="0"/>
              <a:t>자동으로 닫힘</a:t>
            </a:r>
            <a:endParaRPr lang="ko-KR" altLang="en-US" dirty="0"/>
          </a:p>
          <a:p>
            <a:pPr lvl="2"/>
            <a:r>
              <a:rPr lang="ko-KR" altLang="en-US" dirty="0" smtClean="0"/>
              <a:t>그러나 </a:t>
            </a:r>
            <a:r>
              <a:rPr lang="en-US" altLang="ko-KR" dirty="0"/>
              <a:t>Statement </a:t>
            </a:r>
            <a:r>
              <a:rPr lang="ko-KR" altLang="en-US" dirty="0"/>
              <a:t>객체는 </a:t>
            </a:r>
            <a:r>
              <a:rPr lang="ko-KR" altLang="en-US" dirty="0" smtClean="0"/>
              <a:t>열린 </a:t>
            </a:r>
            <a:r>
              <a:rPr lang="ko-KR" altLang="en-US" dirty="0"/>
              <a:t>채로 남음 </a:t>
            </a:r>
            <a:r>
              <a:rPr lang="en-US" altLang="ko-KR" dirty="0"/>
              <a:t>(default mode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관련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setAutoCommit</a:t>
            </a:r>
            <a:r>
              <a:rPr lang="en-US" altLang="ko-KR" dirty="0"/>
              <a:t>( </a:t>
            </a:r>
            <a:r>
              <a:rPr lang="en-US" altLang="ko-KR" dirty="0" err="1"/>
              <a:t>boolean</a:t>
            </a:r>
            <a:r>
              <a:rPr lang="en-US" altLang="ko-KR" dirty="0"/>
              <a:t> ), </a:t>
            </a:r>
            <a:r>
              <a:rPr lang="en-US" altLang="ko-KR" dirty="0" err="1"/>
              <a:t>setAutoClose</a:t>
            </a:r>
            <a:r>
              <a:rPr lang="en-US" altLang="ko-KR" dirty="0"/>
              <a:t>( </a:t>
            </a:r>
            <a:r>
              <a:rPr lang="en-US" altLang="ko-KR" dirty="0" err="1"/>
              <a:t>boolean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 err="1"/>
              <a:t>setTransactionIsolation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commit( ), rollback(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06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처리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62822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JDBC</a:t>
            </a:r>
            <a:r>
              <a:rPr lang="ko-KR" altLang="en-US" dirty="0"/>
              <a:t>가 지원하는 </a:t>
            </a:r>
            <a:r>
              <a:rPr lang="ko-KR" altLang="en-US" dirty="0" smtClean="0"/>
              <a:t>트랜잭션 격리 단계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84201" y="1862667"/>
          <a:ext cx="8229599" cy="3368339"/>
        </p:xfrm>
        <a:graphic>
          <a:graphicData uri="http://schemas.openxmlformats.org/drawingml/2006/table">
            <a:tbl>
              <a:tblPr/>
              <a:tblGrid>
                <a:gridCol w="2890071"/>
                <a:gridCol w="3998473"/>
                <a:gridCol w="447093"/>
                <a:gridCol w="446981"/>
                <a:gridCol w="446981"/>
              </a:tblGrid>
              <a:tr h="36511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282828"/>
                          </a:solidFill>
                          <a:effectLst/>
                          <a:ea typeface="한컴바탕" panose="02030600000101010101" pitchFamily="18" charset="2"/>
                        </a:rPr>
                        <a:t>격리 단계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설명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ANSI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격리단계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5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L1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L2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L3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885"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TRANSACTION_READ_UNCOMMITTED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dirty read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허용됨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×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×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×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837"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TRANSACTION_</a:t>
                      </a:r>
                      <a:r>
                        <a:rPr lang="en-US" sz="14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READ_COMMITTED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완료時까지 행 읽기 불허 </a:t>
                      </a: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(no dirty read)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×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×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167"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TRANSACTION_</a:t>
                      </a:r>
                      <a:r>
                        <a:rPr lang="en-US" sz="14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REPEATABLE_READ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수행中에는 항상 동일 행 반환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(no nonrepeatable read)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×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837"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TRANSACTION_</a:t>
                      </a:r>
                      <a:r>
                        <a:rPr lang="en-US" sz="1400" b="1" kern="0" spc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SERIALIZABLE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완료時까지 모든 읽기 불허 </a:t>
                      </a:r>
                      <a:r>
                        <a:rPr lang="en-US" altLang="ko-KR" sz="1400" b="1" kern="0" spc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(no phantoms)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837"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TRANSACTION_NONE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58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지원하지 않음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15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43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 smtClean="0"/>
              <a:t>처리</a:t>
            </a:r>
            <a:r>
              <a:rPr lang="en-US" altLang="ko-KR" dirty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57842"/>
            <a:ext cx="82296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class </a:t>
            </a:r>
            <a:r>
              <a:rPr lang="en-US" altLang="ko-KR" dirty="0" err="1">
                <a:latin typeface="Times New Roman" panose="02020603050405020304" pitchFamily="18" charset="0"/>
              </a:rPr>
              <a:t>TransactionExample</a:t>
            </a:r>
            <a:r>
              <a:rPr lang="en-US" altLang="ko-KR" dirty="0">
                <a:latin typeface="Times New Roman" panose="02020603050405020304" pitchFamily="18" charset="0"/>
              </a:rPr>
              <a:t> {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 public static void main(String[] </a:t>
            </a:r>
            <a:r>
              <a:rPr lang="en-US" altLang="ko-KR" dirty="0" err="1">
                <a:latin typeface="Times New Roman" panose="02020603050405020304" pitchFamily="18" charset="0"/>
              </a:rPr>
              <a:t>args</a:t>
            </a:r>
            <a:r>
              <a:rPr lang="en-US" altLang="ko-KR" dirty="0">
                <a:latin typeface="Times New Roman" panose="02020603050405020304" pitchFamily="18" charset="0"/>
              </a:rPr>
              <a:t>) throws Exception {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Class.forName</a:t>
            </a:r>
            <a:r>
              <a:rPr lang="en-US" altLang="ko-KR" dirty="0">
                <a:latin typeface="Times New Roman" panose="02020603050405020304" pitchFamily="18" charset="0"/>
              </a:rPr>
              <a:t>(...);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Connection </a:t>
            </a:r>
            <a:r>
              <a:rPr lang="en-US" altLang="ko-KR" dirty="0">
                <a:latin typeface="Times New Roman" panose="02020603050405020304" pitchFamily="18" charset="0"/>
              </a:rPr>
              <a:t>conn = </a:t>
            </a:r>
            <a:r>
              <a:rPr lang="en-US" altLang="ko-KR" dirty="0" err="1">
                <a:latin typeface="Times New Roman" panose="02020603050405020304" pitchFamily="18" charset="0"/>
              </a:rPr>
              <a:t>DriverManager.getConnection</a:t>
            </a:r>
            <a:r>
              <a:rPr lang="en-US" altLang="ko-KR" dirty="0">
                <a:latin typeface="Times New Roman" panose="02020603050405020304" pitchFamily="18" charset="0"/>
              </a:rPr>
              <a:t>(...);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Statement </a:t>
            </a:r>
            <a:r>
              <a:rPr lang="en-US" altLang="ko-KR" dirty="0">
                <a:latin typeface="Times New Roman" panose="02020603050405020304" pitchFamily="18" charset="0"/>
              </a:rPr>
              <a:t>stmt1 = </a:t>
            </a:r>
            <a:r>
              <a:rPr lang="en-US" altLang="ko-KR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Statement </a:t>
            </a:r>
            <a:r>
              <a:rPr lang="en-US" altLang="ko-KR" dirty="0">
                <a:latin typeface="Times New Roman" panose="02020603050405020304" pitchFamily="18" charset="0"/>
              </a:rPr>
              <a:t>stmt2 = </a:t>
            </a:r>
            <a:r>
              <a:rPr lang="en-US" altLang="ko-KR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conn.setTransactionIsolation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Connection.TRANSACTION_SERIALIZABLE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			//</a:t>
            </a:r>
            <a:r>
              <a:rPr lang="ko-KR" altLang="en-US" dirty="0">
                <a:latin typeface="Times New Roman" panose="02020603050405020304" pitchFamily="18" charset="0"/>
              </a:rPr>
              <a:t>격리단계</a:t>
            </a:r>
          </a:p>
          <a:p>
            <a:r>
              <a:rPr lang="ko-KR" altLang="en-US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conn.setAutoCommit</a:t>
            </a:r>
            <a:r>
              <a:rPr lang="en-US" altLang="ko-KR" dirty="0" smtClean="0">
                <a:latin typeface="Times New Roman" panose="02020603050405020304" pitchFamily="18" charset="0"/>
              </a:rPr>
              <a:t>(false</a:t>
            </a:r>
            <a:r>
              <a:rPr lang="en-US" altLang="ko-KR" dirty="0">
                <a:latin typeface="Times New Roman" panose="02020603050405020304" pitchFamily="18" charset="0"/>
              </a:rPr>
              <a:t>);	//</a:t>
            </a:r>
            <a:r>
              <a:rPr lang="ko-KR" altLang="en-US" dirty="0">
                <a:latin typeface="Times New Roman" panose="02020603050405020304" pitchFamily="18" charset="0"/>
              </a:rPr>
              <a:t>트랜잭션 시작</a:t>
            </a:r>
          </a:p>
          <a:p>
            <a:r>
              <a:rPr lang="ko-KR" altLang="en-US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dirty="0" smtClean="0">
                <a:latin typeface="Times New Roman" panose="02020603050405020304" pitchFamily="18" charset="0"/>
              </a:rPr>
              <a:t>stmt1.executeUpdate</a:t>
            </a:r>
            <a:r>
              <a:rPr lang="en-US" altLang="ko-KR" dirty="0">
                <a:latin typeface="Times New Roman" panose="02020603050405020304" pitchFamily="18" charset="0"/>
              </a:rPr>
              <a:t>("DELETE </a:t>
            </a:r>
            <a:r>
              <a:rPr lang="en-US" altLang="ko-KR" dirty="0" err="1">
                <a:latin typeface="Times New Roman" panose="02020603050405020304" pitchFamily="18" charset="0"/>
              </a:rPr>
              <a:t>emp_messages</a:t>
            </a:r>
            <a:r>
              <a:rPr lang="en-US" altLang="ko-KR" dirty="0">
                <a:latin typeface="Times New Roman" panose="02020603050405020304" pitchFamily="18" charset="0"/>
              </a:rPr>
              <a:t> WHERE ..."); stmt1.Close();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stmt2.executeUpdate</a:t>
            </a:r>
            <a:r>
              <a:rPr lang="en-US" altLang="ko-KR" dirty="0">
                <a:latin typeface="Times New Roman" panose="02020603050405020304" pitchFamily="18" charset="0"/>
              </a:rPr>
              <a:t>("DELETE </a:t>
            </a:r>
            <a:r>
              <a:rPr lang="en-US" altLang="ko-KR" dirty="0" err="1">
                <a:latin typeface="Times New Roman" panose="02020603050405020304" pitchFamily="18" charset="0"/>
              </a:rPr>
              <a:t>emp_messages</a:t>
            </a:r>
            <a:r>
              <a:rPr lang="en-US" altLang="ko-KR" dirty="0">
                <a:latin typeface="Times New Roman" panose="02020603050405020304" pitchFamily="18" charset="0"/>
              </a:rPr>
              <a:t> WHERE ..."); stmt2.Close();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conn.commit</a:t>
            </a:r>
            <a:r>
              <a:rPr lang="en-US" altLang="ko-KR" dirty="0">
                <a:latin typeface="Times New Roman" panose="02020603050405020304" pitchFamily="18" charset="0"/>
              </a:rPr>
              <a:t>(); 			//</a:t>
            </a:r>
            <a:r>
              <a:rPr lang="ko-KR" altLang="en-US" dirty="0">
                <a:latin typeface="Times New Roman" panose="02020603050405020304" pitchFamily="18" charset="0"/>
              </a:rPr>
              <a:t>트랜잭션 종료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conn.setTransactionIsolation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Connection.TRANSACTION_NONE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conn.close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}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9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Cursor</a:t>
            </a:r>
            <a:r>
              <a:rPr lang="ko-KR" altLang="en-US" dirty="0" smtClean="0"/>
              <a:t>의 활용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Cursor</a:t>
            </a:r>
            <a:r>
              <a:rPr lang="ko-KR" altLang="en-US" dirty="0" smtClean="0"/>
              <a:t>와 관련된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methods</a:t>
            </a:r>
          </a:p>
          <a:p>
            <a:pPr lvl="1"/>
            <a:r>
              <a:rPr lang="ko-KR" altLang="en-US" dirty="0" smtClean="0"/>
              <a:t>위치이동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next(), previous()</a:t>
            </a:r>
          </a:p>
          <a:p>
            <a:pPr lvl="2"/>
            <a:r>
              <a:rPr lang="en-US" altLang="ko-KR" dirty="0" smtClean="0"/>
              <a:t>first(), last(), </a:t>
            </a:r>
            <a:r>
              <a:rPr lang="en-US" altLang="ko-KR" dirty="0" err="1" smtClean="0"/>
              <a:t>beforeFirst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afterLast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absolute(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n), relative(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</a:p>
          <a:p>
            <a:pPr lvl="2"/>
            <a:r>
              <a:rPr lang="en-US" altLang="ko-KR" dirty="0" err="1" smtClean="0"/>
              <a:t>moveToInsertRow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행을 추가할 수 있는 위치로 커서를 이동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moveToCurrentRow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커서가 추가 가능한 이치에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이전에 기억해 두었던 위치로 커서를 되돌림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isFirst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isLast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isBeforeFirst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isAfterLast</a:t>
            </a:r>
            <a:r>
              <a:rPr lang="en-US" altLang="ko-KR" dirty="0" smtClean="0"/>
              <a:t>(): </a:t>
            </a:r>
            <a:r>
              <a:rPr lang="ko-KR" altLang="en-US" dirty="0"/>
              <a:t>커서의 </a:t>
            </a:r>
            <a:r>
              <a:rPr lang="ko-KR" altLang="en-US" dirty="0" smtClean="0"/>
              <a:t>위치 </a:t>
            </a:r>
            <a:r>
              <a:rPr lang="ko-KR" altLang="en-US" dirty="0"/>
              <a:t>파악</a:t>
            </a:r>
            <a:endParaRPr lang="en-US" altLang="ko-KR" dirty="0"/>
          </a:p>
          <a:p>
            <a:pPr lvl="1"/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insertRow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deleteRow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getRow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있는 현재 행의 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915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Cursor</a:t>
            </a:r>
            <a:r>
              <a:rPr lang="ko-KR" altLang="en-US" dirty="0"/>
              <a:t>의 활용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6895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Positioned delete/update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03400"/>
            <a:ext cx="8229600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...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Statement stmt1 = </a:t>
            </a:r>
            <a:r>
              <a:rPr lang="en-US" altLang="ko-KR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Statement stmt2 = </a:t>
            </a:r>
            <a:r>
              <a:rPr lang="en-US" altLang="ko-KR" dirty="0" err="1">
                <a:latin typeface="Times New Roman" panose="02020603050405020304" pitchFamily="18" charset="0"/>
              </a:rPr>
              <a:t>conn.createStatement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</a:rPr>
              <a:t>ResultSet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rs</a:t>
            </a:r>
            <a:r>
              <a:rPr lang="en-US" altLang="ko-KR" dirty="0">
                <a:latin typeface="Times New Roman" panose="02020603050405020304" pitchFamily="18" charset="0"/>
              </a:rPr>
              <a:t> = stmt1.executeQuery("SELECT * FROM </a:t>
            </a:r>
            <a:r>
              <a:rPr lang="en-US" altLang="ko-KR" dirty="0" err="1">
                <a:latin typeface="Times New Roman" panose="02020603050405020304" pitchFamily="18" charset="0"/>
              </a:rPr>
              <a:t>emp</a:t>
            </a:r>
            <a:r>
              <a:rPr lang="en-US" altLang="ko-KR" dirty="0">
                <a:latin typeface="Times New Roman" panose="02020603050405020304" pitchFamily="18" charset="0"/>
              </a:rPr>
              <a:t> FOR UPDATE");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String c = </a:t>
            </a:r>
            <a:r>
              <a:rPr lang="en-US" altLang="ko-KR" dirty="0" err="1">
                <a:latin typeface="Times New Roman" panose="02020603050405020304" pitchFamily="18" charset="0"/>
              </a:rPr>
              <a:t>rs.getCursorName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while (</a:t>
            </a:r>
            <a:r>
              <a:rPr lang="en-US" altLang="ko-KR" dirty="0" err="1">
                <a:latin typeface="Times New Roman" panose="02020603050405020304" pitchFamily="18" charset="0"/>
              </a:rPr>
              <a:t>rs.next</a:t>
            </a:r>
            <a:r>
              <a:rPr lang="en-US" altLang="ko-KR" dirty="0">
                <a:latin typeface="Times New Roman" panose="02020603050405020304" pitchFamily="18" charset="0"/>
              </a:rPr>
              <a:t>()) {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if 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rs.getInt</a:t>
            </a:r>
            <a:r>
              <a:rPr lang="en-US" altLang="ko-KR" dirty="0">
                <a:latin typeface="Times New Roman" panose="02020603050405020304" pitchFamily="18" charset="0"/>
              </a:rPr>
              <a:t>("salary") &lt;= 100000) 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   </a:t>
            </a:r>
            <a:r>
              <a:rPr lang="en-US" altLang="ko-KR" dirty="0" smtClean="0">
                <a:latin typeface="Times New Roman" panose="02020603050405020304" pitchFamily="18" charset="0"/>
              </a:rPr>
              <a:t>   stmt2.executeUpdate</a:t>
            </a:r>
            <a:r>
              <a:rPr lang="en-US" altLang="ko-KR" dirty="0">
                <a:latin typeface="Times New Roman" panose="02020603050405020304" pitchFamily="18" charset="0"/>
              </a:rPr>
              <a:t>("UPDATE </a:t>
            </a:r>
            <a:r>
              <a:rPr lang="en-US" altLang="ko-KR" dirty="0" err="1">
                <a:latin typeface="Times New Roman" panose="02020603050405020304" pitchFamily="18" charset="0"/>
              </a:rPr>
              <a:t>emp</a:t>
            </a:r>
            <a:r>
              <a:rPr lang="en-US" altLang="ko-KR" dirty="0">
                <a:latin typeface="Times New Roman" panose="02020603050405020304" pitchFamily="18" charset="0"/>
              </a:rPr>
              <a:t> SET </a:t>
            </a:r>
            <a:r>
              <a:rPr lang="en-US" altLang="ko-KR" dirty="0" err="1">
                <a:latin typeface="Times New Roman" panose="02020603050405020304" pitchFamily="18" charset="0"/>
              </a:rPr>
              <a:t>sal</a:t>
            </a:r>
            <a:r>
              <a:rPr lang="en-US" altLang="ko-KR" dirty="0">
                <a:latin typeface="Times New Roman" panose="02020603050405020304" pitchFamily="18" charset="0"/>
              </a:rPr>
              <a:t>=</a:t>
            </a:r>
            <a:r>
              <a:rPr lang="en-US" altLang="ko-KR" dirty="0" err="1">
                <a:latin typeface="Times New Roman" panose="02020603050405020304" pitchFamily="18" charset="0"/>
              </a:rPr>
              <a:t>sal</a:t>
            </a:r>
            <a:r>
              <a:rPr lang="en-US" altLang="ko-KR" dirty="0">
                <a:latin typeface="Times New Roman" panose="02020603050405020304" pitchFamily="18" charset="0"/>
              </a:rPr>
              <a:t>*1.1 WHERE CURRENT </a:t>
            </a:r>
            <a:r>
              <a:rPr lang="en-US" altLang="ko-KR" dirty="0" smtClean="0">
                <a:latin typeface="Times New Roman" panose="02020603050405020304" pitchFamily="18" charset="0"/>
              </a:rPr>
              <a:t>OF”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+ </a:t>
            </a:r>
            <a:r>
              <a:rPr lang="en-US" altLang="ko-KR" dirty="0">
                <a:latin typeface="Times New Roman" panose="02020603050405020304" pitchFamily="18" charset="0"/>
              </a:rPr>
              <a:t>c);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if 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rs.getInt</a:t>
            </a:r>
            <a:r>
              <a:rPr lang="en-US" altLang="ko-KR" dirty="0">
                <a:latin typeface="Times New Roman" panose="02020603050405020304" pitchFamily="18" charset="0"/>
              </a:rPr>
              <a:t>("salary") </a:t>
            </a:r>
            <a:r>
              <a:rPr lang="en-US" altLang="ko-KR" dirty="0" smtClean="0">
                <a:latin typeface="Times New Roman" panose="02020603050405020304" pitchFamily="18" charset="0"/>
              </a:rPr>
              <a:t>&gt;= 500000)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  stmt2.executeUpdate</a:t>
            </a:r>
            <a:r>
              <a:rPr lang="en-US" altLang="ko-KR" dirty="0">
                <a:latin typeface="Times New Roman" panose="02020603050405020304" pitchFamily="18" charset="0"/>
              </a:rPr>
              <a:t>("DELETE </a:t>
            </a:r>
            <a:r>
              <a:rPr lang="en-US" altLang="ko-KR" dirty="0" err="1">
                <a:latin typeface="Times New Roman" panose="02020603050405020304" pitchFamily="18" charset="0"/>
              </a:rPr>
              <a:t>emp</a:t>
            </a:r>
            <a:r>
              <a:rPr lang="en-US" altLang="ko-KR" dirty="0">
                <a:latin typeface="Times New Roman" panose="02020603050405020304" pitchFamily="18" charset="0"/>
              </a:rPr>
              <a:t> WHERE CURRENT OF" + c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...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90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/>
              <a:t>의</a:t>
            </a:r>
            <a:r>
              <a:rPr lang="ko-KR" altLang="en-US" dirty="0" smtClean="0"/>
              <a:t>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05722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지정 가능한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TYPE_FORWARD_ONLY</a:t>
            </a:r>
          </a:p>
          <a:p>
            <a:pPr lvl="2"/>
            <a:r>
              <a:rPr lang="en-US" altLang="ko-KR" dirty="0" smtClean="0"/>
              <a:t>forward only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ko-KR" altLang="en-US" dirty="0" smtClean="0"/>
              <a:t>의 디폴트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TYPE_SCROLL_INSENSITIVE</a:t>
            </a:r>
          </a:p>
          <a:p>
            <a:pPr lvl="2"/>
            <a:r>
              <a:rPr lang="en-US" altLang="ko-KR" dirty="0" smtClean="0"/>
              <a:t>scrollable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ko-KR" altLang="en-US" dirty="0" smtClean="0"/>
              <a:t>이 열려 있는 동안에는 다른 트랜잭션에 의한 변화에 영향을 받지 아니함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TYPE_SCROLL_SENSITIVE</a:t>
            </a:r>
          </a:p>
          <a:p>
            <a:pPr lvl="2"/>
            <a:r>
              <a:rPr lang="en-US" altLang="ko-KR" dirty="0"/>
              <a:t>scrollable</a:t>
            </a:r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트랜잭션에 의한 </a:t>
            </a:r>
            <a:r>
              <a:rPr lang="ko-KR" altLang="en-US" dirty="0" smtClean="0"/>
              <a:t>변화가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에 </a:t>
            </a:r>
            <a:r>
              <a:rPr lang="ko-KR" altLang="en-US" dirty="0"/>
              <a:t>영향을 </a:t>
            </a:r>
            <a:r>
              <a:rPr lang="ko-KR" altLang="en-US" dirty="0" smtClean="0"/>
              <a:t>미칠 수 있음</a:t>
            </a:r>
            <a:endParaRPr lang="en-US" altLang="ko-KR" dirty="0" smtClean="0"/>
          </a:p>
          <a:p>
            <a:r>
              <a:rPr lang="ko-KR" altLang="en-US" dirty="0" smtClean="0"/>
              <a:t>변경 가능 여부 지정 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CONCUR_READ_ONLY</a:t>
            </a:r>
          </a:p>
          <a:p>
            <a:pPr lvl="1"/>
            <a:r>
              <a:rPr lang="en-US" altLang="ko-KR" dirty="0" smtClean="0"/>
              <a:t>CONCUR_UPDATABLE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5421842"/>
            <a:ext cx="743373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Statement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statement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connection.createStatement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ResultSet.TYPE_SCROLL_INSENSITIVE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ResultSet.CONCUR_READ_ONLY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57842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행의 수정 예시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resultset.first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resultset.updateInt</a:t>
            </a:r>
            <a:r>
              <a:rPr lang="en-US" altLang="ko-KR" dirty="0" smtClean="0">
                <a:latin typeface="Times New Roman" panose="02020603050405020304" pitchFamily="18" charset="0"/>
              </a:rPr>
              <a:t>(“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DeptId</a:t>
            </a:r>
            <a:r>
              <a:rPr lang="en-US" altLang="ko-KR" dirty="0" smtClean="0">
                <a:latin typeface="Times New Roman" panose="02020603050405020304" pitchFamily="18" charset="0"/>
              </a:rPr>
              <a:t>”, 10);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resultset.updateRow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27842"/>
            <a:ext cx="8229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행의 삽입 예시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</a:rPr>
              <a:t>resultset.moveToInsertRow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resultset.updateString</a:t>
            </a:r>
            <a:r>
              <a:rPr lang="en-US" altLang="ko-KR" dirty="0" smtClean="0">
                <a:latin typeface="Times New Roman" panose="02020603050405020304" pitchFamily="18" charset="0"/>
              </a:rPr>
              <a:t>(“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FirstName</a:t>
            </a:r>
            <a:r>
              <a:rPr lang="en-US" altLang="ko-KR" dirty="0" smtClean="0">
                <a:latin typeface="Times New Roman" panose="02020603050405020304" pitchFamily="18" charset="0"/>
              </a:rPr>
              <a:t>”, “Flash”);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resultset.updateString</a:t>
            </a:r>
            <a:r>
              <a:rPr lang="en-US" altLang="ko-KR" dirty="0" smtClean="0">
                <a:latin typeface="Times New Roman" panose="02020603050405020304" pitchFamily="18" charset="0"/>
              </a:rPr>
              <a:t>(“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LastName</a:t>
            </a:r>
            <a:r>
              <a:rPr lang="en-US" altLang="ko-KR" dirty="0" smtClean="0">
                <a:latin typeface="Times New Roman" panose="02020603050405020304" pitchFamily="18" charset="0"/>
              </a:rPr>
              <a:t>”, “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Gardon</a:t>
            </a:r>
            <a:r>
              <a:rPr lang="en-US" altLang="ko-KR" dirty="0" smtClean="0">
                <a:latin typeface="Times New Roman" panose="02020603050405020304" pitchFamily="18" charset="0"/>
              </a:rPr>
              <a:t>”);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resultset.updateInt</a:t>
            </a:r>
            <a:r>
              <a:rPr lang="en-US" altLang="ko-KR" dirty="0" smtClean="0">
                <a:latin typeface="Times New Roman" panose="02020603050405020304" pitchFamily="18" charset="0"/>
              </a:rPr>
              <a:t>(“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EmpId</a:t>
            </a:r>
            <a:r>
              <a:rPr lang="en-US" altLang="ko-KR" dirty="0" smtClean="0">
                <a:latin typeface="Times New Roman" panose="02020603050405020304" pitchFamily="18" charset="0"/>
              </a:rPr>
              <a:t>”, 6);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resultset.insertRow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resultset.moveToCurrentRow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8838"/>
            <a:ext cx="8229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행의 삭제 예시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dirty="0" smtClean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statement.executeQuery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“SELECT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LastName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FirstName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DeptId</a:t>
            </a:r>
            <a:r>
              <a:rPr lang="en-US" altLang="ko-KR" dirty="0" smtClean="0">
                <a:latin typeface="Times New Roman" panose="02020603050405020304" pitchFamily="18" charset="0"/>
              </a:rPr>
              <a:t> FROM Employee”);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resultset.absolute</a:t>
            </a:r>
            <a:r>
              <a:rPr lang="en-US" altLang="ko-KR" dirty="0" smtClean="0">
                <a:latin typeface="Times New Roman" panose="02020603050405020304" pitchFamily="18" charset="0"/>
              </a:rPr>
              <a:t>(3);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resultset.deleteRow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30955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</a:t>
            </a:r>
            <a:r>
              <a:rPr lang="en-US" altLang="ko-KR" dirty="0" err="1" smtClean="0"/>
              <a:t>ResultSets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2"/>
            <a:ext cx="8229601" cy="170349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질의 실행에서 가능한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사전에 결과 타입을 </a:t>
            </a:r>
            <a:r>
              <a:rPr lang="ko-KR" altLang="en-US" dirty="0"/>
              <a:t>알 수 </a:t>
            </a:r>
            <a:r>
              <a:rPr lang="ko-KR" altLang="en-US" dirty="0" smtClean="0"/>
              <a:t>없거나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</a:t>
            </a:r>
            <a:r>
              <a:rPr lang="ko-KR" altLang="en-US" dirty="0"/>
              <a:t>개의 </a:t>
            </a:r>
            <a:r>
              <a:rPr lang="en-US" altLang="ko-KR" dirty="0" smtClean="0"/>
              <a:t>result set</a:t>
            </a:r>
            <a:r>
              <a:rPr lang="ko-KR" altLang="en-US" dirty="0" smtClean="0"/>
              <a:t>이 </a:t>
            </a:r>
            <a:r>
              <a:rPr lang="ko-KR" altLang="en-US" dirty="0"/>
              <a:t>생성되는 </a:t>
            </a:r>
            <a:r>
              <a:rPr lang="ko-KR" altLang="en-US" dirty="0" smtClean="0"/>
              <a:t>경우가 가능</a:t>
            </a:r>
            <a:endParaRPr lang="ko-KR" altLang="en-US" dirty="0"/>
          </a:p>
          <a:p>
            <a:pPr lvl="1"/>
            <a:r>
              <a:rPr lang="en-US" altLang="ko-KR" dirty="0" smtClean="0"/>
              <a:t>Stored </a:t>
            </a:r>
            <a:r>
              <a:rPr lang="en-US" altLang="ko-KR" dirty="0"/>
              <a:t>procedure</a:t>
            </a:r>
            <a:r>
              <a:rPr lang="ko-KR" altLang="en-US" dirty="0"/>
              <a:t>의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multiple result sets  and/or</a:t>
            </a:r>
          </a:p>
          <a:p>
            <a:pPr lvl="2"/>
            <a:r>
              <a:rPr lang="en-US" altLang="ko-KR" dirty="0" smtClean="0"/>
              <a:t>multiple OUT parameters</a:t>
            </a:r>
          </a:p>
          <a:p>
            <a:r>
              <a:rPr lang="en-US" altLang="ko-KR" dirty="0"/>
              <a:t>Multiple </a:t>
            </a:r>
            <a:r>
              <a:rPr lang="en-US" altLang="ko-KR" dirty="0" err="1"/>
              <a:t>ResultSets</a:t>
            </a:r>
            <a:r>
              <a:rPr lang="en-US" altLang="ko-KR" dirty="0"/>
              <a:t> </a:t>
            </a:r>
            <a:r>
              <a:rPr lang="ko-KR" altLang="en-US" dirty="0" smtClean="0"/>
              <a:t>처리를 위한 </a:t>
            </a:r>
            <a:r>
              <a:rPr lang="en-US" altLang="ko-KR" dirty="0" smtClean="0"/>
              <a:t>methods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67292" y="2937934"/>
          <a:ext cx="7919508" cy="3056280"/>
        </p:xfrm>
        <a:graphic>
          <a:graphicData uri="http://schemas.openxmlformats.org/drawingml/2006/table">
            <a:tbl>
              <a:tblPr/>
              <a:tblGrid>
                <a:gridCol w="1059129"/>
                <a:gridCol w="1805779"/>
                <a:gridCol w="5054600"/>
              </a:tblGrid>
              <a:tr h="297673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boolean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execute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(String sql)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실행 결과가 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ResultSet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이면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true,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정수이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면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false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1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boolean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getMoreResults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다음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실행 결과로 이동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실행 결과가 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ResultSet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이면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true,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정수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또는 결과가</a:t>
                      </a:r>
                      <a:endParaRPr lang="en-US" altLang="ko-KR" sz="1500" b="1" kern="0" spc="0" dirty="0" smtClean="0">
                        <a:solidFill>
                          <a:srgbClr val="000000"/>
                        </a:solidFill>
                        <a:effectLst/>
                        <a:ea typeface="한컴바탕" panose="02030600000101010101" pitchFamily="18" charset="2"/>
                      </a:endParaRPr>
                    </a:p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 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없으면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false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15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ResultSet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getResultSet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result set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실행 결과가 정수이거나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결과가 없으면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null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을 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15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int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</a:rPr>
                        <a:t>getUpdateCount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update count 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행의 개수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95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•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실행 결과가 없거나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, </a:t>
                      </a:r>
                      <a:r>
                        <a:rPr lang="en-US" altLang="ko-KR" sz="15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ResultSet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이면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을 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868" marR="58868" marT="16275" marB="16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14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</a:t>
            </a:r>
            <a:r>
              <a:rPr lang="en-US" altLang="ko-KR" dirty="0" err="1"/>
              <a:t>ResultSets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칼럼에 관한 정보 획득을 위한 </a:t>
            </a:r>
            <a:r>
              <a:rPr lang="en-US" altLang="ko-KR" dirty="0" smtClean="0"/>
              <a:t>methods</a:t>
            </a:r>
          </a:p>
          <a:p>
            <a:pPr marL="357188" lvl="1" indent="0">
              <a:buNone/>
            </a:pPr>
            <a:r>
              <a:rPr lang="en-US" altLang="ko-KR" dirty="0" err="1"/>
              <a:t>ResultSetMetaData</a:t>
            </a:r>
            <a:r>
              <a:rPr lang="en-US" altLang="ko-KR" dirty="0"/>
              <a:t> </a:t>
            </a:r>
            <a:r>
              <a:rPr lang="en-US" altLang="ko-KR" dirty="0" err="1"/>
              <a:t>rsmd</a:t>
            </a:r>
            <a:r>
              <a:rPr lang="en-US" altLang="ko-KR" dirty="0"/>
              <a:t> = </a:t>
            </a:r>
            <a:r>
              <a:rPr lang="en-US" altLang="ko-KR" dirty="0" err="1" smtClean="0"/>
              <a:t>resultset.getMetaData</a:t>
            </a:r>
            <a:r>
              <a:rPr lang="en-US" altLang="ko-KR" dirty="0" smtClean="0"/>
              <a:t>();</a:t>
            </a:r>
          </a:p>
          <a:p>
            <a:pPr marL="357188" lvl="1" indent="0">
              <a:buNone/>
            </a:pPr>
            <a:r>
              <a:rPr lang="en-US" altLang="ko-KR" dirty="0" err="1"/>
              <a:t>rsmd.getColumnCount</a:t>
            </a:r>
            <a:r>
              <a:rPr lang="en-US" altLang="ko-KR" dirty="0" smtClean="0"/>
              <a:t>();		// </a:t>
            </a:r>
            <a:r>
              <a:rPr lang="ko-KR" altLang="en-US" dirty="0" smtClean="0"/>
              <a:t>칼럼 </a:t>
            </a:r>
            <a:r>
              <a:rPr lang="ko-KR" altLang="en-US" dirty="0"/>
              <a:t>개수 반환</a:t>
            </a:r>
          </a:p>
          <a:p>
            <a:pPr marL="357188" lvl="1" indent="0">
              <a:buNone/>
            </a:pPr>
            <a:r>
              <a:rPr lang="en-US" altLang="ko-KR" dirty="0" err="1" smtClean="0"/>
              <a:t>rsmd.getColumnLabel</a:t>
            </a:r>
            <a:r>
              <a:rPr lang="en-US" altLang="ko-KR" dirty="0" smtClean="0"/>
              <a:t>(2);		//</a:t>
            </a:r>
            <a:r>
              <a:rPr lang="ko-KR" altLang="en-US" dirty="0" smtClean="0"/>
              <a:t> 칼럼 </a:t>
            </a:r>
            <a:r>
              <a:rPr lang="ko-KR" altLang="en-US" dirty="0"/>
              <a:t>이름 반환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3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6009" y="3037746"/>
            <a:ext cx="785198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42559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/</a:t>
            </a:r>
            <a:r>
              <a:rPr lang="ko-KR" altLang="en-US" dirty="0"/>
              <a:t>상수는 </a:t>
            </a:r>
            <a:r>
              <a:rPr lang="en-US" altLang="ko-KR" dirty="0"/>
              <a:t>SQL</a:t>
            </a:r>
            <a:r>
              <a:rPr lang="ko-KR" altLang="en-US" dirty="0"/>
              <a:t>문 또는 절차적인 문장에서 사용</a:t>
            </a:r>
          </a:p>
          <a:p>
            <a:pPr lvl="1"/>
            <a:r>
              <a:rPr lang="ko-KR" altLang="en-US" dirty="0" smtClean="0"/>
              <a:t>사용 가능한 </a:t>
            </a:r>
            <a:r>
              <a:rPr lang="en-US" altLang="ko-KR" dirty="0" smtClean="0"/>
              <a:t>data types = </a:t>
            </a:r>
            <a:r>
              <a:rPr lang="en-US" altLang="ko-KR" dirty="0"/>
              <a:t>SQL </a:t>
            </a:r>
            <a:r>
              <a:rPr lang="en-US" altLang="ko-KR" dirty="0" smtClean="0"/>
              <a:t>data types</a:t>
            </a:r>
            <a:r>
              <a:rPr lang="ko-KR" altLang="en-US" dirty="0" smtClean="0"/>
              <a:t> </a:t>
            </a:r>
            <a:r>
              <a:rPr lang="en-US" altLang="ko-KR" dirty="0"/>
              <a:t>+ PL/SQL </a:t>
            </a:r>
            <a:r>
              <a:rPr lang="en-US" altLang="ko-KR" dirty="0" smtClean="0"/>
              <a:t>data types</a:t>
            </a:r>
            <a:endParaRPr lang="ko-KR" altLang="en-US" dirty="0"/>
          </a:p>
          <a:p>
            <a:pPr lvl="1"/>
            <a:r>
              <a:rPr lang="ko-KR" altLang="en-US" dirty="0" smtClean="0"/>
              <a:t>배정연산자</a:t>
            </a:r>
            <a:r>
              <a:rPr lang="en-US" altLang="ko-KR" dirty="0" smtClean="0"/>
              <a:t>:  </a:t>
            </a:r>
            <a:r>
              <a:rPr lang="en-US" altLang="ko-KR" dirty="0"/>
              <a:t>tax := price * </a:t>
            </a:r>
            <a:r>
              <a:rPr lang="en-US" altLang="ko-KR" dirty="0" err="1"/>
              <a:t>tax_rate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 smtClean="0"/>
              <a:t>변수 선언문에서 </a:t>
            </a:r>
            <a:r>
              <a:rPr lang="en-US" altLang="ko-KR" dirty="0" smtClean="0"/>
              <a:t>‘%TYPE’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‘%ROWTYPE’ </a:t>
            </a:r>
            <a:r>
              <a:rPr lang="ko-KR" altLang="en-US" dirty="0" smtClean="0"/>
              <a:t>속성 사용 가능</a:t>
            </a:r>
            <a:endParaRPr lang="ko-KR" altLang="en-US" dirty="0"/>
          </a:p>
          <a:p>
            <a:pPr lvl="2"/>
            <a:r>
              <a:rPr lang="en-US" altLang="ko-KR" dirty="0" smtClean="0"/>
              <a:t>%TYPE: </a:t>
            </a:r>
            <a:r>
              <a:rPr lang="ko-KR" altLang="en-US" dirty="0"/>
              <a:t>선언할 변수의 </a:t>
            </a:r>
            <a:r>
              <a:rPr lang="ko-KR" altLang="en-US" dirty="0" smtClean="0"/>
              <a:t>타입을 다른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칼럼의 타입과 동일한 타입으로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%ROWTYPE: </a:t>
            </a:r>
            <a:r>
              <a:rPr lang="ko-KR" altLang="en-US" dirty="0"/>
              <a:t>선언할 변수의 </a:t>
            </a:r>
            <a:r>
              <a:rPr lang="ko-KR" altLang="en-US" dirty="0" smtClean="0"/>
              <a:t>타입을 행</a:t>
            </a:r>
            <a:r>
              <a:rPr lang="en-US" altLang="ko-KR" dirty="0" smtClean="0"/>
              <a:t>(</a:t>
            </a:r>
            <a:r>
              <a:rPr lang="ko-KR" altLang="en-US" dirty="0"/>
              <a:t>레코드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동일한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1068388" lvl="3" indent="0">
              <a:buNone/>
            </a:pPr>
            <a:r>
              <a:rPr lang="en-US" altLang="ko-KR" dirty="0"/>
              <a:t>DECLARE</a:t>
            </a:r>
          </a:p>
          <a:p>
            <a:pPr marL="1068388" lvl="3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my_title</a:t>
            </a:r>
            <a:r>
              <a:rPr lang="en-US" altLang="ko-KR" dirty="0"/>
              <a:t>  </a:t>
            </a:r>
            <a:r>
              <a:rPr lang="en-US" altLang="ko-KR" dirty="0" err="1"/>
              <a:t>books.title%TYPE</a:t>
            </a:r>
            <a:r>
              <a:rPr lang="en-US" altLang="ko-KR" dirty="0" smtClean="0"/>
              <a:t>;	// </a:t>
            </a:r>
            <a:r>
              <a:rPr lang="en-US" altLang="ko-KR" dirty="0"/>
              <a:t>books </a:t>
            </a:r>
            <a:r>
              <a:rPr lang="ko-KR" altLang="en-US" dirty="0"/>
              <a:t>테이블의 </a:t>
            </a:r>
            <a:r>
              <a:rPr lang="en-US" altLang="ko-KR" dirty="0"/>
              <a:t>title </a:t>
            </a:r>
            <a:r>
              <a:rPr lang="ko-KR" altLang="en-US" dirty="0"/>
              <a:t>칼럼의 타입</a:t>
            </a:r>
          </a:p>
          <a:p>
            <a:pPr marL="1068388" lvl="3" indent="0">
              <a:buNone/>
            </a:pPr>
            <a:r>
              <a:rPr lang="ko-KR" altLang="en-US" dirty="0"/>
              <a:t>   </a:t>
            </a:r>
            <a:r>
              <a:rPr lang="en-US" altLang="ko-KR" dirty="0" err="1"/>
              <a:t>dept_rec</a:t>
            </a:r>
            <a:r>
              <a:rPr lang="en-US" altLang="ko-KR" dirty="0"/>
              <a:t>  </a:t>
            </a:r>
            <a:r>
              <a:rPr lang="en-US" altLang="ko-KR" dirty="0" err="1"/>
              <a:t>dept%ROWTYPE</a:t>
            </a:r>
            <a:r>
              <a:rPr lang="en-US" altLang="ko-KR" dirty="0" smtClean="0"/>
              <a:t>;	//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/>
              <a:t>테이블의 </a:t>
            </a:r>
            <a:r>
              <a:rPr lang="ko-KR" altLang="en-US" dirty="0" smtClean="0"/>
              <a:t>레코드 타입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1581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</a:t>
            </a:r>
            <a:r>
              <a:rPr lang="en-US" altLang="ko-KR" dirty="0" err="1"/>
              <a:t>ResultSets</a:t>
            </a:r>
            <a:r>
              <a:rPr lang="en-US" altLang="ko-KR" dirty="0"/>
              <a:t>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57842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for (</a:t>
            </a:r>
            <a:r>
              <a:rPr lang="en-US" altLang="ko-KR" dirty="0" err="1">
                <a:latin typeface="Times New Roman" panose="02020603050405020304" pitchFamily="18" charset="0"/>
              </a:rPr>
              <a:t>boolean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IsResultSet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stmt.execute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sql</a:t>
            </a:r>
            <a:r>
              <a:rPr lang="en-US" altLang="ko-KR" dirty="0" smtClean="0">
                <a:latin typeface="Times New Roman" panose="02020603050405020304" pitchFamily="18" charset="0"/>
              </a:rPr>
              <a:t>); ; </a:t>
            </a:r>
            <a:r>
              <a:rPr lang="en-US" altLang="ko-KR" dirty="0" err="1">
                <a:latin typeface="Times New Roman" panose="02020603050405020304" pitchFamily="18" charset="0"/>
              </a:rPr>
              <a:t>IsResultSet</a:t>
            </a:r>
            <a:r>
              <a:rPr lang="en-US" altLang="ko-KR" dirty="0">
                <a:latin typeface="Times New Roman" panose="02020603050405020304" pitchFamily="18" charset="0"/>
              </a:rPr>
              <a:t>=</a:t>
            </a:r>
            <a:r>
              <a:rPr lang="en-US" altLang="ko-KR" dirty="0" err="1">
                <a:latin typeface="Times New Roman" panose="02020603050405020304" pitchFamily="18" charset="0"/>
              </a:rPr>
              <a:t>stmt.getMoreResults</a:t>
            </a:r>
            <a:r>
              <a:rPr lang="en-US" altLang="ko-KR" dirty="0" smtClean="0">
                <a:latin typeface="Times New Roman" panose="02020603050405020304" pitchFamily="18" charset="0"/>
              </a:rPr>
              <a:t>()) {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   </a:t>
            </a:r>
            <a:r>
              <a:rPr lang="en-US" altLang="ko-KR" dirty="0" smtClean="0">
                <a:latin typeface="Times New Roman" panose="02020603050405020304" pitchFamily="18" charset="0"/>
              </a:rPr>
              <a:t>if 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IsResultSet</a:t>
            </a:r>
            <a:r>
              <a:rPr lang="en-US" altLang="ko-KR" dirty="0">
                <a:latin typeface="Times New Roman" panose="02020603050405020304" pitchFamily="18" charset="0"/>
              </a:rPr>
              <a:t>) { </a:t>
            </a:r>
            <a:r>
              <a:rPr lang="en-US" altLang="ko-KR" dirty="0" smtClean="0">
                <a:latin typeface="Times New Roman" panose="02020603050405020304" pitchFamily="18" charset="0"/>
              </a:rPr>
              <a:t>// We </a:t>
            </a:r>
            <a:r>
              <a:rPr lang="en-US" altLang="ko-KR" dirty="0">
                <a:latin typeface="Times New Roman" panose="02020603050405020304" pitchFamily="18" charset="0"/>
              </a:rPr>
              <a:t>have a result set.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  if </a:t>
            </a:r>
            <a:r>
              <a:rPr lang="en-US" altLang="ko-KR" dirty="0">
                <a:latin typeface="Times New Roman" panose="02020603050405020304" pitchFamily="18" charset="0"/>
              </a:rPr>
              <a:t>((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rs</a:t>
            </a:r>
            <a:r>
              <a:rPr lang="en-US" altLang="ko-KR" dirty="0" smtClean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stmt.getResultSet</a:t>
            </a:r>
            <a:r>
              <a:rPr lang="en-US" altLang="ko-KR" dirty="0">
                <a:latin typeface="Times New Roman" panose="02020603050405020304" pitchFamily="18" charset="0"/>
              </a:rPr>
              <a:t>()) != null) {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ResultSetMetaData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rsmd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rs.getResultSetMetaData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int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numCols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rsmd.getColumnCount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while 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rs.next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smtClean="0">
                <a:latin typeface="Times New Roman" panose="02020603050405020304" pitchFamily="18" charset="0"/>
              </a:rPr>
              <a:t>		// get </a:t>
            </a:r>
            <a:r>
              <a:rPr lang="en-US" altLang="ko-KR" dirty="0">
                <a:latin typeface="Times New Roman" panose="02020603050405020304" pitchFamily="18" charset="0"/>
              </a:rPr>
              <a:t>a row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  for 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=1; 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&lt;=</a:t>
            </a:r>
            <a:r>
              <a:rPr lang="en-US" altLang="ko-KR" dirty="0" err="1">
                <a:latin typeface="Times New Roman" panose="02020603050405020304" pitchFamily="18" charset="0"/>
              </a:rPr>
              <a:t>numCols</a:t>
            </a:r>
            <a:r>
              <a:rPr lang="en-US" altLang="ko-KR" dirty="0">
                <a:latin typeface="Times New Roman" panose="02020603050405020304" pitchFamily="18" charset="0"/>
              </a:rPr>
              <a:t>; 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++)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rs.getString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));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  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</a:t>
            </a:r>
            <a:r>
              <a:rPr lang="en-US" altLang="ko-KR" dirty="0">
                <a:latin typeface="Times New Roman" panose="02020603050405020304" pitchFamily="18" charset="0"/>
              </a:rPr>
              <a:t>else if </a:t>
            </a:r>
            <a:r>
              <a:rPr lang="en-US" altLang="ko-KR" dirty="0" smtClean="0">
                <a:latin typeface="Times New Roman" panose="02020603050405020304" pitchFamily="18" charset="0"/>
              </a:rPr>
              <a:t>((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rc</a:t>
            </a:r>
            <a:r>
              <a:rPr lang="en-US" altLang="ko-KR" dirty="0" smtClean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stmt.getUpdateCount</a:t>
            </a:r>
            <a:r>
              <a:rPr lang="en-US" altLang="ko-KR" dirty="0">
                <a:latin typeface="Times New Roman" panose="02020603050405020304" pitchFamily="18" charset="0"/>
              </a:rPr>
              <a:t>()) != -1) { // We have an update count.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r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</a:t>
            </a:r>
            <a:r>
              <a:rPr lang="en-US" altLang="ko-KR" dirty="0">
                <a:latin typeface="Times New Roman" panose="02020603050405020304" pitchFamily="18" charset="0"/>
              </a:rPr>
              <a:t>); 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</a:t>
            </a:r>
            <a:r>
              <a:rPr lang="en-US" altLang="ko-KR" dirty="0">
                <a:latin typeface="Times New Roman" panose="02020603050405020304" pitchFamily="18" charset="0"/>
              </a:rPr>
              <a:t>else break; </a:t>
            </a:r>
            <a:r>
              <a:rPr lang="en-US" altLang="ko-KR" dirty="0" smtClean="0">
                <a:latin typeface="Times New Roman" panose="02020603050405020304" pitchFamily="18" charset="0"/>
              </a:rPr>
              <a:t>				// </a:t>
            </a:r>
            <a:r>
              <a:rPr lang="en-US" altLang="ko-KR" dirty="0">
                <a:latin typeface="Times New Roman" panose="02020603050405020304" pitchFamily="18" charset="0"/>
              </a:rPr>
              <a:t>No more results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320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tatic SQL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vs. Dynamic SQL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Prepared Statement ?</a:t>
            </a:r>
          </a:p>
          <a:p>
            <a:pPr lvl="2"/>
            <a:r>
              <a:rPr lang="ko-KR" altLang="en-US" dirty="0" smtClean="0"/>
              <a:t>미리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되어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임시 저장</a:t>
            </a:r>
            <a:r>
              <a:rPr lang="en-US" altLang="ko-KR" dirty="0" smtClean="0"/>
              <a:t>(cache)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SQL </a:t>
            </a:r>
            <a:r>
              <a:rPr lang="ko-KR" altLang="en-US" dirty="0" smtClean="0"/>
              <a:t>문을 실행하는데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구문에 비해 실행 속도가 빠름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Parameter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설정하여 </a:t>
            </a:r>
            <a:r>
              <a:rPr lang="ko-KR" altLang="en-US" dirty="0"/>
              <a:t>반복 호출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Prepared Statement </a:t>
            </a:r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marL="896938" lvl="2" indent="-184150">
              <a:buFont typeface="+mj-lt"/>
              <a:buAutoNum type="arabicPeriod"/>
            </a:pPr>
            <a:r>
              <a:rPr lang="en-US" altLang="ko-KR" dirty="0" smtClean="0"/>
              <a:t>static SQL</a:t>
            </a:r>
            <a:r>
              <a:rPr lang="ko-KR" altLang="en-US" dirty="0" smtClean="0"/>
              <a:t>문 </a:t>
            </a:r>
            <a:r>
              <a:rPr lang="ko-KR" altLang="en-US" dirty="0"/>
              <a:t>실행 준비</a:t>
            </a:r>
            <a:r>
              <a:rPr lang="en-US" altLang="ko-KR" dirty="0" smtClean="0"/>
              <a:t>: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① </a:t>
            </a:r>
            <a:r>
              <a:rPr lang="en-US" altLang="ko-KR" dirty="0"/>
              <a:t>prepared statement </a:t>
            </a:r>
            <a:r>
              <a:rPr lang="ko-KR" altLang="en-US" dirty="0"/>
              <a:t>준비 ② </a:t>
            </a:r>
            <a:r>
              <a:rPr lang="en-US" altLang="ko-KR" dirty="0"/>
              <a:t>IN </a:t>
            </a:r>
            <a:r>
              <a:rPr lang="en-US" altLang="ko-KR" dirty="0" err="1" smtClean="0"/>
              <a:t>paremeter</a:t>
            </a:r>
            <a:r>
              <a:rPr lang="ko-KR" altLang="en-US" dirty="0" smtClean="0"/>
              <a:t>의 </a:t>
            </a:r>
            <a:r>
              <a:rPr lang="ko-KR" altLang="en-US" dirty="0"/>
              <a:t>값 설정</a:t>
            </a:r>
          </a:p>
          <a:p>
            <a:pPr marL="896938" lvl="2" indent="-184150">
              <a:buFont typeface="+mj-lt"/>
              <a:buAutoNum type="arabicPeriod"/>
            </a:pPr>
            <a:r>
              <a:rPr lang="en-US" altLang="ko-KR" dirty="0" smtClean="0"/>
              <a:t>static </a:t>
            </a:r>
            <a:r>
              <a:rPr lang="en-US" altLang="ko-KR" dirty="0"/>
              <a:t>SQL</a:t>
            </a:r>
            <a:r>
              <a:rPr lang="ko-KR" altLang="en-US" dirty="0"/>
              <a:t>文 실행</a:t>
            </a:r>
            <a:r>
              <a:rPr lang="en-US" altLang="ko-KR" dirty="0"/>
              <a:t>: </a:t>
            </a:r>
            <a:r>
              <a:rPr lang="ko-KR" altLang="en-US" dirty="0" smtClean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결과 타입에 따라 </a:t>
            </a:r>
            <a:r>
              <a:rPr lang="en-US" altLang="ko-KR" dirty="0" err="1" smtClean="0"/>
              <a:t>executeQuery</a:t>
            </a:r>
            <a:r>
              <a:rPr lang="en-US" altLang="ko-KR" dirty="0"/>
              <a:t>, </a:t>
            </a:r>
            <a:r>
              <a:rPr lang="en-US" altLang="ko-KR" dirty="0" err="1"/>
              <a:t>executeUpdate</a:t>
            </a:r>
            <a:r>
              <a:rPr lang="en-US" altLang="ko-KR" dirty="0"/>
              <a:t>, </a:t>
            </a:r>
            <a:r>
              <a:rPr lang="en-US" altLang="ko-KR" dirty="0" smtClean="0"/>
              <a:t>execute </a:t>
            </a:r>
            <a:r>
              <a:rPr lang="ko-KR" altLang="en-US" dirty="0" smtClean="0"/>
              <a:t>중에서 적절한 것을 선택</a:t>
            </a:r>
            <a:endParaRPr lang="en-US" altLang="ko-KR" dirty="0"/>
          </a:p>
          <a:p>
            <a:pPr marL="896938" lvl="2" indent="-18415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fetch</a:t>
            </a:r>
          </a:p>
          <a:p>
            <a:pPr marL="896938" lvl="2" indent="-184150">
              <a:buFont typeface="+mj-lt"/>
              <a:buAutoNum type="arabicPeriod"/>
            </a:pPr>
            <a:r>
              <a:rPr lang="ko-KR" altLang="en-US" dirty="0" smtClean="0"/>
              <a:t>필요하면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인수의 값을 다시 설정하여 재실행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375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 사용 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86933"/>
            <a:ext cx="8229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일반적인 사용 예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PreparedStatement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stmt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conn.prepareStatement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"</a:t>
            </a:r>
            <a:r>
              <a:rPr lang="en-US" altLang="ko-KR" dirty="0">
                <a:latin typeface="Times New Roman" panose="02020603050405020304" pitchFamily="18" charset="0"/>
              </a:rPr>
              <a:t>UPDATE </a:t>
            </a:r>
            <a:r>
              <a:rPr lang="en-US" altLang="ko-KR" dirty="0" err="1">
                <a:latin typeface="Times New Roman" panose="02020603050405020304" pitchFamily="18" charset="0"/>
              </a:rPr>
              <a:t>emp</a:t>
            </a:r>
            <a:r>
              <a:rPr lang="en-US" altLang="ko-KR" dirty="0">
                <a:latin typeface="Times New Roman" panose="02020603050405020304" pitchFamily="18" charset="0"/>
              </a:rPr>
              <a:t> SET salary=</a:t>
            </a:r>
            <a:r>
              <a:rPr lang="en-US" altLang="ko-K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?</a:t>
            </a:r>
            <a:r>
              <a:rPr lang="en-US" altLang="ko-KR" dirty="0">
                <a:latin typeface="Times New Roman" panose="02020603050405020304" pitchFamily="18" charset="0"/>
              </a:rPr>
              <a:t> WHERE </a:t>
            </a:r>
            <a:r>
              <a:rPr lang="en-US" altLang="ko-KR" dirty="0" err="1">
                <a:latin typeface="Times New Roman" panose="02020603050405020304" pitchFamily="18" charset="0"/>
              </a:rPr>
              <a:t>dept</a:t>
            </a:r>
            <a:r>
              <a:rPr lang="en-US" altLang="ko-KR" dirty="0" smtClean="0">
                <a:latin typeface="Times New Roman" panose="02020603050405020304" pitchFamily="18" charset="0"/>
              </a:rPr>
              <a:t>=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?</a:t>
            </a:r>
            <a:r>
              <a:rPr lang="en-US" altLang="ko-KR" dirty="0" smtClean="0">
                <a:latin typeface="Times New Roman" panose="02020603050405020304" pitchFamily="18" charset="0"/>
              </a:rPr>
              <a:t>");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stmt.setInt</a:t>
            </a:r>
            <a:r>
              <a:rPr lang="en-US" altLang="ko-KR" dirty="0" smtClean="0">
                <a:latin typeface="Times New Roman" panose="02020603050405020304" pitchFamily="18" charset="0"/>
              </a:rPr>
              <a:t>(1</a:t>
            </a:r>
            <a:r>
              <a:rPr lang="en-US" altLang="ko-KR" dirty="0">
                <a:latin typeface="Times New Roman" panose="02020603050405020304" pitchFamily="18" charset="0"/>
              </a:rPr>
              <a:t>, 10000);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stmt.setString</a:t>
            </a:r>
            <a:r>
              <a:rPr lang="en-US" altLang="ko-KR" dirty="0" smtClean="0">
                <a:latin typeface="Times New Roman" panose="02020603050405020304" pitchFamily="18" charset="0"/>
              </a:rPr>
              <a:t>(2</a:t>
            </a:r>
            <a:r>
              <a:rPr lang="en-US" altLang="ko-KR" dirty="0">
                <a:latin typeface="Times New Roman" panose="02020603050405020304" pitchFamily="18" charset="0"/>
              </a:rPr>
              <a:t>, "Systems and Networking</a:t>
            </a:r>
            <a:r>
              <a:rPr lang="en-US" altLang="ko-KR" dirty="0" smtClean="0">
                <a:latin typeface="Times New Roman" panose="02020603050405020304" pitchFamily="18" charset="0"/>
              </a:rPr>
              <a:t>");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rc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</a:t>
            </a:r>
            <a:r>
              <a:rPr lang="en-US" altLang="ko-KR" dirty="0" err="1">
                <a:latin typeface="Times New Roman" panose="02020603050405020304" pitchFamily="18" charset="0"/>
              </a:rPr>
              <a:t>stmt.executeUpdate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691466"/>
            <a:ext cx="8229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▣ </a:t>
            </a:r>
            <a:r>
              <a:rPr lang="en-US" altLang="ko-KR" dirty="0" smtClean="0">
                <a:latin typeface="Times New Roman" panose="02020603050405020304" pitchFamily="18" charset="0"/>
              </a:rPr>
              <a:t>BLOB </a:t>
            </a:r>
            <a:r>
              <a:rPr lang="ko-KR" altLang="en-US" dirty="0" smtClean="0">
                <a:latin typeface="Times New Roman" panose="02020603050405020304" pitchFamily="18" charset="0"/>
              </a:rPr>
              <a:t>타입의 자료를 처리하는 </a:t>
            </a:r>
            <a:r>
              <a:rPr lang="ko-KR" altLang="en-US" dirty="0">
                <a:latin typeface="Times New Roman" panose="02020603050405020304" pitchFamily="18" charset="0"/>
              </a:rPr>
              <a:t>예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File f = new File("jones.jpeg"); </a:t>
            </a:r>
          </a:p>
          <a:p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length = (</a:t>
            </a:r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en-US" altLang="ko-KR" dirty="0" err="1">
                <a:latin typeface="Times New Roman" panose="02020603050405020304" pitchFamily="18" charset="0"/>
              </a:rPr>
              <a:t>f.length</a:t>
            </a:r>
            <a:r>
              <a:rPr lang="en-US" altLang="ko-KR" dirty="0">
                <a:latin typeface="Times New Roman" panose="02020603050405020304" pitchFamily="18" charset="0"/>
              </a:rPr>
              <a:t>(); </a:t>
            </a:r>
          </a:p>
          <a:p>
            <a:r>
              <a:rPr lang="en-US" altLang="ko-KR" dirty="0" err="1">
                <a:latin typeface="Times New Roman" panose="02020603050405020304" pitchFamily="18" charset="0"/>
              </a:rPr>
              <a:t>InputStream</a:t>
            </a:r>
            <a:r>
              <a:rPr lang="en-US" altLang="ko-KR" dirty="0">
                <a:latin typeface="Times New Roman" panose="02020603050405020304" pitchFamily="18" charset="0"/>
              </a:rPr>
              <a:t> picture = new </a:t>
            </a:r>
            <a:r>
              <a:rPr lang="en-US" altLang="ko-KR" dirty="0" err="1">
                <a:latin typeface="Times New Roman" panose="02020603050405020304" pitchFamily="18" charset="0"/>
              </a:rPr>
              <a:t>FileInputStream</a:t>
            </a:r>
            <a:r>
              <a:rPr lang="en-US" altLang="ko-KR" dirty="0">
                <a:latin typeface="Times New Roman" panose="02020603050405020304" pitchFamily="18" charset="0"/>
              </a:rPr>
              <a:t>(f);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PreparedStatement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stmt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conn.prepareStatement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"</a:t>
            </a:r>
            <a:r>
              <a:rPr lang="en-US" altLang="ko-KR" dirty="0">
                <a:latin typeface="Times New Roman" panose="02020603050405020304" pitchFamily="18" charset="0"/>
              </a:rPr>
              <a:t>UPDATE </a:t>
            </a:r>
            <a:r>
              <a:rPr lang="en-US" altLang="ko-KR" dirty="0" err="1">
                <a:latin typeface="Times New Roman" panose="02020603050405020304" pitchFamily="18" charset="0"/>
              </a:rPr>
              <a:t>emp</a:t>
            </a:r>
            <a:r>
              <a:rPr lang="en-US" altLang="ko-KR" dirty="0">
                <a:latin typeface="Times New Roman" panose="02020603050405020304" pitchFamily="18" charset="0"/>
              </a:rPr>
              <a:t> SET </a:t>
            </a:r>
            <a:r>
              <a:rPr lang="en-US" altLang="ko-KR" dirty="0" err="1">
                <a:latin typeface="Times New Roman" panose="02020603050405020304" pitchFamily="18" charset="0"/>
              </a:rPr>
              <a:t>ePict</a:t>
            </a:r>
            <a:r>
              <a:rPr lang="en-US" altLang="ko-KR" dirty="0" smtClean="0">
                <a:latin typeface="Times New Roman" panose="02020603050405020304" pitchFamily="18" charset="0"/>
              </a:rPr>
              <a:t>=? WHERE </a:t>
            </a:r>
            <a:r>
              <a:rPr lang="en-US" altLang="ko-KR" dirty="0">
                <a:latin typeface="Times New Roman" panose="02020603050405020304" pitchFamily="18" charset="0"/>
              </a:rPr>
              <a:t>id=?");</a:t>
            </a:r>
          </a:p>
          <a:p>
            <a:r>
              <a:rPr lang="en-US" altLang="ko-KR" dirty="0" err="1">
                <a:latin typeface="Times New Roman" panose="02020603050405020304" pitchFamily="18" charset="0"/>
              </a:rPr>
              <a:t>stmt.setBinaryStream</a:t>
            </a:r>
            <a:r>
              <a:rPr lang="en-US" altLang="ko-KR" dirty="0">
                <a:latin typeface="Times New Roman" panose="02020603050405020304" pitchFamily="18" charset="0"/>
              </a:rPr>
              <a:t>(1, picture, length); 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stmt.setInt</a:t>
            </a:r>
            <a:r>
              <a:rPr lang="en-US" altLang="ko-KR" dirty="0" smtClean="0">
                <a:latin typeface="Times New Roman" panose="02020603050405020304" pitchFamily="18" charset="0"/>
              </a:rPr>
              <a:t>(2</a:t>
            </a:r>
            <a:r>
              <a:rPr lang="en-US" altLang="ko-KR" dirty="0">
                <a:latin typeface="Times New Roman" panose="02020603050405020304" pitchFamily="18" charset="0"/>
              </a:rPr>
              <a:t>, 107);</a:t>
            </a:r>
          </a:p>
          <a:p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rc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</a:t>
            </a:r>
            <a:r>
              <a:rPr lang="en-US" altLang="ko-KR" dirty="0" err="1">
                <a:latin typeface="Times New Roman" panose="02020603050405020304" pitchFamily="18" charset="0"/>
              </a:rPr>
              <a:t>conn.executeUpdate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55618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CallableStatement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EB933B"/>
              </a:buClr>
            </a:pPr>
            <a:r>
              <a:rPr lang="ko-KR" altLang="en-US" sz="2600" dirty="0">
                <a:solidFill>
                  <a:srgbClr val="000000"/>
                </a:solidFill>
              </a:rPr>
              <a:t>기본</a:t>
            </a:r>
            <a:r>
              <a:rPr lang="en-US" altLang="ko-KR" sz="2600" dirty="0">
                <a:solidFill>
                  <a:srgbClr val="000000"/>
                </a:solidFill>
              </a:rPr>
              <a:t> </a:t>
            </a:r>
            <a:r>
              <a:rPr lang="ko-KR" altLang="en-US" sz="2600" dirty="0">
                <a:solidFill>
                  <a:srgbClr val="000000"/>
                </a:solidFill>
              </a:rPr>
              <a:t>개념</a:t>
            </a:r>
            <a:endParaRPr lang="en-US" altLang="ko-KR" sz="2600" dirty="0">
              <a:solidFill>
                <a:srgbClr val="000000"/>
              </a:solidFill>
            </a:endParaRPr>
          </a:p>
          <a:p>
            <a:pPr lvl="1">
              <a:buClr>
                <a:srgbClr val="BB9321"/>
              </a:buClr>
            </a:pPr>
            <a:r>
              <a:rPr lang="en-US" altLang="ko-KR" sz="2200" dirty="0" smtClean="0">
                <a:solidFill>
                  <a:srgbClr val="000000"/>
                </a:solidFill>
              </a:rPr>
              <a:t>Callable </a:t>
            </a:r>
            <a:r>
              <a:rPr lang="en-US" altLang="ko-KR" sz="2200" dirty="0">
                <a:solidFill>
                  <a:srgbClr val="000000"/>
                </a:solidFill>
              </a:rPr>
              <a:t>Statement ?</a:t>
            </a:r>
          </a:p>
          <a:p>
            <a:pPr lvl="2">
              <a:buClr>
                <a:srgbClr val="EB933B"/>
              </a:buClr>
            </a:pPr>
            <a:r>
              <a:rPr lang="en-US" altLang="ko-KR" sz="1900" dirty="0">
                <a:solidFill>
                  <a:srgbClr val="000000"/>
                </a:solidFill>
              </a:rPr>
              <a:t>stored procedure</a:t>
            </a:r>
            <a:r>
              <a:rPr lang="ko-KR" altLang="en-US" sz="1900" dirty="0">
                <a:solidFill>
                  <a:srgbClr val="000000"/>
                </a:solidFill>
              </a:rPr>
              <a:t>를 호출하기 위한 </a:t>
            </a:r>
            <a:r>
              <a:rPr lang="ko-KR" altLang="en-US" sz="1900" dirty="0" smtClean="0">
                <a:solidFill>
                  <a:srgbClr val="000000"/>
                </a:solidFill>
              </a:rPr>
              <a:t>문장</a:t>
            </a:r>
            <a:endParaRPr lang="en-US" altLang="ko-KR" sz="1900" dirty="0" smtClean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r>
              <a:rPr lang="ko-KR" altLang="en-US" sz="1900" dirty="0" smtClean="0">
                <a:solidFill>
                  <a:srgbClr val="000000"/>
                </a:solidFill>
              </a:rPr>
              <a:t>호출 형식</a:t>
            </a:r>
            <a:r>
              <a:rPr lang="en-US" altLang="ko-KR" sz="1900" dirty="0" smtClean="0">
                <a:solidFill>
                  <a:srgbClr val="000000"/>
                </a:solidFill>
              </a:rPr>
              <a:t>: { [?=] call </a:t>
            </a:r>
            <a:r>
              <a:rPr lang="ko-KR" altLang="en-US" sz="1900" i="1" dirty="0" smtClean="0">
                <a:solidFill>
                  <a:srgbClr val="000000"/>
                </a:solidFill>
              </a:rPr>
              <a:t>프로시저</a:t>
            </a:r>
            <a:r>
              <a:rPr lang="en-US" altLang="ko-KR" sz="1900" i="1" dirty="0" smtClean="0">
                <a:solidFill>
                  <a:srgbClr val="000000"/>
                </a:solidFill>
              </a:rPr>
              <a:t>_</a:t>
            </a:r>
            <a:r>
              <a:rPr lang="ko-KR" altLang="en-US" sz="1900" i="1" dirty="0" smtClean="0">
                <a:solidFill>
                  <a:srgbClr val="000000"/>
                </a:solidFill>
              </a:rPr>
              <a:t>이름 </a:t>
            </a:r>
            <a:r>
              <a:rPr lang="en-US" altLang="ko-KR" sz="1900" dirty="0" smtClean="0">
                <a:solidFill>
                  <a:srgbClr val="000000"/>
                </a:solidFill>
              </a:rPr>
              <a:t>[(?, ?, …)] }</a:t>
            </a:r>
          </a:p>
          <a:p>
            <a:pPr lvl="3">
              <a:buClr>
                <a:srgbClr val="EB933B"/>
              </a:buClr>
            </a:pPr>
            <a:r>
              <a:rPr lang="en-US" altLang="ko-KR" sz="1700" dirty="0" smtClean="0">
                <a:solidFill>
                  <a:srgbClr val="000000"/>
                </a:solidFill>
              </a:rPr>
              <a:t>?= : </a:t>
            </a:r>
            <a:r>
              <a:rPr lang="ko-KR" altLang="en-US" sz="1700" dirty="0" smtClean="0">
                <a:solidFill>
                  <a:srgbClr val="000000"/>
                </a:solidFill>
              </a:rPr>
              <a:t>결과 값을 반환하는 </a:t>
            </a:r>
            <a:r>
              <a:rPr lang="en-US" altLang="ko-KR" sz="1700" dirty="0" smtClean="0">
                <a:solidFill>
                  <a:srgbClr val="000000"/>
                </a:solidFill>
              </a:rPr>
              <a:t>OUT </a:t>
            </a:r>
            <a:r>
              <a:rPr lang="ko-KR" altLang="en-US" sz="1700" dirty="0" smtClean="0">
                <a:solidFill>
                  <a:srgbClr val="000000"/>
                </a:solidFill>
              </a:rPr>
              <a:t>인수</a:t>
            </a:r>
            <a:endParaRPr lang="en-US" altLang="ko-KR" sz="1700" dirty="0" smtClean="0">
              <a:solidFill>
                <a:srgbClr val="000000"/>
              </a:solidFill>
            </a:endParaRPr>
          </a:p>
          <a:p>
            <a:pPr lvl="3">
              <a:buClr>
                <a:srgbClr val="EB933B"/>
              </a:buClr>
            </a:pPr>
            <a:r>
              <a:rPr lang="en-US" altLang="ko-KR" sz="1700" dirty="0" smtClean="0">
                <a:solidFill>
                  <a:srgbClr val="000000"/>
                </a:solidFill>
              </a:rPr>
              <a:t>?, ?, … : 	</a:t>
            </a:r>
            <a:r>
              <a:rPr lang="ko-KR" altLang="en-US" sz="1700" dirty="0" smtClean="0">
                <a:solidFill>
                  <a:srgbClr val="000000"/>
                </a:solidFill>
              </a:rPr>
              <a:t>저장 프로시저에 전달되는 </a:t>
            </a:r>
            <a:r>
              <a:rPr lang="en-US" altLang="ko-KR" sz="1700" dirty="0" smtClean="0">
                <a:solidFill>
                  <a:srgbClr val="000000"/>
                </a:solidFill>
              </a:rPr>
              <a:t>IN </a:t>
            </a:r>
            <a:r>
              <a:rPr lang="ko-KR" altLang="en-US" sz="1700" dirty="0" smtClean="0">
                <a:solidFill>
                  <a:srgbClr val="000000"/>
                </a:solidFill>
              </a:rPr>
              <a:t>인수</a:t>
            </a:r>
            <a:endParaRPr lang="en-US" altLang="ko-KR" sz="1700" dirty="0" smtClean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r>
              <a:rPr lang="en-US" altLang="ko-KR" sz="1900" dirty="0" err="1" smtClean="0">
                <a:solidFill>
                  <a:srgbClr val="000000"/>
                </a:solidFill>
              </a:rPr>
              <a:t>CallableStatement</a:t>
            </a:r>
            <a:r>
              <a:rPr lang="en-US" altLang="ko-KR" sz="1900" dirty="0" smtClean="0">
                <a:solidFill>
                  <a:srgbClr val="000000"/>
                </a:solidFill>
              </a:rPr>
              <a:t> </a:t>
            </a:r>
            <a:r>
              <a:rPr lang="ko-KR" altLang="en-US" sz="1900" dirty="0" smtClean="0">
                <a:solidFill>
                  <a:srgbClr val="000000"/>
                </a:solidFill>
              </a:rPr>
              <a:t>객체 생성</a:t>
            </a:r>
            <a:r>
              <a:rPr lang="en-US" altLang="ko-KR" sz="1900" dirty="0" smtClean="0">
                <a:solidFill>
                  <a:srgbClr val="000000"/>
                </a:solidFill>
              </a:rPr>
              <a:t>: Connection </a:t>
            </a:r>
            <a:r>
              <a:rPr lang="ko-KR" altLang="en-US" sz="1900" dirty="0" smtClean="0">
                <a:solidFill>
                  <a:srgbClr val="000000"/>
                </a:solidFill>
              </a:rPr>
              <a:t>객체의 </a:t>
            </a:r>
            <a:r>
              <a:rPr lang="en-US" altLang="ko-KR" sz="1900" dirty="0" err="1" smtClean="0">
                <a:solidFill>
                  <a:srgbClr val="000000"/>
                </a:solidFill>
              </a:rPr>
              <a:t>preparedCall</a:t>
            </a:r>
            <a:r>
              <a:rPr lang="en-US" altLang="ko-KR" sz="1900" dirty="0" smtClean="0">
                <a:solidFill>
                  <a:srgbClr val="000000"/>
                </a:solidFill>
              </a:rPr>
              <a:t>() </a:t>
            </a:r>
            <a:r>
              <a:rPr lang="ko-KR" altLang="en-US" sz="1900" dirty="0" smtClean="0">
                <a:solidFill>
                  <a:srgbClr val="000000"/>
                </a:solidFill>
              </a:rPr>
              <a:t>사용</a:t>
            </a:r>
            <a:endParaRPr lang="en-US" altLang="ko-KR" sz="1900" dirty="0" smtClean="0">
              <a:solidFill>
                <a:srgbClr val="000000"/>
              </a:solidFill>
            </a:endParaRPr>
          </a:p>
          <a:p>
            <a:pPr lvl="1">
              <a:buClr>
                <a:srgbClr val="BB9321"/>
              </a:buClr>
            </a:pPr>
            <a:r>
              <a:rPr lang="en-US" altLang="ko-KR" sz="2200" dirty="0" smtClean="0">
                <a:solidFill>
                  <a:srgbClr val="000000"/>
                </a:solidFill>
              </a:rPr>
              <a:t>Callable </a:t>
            </a:r>
            <a:r>
              <a:rPr lang="en-US" altLang="ko-KR" sz="2200" dirty="0">
                <a:solidFill>
                  <a:srgbClr val="000000"/>
                </a:solidFill>
              </a:rPr>
              <a:t>Statement </a:t>
            </a:r>
            <a:r>
              <a:rPr lang="ko-KR" altLang="en-US" sz="2200" dirty="0">
                <a:solidFill>
                  <a:srgbClr val="000000"/>
                </a:solidFill>
              </a:rPr>
              <a:t>사용 방법</a:t>
            </a:r>
            <a:endParaRPr lang="en-US" altLang="ko-KR" sz="2200" dirty="0">
              <a:solidFill>
                <a:srgbClr val="000000"/>
              </a:solidFill>
            </a:endParaRPr>
          </a:p>
          <a:p>
            <a:pPr marL="896938" lvl="2" indent="-184150">
              <a:buFont typeface="+mj-lt"/>
              <a:buAutoNum type="arabicPeriod"/>
            </a:pPr>
            <a:r>
              <a:rPr lang="en-US" altLang="ko-KR" dirty="0" smtClean="0"/>
              <a:t>stored </a:t>
            </a:r>
            <a:r>
              <a:rPr lang="en-US" altLang="ko-KR" dirty="0"/>
              <a:t>procedure </a:t>
            </a:r>
            <a:r>
              <a:rPr lang="ko-KR" altLang="en-US" dirty="0"/>
              <a:t>호출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1068388" lvl="3" indent="0">
              <a:buNone/>
            </a:pPr>
            <a:r>
              <a:rPr lang="en-US" altLang="ko-KR" dirty="0" smtClean="0"/>
              <a:t>① 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/>
              <a:t>준비 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IN </a:t>
            </a:r>
            <a:r>
              <a:rPr lang="ko-KR" altLang="en-US" dirty="0"/>
              <a:t>인수 </a:t>
            </a:r>
            <a:r>
              <a:rPr lang="ko-KR" altLang="en-US" dirty="0" smtClean="0"/>
              <a:t>값 설정 </a:t>
            </a:r>
            <a:r>
              <a:rPr lang="ko-KR" altLang="en-US" dirty="0"/>
              <a:t>및 </a:t>
            </a:r>
            <a:r>
              <a:rPr lang="en-US" altLang="ko-KR" dirty="0"/>
              <a:t>OUT </a:t>
            </a:r>
            <a:r>
              <a:rPr lang="ko-KR" altLang="en-US" dirty="0"/>
              <a:t>인수 </a:t>
            </a:r>
            <a:r>
              <a:rPr lang="ko-KR" altLang="en-US" dirty="0" smtClean="0"/>
              <a:t>등록</a:t>
            </a:r>
            <a:endParaRPr lang="ko-KR" altLang="en-US" dirty="0"/>
          </a:p>
          <a:p>
            <a:pPr marL="896938" lvl="2" indent="-184150">
              <a:buFont typeface="+mj-lt"/>
              <a:buAutoNum type="arabicPeriod"/>
            </a:pPr>
            <a:r>
              <a:rPr lang="en-US" altLang="ko-KR" dirty="0" smtClean="0"/>
              <a:t>stored </a:t>
            </a:r>
            <a:r>
              <a:rPr lang="en-US" altLang="ko-KR" dirty="0"/>
              <a:t>procedure </a:t>
            </a:r>
            <a:r>
              <a:rPr lang="ko-KR" altLang="en-US" dirty="0"/>
              <a:t>실행</a:t>
            </a:r>
            <a:r>
              <a:rPr lang="en-US" altLang="ko-KR" dirty="0"/>
              <a:t>: </a:t>
            </a:r>
            <a:r>
              <a:rPr lang="en-US" altLang="ko-KR" dirty="0" err="1"/>
              <a:t>callableStatement.executeXxx</a:t>
            </a:r>
            <a:r>
              <a:rPr lang="en-US" altLang="ko-KR" dirty="0"/>
              <a:t>() </a:t>
            </a:r>
          </a:p>
          <a:p>
            <a:pPr marL="896938" lvl="2" indent="-184150">
              <a:buFont typeface="+mj-lt"/>
              <a:buAutoNum type="arabicPeriod"/>
            </a:pPr>
            <a:r>
              <a:rPr lang="en-US" altLang="ko-KR" dirty="0"/>
              <a:t>	</a:t>
            </a:r>
            <a:r>
              <a:rPr lang="ko-KR" altLang="en-US" dirty="0" smtClean="0"/>
              <a:t>결과 검색</a:t>
            </a:r>
            <a:endParaRPr lang="en-US" altLang="ko-KR" dirty="0" smtClean="0"/>
          </a:p>
          <a:p>
            <a:pPr marL="1068388" lvl="3" indent="0">
              <a:buNone/>
            </a:pPr>
            <a:r>
              <a:rPr lang="en-US" altLang="ko-KR" dirty="0" smtClean="0"/>
              <a:t>① </a:t>
            </a:r>
            <a:r>
              <a:rPr lang="en-US" altLang="ko-KR" dirty="0"/>
              <a:t>result set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② </a:t>
            </a:r>
            <a:r>
              <a:rPr lang="en-US" altLang="ko-KR" dirty="0"/>
              <a:t>OUT </a:t>
            </a:r>
            <a:r>
              <a:rPr lang="ko-KR" altLang="en-US" dirty="0" smtClean="0"/>
              <a:t>인수를 </a:t>
            </a:r>
            <a:r>
              <a:rPr lang="ko-KR" altLang="en-US" dirty="0"/>
              <a:t>왼쪽부터 차례로 </a:t>
            </a:r>
            <a:r>
              <a:rPr lang="ko-KR" altLang="en-US" dirty="0" smtClean="0"/>
              <a:t>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767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ko-KR" altLang="en-US" dirty="0"/>
              <a:t>예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86933"/>
            <a:ext cx="82296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일반적인 사용 예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</a:rPr>
              <a:t>CallableStatement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stmt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conn.prepareCall</a:t>
            </a:r>
            <a:r>
              <a:rPr lang="en-US" altLang="ko-KR" dirty="0">
                <a:latin typeface="Times New Roman" panose="02020603050405020304" pitchFamily="18" charset="0"/>
              </a:rPr>
              <a:t>( "{call </a:t>
            </a:r>
            <a:r>
              <a:rPr lang="en-US" altLang="ko-KR" dirty="0" err="1">
                <a:latin typeface="Times New Roman" panose="02020603050405020304" pitchFamily="18" charset="0"/>
              </a:rPr>
              <a:t>my_stored_procedure</a:t>
            </a:r>
            <a:r>
              <a:rPr lang="en-US" altLang="ko-KR" dirty="0">
                <a:latin typeface="Times New Roman" panose="02020603050405020304" pitchFamily="18" charset="0"/>
              </a:rPr>
              <a:t> ?, ? }" 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stmt.setString</a:t>
            </a:r>
            <a:r>
              <a:rPr lang="en-US" altLang="ko-KR" dirty="0" smtClean="0">
                <a:latin typeface="Times New Roman" panose="02020603050405020304" pitchFamily="18" charset="0"/>
              </a:rPr>
              <a:t>(1</a:t>
            </a:r>
            <a:r>
              <a:rPr lang="en-US" altLang="ko-KR" dirty="0">
                <a:latin typeface="Times New Roman" panose="02020603050405020304" pitchFamily="18" charset="0"/>
              </a:rPr>
              <a:t>, "</a:t>
            </a:r>
            <a:r>
              <a:rPr lang="en-US" altLang="ko-KR" dirty="0" err="1">
                <a:latin typeface="Times New Roman" panose="02020603050405020304" pitchFamily="18" charset="0"/>
              </a:rPr>
              <a:t>Hotjava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stmt.registerOutParameter</a:t>
            </a:r>
            <a:r>
              <a:rPr lang="en-US" altLang="ko-KR" dirty="0" smtClean="0">
                <a:latin typeface="Times New Roman" panose="02020603050405020304" pitchFamily="18" charset="0"/>
              </a:rPr>
              <a:t>(2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</a:rPr>
              <a:t>java.sql.Types.VARCHAR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int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rc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</a:t>
            </a:r>
            <a:r>
              <a:rPr lang="en-US" altLang="ko-KR" dirty="0" err="1">
                <a:latin typeface="Times New Roman" panose="02020603050405020304" pitchFamily="18" charset="0"/>
              </a:rPr>
              <a:t>stmt.executeUpdate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String </a:t>
            </a:r>
            <a:r>
              <a:rPr lang="en-US" altLang="ko-KR" dirty="0" err="1">
                <a:latin typeface="Times New Roman" panose="02020603050405020304" pitchFamily="18" charset="0"/>
              </a:rPr>
              <a:t>outParam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stmt.getString</a:t>
            </a:r>
            <a:r>
              <a:rPr lang="en-US" altLang="ko-KR" dirty="0">
                <a:latin typeface="Times New Roman" panose="02020603050405020304" pitchFamily="18" charset="0"/>
              </a:rPr>
              <a:t>(2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54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취소</a:t>
            </a:r>
            <a:r>
              <a:rPr lang="en-US" altLang="ko-KR" dirty="0"/>
              <a:t>(cancel) </a:t>
            </a:r>
            <a:r>
              <a:rPr lang="ko-KR" altLang="en-US" dirty="0"/>
              <a:t>및 결과 닫기</a:t>
            </a:r>
            <a:r>
              <a:rPr lang="en-US" altLang="ko-KR" dirty="0"/>
              <a:t>(close)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22961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Cancel &amp; Close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methods</a:t>
            </a:r>
          </a:p>
          <a:p>
            <a:pPr marL="357188" lvl="1" indent="0">
              <a:buNone/>
            </a:pPr>
            <a:r>
              <a:rPr lang="en-US" altLang="ko-KR" dirty="0"/>
              <a:t>void cancel() </a:t>
            </a:r>
            <a:r>
              <a:rPr lang="en-US" altLang="ko-KR" dirty="0" smtClean="0"/>
              <a:t>: </a:t>
            </a:r>
            <a:r>
              <a:rPr lang="ko-KR" altLang="en-US" dirty="0"/>
              <a:t>실행 중인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취소</a:t>
            </a:r>
            <a:endParaRPr lang="ko-KR" altLang="en-US" dirty="0"/>
          </a:p>
          <a:p>
            <a:pPr marL="357188" lvl="1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/>
              <a:t>close() </a:t>
            </a:r>
            <a:r>
              <a:rPr lang="en-US" altLang="ko-KR" dirty="0" smtClean="0"/>
              <a:t>: 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①result </a:t>
            </a:r>
            <a:r>
              <a:rPr lang="en-US" altLang="ko-KR" dirty="0"/>
              <a:t>set</a:t>
            </a:r>
            <a:r>
              <a:rPr lang="ko-KR" altLang="en-US" dirty="0"/>
              <a:t>을 </a:t>
            </a:r>
            <a:r>
              <a:rPr lang="ko-KR" altLang="en-US" dirty="0" smtClean="0"/>
              <a:t>닫고</a:t>
            </a:r>
            <a:r>
              <a:rPr lang="en-US" altLang="ko-KR" dirty="0" smtClean="0"/>
              <a:t>, 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②database </a:t>
            </a:r>
            <a:r>
              <a:rPr lang="ko-KR" altLang="en-US" dirty="0"/>
              <a:t>및 </a:t>
            </a:r>
            <a:r>
              <a:rPr lang="en-US" altLang="ko-KR" dirty="0"/>
              <a:t>JDBC </a:t>
            </a:r>
            <a:r>
              <a:rPr lang="ko-KR" altLang="en-US" dirty="0"/>
              <a:t>관련 자원을 </a:t>
            </a:r>
            <a:r>
              <a:rPr lang="ko-KR" altLang="en-US" dirty="0" smtClean="0"/>
              <a:t>회수</a:t>
            </a:r>
            <a:endParaRPr lang="en-US" altLang="ko-KR" dirty="0" smtClean="0"/>
          </a:p>
          <a:p>
            <a:pPr marL="458788" indent="-457200"/>
            <a:r>
              <a:rPr lang="ko-KR" altLang="en-US" dirty="0" smtClean="0"/>
              <a:t>사용 </a:t>
            </a:r>
            <a:r>
              <a:rPr lang="ko-KR" altLang="en-US" dirty="0"/>
              <a:t>예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530600"/>
            <a:ext cx="8229600" cy="1723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while (</a:t>
            </a:r>
            <a:r>
              <a:rPr lang="en-US" altLang="ko-KR" dirty="0" err="1">
                <a:latin typeface="Times New Roman" panose="02020603050405020304" pitchFamily="18" charset="0"/>
              </a:rPr>
              <a:t>rs.next</a:t>
            </a:r>
            <a:r>
              <a:rPr lang="en-US" altLang="ko-KR" dirty="0">
                <a:latin typeface="Times New Roman" panose="02020603050405020304" pitchFamily="18" charset="0"/>
              </a:rPr>
              <a:t>()) {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count++;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...		// </a:t>
            </a:r>
            <a:r>
              <a:rPr lang="ko-KR" altLang="en-US" dirty="0" smtClean="0">
                <a:latin typeface="Times New Roman" panose="02020603050405020304" pitchFamily="18" charset="0"/>
              </a:rPr>
              <a:t>현재 행에 대한 처리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if </a:t>
            </a:r>
            <a:r>
              <a:rPr lang="en-US" altLang="ko-KR" dirty="0">
                <a:latin typeface="Times New Roman" panose="02020603050405020304" pitchFamily="18" charset="0"/>
              </a:rPr>
              <a:t>(count &gt; 100) </a:t>
            </a:r>
            <a:r>
              <a:rPr lang="en-US" altLang="ko-KR" dirty="0" err="1">
                <a:latin typeface="Times New Roman" panose="02020603050405020304" pitchFamily="18" charset="0"/>
              </a:rPr>
              <a:t>stmt.cancel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710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오류와 </a:t>
            </a:r>
            <a:r>
              <a:rPr lang="ko-KR" altLang="en-US" dirty="0"/>
              <a:t>경고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79662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Source</a:t>
            </a:r>
            <a:r>
              <a:rPr lang="ko-KR" altLang="en-US" dirty="0" smtClean="0"/>
              <a:t>에 대한 작업을 함에 있어 오류가 발생하면 </a:t>
            </a:r>
            <a:r>
              <a:rPr lang="en-US" altLang="ko-KR" b="1" dirty="0" smtClean="0">
                <a:solidFill>
                  <a:srgbClr val="0070C0"/>
                </a:solidFill>
              </a:rPr>
              <a:t>SQL Exception</a:t>
            </a:r>
            <a:r>
              <a:rPr lang="ko-KR" altLang="en-US" dirty="0" smtClean="0"/>
              <a:t>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Exception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Java Exception</a:t>
            </a:r>
            <a:r>
              <a:rPr lang="ko-KR" altLang="en-US" dirty="0" smtClean="0"/>
              <a:t>의 하위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관련 예외 클래스들의 계층구조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126067" y="3161242"/>
            <a:ext cx="6248400" cy="2777082"/>
            <a:chOff x="1092200" y="3445934"/>
            <a:chExt cx="6248400" cy="2777082"/>
          </a:xfrm>
        </p:grpSpPr>
        <p:grpSp>
          <p:nvGrpSpPr>
            <p:cNvPr id="6" name="그룹 5"/>
            <p:cNvGrpSpPr/>
            <p:nvPr/>
          </p:nvGrpSpPr>
          <p:grpSpPr>
            <a:xfrm>
              <a:off x="3175000" y="3445934"/>
              <a:ext cx="2082800" cy="541868"/>
              <a:chOff x="3175000" y="3445934"/>
              <a:chExt cx="2082800" cy="541868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SQLException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getMessages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092200" y="4563541"/>
              <a:ext cx="2082800" cy="541868"/>
              <a:chOff x="3175000" y="3445934"/>
              <a:chExt cx="2082800" cy="541868"/>
            </a:xfrm>
          </p:grpSpPr>
          <p:sp>
            <p:nvSpPr>
              <p:cNvPr id="8" name="직사각형 7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SQLWarning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getNextWarning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257800" y="4563541"/>
              <a:ext cx="2082800" cy="541868"/>
              <a:chOff x="3175000" y="3445934"/>
              <a:chExt cx="2082800" cy="541868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BatchUpdateException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getUpdateCount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92200" y="5681148"/>
              <a:ext cx="2082800" cy="541868"/>
              <a:chOff x="3175000" y="3445934"/>
              <a:chExt cx="2082800" cy="541868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DataTruncation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getTransferSize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꺾인 연결선 16"/>
            <p:cNvCxnSpPr>
              <a:stCxn id="5" idx="2"/>
              <a:endCxn id="8" idx="0"/>
            </p:cNvCxnSpPr>
            <p:nvPr/>
          </p:nvCxnSpPr>
          <p:spPr bwMode="auto">
            <a:xfrm rot="5400000">
              <a:off x="2887131" y="3234271"/>
              <a:ext cx="575739" cy="20828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꺾인 연결선 19"/>
            <p:cNvCxnSpPr>
              <a:stCxn id="5" idx="2"/>
              <a:endCxn id="11" idx="0"/>
            </p:cNvCxnSpPr>
            <p:nvPr/>
          </p:nvCxnSpPr>
          <p:spPr bwMode="auto">
            <a:xfrm rot="16200000" flipH="1">
              <a:off x="4969931" y="3234271"/>
              <a:ext cx="575739" cy="20828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2" name="직선 화살표 연결선 21"/>
            <p:cNvCxnSpPr>
              <a:stCxn id="14" idx="0"/>
              <a:endCxn id="9" idx="2"/>
            </p:cNvCxnSpPr>
            <p:nvPr/>
          </p:nvCxnSpPr>
          <p:spPr bwMode="auto">
            <a:xfrm flipV="1">
              <a:off x="2133600" y="5105409"/>
              <a:ext cx="0" cy="5757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133600" y="5208612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extend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8933" y="3939191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extend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3400" y="3933357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extend</a:t>
              </a:r>
              <a:endParaRPr lang="ko-KR" alt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865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오류와 경고 관리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533"/>
            <a:ext cx="3437467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SQLException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클래스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7200" y="1831139"/>
          <a:ext cx="7053453" cy="1801368"/>
        </p:xfrm>
        <a:graphic>
          <a:graphicData uri="http://schemas.openxmlformats.org/drawingml/2006/table">
            <a:tbl>
              <a:tblPr/>
              <a:tblGrid>
                <a:gridCol w="1520698"/>
                <a:gridCol w="1857502"/>
                <a:gridCol w="3675253"/>
              </a:tblGrid>
              <a:tr h="268232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getMessage()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Java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예외 메시지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32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getSQLState</a:t>
                      </a:r>
                      <a:r>
                        <a:rPr lang="en-US" sz="16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SQLState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32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 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getErrorCode()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vendor-specific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에러 코드 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32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SQLException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getNextException()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다음 예외 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4399"/>
            <a:ext cx="7044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※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SQLState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: </a:t>
            </a:r>
            <a:r>
              <a:rPr lang="ko-KR" altLang="en-US" sz="1600" dirty="0">
                <a:latin typeface="Times New Roman" panose="02020603050405020304" pitchFamily="18" charset="0"/>
              </a:rPr>
              <a:t>오류와 관련된 부가적인 정보를 제공하는 코드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23332"/>
            <a:ext cx="3437467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SQLWarning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클래스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57200" y="4362672"/>
          <a:ext cx="7017512" cy="1801368"/>
        </p:xfrm>
        <a:graphic>
          <a:graphicData uri="http://schemas.openxmlformats.org/drawingml/2006/table">
            <a:tbl>
              <a:tblPr/>
              <a:tblGrid>
                <a:gridCol w="1448816"/>
                <a:gridCol w="2203704"/>
                <a:gridCol w="3364992"/>
              </a:tblGrid>
              <a:tr h="251299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getMessage()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Java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경고 메시지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9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getSQLState</a:t>
                      </a:r>
                      <a:r>
                        <a:rPr lang="en-US" sz="16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SQLState</a:t>
                      </a:r>
                      <a:r>
                        <a:rPr 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9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 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getErrorCode</a:t>
                      </a:r>
                      <a:r>
                        <a:rPr lang="en-US" sz="16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vendor-specific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경고 코드 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9">
                <a:tc>
                  <a:txBody>
                    <a:bodyPr/>
                    <a:lstStyle/>
                    <a:p>
                      <a:pPr marL="0" marR="0" indent="38100" algn="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SQLWarning</a:t>
                      </a:r>
                      <a:endParaRPr lang="en-US" sz="10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getNextWarning</a:t>
                      </a:r>
                      <a:r>
                        <a:rPr lang="en-US" sz="16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다음 경고 반환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171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오류와 경고 관리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3266"/>
            <a:ext cx="3437467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err="1">
                <a:latin typeface="Times New Roman" panose="02020603050405020304" pitchFamily="18" charset="0"/>
              </a:rPr>
              <a:t>DataTruncation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클래스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200" y="1755996"/>
          <a:ext cx="8229600" cy="1952118"/>
        </p:xfrm>
        <a:graphic>
          <a:graphicData uri="http://schemas.openxmlformats.org/drawingml/2006/table">
            <a:tbl>
              <a:tblPr/>
              <a:tblGrid>
                <a:gridCol w="2556933"/>
                <a:gridCol w="5672667"/>
              </a:tblGrid>
              <a:tr h="1452872">
                <a:tc>
                  <a:txBody>
                    <a:bodyPr/>
                    <a:lstStyle/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int</a:t>
                      </a:r>
                      <a:r>
                        <a:rPr lang="en-US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get</a:t>
                      </a:r>
                      <a:r>
                        <a:rPr lang="en-US" sz="14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DataSize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int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get</a:t>
                      </a:r>
                      <a:r>
                        <a:rPr lang="en-US" sz="14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TransferSize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int</a:t>
                      </a:r>
                      <a:r>
                        <a:rPr lang="en-US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get</a:t>
                      </a:r>
                      <a:r>
                        <a:rPr lang="en-US" sz="14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Index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boolean</a:t>
                      </a:r>
                      <a:r>
                        <a:rPr lang="en-US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get</a:t>
                      </a:r>
                      <a:r>
                        <a:rPr lang="en-US" sz="14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Parameter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boolean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get</a:t>
                      </a:r>
                      <a:r>
                        <a:rPr lang="en-US" sz="14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Read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51" marR="57651" marT="15939" marB="159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전송된 데이터의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bytes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수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반환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(unknown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인 경우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-1)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실제로 전송된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bytes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수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반환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(unknown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인 경우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-1)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절단된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열이나 인수의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인덱스 반환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(unknown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인 경우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-1)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인수로 전달된 값이 절단되었으면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true,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아니면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false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를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6350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절단이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read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할 때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발생하였으면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true,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아니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면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false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를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반환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51" marR="57651" marT="15939" marB="159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982599"/>
            <a:ext cx="3437467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BatchUpdateException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클래스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57200" y="4436533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7"/>
                <a:gridCol w="56811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getUpdateCount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5F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성공적으로 실행된 명령으로 인하여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+mn-lt"/>
                          <a:ea typeface="HY신명조" panose="02030600000101010101" pitchFamily="18" charset="-127"/>
                        </a:rPr>
                        <a:t>update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+mn-lt"/>
                          <a:ea typeface="HY신명조" panose="02030600000101010101" pitchFamily="18" charset="-127"/>
                        </a:rPr>
                        <a:t>된 행의 수 반환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+mn-lt"/>
                        <a:ea typeface="HY신명조" panose="02030600000101010101" pitchFamily="18" charset="-127"/>
                      </a:endParaRPr>
                    </a:p>
                  </a:txBody>
                  <a:tcPr>
                    <a:solidFill>
                      <a:srgbClr val="CAE8A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143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오류와 경고 관리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SQLException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과정에서 여러 개의 오류가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발생한 순서대로 연결된 리스트에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오류는 </a:t>
            </a:r>
            <a:r>
              <a:rPr lang="en-US" altLang="ko-KR" dirty="0" err="1" smtClean="0"/>
              <a:t>getNextException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통하여 획득</a:t>
            </a:r>
            <a:endParaRPr lang="en-US" altLang="ko-KR" dirty="0"/>
          </a:p>
          <a:p>
            <a:pPr>
              <a:buClr>
                <a:srgbClr val="BB9321"/>
              </a:buClr>
            </a:pPr>
            <a:r>
              <a:rPr lang="en-US" altLang="ko-KR" dirty="0" err="1" smtClean="0">
                <a:solidFill>
                  <a:srgbClr val="000000"/>
                </a:solidFill>
              </a:rPr>
              <a:t>SQLWarning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객체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EB933B"/>
              </a:buClr>
            </a:pPr>
            <a:r>
              <a:rPr lang="ko-KR" altLang="en-US" dirty="0" smtClean="0">
                <a:solidFill>
                  <a:srgbClr val="000000"/>
                </a:solidFill>
              </a:rPr>
              <a:t>경고는 표면상으로 드러나지 않고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경고 발생의 원인이 되는 객체</a:t>
            </a:r>
            <a:r>
              <a:rPr lang="en-US" altLang="ko-KR" dirty="0" smtClean="0">
                <a:solidFill>
                  <a:srgbClr val="000000"/>
                </a:solidFill>
              </a:rPr>
              <a:t>(Connection, Statement, </a:t>
            </a:r>
            <a:r>
              <a:rPr lang="en-US" altLang="ko-KR" dirty="0" err="1" smtClean="0">
                <a:solidFill>
                  <a:srgbClr val="000000"/>
                </a:solidFill>
              </a:rPr>
              <a:t>ResultSet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</a:rPr>
              <a:t>에 부착됨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>
              <a:buClr>
                <a:srgbClr val="EB933B"/>
              </a:buClr>
            </a:pPr>
            <a:r>
              <a:rPr lang="ko-KR" altLang="en-US" dirty="0" smtClean="0">
                <a:solidFill>
                  <a:srgbClr val="000000"/>
                </a:solidFill>
              </a:rPr>
              <a:t>경고는 관련된 객체의 </a:t>
            </a:r>
            <a:r>
              <a:rPr lang="en-US" altLang="ko-KR" dirty="0" err="1" smtClean="0">
                <a:solidFill>
                  <a:srgbClr val="000000"/>
                </a:solidFill>
              </a:rPr>
              <a:t>getWarnings</a:t>
            </a:r>
            <a:r>
              <a:rPr lang="en-US" altLang="ko-KR" dirty="0" smtClean="0">
                <a:solidFill>
                  <a:srgbClr val="000000"/>
                </a:solidFill>
              </a:rPr>
              <a:t>()</a:t>
            </a:r>
            <a:r>
              <a:rPr lang="ko-KR" altLang="en-US" dirty="0" smtClean="0">
                <a:solidFill>
                  <a:srgbClr val="000000"/>
                </a:solidFill>
              </a:rPr>
              <a:t>를 사용하여 획득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r>
              <a:rPr lang="en-US" altLang="ko-KR" dirty="0" err="1" smtClean="0">
                <a:solidFill>
                  <a:srgbClr val="000000"/>
                </a:solidFill>
              </a:rPr>
              <a:t>connection.getWarnings</a:t>
            </a:r>
            <a:r>
              <a:rPr lang="en-US" altLang="ko-KR" dirty="0" smtClean="0">
                <a:solidFill>
                  <a:srgbClr val="000000"/>
                </a:solidFill>
              </a:rPr>
              <a:t>(), </a:t>
            </a:r>
            <a:r>
              <a:rPr lang="en-US" altLang="ko-KR" dirty="0" err="1" smtClean="0">
                <a:solidFill>
                  <a:srgbClr val="000000"/>
                </a:solidFill>
              </a:rPr>
              <a:t>statement.getWarnings</a:t>
            </a:r>
            <a:r>
              <a:rPr lang="en-US" altLang="ko-KR" dirty="0" smtClean="0">
                <a:solidFill>
                  <a:srgbClr val="000000"/>
                </a:solidFill>
              </a:rPr>
              <a:t>(), …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EB933B"/>
              </a:buClr>
            </a:pPr>
            <a:r>
              <a:rPr lang="ko-KR" altLang="en-US" dirty="0" smtClean="0">
                <a:solidFill>
                  <a:srgbClr val="000000"/>
                </a:solidFill>
              </a:rPr>
              <a:t>여러 개의 </a:t>
            </a:r>
            <a:r>
              <a:rPr lang="en-US" altLang="ko-KR" dirty="0" err="1" smtClean="0">
                <a:solidFill>
                  <a:srgbClr val="000000"/>
                </a:solidFill>
              </a:rPr>
              <a:t>SQLWarning</a:t>
            </a:r>
            <a:r>
              <a:rPr lang="ko-KR" altLang="en-US" dirty="0" smtClean="0">
                <a:solidFill>
                  <a:srgbClr val="000000"/>
                </a:solidFill>
              </a:rPr>
              <a:t>은 </a:t>
            </a:r>
            <a:r>
              <a:rPr lang="ko-KR" altLang="en-US" dirty="0"/>
              <a:t>발생한 순서대로 연결된 리스트에 </a:t>
            </a:r>
            <a:r>
              <a:rPr lang="ko-KR" altLang="en-US" dirty="0" smtClean="0"/>
              <a:t>기록되며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각각의 경고는 </a:t>
            </a:r>
            <a:r>
              <a:rPr lang="en-US" altLang="ko-KR" dirty="0" err="1" smtClean="0">
                <a:solidFill>
                  <a:srgbClr val="000000"/>
                </a:solidFill>
              </a:rPr>
              <a:t>getNextWarning</a:t>
            </a:r>
            <a:r>
              <a:rPr lang="en-US" altLang="ko-KR" dirty="0" smtClean="0">
                <a:solidFill>
                  <a:srgbClr val="000000"/>
                </a:solidFill>
              </a:rPr>
              <a:t>()</a:t>
            </a:r>
            <a:r>
              <a:rPr lang="ko-KR" altLang="en-US" dirty="0">
                <a:solidFill>
                  <a:srgbClr val="000000"/>
                </a:solidFill>
              </a:rPr>
              <a:t>을 </a:t>
            </a:r>
            <a:r>
              <a:rPr lang="ko-KR" altLang="en-US" dirty="0" smtClean="0">
                <a:solidFill>
                  <a:srgbClr val="000000"/>
                </a:solidFill>
              </a:rPr>
              <a:t>사용하여 획득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4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</a:t>
            </a:r>
            <a:endParaRPr lang="ko-KR" altLang="en-US" dirty="0"/>
          </a:p>
        </p:txBody>
      </p:sp>
      <p:pic>
        <p:nvPicPr>
          <p:cNvPr id="2049" name="_x165142760" descr="EMB00000b340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405466"/>
            <a:ext cx="749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551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exception </a:t>
            </a:r>
            <a:r>
              <a:rPr lang="ko-KR" altLang="en-US" dirty="0"/>
              <a:t>및 </a:t>
            </a:r>
            <a:r>
              <a:rPr lang="en-US" altLang="ko-KR" dirty="0"/>
              <a:t>warning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61533"/>
            <a:ext cx="8229600" cy="5139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try {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        Connection conn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DriverManager.getConnection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url</a:t>
            </a:r>
            <a:r>
              <a:rPr lang="en-US" altLang="ko-KR" dirty="0">
                <a:latin typeface="Times New Roman" panose="02020603050405020304" pitchFamily="18" charset="0"/>
              </a:rPr>
              <a:t>);	</a:t>
            </a:r>
            <a:r>
              <a:rPr lang="en-US" altLang="ko-KR" dirty="0" err="1">
                <a:latin typeface="Times New Roman" panose="02020603050405020304" pitchFamily="18" charset="0"/>
              </a:rPr>
              <a:t>checkWarnings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conn.getWarnings</a:t>
            </a:r>
            <a:r>
              <a:rPr lang="en-US" altLang="ko-KR" dirty="0" smtClean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        Statement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stmt</a:t>
            </a:r>
            <a:r>
              <a:rPr lang="en-US" altLang="ko-KR" dirty="0" smtClean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conn.createStatement</a:t>
            </a:r>
            <a:r>
              <a:rPr lang="en-US" altLang="ko-KR" dirty="0">
                <a:latin typeface="Times New Roman" panose="02020603050405020304" pitchFamily="18" charset="0"/>
              </a:rPr>
              <a:t>();	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checkWarnings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stmt.getWarnings</a:t>
            </a:r>
            <a:r>
              <a:rPr lang="en-US" altLang="ko-KR" dirty="0" smtClean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rs</a:t>
            </a:r>
            <a:r>
              <a:rPr lang="en-US" altLang="ko-KR" dirty="0" smtClean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stmt.executeQuery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sql</a:t>
            </a:r>
            <a:r>
              <a:rPr lang="en-US" altLang="ko-KR" dirty="0" smtClean="0">
                <a:latin typeface="Times New Roman" panose="02020603050405020304" pitchFamily="18" charset="0"/>
              </a:rPr>
              <a:t>);	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checkWarnings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rs.getWarnings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} catch (</a:t>
            </a:r>
            <a:r>
              <a:rPr lang="en-US" altLang="ko-KR" dirty="0" err="1">
                <a:latin typeface="Times New Roman" panose="02020603050405020304" pitchFamily="18" charset="0"/>
              </a:rPr>
              <a:t>SQLException</a:t>
            </a:r>
            <a:r>
              <a:rPr lang="en-US" altLang="ko-KR" dirty="0">
                <a:latin typeface="Times New Roman" panose="02020603050405020304" pitchFamily="18" charset="0"/>
              </a:rPr>
              <a:t> e) </a:t>
            </a:r>
            <a:r>
              <a:rPr lang="en-US" altLang="ko-KR" dirty="0" smtClean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  while </a:t>
            </a:r>
            <a:r>
              <a:rPr lang="en-US" altLang="ko-KR" dirty="0">
                <a:latin typeface="Times New Roman" panose="02020603050405020304" pitchFamily="18" charset="0"/>
              </a:rPr>
              <a:t>(e != null) {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("SQL </a:t>
            </a:r>
            <a:r>
              <a:rPr lang="ko-KR" altLang="en-US" dirty="0">
                <a:latin typeface="Times New Roman" panose="02020603050405020304" pitchFamily="18" charset="0"/>
              </a:rPr>
              <a:t>상태</a:t>
            </a:r>
            <a:r>
              <a:rPr lang="en-US" altLang="ko-KR" dirty="0">
                <a:latin typeface="Times New Roman" panose="02020603050405020304" pitchFamily="18" charset="0"/>
              </a:rPr>
              <a:t>: " + </a:t>
            </a:r>
            <a:r>
              <a:rPr lang="en-US" altLang="ko-KR" dirty="0" err="1">
                <a:latin typeface="Times New Roman" panose="02020603050405020304" pitchFamily="18" charset="0"/>
              </a:rPr>
              <a:t>e.getSQLState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ko-KR" altLang="en-US" dirty="0">
                <a:latin typeface="Times New Roman" panose="02020603050405020304" pitchFamily="18" charset="0"/>
              </a:rPr>
              <a:t>자바 예외 메시지</a:t>
            </a:r>
            <a:r>
              <a:rPr lang="en-US" altLang="ko-KR" dirty="0">
                <a:latin typeface="Times New Roman" panose="02020603050405020304" pitchFamily="18" charset="0"/>
              </a:rPr>
              <a:t>: " + </a:t>
            </a:r>
            <a:r>
              <a:rPr lang="en-US" altLang="ko-KR" dirty="0" err="1">
                <a:latin typeface="Times New Roman" panose="02020603050405020304" pitchFamily="18" charset="0"/>
              </a:rPr>
              <a:t>e.getMessage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("DBMS </a:t>
            </a:r>
            <a:r>
              <a:rPr lang="ko-KR" altLang="en-US" dirty="0">
                <a:latin typeface="Times New Roman" panose="02020603050405020304" pitchFamily="18" charset="0"/>
              </a:rPr>
              <a:t>에러 코드</a:t>
            </a:r>
            <a:r>
              <a:rPr lang="en-US" altLang="ko-KR" dirty="0">
                <a:latin typeface="Times New Roman" panose="02020603050405020304" pitchFamily="18" charset="0"/>
              </a:rPr>
              <a:t>: " + </a:t>
            </a:r>
            <a:r>
              <a:rPr lang="en-US" altLang="ko-KR" dirty="0" err="1">
                <a:latin typeface="Times New Roman" panose="02020603050405020304" pitchFamily="18" charset="0"/>
              </a:rPr>
              <a:t>e.getErrorCode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e.getNextException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  }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latin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private static void </a:t>
            </a:r>
            <a:r>
              <a:rPr lang="en-US" altLang="ko-KR" dirty="0" err="1">
                <a:latin typeface="Times New Roman" panose="02020603050405020304" pitchFamily="18" charset="0"/>
              </a:rPr>
              <a:t>checkWarnings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SQLWarning</a:t>
            </a:r>
            <a:r>
              <a:rPr lang="en-US" altLang="ko-KR" dirty="0">
                <a:latin typeface="Times New Roman" panose="02020603050405020304" pitchFamily="18" charset="0"/>
              </a:rPr>
              <a:t> w) throws </a:t>
            </a:r>
            <a:r>
              <a:rPr lang="en-US" altLang="ko-KR" dirty="0" err="1">
                <a:latin typeface="Times New Roman" panose="02020603050405020304" pitchFamily="18" charset="0"/>
              </a:rPr>
              <a:t>SQLException</a:t>
            </a:r>
            <a:r>
              <a:rPr lang="en-US" altLang="ko-KR" dirty="0">
                <a:latin typeface="Times New Roman" panose="02020603050405020304" pitchFamily="18" charset="0"/>
              </a:rPr>
              <a:t> {</a:t>
            </a: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  if </a:t>
            </a:r>
            <a:r>
              <a:rPr lang="en-US" altLang="ko-KR" dirty="0">
                <a:latin typeface="Times New Roman" panose="02020603050405020304" pitchFamily="18" charset="0"/>
              </a:rPr>
              <a:t>(w != null) {</a:t>
            </a: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while </a:t>
            </a:r>
            <a:r>
              <a:rPr lang="en-US" altLang="ko-KR" dirty="0">
                <a:latin typeface="Times New Roman" panose="02020603050405020304" pitchFamily="18" charset="0"/>
              </a:rPr>
              <a:t>(w != null) {</a:t>
            </a: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("SQL </a:t>
            </a:r>
            <a:r>
              <a:rPr lang="ko-KR" altLang="en-US" dirty="0">
                <a:latin typeface="Times New Roman" panose="02020603050405020304" pitchFamily="18" charset="0"/>
              </a:rPr>
              <a:t>상태</a:t>
            </a:r>
            <a:r>
              <a:rPr lang="en-US" altLang="ko-KR" dirty="0">
                <a:latin typeface="Times New Roman" panose="02020603050405020304" pitchFamily="18" charset="0"/>
              </a:rPr>
              <a:t>:" + </a:t>
            </a:r>
            <a:r>
              <a:rPr lang="en-US" altLang="ko-KR" dirty="0" err="1">
                <a:latin typeface="Times New Roman" panose="02020603050405020304" pitchFamily="18" charset="0"/>
              </a:rPr>
              <a:t>w.getSQLState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ko-KR" altLang="en-US" dirty="0">
                <a:latin typeface="Times New Roman" panose="02020603050405020304" pitchFamily="18" charset="0"/>
              </a:rPr>
              <a:t>자바 예외 메시지</a:t>
            </a:r>
            <a:r>
              <a:rPr lang="en-US" altLang="ko-KR" dirty="0">
                <a:latin typeface="Times New Roman" panose="02020603050405020304" pitchFamily="18" charset="0"/>
              </a:rPr>
              <a:t>:" + </a:t>
            </a:r>
            <a:r>
              <a:rPr lang="en-US" altLang="ko-KR" dirty="0" err="1">
                <a:latin typeface="Times New Roman" panose="02020603050405020304" pitchFamily="18" charset="0"/>
              </a:rPr>
              <a:t>w.getMessage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("DBMS </a:t>
            </a:r>
            <a:r>
              <a:rPr lang="ko-KR" altLang="en-US" dirty="0">
                <a:latin typeface="Times New Roman" panose="02020603050405020304" pitchFamily="18" charset="0"/>
              </a:rPr>
              <a:t>에러 코드</a:t>
            </a:r>
            <a:r>
              <a:rPr lang="en-US" altLang="ko-KR" dirty="0">
                <a:latin typeface="Times New Roman" panose="02020603050405020304" pitchFamily="18" charset="0"/>
              </a:rPr>
              <a:t>:" + </a:t>
            </a:r>
            <a:r>
              <a:rPr lang="en-US" altLang="ko-KR" dirty="0" err="1">
                <a:latin typeface="Times New Roman" panose="02020603050405020304" pitchFamily="18" charset="0"/>
              </a:rPr>
              <a:t>w.getErrorCode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w.getNextWarning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  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34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Truncation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61533"/>
            <a:ext cx="8229600" cy="5139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try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b="1" i="1" dirty="0">
                <a:solidFill>
                  <a:srgbClr val="00B050"/>
                </a:solidFill>
              </a:rPr>
              <a:t>...database read and/or write</a:t>
            </a:r>
            <a:r>
              <a:rPr lang="en-US" altLang="ko-KR" b="1" i="1" dirty="0" smtClean="0">
                <a:solidFill>
                  <a:srgbClr val="00B050"/>
                </a:solidFill>
              </a:rPr>
              <a:t>...</a:t>
            </a:r>
            <a:endParaRPr lang="en-US" altLang="ko-KR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</a:rPr>
              <a:t>} </a:t>
            </a:r>
            <a:r>
              <a:rPr lang="en-US" altLang="ko-KR" dirty="0">
                <a:latin typeface="Times New Roman" panose="02020603050405020304" pitchFamily="18" charset="0"/>
              </a:rPr>
              <a:t>catch (</a:t>
            </a:r>
            <a:r>
              <a:rPr lang="en-US" altLang="ko-KR" dirty="0" err="1">
                <a:latin typeface="Times New Roman" panose="02020603050405020304" pitchFamily="18" charset="0"/>
              </a:rPr>
              <a:t>SQLException</a:t>
            </a:r>
            <a:r>
              <a:rPr lang="en-US" altLang="ko-KR" dirty="0">
                <a:latin typeface="Times New Roman" panose="02020603050405020304" pitchFamily="18" charset="0"/>
              </a:rPr>
              <a:t> e) </a:t>
            </a:r>
            <a:r>
              <a:rPr lang="en-US" altLang="ko-KR" dirty="0" smtClean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index = </a:t>
            </a:r>
            <a:r>
              <a:rPr lang="en-US" altLang="ko-KR" dirty="0" err="1">
                <a:latin typeface="Times New Roman" panose="02020603050405020304" pitchFamily="18" charset="0"/>
              </a:rPr>
              <a:t>e.getIndex</a:t>
            </a:r>
            <a:r>
              <a:rPr lang="en-US" altLang="ko-KR" dirty="0">
                <a:latin typeface="Times New Roman" panose="02020603050405020304" pitchFamily="18" charset="0"/>
              </a:rPr>
              <a:t>();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ko-KR" altLang="en-US" dirty="0">
                <a:latin typeface="Times New Roman" panose="02020603050405020304" pitchFamily="18" charset="0"/>
              </a:rPr>
              <a:t>절단된 칼럼 위치</a:t>
            </a:r>
            <a:r>
              <a:rPr lang="en-US" altLang="ko-KR" dirty="0">
                <a:latin typeface="Times New Roman" panose="02020603050405020304" pitchFamily="18" charset="0"/>
              </a:rPr>
              <a:t>: " + index);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if (index != -1) {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if (</a:t>
            </a:r>
            <a:r>
              <a:rPr lang="en-US" altLang="ko-KR" dirty="0" err="1">
                <a:latin typeface="Times New Roman" panose="02020603050405020304" pitchFamily="18" charset="0"/>
              </a:rPr>
              <a:t>e.getParameter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</a:t>
            </a:r>
            <a:r>
              <a:rPr lang="en-US" altLang="ko-KR" dirty="0">
                <a:latin typeface="Times New Roman" panose="02020603050405020304" pitchFamily="18" charset="0"/>
              </a:rPr>
              <a:t>(" </a:t>
            </a:r>
            <a:r>
              <a:rPr lang="ko-KR" altLang="en-US" dirty="0" err="1">
                <a:latin typeface="Times New Roman" panose="02020603050405020304" pitchFamily="18" charset="0"/>
              </a:rPr>
              <a:t>파라미터</a:t>
            </a:r>
            <a:r>
              <a:rPr lang="ko-KR" altLang="en-US" dirty="0">
                <a:latin typeface="Times New Roman" panose="02020603050405020304" pitchFamily="18" charset="0"/>
              </a:rPr>
              <a:t> 中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	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</a:t>
            </a:r>
            <a:r>
              <a:rPr lang="en-US" altLang="ko-KR" dirty="0">
                <a:latin typeface="Times New Roman" panose="02020603050405020304" pitchFamily="18" charset="0"/>
              </a:rPr>
              <a:t>(" result set </a:t>
            </a:r>
            <a:r>
              <a:rPr lang="ko-KR" altLang="en-US" dirty="0">
                <a:latin typeface="Times New Roman" panose="02020603050405020304" pitchFamily="18" charset="0"/>
              </a:rPr>
              <a:t>中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if (</a:t>
            </a:r>
            <a:r>
              <a:rPr lang="en-US" altLang="ko-KR" dirty="0" err="1">
                <a:latin typeface="Times New Roman" panose="02020603050405020304" pitchFamily="18" charset="0"/>
              </a:rPr>
              <a:t>e.getRead</a:t>
            </a:r>
            <a:r>
              <a:rPr lang="en-US" altLang="ko-KR" dirty="0">
                <a:latin typeface="Times New Roman" panose="02020603050405020304" pitchFamily="18" charset="0"/>
              </a:rPr>
              <a:t>())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 </a:t>
            </a:r>
            <a:r>
              <a:rPr lang="ko-KR" altLang="en-US" dirty="0">
                <a:latin typeface="Times New Roman" panose="02020603050405020304" pitchFamily="18" charset="0"/>
              </a:rPr>
              <a:t>읽기 도중 발생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else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 </a:t>
            </a:r>
            <a:r>
              <a:rPr lang="ko-KR" altLang="en-US" dirty="0">
                <a:latin typeface="Times New Roman" panose="02020603050405020304" pitchFamily="18" charset="0"/>
              </a:rPr>
              <a:t>쓰기 도중 발생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ko-KR" altLang="en-US" dirty="0">
                <a:latin typeface="Times New Roman" panose="02020603050405020304" pitchFamily="18" charset="0"/>
              </a:rPr>
              <a:t>원래 크기</a:t>
            </a:r>
            <a:r>
              <a:rPr lang="en-US" altLang="ko-KR" dirty="0">
                <a:latin typeface="Times New Roman" panose="02020603050405020304" pitchFamily="18" charset="0"/>
              </a:rPr>
              <a:t>:" + </a:t>
            </a:r>
            <a:r>
              <a:rPr lang="en-US" altLang="ko-KR" dirty="0" err="1">
                <a:latin typeface="Times New Roman" panose="02020603050405020304" pitchFamily="18" charset="0"/>
              </a:rPr>
              <a:t>e.getDataSize</a:t>
            </a:r>
            <a:r>
              <a:rPr lang="en-US" altLang="ko-KR" dirty="0">
                <a:latin typeface="Times New Roman" panose="02020603050405020304" pitchFamily="18" charset="0"/>
              </a:rPr>
              <a:t>() + ", </a:t>
            </a:r>
            <a:r>
              <a:rPr lang="ko-KR" altLang="en-US" dirty="0">
                <a:latin typeface="Times New Roman" panose="02020603050405020304" pitchFamily="18" charset="0"/>
              </a:rPr>
              <a:t>실제 전송</a:t>
            </a:r>
            <a:r>
              <a:rPr lang="en-US" altLang="ko-KR" dirty="0" smtClean="0">
                <a:latin typeface="Times New Roman" panose="02020603050405020304" pitchFamily="18" charset="0"/>
              </a:rPr>
              <a:t>:“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		 +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e.getTransferSize</a:t>
            </a:r>
            <a:r>
              <a:rPr lang="en-US" altLang="ko-KR" dirty="0">
                <a:latin typeface="Times New Roman" panose="02020603050405020304" pitchFamily="18" charset="0"/>
              </a:rPr>
              <a:t>() );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018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Escape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의해 지원되는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문법 사이의 차이를 극복하기 위한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Escape </a:t>
            </a:r>
            <a:r>
              <a:rPr lang="ko-KR" altLang="en-US" dirty="0" smtClean="0"/>
              <a:t>문법은 다양한 드라이버에 대하여 중립적</a:t>
            </a:r>
            <a:endParaRPr lang="en-US" altLang="ko-KR" dirty="0" smtClean="0"/>
          </a:p>
          <a:p>
            <a:pPr lvl="1"/>
            <a:r>
              <a:rPr lang="en-US" altLang="ko-KR" dirty="0"/>
              <a:t>JDBC </a:t>
            </a:r>
            <a:r>
              <a:rPr lang="ko-KR" altLang="en-US" dirty="0"/>
              <a:t>드라이버는 </a:t>
            </a:r>
            <a:r>
              <a:rPr lang="en-US" altLang="ko-KR" dirty="0"/>
              <a:t>escape </a:t>
            </a:r>
            <a:r>
              <a:rPr lang="ko-KR" altLang="en-US" dirty="0" smtClean="0"/>
              <a:t>문법을 </a:t>
            </a:r>
            <a:r>
              <a:rPr lang="ko-KR" altLang="en-US" dirty="0"/>
              <a:t>특정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/>
              <a:t>문법에 맞게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변환에 필요한 옵션 설정에 사용하는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Statement.setEscapeProcessing</a:t>
            </a:r>
            <a:r>
              <a:rPr lang="en-US" altLang="ko-KR" dirty="0" smtClean="0"/>
              <a:t>(true)</a:t>
            </a:r>
          </a:p>
          <a:p>
            <a:pPr lvl="3"/>
            <a:r>
              <a:rPr lang="en-US" altLang="ko-KR" dirty="0" err="1" smtClean="0"/>
              <a:t>RowSet.setEscapeProcessing</a:t>
            </a:r>
            <a:r>
              <a:rPr lang="en-US" altLang="ko-KR" dirty="0" smtClean="0"/>
              <a:t>(true)</a:t>
            </a:r>
          </a:p>
          <a:p>
            <a:pPr lvl="2"/>
            <a:r>
              <a:rPr lang="en-US" altLang="ko-KR" dirty="0" smtClean="0"/>
              <a:t>Escape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(clause)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{ </a:t>
            </a:r>
            <a:r>
              <a:rPr lang="en-US" altLang="ko-KR" i="1" dirty="0" err="1" smtClean="0"/>
              <a:t>escape_syntax</a:t>
            </a:r>
            <a:r>
              <a:rPr lang="ko-KR" altLang="en-US" i="1" dirty="0" smtClean="0"/>
              <a:t>에 따른 문장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0153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 </a:t>
            </a:r>
            <a:r>
              <a:rPr lang="ko-KR" altLang="en-US" dirty="0"/>
              <a:t>문법에 따른 문장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59492"/>
          </a:xfrm>
        </p:spPr>
        <p:txBody>
          <a:bodyPr>
            <a:normAutofit fontScale="70000" lnSpcReduction="20000"/>
          </a:bodyPr>
          <a:lstStyle/>
          <a:p>
            <a:pPr marL="355600" indent="-355600">
              <a:buFont typeface="+mj-lt"/>
              <a:buAutoNum type="arabicPeriod"/>
            </a:pPr>
            <a:r>
              <a:rPr lang="en-US" altLang="ko-KR" dirty="0"/>
              <a:t>Stored Procedure</a:t>
            </a:r>
            <a:r>
              <a:rPr lang="ko-KR" altLang="en-US" dirty="0"/>
              <a:t>를 위한 </a:t>
            </a:r>
            <a:r>
              <a:rPr lang="en-US" altLang="ko-KR" dirty="0"/>
              <a:t>Escape Syntax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구문</a:t>
            </a:r>
            <a:r>
              <a:rPr lang="en-US" altLang="ko-KR" dirty="0" smtClean="0"/>
              <a:t>: { </a:t>
            </a:r>
            <a:r>
              <a:rPr lang="en-US" altLang="ko-KR" dirty="0"/>
              <a:t>?= call </a:t>
            </a:r>
            <a:r>
              <a:rPr lang="ko-KR" altLang="en-US" i="1" dirty="0" smtClean="0"/>
              <a:t>내장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프로시저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r>
              <a:rPr lang="en-US" altLang="ko-KR" dirty="0" smtClean="0"/>
              <a:t>(</a:t>
            </a:r>
            <a:r>
              <a:rPr lang="ko-KR" altLang="en-US" i="1" dirty="0" smtClean="0"/>
              <a:t>인수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</a:p>
          <a:p>
            <a:pPr marL="1079500"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인수 형태</a:t>
            </a:r>
            <a:r>
              <a:rPr lang="en-US" altLang="ko-KR" dirty="0" smtClean="0"/>
              <a:t>: IN / OUT / INOUT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: { </a:t>
            </a:r>
            <a:r>
              <a:rPr lang="en-US" altLang="ko-KR" dirty="0"/>
              <a:t>?= call </a:t>
            </a:r>
            <a:r>
              <a:rPr lang="en-US" altLang="ko-KR" dirty="0" err="1"/>
              <a:t>proc_purge_employee</a:t>
            </a:r>
            <a:r>
              <a:rPr lang="en-US" altLang="ko-KR" dirty="0"/>
              <a:t> employees, </a:t>
            </a:r>
            <a:r>
              <a:rPr lang="en-US" altLang="ko-KR" dirty="0" err="1"/>
              <a:t>emp_messages</a:t>
            </a:r>
            <a:r>
              <a:rPr lang="en-US" altLang="ko-KR" dirty="0"/>
              <a:t> }</a:t>
            </a:r>
          </a:p>
          <a:p>
            <a:pPr marL="355600" indent="-355600">
              <a:buFont typeface="+mj-lt"/>
              <a:buAutoNum type="arabicPeriod"/>
            </a:pPr>
            <a:r>
              <a:rPr lang="ko-KR" altLang="en-US" dirty="0"/>
              <a:t>스칼라 함수를 위한 </a:t>
            </a:r>
            <a:r>
              <a:rPr lang="en-US" altLang="ko-KR" dirty="0"/>
              <a:t>Escape </a:t>
            </a:r>
            <a:r>
              <a:rPr lang="en-US" altLang="ko-KR" dirty="0" smtClean="0"/>
              <a:t>Syntax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구문</a:t>
            </a:r>
            <a:r>
              <a:rPr lang="en-US" altLang="ko-KR" dirty="0"/>
              <a:t>: { </a:t>
            </a:r>
            <a:r>
              <a:rPr lang="en-US" altLang="ko-KR" dirty="0" err="1"/>
              <a:t>fn</a:t>
            </a:r>
            <a:r>
              <a:rPr lang="en-US" altLang="ko-KR" dirty="0"/>
              <a:t> </a:t>
            </a:r>
            <a:r>
              <a:rPr lang="ko-KR" altLang="en-US" i="1" dirty="0" smtClean="0"/>
              <a:t>함수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i="1" dirty="0" smtClean="0"/>
              <a:t>인수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리스트</a:t>
            </a:r>
            <a:r>
              <a:rPr lang="en-US" altLang="ko-KR" dirty="0"/>
              <a:t>) }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: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/>
              <a:t>TIME </a:t>
            </a:r>
            <a:r>
              <a:rPr lang="ko-KR" altLang="en-US" dirty="0"/>
              <a:t>및 </a:t>
            </a:r>
            <a:r>
              <a:rPr lang="en-US" altLang="ko-KR" dirty="0"/>
              <a:t>DATE</a:t>
            </a:r>
            <a:r>
              <a:rPr lang="ko-KR" altLang="en-US" dirty="0"/>
              <a:t>를 위한 </a:t>
            </a:r>
            <a:r>
              <a:rPr lang="en-US" altLang="ko-KR" dirty="0"/>
              <a:t>Escape </a:t>
            </a:r>
            <a:r>
              <a:rPr lang="en-US" altLang="ko-KR" dirty="0" smtClean="0"/>
              <a:t>Syntax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구문</a:t>
            </a:r>
            <a:r>
              <a:rPr lang="en-US" altLang="ko-KR" dirty="0"/>
              <a:t>: </a:t>
            </a:r>
            <a:r>
              <a:rPr lang="en-US" altLang="ko-KR" dirty="0" smtClean="0"/>
              <a:t>date { </a:t>
            </a:r>
            <a:r>
              <a:rPr lang="en-US" altLang="ko-KR" dirty="0"/>
              <a:t>d '</a:t>
            </a:r>
            <a:r>
              <a:rPr lang="en-US" altLang="ko-KR" dirty="0" err="1"/>
              <a:t>yyyy</a:t>
            </a:r>
            <a:r>
              <a:rPr lang="en-US" altLang="ko-KR" dirty="0"/>
              <a:t>-mm-</a:t>
            </a:r>
            <a:r>
              <a:rPr lang="en-US" altLang="ko-KR" dirty="0" err="1"/>
              <a:t>dd</a:t>
            </a:r>
            <a:r>
              <a:rPr lang="en-US" altLang="ko-KR" dirty="0"/>
              <a:t>' </a:t>
            </a:r>
            <a:r>
              <a:rPr lang="en-US" altLang="ko-KR" dirty="0" smtClean="0"/>
              <a:t>}, time { </a:t>
            </a:r>
            <a:r>
              <a:rPr lang="en-US" altLang="ko-KR" dirty="0"/>
              <a:t>t '</a:t>
            </a:r>
            <a:r>
              <a:rPr lang="en-US" altLang="ko-KR" dirty="0" err="1"/>
              <a:t>hh:mm:ss</a:t>
            </a:r>
            <a:r>
              <a:rPr lang="en-US" altLang="ko-KR" dirty="0"/>
              <a:t>' </a:t>
            </a:r>
            <a:r>
              <a:rPr lang="en-US" altLang="ko-KR" dirty="0" smtClean="0"/>
              <a:t>},</a:t>
            </a:r>
          </a:p>
          <a:p>
            <a:pPr marL="3556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timestamp { </a:t>
            </a:r>
            <a:r>
              <a:rPr lang="en-US" altLang="ko-KR" dirty="0" err="1"/>
              <a:t>ts</a:t>
            </a:r>
            <a:r>
              <a:rPr lang="en-US" altLang="ko-KR" dirty="0"/>
              <a:t> '</a:t>
            </a:r>
            <a:r>
              <a:rPr lang="en-US" altLang="ko-KR" dirty="0" err="1"/>
              <a:t>yyyy</a:t>
            </a:r>
            <a:r>
              <a:rPr lang="en-US" altLang="ko-KR" dirty="0"/>
              <a:t>-mm-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en-US" altLang="ko-KR" dirty="0" err="1"/>
              <a:t>hh:mm:ss</a:t>
            </a:r>
            <a:r>
              <a:rPr lang="en-US" altLang="ko-KR" dirty="0"/>
              <a:t> }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예시</a:t>
            </a:r>
            <a:r>
              <a:rPr lang="en-US" altLang="ko-KR" dirty="0"/>
              <a:t>: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Outer </a:t>
            </a:r>
            <a:r>
              <a:rPr lang="en-US" altLang="ko-KR" dirty="0"/>
              <a:t>Join</a:t>
            </a:r>
            <a:r>
              <a:rPr lang="ko-KR" altLang="en-US" dirty="0"/>
              <a:t>을 위한 </a:t>
            </a:r>
            <a:r>
              <a:rPr lang="en-US" altLang="ko-KR" dirty="0"/>
              <a:t>Escape </a:t>
            </a:r>
            <a:r>
              <a:rPr lang="en-US" altLang="ko-KR" dirty="0" smtClean="0"/>
              <a:t>Syntax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구문</a:t>
            </a:r>
            <a:r>
              <a:rPr lang="en-US" altLang="ko-KR" dirty="0"/>
              <a:t>: { </a:t>
            </a:r>
            <a:r>
              <a:rPr lang="en-US" altLang="ko-KR" dirty="0" err="1"/>
              <a:t>oj</a:t>
            </a:r>
            <a:r>
              <a:rPr lang="en-US" altLang="ko-KR" dirty="0"/>
              <a:t> </a:t>
            </a:r>
            <a:r>
              <a:rPr lang="ko-KR" altLang="en-US" dirty="0"/>
              <a:t>외부조인 </a:t>
            </a:r>
            <a:r>
              <a:rPr lang="en-US" altLang="ko-KR" dirty="0"/>
              <a:t>}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예시</a:t>
            </a:r>
            <a:r>
              <a:rPr lang="en-US" altLang="ko-KR" dirty="0"/>
              <a:t>: select EMPS.name, </a:t>
            </a:r>
            <a:r>
              <a:rPr lang="en-US" altLang="ko-KR" dirty="0" err="1" smtClean="0"/>
              <a:t>MSGS.message</a:t>
            </a:r>
            <a:endParaRPr lang="en-US" altLang="ko-KR" dirty="0" smtClean="0"/>
          </a:p>
          <a:p>
            <a:pPr marL="355600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 from { </a:t>
            </a:r>
            <a:r>
              <a:rPr lang="en-US" altLang="ko-KR" dirty="0" err="1"/>
              <a:t>oj</a:t>
            </a:r>
            <a:r>
              <a:rPr lang="en-US" altLang="ko-KR" dirty="0"/>
              <a:t> EMPS left outer join MSGS on </a:t>
            </a:r>
            <a:r>
              <a:rPr lang="en-US" altLang="ko-KR" dirty="0" err="1"/>
              <a:t>EMPS.empId</a:t>
            </a:r>
            <a:r>
              <a:rPr lang="en-US" altLang="ko-KR" dirty="0"/>
              <a:t>=</a:t>
            </a:r>
            <a:r>
              <a:rPr lang="en-US" altLang="ko-KR" dirty="0" err="1"/>
              <a:t>MSGS.empId</a:t>
            </a:r>
            <a:r>
              <a:rPr lang="en-US" altLang="ko-KR" dirty="0"/>
              <a:t> }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Escape </a:t>
            </a:r>
            <a:r>
              <a:rPr lang="en-US" altLang="ko-KR" dirty="0"/>
              <a:t>character</a:t>
            </a:r>
            <a:r>
              <a:rPr lang="ko-KR" altLang="en-US" dirty="0"/>
              <a:t>를 위한 </a:t>
            </a:r>
            <a:r>
              <a:rPr lang="en-US" altLang="ko-KR" dirty="0"/>
              <a:t>Escape </a:t>
            </a:r>
            <a:r>
              <a:rPr lang="en-US" altLang="ko-KR" dirty="0" smtClean="0"/>
              <a:t>Syntax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구문</a:t>
            </a:r>
            <a:r>
              <a:rPr lang="en-US" altLang="ko-KR" dirty="0"/>
              <a:t>: { escape '</a:t>
            </a:r>
            <a:r>
              <a:rPr lang="ko-KR" altLang="en-US" i="1" dirty="0" smtClean="0"/>
              <a:t>탈출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문자</a:t>
            </a:r>
            <a:r>
              <a:rPr lang="en-US" altLang="ko-KR" dirty="0"/>
              <a:t>' }</a:t>
            </a:r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예시</a:t>
            </a:r>
            <a:r>
              <a:rPr lang="en-US" altLang="ko-KR" dirty="0"/>
              <a:t>: select * from employee where name like '\_%' { escape '\' }</a:t>
            </a:r>
          </a:p>
        </p:txBody>
      </p:sp>
    </p:spTree>
    <p:extLst>
      <p:ext uri="{BB962C8B-B14F-4D97-AF65-F5344CB8AC3E}">
        <p14:creationId xmlns:p14="http://schemas.microsoft.com/office/powerpoint/2010/main" val="1554440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SQLJ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11555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SQLJ</a:t>
            </a:r>
          </a:p>
          <a:p>
            <a:pPr lvl="1"/>
            <a:r>
              <a:rPr lang="en-US" altLang="ko-KR" dirty="0" smtClean="0"/>
              <a:t>Static </a:t>
            </a:r>
            <a:r>
              <a:rPr lang="en-US" altLang="ko-KR" dirty="0"/>
              <a:t>Embedded SQL for </a:t>
            </a:r>
            <a:r>
              <a:rPr lang="en-US" altLang="ko-KR" dirty="0" smtClean="0"/>
              <a:t>Java</a:t>
            </a:r>
          </a:p>
          <a:p>
            <a:pPr lvl="1"/>
            <a:r>
              <a:rPr lang="en-US" altLang="ko-KR" dirty="0" smtClean="0"/>
              <a:t>Based </a:t>
            </a:r>
            <a:r>
              <a:rPr lang="en-US" altLang="ko-KR" dirty="0"/>
              <a:t>on SQL-92, JDBC </a:t>
            </a:r>
            <a:r>
              <a:rPr lang="en-US" altLang="ko-KR" dirty="0" smtClean="0"/>
              <a:t>1.2</a:t>
            </a:r>
          </a:p>
          <a:p>
            <a:r>
              <a:rPr lang="en-US" altLang="ko-KR" dirty="0"/>
              <a:t>SQLJ </a:t>
            </a:r>
            <a:r>
              <a:rPr lang="en-US" altLang="ko-KR" dirty="0" smtClean="0"/>
              <a:t>program = Java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en-US" altLang="ko-KR" dirty="0"/>
              <a:t>+ SQLJ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en-US" altLang="ko-KR" dirty="0"/>
              <a:t>+ JDBC </a:t>
            </a:r>
            <a:r>
              <a:rPr lang="en-US" altLang="ko-KR" dirty="0" smtClean="0"/>
              <a:t>calls</a:t>
            </a:r>
          </a:p>
          <a:p>
            <a:pPr lvl="1"/>
            <a:r>
              <a:rPr lang="en-US" altLang="ko-KR" dirty="0" smtClean="0"/>
              <a:t>SQLJ </a:t>
            </a:r>
            <a:r>
              <a:rPr lang="en-US" altLang="ko-KR" dirty="0"/>
              <a:t>statement: </a:t>
            </a:r>
            <a:r>
              <a:rPr lang="en-US" altLang="ko-KR" b="1" dirty="0">
                <a:solidFill>
                  <a:srgbClr val="0070C0"/>
                </a:solidFill>
              </a:rPr>
              <a:t>#</a:t>
            </a:r>
            <a:r>
              <a:rPr lang="en-US" altLang="ko-KR" b="1" dirty="0" err="1">
                <a:solidFill>
                  <a:srgbClr val="0070C0"/>
                </a:solidFill>
              </a:rPr>
              <a:t>sql</a:t>
            </a:r>
            <a:r>
              <a:rPr lang="en-US" altLang="ko-KR" b="1" dirty="0">
                <a:solidFill>
                  <a:srgbClr val="0070C0"/>
                </a:solidFill>
              </a:rPr>
              <a:t> { </a:t>
            </a:r>
            <a:r>
              <a:rPr lang="en-US" altLang="ko-KR" b="1" dirty="0" smtClean="0">
                <a:solidFill>
                  <a:srgbClr val="0070C0"/>
                </a:solidFill>
              </a:rPr>
              <a:t>SQLJ </a:t>
            </a:r>
            <a:r>
              <a:rPr lang="ko-KR" altLang="en-US" b="1" dirty="0" smtClean="0">
                <a:solidFill>
                  <a:srgbClr val="0070C0"/>
                </a:solidFill>
              </a:rPr>
              <a:t>문 </a:t>
            </a:r>
            <a:r>
              <a:rPr lang="en-US" altLang="ko-KR" b="1" dirty="0">
                <a:solidFill>
                  <a:srgbClr val="0070C0"/>
                </a:solidFill>
              </a:rPr>
              <a:t>};</a:t>
            </a:r>
          </a:p>
          <a:p>
            <a:pPr lvl="2"/>
            <a:r>
              <a:rPr lang="en-US" altLang="ko-KR" dirty="0" smtClean="0"/>
              <a:t>SQLJ </a:t>
            </a:r>
            <a:r>
              <a:rPr lang="ko-KR" altLang="en-US" dirty="0"/>
              <a:t>선언문</a:t>
            </a:r>
          </a:p>
          <a:p>
            <a:pPr lvl="3"/>
            <a:r>
              <a:rPr lang="en-US" altLang="ko-KR" dirty="0" smtClean="0"/>
              <a:t>Iterator </a:t>
            </a:r>
            <a:r>
              <a:rPr lang="ko-KR" altLang="en-US" dirty="0" smtClean="0"/>
              <a:t>선언문</a:t>
            </a:r>
            <a:r>
              <a:rPr lang="en-US" altLang="ko-KR" dirty="0" smtClean="0"/>
              <a:t>: result </a:t>
            </a:r>
            <a:r>
              <a:rPr lang="en-US" altLang="ko-KR" dirty="0"/>
              <a:t>set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3"/>
            <a:r>
              <a:rPr lang="en-US" altLang="ko-KR" dirty="0" smtClean="0"/>
              <a:t>Connection </a:t>
            </a:r>
            <a:r>
              <a:rPr lang="en-US" altLang="ko-KR" dirty="0"/>
              <a:t>context </a:t>
            </a:r>
            <a:r>
              <a:rPr lang="ko-KR" altLang="en-US" dirty="0" smtClean="0"/>
              <a:t>선언문</a:t>
            </a:r>
            <a:r>
              <a:rPr lang="en-US" altLang="ko-KR" dirty="0" smtClean="0"/>
              <a:t>: database </a:t>
            </a:r>
            <a:r>
              <a:rPr lang="ko-KR" altLang="en-US" dirty="0" smtClean="0"/>
              <a:t>접속</a:t>
            </a:r>
            <a:endParaRPr lang="en-US" altLang="ko-KR" dirty="0"/>
          </a:p>
          <a:p>
            <a:pPr lvl="2"/>
            <a:r>
              <a:rPr lang="en-US" altLang="ko-KR" dirty="0" smtClean="0"/>
              <a:t>SQLJ </a:t>
            </a:r>
            <a:r>
              <a:rPr lang="ko-KR" altLang="en-US" dirty="0" err="1"/>
              <a:t>실행문</a:t>
            </a:r>
            <a:r>
              <a:rPr lang="ko-KR" altLang="en-US" dirty="0"/>
              <a:t> </a:t>
            </a:r>
            <a:r>
              <a:rPr lang="en-US" altLang="ko-KR" dirty="0"/>
              <a:t>(embedded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SQL </a:t>
            </a:r>
            <a:r>
              <a:rPr lang="en-US" altLang="ko-KR" dirty="0"/>
              <a:t>DML: select, insert, delete, update</a:t>
            </a:r>
          </a:p>
          <a:p>
            <a:pPr lvl="3"/>
            <a:r>
              <a:rPr lang="en-US" altLang="ko-KR" dirty="0"/>
              <a:t>SQL D</a:t>
            </a:r>
            <a:r>
              <a:rPr lang="ko-KR" altLang="en-US" dirty="0"/>
              <a:t>이</a:t>
            </a:r>
            <a:r>
              <a:rPr lang="en-US" altLang="ko-KR" dirty="0"/>
              <a:t>: create, grant</a:t>
            </a:r>
          </a:p>
          <a:p>
            <a:pPr lvl="3"/>
            <a:r>
              <a:rPr lang="en-US" altLang="ko-KR" dirty="0"/>
              <a:t>SQL </a:t>
            </a:r>
            <a:r>
              <a:rPr lang="ko-KR" altLang="en-US" dirty="0"/>
              <a:t>트랜잭션 제어</a:t>
            </a:r>
            <a:r>
              <a:rPr lang="en-US" altLang="ko-KR" dirty="0"/>
              <a:t>: commit, rollback</a:t>
            </a:r>
          </a:p>
          <a:p>
            <a:pPr lvl="3"/>
            <a:r>
              <a:rPr lang="en-US" altLang="ko-KR" dirty="0"/>
              <a:t>PL/SQL</a:t>
            </a:r>
            <a:r>
              <a:rPr lang="ko-KR" altLang="en-US" dirty="0"/>
              <a:t>의</a:t>
            </a:r>
            <a:r>
              <a:rPr lang="en-US" altLang="ko-KR" dirty="0"/>
              <a:t> Stored subprogram </a:t>
            </a:r>
            <a:r>
              <a:rPr lang="ko-KR" altLang="en-US" dirty="0"/>
              <a:t>호출</a:t>
            </a:r>
          </a:p>
          <a:p>
            <a:pPr lvl="1"/>
            <a:r>
              <a:rPr lang="en-US" altLang="ko-KR" dirty="0" smtClean="0"/>
              <a:t>JDBC calls</a:t>
            </a:r>
          </a:p>
          <a:p>
            <a:pPr lvl="2"/>
            <a:r>
              <a:rPr lang="en-US" altLang="ko-KR" dirty="0"/>
              <a:t>connect/disconnect</a:t>
            </a:r>
            <a:r>
              <a:rPr lang="ko-KR" altLang="en-US" dirty="0"/>
              <a:t>를 위한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 smtClean="0"/>
              <a:t>실행 환경 설정을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8308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SQLJ </a:t>
            </a:r>
            <a:r>
              <a:rPr lang="ko-KR" altLang="en-US" dirty="0" smtClean="0"/>
              <a:t>프로그램 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54667"/>
            <a:ext cx="814493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import </a:t>
            </a:r>
            <a:r>
              <a:rPr lang="en-US" altLang="ko-KR" dirty="0" err="1">
                <a:latin typeface="+mn-lt"/>
              </a:rPr>
              <a:t>java.sql</a:t>
            </a:r>
            <a:r>
              <a:rPr lang="en-US" altLang="ko-KR" dirty="0">
                <a:latin typeface="+mn-lt"/>
              </a:rPr>
              <a:t>.*;</a:t>
            </a:r>
          </a:p>
          <a:p>
            <a:r>
              <a:rPr lang="en-US" altLang="ko-KR" dirty="0">
                <a:latin typeface="+mn-lt"/>
              </a:rPr>
              <a:t>import </a:t>
            </a:r>
            <a:r>
              <a:rPr lang="en-US" altLang="ko-KR" dirty="0" err="1">
                <a:latin typeface="+mn-lt"/>
              </a:rPr>
              <a:t>oracle.sqlj.runtime.Oracle</a:t>
            </a:r>
            <a:r>
              <a:rPr lang="en-US" altLang="ko-KR" dirty="0">
                <a:latin typeface="+mn-lt"/>
              </a:rPr>
              <a:t>;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public class </a:t>
            </a:r>
            <a:r>
              <a:rPr lang="en-US" altLang="ko-KR" dirty="0" err="1">
                <a:latin typeface="+mn-lt"/>
              </a:rPr>
              <a:t>HelloWorld</a:t>
            </a:r>
            <a:r>
              <a:rPr lang="en-US" altLang="ko-KR" dirty="0">
                <a:latin typeface="+mn-lt"/>
              </a:rPr>
              <a:t> {</a:t>
            </a:r>
          </a:p>
          <a:p>
            <a:r>
              <a:rPr lang="en-US" altLang="ko-KR" dirty="0" smtClean="0">
                <a:latin typeface="+mn-lt"/>
              </a:rPr>
              <a:t>  public </a:t>
            </a:r>
            <a:r>
              <a:rPr lang="en-US" altLang="ko-KR" dirty="0">
                <a:latin typeface="+mn-lt"/>
              </a:rPr>
              <a:t>static void main(String [] </a:t>
            </a:r>
            <a:r>
              <a:rPr lang="en-US" altLang="ko-KR" dirty="0" err="1">
                <a:latin typeface="+mn-lt"/>
              </a:rPr>
              <a:t>args</a:t>
            </a:r>
            <a:r>
              <a:rPr lang="en-US" altLang="ko-KR" dirty="0">
                <a:latin typeface="+mn-lt"/>
              </a:rPr>
              <a:t>) throws 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{</a:t>
            </a:r>
          </a:p>
          <a:p>
            <a:r>
              <a:rPr lang="en-US" altLang="ko-KR" dirty="0" smtClean="0">
                <a:latin typeface="+mn-lt"/>
              </a:rPr>
              <a:t>      </a:t>
            </a:r>
            <a:r>
              <a:rPr lang="en-US" altLang="ko-KR" dirty="0" err="1" smtClean="0">
                <a:latin typeface="+mn-lt"/>
              </a:rPr>
              <a:t>java.sql.Date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currentDate</a:t>
            </a:r>
            <a:r>
              <a:rPr lang="en-US" altLang="ko-KR" dirty="0">
                <a:latin typeface="+mn-lt"/>
              </a:rPr>
              <a:t>; //Host variable</a:t>
            </a:r>
          </a:p>
          <a:p>
            <a:r>
              <a:rPr lang="en-US" altLang="ko-KR" dirty="0" smtClean="0">
                <a:latin typeface="+mn-lt"/>
              </a:rPr>
              <a:t>      </a:t>
            </a:r>
            <a:r>
              <a:rPr lang="en-US" altLang="ko-KR" dirty="0" err="1" smtClean="0">
                <a:latin typeface="+mn-lt"/>
              </a:rPr>
              <a:t>Oracle.connect</a:t>
            </a:r>
            <a:r>
              <a:rPr lang="en-US" altLang="ko-KR" dirty="0">
                <a:latin typeface="+mn-lt"/>
              </a:rPr>
              <a:t>("</a:t>
            </a:r>
            <a:r>
              <a:rPr lang="en-US" altLang="ko-KR" dirty="0" err="1">
                <a:latin typeface="+mn-lt"/>
              </a:rPr>
              <a:t>jdbc:oracle:thin</a:t>
            </a:r>
            <a:r>
              <a:rPr lang="en-US" altLang="ko-KR" dirty="0">
                <a:latin typeface="+mn-lt"/>
              </a:rPr>
              <a:t>:@localhost:1521:myDB", "</a:t>
            </a:r>
            <a:r>
              <a:rPr lang="en-US" altLang="ko-KR" dirty="0" err="1">
                <a:latin typeface="+mn-lt"/>
              </a:rPr>
              <a:t>userID</a:t>
            </a:r>
            <a:r>
              <a:rPr lang="en-US" altLang="ko-KR" dirty="0">
                <a:latin typeface="+mn-lt"/>
              </a:rPr>
              <a:t>", "</a:t>
            </a:r>
            <a:r>
              <a:rPr lang="en-US" altLang="ko-KR" dirty="0" err="1">
                <a:latin typeface="+mn-lt"/>
              </a:rPr>
              <a:t>passwd</a:t>
            </a:r>
            <a:r>
              <a:rPr lang="en-US" altLang="ko-KR" dirty="0">
                <a:latin typeface="+mn-lt"/>
              </a:rPr>
              <a:t>"); </a:t>
            </a:r>
            <a:r>
              <a:rPr lang="en-US" altLang="ko-KR" dirty="0" smtClean="0">
                <a:latin typeface="+mn-lt"/>
              </a:rPr>
              <a:t>			//</a:t>
            </a:r>
            <a:r>
              <a:rPr lang="en-US" altLang="ko-KR" dirty="0">
                <a:latin typeface="+mn-lt"/>
              </a:rPr>
              <a:t>DB</a:t>
            </a:r>
            <a:r>
              <a:rPr lang="ko-KR" altLang="en-US" dirty="0">
                <a:latin typeface="+mn-lt"/>
              </a:rPr>
              <a:t>접속</a:t>
            </a:r>
          </a:p>
          <a:p>
            <a:r>
              <a:rPr lang="ko-KR" altLang="en-US" dirty="0">
                <a:latin typeface="+mn-lt"/>
              </a:rPr>
              <a:t>   </a:t>
            </a:r>
            <a:r>
              <a:rPr lang="ko-KR" altLang="en-US" dirty="0" smtClean="0">
                <a:latin typeface="+mn-lt"/>
              </a:rPr>
              <a:t>   </a:t>
            </a:r>
            <a:r>
              <a:rPr lang="en-US" altLang="ko-KR" dirty="0" smtClean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{ SELECT </a:t>
            </a:r>
            <a:r>
              <a:rPr lang="en-US" altLang="ko-KR" dirty="0" err="1">
                <a:latin typeface="+mn-lt"/>
              </a:rPr>
              <a:t>sysdate</a:t>
            </a:r>
            <a:r>
              <a:rPr lang="en-US" altLang="ko-KR" dirty="0">
                <a:latin typeface="+mn-lt"/>
              </a:rPr>
              <a:t> INTO :</a:t>
            </a:r>
            <a:r>
              <a:rPr lang="en-US" altLang="ko-KR" dirty="0" err="1">
                <a:latin typeface="+mn-lt"/>
              </a:rPr>
              <a:t>currentDate</a:t>
            </a:r>
            <a:r>
              <a:rPr lang="en-US" altLang="ko-KR" dirty="0">
                <a:latin typeface="+mn-lt"/>
              </a:rPr>
              <a:t> FROM dual }; //Embedded SQL</a:t>
            </a:r>
            <a:r>
              <a:rPr lang="ko-KR" altLang="en-US" dirty="0" smtClean="0">
                <a:latin typeface="+mn-lt"/>
              </a:rPr>
              <a:t>문</a:t>
            </a:r>
          </a:p>
          <a:p>
            <a:r>
              <a:rPr lang="ko-KR" altLang="en-US" dirty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     </a:t>
            </a:r>
            <a:r>
              <a:rPr lang="en-US" altLang="ko-KR" dirty="0" err="1" smtClean="0">
                <a:latin typeface="+mn-lt"/>
              </a:rPr>
              <a:t>System.out.println</a:t>
            </a:r>
            <a:r>
              <a:rPr lang="en-US" altLang="ko-KR" dirty="0" smtClean="0">
                <a:latin typeface="+mn-lt"/>
              </a:rPr>
              <a:t>("Hello World! The current date is " + </a:t>
            </a:r>
            <a:r>
              <a:rPr lang="en-US" altLang="ko-KR" dirty="0" err="1" smtClean="0">
                <a:latin typeface="+mn-lt"/>
              </a:rPr>
              <a:t>currentDate</a:t>
            </a:r>
            <a:r>
              <a:rPr lang="en-US" altLang="ko-KR" dirty="0" smtClean="0">
                <a:latin typeface="+mn-lt"/>
              </a:rPr>
              <a:t>);</a:t>
            </a: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</a:t>
            </a:r>
            <a:r>
              <a:rPr lang="en-US" altLang="ko-KR" dirty="0" err="1" smtClean="0">
                <a:latin typeface="+mn-lt"/>
              </a:rPr>
              <a:t>Oracle.close</a:t>
            </a:r>
            <a:r>
              <a:rPr lang="en-US" altLang="ko-KR" dirty="0">
                <a:latin typeface="+mn-lt"/>
              </a:rPr>
              <a:t>( ); //DB</a:t>
            </a:r>
            <a:r>
              <a:rPr lang="ko-KR" altLang="en-US" dirty="0">
                <a:latin typeface="+mn-lt"/>
              </a:rPr>
              <a:t>단절</a:t>
            </a:r>
          </a:p>
          <a:p>
            <a:r>
              <a:rPr lang="ko-KR" altLang="en-US" dirty="0">
                <a:latin typeface="+mn-lt"/>
              </a:rPr>
              <a:t>  </a:t>
            </a:r>
            <a:r>
              <a:rPr lang="en-US" altLang="ko-KR" dirty="0" smtClean="0">
                <a:latin typeface="+mn-lt"/>
              </a:rPr>
              <a:t>} </a:t>
            </a:r>
            <a:r>
              <a:rPr lang="en-US" altLang="ko-KR" dirty="0">
                <a:latin typeface="+mn-lt"/>
              </a:rPr>
              <a:t>// end of main()</a:t>
            </a: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164666"/>
            <a:ext cx="8229600" cy="923330"/>
          </a:xfrm>
          <a:prstGeom prst="rect">
            <a:avLst/>
          </a:prstGeom>
          <a:solidFill>
            <a:srgbClr val="DDFFF4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bg2"/>
              </a:buClr>
            </a:pPr>
            <a:r>
              <a:rPr lang="en-US" altLang="ko-KR" dirty="0" smtClean="0">
                <a:latin typeface="+mn-lt"/>
              </a:rPr>
              <a:t>▣ SQLJ vs. Call Level Interface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Tradeoff </a:t>
            </a:r>
            <a:r>
              <a:rPr lang="en-US" altLang="ko-KR" b="1" dirty="0"/>
              <a:t>between </a:t>
            </a:r>
            <a:r>
              <a:rPr lang="en-US" altLang="ko-KR" b="1" i="1" dirty="0"/>
              <a:t>performance</a:t>
            </a:r>
            <a:r>
              <a:rPr lang="en-US" altLang="ko-KR" b="1" dirty="0"/>
              <a:t> and </a:t>
            </a:r>
            <a:r>
              <a:rPr lang="en-US" altLang="ko-KR" b="1" i="1" dirty="0" smtClean="0"/>
              <a:t>flexibility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SQLJ</a:t>
            </a:r>
            <a:r>
              <a:rPr lang="ko-KR" altLang="en-US" dirty="0" smtClean="0">
                <a:latin typeface="+mn-lt"/>
              </a:rPr>
              <a:t>의 장점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b="1" u="sng" dirty="0" smtClean="0">
                <a:latin typeface="+mn-lt"/>
              </a:rPr>
              <a:t>좋은 </a:t>
            </a:r>
            <a:r>
              <a:rPr lang="ko-KR" altLang="en-US" b="1" u="sng" dirty="0">
                <a:latin typeface="+mn-lt"/>
              </a:rPr>
              <a:t>성능</a:t>
            </a:r>
            <a:r>
              <a:rPr lang="en-US" altLang="ko-KR" b="1" u="sng" dirty="0">
                <a:latin typeface="+mn-lt"/>
              </a:rPr>
              <a:t>, </a:t>
            </a:r>
            <a:r>
              <a:rPr lang="ko-KR" altLang="en-US" b="1" u="sng" dirty="0">
                <a:latin typeface="+mn-lt"/>
              </a:rPr>
              <a:t>짧은 코드</a:t>
            </a:r>
            <a:r>
              <a:rPr lang="en-US" altLang="ko-KR" b="1" u="sng" dirty="0">
                <a:latin typeface="+mn-lt"/>
              </a:rPr>
              <a:t>, </a:t>
            </a:r>
            <a:r>
              <a:rPr lang="ko-KR" altLang="en-US" b="1" u="sng" dirty="0">
                <a:latin typeface="+mn-lt"/>
              </a:rPr>
              <a:t>개발 기간 단축</a:t>
            </a:r>
            <a:r>
              <a:rPr lang="ko-KR" alt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5411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</a:t>
            </a:r>
            <a:r>
              <a:rPr lang="en-US" altLang="ko-KR" dirty="0" smtClean="0"/>
              <a:t>SQLJ Environment(1)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86291" y="1337733"/>
          <a:ext cx="8229600" cy="2905583"/>
        </p:xfrm>
        <a:graphic>
          <a:graphicData uri="http://schemas.openxmlformats.org/drawingml/2006/table">
            <a:tbl>
              <a:tblPr/>
              <a:tblGrid>
                <a:gridCol w="831516"/>
                <a:gridCol w="281527"/>
                <a:gridCol w="1322309"/>
                <a:gridCol w="234824"/>
                <a:gridCol w="747340"/>
                <a:gridCol w="281527"/>
                <a:gridCol w="1420467"/>
                <a:gridCol w="251532"/>
                <a:gridCol w="948267"/>
                <a:gridCol w="260210"/>
                <a:gridCol w="635198"/>
                <a:gridCol w="314246"/>
                <a:gridCol w="700637"/>
              </a:tblGrid>
              <a:tr h="1333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SQLJ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source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(.</a:t>
                      </a:r>
                      <a:r>
                        <a:rPr lang="en-US" sz="1400" b="1" kern="0" spc="0" dirty="0" err="1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sqlj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HY강M" panose="02030600000101010101" pitchFamily="18" charset="-127"/>
                        </a:rPr>
                        <a:t>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엑스포" panose="02030504000101010101" pitchFamily="18" charset="-127"/>
                        </a:rPr>
                        <a:t>SQLJ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엑스포" panose="02030504000101010101" pitchFamily="18" charset="-127"/>
                        </a:rPr>
                        <a:t>Translator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0000"/>
                          </a:solidFill>
                          <a:effectLst/>
                          <a:latin typeface="휴먼엑스포" panose="02030504000101010101" pitchFamily="18" charset="-127"/>
                        </a:rPr>
                        <a:t>(sqlj)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HY강M" panose="02030600000101010101" pitchFamily="18" charset="-127"/>
                        </a:rPr>
                        <a:t>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Java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source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(.java)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HY강M" panose="02030600000101010101" pitchFamily="18" charset="-127"/>
                        </a:rPr>
                        <a:t>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Java Compiler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(javac)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HY강M" panose="02030600000101010101" pitchFamily="18" charset="-127"/>
                        </a:rPr>
                        <a:t>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Java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Bytecode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(.class)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HY강M" panose="02030600000101010101" pitchFamily="18" charset="-127"/>
                        </a:rPr>
                        <a:t>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Oracle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JDBC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Driver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HY강M" panose="02030600000101010101" pitchFamily="18" charset="-127"/>
                        </a:rPr>
                        <a:t>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Data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Source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엑스포" panose="02030504000101010101" pitchFamily="18" charset="-127"/>
                        </a:rPr>
                        <a:t>⇧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엑스포" panose="02030504000101010101" pitchFamily="18" charset="-127"/>
                        </a:rPr>
                        <a:t>⇧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Oracle SQLJ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API class files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Oracle JDBC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API class files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65" marR="58965" marT="16302" marB="16302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614333"/>
            <a:ext cx="8229600" cy="923330"/>
          </a:xfrm>
          <a:prstGeom prst="rect">
            <a:avLst/>
          </a:prstGeom>
          <a:solidFill>
            <a:srgbClr val="DDFFF4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bg2"/>
              </a:buClr>
            </a:pPr>
            <a:r>
              <a:rPr lang="en-US" altLang="ko-KR" dirty="0" smtClean="0">
                <a:latin typeface="+mn-lt"/>
              </a:rPr>
              <a:t>※ Static SQL</a:t>
            </a:r>
            <a:r>
              <a:rPr lang="ko-KR" altLang="en-US" dirty="0" smtClean="0">
                <a:latin typeface="+mn-lt"/>
              </a:rPr>
              <a:t>문에 대한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문법 </a:t>
            </a:r>
            <a:r>
              <a:rPr lang="ko-KR" altLang="en-US" dirty="0" smtClean="0">
                <a:latin typeface="+mn-lt"/>
              </a:rPr>
              <a:t>검사 및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타입 호환성 </a:t>
            </a:r>
            <a:r>
              <a:rPr lang="ko-KR" altLang="en-US" dirty="0" smtClean="0">
                <a:latin typeface="+mn-lt"/>
              </a:rPr>
              <a:t>검사는 컴파일 할 때  수행되며</a:t>
            </a:r>
            <a:r>
              <a:rPr lang="en-US" altLang="ko-KR" dirty="0" smtClean="0">
                <a:latin typeface="+mn-lt"/>
              </a:rPr>
              <a:t>,   </a:t>
            </a:r>
          </a:p>
          <a:p>
            <a:pPr>
              <a:buClr>
                <a:schemeClr val="bg2"/>
              </a:buClr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</a:t>
            </a:r>
            <a:r>
              <a:rPr lang="ko-KR" altLang="en-US" dirty="0" smtClean="0">
                <a:latin typeface="+mn-lt"/>
              </a:rPr>
              <a:t>이를 </a:t>
            </a:r>
            <a:r>
              <a:rPr lang="ko-KR" altLang="en-US" dirty="0">
                <a:latin typeface="+mn-lt"/>
              </a:rPr>
              <a:t>위해 </a:t>
            </a:r>
            <a:r>
              <a:rPr lang="en-US" altLang="ko-KR" dirty="0">
                <a:latin typeface="+mn-lt"/>
              </a:rPr>
              <a:t>SQLJ </a:t>
            </a:r>
            <a:r>
              <a:rPr lang="ko-KR" altLang="en-US" dirty="0">
                <a:latin typeface="+mn-lt"/>
              </a:rPr>
              <a:t>번역기는 </a:t>
            </a:r>
            <a:r>
              <a:rPr lang="en-US" altLang="ko-KR" dirty="0" smtClean="0">
                <a:latin typeface="+mn-lt"/>
              </a:rPr>
              <a:t>DB</a:t>
            </a:r>
            <a:r>
              <a:rPr lang="ko-KR" altLang="en-US" dirty="0" smtClean="0">
                <a:latin typeface="+mn-lt"/>
              </a:rPr>
              <a:t>에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접속</a:t>
            </a:r>
            <a:endParaRPr lang="en-US" altLang="ko-KR" dirty="0" smtClean="0">
              <a:latin typeface="+mn-lt"/>
            </a:endParaRPr>
          </a:p>
          <a:p>
            <a:pPr>
              <a:buClr>
                <a:schemeClr val="bg2"/>
              </a:buClr>
            </a:pPr>
            <a:r>
              <a:rPr lang="en-US" altLang="ko-KR" dirty="0" smtClean="0">
                <a:latin typeface="+mn-lt"/>
              </a:rPr>
              <a:t>※SQLJ </a:t>
            </a:r>
            <a:r>
              <a:rPr lang="ko-KR" altLang="en-US" dirty="0" smtClean="0">
                <a:latin typeface="+mn-lt"/>
              </a:rPr>
              <a:t>프로그램은 </a:t>
            </a:r>
            <a:r>
              <a:rPr lang="en-US" altLang="ko-KR" dirty="0" smtClean="0">
                <a:latin typeface="+mn-lt"/>
              </a:rPr>
              <a:t>Java interpreter</a:t>
            </a:r>
            <a:r>
              <a:rPr lang="ko-KR" altLang="en-US" dirty="0" smtClean="0">
                <a:latin typeface="+mn-lt"/>
              </a:rPr>
              <a:t>에 의해 실행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: “java </a:t>
            </a:r>
            <a:r>
              <a:rPr lang="ko-KR" altLang="en-US" i="1" dirty="0" smtClean="0">
                <a:solidFill>
                  <a:srgbClr val="0070C0"/>
                </a:solidFill>
                <a:latin typeface="+mn-lt"/>
              </a:rPr>
              <a:t>파일명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”</a:t>
            </a:r>
            <a:endParaRPr lang="ko-KR" alt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126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SQLJ </a:t>
            </a:r>
            <a:r>
              <a:rPr lang="en-US" altLang="ko-KR" dirty="0" smtClean="0"/>
              <a:t>Environment(2)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73866"/>
            <a:ext cx="8229600" cy="1815882"/>
          </a:xfrm>
          <a:prstGeom prst="rect">
            <a:avLst/>
          </a:prstGeom>
          <a:solidFill>
            <a:srgbClr val="DDFFF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</a:t>
            </a:r>
            <a:r>
              <a:rPr lang="ko-KR" altLang="en-US" sz="1600" dirty="0" smtClean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JDBC </a:t>
            </a:r>
            <a:r>
              <a:rPr lang="ko-KR" altLang="en-US" sz="1600" dirty="0" smtClean="0">
                <a:latin typeface="+mn-lt"/>
              </a:rPr>
              <a:t>환경 변수 설정 방법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1. </a:t>
            </a:r>
            <a:r>
              <a:rPr lang="en-US" altLang="ko-KR" sz="1600" dirty="0" smtClean="0">
                <a:latin typeface="+mn-lt"/>
              </a:rPr>
              <a:t>ORACLE_HOME </a:t>
            </a:r>
            <a:r>
              <a:rPr lang="ko-KR" altLang="en-US" sz="1600" dirty="0" smtClean="0">
                <a:latin typeface="+mn-lt"/>
              </a:rPr>
              <a:t>환경 변수의 값을 </a:t>
            </a:r>
            <a:r>
              <a:rPr lang="en-US" altLang="ko-KR" sz="1600" dirty="0" smtClean="0">
                <a:latin typeface="+mn-lt"/>
              </a:rPr>
              <a:t>“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설치 </a:t>
            </a:r>
            <a:r>
              <a:rPr lang="ko-KR" altLang="en-US" sz="1600" dirty="0" err="1" smtClean="0"/>
              <a:t>디렉토리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로 </a:t>
            </a:r>
            <a:r>
              <a:rPr lang="ko-KR" altLang="en-US" sz="1600" dirty="0" smtClean="0">
                <a:latin typeface="+mn-lt"/>
              </a:rPr>
              <a:t>설정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2. PATH </a:t>
            </a:r>
            <a:r>
              <a:rPr lang="ko-KR" altLang="en-US" sz="1600" dirty="0" smtClean="0">
                <a:latin typeface="+mn-lt"/>
              </a:rPr>
              <a:t>환경변수에“</a:t>
            </a:r>
            <a:r>
              <a:rPr lang="en-US" altLang="ko-KR" sz="1600" dirty="0">
                <a:latin typeface="+mn-lt"/>
              </a:rPr>
              <a:t>ORACLE_HOME\bin”</a:t>
            </a:r>
            <a:r>
              <a:rPr lang="ko-KR" altLang="en-US" sz="1600" dirty="0">
                <a:latin typeface="+mn-lt"/>
              </a:rPr>
              <a:t>을 </a:t>
            </a:r>
            <a:r>
              <a:rPr lang="ko-KR" altLang="en-US" sz="1600" dirty="0" smtClean="0">
                <a:latin typeface="+mn-lt"/>
              </a:rPr>
              <a:t>추가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3. CLASSPATH </a:t>
            </a:r>
            <a:r>
              <a:rPr lang="en-US" altLang="ko-KR" sz="1600" dirty="0">
                <a:latin typeface="+mn-lt"/>
              </a:rPr>
              <a:t>for Java compiler, Java interpreter, SQLJ </a:t>
            </a:r>
            <a:r>
              <a:rPr lang="en-US" altLang="ko-KR" sz="1600" dirty="0" smtClean="0">
                <a:latin typeface="+mn-lt"/>
              </a:rPr>
              <a:t>translator </a:t>
            </a:r>
            <a:r>
              <a:rPr lang="ko-KR" altLang="en-US" sz="1600" dirty="0" smtClean="0">
                <a:latin typeface="+mn-lt"/>
              </a:rPr>
              <a:t>설정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    ∙ </a:t>
            </a:r>
            <a:r>
              <a:rPr lang="en-US" altLang="ko-KR" sz="1600" dirty="0">
                <a:latin typeface="+mn-lt"/>
              </a:rPr>
              <a:t>ORACLE_HOME\</a:t>
            </a:r>
            <a:r>
              <a:rPr lang="en-US" altLang="ko-KR" sz="1600" dirty="0" err="1">
                <a:latin typeface="+mn-lt"/>
              </a:rPr>
              <a:t>jdbc</a:t>
            </a:r>
            <a:r>
              <a:rPr lang="en-US" altLang="ko-KR" sz="1600" dirty="0">
                <a:latin typeface="+mn-lt"/>
              </a:rPr>
              <a:t>\lib\classes.zip</a:t>
            </a:r>
          </a:p>
          <a:p>
            <a:r>
              <a:rPr lang="en-US" altLang="ko-KR" sz="1600" dirty="0" smtClean="0">
                <a:latin typeface="+mn-lt"/>
              </a:rPr>
              <a:t>    ∙ </a:t>
            </a:r>
            <a:r>
              <a:rPr lang="en-US" altLang="ko-KR" sz="1600" dirty="0">
                <a:latin typeface="+mn-lt"/>
              </a:rPr>
              <a:t>ORACLE_HOME\</a:t>
            </a:r>
            <a:r>
              <a:rPr lang="en-US" altLang="ko-KR" sz="1600" dirty="0" err="1">
                <a:latin typeface="+mn-lt"/>
              </a:rPr>
              <a:t>sqlj</a:t>
            </a:r>
            <a:r>
              <a:rPr lang="en-US" altLang="ko-KR" sz="1600" dirty="0">
                <a:latin typeface="+mn-lt"/>
              </a:rPr>
              <a:t>\lib\translator.zip</a:t>
            </a:r>
          </a:p>
          <a:p>
            <a:r>
              <a:rPr lang="en-US" altLang="ko-KR" sz="1600" dirty="0" smtClean="0">
                <a:latin typeface="+mn-lt"/>
              </a:rPr>
              <a:t>    ∙ </a:t>
            </a:r>
            <a:r>
              <a:rPr lang="en-US" altLang="ko-KR" sz="1600" dirty="0">
                <a:latin typeface="+mn-lt"/>
              </a:rPr>
              <a:t>ORACLE_HOME\</a:t>
            </a:r>
            <a:r>
              <a:rPr lang="en-US" altLang="ko-KR" sz="1600" dirty="0" err="1">
                <a:latin typeface="+mn-lt"/>
              </a:rPr>
              <a:t>sqlj</a:t>
            </a:r>
            <a:r>
              <a:rPr lang="en-US" altLang="ko-KR" sz="1600" dirty="0">
                <a:latin typeface="+mn-lt"/>
              </a:rPr>
              <a:t>\lib\runtime.zip</a:t>
            </a:r>
            <a:endParaRPr lang="en-US" altLang="ko-KR" sz="1600" dirty="0" smtClean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54668"/>
            <a:ext cx="8229600" cy="1077218"/>
          </a:xfrm>
          <a:prstGeom prst="rect">
            <a:avLst/>
          </a:prstGeom>
          <a:solidFill>
            <a:srgbClr val="DDFFF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</a:t>
            </a:r>
            <a:r>
              <a:rPr lang="ko-KR" altLang="en-US" sz="1600" dirty="0" smtClean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SQLJ </a:t>
            </a:r>
            <a:r>
              <a:rPr lang="ko-KR" altLang="en-US" sz="1600" dirty="0" smtClean="0">
                <a:latin typeface="+mn-lt"/>
              </a:rPr>
              <a:t>프로그램의 번역 및 실행에 필요한 </a:t>
            </a:r>
            <a:r>
              <a:rPr lang="en-US" altLang="ko-KR" sz="1600" dirty="0" smtClean="0">
                <a:latin typeface="+mn-lt"/>
              </a:rPr>
              <a:t>files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lt"/>
              </a:rPr>
              <a:t>translator.zip</a:t>
            </a:r>
            <a:r>
              <a:rPr lang="en-US" altLang="ko-KR" sz="1600" dirty="0">
                <a:latin typeface="+mn-lt"/>
              </a:rPr>
              <a:t>: SQLJ translator, Profile </a:t>
            </a:r>
            <a:r>
              <a:rPr lang="en-US" altLang="ko-KR" sz="1600" dirty="0" smtClean="0">
                <a:latin typeface="+mn-lt"/>
              </a:rPr>
              <a:t>customizer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lt"/>
              </a:rPr>
              <a:t>runtime.zip</a:t>
            </a:r>
            <a:r>
              <a:rPr lang="en-US" altLang="ko-KR" sz="1600" dirty="0">
                <a:latin typeface="+mn-lt"/>
              </a:rPr>
              <a:t>: Oracle SQLJ API class files (or SQLJ runtime </a:t>
            </a:r>
            <a:r>
              <a:rPr lang="en-US" altLang="ko-KR" sz="1600" dirty="0" smtClean="0">
                <a:latin typeface="+mn-lt"/>
              </a:rPr>
              <a:t>library)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lt"/>
              </a:rPr>
              <a:t>classes.zip</a:t>
            </a:r>
            <a:r>
              <a:rPr lang="en-US" altLang="ko-KR" sz="1600" dirty="0">
                <a:latin typeface="+mn-lt"/>
              </a:rPr>
              <a:t>: Oracle JDBC API class files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8604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데이터베이스 </a:t>
            </a:r>
            <a:r>
              <a:rPr lang="en-US" altLang="ko-KR" dirty="0" smtClean="0"/>
              <a:t>URL</a:t>
            </a:r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  <a:r>
              <a:rPr lang="en-US" altLang="ko-KR" dirty="0" err="1" smtClean="0">
                <a:solidFill>
                  <a:srgbClr val="0070C0"/>
                </a:solidFill>
              </a:rPr>
              <a:t>DriverName</a:t>
            </a:r>
            <a:r>
              <a:rPr lang="en-US" altLang="ko-KR" dirty="0" smtClean="0">
                <a:solidFill>
                  <a:srgbClr val="0070C0"/>
                </a:solidFill>
              </a:rPr>
              <a:t>:@</a:t>
            </a:r>
            <a:r>
              <a:rPr lang="en-US" altLang="ko-KR" dirty="0" err="1" smtClean="0">
                <a:solidFill>
                  <a:srgbClr val="0070C0"/>
                </a:solidFill>
              </a:rPr>
              <a:t>HostName:PortNo:dbSID</a:t>
            </a:r>
            <a:r>
              <a:rPr lang="en-US" altLang="ko-KR" dirty="0" smtClean="0">
                <a:solidFill>
                  <a:srgbClr val="0070C0"/>
                </a:solidFill>
              </a:rPr>
              <a:t>”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/>
              <a:t>DriverName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3"/>
            <a:r>
              <a:rPr lang="en-US" altLang="ko-KR" dirty="0" err="1" smtClean="0"/>
              <a:t>jdbc:oracle:thin</a:t>
            </a:r>
            <a:r>
              <a:rPr lang="en-US" altLang="ko-KR" dirty="0" smtClean="0"/>
              <a:t>  // Oracle </a:t>
            </a:r>
            <a:r>
              <a:rPr lang="en-US" altLang="ko-KR" dirty="0"/>
              <a:t>JDBC Thin driver (for Oracle7 and above) </a:t>
            </a:r>
          </a:p>
          <a:p>
            <a:pPr lvl="3"/>
            <a:r>
              <a:rPr lang="en-US" altLang="ko-KR" dirty="0" err="1" smtClean="0"/>
              <a:t>jdbc:oracle:oci</a:t>
            </a:r>
            <a:r>
              <a:rPr lang="en-US" altLang="ko-KR" dirty="0" smtClean="0"/>
              <a:t>   // Oracle </a:t>
            </a:r>
            <a:r>
              <a:rPr lang="en-US" altLang="ko-KR" dirty="0"/>
              <a:t>JDBC OCI driver (for Oracle9i and above) </a:t>
            </a:r>
          </a:p>
          <a:p>
            <a:pPr lvl="2"/>
            <a:r>
              <a:rPr lang="en-US" altLang="ko-KR" dirty="0" err="1" smtClean="0"/>
              <a:t>HostName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데이터베이스가 </a:t>
            </a:r>
            <a:r>
              <a:rPr lang="ko-KR" altLang="en-US" dirty="0"/>
              <a:t>실행되고 있는 </a:t>
            </a:r>
            <a:r>
              <a:rPr lang="en-US" altLang="ko-KR" dirty="0" smtClean="0"/>
              <a:t>machine</a:t>
            </a:r>
            <a:r>
              <a:rPr lang="ko-KR" altLang="en-US" dirty="0" smtClean="0"/>
              <a:t>의 </a:t>
            </a:r>
            <a:r>
              <a:rPr lang="ko-KR" altLang="en-US" dirty="0"/>
              <a:t>이름</a:t>
            </a:r>
          </a:p>
          <a:p>
            <a:pPr lvl="2"/>
            <a:r>
              <a:rPr lang="en-US" altLang="ko-KR" dirty="0" err="1" smtClean="0"/>
              <a:t>PortNo</a:t>
            </a:r>
            <a:r>
              <a:rPr lang="en-US" altLang="ko-KR" dirty="0"/>
              <a:t>	</a:t>
            </a:r>
            <a:r>
              <a:rPr lang="en-US" altLang="ko-KR" dirty="0" smtClean="0"/>
              <a:t>: SQL </a:t>
            </a:r>
            <a:r>
              <a:rPr lang="ko-KR" altLang="en-US" dirty="0"/>
              <a:t>요청을 기다리는 </a:t>
            </a:r>
            <a:r>
              <a:rPr lang="en-US" altLang="ko-KR" dirty="0"/>
              <a:t>database listener</a:t>
            </a:r>
            <a:r>
              <a:rPr lang="ko-KR" altLang="en-US" dirty="0"/>
              <a:t>의 </a:t>
            </a:r>
            <a:r>
              <a:rPr lang="ko-KR" altLang="en-US" dirty="0" smtClean="0"/>
              <a:t>포트 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Default: 1521</a:t>
            </a:r>
            <a:endParaRPr lang="en-US" altLang="ko-KR" dirty="0"/>
          </a:p>
          <a:p>
            <a:pPr lvl="2"/>
            <a:r>
              <a:rPr lang="en-US" altLang="ko-KR" dirty="0" smtClean="0"/>
              <a:t>DB SID: </a:t>
            </a:r>
            <a:r>
              <a:rPr lang="ko-KR" altLang="en-US" dirty="0" smtClean="0"/>
              <a:t>접속하려는 </a:t>
            </a:r>
            <a:r>
              <a:rPr lang="ko-KR" altLang="en-US" dirty="0"/>
              <a:t>데이터베이스의 </a:t>
            </a:r>
            <a:r>
              <a:rPr lang="en-US" altLang="ko-KR" dirty="0"/>
              <a:t>system identifier</a:t>
            </a:r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/>
              <a:t>"jdbc:oracle:oci8:@</a:t>
            </a:r>
            <a:r>
              <a:rPr lang="en-US" altLang="ko-KR" dirty="0" smtClean="0"/>
              <a:t>localhost:1521:myDB</a:t>
            </a:r>
            <a:r>
              <a:rPr lang="en-US" altLang="ko-KR" dirty="0"/>
              <a:t> </a:t>
            </a:r>
            <a:r>
              <a:rPr lang="en-US" altLang="ko-KR" dirty="0" smtClean="0"/>
              <a:t>“</a:t>
            </a:r>
          </a:p>
          <a:p>
            <a:r>
              <a:rPr lang="en-US" altLang="ko-KR" dirty="0"/>
              <a:t>Database </a:t>
            </a:r>
            <a:r>
              <a:rPr lang="en-US" altLang="ko-KR" dirty="0" smtClean="0"/>
              <a:t>connection</a:t>
            </a:r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접속을 담당하는 객체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sqlj.runtime.ref.DefaultContext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접속</a:t>
            </a:r>
            <a:r>
              <a:rPr lang="en-US" altLang="ko-KR" dirty="0"/>
              <a:t>: </a:t>
            </a:r>
            <a:r>
              <a:rPr lang="en-US" altLang="ko-KR" dirty="0" err="1"/>
              <a:t>sqlj.runtime.Oracle.connect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접속</a:t>
            </a:r>
            <a:r>
              <a:rPr lang="en-US" altLang="ko-KR" dirty="0"/>
              <a:t>: </a:t>
            </a:r>
            <a:r>
              <a:rPr lang="en-US" altLang="ko-KR" dirty="0" err="1"/>
              <a:t>sqlj.runtime.Oracle.getConnection</a:t>
            </a:r>
            <a:r>
              <a:rPr lang="en-US" altLang="ko-KR" dirty="0"/>
              <a:t>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Current DB</a:t>
            </a:r>
            <a:r>
              <a:rPr lang="ko-KR" altLang="en-US" dirty="0" smtClean="0"/>
              <a:t>를 지정하는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지속적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DefaultContext.setDefaultContext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myConnCtx</a:t>
            </a:r>
            <a:r>
              <a:rPr lang="en-US" altLang="ko-KR" dirty="0"/>
              <a:t>); </a:t>
            </a:r>
            <a:endParaRPr lang="ko-KR" altLang="en-US" dirty="0"/>
          </a:p>
          <a:p>
            <a:pPr lvl="2"/>
            <a:r>
              <a:rPr lang="ko-KR" altLang="en-US" dirty="0" smtClean="0"/>
              <a:t>임시적</a:t>
            </a:r>
            <a:r>
              <a:rPr lang="en-US" altLang="ko-KR" dirty="0" smtClean="0"/>
              <a:t>: #</a:t>
            </a:r>
            <a:r>
              <a:rPr lang="en-US" altLang="ko-KR" dirty="0" err="1"/>
              <a:t>sql</a:t>
            </a:r>
            <a:r>
              <a:rPr lang="en-US" altLang="ko-KR" dirty="0"/>
              <a:t> [</a:t>
            </a:r>
            <a:r>
              <a:rPr lang="en-US" altLang="ko-KR" dirty="0" err="1"/>
              <a:t>herConnCtx</a:t>
            </a:r>
            <a:r>
              <a:rPr lang="en-US" altLang="ko-KR" dirty="0"/>
              <a:t>] { SQL</a:t>
            </a:r>
            <a:r>
              <a:rPr lang="ko-KR" altLang="en-US" dirty="0"/>
              <a:t>문 </a:t>
            </a:r>
            <a:r>
              <a:rPr lang="en-US" altLang="ko-KR" dirty="0" smtClean="0"/>
              <a:t>};	// 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SQL</a:t>
            </a:r>
            <a:r>
              <a:rPr lang="ko-KR" altLang="en-US" dirty="0"/>
              <a:t>문에만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04529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 smtClean="0"/>
              <a:t>접속 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63133"/>
            <a:ext cx="2074333" cy="369332"/>
          </a:xfrm>
          <a:prstGeom prst="rect">
            <a:avLst/>
          </a:prstGeom>
          <a:solidFill>
            <a:srgbClr val="9BFFDE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▣ 단일 접속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32465"/>
            <a:ext cx="8407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static </a:t>
            </a:r>
            <a:r>
              <a:rPr lang="en-US" altLang="ko-KR" dirty="0" err="1">
                <a:latin typeface="+mn-lt"/>
              </a:rPr>
              <a:t>DefaultContext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connCtx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try {</a:t>
            </a:r>
          </a:p>
          <a:p>
            <a:r>
              <a:rPr lang="en-US" altLang="ko-KR" dirty="0" smtClean="0">
                <a:latin typeface="+mn-lt"/>
              </a:rPr>
              <a:t>    </a:t>
            </a:r>
            <a:r>
              <a:rPr lang="en-US" altLang="ko-KR" dirty="0" err="1" smtClean="0">
                <a:latin typeface="+mn-lt"/>
              </a:rPr>
              <a:t>connCtx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</a:t>
            </a:r>
            <a:r>
              <a:rPr lang="en-US" altLang="ko-KR" dirty="0" err="1">
                <a:latin typeface="+mn-lt"/>
              </a:rPr>
              <a:t>Oracle.connect</a:t>
            </a:r>
            <a:r>
              <a:rPr lang="en-US" altLang="ko-KR" dirty="0">
                <a:latin typeface="+mn-lt"/>
              </a:rPr>
              <a:t>("</a:t>
            </a:r>
            <a:r>
              <a:rPr lang="en-US" altLang="ko-KR" dirty="0" err="1">
                <a:latin typeface="+mn-lt"/>
              </a:rPr>
              <a:t>jdbc:oracle:thin</a:t>
            </a:r>
            <a:r>
              <a:rPr lang="en-US" altLang="ko-KR" dirty="0">
                <a:latin typeface="+mn-lt"/>
              </a:rPr>
              <a:t>:@localhost:1521:myDB");</a:t>
            </a:r>
          </a:p>
          <a:p>
            <a:r>
              <a:rPr lang="en-US" altLang="ko-KR" dirty="0">
                <a:latin typeface="+mn-lt"/>
              </a:rPr>
              <a:t>} catch {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e) {</a:t>
            </a:r>
          </a:p>
          <a:p>
            <a:r>
              <a:rPr lang="en-US" altLang="ko-KR" dirty="0">
                <a:latin typeface="+mn-lt"/>
              </a:rPr>
              <a:t>	...</a:t>
            </a: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581400"/>
            <a:ext cx="2074333" cy="369332"/>
          </a:xfrm>
          <a:prstGeom prst="rect">
            <a:avLst/>
          </a:prstGeom>
          <a:solidFill>
            <a:srgbClr val="9BFFDE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다중 접속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950732"/>
            <a:ext cx="84074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static </a:t>
            </a:r>
            <a:r>
              <a:rPr lang="en-US" altLang="ko-KR" dirty="0" err="1">
                <a:latin typeface="+mn-lt"/>
              </a:rPr>
              <a:t>DefaultContext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myConnCtx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herConnCtx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try {</a:t>
            </a:r>
          </a:p>
          <a:p>
            <a:r>
              <a:rPr lang="en-US" altLang="ko-KR" dirty="0" smtClean="0">
                <a:latin typeface="+mn-lt"/>
              </a:rPr>
              <a:t>    </a:t>
            </a:r>
            <a:r>
              <a:rPr lang="en-US" altLang="ko-KR" dirty="0" err="1" smtClean="0">
                <a:latin typeface="+mn-lt"/>
              </a:rPr>
              <a:t>myConnCtx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</a:t>
            </a:r>
            <a:r>
              <a:rPr lang="en-US" altLang="ko-KR" dirty="0" err="1">
                <a:latin typeface="+mn-lt"/>
              </a:rPr>
              <a:t>Oracle.getConnection</a:t>
            </a:r>
            <a:r>
              <a:rPr lang="en-US" altLang="ko-KR" dirty="0">
                <a:latin typeface="+mn-lt"/>
              </a:rPr>
              <a:t>("</a:t>
            </a:r>
            <a:r>
              <a:rPr lang="en-US" altLang="ko-KR" dirty="0" err="1">
                <a:latin typeface="+mn-lt"/>
              </a:rPr>
              <a:t>jdbc:oracle:thin</a:t>
            </a:r>
            <a:r>
              <a:rPr lang="en-US" altLang="ko-KR" dirty="0">
                <a:latin typeface="+mn-lt"/>
              </a:rPr>
              <a:t>:@localhost:1521:myDB");</a:t>
            </a:r>
          </a:p>
          <a:p>
            <a:r>
              <a:rPr lang="en-US" altLang="ko-KR" dirty="0" smtClean="0">
                <a:latin typeface="+mn-lt"/>
              </a:rPr>
              <a:t>    </a:t>
            </a:r>
            <a:r>
              <a:rPr lang="en-US" altLang="ko-KR" dirty="0" err="1" smtClean="0">
                <a:latin typeface="+mn-lt"/>
              </a:rPr>
              <a:t>herConnCtx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</a:t>
            </a:r>
            <a:r>
              <a:rPr lang="en-US" altLang="ko-KR" dirty="0" err="1">
                <a:latin typeface="+mn-lt"/>
              </a:rPr>
              <a:t>Oracle.getConnection</a:t>
            </a:r>
            <a:r>
              <a:rPr lang="en-US" altLang="ko-KR" dirty="0">
                <a:latin typeface="+mn-lt"/>
              </a:rPr>
              <a:t>("jdbc:oracle:oci8:@AnotherHost:1521:herDB");</a:t>
            </a:r>
          </a:p>
          <a:p>
            <a:r>
              <a:rPr lang="en-US" altLang="ko-KR" dirty="0">
                <a:latin typeface="+mn-lt"/>
              </a:rPr>
              <a:t>} catch {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e) {</a:t>
            </a:r>
          </a:p>
          <a:p>
            <a:r>
              <a:rPr lang="en-US" altLang="ko-KR" dirty="0">
                <a:latin typeface="+mn-lt"/>
              </a:rPr>
              <a:t>	...</a:t>
            </a: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95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Scalar Types(1)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723900" lvl="2" indent="0" latinLnBrk="0">
              <a:buNone/>
            </a:pPr>
            <a:r>
              <a:rPr lang="en-US" altLang="ko-KR" sz="1600" b="1" dirty="0"/>
              <a:t>birthdate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DATE</a:t>
            </a:r>
            <a:r>
              <a:rPr lang="en-US" altLang="ko-KR" sz="1600" b="1" dirty="0"/>
              <a:t>;</a:t>
            </a:r>
            <a:endParaRPr lang="en-US" altLang="ko-KR" sz="1600" dirty="0"/>
          </a:p>
          <a:p>
            <a:pPr marL="723900" lvl="2" indent="0" latinLnBrk="0">
              <a:buNone/>
            </a:pPr>
            <a:r>
              <a:rPr lang="en-US" altLang="ko-KR" sz="1600" b="1" dirty="0" err="1"/>
              <a:t>emp_count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SMALLINT </a:t>
            </a:r>
            <a:r>
              <a:rPr lang="en-US" altLang="ko-KR" sz="1600" b="1" dirty="0"/>
              <a:t>:= 0;</a:t>
            </a:r>
            <a:endParaRPr lang="en-US" altLang="ko-KR" sz="1600" dirty="0"/>
          </a:p>
          <a:p>
            <a:pPr marL="723900" lvl="2" indent="0" latinLnBrk="0">
              <a:buNone/>
            </a:pPr>
            <a:r>
              <a:rPr lang="en-US" altLang="ko-KR" sz="1600" b="1" dirty="0" err="1"/>
              <a:t>acct_id</a:t>
            </a:r>
            <a:r>
              <a:rPr lang="en-US" altLang="ko-KR" sz="1600" b="1" dirty="0"/>
              <a:t> </a:t>
            </a:r>
            <a:r>
              <a:rPr lang="en-US" altLang="ko-KR" sz="1600" dirty="0"/>
              <a:t>		</a:t>
            </a:r>
            <a:r>
              <a:rPr lang="en-US" altLang="ko-KR" sz="1600" b="1" dirty="0"/>
              <a:t>VARCHAR2(5) NOT NULL := 'AP001';</a:t>
            </a:r>
            <a:endParaRPr lang="en-US" altLang="ko-KR" sz="1600" dirty="0"/>
          </a:p>
          <a:p>
            <a:pPr marL="723900" lvl="2" indent="0" latinLnBrk="0">
              <a:buNone/>
            </a:pPr>
            <a:r>
              <a:rPr lang="en-US" altLang="ko-KR" sz="1600" b="1" dirty="0"/>
              <a:t>radius 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REAL </a:t>
            </a:r>
            <a:r>
              <a:rPr lang="en-US" altLang="ko-KR" sz="1600" b="1" dirty="0"/>
              <a:t>:= 1;</a:t>
            </a:r>
            <a:endParaRPr lang="en-US" altLang="ko-KR" sz="1600" dirty="0"/>
          </a:p>
          <a:p>
            <a:pPr marL="723900" lvl="2" indent="0" latinLnBrk="0">
              <a:buNone/>
            </a:pPr>
            <a:r>
              <a:rPr lang="en-US" altLang="ko-KR" sz="1600" b="1" dirty="0"/>
              <a:t>credit </a:t>
            </a:r>
            <a:r>
              <a:rPr lang="en-US" altLang="ko-KR" sz="1600" dirty="0"/>
              <a:t>		</a:t>
            </a:r>
            <a:r>
              <a:rPr lang="en-US" altLang="ko-KR" sz="1600" b="1" dirty="0"/>
              <a:t>REAL(7,2);</a:t>
            </a:r>
            <a:endParaRPr lang="en-US" altLang="ko-KR" sz="1600" dirty="0"/>
          </a:p>
          <a:p>
            <a:pPr marL="723900" lvl="2" indent="0" latinLnBrk="0">
              <a:buNone/>
            </a:pPr>
            <a:r>
              <a:rPr lang="en-US" altLang="ko-KR" sz="1600" b="1" dirty="0"/>
              <a:t>debit 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err="1" smtClean="0"/>
              <a:t>credit%TYPE</a:t>
            </a:r>
            <a:r>
              <a:rPr lang="en-US" altLang="ko-KR" sz="1600" b="1" dirty="0"/>
              <a:t>;</a:t>
            </a:r>
            <a:endParaRPr lang="en-US" altLang="ko-KR" sz="1600" dirty="0"/>
          </a:p>
          <a:p>
            <a:pPr marL="723900" lvl="2" indent="0" latinLnBrk="0">
              <a:buNone/>
            </a:pPr>
            <a:r>
              <a:rPr lang="en-US" altLang="ko-KR" sz="1600" b="1" dirty="0" err="1"/>
              <a:t>emp_rec</a:t>
            </a:r>
            <a:r>
              <a:rPr lang="en-US" altLang="ko-KR" sz="1600" b="1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err="1" smtClean="0"/>
              <a:t>emp%ROWTYPE</a:t>
            </a:r>
            <a:r>
              <a:rPr lang="en-US" altLang="ko-KR" sz="1600" b="1" dirty="0"/>
              <a:t>;</a:t>
            </a:r>
            <a:endParaRPr lang="en-US" altLang="ko-KR" sz="1600" dirty="0"/>
          </a:p>
          <a:p>
            <a:pPr marL="723900" lvl="2" indent="0" latinLnBrk="0">
              <a:buNone/>
            </a:pPr>
            <a:r>
              <a:rPr lang="en-US" altLang="ko-KR" sz="1600" b="1" dirty="0" err="1"/>
              <a:t>cust_no</a:t>
            </a:r>
            <a:r>
              <a:rPr lang="en-US" altLang="ko-KR" sz="1600" dirty="0"/>
              <a:t>		</a:t>
            </a:r>
            <a:r>
              <a:rPr lang="en-US" altLang="ko-KR" sz="1600" b="1" dirty="0"/>
              <a:t>CONSTANT NUMBER := 100;</a:t>
            </a:r>
            <a:endParaRPr lang="en-US" altLang="ko-KR" sz="1600" dirty="0"/>
          </a:p>
          <a:p>
            <a:endParaRPr lang="en-US" altLang="ko-KR" sz="900" dirty="0" smtClean="0"/>
          </a:p>
          <a:p>
            <a:r>
              <a:rPr lang="en-US" altLang="ko-KR" dirty="0" smtClean="0"/>
              <a:t>BINARY_INTEGER or PLS_INTEGER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/>
              <a:t>signed integer (-2</a:t>
            </a:r>
            <a:r>
              <a:rPr lang="en-US" altLang="ko-KR" baseline="30000" dirty="0"/>
              <a:t>31</a:t>
            </a:r>
            <a:r>
              <a:rPr lang="en-US" altLang="ko-KR" dirty="0"/>
              <a:t> ~ 2</a:t>
            </a:r>
            <a:r>
              <a:rPr lang="en-US" altLang="ko-KR" baseline="30000" dirty="0"/>
              <a:t>31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NUMBER </a:t>
            </a:r>
            <a:r>
              <a:rPr lang="ko-KR" altLang="en-US" dirty="0" smtClean="0"/>
              <a:t>타입보다 </a:t>
            </a:r>
            <a:r>
              <a:rPr lang="en-US" altLang="ko-KR" dirty="0" smtClean="0"/>
              <a:t>time &amp; space efficient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Subtypes</a:t>
            </a:r>
          </a:p>
          <a:p>
            <a:pPr lvl="2"/>
            <a:r>
              <a:rPr lang="en-US" altLang="ko-KR" dirty="0" smtClean="0"/>
              <a:t>NATURAL (</a:t>
            </a:r>
            <a:r>
              <a:rPr lang="ko-KR" altLang="en-US" dirty="0"/>
              <a:t>자연수</a:t>
            </a:r>
            <a:r>
              <a:rPr lang="en-US" altLang="ko-KR" dirty="0"/>
              <a:t>), </a:t>
            </a:r>
            <a:r>
              <a:rPr lang="en-US" altLang="ko-KR" dirty="0" smtClean="0"/>
              <a:t>NATURALN (null </a:t>
            </a:r>
            <a:r>
              <a:rPr lang="ko-KR" altLang="en-US" dirty="0"/>
              <a:t>불허</a:t>
            </a:r>
            <a:r>
              <a:rPr lang="en-US" altLang="ko-KR" dirty="0" smtClean="0"/>
              <a:t>),</a:t>
            </a:r>
          </a:p>
          <a:p>
            <a:pPr lvl="2"/>
            <a:r>
              <a:rPr lang="en-US" altLang="ko-KR" dirty="0" smtClean="0"/>
              <a:t>POSITIVE </a:t>
            </a:r>
            <a:r>
              <a:rPr lang="en-US" altLang="ko-KR" dirty="0"/>
              <a:t>(</a:t>
            </a:r>
            <a:r>
              <a:rPr lang="ko-KR" altLang="en-US" dirty="0"/>
              <a:t>양수</a:t>
            </a:r>
            <a:r>
              <a:rPr lang="en-US" altLang="ko-KR" dirty="0"/>
              <a:t>), </a:t>
            </a:r>
            <a:r>
              <a:rPr lang="en-US" altLang="ko-KR" dirty="0" smtClean="0"/>
              <a:t>POSITIVEN (null </a:t>
            </a:r>
            <a:r>
              <a:rPr lang="ko-KR" altLang="en-US" dirty="0"/>
              <a:t>불허</a:t>
            </a:r>
            <a:r>
              <a:rPr lang="en-US" altLang="ko-KR" dirty="0" smtClean="0"/>
              <a:t>), </a:t>
            </a:r>
          </a:p>
          <a:p>
            <a:pPr lvl="2"/>
            <a:r>
              <a:rPr lang="en-US" altLang="ko-KR" dirty="0" smtClean="0"/>
              <a:t>SIGNTYPE </a:t>
            </a:r>
            <a:r>
              <a:rPr lang="en-US" altLang="ko-KR" dirty="0"/>
              <a:t>(-1, 0, 1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값을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6187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실행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3066626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실행 </a:t>
            </a:r>
            <a:r>
              <a:rPr lang="ko-KR" altLang="en-US" dirty="0" smtClean="0"/>
              <a:t>환경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담당 객체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sqlj.runtime.ExecutionContext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Connection Context </a:t>
            </a:r>
            <a:r>
              <a:rPr lang="ko-KR" altLang="en-US" dirty="0" smtClean="0"/>
              <a:t>객체로부터 </a:t>
            </a:r>
            <a:r>
              <a:rPr lang="en-US" altLang="ko-KR" dirty="0" smtClean="0"/>
              <a:t>Execution Context </a:t>
            </a:r>
            <a:r>
              <a:rPr lang="ko-KR" altLang="en-US" dirty="0" smtClean="0"/>
              <a:t>객체를 획득하여 실행 환경을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Connection Context</a:t>
            </a:r>
            <a:r>
              <a:rPr lang="ko-KR" altLang="en-US" dirty="0" smtClean="0"/>
              <a:t>와의 연결 방법</a:t>
            </a:r>
            <a:endParaRPr lang="ko-KR" altLang="en-US" dirty="0"/>
          </a:p>
          <a:p>
            <a:pPr lvl="2"/>
            <a:r>
              <a:rPr lang="en-US" altLang="ko-KR" dirty="0" smtClean="0"/>
              <a:t>Default </a:t>
            </a:r>
            <a:r>
              <a:rPr lang="en-US" altLang="ko-KR" dirty="0"/>
              <a:t>context</a:t>
            </a:r>
            <a:r>
              <a:rPr lang="ko-KR" altLang="en-US" dirty="0" smtClean="0"/>
              <a:t>와 연결</a:t>
            </a:r>
            <a:r>
              <a:rPr lang="en-US" altLang="ko-KR" dirty="0" smtClean="0"/>
              <a:t>:</a:t>
            </a:r>
            <a:r>
              <a:rPr lang="en-US" altLang="ko-KR" dirty="0"/>
              <a:t>	</a:t>
            </a:r>
            <a:r>
              <a:rPr lang="en-US" altLang="ko-KR" dirty="0" smtClean="0"/>
              <a:t>  #</a:t>
            </a:r>
            <a:r>
              <a:rPr lang="en-US" altLang="ko-KR" dirty="0" err="1"/>
              <a:t>sql</a:t>
            </a:r>
            <a:r>
              <a:rPr lang="en-US" altLang="ko-KR" dirty="0"/>
              <a:t> [</a:t>
            </a:r>
            <a:r>
              <a:rPr lang="en-US" altLang="ko-KR" dirty="0" err="1"/>
              <a:t>exeCtx</a:t>
            </a:r>
            <a:r>
              <a:rPr lang="en-US" altLang="ko-KR" dirty="0"/>
              <a:t>] { SQLJ</a:t>
            </a:r>
            <a:r>
              <a:rPr lang="ko-KR" altLang="en-US" dirty="0"/>
              <a:t>문 </a:t>
            </a:r>
            <a:r>
              <a:rPr lang="en-US" altLang="ko-KR" dirty="0"/>
              <a:t>};</a:t>
            </a:r>
          </a:p>
          <a:p>
            <a:pPr lvl="2"/>
            <a:r>
              <a:rPr lang="ko-KR" altLang="en-US" dirty="0" smtClean="0"/>
              <a:t>다른 접속 객체와 연결</a:t>
            </a:r>
            <a:r>
              <a:rPr lang="en-US" altLang="ko-KR" dirty="0" smtClean="0"/>
              <a:t>:  #</a:t>
            </a:r>
            <a:r>
              <a:rPr lang="en-US" altLang="ko-KR" dirty="0" err="1"/>
              <a:t>sql</a:t>
            </a:r>
            <a:r>
              <a:rPr lang="en-US" altLang="ko-KR" dirty="0"/>
              <a:t> [</a:t>
            </a:r>
            <a:r>
              <a:rPr lang="en-US" altLang="ko-KR" b="1" dirty="0" err="1">
                <a:solidFill>
                  <a:srgbClr val="FF0000"/>
                </a:solidFill>
              </a:rPr>
              <a:t>connCtx</a:t>
            </a:r>
            <a:r>
              <a:rPr lang="en-US" altLang="ko-KR" dirty="0"/>
              <a:t>, </a:t>
            </a:r>
            <a:r>
              <a:rPr lang="en-US" altLang="ko-KR" dirty="0" err="1"/>
              <a:t>exeCtx</a:t>
            </a:r>
            <a:r>
              <a:rPr lang="en-US" altLang="ko-KR" dirty="0"/>
              <a:t>] { SQLJ</a:t>
            </a:r>
            <a:r>
              <a:rPr lang="ko-KR" altLang="en-US" dirty="0"/>
              <a:t>문 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4431242"/>
            <a:ext cx="83058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lt"/>
              </a:rPr>
              <a:t>ExecutionContext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latin typeface="+mn-lt"/>
              </a:rPr>
              <a:t>exeCtx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= </a:t>
            </a:r>
            <a:r>
              <a:rPr lang="en-US" altLang="ko-KR" dirty="0" err="1" smtClean="0">
                <a:latin typeface="+mn-lt"/>
              </a:rPr>
              <a:t>DefaultContext.getDefaultContext</a:t>
            </a:r>
            <a:r>
              <a:rPr lang="en-US" altLang="ko-KR" dirty="0">
                <a:latin typeface="+mn-lt"/>
              </a:rPr>
              <a:t>().</a:t>
            </a:r>
            <a:r>
              <a:rPr lang="en-US" altLang="ko-KR" dirty="0" err="1">
                <a:latin typeface="+mn-lt"/>
              </a:rPr>
              <a:t>getExecutionContext</a:t>
            </a:r>
            <a:r>
              <a:rPr lang="en-US" altLang="ko-KR" dirty="0">
                <a:latin typeface="+mn-lt"/>
              </a:rPr>
              <a:t>();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+mn-lt"/>
              </a:rPr>
              <a:t>exeCtx</a:t>
            </a:r>
            <a:r>
              <a:rPr lang="en-US" altLang="ko-KR" dirty="0" err="1">
                <a:latin typeface="+mn-lt"/>
              </a:rPr>
              <a:t>.setQueryTimeout</a:t>
            </a:r>
            <a:r>
              <a:rPr lang="en-US" altLang="ko-KR" dirty="0">
                <a:latin typeface="+mn-lt"/>
              </a:rPr>
              <a:t>(3); </a:t>
            </a:r>
            <a:r>
              <a:rPr lang="en-US" altLang="ko-KR" dirty="0" smtClean="0">
                <a:latin typeface="+mn-lt"/>
              </a:rPr>
              <a:t>	 // 3</a:t>
            </a:r>
            <a:r>
              <a:rPr lang="ko-KR" altLang="en-US" dirty="0">
                <a:latin typeface="+mn-lt"/>
              </a:rPr>
              <a:t>초 동안만 기다림</a:t>
            </a:r>
          </a:p>
          <a:p>
            <a:r>
              <a:rPr lang="en-US" altLang="ko-KR" dirty="0" smtClean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[</a:t>
            </a:r>
            <a:r>
              <a:rPr lang="en-US" altLang="ko-KR" dirty="0" err="1">
                <a:solidFill>
                  <a:srgbClr val="0070C0"/>
                </a:solidFill>
                <a:latin typeface="+mn-lt"/>
              </a:rPr>
              <a:t>exeCtx</a:t>
            </a:r>
            <a:r>
              <a:rPr lang="en-US" altLang="ko-KR" dirty="0">
                <a:latin typeface="+mn-lt"/>
              </a:rPr>
              <a:t>] </a:t>
            </a:r>
            <a:r>
              <a:rPr lang="en-US" altLang="ko-KR" dirty="0" err="1">
                <a:latin typeface="+mn-lt"/>
              </a:rPr>
              <a:t>empsIterator</a:t>
            </a:r>
            <a:r>
              <a:rPr lang="en-US" altLang="ko-KR" dirty="0">
                <a:latin typeface="+mn-lt"/>
              </a:rPr>
              <a:t> = {SELECT name from Employees</a:t>
            </a:r>
            <a:r>
              <a:rPr lang="en-US" altLang="ko-KR" dirty="0" smtClean="0">
                <a:latin typeface="+mn-lt"/>
              </a:rPr>
              <a:t>};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// </a:t>
            </a:r>
            <a:r>
              <a:rPr lang="en-US" altLang="ko-KR" dirty="0" err="1" smtClean="0">
                <a:latin typeface="+mn-lt"/>
              </a:rPr>
              <a:t>exeCtx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객체가 설정한 환경에서 </a:t>
            </a:r>
            <a:r>
              <a:rPr lang="en-US" altLang="ko-KR" dirty="0" smtClean="0">
                <a:latin typeface="+mn-lt"/>
              </a:rPr>
              <a:t>SQL</a:t>
            </a:r>
            <a:r>
              <a:rPr lang="ko-KR" altLang="en-US" dirty="0" smtClean="0">
                <a:latin typeface="+mn-lt"/>
              </a:rPr>
              <a:t>문을 </a:t>
            </a:r>
            <a:r>
              <a:rPr lang="ko-KR" altLang="en-US" dirty="0">
                <a:latin typeface="+mn-lt"/>
              </a:rPr>
              <a:t>실행</a:t>
            </a:r>
          </a:p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39535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접속 및 환경 설정 관련 클래스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114800" cy="369332"/>
          </a:xfrm>
          <a:prstGeom prst="rect">
            <a:avLst/>
          </a:prstGeom>
          <a:solidFill>
            <a:srgbClr val="9BFFDE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err="1">
                <a:latin typeface="+mn-lt"/>
              </a:rPr>
              <a:t>sqlj.runtime.ref.DefaultContext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74533"/>
            <a:ext cx="4114801" cy="369332"/>
          </a:xfrm>
          <a:prstGeom prst="rect">
            <a:avLst/>
          </a:prstGeom>
          <a:solidFill>
            <a:srgbClr val="9BFFDE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▣ </a:t>
            </a:r>
            <a:r>
              <a:rPr lang="en-US" altLang="ko-KR" dirty="0" err="1">
                <a:latin typeface="+mn-lt"/>
              </a:rPr>
              <a:t>sqlj.runtime.ExecutionContext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클래스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7200" y="1588532"/>
          <a:ext cx="8229600" cy="1873550"/>
        </p:xfrm>
        <a:graphic>
          <a:graphicData uri="http://schemas.openxmlformats.org/drawingml/2006/table">
            <a:tbl>
              <a:tblPr/>
              <a:tblGrid>
                <a:gridCol w="3429049"/>
                <a:gridCol w="4800551"/>
              </a:tblGrid>
              <a:tr h="254996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getConnection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JDBC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접속 객체를 반환함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17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setDefaultContext(</a:t>
                      </a:r>
                      <a:r>
                        <a:rPr lang="en-US" sz="1400" b="1" i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DefaultContext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default (connection) context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을 설정함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96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getDefaultContext()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default (connection) context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반환함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96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getExecutionContext()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default execution context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반환함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96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close(boolean)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접속 단절 및 모든 자원 방출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283" marR="60283" marT="16667" marB="1666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57201" y="4043865"/>
          <a:ext cx="8234290" cy="2223456"/>
        </p:xfrm>
        <a:graphic>
          <a:graphicData uri="http://schemas.openxmlformats.org/drawingml/2006/table">
            <a:tbl>
              <a:tblPr/>
              <a:tblGrid>
                <a:gridCol w="897467"/>
                <a:gridCol w="1828800"/>
                <a:gridCol w="1270000"/>
                <a:gridCol w="4238023"/>
              </a:tblGrid>
              <a:tr h="341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실행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상태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getWarning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1168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java.sql.SQLWarning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객체를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반환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getUpdateCount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1168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최근 실행된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연산에 의해 영향을 받은 행의 개수를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반환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5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실행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제어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setMaxFieldSize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getMaxFieldSize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95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최대 필드 크기 설정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획득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setMaxRows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getMaxRows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95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최대 행 개수 설정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획득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setQueryTimeout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</a:t>
                      </a:r>
                      <a:r>
                        <a:rPr 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getQueryTimeout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95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query timeout limit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설정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획득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실행 취소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cancel( )</a:t>
                      </a: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168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현재 다른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thread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에 의해 실행중인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연산을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취소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0" marR="52810" marT="14600" marB="1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005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 Variable &amp;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변수와 식</a:t>
            </a:r>
            <a:r>
              <a:rPr lang="en-US" altLang="ko-KR" dirty="0" smtClean="0"/>
              <a:t> = host </a:t>
            </a:r>
            <a:r>
              <a:rPr lang="en-US" altLang="ko-KR" dirty="0"/>
              <a:t>language </a:t>
            </a:r>
            <a:r>
              <a:rPr lang="en-US" altLang="ko-KR" dirty="0" smtClean="0"/>
              <a:t>statement(Java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SQL statement </a:t>
            </a:r>
            <a:r>
              <a:rPr lang="ko-KR" altLang="en-US" dirty="0" smtClean="0"/>
              <a:t>사이의 정보 </a:t>
            </a:r>
            <a:r>
              <a:rPr lang="ko-KR" altLang="en-US" dirty="0"/>
              <a:t>교환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문장에서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변수와 식을 사용하는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사용할 변수나 </a:t>
            </a:r>
            <a:r>
              <a:rPr lang="ko-KR" altLang="en-US" dirty="0" err="1" smtClean="0"/>
              <a:t>연산식</a:t>
            </a:r>
            <a:r>
              <a:rPr lang="ko-KR" altLang="en-US" dirty="0" smtClean="0"/>
              <a:t> </a:t>
            </a:r>
            <a:r>
              <a:rPr lang="ko-KR" altLang="en-US" dirty="0"/>
              <a:t>앞에 </a:t>
            </a:r>
            <a:r>
              <a:rPr lang="en-US" altLang="ko-KR" dirty="0"/>
              <a:t>colon(":")</a:t>
            </a:r>
            <a:r>
              <a:rPr lang="ko-KR" altLang="en-US" dirty="0"/>
              <a:t>을 붙임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Host</a:t>
            </a:r>
            <a:r>
              <a:rPr lang="ko-KR" altLang="en-US" dirty="0" smtClean="0"/>
              <a:t> 변수 ⇒ </a:t>
            </a:r>
            <a:r>
              <a:rPr lang="en-US" altLang="ko-KR" dirty="0" smtClean="0">
                <a:solidFill>
                  <a:srgbClr val="0070C0"/>
                </a:solidFill>
              </a:rPr>
              <a:t>:[mode] Java </a:t>
            </a:r>
            <a:r>
              <a:rPr lang="ko-KR" altLang="en-US" dirty="0" smtClean="0">
                <a:solidFill>
                  <a:srgbClr val="0070C0"/>
                </a:solidFill>
              </a:rPr>
              <a:t>변수</a:t>
            </a:r>
            <a:r>
              <a:rPr lang="en-US" altLang="ko-KR" dirty="0" smtClean="0">
                <a:solidFill>
                  <a:srgbClr val="0070C0"/>
                </a:solidFill>
              </a:rPr>
              <a:t>.	※ </a:t>
            </a:r>
            <a:r>
              <a:rPr lang="en-US" altLang="ko-KR" dirty="0">
                <a:solidFill>
                  <a:srgbClr val="0070C0"/>
                </a:solidFill>
              </a:rPr>
              <a:t>Mode: </a:t>
            </a:r>
            <a:r>
              <a:rPr lang="en-US" altLang="ko-KR" dirty="0" smtClean="0">
                <a:solidFill>
                  <a:srgbClr val="0070C0"/>
                </a:solidFill>
              </a:rPr>
              <a:t>IN/OUT/INOUT</a:t>
            </a:r>
          </a:p>
          <a:p>
            <a:pPr lvl="3"/>
            <a:r>
              <a:rPr lang="en-US" altLang="ko-KR" dirty="0"/>
              <a:t>:IN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:</a:t>
            </a:r>
            <a:r>
              <a:rPr lang="en-US" altLang="ko-KR" dirty="0"/>
              <a:t>OUT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:</a:t>
            </a:r>
            <a:r>
              <a:rPr lang="en-US" altLang="ko-KR" dirty="0"/>
              <a:t>INOUT </a:t>
            </a:r>
            <a:r>
              <a:rPr lang="ko-KR" altLang="en-US" dirty="0"/>
              <a:t>변수</a:t>
            </a:r>
          </a:p>
          <a:p>
            <a:pPr lvl="2"/>
            <a:r>
              <a:rPr lang="en-US" altLang="ko-KR" dirty="0" smtClean="0"/>
              <a:t>Host </a:t>
            </a:r>
            <a:r>
              <a:rPr lang="ko-KR" altLang="en-US" dirty="0" err="1" smtClean="0"/>
              <a:t>연산식</a:t>
            </a:r>
            <a:r>
              <a:rPr lang="ko-KR" altLang="en-US" dirty="0" smtClean="0"/>
              <a:t> ⇒</a:t>
            </a: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 :[mode] (Java </a:t>
            </a:r>
            <a:r>
              <a:rPr lang="ko-KR" altLang="en-US" dirty="0" err="1" smtClean="0">
                <a:solidFill>
                  <a:srgbClr val="0070C0"/>
                </a:solidFill>
              </a:rPr>
              <a:t>연산식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3"/>
            <a:r>
              <a:rPr lang="en-US" altLang="ko-KR" dirty="0"/>
              <a:t>:(array[</a:t>
            </a:r>
            <a:r>
              <a:rPr lang="en-US" altLang="ko-KR" dirty="0" err="1"/>
              <a:t>i</a:t>
            </a:r>
            <a:r>
              <a:rPr lang="en-US" altLang="ko-KR" dirty="0"/>
              <a:t>] * 3 - x</a:t>
            </a:r>
            <a:r>
              <a:rPr lang="en-US" altLang="ko-KR" dirty="0" smtClean="0"/>
              <a:t>), :(</a:t>
            </a:r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ko-KR" altLang="en-US" dirty="0"/>
              <a:t>변수</a:t>
            </a:r>
            <a:r>
              <a:rPr lang="en-US" altLang="ko-KR" dirty="0" smtClean="0"/>
              <a:t>), :(</a:t>
            </a:r>
            <a:r>
              <a:rPr lang="ko-KR" altLang="en-US" dirty="0" smtClean="0"/>
              <a:t>자바 함수 호출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유의 사항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ko-KR" altLang="en-US" dirty="0"/>
              <a:t>모든 변수는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변수가 </a:t>
            </a:r>
            <a:r>
              <a:rPr lang="ko-KR" altLang="en-US" dirty="0"/>
              <a:t>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</a:rPr>
              <a:t>의 데이터 타입과 </a:t>
            </a:r>
            <a:r>
              <a:rPr lang="en-US" altLang="ko-KR" b="1" dirty="0" smtClean="0">
                <a:solidFill>
                  <a:srgbClr val="FF0000"/>
                </a:solidFill>
              </a:rPr>
              <a:t>host </a:t>
            </a:r>
            <a:r>
              <a:rPr lang="ko-KR" altLang="en-US" b="1" dirty="0" smtClean="0">
                <a:solidFill>
                  <a:srgbClr val="FF0000"/>
                </a:solidFill>
              </a:rPr>
              <a:t>언어의 데이터 타입이 서로 맞지 않는 경우에는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타입 변환이 필요</a:t>
            </a:r>
            <a:r>
              <a:rPr lang="en-US" altLang="ko-KR" b="1" dirty="0" smtClean="0">
                <a:solidFill>
                  <a:srgbClr val="FF0000"/>
                </a:solidFill>
              </a:rPr>
              <a:t>!!!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793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 </a:t>
            </a:r>
            <a:r>
              <a:rPr lang="ko-KR" altLang="en-US" dirty="0" smtClean="0"/>
              <a:t>변수 사용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5332"/>
            <a:ext cx="8407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String 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; </a:t>
            </a:r>
            <a:r>
              <a:rPr lang="en-US" altLang="ko-KR" dirty="0" smtClean="0">
                <a:latin typeface="+mn-lt"/>
              </a:rPr>
              <a:t>	// host </a:t>
            </a:r>
            <a:r>
              <a:rPr lang="ko-KR" altLang="en-US" dirty="0" smtClean="0">
                <a:latin typeface="+mn-lt"/>
              </a:rPr>
              <a:t>변수</a:t>
            </a:r>
            <a:endParaRPr lang="ko-KR" altLang="en-US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Scanner s = new Scanner(System.in);</a:t>
            </a:r>
          </a:p>
          <a:p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s.next</a:t>
            </a:r>
            <a:r>
              <a:rPr lang="en-US" altLang="ko-KR" dirty="0" smtClean="0">
                <a:latin typeface="+mn-lt"/>
              </a:rPr>
              <a:t>();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{select address into 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:</a:t>
            </a:r>
            <a:r>
              <a:rPr lang="en-US" altLang="ko-KR" b="1" dirty="0" err="1">
                <a:solidFill>
                  <a:srgbClr val="0070C0"/>
                </a:solidFill>
                <a:latin typeface="+mn-lt"/>
              </a:rPr>
              <a:t>eAddr</a:t>
            </a:r>
            <a:r>
              <a:rPr lang="en-US" altLang="ko-KR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from EMPLOYEES where </a:t>
            </a:r>
            <a:r>
              <a:rPr lang="en-US" altLang="ko-KR" dirty="0" smtClean="0">
                <a:latin typeface="+mn-lt"/>
              </a:rPr>
              <a:t>name = 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:</a:t>
            </a:r>
            <a:r>
              <a:rPr lang="en-US" altLang="ko-KR" b="1" dirty="0" err="1">
                <a:solidFill>
                  <a:srgbClr val="0070C0"/>
                </a:solidFill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};</a:t>
            </a:r>
          </a:p>
          <a:p>
            <a:r>
              <a:rPr lang="en-US" altLang="ko-KR" dirty="0" err="1">
                <a:latin typeface="+mn-lt"/>
              </a:rPr>
              <a:t>System.out.println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>
                <a:latin typeface="+mn-lt"/>
              </a:rPr>
              <a:t>);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695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346959"/>
          </a:xfrm>
        </p:spPr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 smtClean="0"/>
              <a:t>문은 </a:t>
            </a:r>
            <a:r>
              <a:rPr lang="ko-KR" altLang="en-US" dirty="0"/>
              <a:t>다중 행을 반환하는 </a:t>
            </a:r>
            <a:r>
              <a:rPr lang="ko-KR" altLang="en-US" dirty="0" smtClean="0"/>
              <a:t>것이 일반적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Host program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/>
              <a:t>다중 결과 행의 각 행을 반복 처리할 수 있는 </a:t>
            </a:r>
            <a:r>
              <a:rPr lang="ko-KR" altLang="en-US" dirty="0" smtClean="0"/>
              <a:t>장치가 필요 ⇒ </a:t>
            </a:r>
            <a:r>
              <a:rPr lang="en-US" altLang="ko-KR" b="1" dirty="0" smtClean="0">
                <a:solidFill>
                  <a:srgbClr val="0070C0"/>
                </a:solidFill>
              </a:rPr>
              <a:t>Cursor or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Iterator</a:t>
            </a:r>
          </a:p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399" y="3581400"/>
            <a:ext cx="811953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#</a:t>
            </a:r>
            <a:r>
              <a:rPr lang="en-US" altLang="ko-KR" dirty="0" err="1" smtClean="0">
                <a:latin typeface="+mn-lt"/>
              </a:rPr>
              <a:t>sql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iterator </a:t>
            </a:r>
            <a:r>
              <a:rPr lang="en-US" altLang="ko-KR" dirty="0" err="1">
                <a:latin typeface="+mn-lt"/>
              </a:rPr>
              <a:t>EmpIter</a:t>
            </a:r>
            <a:r>
              <a:rPr lang="en-US" altLang="ko-KR" dirty="0">
                <a:latin typeface="+mn-lt"/>
              </a:rPr>
              <a:t>(String 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, String 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>
                <a:latin typeface="+mn-lt"/>
              </a:rPr>
              <a:t>); </a:t>
            </a:r>
            <a:r>
              <a:rPr lang="en-US" altLang="ko-KR" dirty="0" smtClean="0">
                <a:latin typeface="+mn-lt"/>
              </a:rPr>
              <a:t>	//</a:t>
            </a:r>
            <a:r>
              <a:rPr lang="en-US" altLang="ko-KR" dirty="0">
                <a:latin typeface="+mn-lt"/>
              </a:rPr>
              <a:t>iterator </a:t>
            </a:r>
            <a:r>
              <a:rPr lang="ko-KR" altLang="en-US" dirty="0" smtClean="0">
                <a:latin typeface="+mn-lt"/>
              </a:rPr>
              <a:t>선언문</a:t>
            </a:r>
            <a:endParaRPr lang="ko-KR" altLang="en-US" dirty="0">
              <a:latin typeface="+mn-lt"/>
            </a:endParaRPr>
          </a:p>
          <a:p>
            <a:r>
              <a:rPr lang="en-US" altLang="ko-KR" dirty="0" err="1" smtClean="0">
                <a:latin typeface="+mn-lt"/>
              </a:rPr>
              <a:t>EmpIter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 smtClean="0">
                <a:latin typeface="+mn-lt"/>
              </a:rPr>
              <a:t>;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= { select name as "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", address as "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>
                <a:latin typeface="+mn-lt"/>
              </a:rPr>
              <a:t>" from EMPLOYEES };</a:t>
            </a:r>
          </a:p>
          <a:p>
            <a:r>
              <a:rPr lang="en-US" altLang="ko-KR" dirty="0">
                <a:latin typeface="+mn-lt"/>
              </a:rPr>
              <a:t>while (</a:t>
            </a:r>
            <a:r>
              <a:rPr lang="en-US" altLang="ko-KR" dirty="0" err="1">
                <a:latin typeface="+mn-lt"/>
              </a:rPr>
              <a:t>emp.next</a:t>
            </a:r>
            <a:r>
              <a:rPr lang="en-US" altLang="ko-KR" dirty="0">
                <a:latin typeface="+mn-lt"/>
              </a:rPr>
              <a:t>()) {</a:t>
            </a:r>
          </a:p>
          <a:p>
            <a:r>
              <a:rPr lang="en-US" altLang="ko-KR" dirty="0" smtClean="0">
                <a:latin typeface="+mn-lt"/>
              </a:rPr>
              <a:t>    </a:t>
            </a:r>
            <a:r>
              <a:rPr lang="en-US" altLang="ko-KR" dirty="0" err="1" smtClean="0">
                <a:latin typeface="+mn-lt"/>
              </a:rPr>
              <a:t>System.out.println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emp.eName</a:t>
            </a:r>
            <a:r>
              <a:rPr lang="en-US" altLang="ko-KR" dirty="0">
                <a:latin typeface="+mn-lt"/>
              </a:rPr>
              <a:t>() + "</a:t>
            </a:r>
            <a:r>
              <a:rPr lang="ko-KR" altLang="en-US" dirty="0">
                <a:latin typeface="+mn-lt"/>
              </a:rPr>
              <a:t>의 주소</a:t>
            </a:r>
            <a:r>
              <a:rPr lang="en-US" altLang="ko-KR" dirty="0">
                <a:latin typeface="+mn-lt"/>
              </a:rPr>
              <a:t>: " + </a:t>
            </a:r>
            <a:r>
              <a:rPr lang="en-US" altLang="ko-KR" dirty="0" err="1">
                <a:latin typeface="+mn-lt"/>
              </a:rPr>
              <a:t>emp.eAddr</a:t>
            </a:r>
            <a:r>
              <a:rPr lang="en-US" altLang="ko-KR" dirty="0">
                <a:latin typeface="+mn-lt"/>
              </a:rPr>
              <a:t>()); //iterator's methods</a:t>
            </a: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5822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문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82109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en-US" altLang="ko-KR" dirty="0" smtClean="0"/>
              <a:t>[host</a:t>
            </a:r>
            <a:r>
              <a:rPr lang="ko-KR" altLang="en-US" dirty="0" smtClean="0"/>
              <a:t> 변수 </a:t>
            </a:r>
            <a:r>
              <a:rPr lang="en-US" altLang="ko-KR" dirty="0"/>
              <a:t>=] { </a:t>
            </a:r>
            <a:r>
              <a:rPr lang="ko-KR" altLang="en-US" dirty="0" err="1">
                <a:solidFill>
                  <a:srgbClr val="0070C0"/>
                </a:solidFill>
              </a:rPr>
              <a:t>실행절</a:t>
            </a:r>
            <a:r>
              <a:rPr lang="ko-KR" altLang="en-US" dirty="0"/>
              <a:t> </a:t>
            </a:r>
            <a:r>
              <a:rPr lang="en-US" altLang="ko-KR" dirty="0" smtClean="0"/>
              <a:t>};</a:t>
            </a:r>
          </a:p>
          <a:p>
            <a:pPr lvl="2"/>
            <a:r>
              <a:rPr lang="en-US" altLang="ko-KR" dirty="0" smtClean="0"/>
              <a:t>Host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있는 경우에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실행절</a:t>
            </a:r>
            <a:r>
              <a:rPr lang="en-US" altLang="ko-KR" dirty="0" smtClean="0"/>
              <a:t>(executable statement clause)</a:t>
            </a:r>
          </a:p>
          <a:p>
            <a:pPr lvl="3"/>
            <a:r>
              <a:rPr lang="en-US" altLang="ko-KR" dirty="0" smtClean="0"/>
              <a:t>Select, Insert, Update, Delete, Select-Into, Fetch-Into</a:t>
            </a:r>
          </a:p>
          <a:p>
            <a:pPr lvl="3"/>
            <a:r>
              <a:rPr lang="ko-KR" altLang="en-US" dirty="0" smtClean="0"/>
              <a:t>트랜잭션 제어</a:t>
            </a:r>
            <a:r>
              <a:rPr lang="en-US" altLang="ko-KR" dirty="0" smtClean="0"/>
              <a:t>, PL/SQL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 Procedure/Function Call, </a:t>
            </a:r>
            <a:r>
              <a:rPr lang="ko-KR" altLang="en-US" dirty="0" smtClean="0"/>
              <a:t>배정문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99" y="3843867"/>
            <a:ext cx="754380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▣ </a:t>
            </a:r>
            <a:r>
              <a:rPr lang="ko-KR" altLang="en-US" dirty="0" smtClean="0">
                <a:latin typeface="+mn-lt"/>
              </a:rPr>
              <a:t>반환 값이 없는 경우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    #</a:t>
            </a:r>
            <a:r>
              <a:rPr lang="en-US" altLang="ko-KR" dirty="0" err="1" smtClean="0">
                <a:latin typeface="+mn-lt"/>
              </a:rPr>
              <a:t>sql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{ INSERT INTO customers(id, name, </a:t>
            </a:r>
            <a:r>
              <a:rPr lang="en-US" altLang="ko-KR" dirty="0" smtClean="0">
                <a:latin typeface="+mn-lt"/>
              </a:rPr>
              <a:t>phone)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VALUES(1</a:t>
            </a:r>
            <a:r>
              <a:rPr lang="en-US" altLang="ko-KR" dirty="0">
                <a:latin typeface="+mn-lt"/>
              </a:rPr>
              <a:t>, '</a:t>
            </a:r>
            <a:r>
              <a:rPr lang="ko-KR" altLang="en-US" dirty="0">
                <a:latin typeface="+mn-lt"/>
              </a:rPr>
              <a:t>홍길동</a:t>
            </a:r>
            <a:r>
              <a:rPr lang="en-US" altLang="ko-KR" dirty="0">
                <a:latin typeface="+mn-lt"/>
              </a:rPr>
              <a:t>', '478-1234') </a:t>
            </a:r>
            <a:r>
              <a:rPr lang="en-US" altLang="ko-KR" dirty="0" smtClean="0">
                <a:latin typeface="+mn-lt"/>
              </a:rPr>
              <a:t>};</a:t>
            </a: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/>
              <a:t>▣ </a:t>
            </a:r>
            <a:r>
              <a:rPr lang="ko-KR" altLang="en-US" dirty="0"/>
              <a:t>반환 값이 </a:t>
            </a:r>
            <a:r>
              <a:rPr lang="ko-KR" altLang="en-US" dirty="0" smtClean="0"/>
              <a:t>있는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en-US" altLang="ko-KR" dirty="0" smtClean="0">
                <a:latin typeface="+mn-lt"/>
              </a:rPr>
              <a:t>    </a:t>
            </a:r>
            <a:r>
              <a:rPr lang="en-US" altLang="ko-KR" dirty="0" err="1" smtClean="0">
                <a:latin typeface="+mn-lt"/>
              </a:rPr>
              <a:t>int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result; 	//host variable</a:t>
            </a:r>
          </a:p>
          <a:p>
            <a:r>
              <a:rPr lang="en-US" altLang="ko-KR" dirty="0" smtClean="0">
                <a:latin typeface="+mn-lt"/>
              </a:rPr>
              <a:t>    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result = { VALUES </a:t>
            </a:r>
            <a:r>
              <a:rPr lang="en-US" altLang="ko-KR" dirty="0" err="1">
                <a:latin typeface="+mn-lt"/>
              </a:rPr>
              <a:t>updateProductPrice</a:t>
            </a:r>
            <a:r>
              <a:rPr lang="en-US" altLang="ko-KR" dirty="0">
                <a:latin typeface="+mn-lt"/>
              </a:rPr>
              <a:t>(1, 2) </a:t>
            </a:r>
            <a:r>
              <a:rPr lang="en-US" altLang="ko-KR" dirty="0" smtClean="0">
                <a:latin typeface="+mn-lt"/>
              </a:rPr>
              <a:t>};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5102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6049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실행절의 구문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95727" y="1862169"/>
          <a:ext cx="7991073" cy="4311650"/>
        </p:xfrm>
        <a:graphic>
          <a:graphicData uri="http://schemas.openxmlformats.org/drawingml/2006/table">
            <a:tbl>
              <a:tblPr/>
              <a:tblGrid>
                <a:gridCol w="1849061"/>
                <a:gridCol w="6142012"/>
              </a:tblGrid>
              <a:tr h="513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실행절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문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SELECT, INSERT, DELETE, UPDATE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SELECT-INTO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SELECT-</a:t>
                      </a:r>
                      <a:r>
                        <a:rPr lang="en-US" sz="1800" b="0" kern="0" spc="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INTO </a:t>
                      </a:r>
                      <a:r>
                        <a:rPr lang="en-US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:host_</a:t>
                      </a:r>
                      <a:r>
                        <a:rPr lang="ko-KR" altLang="en-US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변수</a:t>
                      </a:r>
                      <a:r>
                        <a:rPr lang="en-US" altLang="ko-KR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_</a:t>
                      </a:r>
                      <a:r>
                        <a:rPr lang="ko-KR" altLang="en-US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리스트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</a:t>
                      </a: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FROM-WHERE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FETCH-INTO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FETCH </a:t>
                      </a:r>
                      <a:r>
                        <a:rPr lang="en-US" sz="1800" b="0" kern="0" spc="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:iterator</a:t>
                      </a: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INTO </a:t>
                      </a:r>
                      <a:r>
                        <a:rPr lang="en-US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:host_</a:t>
                      </a:r>
                      <a:r>
                        <a:rPr lang="ko-KR" altLang="en-US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변수</a:t>
                      </a:r>
                      <a:r>
                        <a:rPr lang="en-US" altLang="ko-KR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_</a:t>
                      </a:r>
                      <a:r>
                        <a:rPr lang="ko-KR" altLang="en-US" sz="18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리스트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트랜잭션 제어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COMMIT, ROLLBACK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PL/SQL </a:t>
                      </a:r>
                      <a:r>
                        <a:rPr lang="ko-KR" altLang="en-US" sz="1800" b="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블록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DECLARE-BEGIN-END;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프로시저 호출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CALL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저장프로시저이름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8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실인수</a:t>
                      </a: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리스트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함수 호출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VALUES(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저장함수이름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8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실인수</a:t>
                      </a: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리스트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 </a:t>
                      </a:r>
                      <a:r>
                        <a:rPr lang="en-US" altLang="ko-KR" sz="1800" b="0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Assignment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SET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:host</a:t>
                      </a: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변수 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=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9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DDL, Insert/Delete/Update, Select-Into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lt"/>
              </a:rPr>
              <a:t>▣ SQLJ DDL 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clause</a:t>
            </a:r>
          </a:p>
          <a:p>
            <a:r>
              <a:rPr lang="en-US" altLang="ko-KR" b="1" dirty="0">
                <a:latin typeface="+mn-lt"/>
              </a:rPr>
              <a:t>#</a:t>
            </a:r>
            <a:r>
              <a:rPr lang="en-US" altLang="ko-KR" b="1" dirty="0" err="1">
                <a:latin typeface="+mn-lt"/>
              </a:rPr>
              <a:t>sql</a:t>
            </a:r>
            <a:r>
              <a:rPr lang="en-US" altLang="ko-KR" b="1" dirty="0">
                <a:latin typeface="+mn-lt"/>
              </a:rPr>
              <a:t> { create table </a:t>
            </a:r>
            <a:r>
              <a:rPr lang="en-US" altLang="ko-KR" b="1" dirty="0" smtClean="0">
                <a:latin typeface="+mn-lt"/>
              </a:rPr>
              <a:t>EMPLOYEES</a:t>
            </a:r>
          </a:p>
          <a:p>
            <a:r>
              <a:rPr lang="en-US" altLang="ko-KR" b="1" dirty="0">
                <a:latin typeface="+mn-lt"/>
              </a:rPr>
              <a:t>	</a:t>
            </a:r>
            <a:r>
              <a:rPr lang="en-US" altLang="ko-KR" b="1" dirty="0" smtClean="0">
                <a:latin typeface="+mn-lt"/>
              </a:rPr>
              <a:t>(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b="1" dirty="0" err="1">
                <a:latin typeface="+mn-lt"/>
              </a:rPr>
              <a:t>empID</a:t>
            </a:r>
            <a:r>
              <a:rPr lang="en-US" altLang="ko-KR" dirty="0">
                <a:latin typeface="+mn-lt"/>
              </a:rPr>
              <a:t>	</a:t>
            </a:r>
            <a:r>
              <a:rPr lang="en-US" altLang="ko-KR" b="1" dirty="0">
                <a:latin typeface="+mn-lt"/>
              </a:rPr>
              <a:t>number(5),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b="1" dirty="0">
                <a:latin typeface="+mn-lt"/>
              </a:rPr>
              <a:t>name</a:t>
            </a:r>
            <a:r>
              <a:rPr lang="en-US" altLang="ko-KR" dirty="0">
                <a:latin typeface="+mn-lt"/>
              </a:rPr>
              <a:t>		</a:t>
            </a:r>
            <a:r>
              <a:rPr lang="en-US" altLang="ko-KR" b="1" dirty="0">
                <a:latin typeface="+mn-lt"/>
              </a:rPr>
              <a:t>varchar2(15),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b="1" dirty="0">
                <a:latin typeface="+mn-lt"/>
              </a:rPr>
              <a:t>...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b="1" dirty="0">
                <a:latin typeface="+mn-lt"/>
              </a:rPr>
              <a:t>)</a:t>
            </a:r>
            <a:endParaRPr lang="en-US" altLang="ko-KR" dirty="0">
              <a:latin typeface="+mn-lt"/>
            </a:endParaRPr>
          </a:p>
          <a:p>
            <a:r>
              <a:rPr lang="en-US" altLang="ko-KR" b="1" dirty="0" smtClean="0">
                <a:latin typeface="+mn-lt"/>
              </a:rPr>
              <a:t>};</a:t>
            </a:r>
            <a:endParaRPr lang="en-US" altLang="ko-KR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652990"/>
            <a:ext cx="8407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lt"/>
              </a:rPr>
              <a:t>▣ SQLJ Select-Into 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clause</a:t>
            </a:r>
          </a:p>
          <a:p>
            <a:r>
              <a:rPr lang="en-US" altLang="ko-KR" b="1" dirty="0" smtClean="0">
                <a:latin typeface="+mn-lt"/>
              </a:rPr>
              <a:t>#</a:t>
            </a:r>
            <a:r>
              <a:rPr lang="en-US" altLang="ko-KR" b="1" dirty="0" err="1" smtClean="0">
                <a:latin typeface="+mn-lt"/>
              </a:rPr>
              <a:t>sql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{ 	select name, address </a:t>
            </a:r>
            <a:r>
              <a:rPr lang="en-US" altLang="ko-KR" b="1" dirty="0" smtClean="0">
                <a:latin typeface="+mn-lt"/>
              </a:rPr>
              <a:t>into </a:t>
            </a:r>
            <a:r>
              <a:rPr lang="en-US" altLang="ko-KR" b="1" dirty="0">
                <a:latin typeface="+mn-lt"/>
              </a:rPr>
              <a:t>:</a:t>
            </a:r>
            <a:r>
              <a:rPr lang="en-US" altLang="ko-KR" b="1" dirty="0" err="1">
                <a:latin typeface="+mn-lt"/>
              </a:rPr>
              <a:t>eName</a:t>
            </a:r>
            <a:r>
              <a:rPr lang="en-US" altLang="ko-KR" b="1" dirty="0">
                <a:latin typeface="+mn-lt"/>
              </a:rPr>
              <a:t>, :</a:t>
            </a:r>
            <a:r>
              <a:rPr lang="en-US" altLang="ko-KR" b="1" dirty="0" err="1">
                <a:latin typeface="+mn-lt"/>
              </a:rPr>
              <a:t>eAddr</a:t>
            </a:r>
            <a:r>
              <a:rPr lang="en-US" altLang="ko-KR" b="1" dirty="0">
                <a:latin typeface="+mn-lt"/>
              </a:rPr>
              <a:t> </a:t>
            </a:r>
            <a:endParaRPr lang="en-US" altLang="ko-KR" b="1" dirty="0" smtClean="0">
              <a:latin typeface="+mn-lt"/>
            </a:endParaRPr>
          </a:p>
          <a:p>
            <a:r>
              <a:rPr lang="en-US" altLang="ko-KR" b="1" dirty="0">
                <a:latin typeface="+mn-lt"/>
              </a:rPr>
              <a:t>	</a:t>
            </a:r>
            <a:r>
              <a:rPr lang="en-US" altLang="ko-KR" b="1" dirty="0" smtClean="0">
                <a:latin typeface="+mn-lt"/>
              </a:rPr>
              <a:t>from </a:t>
            </a:r>
            <a:r>
              <a:rPr lang="en-US" altLang="ko-KR" b="1" dirty="0">
                <a:latin typeface="+mn-lt"/>
              </a:rPr>
              <a:t>EMPLOYEES </a:t>
            </a:r>
            <a:r>
              <a:rPr lang="en-US" altLang="ko-KR" b="1" dirty="0" smtClean="0">
                <a:latin typeface="+mn-lt"/>
              </a:rPr>
              <a:t>where </a:t>
            </a:r>
            <a:r>
              <a:rPr lang="en-US" altLang="ko-KR" b="1" dirty="0" err="1">
                <a:latin typeface="+mn-lt"/>
              </a:rPr>
              <a:t>empID</a:t>
            </a:r>
            <a:r>
              <a:rPr lang="en-US" altLang="ko-KR" b="1" dirty="0">
                <a:latin typeface="+mn-lt"/>
              </a:rPr>
              <a:t>=24 </a:t>
            </a:r>
            <a:endParaRPr lang="en-US" altLang="ko-KR" dirty="0">
              <a:latin typeface="+mn-lt"/>
            </a:endParaRPr>
          </a:p>
          <a:p>
            <a:r>
              <a:rPr lang="en-US" altLang="ko-KR" b="1" dirty="0" smtClean="0">
                <a:latin typeface="+mn-lt"/>
              </a:rPr>
              <a:t>};</a:t>
            </a:r>
            <a:endParaRPr lang="en-US" altLang="ko-KR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973519"/>
            <a:ext cx="8407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lt"/>
              </a:rPr>
              <a:t>▣ SQLJ Insert/Delete/Update </a:t>
            </a:r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clause </a:t>
            </a:r>
          </a:p>
          <a:p>
            <a:r>
              <a:rPr lang="en-US" altLang="ko-KR" b="1" dirty="0" smtClean="0">
                <a:latin typeface="+mn-lt"/>
              </a:rPr>
              <a:t>#</a:t>
            </a:r>
            <a:r>
              <a:rPr lang="en-US" altLang="ko-KR" b="1" dirty="0" err="1" smtClean="0">
                <a:latin typeface="+mn-lt"/>
              </a:rPr>
              <a:t>sql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{ insert into EMPLOTEES values (:</a:t>
            </a:r>
            <a:r>
              <a:rPr lang="en-US" altLang="ko-KR" b="1" dirty="0" err="1">
                <a:latin typeface="+mn-lt"/>
              </a:rPr>
              <a:t>eID</a:t>
            </a:r>
            <a:r>
              <a:rPr lang="en-US" altLang="ko-KR" b="1" dirty="0">
                <a:latin typeface="+mn-lt"/>
              </a:rPr>
              <a:t>, :</a:t>
            </a:r>
            <a:r>
              <a:rPr lang="en-US" altLang="ko-KR" b="1" dirty="0" err="1">
                <a:latin typeface="+mn-lt"/>
              </a:rPr>
              <a:t>eName</a:t>
            </a:r>
            <a:r>
              <a:rPr lang="en-US" altLang="ko-KR" b="1" dirty="0">
                <a:latin typeface="+mn-lt"/>
              </a:rPr>
              <a:t>, ...) };</a:t>
            </a:r>
          </a:p>
          <a:p>
            <a:r>
              <a:rPr lang="en-US" altLang="ko-KR" b="1" dirty="0">
                <a:latin typeface="+mn-lt"/>
              </a:rPr>
              <a:t>#</a:t>
            </a:r>
            <a:r>
              <a:rPr lang="en-US" altLang="ko-KR" b="1" dirty="0" err="1">
                <a:latin typeface="+mn-lt"/>
              </a:rPr>
              <a:t>sql</a:t>
            </a:r>
            <a:r>
              <a:rPr lang="en-US" altLang="ko-KR" b="1" dirty="0">
                <a:latin typeface="+mn-lt"/>
              </a:rPr>
              <a:t> { delete from EMPLOYEES where </a:t>
            </a:r>
            <a:r>
              <a:rPr lang="en-US" altLang="ko-KR" b="1" dirty="0" err="1">
                <a:latin typeface="+mn-lt"/>
              </a:rPr>
              <a:t>deptID</a:t>
            </a:r>
            <a:r>
              <a:rPr lang="en-US" altLang="ko-KR" b="1" dirty="0">
                <a:latin typeface="+mn-lt"/>
              </a:rPr>
              <a:t>=:</a:t>
            </a:r>
            <a:r>
              <a:rPr lang="en-US" altLang="ko-KR" b="1" dirty="0" err="1">
                <a:latin typeface="+mn-lt"/>
              </a:rPr>
              <a:t>dept</a:t>
            </a:r>
            <a:r>
              <a:rPr lang="en-US" altLang="ko-KR" b="1" dirty="0">
                <a:latin typeface="+mn-lt"/>
              </a:rPr>
              <a:t>) };</a:t>
            </a:r>
            <a:endParaRPr lang="en-US" altLang="ko-KR" dirty="0">
              <a:latin typeface="+mn-lt"/>
            </a:endParaRPr>
          </a:p>
          <a:p>
            <a:r>
              <a:rPr lang="en-US" altLang="ko-KR" b="1" dirty="0">
                <a:latin typeface="+mn-lt"/>
              </a:rPr>
              <a:t>#</a:t>
            </a:r>
            <a:r>
              <a:rPr lang="en-US" altLang="ko-KR" b="1" dirty="0" err="1">
                <a:latin typeface="+mn-lt"/>
              </a:rPr>
              <a:t>sql</a:t>
            </a:r>
            <a:r>
              <a:rPr lang="en-US" altLang="ko-KR" b="1" dirty="0">
                <a:latin typeface="+mn-lt"/>
              </a:rPr>
              <a:t> { update EMPLOYEES set </a:t>
            </a:r>
            <a:r>
              <a:rPr lang="en-US" altLang="ko-KR" b="1" dirty="0" err="1">
                <a:latin typeface="+mn-lt"/>
              </a:rPr>
              <a:t>deptID</a:t>
            </a:r>
            <a:r>
              <a:rPr lang="en-US" altLang="ko-KR" b="1" dirty="0">
                <a:latin typeface="+mn-lt"/>
              </a:rPr>
              <a:t>=:</a:t>
            </a:r>
            <a:r>
              <a:rPr lang="en-US" altLang="ko-KR" b="1" dirty="0" err="1">
                <a:latin typeface="+mn-lt"/>
              </a:rPr>
              <a:t>dept</a:t>
            </a:r>
            <a:r>
              <a:rPr lang="en-US" altLang="ko-KR" b="1" dirty="0">
                <a:latin typeface="+mn-lt"/>
              </a:rPr>
              <a:t> where </a:t>
            </a:r>
            <a:r>
              <a:rPr lang="en-US" altLang="ko-KR" b="1" dirty="0" err="1">
                <a:latin typeface="+mn-lt"/>
              </a:rPr>
              <a:t>empID</a:t>
            </a:r>
            <a:r>
              <a:rPr lang="en-US" altLang="ko-KR" b="1" dirty="0">
                <a:latin typeface="+mn-lt"/>
              </a:rPr>
              <a:t>=:</a:t>
            </a:r>
            <a:r>
              <a:rPr lang="en-US" altLang="ko-KR" b="1" dirty="0" err="1">
                <a:latin typeface="+mn-lt"/>
              </a:rPr>
              <a:t>eID</a:t>
            </a:r>
            <a:r>
              <a:rPr lang="en-US" altLang="ko-KR" b="1" dirty="0">
                <a:latin typeface="+mn-lt"/>
              </a:rPr>
              <a:t>) </a:t>
            </a:r>
            <a:r>
              <a:rPr lang="en-US" altLang="ko-KR" b="1" dirty="0" smtClean="0">
                <a:latin typeface="+mn-lt"/>
              </a:rPr>
              <a:t>};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4681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행을 반환하는 </a:t>
            </a:r>
            <a:r>
              <a:rPr lang="en-US" altLang="ko-KR" dirty="0" smtClean="0"/>
              <a:t>Select(1)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SQLJ </a:t>
            </a:r>
            <a:r>
              <a:rPr lang="en-US" altLang="ko-KR" dirty="0"/>
              <a:t>select clause </a:t>
            </a:r>
            <a:r>
              <a:rPr lang="ko-KR" altLang="en-US" dirty="0"/>
              <a:t>실행 후</a:t>
            </a:r>
            <a:r>
              <a:rPr lang="en-US" altLang="ko-KR" dirty="0"/>
              <a:t>, iterator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각각의 </a:t>
            </a:r>
            <a:r>
              <a:rPr lang="ko-KR" altLang="en-US" dirty="0"/>
              <a:t>행을 </a:t>
            </a:r>
            <a:r>
              <a:rPr lang="ko-KR" altLang="en-US" dirty="0" smtClean="0"/>
              <a:t>접근</a:t>
            </a:r>
            <a:endParaRPr lang="ko-KR" altLang="en-US" dirty="0"/>
          </a:p>
          <a:p>
            <a:pPr lvl="1"/>
            <a:r>
              <a:rPr lang="en-US" altLang="ko-KR" dirty="0" smtClean="0"/>
              <a:t>Iterator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Named iterator: </a:t>
            </a:r>
            <a:r>
              <a:rPr lang="en-US" altLang="ko-KR" dirty="0"/>
              <a:t>	#</a:t>
            </a:r>
            <a:r>
              <a:rPr lang="en-US" altLang="ko-KR" dirty="0" err="1"/>
              <a:t>sql</a:t>
            </a:r>
            <a:r>
              <a:rPr lang="en-US" altLang="ko-KR" dirty="0"/>
              <a:t> iterator </a:t>
            </a:r>
            <a:r>
              <a:rPr lang="en-US" altLang="ko-KR" dirty="0" err="1"/>
              <a:t>AnIterator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-</a:t>
            </a:r>
            <a:r>
              <a:rPr lang="ko-KR" altLang="en-US" dirty="0"/>
              <a:t>타입리스트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 smtClean="0"/>
              <a:t>Positioned iterator: #</a:t>
            </a:r>
            <a:r>
              <a:rPr lang="en-US" altLang="ko-KR" dirty="0" err="1"/>
              <a:t>sql</a:t>
            </a:r>
            <a:r>
              <a:rPr lang="en-US" altLang="ko-KR" dirty="0"/>
              <a:t> iterator </a:t>
            </a:r>
            <a:r>
              <a:rPr lang="en-US" altLang="ko-KR" dirty="0" err="1"/>
              <a:t>AnIterator</a:t>
            </a:r>
            <a:r>
              <a:rPr lang="en-US" altLang="ko-KR" dirty="0"/>
              <a:t>(</a:t>
            </a:r>
            <a:r>
              <a:rPr lang="ko-KR" altLang="en-US" dirty="0"/>
              <a:t>타입리스트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smtClean="0"/>
              <a:t>Iterator </a:t>
            </a:r>
            <a:r>
              <a:rPr lang="ko-KR" altLang="en-US" dirty="0"/>
              <a:t>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896938" lvl="2" indent="-1841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en-US" altLang="ko-KR" dirty="0"/>
              <a:t>iterator </a:t>
            </a:r>
            <a:r>
              <a:rPr lang="ko-KR" altLang="en-US" dirty="0"/>
              <a:t>클래스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#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iterator </a:t>
            </a:r>
            <a:r>
              <a:rPr lang="en-US" altLang="ko-KR" dirty="0" err="1" smtClean="0"/>
              <a:t>AnIterator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파라미터리스트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896938" lvl="2" indent="-1841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en-US" altLang="ko-KR" dirty="0"/>
              <a:t>iterator </a:t>
            </a:r>
            <a:r>
              <a:rPr lang="ko-KR" altLang="en-US" dirty="0"/>
              <a:t>참조변수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:</a:t>
            </a:r>
            <a:r>
              <a:rPr lang="ko-KR" altLang="en-US" dirty="0"/>
              <a:t>	</a:t>
            </a:r>
            <a:r>
              <a:rPr lang="en-US" altLang="ko-KR" dirty="0" err="1"/>
              <a:t>AnIterator</a:t>
            </a:r>
            <a:r>
              <a:rPr lang="en-US" altLang="ko-KR" dirty="0"/>
              <a:t> </a:t>
            </a:r>
            <a:r>
              <a:rPr lang="en-US" altLang="ko-KR" dirty="0" err="1"/>
              <a:t>iter</a:t>
            </a:r>
            <a:r>
              <a:rPr lang="en-US" altLang="ko-KR" dirty="0"/>
              <a:t>;</a:t>
            </a:r>
          </a:p>
          <a:p>
            <a:pPr marL="896938" lvl="2" indent="-184150">
              <a:buFont typeface="+mj-ea"/>
              <a:buAutoNum type="circleNumDbPlain"/>
            </a:pPr>
            <a:r>
              <a:rPr lang="en-US" altLang="ko-KR" dirty="0" smtClean="0"/>
              <a:t> select</a:t>
            </a:r>
            <a:r>
              <a:rPr lang="ko-KR" altLang="en-US" dirty="0" smtClean="0"/>
              <a:t>문 실행 및</a:t>
            </a:r>
            <a:r>
              <a:rPr lang="en-US" altLang="ko-KR" dirty="0" smtClean="0"/>
              <a:t> </a:t>
            </a:r>
            <a:r>
              <a:rPr lang="en-US" altLang="ko-KR" dirty="0"/>
              <a:t>iterator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 #</a:t>
            </a:r>
            <a:r>
              <a:rPr lang="en-US" altLang="ko-KR" dirty="0"/>
              <a:t>SQL </a:t>
            </a:r>
            <a:r>
              <a:rPr lang="en-US" altLang="ko-KR" dirty="0" err="1"/>
              <a:t>iter</a:t>
            </a:r>
            <a:r>
              <a:rPr lang="en-US" altLang="ko-KR" dirty="0"/>
              <a:t> = { select</a:t>
            </a:r>
            <a:r>
              <a:rPr lang="ko-KR" altLang="en-US" dirty="0"/>
              <a:t>문 </a:t>
            </a:r>
            <a:r>
              <a:rPr lang="en-US" altLang="ko-KR" dirty="0"/>
              <a:t>};</a:t>
            </a:r>
          </a:p>
          <a:p>
            <a:pPr marL="896938" lvl="2" indent="-1841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/>
              <a:t>다음 행 검색 </a:t>
            </a:r>
            <a:r>
              <a:rPr lang="en-US" altLang="ko-KR" dirty="0"/>
              <a:t>+ </a:t>
            </a:r>
            <a:r>
              <a:rPr lang="ko-KR" altLang="en-US" dirty="0"/>
              <a:t>칼럼 값 획득</a:t>
            </a:r>
          </a:p>
          <a:p>
            <a:pPr marL="896938" lvl="2" indent="-184150">
              <a:buFont typeface="+mj-ea"/>
              <a:buAutoNum type="circleNumDbPlain"/>
            </a:pPr>
            <a:r>
              <a:rPr lang="ko-KR" altLang="en-US" dirty="0" smtClean="0"/>
              <a:t> </a:t>
            </a:r>
            <a:r>
              <a:rPr lang="en-US" altLang="ko-KR" dirty="0"/>
              <a:t>iterator </a:t>
            </a:r>
            <a:r>
              <a:rPr lang="ko-KR" altLang="en-US" dirty="0"/>
              <a:t>비활성화 </a:t>
            </a:r>
            <a:r>
              <a:rPr lang="en-US" altLang="ko-KR" dirty="0"/>
              <a:t>(close)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5694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Named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368399"/>
            <a:ext cx="8407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iterator </a:t>
            </a:r>
            <a:r>
              <a:rPr lang="en-US" altLang="ko-KR" dirty="0" err="1">
                <a:latin typeface="+mn-lt"/>
              </a:rPr>
              <a:t>EmpIter</a:t>
            </a:r>
            <a:r>
              <a:rPr lang="en-US" altLang="ko-KR" dirty="0">
                <a:latin typeface="+mn-lt"/>
              </a:rPr>
              <a:t>(String 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, String 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 smtClean="0">
                <a:latin typeface="+mn-lt"/>
              </a:rPr>
              <a:t>);	// iterator </a:t>
            </a:r>
            <a:r>
              <a:rPr lang="ko-KR" altLang="en-US" dirty="0" smtClean="0">
                <a:latin typeface="+mn-lt"/>
              </a:rPr>
              <a:t>클래스 정의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EmpIter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; </a:t>
            </a:r>
            <a:r>
              <a:rPr lang="en-US" altLang="ko-KR" dirty="0" smtClean="0">
                <a:latin typeface="+mn-lt"/>
              </a:rPr>
              <a:t>					// iterator </a:t>
            </a:r>
            <a:r>
              <a:rPr lang="ko-KR" altLang="en-US" dirty="0" smtClean="0">
                <a:latin typeface="+mn-lt"/>
              </a:rPr>
              <a:t>참조 변수 선언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= { select name AS 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, address AS </a:t>
            </a:r>
            <a:r>
              <a:rPr lang="en-US" altLang="ko-KR" dirty="0" err="1" smtClean="0">
                <a:latin typeface="+mn-lt"/>
              </a:rPr>
              <a:t>eAddr</a:t>
            </a:r>
            <a:r>
              <a:rPr lang="en-US" altLang="ko-KR" dirty="0" smtClean="0">
                <a:latin typeface="+mn-lt"/>
              </a:rPr>
              <a:t> from </a:t>
            </a:r>
            <a:r>
              <a:rPr lang="en-US" altLang="ko-KR" dirty="0">
                <a:latin typeface="+mn-lt"/>
              </a:rPr>
              <a:t>EMPLOYEES </a:t>
            </a:r>
            <a:r>
              <a:rPr lang="en-US" altLang="ko-KR" dirty="0" smtClean="0">
                <a:latin typeface="+mn-lt"/>
              </a:rPr>
              <a:t>};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// select </a:t>
            </a:r>
            <a:r>
              <a:rPr lang="ko-KR" altLang="en-US" dirty="0" smtClean="0">
                <a:latin typeface="+mn-lt"/>
              </a:rPr>
              <a:t>문 실행 및 </a:t>
            </a:r>
            <a:r>
              <a:rPr lang="en-US" altLang="ko-KR" dirty="0" smtClean="0">
                <a:latin typeface="+mn-lt"/>
              </a:rPr>
              <a:t>iterator </a:t>
            </a:r>
            <a:r>
              <a:rPr lang="ko-KR" altLang="en-US" dirty="0" smtClean="0">
                <a:latin typeface="+mn-lt"/>
              </a:rPr>
              <a:t>객체 생성</a:t>
            </a:r>
            <a:endParaRPr lang="en-US" altLang="ko-KR" dirty="0" smtClean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while 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emp.next</a:t>
            </a:r>
            <a:r>
              <a:rPr lang="en-US" altLang="ko-KR" dirty="0">
                <a:latin typeface="+mn-lt"/>
              </a:rPr>
              <a:t>()) { </a:t>
            </a:r>
            <a:r>
              <a:rPr lang="en-US" altLang="ko-KR" dirty="0" smtClean="0">
                <a:latin typeface="+mn-lt"/>
              </a:rPr>
              <a:t>		// </a:t>
            </a:r>
            <a:r>
              <a:rPr lang="ko-KR" altLang="en-US" dirty="0" smtClean="0">
                <a:latin typeface="+mn-lt"/>
              </a:rPr>
              <a:t>각각의 행에 대한 처리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err="1">
                <a:latin typeface="+mn-lt"/>
              </a:rPr>
              <a:t>System.out.println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emp.eName</a:t>
            </a:r>
            <a:r>
              <a:rPr lang="en-US" altLang="ko-KR" dirty="0">
                <a:latin typeface="+mn-lt"/>
              </a:rPr>
              <a:t>());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err="1">
                <a:latin typeface="+mn-lt"/>
              </a:rPr>
              <a:t>System.out.println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emp.eAddr</a:t>
            </a:r>
            <a:r>
              <a:rPr lang="en-US" altLang="ko-KR" dirty="0">
                <a:latin typeface="+mn-lt"/>
              </a:rPr>
              <a:t>()); </a:t>
            </a:r>
          </a:p>
          <a:p>
            <a:r>
              <a:rPr lang="en-US" altLang="ko-KR" dirty="0" smtClean="0">
                <a:latin typeface="+mn-lt"/>
              </a:rPr>
              <a:t>}</a:t>
            </a:r>
          </a:p>
          <a:p>
            <a:r>
              <a:rPr lang="en-US" altLang="ko-KR" dirty="0" err="1">
                <a:latin typeface="+mn-lt"/>
              </a:rPr>
              <a:t>emp.close</a:t>
            </a:r>
            <a:r>
              <a:rPr lang="en-US" altLang="ko-KR" dirty="0">
                <a:latin typeface="+mn-lt"/>
              </a:rPr>
              <a:t>( ); </a:t>
            </a:r>
            <a:r>
              <a:rPr lang="en-US" altLang="ko-KR" dirty="0" smtClean="0">
                <a:latin typeface="+mn-lt"/>
              </a:rPr>
              <a:t>			// iterator </a:t>
            </a:r>
            <a:r>
              <a:rPr lang="ko-KR" altLang="en-US" dirty="0" smtClean="0">
                <a:latin typeface="+mn-lt"/>
              </a:rPr>
              <a:t>비활성화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71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Scalar </a:t>
            </a:r>
            <a:r>
              <a:rPr lang="en-US" altLang="ko-KR" dirty="0" smtClean="0"/>
              <a:t>Types(2)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fixed-point</a:t>
            </a:r>
            <a:r>
              <a:rPr lang="en-US" altLang="ko-KR" dirty="0"/>
              <a:t>: NUMBER(precision, scale)</a:t>
            </a:r>
          </a:p>
          <a:p>
            <a:pPr lvl="2"/>
            <a:r>
              <a:rPr lang="en-US" altLang="ko-KR" dirty="0" smtClean="0"/>
              <a:t>integer</a:t>
            </a:r>
            <a:r>
              <a:rPr lang="en-US" altLang="ko-KR" dirty="0"/>
              <a:t>: NUMBER(precision)</a:t>
            </a:r>
          </a:p>
          <a:p>
            <a:pPr lvl="2"/>
            <a:r>
              <a:rPr lang="en-US" altLang="ko-KR" dirty="0" smtClean="0"/>
              <a:t>Floating-point</a:t>
            </a:r>
            <a:r>
              <a:rPr lang="en-US" altLang="ko-KR" dirty="0"/>
              <a:t>: </a:t>
            </a:r>
            <a:r>
              <a:rPr lang="en-US" altLang="ko-KR" dirty="0" smtClean="0"/>
              <a:t>NUMBER</a:t>
            </a:r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precision: 38 decimal </a:t>
            </a:r>
            <a:r>
              <a:rPr lang="en-US" altLang="ko-KR" dirty="0" smtClean="0"/>
              <a:t>digits, scale</a:t>
            </a:r>
            <a:r>
              <a:rPr lang="en-US" altLang="ko-KR" dirty="0"/>
              <a:t>: -</a:t>
            </a:r>
            <a:r>
              <a:rPr lang="en-US" altLang="ko-KR" dirty="0" smtClean="0"/>
              <a:t>84~127</a:t>
            </a:r>
          </a:p>
          <a:p>
            <a:pPr lvl="1"/>
            <a:r>
              <a:rPr lang="en-US" altLang="ko-KR" dirty="0" smtClean="0"/>
              <a:t>Subtypes</a:t>
            </a:r>
          </a:p>
          <a:p>
            <a:pPr lvl="2"/>
            <a:r>
              <a:rPr lang="en-US" altLang="ko-KR" dirty="0"/>
              <a:t>DEC, DECIMAL, </a:t>
            </a:r>
            <a:r>
              <a:rPr lang="en-US" altLang="ko-KR" dirty="0" smtClean="0"/>
              <a:t>NUMERIC: </a:t>
            </a:r>
            <a:r>
              <a:rPr lang="ko-KR" altLang="en-US" dirty="0"/>
              <a:t>고정소수점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precision: 38 </a:t>
            </a:r>
            <a:r>
              <a:rPr lang="en-US" altLang="ko-KR" dirty="0" smtClean="0"/>
              <a:t>decimal digits</a:t>
            </a:r>
            <a:endParaRPr lang="en-US" altLang="ko-KR" dirty="0"/>
          </a:p>
          <a:p>
            <a:pPr lvl="2"/>
            <a:r>
              <a:rPr lang="en-US" altLang="ko-KR" dirty="0" smtClean="0"/>
              <a:t>DOUBLE </a:t>
            </a:r>
            <a:r>
              <a:rPr lang="en-US" altLang="ko-KR" dirty="0"/>
              <a:t>PRECISION, </a:t>
            </a:r>
            <a:r>
              <a:rPr lang="en-US" altLang="ko-KR" dirty="0" smtClean="0"/>
              <a:t>FLOAT: </a:t>
            </a:r>
            <a:r>
              <a:rPr lang="ko-KR" altLang="en-US" dirty="0"/>
              <a:t>부동소수점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precision: 126 binary digits</a:t>
            </a:r>
          </a:p>
          <a:p>
            <a:pPr lvl="2"/>
            <a:r>
              <a:rPr lang="en-US" altLang="ko-KR" dirty="0" smtClean="0"/>
              <a:t>REAL: </a:t>
            </a:r>
            <a:r>
              <a:rPr lang="ko-KR" altLang="en-US" dirty="0"/>
              <a:t>부동소수점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precision: 63 binary digits (≅18 decimal digits)</a:t>
            </a:r>
          </a:p>
          <a:p>
            <a:pPr lvl="2"/>
            <a:r>
              <a:rPr lang="en-US" altLang="ko-KR" dirty="0" smtClean="0"/>
              <a:t>INTEGER</a:t>
            </a:r>
            <a:r>
              <a:rPr lang="en-US" altLang="ko-KR" dirty="0"/>
              <a:t>, INT, </a:t>
            </a:r>
            <a:r>
              <a:rPr lang="en-US" altLang="ko-KR" dirty="0" smtClean="0"/>
              <a:t>SMALLINT: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precision: 38 decimal digits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061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Positioned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iterator </a:t>
            </a:r>
            <a:r>
              <a:rPr lang="en-US" altLang="ko-KR" dirty="0" err="1">
                <a:latin typeface="+mn-lt"/>
              </a:rPr>
              <a:t>EmpIter</a:t>
            </a:r>
            <a:r>
              <a:rPr lang="en-US" altLang="ko-KR" dirty="0">
                <a:latin typeface="+mn-lt"/>
              </a:rPr>
              <a:t>(String, String</a:t>
            </a:r>
            <a:r>
              <a:rPr lang="en-US" altLang="ko-KR" dirty="0" smtClean="0">
                <a:latin typeface="+mn-lt"/>
              </a:rPr>
              <a:t>);		// iterator</a:t>
            </a:r>
            <a:r>
              <a:rPr lang="en-US" altLang="ko-KR" dirty="0" smtClean="0"/>
              <a:t> </a:t>
            </a:r>
            <a:r>
              <a:rPr lang="ko-KR" altLang="en-US" dirty="0"/>
              <a:t>클래스 정의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String 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 smtClean="0">
                <a:latin typeface="+mn-lt"/>
              </a:rPr>
              <a:t>;			// </a:t>
            </a:r>
            <a:r>
              <a:rPr lang="ko-KR" altLang="en-US" dirty="0" smtClean="0">
                <a:latin typeface="+mn-lt"/>
              </a:rPr>
              <a:t>호스트 변수 선언</a:t>
            </a:r>
            <a:endParaRPr lang="ko-KR" altLang="en-US" dirty="0">
              <a:latin typeface="+mn-lt"/>
            </a:endParaRPr>
          </a:p>
          <a:p>
            <a:r>
              <a:rPr lang="en-US" altLang="ko-KR" dirty="0" err="1" smtClean="0">
                <a:latin typeface="+mn-lt"/>
              </a:rPr>
              <a:t>EmpIter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 smtClean="0">
                <a:latin typeface="+mn-lt"/>
              </a:rPr>
              <a:t>;			</a:t>
            </a:r>
            <a:r>
              <a:rPr lang="en-US" altLang="ko-KR" dirty="0">
                <a:latin typeface="+mn-lt"/>
              </a:rPr>
              <a:t>	// iterator </a:t>
            </a:r>
            <a:r>
              <a:rPr lang="ko-KR" altLang="en-US" dirty="0">
                <a:latin typeface="+mn-lt"/>
              </a:rPr>
              <a:t>참조 변수 선언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= { select name, address from EMPLOYEES };</a:t>
            </a:r>
          </a:p>
          <a:p>
            <a:r>
              <a:rPr lang="en-US" altLang="ko-KR" dirty="0">
                <a:latin typeface="+mn-lt"/>
              </a:rPr>
              <a:t>		// select </a:t>
            </a:r>
            <a:r>
              <a:rPr lang="ko-KR" altLang="en-US" dirty="0">
                <a:latin typeface="+mn-lt"/>
              </a:rPr>
              <a:t>문 실행 및 </a:t>
            </a:r>
            <a:r>
              <a:rPr lang="en-US" altLang="ko-KR" dirty="0">
                <a:latin typeface="+mn-lt"/>
              </a:rPr>
              <a:t>iterator </a:t>
            </a:r>
            <a:r>
              <a:rPr lang="ko-KR" altLang="en-US" dirty="0">
                <a:latin typeface="+mn-lt"/>
              </a:rPr>
              <a:t>객체 생성</a:t>
            </a: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while (true) {	// </a:t>
            </a:r>
            <a:r>
              <a:rPr lang="ko-KR" altLang="en-US" dirty="0">
                <a:latin typeface="+mn-lt"/>
              </a:rPr>
              <a:t>각각의 행에 대한 </a:t>
            </a:r>
            <a:r>
              <a:rPr lang="ko-KR" altLang="en-US" dirty="0" smtClean="0">
                <a:latin typeface="+mn-lt"/>
              </a:rPr>
              <a:t>처리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	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{ FETCH :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INTO :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, :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>
                <a:latin typeface="+mn-lt"/>
              </a:rPr>
              <a:t> };</a:t>
            </a:r>
          </a:p>
          <a:p>
            <a:r>
              <a:rPr lang="en-US" altLang="ko-KR" dirty="0">
                <a:latin typeface="+mn-lt"/>
              </a:rPr>
              <a:t>	if (</a:t>
            </a:r>
            <a:r>
              <a:rPr lang="en-US" altLang="ko-KR" dirty="0" err="1">
                <a:latin typeface="+mn-lt"/>
              </a:rPr>
              <a:t>emp.endFetch</a:t>
            </a:r>
            <a:r>
              <a:rPr lang="en-US" altLang="ko-KR" dirty="0">
                <a:latin typeface="+mn-lt"/>
              </a:rPr>
              <a:t>()) break;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err="1">
                <a:latin typeface="+mn-lt"/>
              </a:rPr>
              <a:t>System.out.prinln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eName</a:t>
            </a:r>
            <a:r>
              <a:rPr lang="en-US" altLang="ko-KR" dirty="0">
                <a:latin typeface="+mn-lt"/>
              </a:rPr>
              <a:t>);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err="1">
                <a:latin typeface="+mn-lt"/>
              </a:rPr>
              <a:t>System.out.prinln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eAddr</a:t>
            </a:r>
            <a:r>
              <a:rPr lang="en-US" altLang="ko-KR" dirty="0" smtClean="0">
                <a:latin typeface="+mn-lt"/>
              </a:rPr>
              <a:t>);</a:t>
            </a:r>
          </a:p>
          <a:p>
            <a:r>
              <a:rPr lang="en-US" altLang="ko-KR" dirty="0" smtClean="0">
                <a:latin typeface="+mn-lt"/>
              </a:rPr>
              <a:t>}</a:t>
            </a:r>
          </a:p>
          <a:p>
            <a:r>
              <a:rPr lang="en-US" altLang="ko-KR" dirty="0" err="1">
                <a:latin typeface="+mn-lt"/>
              </a:rPr>
              <a:t>emp.close</a:t>
            </a:r>
            <a:r>
              <a:rPr lang="en-US" altLang="ko-KR" dirty="0">
                <a:latin typeface="+mn-lt"/>
              </a:rPr>
              <a:t>( );				// iterator </a:t>
            </a:r>
            <a:r>
              <a:rPr lang="ko-KR" altLang="en-US" dirty="0" smtClean="0">
                <a:latin typeface="+mn-lt"/>
              </a:rPr>
              <a:t>비활성화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2065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행을 반환하는 </a:t>
            </a:r>
            <a:r>
              <a:rPr lang="en-US" altLang="ko-KR" dirty="0" smtClean="0"/>
              <a:t>Select(2)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314268" cy="51494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선언문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#</a:t>
            </a:r>
            <a:r>
              <a:rPr lang="en-US" altLang="ko-KR" dirty="0" err="1"/>
              <a:t>sql</a:t>
            </a:r>
            <a:r>
              <a:rPr lang="en-US" altLang="ko-KR" dirty="0"/>
              <a:t> [modifier] iterator </a:t>
            </a:r>
            <a:r>
              <a:rPr lang="en-US" altLang="ko-KR" i="1" dirty="0" err="1" smtClean="0"/>
              <a:t>iterator_name</a:t>
            </a:r>
            <a:r>
              <a:rPr lang="en-US" altLang="ko-KR" dirty="0" smtClean="0"/>
              <a:t> [implements</a:t>
            </a:r>
            <a:r>
              <a:rPr lang="ko-KR" altLang="en-US" dirty="0"/>
              <a:t>절</a:t>
            </a:r>
            <a:r>
              <a:rPr lang="en-US" altLang="ko-KR" dirty="0" smtClean="0"/>
              <a:t>]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</a:t>
            </a:r>
            <a:r>
              <a:rPr lang="en-US" altLang="ko-KR" dirty="0"/>
              <a:t>[with</a:t>
            </a:r>
            <a:r>
              <a:rPr lang="ko-KR" altLang="en-US" dirty="0"/>
              <a:t>절</a:t>
            </a:r>
            <a:r>
              <a:rPr lang="en-US" altLang="ko-KR" dirty="0"/>
              <a:t>] (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리스트</a:t>
            </a:r>
            <a:r>
              <a:rPr lang="en-US" altLang="ko-KR" dirty="0"/>
              <a:t>);</a:t>
            </a:r>
            <a:r>
              <a:rPr lang="ko-KR" altLang="en-US" dirty="0" smtClean="0"/>
              <a:t> </a:t>
            </a:r>
          </a:p>
          <a:p>
            <a:pPr lvl="1"/>
            <a:r>
              <a:rPr lang="en-US" altLang="ko-KR" dirty="0" smtClean="0"/>
              <a:t>modifier</a:t>
            </a:r>
            <a:r>
              <a:rPr lang="en-US" altLang="ko-KR" dirty="0"/>
              <a:t>: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access </a:t>
            </a:r>
            <a:r>
              <a:rPr lang="en-US" altLang="ko-KR" dirty="0"/>
              <a:t>modifier</a:t>
            </a:r>
            <a:r>
              <a:rPr lang="ko-KR" altLang="en-US" dirty="0"/>
              <a:t>와 동일</a:t>
            </a:r>
          </a:p>
          <a:p>
            <a:pPr lvl="1"/>
            <a:r>
              <a:rPr lang="en-US" altLang="ko-KR" dirty="0" smtClean="0"/>
              <a:t>Implements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생성될 </a:t>
            </a:r>
            <a:r>
              <a:rPr lang="ko-KR" altLang="en-US" dirty="0"/>
              <a:t>클래스가 구현해야 할 </a:t>
            </a:r>
            <a:r>
              <a:rPr lang="en-US" altLang="ko-KR" dirty="0"/>
              <a:t>interface </a:t>
            </a:r>
            <a:r>
              <a:rPr lang="ko-KR" altLang="en-US" dirty="0"/>
              <a:t>리스트</a:t>
            </a:r>
          </a:p>
          <a:p>
            <a:pPr lvl="2"/>
            <a:r>
              <a:rPr lang="en-US" altLang="ko-KR" dirty="0" smtClean="0"/>
              <a:t>user-defined </a:t>
            </a:r>
            <a:r>
              <a:rPr lang="en-US" altLang="ko-KR" dirty="0"/>
              <a:t>interface</a:t>
            </a:r>
            <a:r>
              <a:rPr lang="ko-KR" altLang="en-US" dirty="0"/>
              <a:t>도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SQLJ </a:t>
            </a:r>
            <a:r>
              <a:rPr lang="ko-KR" altLang="en-US" dirty="0"/>
              <a:t>번역기가 생성하는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en-US" altLang="ko-KR" dirty="0"/>
              <a:t>subset </a:t>
            </a:r>
            <a:r>
              <a:rPr lang="ko-KR" altLang="en-US" dirty="0"/>
              <a:t>만 </a:t>
            </a:r>
            <a:r>
              <a:rPr lang="ko-KR" altLang="en-US" dirty="0" smtClean="0"/>
              <a:t>가능</a:t>
            </a:r>
            <a:endParaRPr lang="ko-KR" altLang="en-US" dirty="0"/>
          </a:p>
          <a:p>
            <a:pPr lvl="3"/>
            <a:r>
              <a:rPr lang="en-US" altLang="ko-KR" dirty="0" smtClean="0"/>
              <a:t>interface </a:t>
            </a:r>
            <a:r>
              <a:rPr lang="en-US" altLang="ko-KR" dirty="0" err="1"/>
              <a:t>IEmp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pPr marL="1081088" lvl="3" indent="0">
              <a:buNone/>
            </a:pPr>
            <a:r>
              <a:rPr lang="en-US" altLang="ko-KR" dirty="0" smtClean="0"/>
              <a:t> 	String </a:t>
            </a:r>
            <a:r>
              <a:rPr lang="en-US" altLang="ko-KR" dirty="0"/>
              <a:t>name() throws </a:t>
            </a:r>
            <a:r>
              <a:rPr lang="en-US" altLang="ko-KR" dirty="0" err="1"/>
              <a:t>SQLException</a:t>
            </a:r>
            <a:r>
              <a:rPr lang="en-US" altLang="ko-KR" dirty="0" smtClean="0"/>
              <a:t>;</a:t>
            </a:r>
          </a:p>
          <a:p>
            <a:pPr marL="1068388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/>
              <a:t>addr</a:t>
            </a:r>
            <a:r>
              <a:rPr lang="en-US" altLang="ko-KR" dirty="0"/>
              <a:t>()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;</a:t>
            </a:r>
          </a:p>
          <a:p>
            <a:pPr marL="1068388" lvl="3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/>
              <a:t>next() throws </a:t>
            </a:r>
            <a:r>
              <a:rPr lang="en-US" altLang="ko-KR" dirty="0" err="1"/>
              <a:t>SQLException</a:t>
            </a:r>
            <a:r>
              <a:rPr lang="en-US" altLang="ko-KR" dirty="0" smtClean="0"/>
              <a:t>;</a:t>
            </a:r>
          </a:p>
          <a:p>
            <a:pPr marL="1068388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void </a:t>
            </a:r>
            <a:r>
              <a:rPr lang="en-US" altLang="ko-KR" dirty="0"/>
              <a:t>close() throws </a:t>
            </a:r>
            <a:r>
              <a:rPr lang="en-US" altLang="ko-KR" dirty="0" err="1"/>
              <a:t>SQLException</a:t>
            </a:r>
            <a:r>
              <a:rPr lang="en-US" altLang="ko-KR" dirty="0" smtClean="0"/>
              <a:t>;</a:t>
            </a:r>
          </a:p>
          <a:p>
            <a:pPr marL="1068388" lvl="3" indent="0">
              <a:buNone/>
            </a:pPr>
            <a:r>
              <a:rPr lang="en-US" altLang="ko-KR" dirty="0" smtClean="0"/>
              <a:t>        }</a:t>
            </a:r>
            <a:endParaRPr lang="en-US" altLang="ko-KR" dirty="0"/>
          </a:p>
          <a:p>
            <a:pPr lvl="1"/>
            <a:r>
              <a:rPr lang="en-US" altLang="ko-KR" dirty="0" smtClean="0"/>
              <a:t>with</a:t>
            </a:r>
            <a:r>
              <a:rPr lang="ko-KR" altLang="en-US" dirty="0"/>
              <a:t>절</a:t>
            </a:r>
            <a:r>
              <a:rPr lang="en-US" altLang="ko-KR" dirty="0"/>
              <a:t>: </a:t>
            </a:r>
            <a:r>
              <a:rPr lang="ko-KR" altLang="en-US" dirty="0"/>
              <a:t>생성될 클래스에 포함될 상수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/>
              <a:t>#</a:t>
            </a:r>
            <a:r>
              <a:rPr lang="en-US" altLang="ko-KR" dirty="0" err="1"/>
              <a:t>sql</a:t>
            </a:r>
            <a:r>
              <a:rPr lang="en-US" altLang="ko-KR" dirty="0"/>
              <a:t> public iterator </a:t>
            </a:r>
            <a:r>
              <a:rPr lang="en-US" altLang="ko-KR" dirty="0" err="1"/>
              <a:t>EmployeeIter</a:t>
            </a:r>
            <a:r>
              <a:rPr lang="en-US" altLang="ko-KR" dirty="0"/>
              <a:t> implements </a:t>
            </a:r>
            <a:r>
              <a:rPr lang="ko-KR" altLang="en-US" dirty="0"/>
              <a:t>인터페이스</a:t>
            </a:r>
            <a:r>
              <a:rPr lang="en-US" altLang="ko-KR" dirty="0"/>
              <a:t>1, </a:t>
            </a:r>
            <a:r>
              <a:rPr lang="ko-KR" altLang="en-US" dirty="0"/>
              <a:t>인터페이스</a:t>
            </a:r>
            <a:r>
              <a:rPr lang="en-US" altLang="ko-KR" dirty="0"/>
              <a:t>2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#</a:t>
            </a:r>
            <a:r>
              <a:rPr lang="en-US" altLang="ko-KR" dirty="0" err="1"/>
              <a:t>sql</a:t>
            </a:r>
            <a:r>
              <a:rPr lang="en-US" altLang="ko-KR" dirty="0"/>
              <a:t> public iterator </a:t>
            </a:r>
            <a:r>
              <a:rPr lang="en-US" altLang="ko-KR" dirty="0" err="1"/>
              <a:t>EmployeeIter</a:t>
            </a:r>
            <a:r>
              <a:rPr lang="en-US" altLang="ko-KR" dirty="0"/>
              <a:t> with (CODE=</a:t>
            </a:r>
            <a:r>
              <a:rPr lang="en-US" altLang="ko-KR" dirty="0" err="1"/>
              <a:t>OracleTypes.NUMBER</a:t>
            </a:r>
            <a:r>
              <a:rPr lang="en-US" altLang="ko-KR" dirty="0"/>
              <a:t>) (</a:t>
            </a:r>
            <a:r>
              <a:rPr lang="en-US" altLang="ko-KR" dirty="0" err="1"/>
              <a:t>int</a:t>
            </a:r>
            <a:r>
              <a:rPr lang="en-US" altLang="ko-KR" dirty="0"/>
              <a:t>, String);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69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</a:t>
            </a:r>
            <a:r>
              <a:rPr lang="ko-KR" altLang="en-US" dirty="0" smtClean="0"/>
              <a:t>절 사용 예시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24466"/>
            <a:ext cx="84074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 iterator </a:t>
            </a:r>
            <a:r>
              <a:rPr lang="en-US" altLang="ko-KR" dirty="0" err="1">
                <a:latin typeface="+mn-lt"/>
              </a:rPr>
              <a:t>CustomerIter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	implements Scrollable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id, String </a:t>
            </a:r>
            <a:r>
              <a:rPr lang="en-US" altLang="ko-KR" dirty="0" err="1">
                <a:latin typeface="+mn-lt"/>
              </a:rPr>
              <a:t>fullname</a:t>
            </a:r>
            <a:r>
              <a:rPr lang="en-US" altLang="ko-KR" dirty="0">
                <a:latin typeface="+mn-lt"/>
              </a:rPr>
              <a:t>, String street);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public static void </a:t>
            </a:r>
            <a:r>
              <a:rPr lang="en-US" altLang="ko-KR" dirty="0" err="1">
                <a:latin typeface="+mn-lt"/>
              </a:rPr>
              <a:t>printCustomers</a:t>
            </a:r>
            <a:r>
              <a:rPr lang="en-US" altLang="ko-KR" dirty="0">
                <a:latin typeface="+mn-lt"/>
              </a:rPr>
              <a:t>() throws </a:t>
            </a:r>
            <a:r>
              <a:rPr lang="en-US" altLang="ko-KR" dirty="0" err="1">
                <a:latin typeface="+mn-lt"/>
              </a:rPr>
              <a:t>SQLException</a:t>
            </a:r>
            <a:r>
              <a:rPr lang="en-US" altLang="ko-KR" dirty="0">
                <a:latin typeface="+mn-lt"/>
              </a:rPr>
              <a:t> {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err="1">
                <a:latin typeface="+mn-lt"/>
              </a:rPr>
              <a:t>CustomerItr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iter</a:t>
            </a:r>
            <a:r>
              <a:rPr lang="en-US" altLang="ko-KR" dirty="0">
                <a:latin typeface="+mn-lt"/>
              </a:rPr>
              <a:t>; </a:t>
            </a:r>
          </a:p>
          <a:p>
            <a:r>
              <a:rPr lang="en-US" altLang="ko-KR" dirty="0">
                <a:latin typeface="+mn-lt"/>
              </a:rPr>
              <a:t>	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iter</a:t>
            </a:r>
            <a:r>
              <a:rPr lang="en-US" altLang="ko-KR" dirty="0">
                <a:latin typeface="+mn-lt"/>
              </a:rPr>
              <a:t> = { SELECT id, </a:t>
            </a:r>
            <a:r>
              <a:rPr lang="en-US" altLang="ko-KR" dirty="0" err="1">
                <a:latin typeface="+mn-lt"/>
              </a:rPr>
              <a:t>fullname</a:t>
            </a:r>
            <a:r>
              <a:rPr lang="en-US" altLang="ko-KR" dirty="0">
                <a:latin typeface="+mn-lt"/>
              </a:rPr>
              <a:t>, street FROM customer 	};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err="1">
                <a:latin typeface="+mn-lt"/>
              </a:rPr>
              <a:t>iter.afterLast</a:t>
            </a:r>
            <a:r>
              <a:rPr lang="en-US" altLang="ko-KR" dirty="0">
                <a:latin typeface="+mn-lt"/>
              </a:rPr>
              <a:t>();</a:t>
            </a:r>
          </a:p>
          <a:p>
            <a:r>
              <a:rPr lang="en-US" altLang="ko-KR" dirty="0">
                <a:latin typeface="+mn-lt"/>
              </a:rPr>
              <a:t>	while (</a:t>
            </a:r>
            <a:r>
              <a:rPr lang="en-US" altLang="ko-KR" dirty="0" err="1">
                <a:latin typeface="+mn-lt"/>
              </a:rPr>
              <a:t>iter.previous</a:t>
            </a:r>
            <a:r>
              <a:rPr lang="en-US" altLang="ko-KR" dirty="0">
                <a:latin typeface="+mn-lt"/>
              </a:rPr>
              <a:t>()) {</a:t>
            </a: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dirty="0" err="1">
                <a:latin typeface="+mn-lt"/>
              </a:rPr>
              <a:t>System.out.println</a:t>
            </a:r>
            <a:r>
              <a:rPr lang="en-US" altLang="ko-KR" dirty="0">
                <a:latin typeface="+mn-lt"/>
              </a:rPr>
              <a:t>(iter.id());</a:t>
            </a: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dirty="0" err="1">
                <a:latin typeface="+mn-lt"/>
              </a:rPr>
              <a:t>System.out.println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iter.fullname</a:t>
            </a:r>
            <a:r>
              <a:rPr lang="en-US" altLang="ko-KR" dirty="0">
                <a:latin typeface="+mn-lt"/>
              </a:rPr>
              <a:t>());</a:t>
            </a:r>
          </a:p>
          <a:p>
            <a:r>
              <a:rPr lang="en-US" altLang="ko-KR" dirty="0">
                <a:latin typeface="+mn-lt"/>
              </a:rPr>
              <a:t>		</a:t>
            </a:r>
            <a:r>
              <a:rPr lang="en-US" altLang="ko-KR" dirty="0" err="1">
                <a:latin typeface="+mn-lt"/>
              </a:rPr>
              <a:t>System.out.println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iter.street</a:t>
            </a:r>
            <a:r>
              <a:rPr lang="en-US" altLang="ko-KR" dirty="0">
                <a:latin typeface="+mn-lt"/>
              </a:rPr>
              <a:t>());</a:t>
            </a:r>
          </a:p>
          <a:p>
            <a:r>
              <a:rPr lang="en-US" altLang="ko-KR" dirty="0">
                <a:latin typeface="+mn-lt"/>
              </a:rPr>
              <a:t>	}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err="1">
                <a:latin typeface="+mn-lt"/>
              </a:rPr>
              <a:t>iter.close</a:t>
            </a:r>
            <a:r>
              <a:rPr lang="en-US" altLang="ko-KR" dirty="0">
                <a:latin typeface="+mn-lt"/>
              </a:rPr>
              <a:t>();</a:t>
            </a: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0974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Positioned update/delete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iterator </a:t>
            </a:r>
            <a:r>
              <a:rPr lang="en-US" altLang="ko-KR" dirty="0" err="1" smtClean="0">
                <a:latin typeface="+mn-lt"/>
              </a:rPr>
              <a:t>EmpIter</a:t>
            </a:r>
            <a:r>
              <a:rPr lang="en-US" altLang="ko-KR" dirty="0" smtClean="0">
                <a:latin typeface="+mn-lt"/>
              </a:rPr>
              <a:t> implements </a:t>
            </a:r>
            <a:r>
              <a:rPr lang="en-US" altLang="ko-KR" dirty="0" err="1">
                <a:latin typeface="+mn-lt"/>
              </a:rPr>
              <a:t>Oracle.runtime.ForUpdate</a:t>
            </a:r>
            <a:r>
              <a:rPr lang="en-US" altLang="ko-KR" dirty="0">
                <a:latin typeface="+mn-lt"/>
              </a:rPr>
              <a:t> </a:t>
            </a:r>
          </a:p>
          <a:p>
            <a:r>
              <a:rPr lang="en-US" altLang="ko-KR" dirty="0">
                <a:latin typeface="+mn-lt"/>
              </a:rPr>
              <a:t>		with (</a:t>
            </a:r>
            <a:r>
              <a:rPr lang="en-US" altLang="ko-KR" dirty="0" err="1">
                <a:latin typeface="+mn-lt"/>
              </a:rPr>
              <a:t>updateColumns</a:t>
            </a:r>
            <a:r>
              <a:rPr lang="en-US" altLang="ko-KR" dirty="0">
                <a:latin typeface="+mn-lt"/>
              </a:rPr>
              <a:t> = "salary, age</a:t>
            </a:r>
            <a:r>
              <a:rPr lang="en-US" altLang="ko-KR" dirty="0" smtClean="0">
                <a:latin typeface="+mn-lt"/>
              </a:rPr>
              <a:t>");</a:t>
            </a:r>
          </a:p>
          <a:p>
            <a:r>
              <a:rPr lang="en-US" altLang="ko-KR" dirty="0" err="1">
                <a:latin typeface="+mn-lt"/>
              </a:rPr>
              <a:t>EmpIter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; </a:t>
            </a:r>
          </a:p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 = { select salary from EMPLOYEES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FOR UPDATE OF </a:t>
            </a:r>
            <a:r>
              <a:rPr lang="en-US" altLang="ko-KR" dirty="0">
                <a:latin typeface="+mn-lt"/>
              </a:rPr>
              <a:t>salary, age};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while 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emp.next</a:t>
            </a:r>
            <a:r>
              <a:rPr lang="en-US" altLang="ko-KR" dirty="0">
                <a:latin typeface="+mn-lt"/>
              </a:rPr>
              <a:t>()) { </a:t>
            </a:r>
          </a:p>
          <a:p>
            <a:r>
              <a:rPr lang="en-US" altLang="ko-KR" dirty="0" smtClean="0">
                <a:latin typeface="+mn-lt"/>
              </a:rPr>
              <a:t>  update </a:t>
            </a:r>
            <a:r>
              <a:rPr lang="en-US" altLang="ko-KR" dirty="0">
                <a:latin typeface="+mn-lt"/>
              </a:rPr>
              <a:t>EMPLOYEES set salary = salary*1.1, age = age + 1 where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CURRENT OF </a:t>
            </a:r>
            <a:r>
              <a:rPr lang="en-US" altLang="ko-KR" dirty="0" err="1">
                <a:solidFill>
                  <a:srgbClr val="0070C0"/>
                </a:solidFill>
                <a:latin typeface="+mn-lt"/>
              </a:rPr>
              <a:t>emp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}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emp.close</a:t>
            </a:r>
            <a:r>
              <a:rPr lang="en-US" altLang="ko-KR" dirty="0">
                <a:latin typeface="+mn-lt"/>
              </a:rPr>
              <a:t>( );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30133"/>
            <a:ext cx="8407400" cy="646331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▣ </a:t>
            </a:r>
            <a:r>
              <a:rPr lang="en-US" altLang="ko-KR" dirty="0" err="1" smtClean="0">
                <a:latin typeface="+mn-lt"/>
              </a:rPr>
              <a:t>updateColumns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상수</a:t>
            </a:r>
            <a:r>
              <a:rPr lang="en-US" altLang="ko-KR" dirty="0" smtClean="0">
                <a:latin typeface="+mn-lt"/>
              </a:rPr>
              <a:t>:</a:t>
            </a:r>
            <a:r>
              <a:rPr lang="ko-KR" altLang="en-US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positioned update</a:t>
            </a:r>
            <a:r>
              <a:rPr lang="ko-KR" altLang="en-US" dirty="0">
                <a:latin typeface="+mn-lt"/>
              </a:rPr>
              <a:t>에 의해 </a:t>
            </a:r>
            <a:r>
              <a:rPr lang="ko-KR" altLang="en-US" dirty="0" smtClean="0">
                <a:latin typeface="+mn-lt"/>
              </a:rPr>
              <a:t>갱신될 </a:t>
            </a:r>
            <a:r>
              <a:rPr lang="en-US" altLang="ko-KR" dirty="0" smtClean="0">
                <a:latin typeface="+mn-lt"/>
              </a:rPr>
              <a:t>column </a:t>
            </a:r>
            <a:r>
              <a:rPr lang="en-US" altLang="ko-KR" dirty="0">
                <a:latin typeface="+mn-lt"/>
              </a:rPr>
              <a:t>name list</a:t>
            </a:r>
            <a:r>
              <a:rPr lang="ko-KR" altLang="en-US" dirty="0" smtClean="0">
                <a:latin typeface="+mn-lt"/>
              </a:rPr>
              <a:t>를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	</a:t>
            </a:r>
            <a:r>
              <a:rPr lang="ko-KR" altLang="en-US" dirty="0" smtClean="0">
                <a:latin typeface="+mn-lt"/>
              </a:rPr>
              <a:t>나타내는 </a:t>
            </a:r>
            <a:r>
              <a:rPr lang="en-US" altLang="ko-KR" dirty="0">
                <a:latin typeface="+mn-lt"/>
              </a:rPr>
              <a:t>String literal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33609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816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Transaction : </a:t>
            </a:r>
            <a:r>
              <a:rPr lang="ko-KR" altLang="en-US" dirty="0" smtClean="0"/>
              <a:t>동시에 실행되어야 하는 일련의 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Mode</a:t>
            </a:r>
          </a:p>
          <a:p>
            <a:pPr lvl="2"/>
            <a:r>
              <a:rPr lang="en-US" altLang="ko-KR" dirty="0" smtClean="0"/>
              <a:t>Commit/Rollback </a:t>
            </a:r>
            <a:r>
              <a:rPr lang="ko-KR" altLang="en-US" dirty="0" smtClean="0"/>
              <a:t>문을 명시적으로 사용</a:t>
            </a:r>
            <a:r>
              <a:rPr lang="en-US" altLang="ko-KR" dirty="0" smtClean="0"/>
              <a:t>: default mode</a:t>
            </a:r>
          </a:p>
          <a:p>
            <a:pPr lvl="2">
              <a:buClr>
                <a:srgbClr val="EB933B"/>
              </a:buClr>
            </a:pPr>
            <a:r>
              <a:rPr lang="ko-KR" altLang="en-US" dirty="0" smtClean="0">
                <a:solidFill>
                  <a:srgbClr val="000000"/>
                </a:solidFill>
              </a:rPr>
              <a:t>트랜잭션의 범위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직전 트랜잭션 다음의 </a:t>
            </a:r>
            <a:r>
              <a:rPr lang="ko-KR" altLang="en-US" dirty="0">
                <a:solidFill>
                  <a:srgbClr val="000000"/>
                </a:solidFill>
              </a:rPr>
              <a:t>첫 번째 </a:t>
            </a:r>
            <a:r>
              <a:rPr lang="ko-KR" altLang="en-US" dirty="0" err="1" smtClean="0">
                <a:solidFill>
                  <a:srgbClr val="000000"/>
                </a:solidFill>
              </a:rPr>
              <a:t>실행문부터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commit/rollback </a:t>
            </a:r>
            <a:r>
              <a:rPr lang="ko-KR" altLang="en-US" dirty="0" smtClean="0">
                <a:solidFill>
                  <a:srgbClr val="000000"/>
                </a:solidFill>
              </a:rPr>
              <a:t>문까지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712788" lvl="2" indent="0">
              <a:buClr>
                <a:srgbClr val="EB933B"/>
              </a:buClr>
              <a:buNone/>
            </a:pPr>
            <a:endParaRPr lang="en-US" altLang="ko-KR" sz="900" dirty="0" smtClean="0">
              <a:solidFill>
                <a:srgbClr val="000000"/>
              </a:solidFill>
            </a:endParaRPr>
          </a:p>
          <a:p>
            <a:pPr marL="1081088" lvl="3" indent="0">
              <a:buClr>
                <a:srgbClr val="EB933B"/>
              </a:buClr>
              <a:buNone/>
            </a:pPr>
            <a:r>
              <a:rPr lang="en-US" altLang="ko-KR" dirty="0">
                <a:solidFill>
                  <a:srgbClr val="000000"/>
                </a:solidFill>
              </a:rPr>
              <a:t>#</a:t>
            </a:r>
            <a:r>
              <a:rPr lang="en-US" altLang="ko-KR" dirty="0" err="1">
                <a:solidFill>
                  <a:srgbClr val="000000"/>
                </a:solidFill>
              </a:rPr>
              <a:t>sql</a:t>
            </a:r>
            <a:r>
              <a:rPr lang="en-US" altLang="ko-KR" dirty="0">
                <a:solidFill>
                  <a:srgbClr val="000000"/>
                </a:solidFill>
              </a:rPr>
              <a:t> { INSERT INTO customers(id, name) VALUES(75, 'Kim') };</a:t>
            </a:r>
          </a:p>
          <a:p>
            <a:pPr marL="1081088" lvl="3" indent="0">
              <a:buClr>
                <a:srgbClr val="EB933B"/>
              </a:buClr>
              <a:buNone/>
            </a:pPr>
            <a:r>
              <a:rPr lang="en-US" altLang="ko-KR" dirty="0">
                <a:solidFill>
                  <a:srgbClr val="000000"/>
                </a:solidFill>
              </a:rPr>
              <a:t>#</a:t>
            </a:r>
            <a:r>
              <a:rPr lang="en-US" altLang="ko-KR" dirty="0" err="1">
                <a:solidFill>
                  <a:srgbClr val="000000"/>
                </a:solidFill>
              </a:rPr>
              <a:t>sql</a:t>
            </a:r>
            <a:r>
              <a:rPr lang="en-US" altLang="ko-KR" dirty="0">
                <a:solidFill>
                  <a:srgbClr val="000000"/>
                </a:solidFill>
              </a:rPr>
              <a:t> { INSERT INTO customers(id, name) VALUES(75, 'Kim') };</a:t>
            </a:r>
          </a:p>
          <a:p>
            <a:pPr marL="1081088" lvl="3" indent="0">
              <a:buClr>
                <a:srgbClr val="EB933B"/>
              </a:buClr>
              <a:buNone/>
            </a:pPr>
            <a:r>
              <a:rPr lang="en-US" altLang="ko-KR" dirty="0">
                <a:solidFill>
                  <a:srgbClr val="000000"/>
                </a:solidFill>
              </a:rPr>
              <a:t>#</a:t>
            </a:r>
            <a:r>
              <a:rPr lang="en-US" altLang="ko-KR" dirty="0" err="1">
                <a:solidFill>
                  <a:srgbClr val="000000"/>
                </a:solidFill>
              </a:rPr>
              <a:t>sql</a:t>
            </a:r>
            <a:r>
              <a:rPr lang="en-US" altLang="ko-KR" dirty="0">
                <a:solidFill>
                  <a:srgbClr val="000000"/>
                </a:solidFill>
              </a:rPr>
              <a:t> { </a:t>
            </a:r>
            <a:r>
              <a:rPr lang="en-US" altLang="ko-KR" dirty="0">
                <a:solidFill>
                  <a:srgbClr val="FF0000"/>
                </a:solidFill>
              </a:rPr>
              <a:t>COMMIT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};</a:t>
            </a:r>
          </a:p>
          <a:p>
            <a:pPr marL="1081088" lvl="3" indent="0">
              <a:buClr>
                <a:srgbClr val="EB933B"/>
              </a:buClr>
              <a:buNone/>
            </a:pPr>
            <a:endParaRPr lang="ko-KR" altLang="en-US" sz="900" dirty="0" smtClean="0">
              <a:solidFill>
                <a:srgbClr val="000000"/>
              </a:solidFill>
            </a:endParaRPr>
          </a:p>
          <a:p>
            <a:pPr lvl="1"/>
            <a:r>
              <a:rPr lang="en-US" altLang="ko-KR" dirty="0"/>
              <a:t>Auto-commit mode</a:t>
            </a:r>
          </a:p>
          <a:p>
            <a:pPr lvl="2"/>
            <a:r>
              <a:rPr lang="en-US" altLang="ko-KR" dirty="0" smtClean="0"/>
              <a:t>Commit </a:t>
            </a:r>
            <a:r>
              <a:rPr lang="ko-KR" altLang="en-US" dirty="0" smtClean="0"/>
              <a:t>문을 명시적으로 사용하지 않고</a:t>
            </a:r>
            <a:r>
              <a:rPr lang="en-US" altLang="ko-KR" dirty="0" smtClean="0"/>
              <a:t>, </a:t>
            </a:r>
            <a:r>
              <a:rPr lang="ko-KR" altLang="en-US" dirty="0"/>
              <a:t>모든 문장은 즉시</a:t>
            </a:r>
            <a:r>
              <a:rPr lang="en-US" altLang="ko-KR" dirty="0"/>
              <a:t>, </a:t>
            </a:r>
            <a:r>
              <a:rPr lang="ko-KR" altLang="en-US" dirty="0"/>
              <a:t>자동적으로 </a:t>
            </a:r>
            <a:r>
              <a:rPr lang="en-US" altLang="ko-KR" dirty="0"/>
              <a:t>commit</a:t>
            </a:r>
            <a:r>
              <a:rPr lang="ko-KR" altLang="en-US" dirty="0"/>
              <a:t>가 이루어짐</a:t>
            </a:r>
            <a:endParaRPr lang="en-US" altLang="ko-KR" dirty="0"/>
          </a:p>
          <a:p>
            <a:pPr lvl="2"/>
            <a:r>
              <a:rPr lang="ko-KR" altLang="en-US" dirty="0" smtClean="0"/>
              <a:t>트랜잭션의 범위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 각각의 </a:t>
            </a:r>
            <a:r>
              <a:rPr lang="en-US" altLang="ko-KR" dirty="0"/>
              <a:t>SQLJ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Rollback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기회가 없음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commit </a:t>
            </a:r>
            <a:r>
              <a:rPr lang="en-US" altLang="ko-KR" dirty="0"/>
              <a:t>overhead(1 commit per SQLJ statement)</a:t>
            </a:r>
            <a:r>
              <a:rPr lang="ko-KR" altLang="en-US" dirty="0"/>
              <a:t>로 인한 성능 </a:t>
            </a:r>
            <a:r>
              <a:rPr lang="ko-KR" altLang="en-US" dirty="0" smtClean="0"/>
              <a:t>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5340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Auto-commit mode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데이터베이스 </a:t>
            </a:r>
            <a:r>
              <a:rPr lang="ko-KR" altLang="en-US" dirty="0" smtClean="0"/>
              <a:t>접속 시</a:t>
            </a:r>
            <a:endParaRPr lang="en-US" altLang="ko-KR" dirty="0" smtClean="0"/>
          </a:p>
          <a:p>
            <a:pPr lvl="2"/>
            <a:r>
              <a:rPr lang="en-US" altLang="ko-KR" dirty="0" err="1"/>
              <a:t>Oracle.</a:t>
            </a:r>
            <a:r>
              <a:rPr lang="en-US" altLang="ko-KR" dirty="0" err="1">
                <a:solidFill>
                  <a:srgbClr val="0070C0"/>
                </a:solidFill>
              </a:rPr>
              <a:t>connect</a:t>
            </a:r>
            <a:r>
              <a:rPr lang="en-US" altLang="ko-KR" dirty="0"/>
              <a:t>("</a:t>
            </a:r>
            <a:r>
              <a:rPr lang="en-US" altLang="ko-KR" dirty="0" err="1"/>
              <a:t>jdbc.oracle.thin</a:t>
            </a:r>
            <a:r>
              <a:rPr lang="en-US" altLang="ko-KR" dirty="0"/>
              <a:t>:@localhost:1521:orcl", "</a:t>
            </a:r>
            <a:r>
              <a:rPr lang="ko-KR" altLang="en-US" dirty="0"/>
              <a:t>홍길동</a:t>
            </a:r>
            <a:r>
              <a:rPr lang="en-US" altLang="ko-KR" dirty="0"/>
              <a:t>", "cat00",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 smtClean="0"/>
              <a:t>setAutoCommit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/>
              <a:t>connCtx.getConnection.setAutoCommit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트랜잭션의 </a:t>
            </a:r>
            <a:r>
              <a:rPr lang="ko-KR" altLang="en-US" dirty="0"/>
              <a:t>특성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 </a:t>
            </a:r>
            <a:r>
              <a:rPr lang="en-US" altLang="ko-KR" dirty="0"/>
              <a:t>TRANSACTION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/>
              <a:t>sql</a:t>
            </a:r>
            <a:r>
              <a:rPr lang="en-US" altLang="ko-KR" dirty="0"/>
              <a:t> { set transaction </a:t>
            </a:r>
            <a:r>
              <a:rPr lang="ko-KR" altLang="en-US" dirty="0"/>
              <a:t>접근모드</a:t>
            </a:r>
            <a:r>
              <a:rPr lang="en-US" altLang="ko-KR" dirty="0"/>
              <a:t>, isolation level </a:t>
            </a:r>
            <a:r>
              <a:rPr lang="ko-KR" altLang="en-US" dirty="0"/>
              <a:t>격리단계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접근모드</a:t>
            </a:r>
            <a:r>
              <a:rPr lang="en-US" altLang="ko-KR" dirty="0" smtClean="0"/>
              <a:t>(optional)</a:t>
            </a:r>
          </a:p>
          <a:p>
            <a:pPr lvl="2"/>
            <a:r>
              <a:rPr lang="en-US" altLang="ko-KR" dirty="0" smtClean="0"/>
              <a:t>read </a:t>
            </a:r>
            <a:r>
              <a:rPr lang="en-US" altLang="ko-KR" dirty="0"/>
              <a:t>write (default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read only : </a:t>
            </a:r>
            <a:r>
              <a:rPr lang="ko-KR" altLang="en-US" dirty="0"/>
              <a:t>현행 </a:t>
            </a:r>
            <a:r>
              <a:rPr lang="en-US" altLang="ko-KR" dirty="0"/>
              <a:t>TR </a:t>
            </a:r>
            <a:r>
              <a:rPr lang="ko-KR" altLang="en-US" dirty="0"/>
              <a:t>시작 이전에 </a:t>
            </a:r>
            <a:r>
              <a:rPr lang="en-US" altLang="ko-KR" dirty="0" smtClean="0"/>
              <a:t>commit</a:t>
            </a:r>
            <a:r>
              <a:rPr lang="ko-KR" altLang="en-US" dirty="0"/>
              <a:t>된 </a:t>
            </a:r>
            <a:r>
              <a:rPr lang="ko-KR" altLang="en-US" dirty="0" smtClean="0"/>
              <a:t>변경만 </a:t>
            </a:r>
            <a:r>
              <a:rPr lang="ko-KR" altLang="en-US" dirty="0"/>
              <a:t>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격리단계</a:t>
            </a:r>
            <a:r>
              <a:rPr lang="en-US" altLang="ko-KR" dirty="0" smtClean="0"/>
              <a:t>(optional)</a:t>
            </a:r>
          </a:p>
          <a:p>
            <a:pPr lvl="2"/>
            <a:r>
              <a:rPr lang="en-US" altLang="ko-KR" dirty="0"/>
              <a:t>read committed (default): </a:t>
            </a:r>
            <a:r>
              <a:rPr lang="en-US" altLang="ko-KR" dirty="0" smtClean="0"/>
              <a:t>dirty read</a:t>
            </a:r>
            <a:r>
              <a:rPr lang="ko-KR" altLang="en-US" dirty="0" smtClean="0"/>
              <a:t>는 발생하지 않으나</a:t>
            </a:r>
            <a:r>
              <a:rPr lang="en-US" altLang="ko-KR" dirty="0" smtClean="0"/>
              <a:t>, repeatable </a:t>
            </a:r>
            <a:r>
              <a:rPr lang="en-US" altLang="ko-KR" dirty="0"/>
              <a:t>read </a:t>
            </a:r>
            <a:r>
              <a:rPr lang="ko-KR" altLang="en-US" dirty="0"/>
              <a:t>및 </a:t>
            </a:r>
            <a:r>
              <a:rPr lang="en-US" altLang="ko-KR" dirty="0"/>
              <a:t>phantom </a:t>
            </a:r>
            <a:r>
              <a:rPr lang="ko-KR" altLang="en-US" dirty="0"/>
              <a:t>보장 못함</a:t>
            </a:r>
            <a:endParaRPr lang="en-US" altLang="ko-KR" dirty="0" smtClean="0"/>
          </a:p>
          <a:p>
            <a:pPr lvl="2"/>
            <a:r>
              <a:rPr lang="en-US" altLang="ko-KR" dirty="0" err="1"/>
              <a:t>serializable</a:t>
            </a:r>
            <a:r>
              <a:rPr lang="en-US" altLang="ko-KR" dirty="0"/>
              <a:t>: concurrent transaction</a:t>
            </a:r>
            <a:r>
              <a:rPr lang="ko-KR" altLang="en-US" dirty="0"/>
              <a:t>들이 서로 간섭하지 않음을 </a:t>
            </a:r>
            <a:r>
              <a:rPr lang="ko-KR" altLang="en-US" dirty="0" smtClean="0"/>
              <a:t>보장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9409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PL/SQL </a:t>
            </a:r>
            <a:r>
              <a:rPr lang="ko-KR" altLang="en-US" dirty="0"/>
              <a:t>블록의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▣ Anonymous block</a:t>
            </a:r>
            <a:r>
              <a:rPr lang="ko-KR" altLang="en-US" b="1" dirty="0" smtClean="0">
                <a:solidFill>
                  <a:srgbClr val="0070C0"/>
                </a:solidFill>
                <a:latin typeface="+mn-lt"/>
              </a:rPr>
              <a:t>의 실행 예시</a:t>
            </a:r>
            <a:endParaRPr lang="en-US" altLang="ko-KR" b="1" dirty="0" smtClean="0">
              <a:solidFill>
                <a:srgbClr val="0070C0"/>
              </a:solidFill>
              <a:latin typeface="+mn-lt"/>
            </a:endParaRPr>
          </a:p>
          <a:p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 {</a:t>
            </a:r>
          </a:p>
          <a:p>
            <a:r>
              <a:rPr lang="en-US" altLang="ko-KR" dirty="0">
                <a:latin typeface="+mn-lt"/>
              </a:rPr>
              <a:t>	DECLARE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</a:t>
            </a:r>
            <a:r>
              <a:rPr lang="en-US" altLang="ko-KR" dirty="0" err="1" smtClean="0">
                <a:latin typeface="+mn-lt"/>
              </a:rPr>
              <a:t>inc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NUMBER;</a:t>
            </a:r>
          </a:p>
          <a:p>
            <a:r>
              <a:rPr lang="en-US" altLang="ko-KR" dirty="0">
                <a:latin typeface="+mn-lt"/>
              </a:rPr>
              <a:t>	BEGIN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</a:t>
            </a:r>
            <a:r>
              <a:rPr lang="en-US" altLang="ko-KR" dirty="0" err="1" smtClean="0">
                <a:latin typeface="+mn-lt"/>
              </a:rPr>
              <a:t>inc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:= 1;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WHILE </a:t>
            </a:r>
            <a:r>
              <a:rPr lang="en-US" altLang="ko-KR" dirty="0" err="1">
                <a:latin typeface="+mn-lt"/>
              </a:rPr>
              <a:t>inc</a:t>
            </a:r>
            <a:r>
              <a:rPr lang="en-US" altLang="ko-KR" dirty="0">
                <a:latin typeface="+mn-lt"/>
              </a:rPr>
              <a:t> &lt;= 100 LOOP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    INSERT </a:t>
            </a:r>
            <a:r>
              <a:rPr lang="en-US" altLang="ko-KR" dirty="0">
                <a:latin typeface="+mn-lt"/>
              </a:rPr>
              <a:t>INTO </a:t>
            </a:r>
            <a:r>
              <a:rPr lang="en-US" altLang="ko-KR" dirty="0" err="1">
                <a:latin typeface="+mn-lt"/>
              </a:rPr>
              <a:t>ObservationList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obs_id</a:t>
            </a:r>
            <a:r>
              <a:rPr lang="en-US" altLang="ko-KR" dirty="0">
                <a:latin typeface="+mn-lt"/>
              </a:rPr>
              <a:t>) VALUES(2000 + </a:t>
            </a:r>
            <a:r>
              <a:rPr lang="en-US" altLang="ko-KR" dirty="0" err="1">
                <a:latin typeface="+mn-lt"/>
              </a:rPr>
              <a:t>inc</a:t>
            </a:r>
            <a:r>
              <a:rPr lang="en-US" altLang="ko-KR" dirty="0">
                <a:latin typeface="+mn-lt"/>
              </a:rPr>
              <a:t>);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    </a:t>
            </a:r>
            <a:r>
              <a:rPr lang="en-US" altLang="ko-KR" dirty="0" err="1" smtClean="0">
                <a:latin typeface="+mn-lt"/>
              </a:rPr>
              <a:t>inc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:= </a:t>
            </a:r>
            <a:r>
              <a:rPr lang="en-US" altLang="ko-KR" dirty="0" err="1">
                <a:latin typeface="+mn-lt"/>
              </a:rPr>
              <a:t>inc</a:t>
            </a:r>
            <a:r>
              <a:rPr lang="en-US" altLang="ko-KR" dirty="0">
                <a:latin typeface="+mn-lt"/>
              </a:rPr>
              <a:t> + 1;</a:t>
            </a:r>
          </a:p>
          <a:p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    END </a:t>
            </a:r>
            <a:r>
              <a:rPr lang="en-US" altLang="ko-KR" dirty="0">
                <a:latin typeface="+mn-lt"/>
              </a:rPr>
              <a:t>LOOP;</a:t>
            </a:r>
          </a:p>
          <a:p>
            <a:r>
              <a:rPr lang="en-US" altLang="ko-KR" dirty="0">
                <a:latin typeface="+mn-lt"/>
              </a:rPr>
              <a:t>	END;</a:t>
            </a:r>
          </a:p>
          <a:p>
            <a:r>
              <a:rPr lang="en-US" altLang="ko-KR" dirty="0" smtClean="0">
                <a:latin typeface="+mn-lt"/>
              </a:rPr>
              <a:t>};</a:t>
            </a:r>
            <a:endParaRPr lang="en-US" altLang="ko-KR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22252"/>
            <a:ext cx="8407400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▣ host expression</a:t>
            </a:r>
            <a:r>
              <a:rPr lang="ko-KR" altLang="en-US" dirty="0">
                <a:latin typeface="+mn-lt"/>
              </a:rPr>
              <a:t>은 </a:t>
            </a:r>
            <a:r>
              <a:rPr lang="en-US" altLang="ko-KR" dirty="0">
                <a:latin typeface="+mn-lt"/>
              </a:rPr>
              <a:t>PL/SQL block </a:t>
            </a:r>
            <a:r>
              <a:rPr lang="ko-KR" altLang="en-US" dirty="0">
                <a:latin typeface="+mn-lt"/>
              </a:rPr>
              <a:t>실행 전</a:t>
            </a:r>
            <a:r>
              <a:rPr lang="ko-KR" altLang="en-US" dirty="0" smtClean="0">
                <a:latin typeface="+mn-lt"/>
              </a:rPr>
              <a:t>에 값을 계산</a:t>
            </a:r>
            <a:endParaRPr lang="en-US" altLang="ko-KR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091584"/>
            <a:ext cx="237913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a=0, x;</a:t>
            </a:r>
          </a:p>
          <a:p>
            <a:r>
              <a:rPr lang="en-US" altLang="ko-KR" sz="1400" dirty="0" smtClean="0">
                <a:latin typeface="+mn-lt"/>
              </a:rPr>
              <a:t>#</a:t>
            </a:r>
            <a:r>
              <a:rPr lang="en-US" altLang="ko-KR" sz="1400" dirty="0" err="1">
                <a:latin typeface="+mn-lt"/>
              </a:rPr>
              <a:t>sql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{</a:t>
            </a:r>
            <a:r>
              <a:rPr lang="en-US" altLang="ko-KR" sz="1400" dirty="0">
                <a:latin typeface="+mn-lt"/>
              </a:rPr>
              <a:t>	BEGIN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    :</a:t>
            </a:r>
            <a:r>
              <a:rPr lang="en-US" altLang="ko-KR" sz="1400" dirty="0">
                <a:latin typeface="+mn-lt"/>
              </a:rPr>
              <a:t>OUT a := 5;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    :</a:t>
            </a:r>
            <a:r>
              <a:rPr lang="en-US" altLang="ko-KR" sz="1400" dirty="0">
                <a:latin typeface="+mn-lt"/>
              </a:rPr>
              <a:t>OUT x := :a;</a:t>
            </a:r>
          </a:p>
          <a:p>
            <a:r>
              <a:rPr lang="en-US" altLang="ko-KR" sz="1400" dirty="0">
                <a:latin typeface="+mn-lt"/>
              </a:rPr>
              <a:t>	END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       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6334" y="5091584"/>
            <a:ext cx="2412999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n-lt"/>
              </a:rPr>
              <a:t>System.out.println</a:t>
            </a:r>
            <a:r>
              <a:rPr lang="en-US" altLang="ko-KR" sz="1400" dirty="0" smtClean="0">
                <a:latin typeface="+mn-lt"/>
              </a:rPr>
              <a:t>(a</a:t>
            </a:r>
            <a:r>
              <a:rPr lang="en-US" altLang="ko-KR" sz="1400" dirty="0">
                <a:latin typeface="+mn-lt"/>
              </a:rPr>
              <a:t>);</a:t>
            </a:r>
          </a:p>
          <a:p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(x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※ </a:t>
            </a:r>
            <a:r>
              <a:rPr lang="ko-KR" altLang="en-US" sz="1400" dirty="0" smtClean="0">
                <a:latin typeface="+mn-lt"/>
              </a:rPr>
              <a:t>실행 결과 ⇒ </a:t>
            </a:r>
            <a:r>
              <a:rPr lang="en-US" altLang="ko-KR" sz="1400" dirty="0" smtClean="0">
                <a:latin typeface="+mn-lt"/>
              </a:rPr>
              <a:t>a = 5, x = 0.</a:t>
            </a:r>
          </a:p>
          <a:p>
            <a:endParaRPr lang="en-US" altLang="ko-KR" sz="1400" dirty="0">
              <a:latin typeface="+mn-lt"/>
            </a:endParaRPr>
          </a:p>
          <a:p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6123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PL/SQL </a:t>
            </a:r>
            <a:r>
              <a:rPr lang="ko-KR" altLang="en-US" dirty="0"/>
              <a:t>블록의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▣ Stored Procedure 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호출 예시</a:t>
            </a:r>
            <a:endParaRPr lang="en-US" altLang="ko-KR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CC00CC"/>
                </a:solidFill>
                <a:latin typeface="Times New Roman" panose="02020603050405020304" pitchFamily="18" charset="0"/>
              </a:rPr>
              <a:t>구문</a:t>
            </a:r>
            <a:r>
              <a:rPr lang="en-US" altLang="ko-KR" dirty="0">
                <a:latin typeface="Times New Roman" panose="02020603050405020304" pitchFamily="18" charset="0"/>
              </a:rPr>
              <a:t>: #</a:t>
            </a:r>
            <a:r>
              <a:rPr lang="en-US" altLang="ko-KR" dirty="0" err="1">
                <a:latin typeface="Times New Roman" panose="02020603050405020304" pitchFamily="18" charset="0"/>
              </a:rPr>
              <a:t>sql</a:t>
            </a:r>
            <a:r>
              <a:rPr lang="en-US" altLang="ko-KR" dirty="0">
                <a:latin typeface="Times New Roman" panose="02020603050405020304" pitchFamily="18" charset="0"/>
              </a:rPr>
              <a:t> { call </a:t>
            </a:r>
            <a:r>
              <a:rPr lang="ko-KR" altLang="en-US" i="1" dirty="0" smtClean="0">
                <a:latin typeface="Times New Roman" panose="02020603050405020304" pitchFamily="18" charset="0"/>
              </a:rPr>
              <a:t>저장프로시저</a:t>
            </a:r>
            <a:r>
              <a:rPr lang="en-US" altLang="ko-KR" i="1" dirty="0" smtClean="0">
                <a:latin typeface="Times New Roman" panose="02020603050405020304" pitchFamily="18" charset="0"/>
              </a:rPr>
              <a:t>_</a:t>
            </a:r>
            <a:r>
              <a:rPr lang="ko-KR" altLang="en-US" i="1" dirty="0" smtClean="0">
                <a:latin typeface="Times New Roman" panose="02020603050405020304" pitchFamily="18" charset="0"/>
              </a:rPr>
              <a:t>이름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ko-KR" altLang="en-US" i="1" dirty="0" err="1" smtClean="0">
                <a:latin typeface="Times New Roman" panose="02020603050405020304" pitchFamily="18" charset="0"/>
              </a:rPr>
              <a:t>실인수</a:t>
            </a:r>
            <a:r>
              <a:rPr lang="en-US" altLang="ko-KR" i="1" dirty="0" smtClean="0">
                <a:latin typeface="Times New Roman" panose="02020603050405020304" pitchFamily="18" charset="0"/>
              </a:rPr>
              <a:t>_</a:t>
            </a:r>
            <a:r>
              <a:rPr lang="ko-KR" altLang="en-US" i="1" dirty="0" smtClean="0">
                <a:latin typeface="Times New Roman" panose="02020603050405020304" pitchFamily="18" charset="0"/>
              </a:rPr>
              <a:t>리스트</a:t>
            </a:r>
            <a:r>
              <a:rPr lang="en-US" altLang="ko-KR" dirty="0">
                <a:latin typeface="Times New Roman" panose="02020603050405020304" pitchFamily="18" charset="0"/>
              </a:rPr>
              <a:t>) };</a:t>
            </a:r>
          </a:p>
          <a:p>
            <a:r>
              <a:rPr lang="ko-KR" altLang="en-US" b="1" dirty="0" smtClean="0">
                <a:solidFill>
                  <a:srgbClr val="CC00CC"/>
                </a:solidFill>
                <a:latin typeface="Times New Roman" panose="02020603050405020304" pitchFamily="18" charset="0"/>
              </a:rPr>
              <a:t>예시</a:t>
            </a:r>
            <a:r>
              <a:rPr lang="en-US" altLang="ko-KR" dirty="0">
                <a:latin typeface="Times New Roman" panose="02020603050405020304" pitchFamily="18" charset="0"/>
              </a:rPr>
              <a:t>: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int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no=202;  Boolean status;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#</a:t>
            </a:r>
            <a:r>
              <a:rPr lang="en-US" altLang="ko-KR" dirty="0" err="1">
                <a:latin typeface="Times New Roman" panose="02020603050405020304" pitchFamily="18" charset="0"/>
              </a:rPr>
              <a:t>sql</a:t>
            </a:r>
            <a:r>
              <a:rPr lang="en-US" altLang="ko-KR" dirty="0">
                <a:latin typeface="Times New Roman" panose="02020603050405020304" pitchFamily="18" charset="0"/>
              </a:rPr>
              <a:t> { call </a:t>
            </a:r>
            <a:r>
              <a:rPr lang="en-US" altLang="ko-KR" dirty="0" err="1">
                <a:latin typeface="Times New Roman" panose="02020603050405020304" pitchFamily="18" charset="0"/>
              </a:rPr>
              <a:t>DeleteAccount</a:t>
            </a:r>
            <a:r>
              <a:rPr lang="en-US" altLang="ko-KR" dirty="0">
                <a:latin typeface="Times New Roman" panose="02020603050405020304" pitchFamily="18" charset="0"/>
              </a:rPr>
              <a:t>(:no, :OUT worked) };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b="1" dirty="0" smtClean="0">
                <a:solidFill>
                  <a:srgbClr val="CC00CC"/>
                </a:solidFill>
                <a:latin typeface="Times New Roman" panose="02020603050405020304" pitchFamily="18" charset="0"/>
              </a:rPr>
              <a:t>Procedure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CREATE </a:t>
            </a:r>
            <a:r>
              <a:rPr lang="en-US" altLang="ko-KR" dirty="0">
                <a:latin typeface="Times New Roman" panose="02020603050405020304" pitchFamily="18" charset="0"/>
              </a:rPr>
              <a:t>PROCEDURE </a:t>
            </a:r>
            <a:r>
              <a:rPr lang="en-US" altLang="ko-KR" dirty="0" err="1">
                <a:latin typeface="Times New Roman" panose="02020603050405020304" pitchFamily="18" charset="0"/>
              </a:rPr>
              <a:t>DeleteAccount</a:t>
            </a:r>
            <a:r>
              <a:rPr lang="en-US" altLang="ko-KR" dirty="0">
                <a:latin typeface="Times New Roman" panose="02020603050405020304" pitchFamily="18" charset="0"/>
              </a:rPr>
              <a:t>(no </a:t>
            </a:r>
            <a:r>
              <a:rPr lang="en-US" altLang="ko-KR" dirty="0" err="1">
                <a:latin typeface="Times New Roman" panose="02020603050405020304" pitchFamily="18" charset="0"/>
              </a:rPr>
              <a:t>ACCOUNTS.id%type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		worked </a:t>
            </a:r>
            <a:r>
              <a:rPr lang="en-US" altLang="ko-KR" dirty="0">
                <a:latin typeface="Times New Roman" panose="02020603050405020304" pitchFamily="18" charset="0"/>
              </a:rPr>
              <a:t>OUT Boolean) </a:t>
            </a:r>
            <a:r>
              <a:rPr lang="en-US" altLang="ko-KR" dirty="0" smtClean="0">
                <a:latin typeface="Times New Roman" panose="02020603050405020304" pitchFamily="18" charset="0"/>
              </a:rPr>
              <a:t>AS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  x </a:t>
            </a:r>
            <a:r>
              <a:rPr lang="en-US" altLang="ko-KR" dirty="0">
                <a:latin typeface="Times New Roman" panose="02020603050405020304" pitchFamily="18" charset="0"/>
              </a:rPr>
              <a:t>integer;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BEGIN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select count(*) into x from ACCOUNTS where id=no;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if x=0 then worked := false; 	return; end if;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delete from ACCOUNTS where id=no</a:t>
            </a:r>
            <a:r>
              <a:rPr lang="en-US" altLang="ko-KR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COMMIT;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worked </a:t>
            </a:r>
            <a:r>
              <a:rPr lang="en-US" altLang="ko-KR" dirty="0">
                <a:latin typeface="Times New Roman" panose="02020603050405020304" pitchFamily="18" charset="0"/>
              </a:rPr>
              <a:t>:= true;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END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8262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PL/SQL </a:t>
            </a:r>
            <a:r>
              <a:rPr lang="ko-KR" altLang="en-US" dirty="0"/>
              <a:t>블록의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466"/>
            <a:ext cx="8407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lt"/>
              </a:rPr>
              <a:t>▣ Stored Function </a:t>
            </a:r>
            <a:r>
              <a:rPr lang="ko-KR" altLang="en-US" b="1" dirty="0" smtClean="0">
                <a:solidFill>
                  <a:srgbClr val="0070C0"/>
                </a:solidFill>
                <a:latin typeface="+mn-lt"/>
              </a:rPr>
              <a:t>호출 예시</a:t>
            </a:r>
            <a:endParaRPr lang="en-US" altLang="ko-KR" b="1" dirty="0" smtClean="0">
              <a:solidFill>
                <a:srgbClr val="0070C0"/>
              </a:solidFill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ko-KR" altLang="en-US" b="1" dirty="0" smtClean="0">
                <a:solidFill>
                  <a:srgbClr val="CC00CC"/>
                </a:solidFill>
                <a:latin typeface="+mn-lt"/>
              </a:rPr>
              <a:t>구문</a:t>
            </a:r>
            <a:r>
              <a:rPr lang="en-US" altLang="ko-KR" dirty="0">
                <a:latin typeface="+mn-lt"/>
              </a:rPr>
              <a:t>: 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i="1" dirty="0" smtClean="0">
                <a:latin typeface="+mn-lt"/>
              </a:rPr>
              <a:t>호스트</a:t>
            </a:r>
            <a:r>
              <a:rPr lang="en-US" altLang="ko-KR" i="1" dirty="0" smtClean="0">
                <a:latin typeface="+mn-lt"/>
              </a:rPr>
              <a:t>_</a:t>
            </a:r>
            <a:r>
              <a:rPr lang="ko-KR" altLang="en-US" i="1" dirty="0" smtClean="0">
                <a:latin typeface="+mn-lt"/>
              </a:rPr>
              <a:t>변수 </a:t>
            </a:r>
            <a:r>
              <a:rPr lang="en-US" altLang="ko-KR" dirty="0">
                <a:latin typeface="+mn-lt"/>
              </a:rPr>
              <a:t>= { VALUES </a:t>
            </a:r>
            <a:r>
              <a:rPr lang="ko-KR" altLang="en-US" i="1" dirty="0" smtClean="0">
                <a:latin typeface="+mn-lt"/>
              </a:rPr>
              <a:t>저장함수</a:t>
            </a:r>
            <a:r>
              <a:rPr lang="en-US" altLang="ko-KR" i="1" dirty="0" smtClean="0">
                <a:latin typeface="+mn-lt"/>
              </a:rPr>
              <a:t>_</a:t>
            </a:r>
            <a:r>
              <a:rPr lang="ko-KR" altLang="en-US" i="1" dirty="0" smtClean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i="1" dirty="0" err="1" smtClean="0">
                <a:latin typeface="+mn-lt"/>
              </a:rPr>
              <a:t>실인수</a:t>
            </a:r>
            <a:r>
              <a:rPr lang="en-US" altLang="ko-KR" i="1" dirty="0">
                <a:latin typeface="+mn-lt"/>
              </a:rPr>
              <a:t>_</a:t>
            </a:r>
            <a:r>
              <a:rPr lang="ko-KR" altLang="en-US" i="1" dirty="0" smtClean="0">
                <a:latin typeface="+mn-lt"/>
              </a:rPr>
              <a:t>리스트</a:t>
            </a:r>
            <a:r>
              <a:rPr lang="en-US" altLang="ko-KR" dirty="0">
                <a:latin typeface="+mn-lt"/>
              </a:rPr>
              <a:t>) };</a:t>
            </a:r>
          </a:p>
          <a:p>
            <a:r>
              <a:rPr lang="ko-KR" altLang="en-US" b="1" dirty="0" smtClean="0">
                <a:solidFill>
                  <a:srgbClr val="CC00CC"/>
                </a:solidFill>
                <a:latin typeface="+mn-lt"/>
              </a:rPr>
              <a:t>예시</a:t>
            </a:r>
            <a:r>
              <a:rPr lang="en-US" altLang="ko-KR" dirty="0" smtClean="0">
                <a:latin typeface="+mn-lt"/>
              </a:rPr>
              <a:t>:</a:t>
            </a: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result; </a:t>
            </a:r>
            <a:r>
              <a:rPr lang="en-US" altLang="ko-KR" dirty="0" smtClean="0">
                <a:latin typeface="+mn-lt"/>
              </a:rPr>
              <a:t>	// host </a:t>
            </a:r>
            <a:r>
              <a:rPr lang="en-US" altLang="ko-KR" dirty="0">
                <a:latin typeface="+mn-lt"/>
              </a:rPr>
              <a:t>variable</a:t>
            </a:r>
          </a:p>
          <a:p>
            <a:r>
              <a:rPr lang="en-US" altLang="ko-KR" dirty="0" smtClean="0">
                <a:latin typeface="+mn-lt"/>
              </a:rPr>
              <a:t>    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result = { VALUES </a:t>
            </a:r>
            <a:r>
              <a:rPr lang="en-US" altLang="ko-KR" dirty="0" err="1">
                <a:latin typeface="+mn-lt"/>
              </a:rPr>
              <a:t>updateProductPrice</a:t>
            </a:r>
            <a:r>
              <a:rPr lang="en-US" altLang="ko-KR" dirty="0">
                <a:latin typeface="+mn-lt"/>
              </a:rPr>
              <a:t>(1, 2) </a:t>
            </a:r>
            <a:r>
              <a:rPr lang="en-US" altLang="ko-KR" dirty="0" smtClean="0">
                <a:latin typeface="+mn-lt"/>
              </a:rPr>
              <a:t>};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73843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en-US" altLang="ko-KR" dirty="0" smtClean="0"/>
              <a:t>clause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313092"/>
          </a:xfrm>
        </p:spPr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연산식의</a:t>
            </a:r>
            <a:r>
              <a:rPr lang="ko-KR" altLang="en-US" dirty="0" smtClean="0"/>
              <a:t> </a:t>
            </a:r>
            <a:r>
              <a:rPr lang="ko-KR" altLang="en-US" dirty="0"/>
              <a:t>결과를 호스트변수</a:t>
            </a:r>
            <a:r>
              <a:rPr lang="en-US" altLang="ko-KR" dirty="0"/>
              <a:t>(OUT </a:t>
            </a:r>
            <a:r>
              <a:rPr lang="ko-KR" altLang="en-US" dirty="0"/>
              <a:t>모드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en-US" altLang="ko-KR" dirty="0"/>
              <a:t>OUT </a:t>
            </a:r>
            <a:r>
              <a:rPr lang="ko-KR" altLang="en-US" dirty="0"/>
              <a:t>모드 지정할 필요 없음 </a:t>
            </a:r>
            <a:r>
              <a:rPr lang="en-US" altLang="ko-KR" dirty="0"/>
              <a:t>(</a:t>
            </a:r>
            <a:r>
              <a:rPr lang="ko-KR" altLang="en-US" dirty="0"/>
              <a:t>지정하면 </a:t>
            </a:r>
            <a:r>
              <a:rPr lang="en-US" altLang="ko-KR" dirty="0"/>
              <a:t>compile error 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#</a:t>
            </a:r>
            <a:r>
              <a:rPr lang="en-US" altLang="ko-KR" dirty="0" err="1"/>
              <a:t>sql</a:t>
            </a:r>
            <a:r>
              <a:rPr lang="en-US" altLang="ko-KR" dirty="0"/>
              <a:t> { set :</a:t>
            </a:r>
            <a:r>
              <a:rPr lang="ko-KR" altLang="en-US" i="1" dirty="0" smtClean="0"/>
              <a:t>호스트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변수 </a:t>
            </a:r>
            <a:r>
              <a:rPr lang="en-US" altLang="ko-KR" dirty="0"/>
              <a:t>= </a:t>
            </a:r>
            <a:r>
              <a:rPr lang="ko-KR" altLang="en-US" i="1" dirty="0" err="1"/>
              <a:t>연산식</a:t>
            </a:r>
            <a:r>
              <a:rPr lang="ko-KR" altLang="en-US" dirty="0"/>
              <a:t>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0000" y="3434267"/>
            <a:ext cx="7416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no_of_failed</a:t>
            </a:r>
            <a:r>
              <a:rPr lang="en-US" altLang="ko-KR" dirty="0" smtClean="0">
                <a:latin typeface="+mn-lt"/>
              </a:rPr>
              <a:t>=0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 smtClean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sql</a:t>
            </a:r>
            <a:r>
              <a:rPr lang="en-US" altLang="ko-KR" dirty="0">
                <a:latin typeface="+mn-lt"/>
              </a:rPr>
              <a:t> {</a:t>
            </a:r>
          </a:p>
          <a:p>
            <a:r>
              <a:rPr lang="en-US" altLang="ko-KR" dirty="0">
                <a:latin typeface="+mn-lt"/>
              </a:rPr>
              <a:t>	set :</a:t>
            </a:r>
            <a:r>
              <a:rPr lang="en-US" altLang="ko-KR" dirty="0" err="1">
                <a:latin typeface="+mn-lt"/>
              </a:rPr>
              <a:t>no_of_failed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empPkg.insertEmp</a:t>
            </a:r>
            <a:r>
              <a:rPr lang="en-US" altLang="ko-KR" dirty="0">
                <a:latin typeface="+mn-lt"/>
              </a:rPr>
              <a:t>(100, "Kim", "</a:t>
            </a:r>
            <a:r>
              <a:rPr lang="ko-KR" altLang="en-US" dirty="0">
                <a:latin typeface="+mn-lt"/>
              </a:rPr>
              <a:t>구미</a:t>
            </a:r>
            <a:r>
              <a:rPr lang="en-US" altLang="ko-KR" dirty="0">
                <a:latin typeface="+mn-lt"/>
              </a:rPr>
              <a:t>")</a:t>
            </a:r>
          </a:p>
          <a:p>
            <a:r>
              <a:rPr lang="en-US" altLang="ko-KR" dirty="0">
                <a:latin typeface="+mn-lt"/>
              </a:rPr>
              <a:t>		+ </a:t>
            </a:r>
            <a:r>
              <a:rPr lang="en-US" altLang="ko-KR" dirty="0" err="1">
                <a:latin typeface="+mn-lt"/>
              </a:rPr>
              <a:t>empPkg.insertEmp</a:t>
            </a:r>
            <a:r>
              <a:rPr lang="en-US" altLang="ko-KR" dirty="0">
                <a:latin typeface="+mn-lt"/>
              </a:rPr>
              <a:t>(200, "Lee", "</a:t>
            </a:r>
            <a:r>
              <a:rPr lang="ko-KR" altLang="en-US" dirty="0">
                <a:latin typeface="+mn-lt"/>
              </a:rPr>
              <a:t>김천</a:t>
            </a:r>
            <a:r>
              <a:rPr lang="en-US" altLang="ko-KR" dirty="0">
                <a:latin typeface="+mn-lt"/>
              </a:rPr>
              <a:t>")</a:t>
            </a:r>
          </a:p>
          <a:p>
            <a:r>
              <a:rPr lang="en-US" altLang="ko-KR" dirty="0">
                <a:latin typeface="+mn-lt"/>
              </a:rPr>
              <a:t>		+ </a:t>
            </a:r>
            <a:r>
              <a:rPr lang="en-US" altLang="ko-KR" dirty="0" err="1">
                <a:latin typeface="+mn-lt"/>
              </a:rPr>
              <a:t>empPkge.insertEmpn</a:t>
            </a:r>
            <a:r>
              <a:rPr lang="en-US" altLang="ko-KR" dirty="0">
                <a:latin typeface="+mn-lt"/>
              </a:rPr>
              <a:t>(300, "</a:t>
            </a:r>
            <a:r>
              <a:rPr lang="en-US" altLang="ko-KR" dirty="0" err="1">
                <a:latin typeface="+mn-lt"/>
              </a:rPr>
              <a:t>Seo</a:t>
            </a:r>
            <a:r>
              <a:rPr lang="en-US" altLang="ko-KR" dirty="0">
                <a:latin typeface="+mn-lt"/>
              </a:rPr>
              <a:t>", "</a:t>
            </a:r>
            <a:r>
              <a:rPr lang="ko-KR" altLang="en-US" dirty="0">
                <a:latin typeface="+mn-lt"/>
              </a:rPr>
              <a:t>제주</a:t>
            </a:r>
            <a:r>
              <a:rPr lang="en-US" altLang="ko-KR" dirty="0">
                <a:latin typeface="+mn-lt"/>
              </a:rPr>
              <a:t>")</a:t>
            </a:r>
          </a:p>
          <a:p>
            <a:r>
              <a:rPr lang="en-US" altLang="ko-KR" dirty="0" smtClean="0">
                <a:latin typeface="+mn-lt"/>
              </a:rPr>
              <a:t>};</a:t>
            </a:r>
          </a:p>
          <a:p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※ employee </a:t>
            </a:r>
            <a:r>
              <a:rPr lang="ko-KR" altLang="en-US" dirty="0">
                <a:latin typeface="+mn-lt"/>
              </a:rPr>
              <a:t>패키지의 </a:t>
            </a:r>
            <a:r>
              <a:rPr lang="en-US" altLang="ko-KR" dirty="0" err="1">
                <a:latin typeface="+mn-lt"/>
              </a:rPr>
              <a:t>insertEmp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내장함수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①</a:t>
            </a:r>
            <a:r>
              <a:rPr lang="ko-KR" altLang="en-US" dirty="0" smtClean="0">
                <a:latin typeface="+mn-lt"/>
              </a:rPr>
              <a:t>성공하면“</a:t>
            </a:r>
            <a:r>
              <a:rPr lang="en-US" altLang="ko-KR" dirty="0">
                <a:latin typeface="+mn-lt"/>
              </a:rPr>
              <a:t>1</a:t>
            </a:r>
            <a:r>
              <a:rPr lang="en-US" altLang="ko-KR" dirty="0" smtClean="0">
                <a:latin typeface="+mn-lt"/>
              </a:rPr>
              <a:t>”</a:t>
            </a:r>
            <a:r>
              <a:rPr lang="ko-KR" altLang="en-US" dirty="0" smtClean="0">
                <a:latin typeface="+mn-lt"/>
              </a:rPr>
              <a:t>을 반환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②</a:t>
            </a:r>
            <a:r>
              <a:rPr lang="ko-KR" altLang="en-US" dirty="0" smtClean="0">
                <a:latin typeface="+mn-lt"/>
              </a:rPr>
              <a:t>실패하면 </a:t>
            </a:r>
            <a:r>
              <a:rPr lang="ko-KR" altLang="en-US" dirty="0">
                <a:latin typeface="+mn-lt"/>
              </a:rPr>
              <a:t>“</a:t>
            </a:r>
            <a:r>
              <a:rPr lang="en-US" altLang="ko-KR" dirty="0">
                <a:latin typeface="+mn-lt"/>
              </a:rPr>
              <a:t>0”</a:t>
            </a:r>
            <a:r>
              <a:rPr lang="ko-KR" altLang="en-US" dirty="0">
                <a:latin typeface="+mn-lt"/>
              </a:rPr>
              <a:t>을 </a:t>
            </a:r>
            <a:r>
              <a:rPr lang="ko-KR" altLang="en-US" dirty="0" smtClean="0">
                <a:latin typeface="+mn-lt"/>
              </a:rPr>
              <a:t>반환</a:t>
            </a:r>
            <a:endParaRPr lang="en-US" altLang="ko-KR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1844666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3786</TotalTime>
  <Pages>78</Pages>
  <Words>6293</Words>
  <Application>Microsoft Office PowerPoint</Application>
  <PresentationFormat>화면 슬라이드 쇼(4:3)</PresentationFormat>
  <Paragraphs>2311</Paragraphs>
  <Slides>127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42" baseType="lpstr">
      <vt:lpstr>HY강M</vt:lpstr>
      <vt:lpstr>HY수평선M</vt:lpstr>
      <vt:lpstr>HY신명조</vt:lpstr>
      <vt:lpstr>굴림</vt:lpstr>
      <vt:lpstr>돋움</vt:lpstr>
      <vt:lpstr>바탕</vt:lpstr>
      <vt:lpstr>바탕체</vt:lpstr>
      <vt:lpstr>휴먼모음T</vt:lpstr>
      <vt:lpstr>휴먼엑스포</vt:lpstr>
      <vt:lpstr>Arial</vt:lpstr>
      <vt:lpstr>Consolas</vt:lpstr>
      <vt:lpstr>Times New Roman</vt:lpstr>
      <vt:lpstr>Wingdings</vt:lpstr>
      <vt:lpstr>한컴바탕</vt:lpstr>
      <vt:lpstr>색종이 상자</vt:lpstr>
      <vt:lpstr>DB Programming</vt:lpstr>
      <vt:lpstr>SQL 프로그래밍 인터페이스</vt:lpstr>
      <vt:lpstr>PL/SQL ?</vt:lpstr>
      <vt:lpstr>프로그램 예시(테니스 라켓 판매)</vt:lpstr>
      <vt:lpstr>Block</vt:lpstr>
      <vt:lpstr>변수와 상수</vt:lpstr>
      <vt:lpstr>Data Types</vt:lpstr>
      <vt:lpstr>Scalar Types(1)</vt:lpstr>
      <vt:lpstr>Scalar Types(2)</vt:lpstr>
      <vt:lpstr>Composite Types(1)</vt:lpstr>
      <vt:lpstr>Composite Types(2)</vt:lpstr>
      <vt:lpstr>Cursor</vt:lpstr>
      <vt:lpstr>Cursor 사용 예제</vt:lpstr>
      <vt:lpstr>제어문(1)</vt:lpstr>
      <vt:lpstr>제어문(2)</vt:lpstr>
      <vt:lpstr>제어문(3)</vt:lpstr>
      <vt:lpstr>Procedure</vt:lpstr>
      <vt:lpstr>Stored Procedure</vt:lpstr>
      <vt:lpstr>Function</vt:lpstr>
      <vt:lpstr>Stored Function</vt:lpstr>
      <vt:lpstr>예외 처리(1)</vt:lpstr>
      <vt:lpstr>예외 처리(2)</vt:lpstr>
      <vt:lpstr>Package</vt:lpstr>
      <vt:lpstr>Package 예시(1)</vt:lpstr>
      <vt:lpstr>Package 예시(2)</vt:lpstr>
      <vt:lpstr>Trigger(1)</vt:lpstr>
      <vt:lpstr>Trigger(2)</vt:lpstr>
      <vt:lpstr>프로그래밍 실습(table)</vt:lpstr>
      <vt:lpstr>프로그래밍 실습(문제)</vt:lpstr>
      <vt:lpstr>JDBC Components</vt:lpstr>
      <vt:lpstr>JDBC Classes &amp; JDBC Components</vt:lpstr>
      <vt:lpstr>Java.sql 패키지(1)</vt:lpstr>
      <vt:lpstr>Java.sql 패키지(2)</vt:lpstr>
      <vt:lpstr>JDBC Class 사이의 관계</vt:lpstr>
      <vt:lpstr>JDBC 사용 예제</vt:lpstr>
      <vt:lpstr>Data Source 지정</vt:lpstr>
      <vt:lpstr>연결</vt:lpstr>
      <vt:lpstr>접속/단절 API’s</vt:lpstr>
      <vt:lpstr>Oracle 10g Expression Edition에 접속</vt:lpstr>
      <vt:lpstr>Property file을 사용한 접속 예시</vt:lpstr>
      <vt:lpstr>구문의 실행</vt:lpstr>
      <vt:lpstr>실행 결과 처리</vt:lpstr>
      <vt:lpstr>구문의 실행 및 결과 처리 예시</vt:lpstr>
      <vt:lpstr>getXxx() Methods</vt:lpstr>
      <vt:lpstr>Java와 SQL Data type Mapping</vt:lpstr>
      <vt:lpstr>JDBC Type ⇒ Java Type 변환 규칙</vt:lpstr>
      <vt:lpstr>Java type ⇒ JDBC type 변환 규칙</vt:lpstr>
      <vt:lpstr>DatabaseMetaData</vt:lpstr>
      <vt:lpstr>ResultSetMetaData</vt:lpstr>
      <vt:lpstr>Transaction 처리(1)</vt:lpstr>
      <vt:lpstr>Transaction 처리(2)</vt:lpstr>
      <vt:lpstr>Transaction 처리(3)</vt:lpstr>
      <vt:lpstr>Transaction 처리 예시</vt:lpstr>
      <vt:lpstr>Cursor의 활용(1)</vt:lpstr>
      <vt:lpstr>Cursor의 활용(2)</vt:lpstr>
      <vt:lpstr>ResultSet의 형태</vt:lpstr>
      <vt:lpstr>ResultSet의 Update</vt:lpstr>
      <vt:lpstr>Multiple ResultSets 처리(1)</vt:lpstr>
      <vt:lpstr>Multiple ResultSets 처리(2)</vt:lpstr>
      <vt:lpstr>Multiple ResultSets 처리 예시</vt:lpstr>
      <vt:lpstr>PreparedStatement</vt:lpstr>
      <vt:lpstr>PreparedStatement 사용 예시</vt:lpstr>
      <vt:lpstr>CallableStatement</vt:lpstr>
      <vt:lpstr>CallableStatement 사용 예시</vt:lpstr>
      <vt:lpstr>실행 취소(cancel) 및 결과 닫기(close)</vt:lpstr>
      <vt:lpstr>SQL 오류와 경고 관리(1)</vt:lpstr>
      <vt:lpstr>SQL 오류와 경고 관리(2)</vt:lpstr>
      <vt:lpstr>SQL 오류와 경고 관리(3)</vt:lpstr>
      <vt:lpstr>SQL 오류와 경고 관리(4)</vt:lpstr>
      <vt:lpstr>SQL exception 및 warning 예시</vt:lpstr>
      <vt:lpstr>Data Truncation 예시</vt:lpstr>
      <vt:lpstr>JDBC Escape 문법</vt:lpstr>
      <vt:lpstr>Escape 문법에 따른 문장 예시</vt:lpstr>
      <vt:lpstr>SQLJ ?</vt:lpstr>
      <vt:lpstr>SQLJ 프로그램 예시</vt:lpstr>
      <vt:lpstr>Oracle SQLJ Environment(1)</vt:lpstr>
      <vt:lpstr>Oracle SQLJ Environment(2)</vt:lpstr>
      <vt:lpstr>DB 접속</vt:lpstr>
      <vt:lpstr>DB 접속 예시</vt:lpstr>
      <vt:lpstr>SQL 실행 환경 설정</vt:lpstr>
      <vt:lpstr>DB 접속 및 환경 설정 관련 클래스</vt:lpstr>
      <vt:lpstr>Host Variable &amp; Expression</vt:lpstr>
      <vt:lpstr>Host 변수 사용 예시</vt:lpstr>
      <vt:lpstr>Iterator</vt:lpstr>
      <vt:lpstr>SQL 문 사용(1)</vt:lpstr>
      <vt:lpstr>SQL 문 사용(2)</vt:lpstr>
      <vt:lpstr>DDL, Insert/Delete/Update, Select-Into</vt:lpstr>
      <vt:lpstr>다중 행을 반환하는 Select(1)</vt:lpstr>
      <vt:lpstr>Named iterator 사용 예시</vt:lpstr>
      <vt:lpstr>Positioned iterator 사용 예시</vt:lpstr>
      <vt:lpstr>다중 행을 반환하는 Select(2)</vt:lpstr>
      <vt:lpstr>Implement절 사용 예시</vt:lpstr>
      <vt:lpstr>Positioned update/delete</vt:lpstr>
      <vt:lpstr>Transactions(1)</vt:lpstr>
      <vt:lpstr>Transactions(2)</vt:lpstr>
      <vt:lpstr>PL/SQL 블록의 실행(1)</vt:lpstr>
      <vt:lpstr>PL/SQL 블록의 실행(2)</vt:lpstr>
      <vt:lpstr>PL/SQL 블록의 실행(3)</vt:lpstr>
      <vt:lpstr>Set clause</vt:lpstr>
      <vt:lpstr>SQLJ Stored Programs</vt:lpstr>
      <vt:lpstr>SQLJ Stored Function 작성 및 사용(1)</vt:lpstr>
      <vt:lpstr>SQLJ Stored Program 작성 및 사용(2)</vt:lpstr>
      <vt:lpstr>SQLJ Triggers</vt:lpstr>
      <vt:lpstr>SQLJ Stored Function 작성 및 사용(1)</vt:lpstr>
      <vt:lpstr>SQLJ Trigger 작성 및 사용(2)</vt:lpstr>
      <vt:lpstr>SQLJ 프로그램을 위한 도구</vt:lpstr>
      <vt:lpstr>DB Programming (실습)</vt:lpstr>
      <vt:lpstr>문제</vt:lpstr>
      <vt:lpstr>문제(계속)</vt:lpstr>
      <vt:lpstr>문제(계속)</vt:lpstr>
      <vt:lpstr>문제(계속)</vt:lpstr>
      <vt:lpstr>문제(계속)</vt:lpstr>
      <vt:lpstr>문제(계속)</vt:lpstr>
      <vt:lpstr>문제(계속)</vt:lpstr>
      <vt:lpstr>모범답안 [SQLJ] (1)</vt:lpstr>
      <vt:lpstr>모범답안 [SQLJ] (2)</vt:lpstr>
      <vt:lpstr>모범답안 [SQLJ] (3)</vt:lpstr>
      <vt:lpstr>모범답안 [SQLJ] (4)</vt:lpstr>
      <vt:lpstr>모범답안 [SQLJ] (5)</vt:lpstr>
      <vt:lpstr>모범답안 [SQLJ] (6)</vt:lpstr>
      <vt:lpstr>모범답안 [SQLJ] (7)</vt:lpstr>
      <vt:lpstr>모범답안 [SQLJ] (8)</vt:lpstr>
      <vt:lpstr>모범답안 [JDBC](1)</vt:lpstr>
      <vt:lpstr>모범답안 [JDBC](2)</vt:lpstr>
      <vt:lpstr>모범답안 [JDBC](3)</vt:lpstr>
      <vt:lpstr>모범답안 [JDBC](4)</vt:lpstr>
      <vt:lpstr>모범답안 [JDBC](5)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441</cp:revision>
  <cp:lastPrinted>2017-04-28T12:17:37Z</cp:lastPrinted>
  <dcterms:created xsi:type="dcterms:W3CDTF">1995-08-26T10:43:50Z</dcterms:created>
  <dcterms:modified xsi:type="dcterms:W3CDTF">2018-02-02T10:34:16Z</dcterms:modified>
</cp:coreProperties>
</file>