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4"/>
  </p:notesMasterIdLst>
  <p:handoutMasterIdLst>
    <p:handoutMasterId r:id="rId25"/>
  </p:handoutMasterIdLst>
  <p:sldIdLst>
    <p:sldId id="263" r:id="rId2"/>
    <p:sldId id="268" r:id="rId3"/>
    <p:sldId id="266" r:id="rId4"/>
    <p:sldId id="270" r:id="rId5"/>
    <p:sldId id="271" r:id="rId6"/>
    <p:sldId id="272" r:id="rId7"/>
    <p:sldId id="273" r:id="rId8"/>
    <p:sldId id="275" r:id="rId9"/>
    <p:sldId id="274" r:id="rId10"/>
    <p:sldId id="287" r:id="rId11"/>
    <p:sldId id="285" r:id="rId12"/>
    <p:sldId id="265" r:id="rId13"/>
    <p:sldId id="276" r:id="rId14"/>
    <p:sldId id="277" r:id="rId15"/>
    <p:sldId id="280" r:id="rId16"/>
    <p:sldId id="289" r:id="rId17"/>
    <p:sldId id="282" r:id="rId18"/>
    <p:sldId id="278" r:id="rId19"/>
    <p:sldId id="267" r:id="rId20"/>
    <p:sldId id="283" r:id="rId21"/>
    <p:sldId id="286" r:id="rId22"/>
    <p:sldId id="288" r:id="rId23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D3FCAA"/>
    <a:srgbClr val="CAFCFE"/>
    <a:srgbClr val="C2E49C"/>
    <a:srgbClr val="FFCCFF"/>
    <a:srgbClr val="96F7FC"/>
    <a:srgbClr val="B7FFD8"/>
    <a:srgbClr val="F9F991"/>
    <a:srgbClr val="33FF8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6067" autoAdjust="0"/>
  </p:normalViewPr>
  <p:slideViewPr>
    <p:cSldViewPr snapToGrid="0">
      <p:cViewPr varScale="1">
        <p:scale>
          <a:sx n="108" d="100"/>
          <a:sy n="108" d="100"/>
        </p:scale>
        <p:origin x="16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Data Modeling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Data Model?</a:t>
            </a:r>
          </a:p>
          <a:p>
            <a:r>
              <a:rPr lang="en-US" altLang="ko-KR" dirty="0" smtClean="0"/>
              <a:t>Entity Type &amp; Relation Type</a:t>
            </a:r>
          </a:p>
          <a:p>
            <a:r>
              <a:rPr lang="en-US" altLang="ko-KR" dirty="0" smtClean="0"/>
              <a:t>ER Model</a:t>
            </a:r>
          </a:p>
          <a:p>
            <a:r>
              <a:rPr lang="en-US" altLang="ko-KR" smtClean="0"/>
              <a:t>Logical Data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E-R Diagram </a:t>
            </a:r>
            <a:r>
              <a:rPr lang="ko-KR" altLang="en-US" dirty="0"/>
              <a:t>표기법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89303"/>
              </p:ext>
            </p:extLst>
          </p:nvPr>
        </p:nvGraphicFramePr>
        <p:xfrm>
          <a:off x="457200" y="1378142"/>
          <a:ext cx="8229600" cy="511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91"/>
                <a:gridCol w="2419109"/>
                <a:gridCol w="1689904"/>
                <a:gridCol w="2424896"/>
              </a:tblGrid>
              <a:tr h="405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Symbol(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기호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Meaning(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의미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Symbol(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기호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Meaning(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의미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Entity Type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 타입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Partial Key Attribute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부분 키 속성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Weak Entity Type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약한 개체 타입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Multi-valued Attribute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다중 값 속성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Relationship Type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 타입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Composite Attributes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복합 속성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</a:p>
                  </a:txBody>
                  <a:tcPr/>
                </a:tc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Identifying Relationship Type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식별 관계 타입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Derived Attribute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유도 속성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속성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Total participation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전체 참여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75861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Key Attribute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키 속성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Role Name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역할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820133" y="1941922"/>
            <a:ext cx="1121789" cy="44305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20133" y="2740844"/>
            <a:ext cx="1121789" cy="443059"/>
            <a:chOff x="820133" y="2740844"/>
            <a:chExt cx="1121789" cy="443059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820133" y="2740844"/>
              <a:ext cx="1121789" cy="44305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866433" y="2812649"/>
              <a:ext cx="1020242" cy="3009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  <p:sp>
        <p:nvSpPr>
          <p:cNvPr id="8" name="순서도: 판단 7"/>
          <p:cNvSpPr/>
          <p:nvPr/>
        </p:nvSpPr>
        <p:spPr bwMode="auto">
          <a:xfrm>
            <a:off x="820133" y="3433507"/>
            <a:ext cx="1121789" cy="509286"/>
          </a:xfrm>
          <a:prstGeom prst="flowChartDecisi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815658" y="4192397"/>
            <a:ext cx="1121789" cy="509286"/>
            <a:chOff x="820133" y="3433507"/>
            <a:chExt cx="1121789" cy="509286"/>
          </a:xfrm>
        </p:grpSpPr>
        <p:sp>
          <p:nvSpPr>
            <p:cNvPr id="12" name="순서도: 판단 11"/>
            <p:cNvSpPr/>
            <p:nvPr/>
          </p:nvSpPr>
          <p:spPr bwMode="auto">
            <a:xfrm>
              <a:off x="820133" y="3433507"/>
              <a:ext cx="1121789" cy="509286"/>
            </a:xfrm>
            <a:prstGeom prst="flowChartDecis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3" name="순서도: 판단 12"/>
            <p:cNvSpPr/>
            <p:nvPr/>
          </p:nvSpPr>
          <p:spPr bwMode="auto">
            <a:xfrm>
              <a:off x="948290" y="3486636"/>
              <a:ext cx="856527" cy="403027"/>
            </a:xfrm>
            <a:prstGeom prst="flowChartDecisi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11183" y="5874900"/>
            <a:ext cx="1121789" cy="428263"/>
            <a:chOff x="811183" y="5874900"/>
            <a:chExt cx="1121789" cy="428263"/>
          </a:xfrm>
        </p:grpSpPr>
        <p:sp>
          <p:nvSpPr>
            <p:cNvPr id="15" name="타원 14"/>
            <p:cNvSpPr/>
            <p:nvPr/>
          </p:nvSpPr>
          <p:spPr bwMode="auto">
            <a:xfrm>
              <a:off x="811183" y="5874900"/>
              <a:ext cx="1121789" cy="42826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>
              <a:off x="943815" y="6181628"/>
              <a:ext cx="8565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그룹 18"/>
          <p:cNvGrpSpPr/>
          <p:nvPr/>
        </p:nvGrpSpPr>
        <p:grpSpPr>
          <a:xfrm>
            <a:off x="4817953" y="1941922"/>
            <a:ext cx="1121789" cy="443059"/>
            <a:chOff x="811183" y="5874900"/>
            <a:chExt cx="1121789" cy="428263"/>
          </a:xfrm>
        </p:grpSpPr>
        <p:sp>
          <p:nvSpPr>
            <p:cNvPr id="20" name="타원 19"/>
            <p:cNvSpPr/>
            <p:nvPr/>
          </p:nvSpPr>
          <p:spPr bwMode="auto">
            <a:xfrm>
              <a:off x="811183" y="5874900"/>
              <a:ext cx="1121789" cy="42826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943815" y="6181628"/>
              <a:ext cx="8565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타원 21"/>
          <p:cNvSpPr/>
          <p:nvPr/>
        </p:nvSpPr>
        <p:spPr bwMode="auto">
          <a:xfrm>
            <a:off x="820132" y="5116010"/>
            <a:ext cx="1121789" cy="4282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23" name="타원 22"/>
          <p:cNvSpPr/>
          <p:nvPr/>
        </p:nvSpPr>
        <p:spPr bwMode="auto">
          <a:xfrm>
            <a:off x="4817953" y="2740844"/>
            <a:ext cx="1121789" cy="4282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24" name="타원 23"/>
          <p:cNvSpPr/>
          <p:nvPr/>
        </p:nvSpPr>
        <p:spPr bwMode="auto">
          <a:xfrm>
            <a:off x="4884267" y="2801074"/>
            <a:ext cx="989159" cy="31685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4695815" y="3421932"/>
            <a:ext cx="1366062" cy="572744"/>
            <a:chOff x="4710647" y="3433507"/>
            <a:chExt cx="1366062" cy="572744"/>
          </a:xfrm>
        </p:grpSpPr>
        <p:sp>
          <p:nvSpPr>
            <p:cNvPr id="25" name="타원 24"/>
            <p:cNvSpPr/>
            <p:nvPr/>
          </p:nvSpPr>
          <p:spPr bwMode="auto">
            <a:xfrm>
              <a:off x="4950585" y="3433507"/>
              <a:ext cx="922841" cy="27039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4710647" y="3780748"/>
              <a:ext cx="347240" cy="19677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5205226" y="3809481"/>
              <a:ext cx="347240" cy="19677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5664831" y="3771529"/>
              <a:ext cx="411878" cy="17126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30" name="직선 연결선 29"/>
            <p:cNvCxnSpPr>
              <a:stCxn id="25" idx="3"/>
              <a:endCxn id="26" idx="0"/>
            </p:cNvCxnSpPr>
            <p:nvPr/>
          </p:nvCxnSpPr>
          <p:spPr bwMode="auto">
            <a:xfrm flipH="1">
              <a:off x="4884267" y="3664301"/>
              <a:ext cx="201465" cy="1164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>
              <a:stCxn id="25" idx="3"/>
              <a:endCxn id="27" idx="1"/>
            </p:cNvCxnSpPr>
            <p:nvPr/>
          </p:nvCxnSpPr>
          <p:spPr bwMode="auto">
            <a:xfrm>
              <a:off x="5085732" y="3664301"/>
              <a:ext cx="170346" cy="1739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>
              <a:stCxn id="25" idx="5"/>
              <a:endCxn id="28" idx="0"/>
            </p:cNvCxnSpPr>
            <p:nvPr/>
          </p:nvCxnSpPr>
          <p:spPr bwMode="auto">
            <a:xfrm>
              <a:off x="5738279" y="3664301"/>
              <a:ext cx="132491" cy="1072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타원 36"/>
          <p:cNvSpPr/>
          <p:nvPr/>
        </p:nvSpPr>
        <p:spPr bwMode="auto">
          <a:xfrm>
            <a:off x="4823768" y="4267632"/>
            <a:ext cx="1121789" cy="4282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38" name="순서도: 판단 37"/>
          <p:cNvSpPr/>
          <p:nvPr/>
        </p:nvSpPr>
        <p:spPr bwMode="auto">
          <a:xfrm>
            <a:off x="4695815" y="5194354"/>
            <a:ext cx="485485" cy="349919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40" name="직사각형 39"/>
          <p:cNvSpPr/>
          <p:nvPr/>
        </p:nvSpPr>
        <p:spPr bwMode="auto">
          <a:xfrm>
            <a:off x="5717211" y="5182301"/>
            <a:ext cx="471055" cy="3619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5172583" y="5369314"/>
            <a:ext cx="544628" cy="48305"/>
            <a:chOff x="5172583" y="5369314"/>
            <a:chExt cx="544628" cy="48305"/>
          </a:xfrm>
        </p:grpSpPr>
        <p:cxnSp>
          <p:nvCxnSpPr>
            <p:cNvPr id="52" name="직선 연결선 51"/>
            <p:cNvCxnSpPr>
              <a:stCxn id="38" idx="3"/>
            </p:cNvCxnSpPr>
            <p:nvPr/>
          </p:nvCxnSpPr>
          <p:spPr bwMode="auto">
            <a:xfrm>
              <a:off x="5181300" y="5369314"/>
              <a:ext cx="535911" cy="13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>
              <a:off x="5172583" y="5416280"/>
              <a:ext cx="535911" cy="13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순서도: 판단 54"/>
          <p:cNvSpPr/>
          <p:nvPr/>
        </p:nvSpPr>
        <p:spPr bwMode="auto">
          <a:xfrm>
            <a:off x="4765250" y="5914071"/>
            <a:ext cx="485485" cy="349919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56" name="직사각형 55"/>
          <p:cNvSpPr/>
          <p:nvPr/>
        </p:nvSpPr>
        <p:spPr bwMode="auto">
          <a:xfrm>
            <a:off x="5717211" y="5894520"/>
            <a:ext cx="471055" cy="3619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cxnSp>
        <p:nvCxnSpPr>
          <p:cNvPr id="58" name="직선 연결선 57"/>
          <p:cNvCxnSpPr>
            <a:stCxn id="55" idx="3"/>
          </p:cNvCxnSpPr>
          <p:nvPr/>
        </p:nvCxnSpPr>
        <p:spPr bwMode="auto">
          <a:xfrm flipV="1">
            <a:off x="5250735" y="6089030"/>
            <a:ext cx="45775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158465" y="5789235"/>
            <a:ext cx="4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xx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E-R Diagram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6335896" descr="EMB000001c807c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81" y="1254689"/>
            <a:ext cx="3172119" cy="25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66335976" descr="EMB000001c807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3449"/>
            <a:ext cx="5109328" cy="21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66331016" descr="EMB000001c807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9" y="4669550"/>
            <a:ext cx="7527303" cy="17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5800" y="4264867"/>
            <a:ext cx="4718114" cy="369332"/>
          </a:xfrm>
          <a:prstGeom prst="rect">
            <a:avLst/>
          </a:prstGeom>
          <a:solidFill>
            <a:srgbClr val="CAFCFE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/>
              <a:t>Relationship constraint</a:t>
            </a:r>
            <a:r>
              <a:rPr lang="ko-KR" altLang="en-US" b="1" dirty="0"/>
              <a:t>의 </a:t>
            </a:r>
            <a:r>
              <a:rPr lang="en-US" altLang="ko-KR" b="1" dirty="0"/>
              <a:t>(</a:t>
            </a:r>
            <a:r>
              <a:rPr lang="en-US" altLang="ko-KR" b="1" dirty="0" err="1"/>
              <a:t>min,max</a:t>
            </a:r>
            <a:r>
              <a:rPr lang="en-US" altLang="ko-KR" b="1" dirty="0"/>
              <a:t>) </a:t>
            </a:r>
            <a:r>
              <a:rPr lang="ko-KR" altLang="en-US" b="1" dirty="0" smtClean="0"/>
              <a:t>표기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273432"/>
            <a:ext cx="2253006" cy="369332"/>
          </a:xfrm>
          <a:prstGeom prst="rect">
            <a:avLst/>
          </a:prstGeom>
          <a:solidFill>
            <a:srgbClr val="CAFCFE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Crow's foot </a:t>
            </a:r>
            <a:r>
              <a:rPr lang="ko-KR" altLang="en-US"/>
              <a:t>표기법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34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Diagram </a:t>
            </a:r>
            <a:r>
              <a:rPr lang="ko-KR" altLang="en-US" smtClean="0"/>
              <a:t>예시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5798" y="1979628"/>
            <a:ext cx="98422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4242488" descr="DRW0000073809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0" y="1272617"/>
            <a:ext cx="8894618" cy="637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0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 타입을 구성할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집합 내의 모든 개체들이 서로 상이한 값을 갖는 속성이 존재해야 한다는 제약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 attribute or key: </a:t>
            </a:r>
            <a:r>
              <a:rPr lang="ko-KR" altLang="en-US" dirty="0" smtClean="0"/>
              <a:t>위의 제약을 만족시키는 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 집합 안에서 각각의 개체를 유일하게 식별하는데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개체 타입의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key </a:t>
            </a:r>
            <a:r>
              <a:rPr lang="ko-KR" altLang="en-US" dirty="0" smtClean="0"/>
              <a:t>속성은 밑줄을 그어서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이상의 속성을 조합하여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구성하는 것도 가능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복합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존재하는 개체 타입도 있음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 중에서 하나를 지정하여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06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Weak Entity Type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강한 </a:t>
            </a:r>
            <a:r>
              <a:rPr lang="ko-KR" altLang="en-US" dirty="0"/>
              <a:t>개체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(strong entity type) </a:t>
            </a:r>
          </a:p>
          <a:p>
            <a:pPr lvl="2"/>
            <a:r>
              <a:rPr lang="ko-KR" altLang="en-US" dirty="0" smtClean="0"/>
              <a:t>자신의 속성으로 구성된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단독으로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Person, Automobile, …</a:t>
            </a:r>
            <a:endParaRPr lang="ko-KR" altLang="en-US" dirty="0"/>
          </a:p>
          <a:p>
            <a:pPr lvl="1"/>
            <a:r>
              <a:rPr lang="ko-KR" altLang="en-US" dirty="0" smtClean="0"/>
              <a:t>약한 개체 타입</a:t>
            </a:r>
            <a:r>
              <a:rPr lang="en-US" altLang="ko-KR" dirty="0" smtClean="0"/>
              <a:t>(weak entity type)</a:t>
            </a:r>
          </a:p>
          <a:p>
            <a:pPr lvl="2"/>
            <a:r>
              <a:rPr lang="ko-KR" altLang="en-US" dirty="0"/>
              <a:t>자신의 </a:t>
            </a:r>
            <a:r>
              <a:rPr lang="ko-KR" altLang="en-US" dirty="0" smtClean="0"/>
              <a:t>속성만으로는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ko-KR" altLang="en-US" dirty="0" smtClean="0"/>
              <a:t>구성할 수 없는 개체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2"/>
            <a:r>
              <a:rPr lang="ko-KR" altLang="en-US" dirty="0" smtClean="0"/>
              <a:t>자신</a:t>
            </a:r>
            <a:r>
              <a:rPr lang="en-US" altLang="ko-KR" dirty="0"/>
              <a:t>(child)</a:t>
            </a:r>
            <a:r>
              <a:rPr lang="ko-KR" altLang="en-US" dirty="0"/>
              <a:t>의 존재가 다른 개체</a:t>
            </a:r>
            <a:r>
              <a:rPr lang="en-US" altLang="ko-KR" dirty="0"/>
              <a:t>(parent)</a:t>
            </a:r>
            <a:r>
              <a:rPr lang="ko-KR" altLang="en-US" dirty="0"/>
              <a:t>에 종속적인 </a:t>
            </a:r>
            <a:r>
              <a:rPr lang="ko-KR" altLang="en-US" dirty="0" smtClean="0"/>
              <a:t>개체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존재 종속과 관련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주 개체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강한 개체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종속 개체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약한 개체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약한 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종류</a:t>
            </a:r>
            <a:endParaRPr lang="en-US" altLang="ko-KR" dirty="0"/>
          </a:p>
          <a:p>
            <a:pPr lvl="2"/>
            <a:r>
              <a:rPr lang="en-US" altLang="ko-KR" dirty="0" smtClean="0"/>
              <a:t>ID-Dependent entity: </a:t>
            </a:r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에 </a:t>
            </a:r>
            <a:r>
              <a:rPr lang="en-US" altLang="ko-KR" dirty="0"/>
              <a:t>parent ID</a:t>
            </a:r>
            <a:r>
              <a:rPr lang="ko-KR" altLang="en-US" dirty="0"/>
              <a:t>를 </a:t>
            </a:r>
            <a:r>
              <a:rPr lang="ko-KR" altLang="en-US" dirty="0" smtClean="0"/>
              <a:t>포함</a:t>
            </a:r>
            <a:endParaRPr lang="ko-KR" altLang="en-US" dirty="0"/>
          </a:p>
          <a:p>
            <a:pPr lvl="2"/>
            <a:r>
              <a:rPr lang="en-US" altLang="ko-KR" dirty="0" smtClean="0"/>
              <a:t>Non-ID-Dependent entity: </a:t>
            </a:r>
            <a:r>
              <a:rPr lang="ko-KR" altLang="en-US" dirty="0" smtClean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에 </a:t>
            </a:r>
            <a:r>
              <a:rPr lang="en-US" altLang="ko-KR" dirty="0"/>
              <a:t>parent ID</a:t>
            </a:r>
            <a:r>
              <a:rPr lang="ko-KR" altLang="en-US" dirty="0"/>
              <a:t>를 </a:t>
            </a:r>
            <a:r>
              <a:rPr lang="ko-KR" altLang="en-US" dirty="0" err="1" smtClean="0"/>
              <a:t>불포함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9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Entity </a:t>
            </a:r>
            <a:r>
              <a:rPr lang="en-US" altLang="ko-KR" dirty="0" smtClean="0"/>
              <a:t>Type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9367" y="1234441"/>
            <a:ext cx="8692587" cy="48806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Discriminator(</a:t>
            </a:r>
            <a:r>
              <a:rPr lang="ko-KR" altLang="en-US" dirty="0" err="1" smtClean="0">
                <a:solidFill>
                  <a:srgbClr val="0070C0"/>
                </a:solidFill>
              </a:rPr>
              <a:t>구별자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/>
              <a:t>강한 개체가 주어졌을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연관된 약한 개체들을 서로 구별할 수 있도록 하는 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상환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개체 타입의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상환번호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상이한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개체에 대해서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상환번호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같은 것이 존재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개체에 대한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개체들 사이에서는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상환번호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역할을 담당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구별자를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부분 키</a:t>
            </a:r>
            <a:r>
              <a:rPr lang="en-US" altLang="ko-KR" dirty="0" smtClean="0">
                <a:solidFill>
                  <a:srgbClr val="0070C0"/>
                </a:solidFill>
              </a:rPr>
              <a:t>(partial key)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약한 개체 타입의 </a:t>
            </a:r>
            <a:r>
              <a:rPr lang="en-US" altLang="ko-KR" dirty="0" smtClean="0"/>
              <a:t>key = </a:t>
            </a:r>
            <a:r>
              <a:rPr lang="ko-KR" altLang="en-US" dirty="0" smtClean="0"/>
              <a:t>강한 개체 타입의 </a:t>
            </a:r>
            <a:r>
              <a:rPr lang="en-US" altLang="ko-KR" dirty="0" smtClean="0"/>
              <a:t>key + </a:t>
            </a:r>
            <a:r>
              <a:rPr lang="ko-KR" altLang="en-US" dirty="0" err="1" smtClean="0"/>
              <a:t>구별자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Identifying Relationship Type(</a:t>
            </a:r>
            <a:r>
              <a:rPr lang="ko-KR" altLang="en-US" dirty="0" smtClean="0">
                <a:solidFill>
                  <a:srgbClr val="0070C0"/>
                </a:solidFill>
              </a:rPr>
              <a:t>식별 관계 타입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/>
              <a:t>약한 개체를 강한 개체에 연관시켜 주는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개체와 종속 개체 사이의 관계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044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Identifying Relationship Type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05508" y="2897817"/>
            <a:ext cx="8890574" cy="2917666"/>
            <a:chOff x="134183" y="2006566"/>
            <a:chExt cx="8890574" cy="2917666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159616" y="2070197"/>
              <a:ext cx="1352090" cy="671451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대출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438407" y="2006566"/>
              <a:ext cx="2280212" cy="798712"/>
              <a:chOff x="820133" y="3433507"/>
              <a:chExt cx="1121789" cy="509286"/>
            </a:xfrm>
          </p:grpSpPr>
          <p:sp>
            <p:nvSpPr>
              <p:cNvPr id="6" name="순서도: 판단 5"/>
              <p:cNvSpPr/>
              <p:nvPr/>
            </p:nvSpPr>
            <p:spPr bwMode="auto">
              <a:xfrm>
                <a:off x="820133" y="3433507"/>
                <a:ext cx="1121789" cy="509286"/>
              </a:xfrm>
              <a:prstGeom prst="flowChartDecision">
                <a:avLst/>
              </a:prstGeom>
              <a:solidFill>
                <a:srgbClr val="C2E49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/>
                  <a:t>대출상환</a:t>
                </a:r>
              </a:p>
            </p:txBody>
          </p:sp>
          <p:sp>
            <p:nvSpPr>
              <p:cNvPr id="7" name="순서도: 판단 6"/>
              <p:cNvSpPr/>
              <p:nvPr/>
            </p:nvSpPr>
            <p:spPr bwMode="auto">
              <a:xfrm>
                <a:off x="948290" y="3486636"/>
                <a:ext cx="856527" cy="403027"/>
              </a:xfrm>
              <a:prstGeom prst="flowChartDecisio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645320" y="2070197"/>
              <a:ext cx="1341212" cy="671451"/>
              <a:chOff x="820133" y="2740844"/>
              <a:chExt cx="1121789" cy="443059"/>
            </a:xfrm>
            <a:solidFill>
              <a:srgbClr val="C2E49C"/>
            </a:solidFill>
          </p:grpSpPr>
          <p:sp>
            <p:nvSpPr>
              <p:cNvPr id="9" name="직사각형 8"/>
              <p:cNvSpPr/>
              <p:nvPr/>
            </p:nvSpPr>
            <p:spPr bwMode="auto">
              <a:xfrm>
                <a:off x="820133" y="2740844"/>
                <a:ext cx="1121789" cy="443059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866433" y="2776751"/>
                <a:ext cx="1020242" cy="3597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/>
                  <a:t>상환</a:t>
                </a:r>
              </a:p>
            </p:txBody>
          </p:sp>
        </p:grpSp>
        <p:cxnSp>
          <p:nvCxnSpPr>
            <p:cNvPr id="12" name="직선 연결선 11"/>
            <p:cNvCxnSpPr>
              <a:stCxn id="3" idx="3"/>
              <a:endCxn id="6" idx="1"/>
            </p:cNvCxnSpPr>
            <p:nvPr/>
          </p:nvCxnSpPr>
          <p:spPr bwMode="auto">
            <a:xfrm flipV="1">
              <a:off x="2511706" y="2405922"/>
              <a:ext cx="926701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>
              <a:stCxn id="6" idx="3"/>
              <a:endCxn id="9" idx="1"/>
            </p:cNvCxnSpPr>
            <p:nvPr/>
          </p:nvCxnSpPr>
          <p:spPr bwMode="auto">
            <a:xfrm>
              <a:off x="5718619" y="2405922"/>
              <a:ext cx="926701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>
              <a:off x="5690941" y="2385362"/>
              <a:ext cx="926701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타원 18"/>
            <p:cNvSpPr/>
            <p:nvPr/>
          </p:nvSpPr>
          <p:spPr bwMode="auto">
            <a:xfrm>
              <a:off x="134183" y="3662698"/>
              <a:ext cx="1585731" cy="601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대출번호</a:t>
              </a: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1939122" y="3662698"/>
              <a:ext cx="1585731" cy="601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대출금액</a:t>
              </a:r>
            </a:p>
          </p:txBody>
        </p:sp>
        <p:cxnSp>
          <p:nvCxnSpPr>
            <p:cNvPr id="23" name="직선 연결선 22"/>
            <p:cNvCxnSpPr>
              <a:stCxn id="3" idx="2"/>
              <a:endCxn id="19" idx="0"/>
            </p:cNvCxnSpPr>
            <p:nvPr/>
          </p:nvCxnSpPr>
          <p:spPr bwMode="auto">
            <a:xfrm flipH="1">
              <a:off x="927049" y="2741648"/>
              <a:ext cx="908612" cy="921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stCxn id="3" idx="2"/>
              <a:endCxn id="21" idx="0"/>
            </p:cNvCxnSpPr>
            <p:nvPr/>
          </p:nvCxnSpPr>
          <p:spPr bwMode="auto">
            <a:xfrm>
              <a:off x="1835661" y="2741648"/>
              <a:ext cx="896327" cy="921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타원 25"/>
            <p:cNvSpPr/>
            <p:nvPr/>
          </p:nvSpPr>
          <p:spPr bwMode="auto">
            <a:xfrm>
              <a:off x="5650791" y="3644517"/>
              <a:ext cx="1585731" cy="601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상환번호</a:t>
              </a: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7439026" y="3644517"/>
              <a:ext cx="1585731" cy="601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상환금액</a:t>
              </a: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6517711" y="4322348"/>
              <a:ext cx="1585731" cy="601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상환일자</a:t>
              </a:r>
            </a:p>
          </p:txBody>
        </p:sp>
        <p:cxnSp>
          <p:nvCxnSpPr>
            <p:cNvPr id="30" name="직선 연결선 29"/>
            <p:cNvCxnSpPr>
              <a:stCxn id="9" idx="2"/>
              <a:endCxn id="26" idx="0"/>
            </p:cNvCxnSpPr>
            <p:nvPr/>
          </p:nvCxnSpPr>
          <p:spPr bwMode="auto">
            <a:xfrm flipH="1">
              <a:off x="6443657" y="2741648"/>
              <a:ext cx="872269" cy="9028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>
              <a:stCxn id="9" idx="2"/>
              <a:endCxn id="28" idx="0"/>
            </p:cNvCxnSpPr>
            <p:nvPr/>
          </p:nvCxnSpPr>
          <p:spPr bwMode="auto">
            <a:xfrm flipH="1">
              <a:off x="7310577" y="2741648"/>
              <a:ext cx="5349" cy="1580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>
              <a:stCxn id="9" idx="2"/>
              <a:endCxn id="27" idx="0"/>
            </p:cNvCxnSpPr>
            <p:nvPr/>
          </p:nvCxnSpPr>
          <p:spPr bwMode="auto">
            <a:xfrm>
              <a:off x="7315926" y="2741648"/>
              <a:ext cx="915966" cy="9028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6030410" y="4074289"/>
              <a:ext cx="849381" cy="231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485875" y="4097438"/>
              <a:ext cx="908613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6552352" y="2198417"/>
            <a:ext cx="1459098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약한 개체 타입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86100" y="5167078"/>
            <a:ext cx="862146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부분 키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776068" y="5682200"/>
            <a:ext cx="709746" cy="397490"/>
          </a:xfrm>
          <a:prstGeom prst="foldedCorner">
            <a:avLst>
              <a:gd name="adj" fmla="val 0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키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3827041" y="2040397"/>
            <a:ext cx="1445594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식별 관계 타입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5589669" y="1497152"/>
            <a:ext cx="1026976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전체 참여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6" name="직선 화살표 연결선 45"/>
          <p:cNvCxnSpPr>
            <a:stCxn id="43" idx="2"/>
            <a:endCxn id="6" idx="0"/>
          </p:cNvCxnSpPr>
          <p:nvPr/>
        </p:nvCxnSpPr>
        <p:spPr bwMode="auto">
          <a:xfrm>
            <a:off x="4549838" y="2437887"/>
            <a:ext cx="0" cy="459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/>
          <p:cNvCxnSpPr>
            <a:stCxn id="40" idx="2"/>
            <a:endCxn id="9" idx="0"/>
          </p:cNvCxnSpPr>
          <p:nvPr/>
        </p:nvCxnSpPr>
        <p:spPr bwMode="auto">
          <a:xfrm>
            <a:off x="7281901" y="2595907"/>
            <a:ext cx="5350" cy="365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>
            <a:stCxn id="44" idx="2"/>
          </p:cNvCxnSpPr>
          <p:nvPr/>
        </p:nvCxnSpPr>
        <p:spPr bwMode="auto">
          <a:xfrm>
            <a:off x="6103157" y="1894642"/>
            <a:ext cx="0" cy="1299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/>
          <p:cNvCxnSpPr>
            <a:stCxn id="41" idx="3"/>
            <a:endCxn id="26" idx="3"/>
          </p:cNvCxnSpPr>
          <p:nvPr/>
        </p:nvCxnSpPr>
        <p:spPr bwMode="auto">
          <a:xfrm flipV="1">
            <a:off x="5148246" y="5049508"/>
            <a:ext cx="706095" cy="316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/>
          <p:cNvCxnSpPr>
            <a:stCxn id="42" idx="0"/>
            <a:endCxn id="19" idx="4"/>
          </p:cNvCxnSpPr>
          <p:nvPr/>
        </p:nvCxnSpPr>
        <p:spPr bwMode="auto">
          <a:xfrm flipH="1" flipV="1">
            <a:off x="898374" y="5155833"/>
            <a:ext cx="232567" cy="526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642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339"/>
            <a:ext cx="8229600" cy="7810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ID-Dependent vs. Non-ID-Dependent</a:t>
            </a:r>
            <a:br>
              <a:rPr lang="en-US" altLang="ko-KR" dirty="0" smtClean="0"/>
            </a:br>
            <a:r>
              <a:rPr lang="en-US" altLang="ko-KR" dirty="0" smtClean="0"/>
              <a:t>Weak Entity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37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74387192" descr="DRW0000095c4f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161" y="1425928"/>
            <a:ext cx="5130800" cy="50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29297" y="3759201"/>
            <a:ext cx="2020711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Id. Number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 bwMode="auto">
          <a:xfrm flipH="1">
            <a:off x="5283200" y="3943867"/>
            <a:ext cx="1146097" cy="408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54643" y="4455069"/>
            <a:ext cx="1466913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>
            <a:stCxn id="13" idx="3"/>
          </p:cNvCxnSpPr>
          <p:nvPr/>
        </p:nvCxnSpPr>
        <p:spPr bwMode="auto">
          <a:xfrm flipV="1">
            <a:off x="1721556" y="4639733"/>
            <a:ext cx="36688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8182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Cardinality</a:t>
            </a:r>
            <a:r>
              <a:rPr lang="ko-KR" altLang="en-US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Relationship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Maximum cardinality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</a:t>
            </a:r>
            <a:r>
              <a:rPr lang="ko-KR" altLang="en-US" dirty="0"/>
              <a:t>참여 가능한 </a:t>
            </a:r>
            <a:r>
              <a:rPr lang="ko-KR" altLang="en-US" dirty="0" smtClean="0"/>
              <a:t>개체의 </a:t>
            </a:r>
            <a:r>
              <a:rPr lang="ko-KR" altLang="en-US" dirty="0"/>
              <a:t>최대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One-to-one </a:t>
            </a:r>
            <a:r>
              <a:rPr lang="en-US" altLang="ko-KR" dirty="0"/>
              <a:t>(1:1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One-to-many </a:t>
            </a:r>
            <a:r>
              <a:rPr lang="en-US" altLang="ko-KR" dirty="0"/>
              <a:t>(</a:t>
            </a:r>
            <a:r>
              <a:rPr lang="en-US" altLang="ko-KR" dirty="0" smtClean="0"/>
              <a:t>1:n) : ‘Has-A’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Many-to-many (</a:t>
            </a:r>
            <a:r>
              <a:rPr lang="en-US" altLang="ko-KR" dirty="0" err="1" smtClean="0"/>
              <a:t>n:n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Minimum cardinality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관계에 반드시 참여해야 </a:t>
            </a:r>
            <a:r>
              <a:rPr lang="ko-KR" altLang="en-US" dirty="0"/>
              <a:t>할 </a:t>
            </a:r>
            <a:r>
              <a:rPr lang="ko-KR" altLang="en-US" dirty="0" smtClean="0"/>
              <a:t>개체의 </a:t>
            </a:r>
            <a:r>
              <a:rPr lang="ko-KR" altLang="en-US" dirty="0"/>
              <a:t>최소 개수</a:t>
            </a:r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/>
              <a:t>optional </a:t>
            </a:r>
            <a:r>
              <a:rPr lang="en-US" altLang="ko-KR" dirty="0" smtClean="0"/>
              <a:t>(Zero): </a:t>
            </a:r>
            <a:r>
              <a:rPr lang="ko-KR" altLang="en-US" dirty="0"/>
              <a:t>개체의 관계 참여가 </a:t>
            </a:r>
            <a:r>
              <a:rPr lang="ko-KR" altLang="en-US" dirty="0" smtClean="0"/>
              <a:t>선택적</a:t>
            </a:r>
            <a:endParaRPr lang="en-US" altLang="ko-KR" dirty="0" smtClean="0"/>
          </a:p>
          <a:p>
            <a:pPr lvl="2"/>
            <a:r>
              <a:rPr lang="en-US" altLang="ko-KR" dirty="0"/>
              <a:t>mandatory </a:t>
            </a:r>
            <a:r>
              <a:rPr lang="en-US" altLang="ko-KR" dirty="0" smtClean="0"/>
              <a:t>(One): </a:t>
            </a:r>
            <a:r>
              <a:rPr lang="ko-KR" altLang="en-US" dirty="0" smtClean="0"/>
              <a:t>개체의 </a:t>
            </a:r>
            <a:r>
              <a:rPr lang="ko-KR" altLang="en-US" dirty="0"/>
              <a:t>관계 참여가 </a:t>
            </a:r>
            <a:r>
              <a:rPr lang="ko-KR" altLang="en-US" dirty="0" smtClean="0"/>
              <a:t>필수적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567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Maximum Cardinality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81000" y="12254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4241848" descr="DRW0000073809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5" y="1555424"/>
            <a:ext cx="8832915" cy="45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6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Modeling? (1)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67282" y="4649392"/>
            <a:ext cx="7192651" cy="1753385"/>
            <a:chOff x="952108" y="2083324"/>
            <a:chExt cx="7192651" cy="2158739"/>
          </a:xfrm>
        </p:grpSpPr>
        <p:sp>
          <p:nvSpPr>
            <p:cNvPr id="3" name="구름 2"/>
            <p:cNvSpPr/>
            <p:nvPr/>
          </p:nvSpPr>
          <p:spPr bwMode="auto">
            <a:xfrm>
              <a:off x="952108" y="2083324"/>
              <a:ext cx="1395167" cy="2158739"/>
            </a:xfrm>
            <a:prstGeom prst="cloud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</a:rPr>
                <a:t>개체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 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rgbClr val="0070C0"/>
                  </a:solidFill>
                </a:rPr>
                <a:t>특성</a:t>
              </a:r>
              <a:endParaRPr lang="en-US" altLang="ko-KR" dirty="0" smtClean="0">
                <a:solidFill>
                  <a:srgbClr val="0070C0"/>
                </a:solidFill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 </a:t>
              </a:r>
              <a:r>
                <a:rPr lang="en-US" altLang="ko-KR" dirty="0" smtClean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값</a:t>
              </a: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3610466" y="2083324"/>
              <a:ext cx="1659118" cy="1960775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</a:rPr>
                <a:t>Entity Type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70C0"/>
                  </a:solidFill>
                </a:rPr>
                <a:t>Attribute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Value</a:t>
              </a:r>
              <a:endParaRPr lang="ko-KR" alt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" name="순서도: 자기 디스크 4"/>
            <p:cNvSpPr/>
            <p:nvPr/>
          </p:nvSpPr>
          <p:spPr bwMode="auto">
            <a:xfrm>
              <a:off x="6476214" y="2083324"/>
              <a:ext cx="1668545" cy="2064470"/>
            </a:xfrm>
            <a:prstGeom prst="flowChartMagneticDisk">
              <a:avLst/>
            </a:prstGeom>
            <a:solidFill>
              <a:srgbClr val="96F7FC"/>
            </a:solidFill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</a:rPr>
                <a:t>Record Type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↓</a:t>
              </a:r>
              <a:endParaRPr lang="en-US" altLang="ko-KR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70C0"/>
                  </a:solidFill>
                </a:rPr>
                <a:t>Field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Value</a:t>
              </a:r>
              <a:endParaRPr lang="ko-KR" alt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왼쪽/오른쪽 화살표 5"/>
            <p:cNvSpPr/>
            <p:nvPr/>
          </p:nvSpPr>
          <p:spPr bwMode="auto">
            <a:xfrm>
              <a:off x="2582945" y="2997724"/>
              <a:ext cx="735290" cy="235670"/>
            </a:xfrm>
            <a:prstGeom prst="leftRight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7" name="왼쪽/오른쪽 화살표 6"/>
            <p:cNvSpPr/>
            <p:nvPr/>
          </p:nvSpPr>
          <p:spPr bwMode="auto">
            <a:xfrm>
              <a:off x="5505254" y="2997724"/>
              <a:ext cx="735290" cy="235670"/>
            </a:xfrm>
            <a:prstGeom prst="leftRight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29574" y="4082432"/>
            <a:ext cx="1470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Real World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2262" y="4082432"/>
            <a:ext cx="22058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Conceptual World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781" y="4081081"/>
            <a:ext cx="20597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Computer World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21686" y="5535679"/>
            <a:ext cx="68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부합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43995" y="5511002"/>
            <a:ext cx="68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부합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57200" y="1370062"/>
            <a:ext cx="8182466" cy="2309568"/>
            <a:chOff x="631596" y="4213781"/>
            <a:chExt cx="8182466" cy="2309568"/>
          </a:xfrm>
        </p:grpSpPr>
        <p:sp>
          <p:nvSpPr>
            <p:cNvPr id="13" name="구름 12"/>
            <p:cNvSpPr/>
            <p:nvPr/>
          </p:nvSpPr>
          <p:spPr bwMode="auto">
            <a:xfrm>
              <a:off x="1048733" y="4360223"/>
              <a:ext cx="1348032" cy="568533"/>
            </a:xfrm>
            <a:prstGeom prst="cloud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개체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3999" y="4459824"/>
              <a:ext cx="2554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Conceptual Modeling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6645897" y="4459824"/>
              <a:ext cx="1881821" cy="386499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개념적 구조</a:t>
              </a: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645897" y="5747433"/>
              <a:ext cx="1881821" cy="646973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논리적 구조</a:t>
              </a:r>
              <a:endParaRPr lang="en-US" altLang="ko-KR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= Data Model</a:t>
              </a:r>
              <a:endParaRPr lang="ko-KR" altLang="en-US" dirty="0" smtClean="0"/>
            </a:p>
          </p:txBody>
        </p:sp>
        <p:sp>
          <p:nvSpPr>
            <p:cNvPr id="17" name="순서도: 자기 디스크 16"/>
            <p:cNvSpPr/>
            <p:nvPr/>
          </p:nvSpPr>
          <p:spPr bwMode="auto">
            <a:xfrm>
              <a:off x="1048733" y="5741892"/>
              <a:ext cx="1298542" cy="646973"/>
            </a:xfrm>
            <a:prstGeom prst="flowChartMagneticDisk">
              <a:avLst/>
            </a:prstGeom>
            <a:solidFill>
              <a:srgbClr val="96F7F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저장 </a:t>
              </a:r>
              <a:r>
                <a:rPr lang="en-US" altLang="ko-KR" dirty="0" smtClean="0"/>
                <a:t>DB</a:t>
              </a:r>
              <a:endParaRPr lang="ko-KR" altLang="en-US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3999" y="5880713"/>
              <a:ext cx="2554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Data Structuring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45897" y="5112212"/>
              <a:ext cx="18818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Data Modeling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13" idx="0"/>
              <a:endCxn id="14" idx="1"/>
            </p:cNvCxnSpPr>
            <p:nvPr/>
          </p:nvCxnSpPr>
          <p:spPr bwMode="auto">
            <a:xfrm>
              <a:off x="2395642" y="4644490"/>
              <a:ext cx="8483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/>
            <p:cNvCxnSpPr>
              <a:stCxn id="14" idx="3"/>
              <a:endCxn id="15" idx="1"/>
            </p:cNvCxnSpPr>
            <p:nvPr/>
          </p:nvCxnSpPr>
          <p:spPr bwMode="auto">
            <a:xfrm>
              <a:off x="5798663" y="4644490"/>
              <a:ext cx="847234" cy="85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/>
            <p:cNvCxnSpPr>
              <a:stCxn id="15" idx="2"/>
              <a:endCxn id="28" idx="0"/>
            </p:cNvCxnSpPr>
            <p:nvPr/>
          </p:nvCxnSpPr>
          <p:spPr bwMode="auto">
            <a:xfrm>
              <a:off x="7586808" y="4846323"/>
              <a:ext cx="0" cy="265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직선 화살표 연결선 36"/>
            <p:cNvCxnSpPr>
              <a:stCxn id="28" idx="2"/>
              <a:endCxn id="16" idx="0"/>
            </p:cNvCxnSpPr>
            <p:nvPr/>
          </p:nvCxnSpPr>
          <p:spPr bwMode="auto">
            <a:xfrm>
              <a:off x="7586808" y="5481544"/>
              <a:ext cx="0" cy="265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직선 화살표 연결선 38"/>
            <p:cNvCxnSpPr>
              <a:stCxn id="16" idx="1"/>
              <a:endCxn id="27" idx="3"/>
            </p:cNvCxnSpPr>
            <p:nvPr/>
          </p:nvCxnSpPr>
          <p:spPr bwMode="auto">
            <a:xfrm flipH="1" flipV="1">
              <a:off x="5798663" y="6065379"/>
              <a:ext cx="847234" cy="55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직선 화살표 연결선 40"/>
            <p:cNvCxnSpPr>
              <a:stCxn id="27" idx="1"/>
              <a:endCxn id="17" idx="4"/>
            </p:cNvCxnSpPr>
            <p:nvPr/>
          </p:nvCxnSpPr>
          <p:spPr bwMode="auto">
            <a:xfrm flipH="1">
              <a:off x="2347275" y="6065379"/>
              <a:ext cx="8967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위쪽/아래쪽 화살표 42"/>
            <p:cNvSpPr/>
            <p:nvPr/>
          </p:nvSpPr>
          <p:spPr bwMode="auto">
            <a:xfrm>
              <a:off x="1561313" y="5112212"/>
              <a:ext cx="176753" cy="502276"/>
            </a:xfrm>
            <a:prstGeom prst="upDown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63991" y="5150658"/>
              <a:ext cx="1507110" cy="369332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일치하는가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631596" y="4213781"/>
              <a:ext cx="8182466" cy="2309568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7416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6626" y="410754"/>
            <a:ext cx="8229600" cy="781050"/>
          </a:xfrm>
        </p:spPr>
        <p:txBody>
          <a:bodyPr/>
          <a:lstStyle/>
          <a:p>
            <a:r>
              <a:rPr lang="en-US" altLang="ko-KR" dirty="0" smtClean="0"/>
              <a:t>Minimum Cardinality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01278" y="8012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6332616" descr="EMB000001c807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8" y="1461154"/>
            <a:ext cx="7324626" cy="46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94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Sub-Type &amp; Super-Type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Sub-type entity: special </a:t>
            </a:r>
            <a:r>
              <a:rPr lang="en-US" altLang="ko-KR" dirty="0"/>
              <a:t>case of </a:t>
            </a:r>
            <a:r>
              <a:rPr lang="en-US" altLang="ko-KR" dirty="0" smtClean="0"/>
              <a:t>super-type </a:t>
            </a:r>
            <a:r>
              <a:rPr lang="en-US" altLang="ko-KR" dirty="0"/>
              <a:t>entity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‘Undergraduate’, ‘Graduate’: sub-type of  ‘Student’</a:t>
            </a:r>
          </a:p>
          <a:p>
            <a:pPr lvl="1"/>
            <a:r>
              <a:rPr lang="en-US" altLang="ko-KR" dirty="0" smtClean="0"/>
              <a:t>super-type</a:t>
            </a:r>
            <a:r>
              <a:rPr lang="ko-KR" altLang="en-US" dirty="0"/>
              <a:t>은 공통적인 속성을 가지며</a:t>
            </a:r>
            <a:r>
              <a:rPr lang="en-US" altLang="ko-KR" dirty="0"/>
              <a:t>, </a:t>
            </a:r>
            <a:r>
              <a:rPr lang="en-US" altLang="ko-KR" dirty="0" smtClean="0"/>
              <a:t>sub-type </a:t>
            </a:r>
            <a:r>
              <a:rPr lang="ko-KR" altLang="en-US" dirty="0"/>
              <a:t>개체는 </a:t>
            </a:r>
            <a:r>
              <a:rPr lang="ko-KR" altLang="en-US" dirty="0" smtClean="0"/>
              <a:t>고유 </a:t>
            </a:r>
            <a:r>
              <a:rPr lang="ko-KR" altLang="en-US" dirty="0"/>
              <a:t>속성을 가짐</a:t>
            </a:r>
          </a:p>
          <a:p>
            <a:pPr lvl="1"/>
            <a:r>
              <a:rPr lang="en-US" altLang="ko-KR" dirty="0" smtClean="0"/>
              <a:t>sub-type </a:t>
            </a:r>
            <a:r>
              <a:rPr lang="ko-KR" altLang="en-US" dirty="0"/>
              <a:t>개체는 </a:t>
            </a:r>
            <a:r>
              <a:rPr lang="ko-KR" altLang="en-US" dirty="0" smtClean="0"/>
              <a:t>식별자가 같은 </a:t>
            </a:r>
            <a:r>
              <a:rPr lang="en-US" altLang="ko-KR" dirty="0" smtClean="0"/>
              <a:t>super-type </a:t>
            </a:r>
            <a:r>
              <a:rPr lang="ko-KR" altLang="en-US" dirty="0"/>
              <a:t>개체를 가짐</a:t>
            </a:r>
          </a:p>
          <a:p>
            <a:pPr lvl="1"/>
            <a:r>
              <a:rPr lang="en-US" altLang="ko-KR" dirty="0" smtClean="0"/>
              <a:t>super-type</a:t>
            </a:r>
            <a:r>
              <a:rPr lang="ko-KR" altLang="en-US" dirty="0"/>
              <a:t>은 </a:t>
            </a:r>
            <a:r>
              <a:rPr lang="en-US" altLang="ko-KR" dirty="0" smtClean="0"/>
              <a:t>subtype </a:t>
            </a:r>
            <a:r>
              <a:rPr lang="ko-KR" altLang="en-US" dirty="0" smtClean="0"/>
              <a:t>개체를 식별하는데 사용 가능한  </a:t>
            </a:r>
            <a:r>
              <a:rPr lang="ko-KR" altLang="en-US" dirty="0" err="1"/>
              <a:t>구별자</a:t>
            </a:r>
            <a:r>
              <a:rPr lang="en-US" altLang="ko-KR" dirty="0"/>
              <a:t>(discriminator) </a:t>
            </a:r>
            <a:r>
              <a:rPr lang="ko-KR" altLang="en-US" dirty="0"/>
              <a:t>속성을 가질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dirty="0" smtClean="0"/>
              <a:t>Generalization vs. Specialization</a:t>
            </a:r>
          </a:p>
          <a:p>
            <a:pPr lvl="1"/>
            <a:r>
              <a:rPr lang="ko-KR" altLang="en-US" dirty="0" smtClean="0"/>
              <a:t>일반화</a:t>
            </a:r>
            <a:r>
              <a:rPr lang="en-US" altLang="ko-KR" dirty="0" smtClean="0"/>
              <a:t>: sub-types</a:t>
            </a:r>
            <a:r>
              <a:rPr lang="ko-KR" altLang="en-US" dirty="0" smtClean="0"/>
              <a:t>의 </a:t>
            </a:r>
            <a:r>
              <a:rPr lang="ko-KR" altLang="en-US" dirty="0"/>
              <a:t>공통 </a:t>
            </a:r>
            <a:r>
              <a:rPr lang="ko-KR" altLang="en-US" dirty="0" smtClean="0"/>
              <a:t>속성을 추출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super-type</a:t>
            </a:r>
          </a:p>
          <a:p>
            <a:pPr lvl="1"/>
            <a:r>
              <a:rPr lang="ko-KR" altLang="en-US" dirty="0" smtClean="0"/>
              <a:t>특수화</a:t>
            </a:r>
            <a:r>
              <a:rPr lang="en-US" altLang="ko-KR" dirty="0" smtClean="0"/>
              <a:t>: super-type </a:t>
            </a:r>
            <a:r>
              <a:rPr lang="ko-KR" altLang="en-US" dirty="0" smtClean="0"/>
              <a:t>개체를 분류 </a:t>
            </a:r>
            <a:r>
              <a:rPr lang="en-US" altLang="ko-KR" dirty="0" smtClean="0"/>
              <a:t>-&gt; sub-types (Is-A)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0406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Sub-Type &amp; </a:t>
            </a:r>
            <a:r>
              <a:rPr lang="en-US" altLang="ko-KR" dirty="0" smtClean="0"/>
              <a:t>Super-Type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77665360" descr="DRW000009e84c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4" y="1412352"/>
            <a:ext cx="8553691" cy="45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9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Modeling?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2292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개념적 구조</a:t>
            </a:r>
            <a:r>
              <a:rPr lang="en-US" altLang="ko-KR" dirty="0" smtClean="0"/>
              <a:t>(Conceptual Structure)</a:t>
            </a:r>
          </a:p>
          <a:p>
            <a:pPr lvl="1"/>
            <a:r>
              <a:rPr lang="en-US" altLang="ko-KR" dirty="0" smtClean="0"/>
              <a:t>Basic Building Blocks</a:t>
            </a:r>
          </a:p>
          <a:p>
            <a:pPr lvl="2">
              <a:buClr>
                <a:srgbClr val="EB933B"/>
              </a:buClr>
            </a:pPr>
            <a:r>
              <a:rPr lang="en-US" altLang="ko-KR" dirty="0">
                <a:solidFill>
                  <a:srgbClr val="000000"/>
                </a:solidFill>
              </a:rPr>
              <a:t>Entity type (</a:t>
            </a:r>
            <a:r>
              <a:rPr lang="ko-KR" altLang="en-US" dirty="0">
                <a:solidFill>
                  <a:srgbClr val="000000"/>
                </a:solidFill>
              </a:rPr>
              <a:t>개체 타입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EB933B"/>
              </a:buClr>
            </a:pPr>
            <a:r>
              <a:rPr lang="en-US" altLang="ko-KR" dirty="0" smtClean="0">
                <a:solidFill>
                  <a:srgbClr val="000000"/>
                </a:solidFill>
              </a:rPr>
              <a:t>Relationship </a:t>
            </a:r>
            <a:r>
              <a:rPr lang="en-US" altLang="ko-KR" dirty="0">
                <a:solidFill>
                  <a:srgbClr val="000000"/>
                </a:solidFill>
              </a:rPr>
              <a:t>type (</a:t>
            </a:r>
            <a:r>
              <a:rPr lang="ko-KR" altLang="en-US" dirty="0">
                <a:solidFill>
                  <a:srgbClr val="000000"/>
                </a:solidFill>
              </a:rPr>
              <a:t>관계 타입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EB933B"/>
              </a:buClr>
            </a:pPr>
            <a:r>
              <a:rPr lang="en-US" altLang="ko-KR" dirty="0" smtClean="0">
                <a:solidFill>
                  <a:srgbClr val="000000"/>
                </a:solidFill>
              </a:rPr>
              <a:t>Attribute(</a:t>
            </a:r>
            <a:r>
              <a:rPr lang="ko-KR" altLang="en-US" dirty="0" smtClean="0">
                <a:solidFill>
                  <a:srgbClr val="000000"/>
                </a:solidFill>
              </a:rPr>
              <a:t>속성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ER(Entity-Relationship) Model</a:t>
            </a:r>
          </a:p>
          <a:p>
            <a:r>
              <a:rPr lang="ko-KR" altLang="en-US" dirty="0" smtClean="0"/>
              <a:t>논리적 구조</a:t>
            </a:r>
            <a:r>
              <a:rPr lang="en-US" altLang="ko-KR" dirty="0" smtClean="0"/>
              <a:t>(Logical Data Structure) = </a:t>
            </a:r>
            <a:r>
              <a:rPr lang="en-US" altLang="ko-KR" dirty="0" smtClean="0">
                <a:solidFill>
                  <a:srgbClr val="C00000"/>
                </a:solidFill>
              </a:rPr>
              <a:t>Data Model</a:t>
            </a:r>
          </a:p>
          <a:p>
            <a:pPr lvl="1"/>
            <a:r>
              <a:rPr lang="en-US" altLang="ko-KR" dirty="0" smtClean="0"/>
              <a:t>Network, Hierarchical : </a:t>
            </a:r>
            <a:r>
              <a:rPr lang="ko-KR" altLang="en-US" dirty="0" smtClean="0"/>
              <a:t>과거에 사용했던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Relational ; </a:t>
            </a:r>
            <a:r>
              <a:rPr lang="ko-KR" altLang="en-US" dirty="0" smtClean="0"/>
              <a:t>현재 가장 널리 사용되고 있는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Object-Oriented, Object-Relational : </a:t>
            </a:r>
            <a:r>
              <a:rPr lang="ko-KR" altLang="en-US" dirty="0" smtClean="0"/>
              <a:t>앞으로 사용 가능한 모델</a:t>
            </a:r>
            <a:endParaRPr lang="en-US" altLang="ko-KR" dirty="0" smtClean="0"/>
          </a:p>
          <a:p>
            <a:r>
              <a:rPr lang="ko-KR" altLang="en-US" dirty="0" smtClean="0"/>
              <a:t>물리적 데이터 구조</a:t>
            </a:r>
            <a:r>
              <a:rPr lang="en-US" altLang="ko-KR" dirty="0" smtClean="0"/>
              <a:t>(Physical Data Structure)</a:t>
            </a:r>
          </a:p>
          <a:p>
            <a:pPr lvl="1"/>
            <a:r>
              <a:rPr lang="ko-KR" altLang="en-US" dirty="0" smtClean="0"/>
              <a:t>저장 장치에 데이터를 표현할 때 사용하는 자료 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622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Type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08524"/>
            <a:ext cx="8229601" cy="368647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Entity Type(</a:t>
            </a:r>
            <a:r>
              <a:rPr lang="ko-KR" altLang="en-US" dirty="0" smtClean="0"/>
              <a:t>개체 타입</a:t>
            </a:r>
            <a:r>
              <a:rPr lang="en-US" altLang="ko-KR" dirty="0" smtClean="0"/>
              <a:t>) or Entity Class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이름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0070C0"/>
                </a:solidFill>
              </a:rPr>
              <a:t>속성</a:t>
            </a:r>
            <a:r>
              <a:rPr lang="en-US" altLang="ko-KR" dirty="0" smtClean="0">
                <a:solidFill>
                  <a:srgbClr val="0070C0"/>
                </a:solidFill>
              </a:rPr>
              <a:t>(attributes)</a:t>
            </a:r>
            <a:r>
              <a:rPr lang="ko-KR" altLang="en-US" dirty="0" smtClean="0"/>
              <a:t>으로 정의되고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속성이 개체의 특성을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Entity Instance(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현실 세계에 존재하는 객체</a:t>
            </a:r>
            <a:endParaRPr lang="en-US" altLang="ko-KR" dirty="0" smtClean="0"/>
          </a:p>
          <a:p>
            <a:pPr lvl="2"/>
            <a:r>
              <a:rPr lang="en-US" altLang="ko-KR" dirty="0"/>
              <a:t>An occurrence of a particular </a:t>
            </a:r>
            <a:r>
              <a:rPr lang="en-US" altLang="ko-KR" dirty="0" smtClean="0"/>
              <a:t>entity type</a:t>
            </a:r>
          </a:p>
          <a:p>
            <a:pPr lvl="1"/>
            <a:r>
              <a:rPr lang="en-US" altLang="ko-KR" dirty="0" smtClean="0"/>
              <a:t>Entity Set(</a:t>
            </a:r>
            <a:r>
              <a:rPr lang="ko-KR" altLang="en-US" dirty="0" smtClean="0"/>
              <a:t>개체 집합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Set of entity instances</a:t>
            </a:r>
          </a:p>
          <a:p>
            <a:pPr lvl="2"/>
            <a:r>
              <a:rPr lang="ko-KR" altLang="en-US" dirty="0" smtClean="0"/>
              <a:t>각 개체는 공통적인 속성을 갖지만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속성에 대해서 자신만의 고유한 값을 가짐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개체는 기본적으로 다른 개체와 구별되어야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독자적으로 존재할 수 있는 의미를 가져야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48792" y="218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3247" y="5112701"/>
            <a:ext cx="2520601" cy="135935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altLang="ko-KR" sz="1600" b="1" dirty="0" smtClean="0"/>
              <a:t>Customer</a:t>
            </a:r>
          </a:p>
          <a:p>
            <a:r>
              <a:rPr lang="en-US" altLang="ko-KR" sz="1600" dirty="0" err="1" smtClean="0"/>
              <a:t>CustomerNumber</a:t>
            </a:r>
            <a:endParaRPr lang="en-US" altLang="ko-KR" sz="1600" dirty="0" smtClean="0"/>
          </a:p>
          <a:p>
            <a:r>
              <a:rPr lang="en-US" altLang="ko-KR" sz="1600" dirty="0" err="1" smtClean="0"/>
              <a:t>CustomerName</a:t>
            </a:r>
            <a:endParaRPr lang="en-US" altLang="ko-KR" sz="1600" dirty="0" smtClean="0"/>
          </a:p>
          <a:p>
            <a:r>
              <a:rPr lang="en-US" altLang="ko-KR" sz="1600" dirty="0" smtClean="0"/>
              <a:t>Street, City, State, Zip</a:t>
            </a:r>
          </a:p>
          <a:p>
            <a:r>
              <a:rPr lang="en-US" altLang="ko-KR" sz="1600" dirty="0" err="1" smtClean="0"/>
              <a:t>ContactName</a:t>
            </a:r>
            <a:endParaRPr lang="en-US" altLang="ko-KR" sz="1600" dirty="0" smtClean="0"/>
          </a:p>
          <a:p>
            <a:r>
              <a:rPr lang="en-US" altLang="ko-KR" sz="1600" dirty="0" smtClean="0"/>
              <a:t>Email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34212" y="5112700"/>
            <a:ext cx="3528489" cy="1359351"/>
          </a:xfrm>
          <a:prstGeom prst="rect">
            <a:avLst/>
          </a:prstGeom>
          <a:solidFill>
            <a:srgbClr val="B7FFD8"/>
          </a:solidFill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altLang="ko-KR" sz="1600" b="1" dirty="0" smtClean="0"/>
              <a:t>Customer Instance</a:t>
            </a:r>
            <a:endParaRPr lang="en-US" altLang="ko-KR" sz="1600" dirty="0" smtClean="0"/>
          </a:p>
          <a:p>
            <a:r>
              <a:rPr lang="en-US" altLang="ko-KR" sz="1600" dirty="0" smtClean="0"/>
              <a:t>1234</a:t>
            </a:r>
          </a:p>
          <a:p>
            <a:r>
              <a:rPr lang="en-US" altLang="ko-KR" sz="1600" dirty="0" smtClean="0"/>
              <a:t>Ajax Manufacturing</a:t>
            </a:r>
          </a:p>
          <a:p>
            <a:r>
              <a:rPr lang="en-US" altLang="ko-KR" sz="1600" dirty="0" smtClean="0"/>
              <a:t>123 Elm Street, Memphis, TN, 32455</a:t>
            </a:r>
          </a:p>
          <a:p>
            <a:r>
              <a:rPr lang="en-US" altLang="ko-KR" sz="1600" dirty="0" err="1" smtClean="0"/>
              <a:t>P_Schwartz</a:t>
            </a:r>
            <a:endParaRPr lang="en-US" altLang="ko-KR" sz="1600" dirty="0" smtClean="0"/>
          </a:p>
          <a:p>
            <a:r>
              <a:rPr lang="en-US" altLang="ko-KR" sz="1600" dirty="0" smtClean="0"/>
              <a:t>P_S@Ajax.com</a:t>
            </a:r>
          </a:p>
        </p:txBody>
      </p:sp>
    </p:spTree>
    <p:extLst>
      <p:ext uri="{BB962C8B-B14F-4D97-AF65-F5344CB8AC3E}">
        <p14:creationId xmlns:p14="http://schemas.microsoft.com/office/powerpoint/2010/main" val="327018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Attributes</a:t>
            </a:r>
            <a:r>
              <a:rPr lang="ko-KR" altLang="en-US" dirty="0" smtClean="0"/>
              <a:t>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7135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Simple &amp; Composite Attributes</a:t>
            </a:r>
          </a:p>
          <a:p>
            <a:pPr lvl="1"/>
            <a:r>
              <a:rPr lang="ko-KR" altLang="en-US" dirty="0"/>
              <a:t>단순 속성</a:t>
            </a:r>
            <a:r>
              <a:rPr lang="en-US" altLang="ko-KR" dirty="0"/>
              <a:t>: </a:t>
            </a:r>
            <a:r>
              <a:rPr lang="ko-KR" altLang="en-US" dirty="0"/>
              <a:t>더 작은 구성 요소로 분해할 수 없는 속성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r>
              <a:rPr lang="en-US" altLang="ko-KR" dirty="0"/>
              <a:t>: </a:t>
            </a:r>
            <a:r>
              <a:rPr lang="ko-KR" altLang="en-US" dirty="0"/>
              <a:t>다수의 단순 속성으로 분해할 수 있는 속성</a:t>
            </a:r>
          </a:p>
          <a:p>
            <a:r>
              <a:rPr lang="en-US" altLang="ko-KR" dirty="0" smtClean="0"/>
              <a:t>Single-valued &amp; Multi-valued Attributes</a:t>
            </a:r>
          </a:p>
          <a:p>
            <a:pPr lvl="1"/>
            <a:r>
              <a:rPr lang="ko-KR" altLang="en-US" dirty="0" smtClean="0"/>
              <a:t>단일 값 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개체에 대해서 하나의 값을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값 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개체에 대해서 여러 개의 값을 갖는 속성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취미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...</a:t>
            </a:r>
          </a:p>
          <a:p>
            <a:r>
              <a:rPr lang="en-US" altLang="ko-KR" dirty="0" smtClean="0"/>
              <a:t>Stored &amp; Derived Attributes</a:t>
            </a:r>
          </a:p>
          <a:p>
            <a:pPr lvl="1"/>
            <a:r>
              <a:rPr lang="ko-KR" altLang="en-US" dirty="0" smtClean="0"/>
              <a:t>유도 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값이 다른 속성으로부터 유도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평균 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, ...</a:t>
            </a:r>
          </a:p>
          <a:p>
            <a:pPr lvl="1"/>
            <a:r>
              <a:rPr lang="ko-KR" altLang="en-US" dirty="0" smtClean="0"/>
              <a:t>저장 속성</a:t>
            </a:r>
            <a:r>
              <a:rPr lang="en-US" altLang="ko-KR" dirty="0" smtClean="0"/>
              <a:t>: </a:t>
            </a:r>
            <a:r>
              <a:rPr lang="ko-KR" altLang="en-US" dirty="0"/>
              <a:t>값이 다른 속성으로부터 유도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r>
              <a:rPr lang="en-US" altLang="ko-KR" dirty="0" smtClean="0"/>
              <a:t>Null Attributes : null </a:t>
            </a:r>
            <a:r>
              <a:rPr lang="ko-KR" altLang="en-US" dirty="0" smtClean="0"/>
              <a:t>값을 갖는 속성</a:t>
            </a:r>
            <a:endParaRPr lang="en-US" altLang="ko-KR" dirty="0" smtClean="0"/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not applicable(</a:t>
            </a:r>
            <a:r>
              <a:rPr lang="ko-KR" altLang="en-US" dirty="0" smtClean="0"/>
              <a:t>해당되지 않는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여학생에 대한 병역 관계</a:t>
            </a:r>
            <a:endParaRPr lang="en-US" altLang="ko-KR" dirty="0" smtClean="0"/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unknown(</a:t>
            </a:r>
            <a:r>
              <a:rPr lang="ko-KR" altLang="en-US" dirty="0" smtClean="0"/>
              <a:t>알 수 없는</a:t>
            </a:r>
            <a:r>
              <a:rPr lang="en-US" altLang="ko-KR" dirty="0" smtClean="0"/>
              <a:t>) : ①missing(</a:t>
            </a:r>
            <a:r>
              <a:rPr lang="ko-KR" altLang="en-US" dirty="0" smtClean="0"/>
              <a:t>누락</a:t>
            </a:r>
            <a:r>
              <a:rPr lang="en-US" altLang="ko-KR" dirty="0" smtClean="0"/>
              <a:t>), ②not known(</a:t>
            </a:r>
            <a:r>
              <a:rPr lang="ko-KR" altLang="en-US" dirty="0" smtClean="0"/>
              <a:t>모르는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0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Relationship Type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933798"/>
          </a:xfrm>
        </p:spPr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Relationship Type(</a:t>
            </a:r>
            <a:r>
              <a:rPr lang="ko-KR" altLang="en-US" dirty="0" smtClean="0"/>
              <a:t>관계 타입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개체 집합 사이의 대응</a:t>
            </a:r>
            <a:r>
              <a:rPr lang="en-US" altLang="ko-KR" dirty="0" smtClean="0"/>
              <a:t>(correspondence or mapping)</a:t>
            </a:r>
          </a:p>
          <a:p>
            <a:pPr lvl="2"/>
            <a:r>
              <a:rPr lang="ko-KR" altLang="en-US" dirty="0" smtClean="0"/>
              <a:t>집합 사이의 관계를 정의함으로써 유용한 의미를 표현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수강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개설과목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어떤 학생이 무슨 과목을 수강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Relationship Set(</a:t>
            </a:r>
            <a:r>
              <a:rPr lang="ko-KR" altLang="en-US" dirty="0" smtClean="0"/>
              <a:t>관계 집합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개체 집합과 개체 집합 사이에 실제로 나타나는 관계들의 집합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852551" y="4761622"/>
            <a:ext cx="700644" cy="1449172"/>
            <a:chOff x="1140031" y="4749747"/>
            <a:chExt cx="700644" cy="1449172"/>
          </a:xfrm>
        </p:grpSpPr>
        <p:sp>
          <p:nvSpPr>
            <p:cNvPr id="4" name="타원 3"/>
            <p:cNvSpPr/>
            <p:nvPr/>
          </p:nvSpPr>
          <p:spPr bwMode="auto">
            <a:xfrm>
              <a:off x="1140031" y="4809506"/>
              <a:ext cx="700644" cy="1389413"/>
            </a:xfrm>
            <a:prstGeom prst="ellipse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5360" y="474974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1466" y="5601474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3450" y="5390804"/>
              <a:ext cx="283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53450" y="5172173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53450" y="4969739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3450" y="582958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948854" y="4761622"/>
            <a:ext cx="700644" cy="1449172"/>
            <a:chOff x="1140031" y="4749747"/>
            <a:chExt cx="700644" cy="1449172"/>
          </a:xfrm>
        </p:grpSpPr>
        <p:sp>
          <p:nvSpPr>
            <p:cNvPr id="26" name="타원 25"/>
            <p:cNvSpPr/>
            <p:nvPr/>
          </p:nvSpPr>
          <p:spPr bwMode="auto">
            <a:xfrm>
              <a:off x="1140031" y="4809506"/>
              <a:ext cx="700644" cy="1389413"/>
            </a:xfrm>
            <a:prstGeom prst="ellipse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45360" y="474974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51466" y="5601474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3450" y="5390804"/>
              <a:ext cx="283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450" y="5172173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450" y="4969739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53450" y="582958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891149" y="4761622"/>
            <a:ext cx="700644" cy="1449172"/>
            <a:chOff x="1140031" y="4749747"/>
            <a:chExt cx="700644" cy="1449172"/>
          </a:xfrm>
        </p:grpSpPr>
        <p:sp>
          <p:nvSpPr>
            <p:cNvPr id="34" name="타원 33"/>
            <p:cNvSpPr/>
            <p:nvPr/>
          </p:nvSpPr>
          <p:spPr bwMode="auto">
            <a:xfrm>
              <a:off x="1140031" y="4809506"/>
              <a:ext cx="700644" cy="1389413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45360" y="474974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51466" y="5601474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53450" y="5390804"/>
              <a:ext cx="283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53450" y="5172173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53450" y="4969739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53450" y="5829587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•</a:t>
              </a:r>
              <a:endParaRPr lang="ko-KR" altLang="en-US" dirty="0"/>
            </a:p>
          </p:txBody>
        </p:sp>
      </p:grpSp>
      <p:cxnSp>
        <p:nvCxnSpPr>
          <p:cNvPr id="42" name="직선 연결선 41"/>
          <p:cNvCxnSpPr/>
          <p:nvPr/>
        </p:nvCxnSpPr>
        <p:spPr bwMode="auto">
          <a:xfrm>
            <a:off x="2202873" y="4934413"/>
            <a:ext cx="2056242" cy="35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39" idx="0"/>
          </p:cNvCxnSpPr>
          <p:nvPr/>
        </p:nvCxnSpPr>
        <p:spPr bwMode="auto">
          <a:xfrm>
            <a:off x="4259115" y="4981614"/>
            <a:ext cx="2057704" cy="42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22" idx="0"/>
          </p:cNvCxnSpPr>
          <p:nvPr/>
        </p:nvCxnSpPr>
        <p:spPr bwMode="auto">
          <a:xfrm>
            <a:off x="2220517" y="4981614"/>
            <a:ext cx="2030507" cy="2105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endCxn id="32" idx="0"/>
          </p:cNvCxnSpPr>
          <p:nvPr/>
        </p:nvCxnSpPr>
        <p:spPr bwMode="auto">
          <a:xfrm>
            <a:off x="4241471" y="5196196"/>
            <a:ext cx="2075349" cy="645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202873" y="4969739"/>
            <a:ext cx="2038598" cy="398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 flipV="1">
            <a:off x="4241471" y="4961451"/>
            <a:ext cx="2067258" cy="40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2202873" y="5184048"/>
            <a:ext cx="2048151" cy="429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endCxn id="31" idx="0"/>
          </p:cNvCxnSpPr>
          <p:nvPr/>
        </p:nvCxnSpPr>
        <p:spPr bwMode="auto">
          <a:xfrm flipV="1">
            <a:off x="4241471" y="4981614"/>
            <a:ext cx="2075349" cy="629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>
            <a:endCxn id="40" idx="0"/>
          </p:cNvCxnSpPr>
          <p:nvPr/>
        </p:nvCxnSpPr>
        <p:spPr bwMode="auto">
          <a:xfrm>
            <a:off x="2207650" y="5211409"/>
            <a:ext cx="2051465" cy="630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40" idx="0"/>
          </p:cNvCxnSpPr>
          <p:nvPr/>
        </p:nvCxnSpPr>
        <p:spPr bwMode="auto">
          <a:xfrm flipV="1">
            <a:off x="4259115" y="5409344"/>
            <a:ext cx="2049614" cy="43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2212426" y="5380589"/>
            <a:ext cx="2027061" cy="6429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 flipV="1">
            <a:off x="4241470" y="5428473"/>
            <a:ext cx="2067259" cy="597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430807" y="4394424"/>
            <a:ext cx="157941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학생 개체 집합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5509467" y="4391559"/>
            <a:ext cx="157941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과목 개체 집합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3456539" y="4391559"/>
            <a:ext cx="157941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수강 관계 집합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108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의 주요 특성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2433"/>
              </p:ext>
            </p:extLst>
          </p:nvPr>
        </p:nvGraphicFramePr>
        <p:xfrm>
          <a:off x="320634" y="1278245"/>
          <a:ext cx="855023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014"/>
                <a:gridCol w="6423220"/>
              </a:tblGrid>
              <a:tr h="36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항목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내용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601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Mapping Cardinality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관계에 참여할 수 있는 원소의 최대 개수</a:t>
                      </a:r>
                      <a:endParaRPr lang="en-US" altLang="ko-KR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1:1, 1:n, n:1, n:n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62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Attributes of Relationship type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‘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강의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 타입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 ‘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교수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 &lt;-&gt;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과목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’)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을 정의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‘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강의실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및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강의시간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속성을 포함할 수 있음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895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Total participation vs. Partial participation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개체 집합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A, B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사이에 정의된 관계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‘A-B’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에 대하여</a:t>
                      </a:r>
                      <a:endParaRPr lang="en-US" altLang="ko-KR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모든 개체가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A-B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관계에 참여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-&gt;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전체 참여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</a:t>
                      </a:r>
                      <a:endParaRPr lang="ko-KR" altLang="en-US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개체 중 일부만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A-B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관계에 참여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-&gt;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부분 참여</a:t>
                      </a:r>
                    </a:p>
                  </a:txBody>
                  <a:tcPr/>
                </a:tc>
              </a:tr>
              <a:tr h="111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Existence Dependency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개체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존재 여부가 개체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에 의해 결정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-&gt;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존재 종속</a:t>
                      </a:r>
                      <a:endParaRPr lang="en-US" altLang="ko-KR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a: dominant entity(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주 개체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).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예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  ‘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대출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(loan)’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 </a:t>
                      </a:r>
                      <a:endParaRPr lang="en-US" altLang="ko-KR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b: subordinate entity(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종속 개체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). ‘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상환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(payment)’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</a:t>
                      </a:r>
                      <a:endParaRPr lang="en-US" altLang="ko-KR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제약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 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를 삭제하면 개체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도 삭제되어야 한다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!</a:t>
                      </a:r>
                      <a:endParaRPr lang="ko-KR" altLang="en-US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563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Degree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관계에 참여하는 개체 타입의 개수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binary relationship, ternary relationship, ..., n-</a:t>
                      </a:r>
                      <a:r>
                        <a:rPr lang="en-US" altLang="ko-KR" sz="18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ary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relationship</a:t>
                      </a:r>
                      <a:endParaRPr lang="ko-KR" altLang="en-US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563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Recursive relationship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동일한 개체 타입이 서로 다른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role</a:t>
                      </a: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을 가지고 관계에 참여</a:t>
                      </a:r>
                      <a:endParaRPr lang="en-US" altLang="ko-KR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 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‘employee’ supervises ‘employee’</a:t>
                      </a:r>
                      <a:endParaRPr lang="ko-KR" altLang="en-US" sz="18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3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E-R Model ?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93395"/>
              </p:ext>
            </p:extLst>
          </p:nvPr>
        </p:nvGraphicFramePr>
        <p:xfrm>
          <a:off x="457200" y="1899653"/>
          <a:ext cx="8229600" cy="3178878"/>
        </p:xfrm>
        <a:graphic>
          <a:graphicData uri="http://schemas.openxmlformats.org/drawingml/2006/table">
            <a:tbl>
              <a:tblPr/>
              <a:tblGrid>
                <a:gridCol w="1443056"/>
                <a:gridCol w="6786544"/>
              </a:tblGrid>
              <a:tr h="646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Entity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197" marR="64197" marT="17749" marB="177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71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▪명백하게 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식별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구별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할 수 있는 것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(thing)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571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</a:t>
                      </a:r>
                      <a:r>
                        <a:rPr lang="en-US" altLang="ko-KR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Employee </a:t>
                      </a:r>
                      <a:r>
                        <a:rPr lang="ko-KR" altLang="en-US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홍길동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Department </a:t>
                      </a:r>
                      <a:r>
                        <a:rPr lang="ko-KR" altLang="en-US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영업부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197" marR="64197" marT="17749" marB="177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88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Attribute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197" marR="64197" marT="17749" marB="177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71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▪개체를 기술하는 정보</a:t>
                      </a:r>
                      <a:r>
                        <a:rPr lang="en-US" altLang="ko-KR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∈ Domain</a:t>
                      </a:r>
                    </a:p>
                    <a:p>
                      <a:pPr marL="0" marR="0" indent="571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</a:t>
                      </a:r>
                      <a:r>
                        <a:rPr lang="en-US" altLang="ko-KR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Employee </a:t>
                      </a: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개체의 속성</a:t>
                      </a:r>
                      <a:r>
                        <a:rPr lang="en-US" altLang="ko-KR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 </a:t>
                      </a:r>
                      <a:r>
                        <a:rPr lang="ko-KR" altLang="en-US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r>
                        <a:rPr lang="en-US" altLang="ko-KR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주민등록번호</a:t>
                      </a:r>
                      <a:r>
                        <a:rPr lang="en-US" altLang="ko-KR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주소</a:t>
                      </a:r>
                      <a:r>
                        <a:rPr lang="en-US" altLang="ko-KR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성별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571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</a:t>
                      </a:r>
                      <a:r>
                        <a:rPr lang="en-US" altLang="ko-KR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Entity instance ( </a:t>
                      </a:r>
                      <a:r>
                        <a:rPr lang="ko-KR" altLang="en-US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홍길동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801101-1691427, 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구미 </a:t>
                      </a:r>
                      <a:r>
                        <a:rPr lang="ko-KR" altLang="en-US" sz="1800" b="0" kern="0" spc="0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신평동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남 </a:t>
                      </a:r>
                      <a:r>
                        <a:rPr lang="en-US" altLang="ko-KR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800" b="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197" marR="64197" marT="17749" marB="177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685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Relationship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197" marR="64197" marT="17749" marB="177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71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▪개체 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사이의 </a:t>
                      </a: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association</a:t>
                      </a:r>
                    </a:p>
                    <a:p>
                      <a:pPr marL="0" marR="0" indent="571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▪</a:t>
                      </a:r>
                      <a:r>
                        <a:rPr lang="en-US" altLang="ko-KR" sz="18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An employee 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홍길동 </a:t>
                      </a:r>
                      <a:r>
                        <a:rPr lang="en-US" sz="1800" b="0" u="sng" kern="0" spc="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works for</a:t>
                      </a:r>
                      <a:r>
                        <a:rPr 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a department </a:t>
                      </a:r>
                      <a:r>
                        <a:rPr lang="ko-KR" altLang="en-US" sz="1800" b="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영업부</a:t>
                      </a:r>
                    </a:p>
                  </a:txBody>
                  <a:tcPr marL="64197" marR="64197" marT="17749" marB="177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2509" y="10407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4265768" descr="DRW0000095c4e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58" y="5496978"/>
            <a:ext cx="64833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1353787"/>
            <a:ext cx="8229600" cy="369332"/>
          </a:xfrm>
          <a:prstGeom prst="rect">
            <a:avLst/>
          </a:prstGeom>
          <a:solidFill>
            <a:srgbClr val="CAFCFE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▣ </a:t>
            </a:r>
            <a:r>
              <a:rPr lang="ko-KR" altLang="en-US" dirty="0" smtClean="0"/>
              <a:t>개체 타입과 관계 타입을 사용하여 현실 세계를 개념적으로 표현하는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53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 of E-R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Basic </a:t>
            </a:r>
            <a:r>
              <a:rPr lang="en-US" altLang="ko-KR" dirty="0"/>
              <a:t>E-R </a:t>
            </a:r>
            <a:r>
              <a:rPr lang="en-US" altLang="ko-KR" dirty="0" smtClean="0"/>
              <a:t>model</a:t>
            </a:r>
          </a:p>
          <a:p>
            <a:pPr lvl="2"/>
            <a:r>
              <a:rPr lang="en-US" altLang="ko-KR" dirty="0" smtClean="0"/>
              <a:t>Peter </a:t>
            </a:r>
            <a:r>
              <a:rPr lang="en-US" altLang="ko-KR" dirty="0"/>
              <a:t>Chen </a:t>
            </a:r>
            <a:r>
              <a:rPr lang="en-US" altLang="ko-KR" dirty="0" smtClean="0"/>
              <a:t>in 1976</a:t>
            </a:r>
          </a:p>
          <a:p>
            <a:pPr lvl="1"/>
            <a:r>
              <a:rPr lang="en-US" altLang="ko-KR" dirty="0"/>
              <a:t>Extended E-R </a:t>
            </a:r>
            <a:r>
              <a:rPr lang="en-US" altLang="ko-KR" dirty="0" smtClean="0"/>
              <a:t>model</a:t>
            </a:r>
          </a:p>
          <a:p>
            <a:pPr lvl="2"/>
            <a:r>
              <a:rPr lang="en-US" altLang="ko-KR" dirty="0" smtClean="0"/>
              <a:t>Chen model</a:t>
            </a:r>
            <a:r>
              <a:rPr lang="ko-KR" altLang="en-US" dirty="0" smtClean="0"/>
              <a:t>을 근간으로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다음의 개념을 추가하여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확장된 모델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specialization, generalization, aggregation</a:t>
            </a:r>
          </a:p>
          <a:p>
            <a:pPr lvl="1"/>
            <a:r>
              <a:rPr lang="en-US" altLang="ko-KR" dirty="0"/>
              <a:t>Information </a:t>
            </a:r>
            <a:r>
              <a:rPr lang="en-US" altLang="ko-KR" dirty="0" smtClean="0"/>
              <a:t>Engineering(IE)</a:t>
            </a:r>
          </a:p>
          <a:p>
            <a:pPr lvl="2"/>
            <a:r>
              <a:rPr lang="en-US" altLang="ko-KR" dirty="0" smtClean="0"/>
              <a:t>James </a:t>
            </a:r>
            <a:r>
              <a:rPr lang="en-US" altLang="ko-KR" dirty="0"/>
              <a:t>Martin </a:t>
            </a:r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1990</a:t>
            </a:r>
          </a:p>
          <a:p>
            <a:pPr lvl="2"/>
            <a:r>
              <a:rPr lang="en-US" altLang="ko-KR" dirty="0" smtClean="0"/>
              <a:t>Crow's </a:t>
            </a:r>
            <a:r>
              <a:rPr lang="en-US" altLang="ko-KR" dirty="0"/>
              <a:t>foot </a:t>
            </a:r>
            <a:r>
              <a:rPr lang="ko-KR" altLang="en-US" dirty="0"/>
              <a:t>표기법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이해하기 쉬움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IDEF1X (Integrated Definition 1, Extended)</a:t>
            </a:r>
          </a:p>
          <a:p>
            <a:pPr lvl="2"/>
            <a:r>
              <a:rPr lang="ko-KR" altLang="en-US" dirty="0" smtClean="0"/>
              <a:t>미국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UML</a:t>
            </a:r>
          </a:p>
          <a:p>
            <a:pPr lvl="2"/>
            <a:r>
              <a:rPr lang="en-US" altLang="ko-KR" dirty="0" smtClean="0"/>
              <a:t>Object </a:t>
            </a:r>
            <a:r>
              <a:rPr lang="en-US" altLang="ko-KR" dirty="0"/>
              <a:t>Management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제정한 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222524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3421</TotalTime>
  <Pages>78</Pages>
  <Words>1407</Words>
  <Application>Microsoft Office PowerPoint</Application>
  <PresentationFormat>화면 슬라이드 쇼(4:3)</PresentationFormat>
  <Paragraphs>271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HY신명조</vt:lpstr>
      <vt:lpstr>굴림</vt:lpstr>
      <vt:lpstr>돋움</vt:lpstr>
      <vt:lpstr>바탕체</vt:lpstr>
      <vt:lpstr>휴먼편지체</vt:lpstr>
      <vt:lpstr>Arial</vt:lpstr>
      <vt:lpstr>Times New Roman</vt:lpstr>
      <vt:lpstr>Wingdings</vt:lpstr>
      <vt:lpstr>색종이 상자</vt:lpstr>
      <vt:lpstr>Data Modeling</vt:lpstr>
      <vt:lpstr>Data Modeling? (1)</vt:lpstr>
      <vt:lpstr>Data Modeling? (2)</vt:lpstr>
      <vt:lpstr>Entity Type ?</vt:lpstr>
      <vt:lpstr>Attributes의 유형</vt:lpstr>
      <vt:lpstr>Relationship Type ?</vt:lpstr>
      <vt:lpstr>Relationship Type의 주요 특성</vt:lpstr>
      <vt:lpstr>E-R Model ?</vt:lpstr>
      <vt:lpstr>History of E-R Model</vt:lpstr>
      <vt:lpstr>E-R Diagram 표기법(1)</vt:lpstr>
      <vt:lpstr> E-R Diagram 표기법(2)</vt:lpstr>
      <vt:lpstr>ER Diagram 예시</vt:lpstr>
      <vt:lpstr>Key Attributes</vt:lpstr>
      <vt:lpstr>Weak Entity Type (1)</vt:lpstr>
      <vt:lpstr>Weak Entity Type (2)</vt:lpstr>
      <vt:lpstr>Identifying Relationship Type 예시</vt:lpstr>
      <vt:lpstr>ID-Dependent vs. Non-ID-Dependent Weak Entity</vt:lpstr>
      <vt:lpstr>Cardinality of Relationship</vt:lpstr>
      <vt:lpstr>Maximum Cardinality 예시</vt:lpstr>
      <vt:lpstr>Minimum Cardinality 예시</vt:lpstr>
      <vt:lpstr>Sub-Type &amp; Super-Type</vt:lpstr>
      <vt:lpstr>Sub-Type &amp; Super-Type 예시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411</cp:revision>
  <cp:lastPrinted>1998-03-03T12:31:10Z</cp:lastPrinted>
  <dcterms:created xsi:type="dcterms:W3CDTF">1995-08-26T10:43:50Z</dcterms:created>
  <dcterms:modified xsi:type="dcterms:W3CDTF">2018-02-02T08:50:26Z</dcterms:modified>
</cp:coreProperties>
</file>