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8" d="100"/>
          <a:sy n="58" d="100"/>
        </p:scale>
        <p:origin x="60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A6281-9C98-47FA-B7B7-8F2AA4777D73}" type="datetimeFigureOut">
              <a:rPr lang="ko-KR" altLang="en-US" smtClean="0"/>
              <a:t>2015-08-27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B35A4-092E-467C-B3DF-ECADC68E3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235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9665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1559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065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76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1274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8591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757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3738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83835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1695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44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496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3048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3811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8035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3287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7029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6327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420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633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7691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KROENKE AND AUER - DATABASE PROCESSING, 11th Edition  © 2010 Pearson Prentice Hall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5-</a:t>
            </a:r>
            <a:fld id="{2D4754DA-C7F0-4053-B9BE-685BEB74C845}" type="slidenum">
              <a:rPr lang="en-US" altLang="ko-KR"/>
              <a:pPr/>
              <a:t>‹#›</a:t>
            </a:fld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09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KROENKE AND AUER - DATABASE PROCESSING, 11th Edition  © 2010 Pearson Prentice Hall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5-</a:t>
            </a:r>
            <a:fld id="{8BDB2EA9-5BF9-45BE-A9C3-BC345557275B}" type="slidenum">
              <a:rPr lang="en-US" altLang="ko-KR"/>
              <a:pPr/>
              <a:t>‹#›</a:t>
            </a:fld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1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KROENKE AND AUER - DATABASE PROCESSING, 11th Edition  © 2010 Pearson Prentice Hall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5-</a:t>
            </a:r>
            <a:fld id="{FD3BB0D2-BABC-4030-952D-2CF5F330D6AB}" type="slidenum">
              <a:rPr lang="en-US" altLang="ko-KR"/>
              <a:pPr/>
              <a:t>‹#›</a:t>
            </a:fld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99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KROENKE AND AUER - DATABASE PROCESSING, 11th Edition  © 2010 Pearson Prentice Hall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5-</a:t>
            </a:r>
            <a:fld id="{BDF5AC56-BA5A-4BAF-8A90-9EF1E4ED4C39}" type="slidenum">
              <a:rPr lang="en-US" altLang="ko-KR"/>
              <a:pPr/>
              <a:t>‹#›</a:t>
            </a:fld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0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KROENKE AND AUER - DATABASE PROCESSING, 11th Edition  © 2010 Pearson Prentice Hall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5-</a:t>
            </a:r>
            <a:fld id="{E7EB85FF-D686-48DA-B7C7-D17B8798F783}" type="slidenum">
              <a:rPr lang="en-US" altLang="ko-KR"/>
              <a:pPr/>
              <a:t>‹#›</a:t>
            </a:fld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75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KROENKE AND AUER - DATABASE PROCESSING, 11th Edition  © 2010 Pearson Prentice Hall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5-</a:t>
            </a:r>
            <a:fld id="{3F3C994D-35C3-44A5-BF5D-C628C48D5136}" type="slidenum">
              <a:rPr lang="en-US" altLang="ko-KR"/>
              <a:pPr/>
              <a:t>‹#›</a:t>
            </a:fld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99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KROENKE AND AUER - DATABASE PROCESSING, 11th Edition  © 2010 Pearson Prentice Hall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5-</a:t>
            </a:r>
            <a:fld id="{C310383F-4F8D-44D8-82E5-1DE02728E3BF}" type="slidenum">
              <a:rPr lang="en-US" altLang="ko-KR"/>
              <a:pPr/>
              <a:t>‹#›</a:t>
            </a:fld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62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KROENKE AND AUER - DATABASE PROCESSING, 11th Edition  © 2010 Pearson Prentice Hall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5-</a:t>
            </a:r>
            <a:fld id="{90421C5C-3948-4533-AAEE-905CAE988032}" type="slidenum">
              <a:rPr lang="en-US" altLang="ko-KR"/>
              <a:pPr/>
              <a:t>‹#›</a:t>
            </a:fld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11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KROENKE AND AUER - DATABASE PROCESSING, 11th Edition  © 2010 Pearson Prentice Hall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5-</a:t>
            </a:r>
            <a:fld id="{1714D382-E10C-4402-9D19-690D5216D5E1}" type="slidenum">
              <a:rPr lang="en-US" altLang="ko-KR"/>
              <a:pPr/>
              <a:t>‹#›</a:t>
            </a:fld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52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7315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66FF"/>
                </a:solidFill>
                <a:latin typeface="Arial" charset="0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KROENKE AND AUER - DATABASE PROCESSING, 11th Edition  © 2010 Pearson Prentice Hall 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FF"/>
                </a:solidFill>
                <a:ea typeface="굴림" panose="020B0600000101010101" pitchFamily="50" charset="-127"/>
              </a:defRPr>
            </a:lvl1pPr>
          </a:lstStyle>
          <a:p>
            <a:pPr algn="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5-</a:t>
            </a:r>
            <a:fld id="{F83B913A-EFF2-49BD-BC5B-AED731E329DF}" type="slidenum">
              <a:rPr lang="en-US" altLang="ko-KR"/>
              <a:pPr algn="r"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/>
          </a:p>
          <a:p>
            <a:pPr algn="r"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0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Data Modeling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ko-KR" altLang="en-US" smtClean="0">
                <a:ea typeface="굴림" panose="020B0600000101010101" pitchFamily="50" charset="-127"/>
              </a:rPr>
              <a:t>  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362200" y="2362201"/>
            <a:ext cx="5334000" cy="136842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latinLnBrk="0" hangingPunct="1">
              <a:spcBef>
                <a:spcPct val="50000"/>
              </a:spcBef>
              <a:spcAft>
                <a:spcPct val="0"/>
              </a:spcAft>
            </a:pPr>
            <a:r>
              <a:rPr lang="ko-KR" altLang="en-US" sz="3200">
                <a:solidFill>
                  <a:srgbClr val="000000"/>
                </a:solidFill>
                <a:ea typeface="굴림" panose="020B0600000101010101" pitchFamily="50" charset="-127"/>
              </a:rPr>
              <a:t>    양식 및 보고서 구조 분석</a:t>
            </a:r>
          </a:p>
          <a:p>
            <a:pPr eaLnBrk="1" fontAlgn="base" latinLnBrk="0" hangingPunct="1">
              <a:spcBef>
                <a:spcPct val="50000"/>
              </a:spcBef>
              <a:spcAft>
                <a:spcPct val="0"/>
              </a:spcAft>
            </a:pPr>
            <a:r>
              <a:rPr lang="ko-KR" altLang="en-US" sz="3200">
                <a:solidFill>
                  <a:srgbClr val="000000"/>
                </a:solidFill>
                <a:ea typeface="굴림" panose="020B0600000101010101" pitchFamily="50" charset="-127"/>
              </a:rPr>
              <a:t>    사용자 인터뷰</a:t>
            </a:r>
            <a:endParaRPr lang="en-US" altLang="ko-KR" sz="320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553200" y="4343401"/>
            <a:ext cx="3352800" cy="136842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latinLnBrk="0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3200">
                <a:solidFill>
                  <a:srgbClr val="000000"/>
                </a:solidFill>
                <a:ea typeface="굴림" panose="020B0600000101010101" pitchFamily="50" charset="-127"/>
              </a:rPr>
              <a:t>Data model </a:t>
            </a:r>
            <a:r>
              <a:rPr lang="ko-KR" altLang="en-US" sz="3200">
                <a:solidFill>
                  <a:srgbClr val="000000"/>
                </a:solidFill>
                <a:ea typeface="굴림" panose="020B0600000101010101" pitchFamily="50" charset="-127"/>
              </a:rPr>
              <a:t>구조</a:t>
            </a:r>
            <a:endParaRPr lang="en-US" altLang="ko-KR" sz="3200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 algn="ctr" eaLnBrk="1" fontAlgn="base" latinLnBrk="0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3200">
                <a:solidFill>
                  <a:srgbClr val="000000"/>
                </a:solidFill>
                <a:ea typeface="굴림" panose="020B0600000101010101" pitchFamily="50" charset="-127"/>
              </a:rPr>
              <a:t>(</a:t>
            </a:r>
            <a:r>
              <a:rPr lang="ko-KR" altLang="en-US" sz="3200">
                <a:solidFill>
                  <a:srgbClr val="000000"/>
                </a:solidFill>
                <a:ea typeface="굴림" panose="020B0600000101010101" pitchFamily="50" charset="-127"/>
              </a:rPr>
              <a:t>개체들</a:t>
            </a:r>
            <a:r>
              <a:rPr lang="en-US" altLang="ko-KR" sz="3200">
                <a:solidFill>
                  <a:srgbClr val="000000"/>
                </a:solidFill>
                <a:ea typeface="굴림" panose="020B0600000101010101" pitchFamily="50" charset="-127"/>
              </a:rPr>
              <a:t>, </a:t>
            </a:r>
            <a:r>
              <a:rPr lang="ko-KR" altLang="en-US" sz="3200">
                <a:solidFill>
                  <a:srgbClr val="000000"/>
                </a:solidFill>
                <a:ea typeface="굴림" panose="020B0600000101010101" pitchFamily="50" charset="-127"/>
              </a:rPr>
              <a:t>관계들</a:t>
            </a:r>
            <a:r>
              <a:rPr lang="en-US" altLang="ko-KR" sz="3200">
                <a:solidFill>
                  <a:srgbClr val="000000"/>
                </a:solidFill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5486400" y="3124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7696200" y="3352800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8534400" y="3352800"/>
            <a:ext cx="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72041" name="Text Box 9"/>
          <p:cNvSpPr txBox="1">
            <a:spLocks noChangeArrowheads="1"/>
          </p:cNvSpPr>
          <p:nvPr/>
        </p:nvSpPr>
        <p:spPr bwMode="auto">
          <a:xfrm>
            <a:off x="8001000" y="2209801"/>
            <a:ext cx="1905000" cy="106997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320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Data Modeling</a:t>
            </a: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5715000" y="4800600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 flipV="1">
            <a:off x="5715000" y="3733800"/>
            <a:ext cx="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72044" name="Text Box 12"/>
          <p:cNvSpPr txBox="1">
            <a:spLocks noChangeArrowheads="1"/>
          </p:cNvSpPr>
          <p:nvPr/>
        </p:nvSpPr>
        <p:spPr bwMode="auto">
          <a:xfrm>
            <a:off x="1981200" y="4343401"/>
            <a:ext cx="4038600" cy="14970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320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User Feedback</a:t>
            </a:r>
          </a:p>
          <a:p>
            <a:pPr algn="ctr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(data model</a:t>
            </a:r>
            <a:r>
              <a:rPr lang="ko-KR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을 반영하는</a:t>
            </a:r>
          </a:p>
          <a:p>
            <a:pPr algn="ctr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양식과 보고서를 구축하여 사용</a:t>
            </a:r>
            <a:r>
              <a:rPr lang="en-US" altLang="ko-KR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)</a:t>
            </a:r>
          </a:p>
        </p:txBody>
      </p:sp>
      <p:sp>
        <p:nvSpPr>
          <p:cNvPr id="22541" name="AutoShape 13"/>
          <p:cNvSpPr>
            <a:spLocks noChangeArrowheads="1"/>
          </p:cNvSpPr>
          <p:nvPr/>
        </p:nvSpPr>
        <p:spPr bwMode="auto">
          <a:xfrm>
            <a:off x="2514600" y="2514600"/>
            <a:ext cx="304800" cy="304800"/>
          </a:xfrm>
          <a:custGeom>
            <a:avLst/>
            <a:gdLst>
              <a:gd name="T0" fmla="*/ 152400 w 21600"/>
              <a:gd name="T1" fmla="*/ 0 h 21600"/>
              <a:gd name="T2" fmla="*/ 44633 w 21600"/>
              <a:gd name="T3" fmla="*/ 44633 h 21600"/>
              <a:gd name="T4" fmla="*/ 0 w 21600"/>
              <a:gd name="T5" fmla="*/ 152400 h 21600"/>
              <a:gd name="T6" fmla="*/ 44633 w 21600"/>
              <a:gd name="T7" fmla="*/ 260167 h 21600"/>
              <a:gd name="T8" fmla="*/ 152400 w 21600"/>
              <a:gd name="T9" fmla="*/ 304800 h 21600"/>
              <a:gd name="T10" fmla="*/ 260167 w 21600"/>
              <a:gd name="T11" fmla="*/ 260167 h 21600"/>
              <a:gd name="T12" fmla="*/ 304800 w 21600"/>
              <a:gd name="T13" fmla="*/ 152400 h 21600"/>
              <a:gd name="T14" fmla="*/ 260167 w 21600"/>
              <a:gd name="T15" fmla="*/ 44633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FFFF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22542" name="AutoShape 14"/>
          <p:cNvSpPr>
            <a:spLocks noChangeArrowheads="1"/>
          </p:cNvSpPr>
          <p:nvPr/>
        </p:nvSpPr>
        <p:spPr bwMode="auto">
          <a:xfrm>
            <a:off x="2514600" y="3276600"/>
            <a:ext cx="304800" cy="304800"/>
          </a:xfrm>
          <a:custGeom>
            <a:avLst/>
            <a:gdLst>
              <a:gd name="T0" fmla="*/ 152400 w 21600"/>
              <a:gd name="T1" fmla="*/ 0 h 21600"/>
              <a:gd name="T2" fmla="*/ 44633 w 21600"/>
              <a:gd name="T3" fmla="*/ 44633 h 21600"/>
              <a:gd name="T4" fmla="*/ 0 w 21600"/>
              <a:gd name="T5" fmla="*/ 152400 h 21600"/>
              <a:gd name="T6" fmla="*/ 44633 w 21600"/>
              <a:gd name="T7" fmla="*/ 260167 h 21600"/>
              <a:gd name="T8" fmla="*/ 152400 w 21600"/>
              <a:gd name="T9" fmla="*/ 304800 h 21600"/>
              <a:gd name="T10" fmla="*/ 260167 w 21600"/>
              <a:gd name="T11" fmla="*/ 260167 h 21600"/>
              <a:gd name="T12" fmla="*/ 304800 w 21600"/>
              <a:gd name="T13" fmla="*/ 152400 h 21600"/>
              <a:gd name="T14" fmla="*/ 260167 w 21600"/>
              <a:gd name="T15" fmla="*/ 44633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FFFF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275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>
                <a:ea typeface="굴림" panose="020B0600000101010101" pitchFamily="50" charset="-127"/>
              </a:rPr>
              <a:t>Strong Entity Patterns:</a:t>
            </a:r>
            <a:br>
              <a:rPr lang="en-US" altLang="ko-KR" sz="4000">
                <a:ea typeface="굴림" panose="020B0600000101010101" pitchFamily="50" charset="-127"/>
              </a:rPr>
            </a:br>
            <a:r>
              <a:rPr lang="en-US" altLang="ko-KR" sz="4000">
                <a:ea typeface="굴림" panose="020B0600000101010101" pitchFamily="50" charset="-127"/>
              </a:rPr>
              <a:t>N:M Strong Entity Relationships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ko-KR">
                <a:solidFill>
                  <a:srgbClr val="0066FF"/>
                </a:solidFill>
              </a:rPr>
              <a:t>5-</a:t>
            </a:r>
            <a:fld id="{4555DD39-823F-4767-81BA-3A6C851CBF35}" type="slidenum">
              <a:rPr lang="en-US" altLang="ko-KR">
                <a:solidFill>
                  <a:srgbClr val="0066FF"/>
                </a:solidFill>
              </a:rPr>
              <a:pPr algn="r" eaLnBrk="1" hangingPunct="1"/>
              <a:t>10</a:t>
            </a:fld>
            <a:endParaRPr lang="en-US" altLang="ko-KR">
              <a:solidFill>
                <a:srgbClr val="0066FF"/>
              </a:solidFill>
            </a:endParaRPr>
          </a:p>
          <a:p>
            <a:pPr algn="r" eaLnBrk="1" hangingPunct="1"/>
            <a:endParaRPr lang="ko-KR" altLang="en-US">
              <a:solidFill>
                <a:srgbClr val="0066FF"/>
              </a:solidFill>
            </a:endParaRPr>
          </a:p>
        </p:txBody>
      </p:sp>
      <p:sp>
        <p:nvSpPr>
          <p:cNvPr id="27652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mtClean="0">
                <a:solidFill>
                  <a:srgbClr val="000000"/>
                </a:solidFill>
                <a:ea typeface="굴림" panose="020B0600000101010101" pitchFamily="50" charset="-127"/>
              </a:rPr>
              <a:t>KROENKE AND AUER - DATABASE PROCESSING, 11th Edition  © 2010 Pearson Prentice Hall </a:t>
            </a:r>
          </a:p>
        </p:txBody>
      </p:sp>
      <p:pic>
        <p:nvPicPr>
          <p:cNvPr id="27653" name="Picture 6" descr="C:\Users\Auer.WWU\Auer-Projects\Kroenke-Auer-Projects\Kroenke-Auer-DBP-e11\DBP-e11-Supplements\Images\Chapter05\Fig5-20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524001"/>
            <a:ext cx="4667250" cy="4581525"/>
          </a:xfrm>
        </p:spPr>
      </p:pic>
      <p:grpSp>
        <p:nvGrpSpPr>
          <p:cNvPr id="27654" name="Group 8"/>
          <p:cNvGrpSpPr>
            <a:grpSpLocks/>
          </p:cNvGrpSpPr>
          <p:nvPr/>
        </p:nvGrpSpPr>
        <p:grpSpPr bwMode="auto">
          <a:xfrm>
            <a:off x="4495800" y="3429000"/>
            <a:ext cx="5181600" cy="1066800"/>
            <a:chOff x="1872" y="2976"/>
            <a:chExt cx="3264" cy="672"/>
          </a:xfrm>
        </p:grpSpPr>
        <p:sp>
          <p:nvSpPr>
            <p:cNvPr id="27656" name="Text Box 9"/>
            <p:cNvSpPr txBox="1">
              <a:spLocks noChangeArrowheads="1"/>
            </p:cNvSpPr>
            <p:nvPr/>
          </p:nvSpPr>
          <p:spPr bwMode="auto">
            <a:xfrm>
              <a:off x="1872" y="3168"/>
              <a:ext cx="864" cy="252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latinLnBrk="0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ko-KR" sz="2000">
                  <a:solidFill>
                    <a:srgbClr val="000000"/>
                  </a:solidFill>
                  <a:ea typeface="굴림" panose="020B0600000101010101" pitchFamily="50" charset="-127"/>
                </a:rPr>
                <a:t>Company</a:t>
              </a:r>
            </a:p>
          </p:txBody>
        </p:sp>
        <p:sp>
          <p:nvSpPr>
            <p:cNvPr id="27657" name="Text Box 10"/>
            <p:cNvSpPr txBox="1">
              <a:spLocks noChangeArrowheads="1"/>
            </p:cNvSpPr>
            <p:nvPr/>
          </p:nvSpPr>
          <p:spPr bwMode="auto">
            <a:xfrm>
              <a:off x="4368" y="3168"/>
              <a:ext cx="768" cy="252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latinLnBrk="0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ko-KR" sz="2000">
                  <a:solidFill>
                    <a:srgbClr val="000000"/>
                  </a:solidFill>
                  <a:ea typeface="굴림" panose="020B0600000101010101" pitchFamily="50" charset="-127"/>
                </a:rPr>
                <a:t>Part</a:t>
              </a:r>
            </a:p>
          </p:txBody>
        </p:sp>
        <p:sp>
          <p:nvSpPr>
            <p:cNvPr id="27658" name="AutoShape 11"/>
            <p:cNvSpPr>
              <a:spLocks noChangeArrowheads="1"/>
            </p:cNvSpPr>
            <p:nvPr/>
          </p:nvSpPr>
          <p:spPr bwMode="auto">
            <a:xfrm>
              <a:off x="3120" y="2976"/>
              <a:ext cx="864" cy="672"/>
            </a:xfrm>
            <a:prstGeom prst="diamond">
              <a:avLst/>
            </a:prstGeom>
            <a:solidFill>
              <a:srgbClr val="FF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>
                <a:solidFill>
                  <a:srgbClr val="0000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27659" name="Line 12"/>
            <p:cNvSpPr>
              <a:spLocks noChangeShapeType="1"/>
            </p:cNvSpPr>
            <p:nvPr/>
          </p:nvSpPr>
          <p:spPr bwMode="auto">
            <a:xfrm>
              <a:off x="2736" y="331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7660" name="Line 13"/>
            <p:cNvSpPr>
              <a:spLocks noChangeShapeType="1"/>
            </p:cNvSpPr>
            <p:nvPr/>
          </p:nvSpPr>
          <p:spPr bwMode="auto">
            <a:xfrm>
              <a:off x="3984" y="331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7661" name="Oval 14"/>
            <p:cNvSpPr>
              <a:spLocks noChangeArrowheads="1"/>
            </p:cNvSpPr>
            <p:nvPr/>
          </p:nvSpPr>
          <p:spPr bwMode="auto">
            <a:xfrm>
              <a:off x="4224" y="3216"/>
              <a:ext cx="144" cy="144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>
                <a:solidFill>
                  <a:srgbClr val="0000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27662" name="Text Box 15"/>
            <p:cNvSpPr txBox="1">
              <a:spLocks noChangeArrowheads="1"/>
            </p:cNvSpPr>
            <p:nvPr/>
          </p:nvSpPr>
          <p:spPr bwMode="auto">
            <a:xfrm>
              <a:off x="3312" y="3168"/>
              <a:ext cx="480" cy="252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latinLnBrk="0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ko-KR" sz="2000">
                  <a:solidFill>
                    <a:srgbClr val="000000"/>
                  </a:solidFill>
                  <a:ea typeface="굴림" panose="020B0600000101010101" pitchFamily="50" charset="-127"/>
                </a:rPr>
                <a:t>N:M</a:t>
              </a:r>
            </a:p>
          </p:txBody>
        </p:sp>
        <p:sp>
          <p:nvSpPr>
            <p:cNvPr id="27663" name="Line 16"/>
            <p:cNvSpPr>
              <a:spLocks noChangeShapeType="1"/>
            </p:cNvSpPr>
            <p:nvPr/>
          </p:nvSpPr>
          <p:spPr bwMode="auto">
            <a:xfrm>
              <a:off x="2832" y="321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7655" name="Text Box 17"/>
          <p:cNvSpPr txBox="1">
            <a:spLocks noChangeArrowheads="1"/>
          </p:cNvSpPr>
          <p:nvPr/>
        </p:nvSpPr>
        <p:spPr bwMode="auto">
          <a:xfrm>
            <a:off x="5715000" y="4648201"/>
            <a:ext cx="2971800" cy="1368425"/>
          </a:xfrm>
          <a:prstGeom prst="rect">
            <a:avLst/>
          </a:prstGeom>
          <a:solidFill>
            <a:schemeClr val="bg1"/>
          </a:solidFill>
          <a:ln w="57150" algn="ctr">
            <a:solidFill>
              <a:srgbClr val="0066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latinLnBrk="0" hangingPunct="1">
              <a:spcBef>
                <a:spcPct val="50000"/>
              </a:spcBef>
              <a:spcAft>
                <a:spcPct val="0"/>
              </a:spcAft>
            </a:pPr>
            <a:r>
              <a:rPr lang="ko-KR" altLang="en-US" sz="2000" b="1">
                <a:solidFill>
                  <a:srgbClr val="000000"/>
                </a:solidFill>
                <a:ea typeface="굴림" panose="020B0600000101010101" pitchFamily="50" charset="-127"/>
              </a:rPr>
              <a:t>최소 </a:t>
            </a:r>
            <a:r>
              <a:rPr lang="en-US" altLang="ko-KR" sz="2000" b="1">
                <a:solidFill>
                  <a:srgbClr val="000000"/>
                </a:solidFill>
                <a:ea typeface="굴림" panose="020B0600000101010101" pitchFamily="50" charset="-127"/>
              </a:rPr>
              <a:t>cardinality:</a:t>
            </a:r>
          </a:p>
          <a:p>
            <a:pPr eaLnBrk="1" fontAlgn="base" latinLnBrk="0" hangingPunct="1">
              <a:spcBef>
                <a:spcPct val="50000"/>
              </a:spcBef>
              <a:spcAft>
                <a:spcPct val="0"/>
              </a:spcAft>
              <a:buFontTx/>
              <a:buChar char="-"/>
            </a:pPr>
            <a:r>
              <a:rPr lang="en-US" altLang="ko-KR" sz="2000" b="1">
                <a:solidFill>
                  <a:srgbClr val="000000"/>
                </a:solidFill>
                <a:ea typeface="굴림" panose="020B0600000101010101" pitchFamily="50" charset="-127"/>
              </a:rPr>
              <a:t>PART</a:t>
            </a:r>
            <a:r>
              <a:rPr lang="ko-KR" altLang="en-US" sz="2000" b="1">
                <a:solidFill>
                  <a:srgbClr val="000000"/>
                </a:solidFill>
                <a:ea typeface="굴림" panose="020B0600000101010101" pitchFamily="50" charset="-127"/>
              </a:rPr>
              <a:t>는 전체참여</a:t>
            </a:r>
          </a:p>
          <a:p>
            <a:pPr eaLnBrk="1" fontAlgn="base" latinLnBrk="0" hangingPunct="1">
              <a:spcBef>
                <a:spcPct val="50000"/>
              </a:spcBef>
              <a:spcAft>
                <a:spcPct val="0"/>
              </a:spcAft>
              <a:buFontTx/>
              <a:buChar char="-"/>
            </a:pPr>
            <a:r>
              <a:rPr lang="en-US" altLang="ko-KR" sz="2000" b="1">
                <a:solidFill>
                  <a:srgbClr val="000000"/>
                </a:solidFill>
                <a:ea typeface="굴림" panose="020B0600000101010101" pitchFamily="50" charset="-127"/>
              </a:rPr>
              <a:t>COMPANY</a:t>
            </a:r>
            <a:r>
              <a:rPr lang="ko-KR" altLang="en-US" sz="2000" b="1">
                <a:solidFill>
                  <a:srgbClr val="000000"/>
                </a:solidFill>
                <a:ea typeface="굴림" panose="020B0600000101010101" pitchFamily="50" charset="-127"/>
              </a:rPr>
              <a:t>는 부분참여</a:t>
            </a:r>
          </a:p>
        </p:txBody>
      </p:sp>
    </p:spTree>
    <p:extLst>
      <p:ext uri="{BB962C8B-B14F-4D97-AF65-F5344CB8AC3E}">
        <p14:creationId xmlns:p14="http://schemas.microsoft.com/office/powerpoint/2010/main" val="180536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ID-</a:t>
            </a:r>
            <a:r>
              <a:rPr lang="ko-KR" altLang="en-US" smtClean="0">
                <a:ea typeface="굴림" panose="020B0600000101010101" pitchFamily="50" charset="-127"/>
              </a:rPr>
              <a:t>종속 관계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ID-</a:t>
            </a:r>
            <a:r>
              <a:rPr lang="ko-KR" altLang="en-US" smtClean="0">
                <a:ea typeface="굴림" panose="020B0600000101010101" pitchFamily="50" charset="-127"/>
              </a:rPr>
              <a:t>종속 개체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z="2400">
                <a:ea typeface="굴림" panose="020B0600000101010101" pitchFamily="50" charset="-127"/>
              </a:rPr>
              <a:t>자신의 </a:t>
            </a:r>
            <a:r>
              <a:rPr lang="en-US" altLang="ko-KR" sz="2400">
                <a:ea typeface="굴림" panose="020B0600000101010101" pitchFamily="50" charset="-127"/>
              </a:rPr>
              <a:t>ID</a:t>
            </a:r>
            <a:r>
              <a:rPr lang="ko-KR" altLang="en-US" sz="2400">
                <a:ea typeface="굴림" panose="020B0600000101010101" pitchFamily="50" charset="-127"/>
              </a:rPr>
              <a:t>에 다른 개체</a:t>
            </a:r>
            <a:r>
              <a:rPr lang="en-US" altLang="ko-KR" sz="2400">
                <a:ea typeface="굴림" panose="020B0600000101010101" pitchFamily="50" charset="-127"/>
              </a:rPr>
              <a:t>(parent)</a:t>
            </a:r>
            <a:r>
              <a:rPr lang="ko-KR" altLang="en-US" sz="2400">
                <a:ea typeface="굴림" panose="020B0600000101010101" pitchFamily="50" charset="-127"/>
              </a:rPr>
              <a:t>의 </a:t>
            </a:r>
            <a:r>
              <a:rPr lang="en-US" altLang="ko-KR" sz="2400">
                <a:ea typeface="굴림" panose="020B0600000101010101" pitchFamily="50" charset="-127"/>
              </a:rPr>
              <a:t>ID</a:t>
            </a:r>
            <a:r>
              <a:rPr lang="ko-KR" altLang="en-US" sz="2400">
                <a:ea typeface="굴림" panose="020B0600000101010101" pitchFamily="50" charset="-127"/>
              </a:rPr>
              <a:t>를 포함하는 약한 개체</a:t>
            </a:r>
            <a:r>
              <a:rPr lang="en-US" altLang="ko-KR" sz="2400">
                <a:ea typeface="굴림" panose="020B0600000101010101" pitchFamily="50" charset="-127"/>
              </a:rPr>
              <a:t>(weak entity)</a:t>
            </a:r>
          </a:p>
          <a:p>
            <a:pPr lvl="1"/>
            <a:r>
              <a:rPr lang="en-US" altLang="ko-KR" sz="2400">
                <a:ea typeface="굴림" panose="020B0600000101010101" pitchFamily="50" charset="-127"/>
              </a:rPr>
              <a:t> Parent-Child </a:t>
            </a:r>
            <a:r>
              <a:rPr lang="ko-KR" altLang="en-US" sz="2400">
                <a:ea typeface="굴림" panose="020B0600000101010101" pitchFamily="50" charset="-127"/>
              </a:rPr>
              <a:t>관계를 형성함</a:t>
            </a:r>
          </a:p>
          <a:p>
            <a:pPr lvl="2"/>
            <a:endParaRPr lang="en-US" altLang="ko-KR" sz="800">
              <a:ea typeface="굴림" panose="020B0600000101010101" pitchFamily="50" charset="-127"/>
            </a:endParaRPr>
          </a:p>
          <a:p>
            <a:r>
              <a:rPr lang="en-US" altLang="ko-KR" smtClean="0">
                <a:ea typeface="굴림" panose="020B0600000101010101" pitchFamily="50" charset="-127"/>
              </a:rPr>
              <a:t>ID </a:t>
            </a:r>
            <a:r>
              <a:rPr lang="ko-KR" altLang="en-US" smtClean="0">
                <a:ea typeface="굴림" panose="020B0600000101010101" pitchFamily="50" charset="-127"/>
              </a:rPr>
              <a:t>종속 관계 </a:t>
            </a:r>
            <a:r>
              <a:rPr lang="en-US" altLang="ko-KR" smtClean="0">
                <a:ea typeface="굴림" panose="020B0600000101010101" pitchFamily="50" charset="-127"/>
              </a:rPr>
              <a:t>(ID-dependent relationships)</a:t>
            </a:r>
          </a:p>
          <a:p>
            <a:pPr lvl="1"/>
            <a:r>
              <a:rPr lang="ko-KR" altLang="en-US" sz="2400" b="1">
                <a:solidFill>
                  <a:srgbClr val="0066FF"/>
                </a:solidFill>
                <a:ea typeface="굴림" panose="020B0600000101010101" pitchFamily="50" charset="-127"/>
              </a:rPr>
              <a:t>연관 패턴 		</a:t>
            </a:r>
            <a:r>
              <a:rPr lang="en-US" altLang="ko-KR" sz="2400" b="1">
                <a:latin typeface="굴림" panose="020B0600000101010101" pitchFamily="50" charset="-127"/>
                <a:ea typeface="굴림" panose="020B0600000101010101" pitchFamily="50" charset="-127"/>
              </a:rPr>
              <a:t>☞</a:t>
            </a:r>
            <a:r>
              <a:rPr lang="ko-KR" altLang="en-US" sz="2400" b="1">
                <a:solidFill>
                  <a:srgbClr val="CC3300"/>
                </a:solidFill>
                <a:ea typeface="굴림" panose="020B0600000101010101" pitchFamily="50" charset="-127"/>
              </a:rPr>
              <a:t>둘 이상의 개체와 연관된 속성</a:t>
            </a:r>
            <a:endParaRPr lang="en-US" altLang="ko-KR" sz="2400" b="1">
              <a:solidFill>
                <a:srgbClr val="CC3300"/>
              </a:solidFill>
              <a:ea typeface="굴림" panose="020B0600000101010101" pitchFamily="50" charset="-127"/>
            </a:endParaRPr>
          </a:p>
          <a:p>
            <a:pPr lvl="1"/>
            <a:r>
              <a:rPr lang="ko-KR" altLang="en-US" sz="2400" b="1">
                <a:solidFill>
                  <a:srgbClr val="0066FF"/>
                </a:solidFill>
                <a:ea typeface="굴림" panose="020B0600000101010101" pitchFamily="50" charset="-127"/>
              </a:rPr>
              <a:t>다치 속성 패턴 	</a:t>
            </a:r>
            <a:r>
              <a:rPr lang="en-US" altLang="ko-KR" sz="2400" b="1">
                <a:latin typeface="굴림" panose="020B0600000101010101" pitchFamily="50" charset="-127"/>
                <a:ea typeface="굴림" panose="020B0600000101010101" pitchFamily="50" charset="-127"/>
              </a:rPr>
              <a:t>☞</a:t>
            </a:r>
            <a:r>
              <a:rPr lang="ko-KR" altLang="en-US" sz="2400" b="1">
                <a:solidFill>
                  <a:srgbClr val="CC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다치 속성</a:t>
            </a:r>
            <a:endParaRPr lang="ko-KR" altLang="en-US" sz="2400" b="1">
              <a:solidFill>
                <a:srgbClr val="CC3300"/>
              </a:solidFill>
              <a:ea typeface="굴림" panose="020B0600000101010101" pitchFamily="50" charset="-127"/>
            </a:endParaRPr>
          </a:p>
          <a:p>
            <a:pPr lvl="1"/>
            <a:r>
              <a:rPr lang="ko-KR" altLang="en-US" sz="2400" b="1">
                <a:solidFill>
                  <a:srgbClr val="0066FF"/>
                </a:solidFill>
                <a:ea typeface="굴림" panose="020B0600000101010101" pitchFamily="50" charset="-127"/>
              </a:rPr>
              <a:t>원형</a:t>
            </a:r>
            <a:r>
              <a:rPr lang="en-US" altLang="ko-KR" sz="2400" b="1">
                <a:solidFill>
                  <a:srgbClr val="0066FF"/>
                </a:solidFill>
                <a:ea typeface="굴림" panose="020B0600000101010101" pitchFamily="50" charset="-127"/>
              </a:rPr>
              <a:t>/</a:t>
            </a:r>
            <a:r>
              <a:rPr lang="ko-KR" altLang="en-US" sz="2400" b="1">
                <a:solidFill>
                  <a:srgbClr val="0066FF"/>
                </a:solidFill>
                <a:ea typeface="굴림" panose="020B0600000101010101" pitchFamily="50" charset="-127"/>
              </a:rPr>
              <a:t>인스턴스 패턴	</a:t>
            </a:r>
            <a:r>
              <a:rPr lang="en-US" altLang="ko-KR" sz="2400" b="1">
                <a:latin typeface="굴림" panose="020B0600000101010101" pitchFamily="50" charset="-127"/>
                <a:ea typeface="굴림" panose="020B0600000101010101" pitchFamily="50" charset="-127"/>
              </a:rPr>
              <a:t>☞</a:t>
            </a:r>
            <a:r>
              <a:rPr lang="en-US" altLang="ko-KR" sz="2400" b="1">
                <a:solidFill>
                  <a:srgbClr val="CC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parent</a:t>
            </a:r>
            <a:r>
              <a:rPr lang="ko-KR" altLang="en-US" sz="2400" b="1">
                <a:solidFill>
                  <a:srgbClr val="CC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물리적 인스턴스</a:t>
            </a:r>
          </a:p>
        </p:txBody>
      </p:sp>
    </p:spTree>
    <p:extLst>
      <p:ext uri="{BB962C8B-B14F-4D97-AF65-F5344CB8AC3E}">
        <p14:creationId xmlns:p14="http://schemas.microsoft.com/office/powerpoint/2010/main" val="407503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z="4000">
                <a:ea typeface="굴림" panose="020B0600000101010101" pitchFamily="50" charset="-127"/>
              </a:rPr>
              <a:t>ID-Dependent Relationships:</a:t>
            </a:r>
            <a:br>
              <a:rPr lang="en-US" altLang="ko-KR" sz="4000">
                <a:ea typeface="굴림" panose="020B0600000101010101" pitchFamily="50" charset="-127"/>
              </a:rPr>
            </a:br>
            <a:r>
              <a:rPr lang="en-US" altLang="ko-KR" sz="4000">
                <a:ea typeface="굴림" panose="020B0600000101010101" pitchFamily="50" charset="-127"/>
              </a:rPr>
              <a:t>The Association Pattern</a:t>
            </a:r>
          </a:p>
        </p:txBody>
      </p:sp>
      <p:graphicFrame>
        <p:nvGraphicFramePr>
          <p:cNvPr id="5122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1905000" y="2590801"/>
          <a:ext cx="8305800" cy="350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Photo Editor Photo" r:id="rId3" imgW="7028571" imgH="2962689" progId="MSPhotoEd.3">
                  <p:embed/>
                </p:oleObj>
              </mc:Choice>
              <mc:Fallback>
                <p:oleObj name="Photo Editor Photo" r:id="rId3" imgW="7028571" imgH="2962689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90801"/>
                        <a:ext cx="8305800" cy="350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76" name="AutoShape 4"/>
          <p:cNvSpPr>
            <a:spLocks noChangeArrowheads="1"/>
          </p:cNvSpPr>
          <p:nvPr/>
        </p:nvSpPr>
        <p:spPr bwMode="auto">
          <a:xfrm>
            <a:off x="4191000" y="1676400"/>
            <a:ext cx="5562600" cy="685800"/>
          </a:xfrm>
          <a:prstGeom prst="wedgeRectCallout">
            <a:avLst>
              <a:gd name="adj1" fmla="val 51796"/>
              <a:gd name="adj2" fmla="val 1525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>
                <a:solidFill>
                  <a:srgbClr val="000000"/>
                </a:solidFill>
                <a:ea typeface="굴림" pitchFamily="50" charset="-127"/>
              </a:rPr>
              <a:t>Price </a:t>
            </a:r>
            <a:r>
              <a:rPr lang="ko-KR" altLang="en-US" sz="2000" b="1">
                <a:solidFill>
                  <a:srgbClr val="000000"/>
                </a:solidFill>
                <a:ea typeface="굴림" pitchFamily="50" charset="-127"/>
              </a:rPr>
              <a:t>열이 추가됨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>
                <a:solidFill>
                  <a:srgbClr val="000000"/>
                </a:solidFill>
                <a:ea typeface="굴림" pitchFamily="50" charset="-127"/>
              </a:rPr>
              <a:t>(</a:t>
            </a:r>
            <a:r>
              <a:rPr lang="en-US" altLang="ko-KR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N:M </a:t>
            </a:r>
            <a:r>
              <a:rPr lang="ko-KR" alt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강한 개체 관계</a:t>
            </a:r>
            <a:r>
              <a:rPr lang="ko-KR" altLang="en-US" sz="2000" b="1">
                <a:solidFill>
                  <a:srgbClr val="000000"/>
                </a:solidFill>
                <a:ea typeface="굴림" pitchFamily="50" charset="-127"/>
              </a:rPr>
              <a:t>의 </a:t>
            </a:r>
            <a:r>
              <a:rPr lang="en-US" altLang="ko-KR" sz="2000" b="1">
                <a:solidFill>
                  <a:srgbClr val="000000"/>
                </a:solidFill>
                <a:ea typeface="굴림" pitchFamily="50" charset="-127"/>
              </a:rPr>
              <a:t>PART </a:t>
            </a:r>
            <a:r>
              <a:rPr lang="ko-KR" altLang="en-US" sz="2000" b="1">
                <a:solidFill>
                  <a:srgbClr val="000000"/>
                </a:solidFill>
                <a:ea typeface="굴림" pitchFamily="50" charset="-127"/>
              </a:rPr>
              <a:t>보고서와 다른 점</a:t>
            </a:r>
            <a:r>
              <a:rPr lang="en-US" altLang="ko-KR" sz="2000" b="1">
                <a:solidFill>
                  <a:srgbClr val="000000"/>
                </a:solidFill>
                <a:ea typeface="굴림" pitchFamily="50" charset="-127"/>
              </a:rPr>
              <a:t>)</a:t>
            </a:r>
          </a:p>
        </p:txBody>
      </p:sp>
      <p:sp>
        <p:nvSpPr>
          <p:cNvPr id="182277" name="AutoShape 5"/>
          <p:cNvSpPr>
            <a:spLocks noChangeArrowheads="1"/>
          </p:cNvSpPr>
          <p:nvPr/>
        </p:nvSpPr>
        <p:spPr bwMode="auto">
          <a:xfrm flipH="1" flipV="1">
            <a:off x="2286000" y="4648200"/>
            <a:ext cx="6553200" cy="1143000"/>
          </a:xfrm>
          <a:prstGeom prst="wedgeRectCallout">
            <a:avLst>
              <a:gd name="adj1" fmla="val -58796"/>
              <a:gd name="adj2" fmla="val 10861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ko-KR" sz="2000" b="1">
                <a:solidFill>
                  <a:srgbClr val="000000"/>
                </a:solidFill>
                <a:ea typeface="굴림" pitchFamily="50" charset="-127"/>
              </a:rPr>
              <a:t> Price =  </a:t>
            </a:r>
            <a:r>
              <a:rPr lang="ko-KR" altLang="en-US" sz="2000" b="1">
                <a:solidFill>
                  <a:srgbClr val="000000"/>
                </a:solidFill>
                <a:ea typeface="굴림" pitchFamily="50" charset="-127"/>
              </a:rPr>
              <a:t>특정 공급사의 견적가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000" b="1">
                <a:solidFill>
                  <a:srgbClr val="000000"/>
                </a:solidFill>
                <a:ea typeface="굴림" pitchFamily="50" charset="-127"/>
              </a:rPr>
              <a:t> </a:t>
            </a:r>
            <a:r>
              <a:rPr lang="en-US" altLang="ko-KR" sz="2000" b="1">
                <a:solidFill>
                  <a:srgbClr val="000000"/>
                </a:solidFill>
                <a:ea typeface="굴림" pitchFamily="50" charset="-127"/>
              </a:rPr>
              <a:t>PART</a:t>
            </a:r>
            <a:r>
              <a:rPr lang="ko-KR" altLang="en-US" sz="2000" b="1">
                <a:solidFill>
                  <a:srgbClr val="000000"/>
                </a:solidFill>
                <a:ea typeface="굴림" pitchFamily="50" charset="-127"/>
              </a:rPr>
              <a:t>의 속성도 아니며</a:t>
            </a:r>
            <a:r>
              <a:rPr lang="en-US" altLang="ko-KR" sz="2000" b="1">
                <a:solidFill>
                  <a:srgbClr val="000000"/>
                </a:solidFill>
                <a:ea typeface="굴림" pitchFamily="50" charset="-127"/>
              </a:rPr>
              <a:t>, COMPANY</a:t>
            </a:r>
            <a:r>
              <a:rPr lang="ko-KR" altLang="en-US" sz="2000" b="1">
                <a:solidFill>
                  <a:srgbClr val="000000"/>
                </a:solidFill>
                <a:ea typeface="굴림" pitchFamily="50" charset="-127"/>
              </a:rPr>
              <a:t>의 속성도  아님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0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 </a:t>
            </a:r>
            <a:r>
              <a:rPr lang="en-US" altLang="ko-KR" sz="20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Price</a:t>
            </a:r>
            <a:r>
              <a:rPr lang="ko-KR" altLang="en-US" sz="20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는 </a:t>
            </a:r>
            <a:r>
              <a:rPr lang="en-US" altLang="ko-KR" sz="20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PART</a:t>
            </a:r>
            <a:r>
              <a:rPr lang="ko-KR" altLang="en-US" sz="20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와 </a:t>
            </a:r>
            <a:r>
              <a:rPr lang="en-US" altLang="ko-KR" sz="20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COMPANY</a:t>
            </a:r>
            <a:r>
              <a:rPr lang="ko-KR" altLang="en-US" sz="20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의 </a:t>
            </a:r>
            <a:r>
              <a:rPr lang="en-US" altLang="ko-KR" sz="20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ID-</a:t>
            </a:r>
            <a:r>
              <a:rPr lang="ko-KR" altLang="en-US" sz="20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종속 개체임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9448800" y="3048000"/>
            <a:ext cx="762000" cy="3048000"/>
          </a:xfrm>
          <a:prstGeom prst="rect">
            <a:avLst/>
          </a:prstGeom>
          <a:noFill/>
          <a:ln w="38100" algn="ctr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17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>
                <a:ea typeface="굴림" panose="020B0600000101010101" pitchFamily="50" charset="-127"/>
              </a:rPr>
              <a:t>ID-Dependent Relationships:</a:t>
            </a:r>
            <a:br>
              <a:rPr lang="en-US" altLang="ko-KR" sz="4000">
                <a:ea typeface="굴림" panose="020B0600000101010101" pitchFamily="50" charset="-127"/>
              </a:rPr>
            </a:br>
            <a:r>
              <a:rPr lang="en-US" altLang="ko-KR" sz="4000">
                <a:ea typeface="굴림" panose="020B0600000101010101" pitchFamily="50" charset="-127"/>
              </a:rPr>
              <a:t>The Association Pattern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ko-KR">
                <a:solidFill>
                  <a:srgbClr val="0066FF"/>
                </a:solidFill>
              </a:rPr>
              <a:t>5-</a:t>
            </a:r>
            <a:fld id="{021CA512-EC5D-42D3-BA9D-4F9B90139620}" type="slidenum">
              <a:rPr lang="en-US" altLang="ko-KR">
                <a:solidFill>
                  <a:srgbClr val="0066FF"/>
                </a:solidFill>
              </a:rPr>
              <a:pPr algn="r" eaLnBrk="1" hangingPunct="1"/>
              <a:t>13</a:t>
            </a:fld>
            <a:endParaRPr lang="en-US" altLang="ko-KR">
              <a:solidFill>
                <a:srgbClr val="0066FF"/>
              </a:solidFill>
            </a:endParaRPr>
          </a:p>
          <a:p>
            <a:pPr algn="r" eaLnBrk="1" hangingPunct="1"/>
            <a:endParaRPr lang="ko-KR" altLang="en-US">
              <a:solidFill>
                <a:srgbClr val="0066FF"/>
              </a:solidFill>
            </a:endParaRPr>
          </a:p>
        </p:txBody>
      </p:sp>
      <p:sp>
        <p:nvSpPr>
          <p:cNvPr id="29700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mtClean="0">
                <a:solidFill>
                  <a:srgbClr val="000000"/>
                </a:solidFill>
                <a:ea typeface="굴림" panose="020B0600000101010101" pitchFamily="50" charset="-127"/>
              </a:rPr>
              <a:t>KROENKE AND AUER - DATABASE PROCESSING, 11th Edition  © 2010 Pearson Prentice Hall </a:t>
            </a:r>
          </a:p>
        </p:txBody>
      </p:sp>
      <p:pic>
        <p:nvPicPr>
          <p:cNvPr id="29701" name="Picture 6" descr="C:\Users\Auer.WWU\Auer-Projects\Kroenke-Auer-Projects\Kroenke-Auer-DBP-e11\DBP-e11-Supplements\Images\Chapter05\Fig5-22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1400" y="1536701"/>
            <a:ext cx="4953000" cy="4581525"/>
          </a:xfrm>
        </p:spPr>
      </p:pic>
      <p:grpSp>
        <p:nvGrpSpPr>
          <p:cNvPr id="29702" name="Group 13"/>
          <p:cNvGrpSpPr>
            <a:grpSpLocks/>
          </p:cNvGrpSpPr>
          <p:nvPr/>
        </p:nvGrpSpPr>
        <p:grpSpPr bwMode="auto">
          <a:xfrm>
            <a:off x="3505200" y="1828800"/>
            <a:ext cx="4724400" cy="3733800"/>
            <a:chOff x="1248" y="1152"/>
            <a:chExt cx="2976" cy="2352"/>
          </a:xfrm>
        </p:grpSpPr>
        <p:sp>
          <p:nvSpPr>
            <p:cNvPr id="29703" name="Oval 8"/>
            <p:cNvSpPr>
              <a:spLocks noChangeArrowheads="1"/>
            </p:cNvSpPr>
            <p:nvPr/>
          </p:nvSpPr>
          <p:spPr bwMode="auto">
            <a:xfrm>
              <a:off x="1248" y="1152"/>
              <a:ext cx="912" cy="240"/>
            </a:xfrm>
            <a:prstGeom prst="ellipse">
              <a:avLst/>
            </a:prstGeom>
            <a:noFill/>
            <a:ln w="38100" algn="ctr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>
                <a:solidFill>
                  <a:srgbClr val="000000"/>
                </a:solidFill>
                <a:ea typeface="굴림" panose="020B0600000101010101" pitchFamily="50" charset="-127"/>
              </a:endParaRPr>
            </a:p>
          </p:txBody>
        </p:sp>
        <p:grpSp>
          <p:nvGrpSpPr>
            <p:cNvPr id="29704" name="Group 12"/>
            <p:cNvGrpSpPr>
              <a:grpSpLocks/>
            </p:cNvGrpSpPr>
            <p:nvPr/>
          </p:nvGrpSpPr>
          <p:grpSpPr bwMode="auto">
            <a:xfrm>
              <a:off x="2256" y="1152"/>
              <a:ext cx="1968" cy="2352"/>
              <a:chOff x="2256" y="1152"/>
              <a:chExt cx="1968" cy="2352"/>
            </a:xfrm>
          </p:grpSpPr>
          <p:sp>
            <p:nvSpPr>
              <p:cNvPr id="29705" name="Oval 9"/>
              <p:cNvSpPr>
                <a:spLocks noChangeArrowheads="1"/>
              </p:cNvSpPr>
              <p:nvPr/>
            </p:nvSpPr>
            <p:spPr bwMode="auto">
              <a:xfrm>
                <a:off x="2256" y="3168"/>
                <a:ext cx="912" cy="192"/>
              </a:xfrm>
              <a:prstGeom prst="ellipse">
                <a:avLst/>
              </a:prstGeom>
              <a:noFill/>
              <a:ln w="38100" algn="ctr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latinLnBrk="0" hangingPunct="1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>
                  <a:solidFill>
                    <a:srgbClr val="000000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29706" name="Oval 10"/>
              <p:cNvSpPr>
                <a:spLocks noChangeArrowheads="1"/>
              </p:cNvSpPr>
              <p:nvPr/>
            </p:nvSpPr>
            <p:spPr bwMode="auto">
              <a:xfrm>
                <a:off x="2256" y="3312"/>
                <a:ext cx="1056" cy="192"/>
              </a:xfrm>
              <a:prstGeom prst="ellipse">
                <a:avLst/>
              </a:prstGeom>
              <a:noFill/>
              <a:ln w="38100" algn="ctr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latinLnBrk="0" hangingPunct="1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>
                  <a:solidFill>
                    <a:srgbClr val="000000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29707" name="Oval 11"/>
              <p:cNvSpPr>
                <a:spLocks noChangeArrowheads="1"/>
              </p:cNvSpPr>
              <p:nvPr/>
            </p:nvSpPr>
            <p:spPr bwMode="auto">
              <a:xfrm>
                <a:off x="3168" y="1152"/>
                <a:ext cx="1056" cy="240"/>
              </a:xfrm>
              <a:prstGeom prst="ellipse">
                <a:avLst/>
              </a:prstGeom>
              <a:noFill/>
              <a:ln w="38100" algn="ctr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latinLnBrk="0" hangingPunct="1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>
                  <a:solidFill>
                    <a:srgbClr val="000000"/>
                  </a:solidFill>
                  <a:ea typeface="굴림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952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>
                <a:ea typeface="굴림" panose="020B0600000101010101" pitchFamily="50" charset="-127"/>
              </a:rPr>
              <a:t>ID-Dependent Relationships:</a:t>
            </a:r>
            <a:br>
              <a:rPr lang="en-US" altLang="ko-KR" sz="4000">
                <a:ea typeface="굴림" panose="020B0600000101010101" pitchFamily="50" charset="-127"/>
              </a:rPr>
            </a:br>
            <a:r>
              <a:rPr lang="en-US" altLang="ko-KR" sz="4000">
                <a:ea typeface="굴림" panose="020B0600000101010101" pitchFamily="50" charset="-127"/>
              </a:rPr>
              <a:t>The Multivalued Attribute Pattern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ko-KR">
                <a:solidFill>
                  <a:srgbClr val="0066FF"/>
                </a:solidFill>
              </a:rPr>
              <a:t>5-</a:t>
            </a:r>
            <a:fld id="{DE27316E-3447-42EF-A7C4-D08B98909693}" type="slidenum">
              <a:rPr lang="en-US" altLang="ko-KR">
                <a:solidFill>
                  <a:srgbClr val="0066FF"/>
                </a:solidFill>
              </a:rPr>
              <a:pPr algn="r" eaLnBrk="1" hangingPunct="1"/>
              <a:t>14</a:t>
            </a:fld>
            <a:endParaRPr lang="en-US" altLang="ko-KR">
              <a:solidFill>
                <a:srgbClr val="0066FF"/>
              </a:solidFill>
            </a:endParaRPr>
          </a:p>
          <a:p>
            <a:pPr algn="r" eaLnBrk="1" hangingPunct="1"/>
            <a:endParaRPr lang="ko-KR" altLang="en-US">
              <a:solidFill>
                <a:srgbClr val="0066FF"/>
              </a:solidFill>
            </a:endParaRPr>
          </a:p>
        </p:txBody>
      </p:sp>
      <p:sp>
        <p:nvSpPr>
          <p:cNvPr id="30724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mtClean="0">
                <a:solidFill>
                  <a:srgbClr val="000000"/>
                </a:solidFill>
                <a:ea typeface="굴림" panose="020B0600000101010101" pitchFamily="50" charset="-127"/>
              </a:rPr>
              <a:t>KROENKE AND AUER - DATABASE PROCESSING, 11th Edition  © 2010 Pearson Prentice Hall </a:t>
            </a:r>
          </a:p>
        </p:txBody>
      </p:sp>
      <p:pic>
        <p:nvPicPr>
          <p:cNvPr id="30725" name="Picture 6" descr="C:\Users\Auer.WWU\Auer-Projects\Kroenke-Auer-Projects\Kroenke-Auer-DBP-e11\DBP-e11-Supplements\Images\Chapter05\Fig5-24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0400" y="1652588"/>
            <a:ext cx="5715000" cy="4360862"/>
          </a:xfrm>
        </p:spPr>
      </p:pic>
      <p:sp>
        <p:nvSpPr>
          <p:cNvPr id="30726" name="AutoShape 8"/>
          <p:cNvSpPr>
            <a:spLocks noChangeArrowheads="1"/>
          </p:cNvSpPr>
          <p:nvPr/>
        </p:nvSpPr>
        <p:spPr bwMode="auto">
          <a:xfrm flipV="1">
            <a:off x="6248400" y="4114800"/>
            <a:ext cx="1371600" cy="838200"/>
          </a:xfrm>
          <a:prstGeom prst="wedgeEllipseCallout">
            <a:avLst>
              <a:gd name="adj1" fmla="val -85880"/>
              <a:gd name="adj2" fmla="val 3579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>
                <a:solidFill>
                  <a:srgbClr val="000000"/>
                </a:solidFill>
                <a:ea typeface="굴림" panose="020B0600000101010101" pitchFamily="50" charset="-127"/>
              </a:rPr>
              <a:t>다치 속성</a:t>
            </a:r>
          </a:p>
        </p:txBody>
      </p:sp>
      <p:sp>
        <p:nvSpPr>
          <p:cNvPr id="30727" name="Line 9"/>
          <p:cNvSpPr>
            <a:spLocks noChangeShapeType="1"/>
          </p:cNvSpPr>
          <p:nvPr/>
        </p:nvSpPr>
        <p:spPr bwMode="auto">
          <a:xfrm>
            <a:off x="2895600" y="3505200"/>
            <a:ext cx="6400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29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>
                <a:ea typeface="굴림" panose="020B0600000101010101" pitchFamily="50" charset="-127"/>
              </a:rPr>
              <a:t>ID-Dependent Relationships:</a:t>
            </a:r>
            <a:br>
              <a:rPr lang="en-US" altLang="ko-KR" sz="4000">
                <a:ea typeface="굴림" panose="020B0600000101010101" pitchFamily="50" charset="-127"/>
              </a:rPr>
            </a:br>
            <a:r>
              <a:rPr lang="en-US" altLang="ko-KR" sz="4000">
                <a:ea typeface="굴림" panose="020B0600000101010101" pitchFamily="50" charset="-127"/>
              </a:rPr>
              <a:t>The Multivalued Attribute Pattern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ko-KR">
                <a:solidFill>
                  <a:srgbClr val="0066FF"/>
                </a:solidFill>
              </a:rPr>
              <a:t>5-</a:t>
            </a:r>
            <a:fld id="{74D676DF-5A89-4882-BFFB-AE6C8BC646AC}" type="slidenum">
              <a:rPr lang="en-US" altLang="ko-KR">
                <a:solidFill>
                  <a:srgbClr val="0066FF"/>
                </a:solidFill>
              </a:rPr>
              <a:pPr algn="r" eaLnBrk="1" hangingPunct="1"/>
              <a:t>15</a:t>
            </a:fld>
            <a:endParaRPr lang="en-US" altLang="ko-KR">
              <a:solidFill>
                <a:srgbClr val="0066FF"/>
              </a:solidFill>
            </a:endParaRPr>
          </a:p>
          <a:p>
            <a:pPr algn="r" eaLnBrk="1" hangingPunct="1"/>
            <a:endParaRPr lang="ko-KR" altLang="en-US">
              <a:solidFill>
                <a:srgbClr val="0066FF"/>
              </a:solidFill>
            </a:endParaRPr>
          </a:p>
        </p:txBody>
      </p:sp>
      <p:sp>
        <p:nvSpPr>
          <p:cNvPr id="31748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mtClean="0">
                <a:solidFill>
                  <a:srgbClr val="000000"/>
                </a:solidFill>
                <a:ea typeface="굴림" panose="020B0600000101010101" pitchFamily="50" charset="-127"/>
              </a:rPr>
              <a:t>KROENKE AND AUER - DATABASE PROCESSING, 11th Edition  © 2010 Pearson Prentice Hall </a:t>
            </a:r>
          </a:p>
        </p:txBody>
      </p:sp>
      <p:pic>
        <p:nvPicPr>
          <p:cNvPr id="31749" name="Picture 6" descr="C:\Users\Auer.WWU\Auer-Projects\Kroenke-Auer-Projects\Kroenke-Auer-DBP-e11\DBP-e11-Supplements\Images\Chapter05\Fig5-25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75239" y="1685925"/>
            <a:ext cx="1990725" cy="4248150"/>
          </a:xfrm>
        </p:spPr>
      </p:pic>
      <p:sp>
        <p:nvSpPr>
          <p:cNvPr id="31750" name="Oval 8"/>
          <p:cNvSpPr>
            <a:spLocks noChangeArrowheads="1"/>
          </p:cNvSpPr>
          <p:nvPr/>
        </p:nvSpPr>
        <p:spPr bwMode="auto">
          <a:xfrm>
            <a:off x="5105400" y="4648200"/>
            <a:ext cx="1752600" cy="304800"/>
          </a:xfrm>
          <a:prstGeom prst="ellipse">
            <a:avLst/>
          </a:prstGeom>
          <a:noFill/>
          <a:ln w="38100" algn="ctr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31751" name="Oval 9"/>
          <p:cNvSpPr>
            <a:spLocks noChangeArrowheads="1"/>
          </p:cNvSpPr>
          <p:nvPr/>
        </p:nvSpPr>
        <p:spPr bwMode="auto">
          <a:xfrm>
            <a:off x="5105400" y="1981200"/>
            <a:ext cx="1752600" cy="457200"/>
          </a:xfrm>
          <a:prstGeom prst="ellipse">
            <a:avLst/>
          </a:prstGeom>
          <a:noFill/>
          <a:ln w="38100" algn="ctr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679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>
                <a:ea typeface="굴림" panose="020B0600000101010101" pitchFamily="50" charset="-127"/>
              </a:rPr>
              <a:t>ID-Dependent Relationships:</a:t>
            </a:r>
            <a:br>
              <a:rPr lang="en-US" altLang="ko-KR" sz="4000">
                <a:ea typeface="굴림" panose="020B0600000101010101" pitchFamily="50" charset="-127"/>
              </a:rPr>
            </a:br>
            <a:r>
              <a:rPr lang="en-US" altLang="ko-KR" sz="4000">
                <a:ea typeface="굴림" panose="020B0600000101010101" pitchFamily="50" charset="-127"/>
              </a:rPr>
              <a:t>The Multivalued Attribute Pattern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ko-KR">
                <a:solidFill>
                  <a:srgbClr val="0066FF"/>
                </a:solidFill>
              </a:rPr>
              <a:t>5-</a:t>
            </a:r>
            <a:fld id="{7CBCC474-123B-4405-B0FC-9CD4A7B1577F}" type="slidenum">
              <a:rPr lang="en-US" altLang="ko-KR">
                <a:solidFill>
                  <a:srgbClr val="0066FF"/>
                </a:solidFill>
              </a:rPr>
              <a:pPr algn="r" eaLnBrk="1" hangingPunct="1"/>
              <a:t>16</a:t>
            </a:fld>
            <a:endParaRPr lang="en-US" altLang="ko-KR">
              <a:solidFill>
                <a:srgbClr val="0066FF"/>
              </a:solidFill>
            </a:endParaRPr>
          </a:p>
          <a:p>
            <a:pPr algn="r" eaLnBrk="1" hangingPunct="1"/>
            <a:endParaRPr lang="ko-KR" altLang="en-US">
              <a:solidFill>
                <a:srgbClr val="0066FF"/>
              </a:solidFill>
            </a:endParaRPr>
          </a:p>
        </p:txBody>
      </p:sp>
      <p:sp>
        <p:nvSpPr>
          <p:cNvPr id="32772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mtClean="0">
                <a:solidFill>
                  <a:srgbClr val="000000"/>
                </a:solidFill>
                <a:ea typeface="굴림" panose="020B0600000101010101" pitchFamily="50" charset="-127"/>
              </a:rPr>
              <a:t>KROENKE AND AUER - DATABASE PROCESSING, 11th Edition  © 2010 Pearson Prentice Hall </a:t>
            </a:r>
          </a:p>
        </p:txBody>
      </p:sp>
      <p:pic>
        <p:nvPicPr>
          <p:cNvPr id="32773" name="Picture 6" descr="C:\Users\Auer.WWU\Auer-Projects\Kroenke-Auer-Projects\Kroenke-Auer-DBP-e11\DBP-e11-Supplements\Images\Chapter05\Fig5-26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1655764"/>
            <a:ext cx="7086600" cy="4078287"/>
          </a:xfrm>
        </p:spPr>
      </p:pic>
      <p:sp>
        <p:nvSpPr>
          <p:cNvPr id="32774" name="Oval 8"/>
          <p:cNvSpPr>
            <a:spLocks noChangeArrowheads="1"/>
          </p:cNvSpPr>
          <p:nvPr/>
        </p:nvSpPr>
        <p:spPr bwMode="auto">
          <a:xfrm>
            <a:off x="2667000" y="3200400"/>
            <a:ext cx="1066800" cy="304800"/>
          </a:xfrm>
          <a:prstGeom prst="ellipse">
            <a:avLst/>
          </a:prstGeom>
          <a:noFill/>
          <a:ln w="38100" algn="ctr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32775" name="Oval 9"/>
          <p:cNvSpPr>
            <a:spLocks noChangeArrowheads="1"/>
          </p:cNvSpPr>
          <p:nvPr/>
        </p:nvSpPr>
        <p:spPr bwMode="auto">
          <a:xfrm>
            <a:off x="6172200" y="3276600"/>
            <a:ext cx="1066800" cy="304800"/>
          </a:xfrm>
          <a:prstGeom prst="ellipse">
            <a:avLst/>
          </a:prstGeom>
          <a:noFill/>
          <a:ln w="38100" algn="ctr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66570" name="AutoShape 10"/>
          <p:cNvSpPr>
            <a:spLocks noChangeArrowheads="1"/>
          </p:cNvSpPr>
          <p:nvPr/>
        </p:nvSpPr>
        <p:spPr bwMode="auto">
          <a:xfrm>
            <a:off x="4800600" y="3810000"/>
            <a:ext cx="1295400" cy="685800"/>
          </a:xfrm>
          <a:prstGeom prst="wedgeRoundRectCallout">
            <a:avLst>
              <a:gd name="adj1" fmla="val 78185"/>
              <a:gd name="adj2" fmla="val 2013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굴림" pitchFamily="50" charset="-127"/>
              </a:rPr>
              <a:t>서로 연관 없음</a:t>
            </a:r>
          </a:p>
        </p:txBody>
      </p:sp>
      <p:sp>
        <p:nvSpPr>
          <p:cNvPr id="32777" name="AutoShape 11"/>
          <p:cNvSpPr>
            <a:spLocks noChangeArrowheads="1"/>
          </p:cNvSpPr>
          <p:nvPr/>
        </p:nvSpPr>
        <p:spPr bwMode="auto">
          <a:xfrm>
            <a:off x="4648200" y="3810000"/>
            <a:ext cx="1447800" cy="1066800"/>
          </a:xfrm>
          <a:prstGeom prst="wedgeRoundRectCallout">
            <a:avLst>
              <a:gd name="adj1" fmla="val -66884"/>
              <a:gd name="adj2" fmla="val -4419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>
                <a:solidFill>
                  <a:srgbClr val="000000"/>
                </a:solidFill>
                <a:ea typeface="굴림" panose="020B0600000101010101" pitchFamily="50" charset="-127"/>
              </a:rPr>
              <a:t>서로 연관 없음 </a:t>
            </a:r>
            <a:r>
              <a:rPr lang="en-US" altLang="ko-KR" sz="2000" b="1">
                <a:solidFill>
                  <a:srgbClr val="000000"/>
                </a:solidFill>
                <a:ea typeface="굴림" panose="020B0600000101010101" pitchFamily="50" charset="-127"/>
              </a:rPr>
              <a:t>(</a:t>
            </a:r>
            <a:r>
              <a:rPr lang="ko-KR" altLang="en-US" sz="2000" b="1">
                <a:solidFill>
                  <a:srgbClr val="000000"/>
                </a:solidFill>
                <a:ea typeface="굴림" panose="020B0600000101010101" pitchFamily="50" charset="-127"/>
              </a:rPr>
              <a:t>독립적</a:t>
            </a:r>
            <a:r>
              <a:rPr lang="en-US" altLang="ko-KR" sz="2000" b="1">
                <a:solidFill>
                  <a:srgbClr val="000000"/>
                </a:solidFill>
                <a:ea typeface="굴림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407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>
                <a:ea typeface="굴림" panose="020B0600000101010101" pitchFamily="50" charset="-127"/>
              </a:rPr>
              <a:t>ID-Dependent Relationships:</a:t>
            </a:r>
            <a:br>
              <a:rPr lang="en-US" altLang="ko-KR" sz="4000">
                <a:ea typeface="굴림" panose="020B0600000101010101" pitchFamily="50" charset="-127"/>
              </a:rPr>
            </a:br>
            <a:r>
              <a:rPr lang="en-US" altLang="ko-KR" sz="4000">
                <a:ea typeface="굴림" panose="020B0600000101010101" pitchFamily="50" charset="-127"/>
              </a:rPr>
              <a:t>The Multivalued Attribute Pattern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ko-KR">
                <a:solidFill>
                  <a:srgbClr val="0066FF"/>
                </a:solidFill>
              </a:rPr>
              <a:t>5-</a:t>
            </a:r>
            <a:fld id="{B036EEA7-CDD1-4B60-93F3-19D1A83B349D}" type="slidenum">
              <a:rPr lang="en-US" altLang="ko-KR">
                <a:solidFill>
                  <a:srgbClr val="0066FF"/>
                </a:solidFill>
              </a:rPr>
              <a:pPr algn="r" eaLnBrk="1" hangingPunct="1"/>
              <a:t>17</a:t>
            </a:fld>
            <a:endParaRPr lang="en-US" altLang="ko-KR">
              <a:solidFill>
                <a:srgbClr val="0066FF"/>
              </a:solidFill>
            </a:endParaRPr>
          </a:p>
          <a:p>
            <a:pPr algn="r" eaLnBrk="1" hangingPunct="1"/>
            <a:endParaRPr lang="ko-KR" altLang="en-US">
              <a:solidFill>
                <a:srgbClr val="0066FF"/>
              </a:solidFill>
            </a:endParaRPr>
          </a:p>
        </p:txBody>
      </p:sp>
      <p:sp>
        <p:nvSpPr>
          <p:cNvPr id="33796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mtClean="0">
                <a:solidFill>
                  <a:srgbClr val="000000"/>
                </a:solidFill>
                <a:ea typeface="굴림" panose="020B0600000101010101" pitchFamily="50" charset="-127"/>
              </a:rPr>
              <a:t>KROENKE AND AUER - DATABASE PROCESSING, 11th Edition  © 2010 Pearson Prentice Hall </a:t>
            </a:r>
          </a:p>
        </p:txBody>
      </p:sp>
      <p:pic>
        <p:nvPicPr>
          <p:cNvPr id="33797" name="Picture 6" descr="C:\Users\Auer.WWU\Auer-Projects\Kroenke-Auer-Projects\Kroenke-Auer-DBP-e11\DBP-e11-Supplements\Images\Chapter05\Fig5-27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62401" y="1676400"/>
            <a:ext cx="4524375" cy="4343400"/>
          </a:xfrm>
        </p:spPr>
      </p:pic>
      <p:sp>
        <p:nvSpPr>
          <p:cNvPr id="33798" name="Oval 8"/>
          <p:cNvSpPr>
            <a:spLocks noChangeArrowheads="1"/>
          </p:cNvSpPr>
          <p:nvPr/>
        </p:nvSpPr>
        <p:spPr bwMode="auto">
          <a:xfrm>
            <a:off x="5257800" y="1981200"/>
            <a:ext cx="1676400" cy="457200"/>
          </a:xfrm>
          <a:prstGeom prst="ellipse">
            <a:avLst/>
          </a:prstGeom>
          <a:noFill/>
          <a:ln w="38100" algn="ctr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33799" name="Oval 9"/>
          <p:cNvSpPr>
            <a:spLocks noChangeArrowheads="1"/>
          </p:cNvSpPr>
          <p:nvPr/>
        </p:nvSpPr>
        <p:spPr bwMode="auto">
          <a:xfrm>
            <a:off x="4038600" y="4876800"/>
            <a:ext cx="1676400" cy="228600"/>
          </a:xfrm>
          <a:prstGeom prst="ellipse">
            <a:avLst/>
          </a:prstGeom>
          <a:noFill/>
          <a:ln w="38100" algn="ctr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33800" name="Oval 10"/>
          <p:cNvSpPr>
            <a:spLocks noChangeArrowheads="1"/>
          </p:cNvSpPr>
          <p:nvPr/>
        </p:nvSpPr>
        <p:spPr bwMode="auto">
          <a:xfrm>
            <a:off x="6553200" y="4876800"/>
            <a:ext cx="1676400" cy="228600"/>
          </a:xfrm>
          <a:prstGeom prst="ellipse">
            <a:avLst/>
          </a:prstGeom>
          <a:noFill/>
          <a:ln w="38100" algn="ctr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155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z="4000">
                <a:ea typeface="굴림" panose="020B0600000101010101" pitchFamily="50" charset="-127"/>
              </a:rPr>
              <a:t>ID-Dependent Relationships:</a:t>
            </a:r>
            <a:br>
              <a:rPr lang="en-US" altLang="ko-KR" sz="4000">
                <a:ea typeface="굴림" panose="020B0600000101010101" pitchFamily="50" charset="-127"/>
              </a:rPr>
            </a:br>
            <a:r>
              <a:rPr lang="en-US" altLang="ko-KR" sz="4000">
                <a:ea typeface="굴림" panose="020B0600000101010101" pitchFamily="50" charset="-127"/>
              </a:rPr>
              <a:t>The Multivaled Attribute Pattern</a:t>
            </a:r>
            <a:endParaRPr lang="ko-KR" altLang="en-US" sz="4000">
              <a:ea typeface="굴림" panose="020B0600000101010101" pitchFamily="50" charset="-127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ko-KR" sz="2800">
                <a:ea typeface="굴림" panose="020B0600000101010101" pitchFamily="50" charset="-127"/>
              </a:rPr>
              <a:t>PhoneNumber</a:t>
            </a:r>
            <a:r>
              <a:rPr lang="ko-KR" altLang="en-US" sz="2800">
                <a:ea typeface="굴림" panose="020B0600000101010101" pitchFamily="50" charset="-127"/>
              </a:rPr>
              <a:t>와 </a:t>
            </a:r>
            <a:r>
              <a:rPr lang="en-US" altLang="ko-KR" sz="2800">
                <a:ea typeface="굴림" panose="020B0600000101010101" pitchFamily="50" charset="-127"/>
              </a:rPr>
              <a:t>Contact</a:t>
            </a:r>
            <a:r>
              <a:rPr lang="ko-KR" altLang="en-US" sz="2800">
                <a:ea typeface="굴림" panose="020B0600000101010101" pitchFamily="50" charset="-127"/>
              </a:rPr>
              <a:t>가 서로 연관 있는 경우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09800"/>
            <a:ext cx="6324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3200400" y="4800600"/>
            <a:ext cx="2743200" cy="381000"/>
          </a:xfrm>
          <a:prstGeom prst="ellips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77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z="4000">
                <a:ea typeface="굴림" panose="020B0600000101010101" pitchFamily="50" charset="-127"/>
              </a:rPr>
              <a:t>ID-Dependent Relationships:</a:t>
            </a:r>
            <a:br>
              <a:rPr lang="en-US" altLang="ko-KR" sz="4000">
                <a:ea typeface="굴림" panose="020B0600000101010101" pitchFamily="50" charset="-127"/>
              </a:rPr>
            </a:br>
            <a:r>
              <a:rPr lang="en-US" altLang="ko-KR" sz="4000">
                <a:ea typeface="굴림" panose="020B0600000101010101" pitchFamily="50" charset="-127"/>
              </a:rPr>
              <a:t>The Multivaled Attribute Pattern</a:t>
            </a:r>
            <a:endParaRPr lang="ko-KR" altLang="en-US" sz="4000">
              <a:ea typeface="굴림" panose="020B0600000101010101" pitchFamily="50" charset="-127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ko-KR" sz="2800">
                <a:ea typeface="굴림" panose="020B0600000101010101" pitchFamily="50" charset="-127"/>
              </a:rPr>
              <a:t>PhoneNumber</a:t>
            </a:r>
            <a:r>
              <a:rPr lang="ko-KR" altLang="en-US" sz="2800">
                <a:ea typeface="굴림" panose="020B0600000101010101" pitchFamily="50" charset="-127"/>
              </a:rPr>
              <a:t>와 </a:t>
            </a:r>
            <a:r>
              <a:rPr lang="en-US" altLang="ko-KR" sz="2800">
                <a:ea typeface="굴림" panose="020B0600000101010101" pitchFamily="50" charset="-127"/>
              </a:rPr>
              <a:t>Contact</a:t>
            </a:r>
            <a:r>
              <a:rPr lang="ko-KR" altLang="en-US" sz="2800">
                <a:ea typeface="굴림" panose="020B0600000101010101" pitchFamily="50" charset="-127"/>
              </a:rPr>
              <a:t>가 서로 연관 있는 경우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pic>
        <p:nvPicPr>
          <p:cNvPr id="358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133600"/>
            <a:ext cx="1957388" cy="438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Oval 7"/>
          <p:cNvSpPr>
            <a:spLocks noChangeArrowheads="1"/>
          </p:cNvSpPr>
          <p:nvPr/>
        </p:nvSpPr>
        <p:spPr bwMode="auto">
          <a:xfrm>
            <a:off x="4572000" y="5562600"/>
            <a:ext cx="2057400" cy="914400"/>
          </a:xfrm>
          <a:prstGeom prst="ellips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78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5.2 Patterns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강한 개체 패턴 </a:t>
            </a:r>
            <a:r>
              <a:rPr lang="en-US" altLang="ko-KR" smtClean="0">
                <a:ea typeface="굴림" panose="020B0600000101010101" pitchFamily="50" charset="-127"/>
              </a:rPr>
              <a:t>(strong entity patterns)</a:t>
            </a:r>
          </a:p>
          <a:p>
            <a:pPr lvl="1"/>
            <a:r>
              <a:rPr lang="en-US" altLang="ko-KR" b="1" smtClean="0">
                <a:solidFill>
                  <a:srgbClr val="0066FF"/>
                </a:solidFill>
                <a:ea typeface="굴림" panose="020B0600000101010101" pitchFamily="50" charset="-127"/>
              </a:rPr>
              <a:t>1:1, 1:N, N:M </a:t>
            </a:r>
            <a:r>
              <a:rPr lang="ko-KR" altLang="en-US" b="1" smtClean="0">
                <a:solidFill>
                  <a:srgbClr val="0066FF"/>
                </a:solidFill>
                <a:ea typeface="굴림" panose="020B0600000101010101" pitchFamily="50" charset="-127"/>
              </a:rPr>
              <a:t>강한 개체 관계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ID </a:t>
            </a:r>
            <a:r>
              <a:rPr lang="ko-KR" altLang="en-US" smtClean="0">
                <a:ea typeface="굴림" panose="020B0600000101010101" pitchFamily="50" charset="-127"/>
              </a:rPr>
              <a:t>종속 관계 </a:t>
            </a:r>
            <a:r>
              <a:rPr lang="en-US" altLang="ko-KR" smtClean="0">
                <a:ea typeface="굴림" panose="020B0600000101010101" pitchFamily="50" charset="-127"/>
              </a:rPr>
              <a:t>(ID-dependent relationships)</a:t>
            </a:r>
          </a:p>
          <a:p>
            <a:pPr lvl="1"/>
            <a:r>
              <a:rPr lang="ko-KR" altLang="en-US" b="1" smtClean="0">
                <a:solidFill>
                  <a:srgbClr val="0066FF"/>
                </a:solidFill>
                <a:ea typeface="굴림" panose="020B0600000101010101" pitchFamily="50" charset="-127"/>
              </a:rPr>
              <a:t>연관</a:t>
            </a:r>
            <a:r>
              <a:rPr lang="en-US" altLang="ko-KR" b="1" smtClean="0">
                <a:solidFill>
                  <a:srgbClr val="0066FF"/>
                </a:solidFill>
                <a:ea typeface="굴림" panose="020B0600000101010101" pitchFamily="50" charset="-127"/>
              </a:rPr>
              <a:t>, </a:t>
            </a:r>
            <a:r>
              <a:rPr lang="ko-KR" altLang="en-US" b="1" smtClean="0">
                <a:solidFill>
                  <a:srgbClr val="0066FF"/>
                </a:solidFill>
                <a:ea typeface="굴림" panose="020B0600000101010101" pitchFamily="50" charset="-127"/>
              </a:rPr>
              <a:t>다치 속성</a:t>
            </a:r>
            <a:r>
              <a:rPr lang="en-US" altLang="ko-KR" b="1" smtClean="0">
                <a:solidFill>
                  <a:srgbClr val="0066FF"/>
                </a:solidFill>
                <a:ea typeface="굴림" panose="020B0600000101010101" pitchFamily="50" charset="-127"/>
              </a:rPr>
              <a:t>, </a:t>
            </a:r>
            <a:r>
              <a:rPr lang="ko-KR" altLang="en-US" b="1" smtClean="0">
                <a:solidFill>
                  <a:srgbClr val="0066FF"/>
                </a:solidFill>
                <a:ea typeface="굴림" panose="020B0600000101010101" pitchFamily="50" charset="-127"/>
              </a:rPr>
              <a:t>원형</a:t>
            </a:r>
            <a:r>
              <a:rPr lang="en-US" altLang="ko-KR" b="1" smtClean="0">
                <a:solidFill>
                  <a:srgbClr val="0066FF"/>
                </a:solidFill>
                <a:ea typeface="굴림" panose="020B0600000101010101" pitchFamily="50" charset="-127"/>
              </a:rPr>
              <a:t>/</a:t>
            </a:r>
            <a:r>
              <a:rPr lang="ko-KR" altLang="en-US" b="1" smtClean="0">
                <a:solidFill>
                  <a:srgbClr val="0066FF"/>
                </a:solidFill>
                <a:ea typeface="굴림" panose="020B0600000101010101" pitchFamily="50" charset="-127"/>
              </a:rPr>
              <a:t>인스턴스 패턴</a:t>
            </a:r>
            <a:endParaRPr lang="en-US" altLang="ko-KR" b="1" smtClean="0">
              <a:solidFill>
                <a:srgbClr val="0066FF"/>
              </a:solidFill>
              <a:ea typeface="굴림" panose="020B0600000101010101" pitchFamily="50" charset="-127"/>
            </a:endParaRPr>
          </a:p>
          <a:p>
            <a:r>
              <a:rPr lang="ko-KR" altLang="en-US" smtClean="0">
                <a:ea typeface="굴림" panose="020B0600000101010101" pitchFamily="50" charset="-127"/>
              </a:rPr>
              <a:t>혼합 패턴 </a:t>
            </a:r>
            <a:r>
              <a:rPr lang="en-US" altLang="ko-KR" smtClean="0">
                <a:ea typeface="굴림" panose="020B0600000101010101" pitchFamily="50" charset="-127"/>
              </a:rPr>
              <a:t>(mixed patterns)</a:t>
            </a:r>
          </a:p>
          <a:p>
            <a:pPr lvl="1"/>
            <a:r>
              <a:rPr lang="en-US" altLang="ko-KR" b="1" smtClean="0">
                <a:solidFill>
                  <a:srgbClr val="0066FF"/>
                </a:solidFill>
                <a:ea typeface="굴림" panose="020B0600000101010101" pitchFamily="50" charset="-127"/>
              </a:rPr>
              <a:t>Line-item, </a:t>
            </a:r>
            <a:r>
              <a:rPr lang="ko-KR" altLang="en-US" b="1" smtClean="0">
                <a:solidFill>
                  <a:srgbClr val="0066FF"/>
                </a:solidFill>
                <a:ea typeface="굴림" panose="020B0600000101010101" pitchFamily="50" charset="-127"/>
              </a:rPr>
              <a:t>기타 혼합 패턴</a:t>
            </a:r>
            <a:r>
              <a:rPr lang="en-US" altLang="ko-KR" b="1" smtClean="0">
                <a:solidFill>
                  <a:srgbClr val="0066FF"/>
                </a:solidFill>
                <a:ea typeface="굴림" panose="020B0600000101010101" pitchFamily="50" charset="-127"/>
              </a:rPr>
              <a:t>, For-use-by </a:t>
            </a:r>
            <a:r>
              <a:rPr lang="ko-KR" altLang="en-US" b="1" smtClean="0">
                <a:solidFill>
                  <a:srgbClr val="0066FF"/>
                </a:solidFill>
                <a:ea typeface="굴림" panose="020B0600000101010101" pitchFamily="50" charset="-127"/>
              </a:rPr>
              <a:t>패턴</a:t>
            </a:r>
          </a:p>
          <a:p>
            <a:r>
              <a:rPr lang="ko-KR" altLang="en-US" smtClean="0">
                <a:ea typeface="굴림" panose="020B0600000101010101" pitchFamily="50" charset="-127"/>
              </a:rPr>
              <a:t>재귀 패턴 </a:t>
            </a:r>
            <a:r>
              <a:rPr lang="en-US" altLang="ko-KR" smtClean="0">
                <a:ea typeface="굴림" panose="020B0600000101010101" pitchFamily="50" charset="-127"/>
              </a:rPr>
              <a:t>(recursive patterns)</a:t>
            </a:r>
          </a:p>
          <a:p>
            <a:pPr lvl="1"/>
            <a:r>
              <a:rPr lang="en-US" altLang="ko-KR" b="1" smtClean="0">
                <a:solidFill>
                  <a:srgbClr val="0066FF"/>
                </a:solidFill>
                <a:ea typeface="굴림" panose="020B0600000101010101" pitchFamily="50" charset="-127"/>
              </a:rPr>
              <a:t>1:1, 1:N, N:M </a:t>
            </a:r>
            <a:r>
              <a:rPr lang="ko-KR" altLang="en-US" b="1" smtClean="0">
                <a:solidFill>
                  <a:srgbClr val="0066FF"/>
                </a:solidFill>
                <a:ea typeface="굴림" panose="020B0600000101010101" pitchFamily="50" charset="-127"/>
              </a:rPr>
              <a:t>재귀 관계</a:t>
            </a:r>
          </a:p>
        </p:txBody>
      </p:sp>
    </p:spTree>
    <p:extLst>
      <p:ext uri="{BB962C8B-B14F-4D97-AF65-F5344CB8AC3E}">
        <p14:creationId xmlns:p14="http://schemas.microsoft.com/office/powerpoint/2010/main" val="65293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>
                <a:ea typeface="굴림" panose="020B0600000101010101" pitchFamily="50" charset="-127"/>
              </a:rPr>
              <a:t>ID-Dependent Relationships:</a:t>
            </a:r>
            <a:br>
              <a:rPr lang="en-US" altLang="ko-KR" sz="4000">
                <a:ea typeface="굴림" panose="020B0600000101010101" pitchFamily="50" charset="-127"/>
              </a:rPr>
            </a:br>
            <a:r>
              <a:rPr lang="en-US" altLang="ko-KR" sz="4000">
                <a:ea typeface="굴림" panose="020B0600000101010101" pitchFamily="50" charset="-127"/>
              </a:rPr>
              <a:t>The Archetype/Instance Pattern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>
                <a:ea typeface="굴림" pitchFamily="50" charset="-127"/>
              </a:rPr>
              <a:t>원형</a:t>
            </a:r>
            <a:r>
              <a:rPr lang="en-US" altLang="ko-KR" smtClean="0">
                <a:ea typeface="굴림" pitchFamily="50" charset="-127"/>
              </a:rPr>
              <a:t>/</a:t>
            </a:r>
            <a:r>
              <a:rPr lang="ko-KR" altLang="en-US" smtClean="0">
                <a:ea typeface="굴림" pitchFamily="50" charset="-127"/>
              </a:rPr>
              <a:t>인스턴스 패턴</a:t>
            </a:r>
            <a:r>
              <a:rPr lang="en-US" altLang="ko-KR" smtClean="0">
                <a:ea typeface="굴림" pitchFamily="50" charset="-127"/>
              </a:rPr>
              <a:t>:</a:t>
            </a:r>
          </a:p>
          <a:p>
            <a:pPr lvl="1" eaLnBrk="1" hangingPunct="1">
              <a:buFontTx/>
              <a:buNone/>
              <a:defRPr/>
            </a:pPr>
            <a:r>
              <a:rPr lang="en-US" altLang="ko-KR" smtClean="0">
                <a:ea typeface="굴림" pitchFamily="50" charset="-127"/>
              </a:rPr>
              <a:t>   ID-</a:t>
            </a:r>
            <a:r>
              <a:rPr lang="ko-KR" altLang="en-US" smtClean="0">
                <a:ea typeface="굴림" pitchFamily="50" charset="-127"/>
              </a:rPr>
              <a:t>종속 </a:t>
            </a:r>
            <a:r>
              <a:rPr lang="en-US" altLang="ko-KR" smtClean="0">
                <a:ea typeface="굴림" pitchFamily="50" charset="-127"/>
              </a:rPr>
              <a:t>child</a:t>
            </a:r>
            <a:r>
              <a:rPr lang="ko-KR" altLang="en-US" smtClean="0">
                <a:ea typeface="굴림" pitchFamily="50" charset="-127"/>
              </a:rPr>
              <a:t>가 추상적 또는 논리적 </a:t>
            </a:r>
            <a:r>
              <a:rPr lang="en-US" altLang="ko-KR" smtClean="0">
                <a:ea typeface="굴림" pitchFamily="50" charset="-127"/>
              </a:rPr>
              <a:t>parent</a:t>
            </a:r>
            <a:r>
              <a:rPr lang="ko-KR" altLang="en-US" smtClean="0">
                <a:ea typeface="굴림" pitchFamily="50" charset="-127"/>
              </a:rPr>
              <a:t>의  </a:t>
            </a:r>
            <a:r>
              <a:rPr lang="ko-KR" altLang="en-US" b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물리적 인스턴스인</a:t>
            </a:r>
            <a:r>
              <a:rPr lang="ko-KR" altLang="en-US" smtClean="0">
                <a:ea typeface="굴림" pitchFamily="50" charset="-127"/>
              </a:rPr>
              <a:t> 경우에 나타남</a:t>
            </a:r>
          </a:p>
          <a:p>
            <a:pPr lvl="1" eaLnBrk="1" hangingPunct="1">
              <a:buFontTx/>
              <a:buNone/>
              <a:defRPr/>
            </a:pPr>
            <a:endParaRPr lang="en-US" altLang="ko-KR" smtClean="0">
              <a:ea typeface="굴림" pitchFamily="50" charset="-127"/>
            </a:endParaRPr>
          </a:p>
          <a:p>
            <a:pPr lvl="1" eaLnBrk="1" hangingPunct="1">
              <a:defRPr/>
            </a:pPr>
            <a:r>
              <a:rPr lang="en-US" altLang="ko-KR" smtClean="0">
                <a:ea typeface="굴림" pitchFamily="50" charset="-127"/>
              </a:rPr>
              <a:t>PAINTING : PRINT</a:t>
            </a:r>
          </a:p>
          <a:p>
            <a:pPr lvl="1" eaLnBrk="1" hangingPunct="1">
              <a:defRPr/>
            </a:pPr>
            <a:r>
              <a:rPr lang="en-US" altLang="ko-KR" smtClean="0">
                <a:ea typeface="굴림" pitchFamily="50" charset="-127"/>
              </a:rPr>
              <a:t>CLASS : SECTION</a:t>
            </a:r>
          </a:p>
          <a:p>
            <a:pPr lvl="1" eaLnBrk="1" hangingPunct="1">
              <a:defRPr/>
            </a:pPr>
            <a:r>
              <a:rPr lang="en-US" altLang="ko-KR" smtClean="0">
                <a:ea typeface="굴림" pitchFamily="50" charset="-127"/>
              </a:rPr>
              <a:t>YACHT_DESIGN : YACHT</a:t>
            </a:r>
          </a:p>
          <a:p>
            <a:pPr lvl="1" eaLnBrk="1" hangingPunct="1">
              <a:defRPr/>
            </a:pPr>
            <a:r>
              <a:rPr lang="en-US" altLang="ko-KR" smtClean="0">
                <a:ea typeface="굴림" pitchFamily="50" charset="-127"/>
              </a:rPr>
              <a:t>HOUSE_MODEL: HOUSE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ko-KR">
                <a:solidFill>
                  <a:srgbClr val="0066FF"/>
                </a:solidFill>
              </a:rPr>
              <a:t>5-</a:t>
            </a:r>
            <a:fld id="{2D93DED7-12AB-401A-B48A-55636310DF89}" type="slidenum">
              <a:rPr lang="en-US" altLang="ko-KR">
                <a:solidFill>
                  <a:srgbClr val="0066FF"/>
                </a:solidFill>
              </a:rPr>
              <a:pPr algn="r" eaLnBrk="1" hangingPunct="1"/>
              <a:t>20</a:t>
            </a:fld>
            <a:endParaRPr lang="en-US" altLang="ko-KR">
              <a:solidFill>
                <a:srgbClr val="0066FF"/>
              </a:solidFill>
            </a:endParaRPr>
          </a:p>
          <a:p>
            <a:pPr algn="r" eaLnBrk="1" hangingPunct="1"/>
            <a:endParaRPr lang="ko-KR" altLang="en-US">
              <a:solidFill>
                <a:srgbClr val="0066FF"/>
              </a:solidFill>
            </a:endParaRPr>
          </a:p>
        </p:txBody>
      </p:sp>
      <p:sp>
        <p:nvSpPr>
          <p:cNvPr id="36869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mtClean="0">
                <a:solidFill>
                  <a:srgbClr val="000000"/>
                </a:solidFill>
                <a:ea typeface="굴림" panose="020B0600000101010101" pitchFamily="50" charset="-127"/>
              </a:rPr>
              <a:t>KROENKE AND AUER - DATABASE PROCESSING, 11th Edition  © 2010 Pearson Prentice Hall </a:t>
            </a:r>
          </a:p>
        </p:txBody>
      </p:sp>
    </p:spTree>
    <p:extLst>
      <p:ext uri="{BB962C8B-B14F-4D97-AF65-F5344CB8AC3E}">
        <p14:creationId xmlns:p14="http://schemas.microsoft.com/office/powerpoint/2010/main" val="20259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7" descr="C:\Users\Auer.WWU\Auer-Projects\Kroenke-Auer-Projects\Kroenke-Auer-DBP-e11\DBP-e11-Supplements\Images\Chapter05\Fig5-30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43401" y="1600200"/>
            <a:ext cx="5667375" cy="4535488"/>
          </a:xfrm>
        </p:spPr>
      </p:pic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>
                <a:ea typeface="굴림" panose="020B0600000101010101" pitchFamily="50" charset="-127"/>
              </a:rPr>
              <a:t>ID-Dependent Relationships:</a:t>
            </a:r>
            <a:br>
              <a:rPr lang="en-US" altLang="ko-KR" sz="4000">
                <a:ea typeface="굴림" panose="020B0600000101010101" pitchFamily="50" charset="-127"/>
              </a:rPr>
            </a:br>
            <a:r>
              <a:rPr lang="en-US" altLang="ko-KR" sz="4000">
                <a:ea typeface="굴림" panose="020B0600000101010101" pitchFamily="50" charset="-127"/>
              </a:rPr>
              <a:t>The Archetype/Instance Pattern</a:t>
            </a:r>
          </a:p>
        </p:txBody>
      </p:sp>
      <p:sp>
        <p:nvSpPr>
          <p:cNvPr id="37892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ko-KR">
                <a:solidFill>
                  <a:srgbClr val="0066FF"/>
                </a:solidFill>
              </a:rPr>
              <a:t>5-</a:t>
            </a:r>
            <a:fld id="{573B85A7-7E62-4473-85E7-315F9EBFFA82}" type="slidenum">
              <a:rPr lang="en-US" altLang="ko-KR">
                <a:solidFill>
                  <a:srgbClr val="0066FF"/>
                </a:solidFill>
              </a:rPr>
              <a:pPr algn="r" eaLnBrk="1" hangingPunct="1"/>
              <a:t>21</a:t>
            </a:fld>
            <a:endParaRPr lang="en-US" altLang="ko-KR">
              <a:solidFill>
                <a:srgbClr val="0066FF"/>
              </a:solidFill>
            </a:endParaRPr>
          </a:p>
          <a:p>
            <a:pPr algn="r" eaLnBrk="1" hangingPunct="1"/>
            <a:endParaRPr lang="ko-KR" altLang="en-US">
              <a:solidFill>
                <a:srgbClr val="0066FF"/>
              </a:solidFill>
            </a:endParaRPr>
          </a:p>
        </p:txBody>
      </p:sp>
      <p:sp>
        <p:nvSpPr>
          <p:cNvPr id="37893" name="Footer Placeholder 7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mtClean="0">
                <a:solidFill>
                  <a:srgbClr val="000000"/>
                </a:solidFill>
                <a:ea typeface="굴림" panose="020B0600000101010101" pitchFamily="50" charset="-127"/>
              </a:rPr>
              <a:t>KROENKE AND AUER - DATABASE PROCESSING, 11th Edition  © 2010 Pearson Prentice Hall </a:t>
            </a:r>
          </a:p>
        </p:txBody>
      </p:sp>
      <p:sp>
        <p:nvSpPr>
          <p:cNvPr id="69640" name="AutoShape 8"/>
          <p:cNvSpPr>
            <a:spLocks noChangeArrowheads="1"/>
          </p:cNvSpPr>
          <p:nvPr/>
        </p:nvSpPr>
        <p:spPr bwMode="auto">
          <a:xfrm>
            <a:off x="2057400" y="3048000"/>
            <a:ext cx="1981200" cy="685800"/>
          </a:xfrm>
          <a:prstGeom prst="wedgeRectCallout">
            <a:avLst>
              <a:gd name="adj1" fmla="val 98880"/>
              <a:gd name="adj2" fmla="val -13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굴림" pitchFamily="50" charset="-127"/>
              </a:rPr>
              <a:t>ID-dependent relationships</a:t>
            </a:r>
          </a:p>
        </p:txBody>
      </p:sp>
      <p:sp>
        <p:nvSpPr>
          <p:cNvPr id="37895" name="Line 9"/>
          <p:cNvSpPr>
            <a:spLocks noChangeShapeType="1"/>
          </p:cNvSpPr>
          <p:nvPr/>
        </p:nvSpPr>
        <p:spPr bwMode="auto">
          <a:xfrm>
            <a:off x="4572000" y="2057400"/>
            <a:ext cx="8382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7896" name="Line 10"/>
          <p:cNvSpPr>
            <a:spLocks noChangeShapeType="1"/>
          </p:cNvSpPr>
          <p:nvPr/>
        </p:nvSpPr>
        <p:spPr bwMode="auto">
          <a:xfrm>
            <a:off x="4495800" y="4724400"/>
            <a:ext cx="8382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7897" name="Line 11"/>
          <p:cNvSpPr>
            <a:spLocks noChangeShapeType="1"/>
          </p:cNvSpPr>
          <p:nvPr/>
        </p:nvSpPr>
        <p:spPr bwMode="auto">
          <a:xfrm>
            <a:off x="6400800" y="2057400"/>
            <a:ext cx="8382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7898" name="Line 12"/>
          <p:cNvSpPr>
            <a:spLocks noChangeShapeType="1"/>
          </p:cNvSpPr>
          <p:nvPr/>
        </p:nvSpPr>
        <p:spPr bwMode="auto">
          <a:xfrm>
            <a:off x="6477000" y="4724400"/>
            <a:ext cx="8382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7899" name="Line 13"/>
          <p:cNvSpPr>
            <a:spLocks noChangeShapeType="1"/>
          </p:cNvSpPr>
          <p:nvPr/>
        </p:nvSpPr>
        <p:spPr bwMode="auto">
          <a:xfrm>
            <a:off x="8534400" y="2057400"/>
            <a:ext cx="8382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7900" name="Line 14"/>
          <p:cNvSpPr>
            <a:spLocks noChangeShapeType="1"/>
          </p:cNvSpPr>
          <p:nvPr/>
        </p:nvSpPr>
        <p:spPr bwMode="auto">
          <a:xfrm>
            <a:off x="8686800" y="4724400"/>
            <a:ext cx="8382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48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7" descr="C:\Users\Auer.WWU\Auer-Projects\Kroenke-Auer-Projects\Kroenke-Auer-DBP-e11\DBP-e11-Supplements\Images\Chapter05\Fig5-31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76600" y="1600200"/>
            <a:ext cx="6858000" cy="4521200"/>
          </a:xfrm>
        </p:spPr>
      </p:pic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>
                <a:ea typeface="굴림" panose="020B0600000101010101" pitchFamily="50" charset="-127"/>
              </a:rPr>
              <a:t>ID-Dependent Relationships:</a:t>
            </a:r>
            <a:br>
              <a:rPr lang="en-US" altLang="ko-KR" sz="4000">
                <a:ea typeface="굴림" panose="020B0600000101010101" pitchFamily="50" charset="-127"/>
              </a:rPr>
            </a:br>
            <a:r>
              <a:rPr lang="en-US" altLang="ko-KR" sz="4000">
                <a:ea typeface="굴림" panose="020B0600000101010101" pitchFamily="50" charset="-127"/>
              </a:rPr>
              <a:t>The Archetype/Instance Pattern</a:t>
            </a:r>
          </a:p>
        </p:txBody>
      </p:sp>
      <p:sp>
        <p:nvSpPr>
          <p:cNvPr id="38916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ko-KR">
                <a:solidFill>
                  <a:srgbClr val="0066FF"/>
                </a:solidFill>
              </a:rPr>
              <a:t>5-</a:t>
            </a:r>
            <a:fld id="{82F485A6-7FBF-4A8A-9C23-48FCBE0D55B4}" type="slidenum">
              <a:rPr lang="en-US" altLang="ko-KR">
                <a:solidFill>
                  <a:srgbClr val="0066FF"/>
                </a:solidFill>
              </a:rPr>
              <a:pPr algn="r" eaLnBrk="1" hangingPunct="1"/>
              <a:t>22</a:t>
            </a:fld>
            <a:endParaRPr lang="en-US" altLang="ko-KR">
              <a:solidFill>
                <a:srgbClr val="0066FF"/>
              </a:solidFill>
            </a:endParaRPr>
          </a:p>
          <a:p>
            <a:pPr algn="r" eaLnBrk="1" hangingPunct="1"/>
            <a:endParaRPr lang="ko-KR" altLang="en-US">
              <a:solidFill>
                <a:srgbClr val="0066FF"/>
              </a:solidFill>
            </a:endParaRPr>
          </a:p>
        </p:txBody>
      </p:sp>
      <p:sp>
        <p:nvSpPr>
          <p:cNvPr id="38917" name="Footer Placeholder 7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mtClean="0">
                <a:solidFill>
                  <a:srgbClr val="000000"/>
                </a:solidFill>
                <a:ea typeface="굴림" panose="020B0600000101010101" pitchFamily="50" charset="-127"/>
              </a:rPr>
              <a:t>KROENKE AND AUER - DATABASE PROCESSING, 11th Edition  © 2010 Pearson Prentice Hall </a:t>
            </a:r>
          </a:p>
        </p:txBody>
      </p:sp>
      <p:sp>
        <p:nvSpPr>
          <p:cNvPr id="38918" name="AutoShape 9"/>
          <p:cNvSpPr>
            <a:spLocks noChangeArrowheads="1"/>
          </p:cNvSpPr>
          <p:nvPr/>
        </p:nvSpPr>
        <p:spPr bwMode="auto">
          <a:xfrm>
            <a:off x="1905000" y="2895600"/>
            <a:ext cx="1676400" cy="1371600"/>
          </a:xfrm>
          <a:prstGeom prst="wedgeRectCallout">
            <a:avLst>
              <a:gd name="adj1" fmla="val 74907"/>
              <a:gd name="adj2" fmla="val -509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ea typeface="굴림" panose="020B0600000101010101" pitchFamily="50" charset="-127"/>
              </a:rPr>
              <a:t>Weak, but not ID-dependent children.</a:t>
            </a:r>
          </a:p>
        </p:txBody>
      </p:sp>
    </p:spTree>
    <p:extLst>
      <p:ext uri="{BB962C8B-B14F-4D97-AF65-F5344CB8AC3E}">
        <p14:creationId xmlns:p14="http://schemas.microsoft.com/office/powerpoint/2010/main" val="182658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혼합 패턴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800">
                <a:ea typeface="굴림" panose="020B0600000101010101" pitchFamily="50" charset="-127"/>
              </a:rPr>
              <a:t>혼합 패턴</a:t>
            </a:r>
          </a:p>
          <a:p>
            <a:pPr lvl="1">
              <a:lnSpc>
                <a:spcPct val="90000"/>
              </a:lnSpc>
            </a:pPr>
            <a:r>
              <a:rPr lang="ko-KR" altLang="en-US" sz="2400">
                <a:ea typeface="굴림" panose="020B0600000101010101" pitchFamily="50" charset="-127"/>
              </a:rPr>
              <a:t>식별관계와 비식별관계가 혼합된 패턴</a:t>
            </a:r>
          </a:p>
          <a:p>
            <a:pPr lvl="1">
              <a:lnSpc>
                <a:spcPct val="90000"/>
              </a:lnSpc>
            </a:pPr>
            <a:endParaRPr lang="ko-KR" altLang="ko-KR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ko-KR" altLang="en-US" sz="2400" b="1">
                <a:ea typeface="굴림" panose="020B0600000101010101" pitchFamily="50" charset="-127"/>
              </a:rPr>
              <a:t>강한 개체와 다치 복합 속성</a:t>
            </a:r>
            <a:r>
              <a:rPr lang="en-US" altLang="ko-KR" sz="2400" b="1">
                <a:ea typeface="굴림" panose="020B0600000101010101" pitchFamily="50" charset="-127"/>
              </a:rPr>
              <a:t>(</a:t>
            </a:r>
            <a:r>
              <a:rPr lang="ko-KR" altLang="en-US" sz="2400" b="1">
                <a:ea typeface="굴림" panose="020B0600000101010101" pitchFamily="50" charset="-127"/>
              </a:rPr>
              <a:t>즉 약한개체</a:t>
            </a:r>
            <a:r>
              <a:rPr lang="en-US" altLang="ko-KR" sz="2400" b="1">
                <a:ea typeface="굴림" panose="020B0600000101010101" pitchFamily="50" charset="-127"/>
              </a:rPr>
              <a:t>)</a:t>
            </a:r>
            <a:r>
              <a:rPr lang="en-US" altLang="ko-KR" sz="2400">
                <a:ea typeface="굴림" panose="020B0600000101010101" pitchFamily="50" charset="-127"/>
              </a:rPr>
              <a:t> </a:t>
            </a:r>
            <a:r>
              <a:rPr lang="ko-KR" altLang="en-US" sz="2400">
                <a:latin typeface="굴림" panose="020B0600000101010101" pitchFamily="50" charset="-127"/>
                <a:ea typeface="굴림" panose="020B0600000101010101" pitchFamily="50" charset="-127"/>
              </a:rPr>
              <a:t>☞</a:t>
            </a:r>
            <a:r>
              <a:rPr lang="ko-KR" altLang="en-US" sz="2400" b="1">
                <a:solidFill>
                  <a:srgbClr val="CC3300"/>
                </a:solidFill>
                <a:ea typeface="굴림" panose="020B0600000101010101" pitchFamily="50" charset="-127"/>
              </a:rPr>
              <a:t>식별관계</a:t>
            </a:r>
            <a:endParaRPr lang="en-US" altLang="ko-KR" sz="2400" b="1"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400" b="1">
                <a:ea typeface="굴림" panose="020B0600000101010101" pitchFamily="50" charset="-127"/>
              </a:rPr>
              <a:t>   + </a:t>
            </a:r>
            <a:r>
              <a:rPr lang="ko-KR" altLang="en-US" sz="2400" b="1">
                <a:ea typeface="굴림" panose="020B0600000101010101" pitchFamily="50" charset="-127"/>
              </a:rPr>
              <a:t>약한개체의 한 속성이 두 번째 강한 개체의 식별자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400" b="1">
                <a:ea typeface="굴림" panose="020B0600000101010101" pitchFamily="50" charset="-127"/>
              </a:rPr>
              <a:t>         </a:t>
            </a:r>
            <a:r>
              <a:rPr lang="ko-KR" altLang="en-US" sz="2400">
                <a:latin typeface="굴림" panose="020B0600000101010101" pitchFamily="50" charset="-127"/>
                <a:ea typeface="굴림" panose="020B0600000101010101" pitchFamily="50" charset="-127"/>
              </a:rPr>
              <a:t>☞</a:t>
            </a:r>
            <a:r>
              <a:rPr lang="ko-KR" altLang="en-US" sz="2400" b="1">
                <a:solidFill>
                  <a:srgbClr val="CC3300"/>
                </a:solidFill>
                <a:ea typeface="굴림" panose="020B0600000101010101" pitchFamily="50" charset="-127"/>
              </a:rPr>
              <a:t>비식별관계</a:t>
            </a:r>
            <a:endParaRPr lang="en-US" altLang="ko-KR" sz="2400" b="1">
              <a:ea typeface="굴림" panose="020B0600000101010101" pitchFamily="50" charset="-127"/>
            </a:endParaRPr>
          </a:p>
          <a:p>
            <a:pPr lvl="1" algn="r">
              <a:lnSpc>
                <a:spcPct val="90000"/>
              </a:lnSpc>
            </a:pPr>
            <a:endParaRPr lang="en-US" altLang="ko-KR" sz="2400" b="1"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800">
                <a:ea typeface="굴림" panose="020B0600000101010101" pitchFamily="50" charset="-127"/>
              </a:rPr>
              <a:t>ID </a:t>
            </a:r>
            <a:r>
              <a:rPr lang="ko-KR" altLang="en-US" sz="2800">
                <a:ea typeface="굴림" panose="020B0600000101010101" pitchFamily="50" charset="-127"/>
              </a:rPr>
              <a:t>종속 관계 </a:t>
            </a:r>
            <a:r>
              <a:rPr lang="en-US" altLang="ko-KR" sz="2800">
                <a:ea typeface="굴림" panose="020B0600000101010101" pitchFamily="50" charset="-127"/>
              </a:rPr>
              <a:t>(ID-dependent relationships)</a:t>
            </a:r>
          </a:p>
          <a:p>
            <a:pPr lvl="1">
              <a:lnSpc>
                <a:spcPct val="90000"/>
              </a:lnSpc>
            </a:pPr>
            <a:r>
              <a:rPr lang="en-US" altLang="ko-KR" sz="2400" b="1">
                <a:solidFill>
                  <a:srgbClr val="0066FF"/>
                </a:solidFill>
                <a:ea typeface="굴림" panose="020B0600000101010101" pitchFamily="50" charset="-127"/>
              </a:rPr>
              <a:t>Line-item </a:t>
            </a:r>
            <a:r>
              <a:rPr lang="ko-KR" altLang="en-US" sz="2400" b="1">
                <a:solidFill>
                  <a:srgbClr val="0066FF"/>
                </a:solidFill>
                <a:ea typeface="굴림" panose="020B0600000101010101" pitchFamily="50" charset="-127"/>
              </a:rPr>
              <a:t>패턴</a:t>
            </a:r>
          </a:p>
          <a:p>
            <a:pPr lvl="1">
              <a:lnSpc>
                <a:spcPct val="90000"/>
              </a:lnSpc>
            </a:pPr>
            <a:r>
              <a:rPr lang="ko-KR" altLang="en-US" sz="2400" b="1">
                <a:solidFill>
                  <a:srgbClr val="0066FF"/>
                </a:solidFill>
                <a:ea typeface="굴림" panose="020B0600000101010101" pitchFamily="50" charset="-127"/>
              </a:rPr>
              <a:t>기타 혼합 패턴</a:t>
            </a:r>
          </a:p>
          <a:p>
            <a:pPr lvl="1">
              <a:lnSpc>
                <a:spcPct val="90000"/>
              </a:lnSpc>
            </a:pPr>
            <a:r>
              <a:rPr lang="en-US" altLang="ko-KR" sz="2400" b="1">
                <a:solidFill>
                  <a:srgbClr val="0066FF"/>
                </a:solidFill>
                <a:ea typeface="굴림" panose="020B0600000101010101" pitchFamily="50" charset="-127"/>
              </a:rPr>
              <a:t>For-use-by </a:t>
            </a:r>
            <a:r>
              <a:rPr lang="ko-KR" altLang="en-US" sz="2400" b="1">
                <a:solidFill>
                  <a:srgbClr val="0066FF"/>
                </a:solidFill>
                <a:ea typeface="굴림" panose="020B0600000101010101" pitchFamily="50" charset="-127"/>
              </a:rPr>
              <a:t>패턴</a:t>
            </a:r>
            <a:endParaRPr lang="en-US" altLang="ko-KR" sz="2400" b="1">
              <a:solidFill>
                <a:srgbClr val="0066FF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54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>
                <a:ea typeface="굴림" panose="020B0600000101010101" pitchFamily="50" charset="-127"/>
              </a:rPr>
              <a:t>Mixed Patterns:</a:t>
            </a:r>
            <a:br>
              <a:rPr lang="en-US" altLang="ko-KR" sz="4000">
                <a:ea typeface="굴림" panose="020B0600000101010101" pitchFamily="50" charset="-127"/>
              </a:rPr>
            </a:br>
            <a:r>
              <a:rPr lang="en-US" altLang="ko-KR" sz="4000">
                <a:ea typeface="굴림" panose="020B0600000101010101" pitchFamily="50" charset="-127"/>
              </a:rPr>
              <a:t>The Line-Item Pattern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ko-KR">
                <a:solidFill>
                  <a:srgbClr val="0066FF"/>
                </a:solidFill>
              </a:rPr>
              <a:t>5-</a:t>
            </a:r>
            <a:fld id="{8EB80C88-B28B-4E7A-8DD2-C45602F7CF0B}" type="slidenum">
              <a:rPr lang="en-US" altLang="ko-KR">
                <a:solidFill>
                  <a:srgbClr val="0066FF"/>
                </a:solidFill>
              </a:rPr>
              <a:pPr algn="r" eaLnBrk="1" hangingPunct="1"/>
              <a:t>24</a:t>
            </a:fld>
            <a:endParaRPr lang="en-US" altLang="ko-KR">
              <a:solidFill>
                <a:srgbClr val="0066FF"/>
              </a:solidFill>
            </a:endParaRPr>
          </a:p>
          <a:p>
            <a:pPr algn="r" eaLnBrk="1" hangingPunct="1"/>
            <a:endParaRPr lang="ko-KR" altLang="en-US">
              <a:solidFill>
                <a:srgbClr val="0066FF"/>
              </a:solidFill>
            </a:endParaRPr>
          </a:p>
        </p:txBody>
      </p:sp>
      <p:sp>
        <p:nvSpPr>
          <p:cNvPr id="40964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mtClean="0">
                <a:solidFill>
                  <a:srgbClr val="000000"/>
                </a:solidFill>
                <a:ea typeface="굴림" panose="020B0600000101010101" pitchFamily="50" charset="-127"/>
              </a:rPr>
              <a:t>KROENKE AND AUER - DATABASE PROCESSING, 11th Edition  © 2010 Pearson Prentice Hall </a:t>
            </a:r>
          </a:p>
        </p:txBody>
      </p:sp>
      <p:pic>
        <p:nvPicPr>
          <p:cNvPr id="40965" name="Picture 6" descr="C:\Users\Auer.WWU\Auer-Projects\Kroenke-Auer-Projects\Kroenke-Auer-DBP-e11\DBP-e11-Supplements\Images\Chapter05\Fig5-32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447800"/>
            <a:ext cx="8229600" cy="5048250"/>
          </a:xfrm>
        </p:spPr>
      </p:pic>
      <p:sp>
        <p:nvSpPr>
          <p:cNvPr id="40966" name="Text Box 8"/>
          <p:cNvSpPr txBox="1">
            <a:spLocks noChangeArrowheads="1"/>
          </p:cNvSpPr>
          <p:nvPr/>
        </p:nvSpPr>
        <p:spPr bwMode="auto">
          <a:xfrm>
            <a:off x="8153400" y="1905001"/>
            <a:ext cx="1447800" cy="2263775"/>
          </a:xfrm>
          <a:prstGeom prst="rect">
            <a:avLst/>
          </a:prstGeom>
          <a:solidFill>
            <a:schemeClr val="bg1"/>
          </a:solidFill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latinLnBrk="0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66FF"/>
                </a:solidFill>
                <a:ea typeface="굴림" panose="020B0600000101010101" pitchFamily="50" charset="-127"/>
              </a:rPr>
              <a:t>Invoice:</a:t>
            </a:r>
          </a:p>
          <a:p>
            <a:pPr eaLnBrk="1" fontAlgn="base" latinLnBrk="0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66FF"/>
                </a:solidFill>
                <a:ea typeface="굴림" panose="020B0600000101010101" pitchFamily="50" charset="-127"/>
              </a:rPr>
              <a:t>- </a:t>
            </a:r>
            <a:r>
              <a:rPr lang="ko-KR" altLang="en-US" sz="2000" b="1">
                <a:solidFill>
                  <a:srgbClr val="0066FF"/>
                </a:solidFill>
                <a:ea typeface="굴림" panose="020B0600000101010101" pitchFamily="50" charset="-127"/>
              </a:rPr>
              <a:t>주문</a:t>
            </a:r>
            <a:endParaRPr lang="en-US" altLang="ko-KR" sz="2000" b="1">
              <a:solidFill>
                <a:srgbClr val="0066FF"/>
              </a:solidFill>
              <a:ea typeface="굴림" panose="020B0600000101010101" pitchFamily="50" charset="-127"/>
            </a:endParaRPr>
          </a:p>
          <a:p>
            <a:pPr eaLnBrk="1" fontAlgn="base" latinLnBrk="0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66FF"/>
                </a:solidFill>
                <a:ea typeface="굴림" panose="020B0600000101010101" pitchFamily="50" charset="-127"/>
              </a:rPr>
              <a:t>- </a:t>
            </a:r>
            <a:r>
              <a:rPr lang="ko-KR" altLang="en-US" sz="2000" b="1">
                <a:solidFill>
                  <a:srgbClr val="0066FF"/>
                </a:solidFill>
                <a:ea typeface="굴림" panose="020B0600000101010101" pitchFamily="50" charset="-127"/>
              </a:rPr>
              <a:t>고객</a:t>
            </a:r>
          </a:p>
          <a:p>
            <a:pPr eaLnBrk="1" fontAlgn="base" latinLnBrk="0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66FF"/>
                </a:solidFill>
                <a:ea typeface="굴림" panose="020B0600000101010101" pitchFamily="50" charset="-127"/>
              </a:rPr>
              <a:t>- </a:t>
            </a:r>
            <a:r>
              <a:rPr lang="ko-KR" altLang="en-US" sz="2000" b="1">
                <a:solidFill>
                  <a:srgbClr val="0066FF"/>
                </a:solidFill>
                <a:ea typeface="굴림" panose="020B0600000101010101" pitchFamily="50" charset="-127"/>
              </a:rPr>
              <a:t>담당사원</a:t>
            </a:r>
          </a:p>
          <a:p>
            <a:pPr eaLnBrk="1" fontAlgn="base" latinLnBrk="0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66FF"/>
                </a:solidFill>
                <a:ea typeface="굴림" panose="020B0600000101010101" pitchFamily="50" charset="-127"/>
              </a:rPr>
              <a:t>- </a:t>
            </a:r>
            <a:r>
              <a:rPr lang="ko-KR" altLang="en-US" sz="2000" b="1">
                <a:solidFill>
                  <a:srgbClr val="0066FF"/>
                </a:solidFill>
                <a:ea typeface="굴림" panose="020B0600000101010101" pitchFamily="50" charset="-127"/>
              </a:rPr>
              <a:t>품목</a:t>
            </a:r>
          </a:p>
        </p:txBody>
      </p:sp>
      <p:sp>
        <p:nvSpPr>
          <p:cNvPr id="40967" name="Rectangle 9"/>
          <p:cNvSpPr>
            <a:spLocks noChangeArrowheads="1"/>
          </p:cNvSpPr>
          <p:nvPr/>
        </p:nvSpPr>
        <p:spPr bwMode="auto">
          <a:xfrm>
            <a:off x="2590800" y="4495800"/>
            <a:ext cx="7162800" cy="381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CC3300"/>
              </a:solidFill>
              <a:ea typeface="굴림" panose="020B0600000101010101" pitchFamily="50" charset="-127"/>
            </a:endParaRPr>
          </a:p>
        </p:txBody>
      </p:sp>
      <p:sp>
        <p:nvSpPr>
          <p:cNvPr id="40968" name="Text Box 10"/>
          <p:cNvSpPr txBox="1">
            <a:spLocks noChangeArrowheads="1"/>
          </p:cNvSpPr>
          <p:nvPr/>
        </p:nvSpPr>
        <p:spPr bwMode="auto">
          <a:xfrm>
            <a:off x="1752600" y="5410201"/>
            <a:ext cx="6019800" cy="1230313"/>
          </a:xfrm>
          <a:prstGeom prst="rect">
            <a:avLst/>
          </a:prstGeom>
          <a:solidFill>
            <a:schemeClr val="bg1"/>
          </a:solidFill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latinLnBrk="0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t>Line itme </a:t>
            </a:r>
            <a:r>
              <a:rPr lang="ko-KR" altLang="en-US">
                <a:solidFill>
                  <a:srgbClr val="000000"/>
                </a:solidFill>
                <a:ea typeface="굴림" panose="020B0600000101010101" pitchFamily="50" charset="-127"/>
              </a:rPr>
              <a:t>데이터</a:t>
            </a:r>
            <a:r>
              <a:rPr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t>:</a:t>
            </a:r>
          </a:p>
          <a:p>
            <a:pPr eaLnBrk="1" fontAlgn="base" latinLnBrk="0" hangingPunct="1">
              <a:spcBef>
                <a:spcPct val="50000"/>
              </a:spcBef>
              <a:spcAft>
                <a:spcPct val="0"/>
              </a:spcAft>
              <a:buFontTx/>
              <a:buChar char="-"/>
            </a:pPr>
            <a:r>
              <a:rPr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t> Quantity, Extended Price</a:t>
            </a:r>
            <a:r>
              <a:rPr lang="ko-KR" altLang="en-US">
                <a:solidFill>
                  <a:srgbClr val="00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t>“</a:t>
            </a:r>
            <a:r>
              <a:rPr lang="ko-KR" altLang="en-US">
                <a:solidFill>
                  <a:srgbClr val="000000"/>
                </a:solidFill>
                <a:ea typeface="굴림" panose="020B0600000101010101" pitchFamily="50" charset="-127"/>
              </a:rPr>
              <a:t>주문</a:t>
            </a:r>
            <a:r>
              <a:rPr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t>”</a:t>
            </a:r>
            <a:r>
              <a:rPr lang="ko-KR" altLang="en-US">
                <a:solidFill>
                  <a:srgbClr val="000000"/>
                </a:solidFill>
                <a:ea typeface="굴림" panose="020B0600000101010101" pitchFamily="50" charset="-127"/>
              </a:rPr>
              <a:t>에 속함</a:t>
            </a:r>
          </a:p>
          <a:p>
            <a:pPr eaLnBrk="1" fontAlgn="base" latinLnBrk="0" hangingPunct="1">
              <a:spcBef>
                <a:spcPct val="50000"/>
              </a:spcBef>
              <a:spcAft>
                <a:spcPct val="0"/>
              </a:spcAft>
              <a:buFontTx/>
              <a:buChar char="-"/>
            </a:pPr>
            <a:r>
              <a:rPr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t> Item Number, Description, Unit Price</a:t>
            </a:r>
            <a:r>
              <a:rPr lang="ko-KR" altLang="en-US">
                <a:solidFill>
                  <a:srgbClr val="00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t>“Item”</a:t>
            </a:r>
            <a:r>
              <a:rPr lang="ko-KR" altLang="en-US">
                <a:solidFill>
                  <a:srgbClr val="000000"/>
                </a:solidFill>
                <a:ea typeface="굴림" panose="020B0600000101010101" pitchFamily="50" charset="-127"/>
              </a:rPr>
              <a:t>에 속함</a:t>
            </a:r>
          </a:p>
        </p:txBody>
      </p:sp>
    </p:spTree>
    <p:extLst>
      <p:ext uri="{BB962C8B-B14F-4D97-AF65-F5344CB8AC3E}">
        <p14:creationId xmlns:p14="http://schemas.microsoft.com/office/powerpoint/2010/main" val="321930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Mixed Patterns:</a:t>
            </a:r>
            <a:br>
              <a:rPr lang="en-US" altLang="ko-KR" sz="2000">
                <a:ea typeface="굴림" panose="020B0600000101010101" pitchFamily="50" charset="-127"/>
              </a:rPr>
            </a:br>
            <a:r>
              <a:rPr lang="en-US" altLang="ko-KR" sz="2000">
                <a:ea typeface="굴림" panose="020B0600000101010101" pitchFamily="50" charset="-127"/>
              </a:rPr>
              <a:t>The Line-Item Pattern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ko-KR">
                <a:solidFill>
                  <a:srgbClr val="0066FF"/>
                </a:solidFill>
              </a:rPr>
              <a:t>5-</a:t>
            </a:r>
            <a:fld id="{63787E18-18F5-44BE-BAC3-072169E42C7E}" type="slidenum">
              <a:rPr lang="en-US" altLang="ko-KR">
                <a:solidFill>
                  <a:srgbClr val="0066FF"/>
                </a:solidFill>
              </a:rPr>
              <a:pPr algn="r" eaLnBrk="1" hangingPunct="1"/>
              <a:t>25</a:t>
            </a:fld>
            <a:endParaRPr lang="en-US" altLang="ko-KR">
              <a:solidFill>
                <a:srgbClr val="0066FF"/>
              </a:solidFill>
            </a:endParaRPr>
          </a:p>
          <a:p>
            <a:pPr algn="r" eaLnBrk="1" hangingPunct="1"/>
            <a:endParaRPr lang="ko-KR" altLang="en-US">
              <a:solidFill>
                <a:srgbClr val="0066FF"/>
              </a:solidFill>
            </a:endParaRPr>
          </a:p>
        </p:txBody>
      </p:sp>
      <p:sp>
        <p:nvSpPr>
          <p:cNvPr id="41988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mtClean="0">
                <a:solidFill>
                  <a:srgbClr val="000000"/>
                </a:solidFill>
                <a:ea typeface="굴림" panose="020B0600000101010101" pitchFamily="50" charset="-127"/>
              </a:rPr>
              <a:t>KROENKE AND AUER - DATABASE PROCESSING, 11th Edition  © 2010 Pearson Prentice Hall </a:t>
            </a:r>
          </a:p>
        </p:txBody>
      </p:sp>
      <p:pic>
        <p:nvPicPr>
          <p:cNvPr id="41989" name="Picture 6" descr="C:\Users\Auer.WWU\Auer-Projects\Kroenke-Auer-Projects\Kroenke-Auer-DBP-e11\DBP-e11-Supplements\Images\Chapter05\Fig5-33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29000" y="1066800"/>
            <a:ext cx="4953000" cy="5410200"/>
          </a:xfrm>
        </p:spPr>
      </p:pic>
      <p:sp>
        <p:nvSpPr>
          <p:cNvPr id="41990" name="Rectangle 8"/>
          <p:cNvSpPr>
            <a:spLocks noChangeArrowheads="1"/>
          </p:cNvSpPr>
          <p:nvPr/>
        </p:nvSpPr>
        <p:spPr bwMode="auto">
          <a:xfrm>
            <a:off x="4572000" y="2362200"/>
            <a:ext cx="2209800" cy="42672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41991" name="AutoShape 9"/>
          <p:cNvSpPr>
            <a:spLocks noChangeArrowheads="1"/>
          </p:cNvSpPr>
          <p:nvPr/>
        </p:nvSpPr>
        <p:spPr bwMode="auto">
          <a:xfrm>
            <a:off x="1905000" y="3657600"/>
            <a:ext cx="2514600" cy="1828800"/>
          </a:xfrm>
          <a:prstGeom prst="wedgeRoundRectCallout">
            <a:avLst>
              <a:gd name="adj1" fmla="val 94884"/>
              <a:gd name="adj2" fmla="val -868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ea typeface="굴림" panose="020B0600000101010101" pitchFamily="50" charset="-127"/>
              </a:rPr>
              <a:t>Line Item </a:t>
            </a:r>
            <a:r>
              <a:rPr lang="ko-KR" altLang="en-US" sz="2000" b="1">
                <a:solidFill>
                  <a:srgbClr val="000000"/>
                </a:solidFill>
                <a:ea typeface="굴림" panose="020B0600000101010101" pitchFamily="50" charset="-127"/>
              </a:rPr>
              <a:t>중에서</a:t>
            </a:r>
          </a:p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ea typeface="굴림" panose="020B0600000101010101" pitchFamily="50" charset="-127"/>
              </a:rPr>
              <a:t>Quantity,</a:t>
            </a:r>
          </a:p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ea typeface="굴림" panose="020B0600000101010101" pitchFamily="50" charset="-127"/>
              </a:rPr>
              <a:t>ExtendedPrice</a:t>
            </a:r>
            <a:r>
              <a:rPr lang="ko-KR" altLang="en-US" sz="2000" b="1">
                <a:solidFill>
                  <a:srgbClr val="000000"/>
                </a:solidFill>
                <a:ea typeface="굴림" panose="020B0600000101010101" pitchFamily="50" charset="-127"/>
              </a:rPr>
              <a:t> 는</a:t>
            </a:r>
          </a:p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ea typeface="굴림" panose="020B0600000101010101" pitchFamily="50" charset="-127"/>
              </a:rPr>
              <a:t>“</a:t>
            </a:r>
            <a:r>
              <a:rPr lang="ko-KR" altLang="en-US" sz="2000" b="1">
                <a:solidFill>
                  <a:srgbClr val="000000"/>
                </a:solidFill>
                <a:ea typeface="굴림" panose="020B0600000101010101" pitchFamily="50" charset="-127"/>
              </a:rPr>
              <a:t>주문</a:t>
            </a:r>
            <a:r>
              <a:rPr lang="en-US" altLang="ko-KR" sz="2000" b="1">
                <a:solidFill>
                  <a:srgbClr val="000000"/>
                </a:solidFill>
                <a:ea typeface="굴림" panose="020B0600000101010101" pitchFamily="50" charset="-127"/>
              </a:rPr>
              <a:t>”</a:t>
            </a:r>
            <a:r>
              <a:rPr lang="ko-KR" altLang="en-US" sz="2000" b="1">
                <a:solidFill>
                  <a:srgbClr val="000000"/>
                </a:solidFill>
                <a:ea typeface="굴림" panose="020B0600000101010101" pitchFamily="50" charset="-127"/>
              </a:rPr>
              <a:t>에 </a:t>
            </a:r>
          </a:p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>
                <a:solidFill>
                  <a:srgbClr val="000000"/>
                </a:solidFill>
                <a:ea typeface="굴림" panose="020B0600000101010101" pitchFamily="50" charset="-127"/>
              </a:rPr>
              <a:t>존재 종속</a:t>
            </a:r>
          </a:p>
        </p:txBody>
      </p:sp>
      <p:sp>
        <p:nvSpPr>
          <p:cNvPr id="41992" name="Oval 10"/>
          <p:cNvSpPr>
            <a:spLocks noChangeArrowheads="1"/>
          </p:cNvSpPr>
          <p:nvPr/>
        </p:nvSpPr>
        <p:spPr bwMode="auto">
          <a:xfrm>
            <a:off x="4800600" y="2895600"/>
            <a:ext cx="1524000" cy="304800"/>
          </a:xfrm>
          <a:prstGeom prst="ellips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66FF"/>
              </a:solidFill>
              <a:ea typeface="굴림" panose="020B0600000101010101" pitchFamily="50" charset="-127"/>
            </a:endParaRPr>
          </a:p>
        </p:txBody>
      </p:sp>
      <p:sp>
        <p:nvSpPr>
          <p:cNvPr id="41993" name="Oval 11"/>
          <p:cNvSpPr>
            <a:spLocks noChangeArrowheads="1"/>
          </p:cNvSpPr>
          <p:nvPr/>
        </p:nvSpPr>
        <p:spPr bwMode="auto">
          <a:xfrm>
            <a:off x="4800600" y="5181600"/>
            <a:ext cx="1524000" cy="304800"/>
          </a:xfrm>
          <a:prstGeom prst="ellips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66FF"/>
              </a:solidFill>
              <a:ea typeface="굴림" panose="020B0600000101010101" pitchFamily="50" charset="-127"/>
            </a:endParaRPr>
          </a:p>
        </p:txBody>
      </p:sp>
      <p:sp>
        <p:nvSpPr>
          <p:cNvPr id="41994" name="Rectangle 12"/>
          <p:cNvSpPr>
            <a:spLocks noChangeArrowheads="1"/>
          </p:cNvSpPr>
          <p:nvPr/>
        </p:nvSpPr>
        <p:spPr bwMode="auto">
          <a:xfrm rot="-1325858">
            <a:off x="4649789" y="4278313"/>
            <a:ext cx="3779837" cy="2012950"/>
          </a:xfrm>
          <a:prstGeom prst="rect">
            <a:avLst/>
          </a:prstGeom>
          <a:noFill/>
          <a:ln w="38100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66FF"/>
              </a:solidFill>
              <a:ea typeface="굴림" panose="020B0600000101010101" pitchFamily="50" charset="-127"/>
            </a:endParaRPr>
          </a:p>
        </p:txBody>
      </p:sp>
      <p:sp>
        <p:nvSpPr>
          <p:cNvPr id="72717" name="AutoShape 13"/>
          <p:cNvSpPr>
            <a:spLocks noChangeArrowheads="1"/>
          </p:cNvSpPr>
          <p:nvPr/>
        </p:nvSpPr>
        <p:spPr bwMode="auto">
          <a:xfrm>
            <a:off x="7772400" y="2362200"/>
            <a:ext cx="2514600" cy="1828800"/>
          </a:xfrm>
          <a:prstGeom prst="wedgeRoundRectCallout">
            <a:avLst>
              <a:gd name="adj1" fmla="val -63130"/>
              <a:gd name="adj2" fmla="val 12152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>
                <a:solidFill>
                  <a:srgbClr val="000000"/>
                </a:solidFill>
                <a:ea typeface="굴림" pitchFamily="50" charset="-127"/>
              </a:rPr>
              <a:t>Line Item </a:t>
            </a:r>
            <a:r>
              <a:rPr lang="ko-KR" altLang="en-US" sz="2000" b="1">
                <a:solidFill>
                  <a:srgbClr val="000000"/>
                </a:solidFill>
                <a:ea typeface="굴림" pitchFamily="50" charset="-127"/>
              </a:rPr>
              <a:t>중에서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>
                <a:solidFill>
                  <a:srgbClr val="000000"/>
                </a:solidFill>
                <a:ea typeface="굴림" pitchFamily="50" charset="-127"/>
              </a:rPr>
              <a:t>UnitPrice,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>
                <a:solidFill>
                  <a:srgbClr val="000000"/>
                </a:solidFill>
                <a:ea typeface="굴림" pitchFamily="50" charset="-127"/>
              </a:rPr>
              <a:t>Description</a:t>
            </a:r>
            <a:r>
              <a:rPr lang="ko-KR" altLang="en-US" sz="2000" b="1">
                <a:solidFill>
                  <a:srgbClr val="000000"/>
                </a:solidFill>
                <a:ea typeface="굴림" pitchFamily="50" charset="-127"/>
              </a:rPr>
              <a:t>은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>
                <a:solidFill>
                  <a:srgbClr val="000000"/>
                </a:solidFill>
                <a:ea typeface="굴림" pitchFamily="50" charset="-127"/>
              </a:rPr>
              <a:t>“ITEM”</a:t>
            </a:r>
            <a:r>
              <a:rPr lang="ko-KR" altLang="en-US" sz="2000" b="1">
                <a:solidFill>
                  <a:srgbClr val="000000"/>
                </a:solidFill>
                <a:ea typeface="굴림" pitchFamily="50" charset="-127"/>
              </a:rPr>
              <a:t>에 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b="1">
                <a:solidFill>
                  <a:srgbClr val="000000"/>
                </a:solidFill>
                <a:ea typeface="굴림" pitchFamily="50" charset="-127"/>
              </a:rPr>
              <a:t>존재 종속 </a:t>
            </a:r>
            <a:r>
              <a:rPr lang="ko-KR" altLang="en-US" sz="20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아님</a:t>
            </a:r>
          </a:p>
        </p:txBody>
      </p:sp>
    </p:spTree>
    <p:extLst>
      <p:ext uri="{BB962C8B-B14F-4D97-AF65-F5344CB8AC3E}">
        <p14:creationId xmlns:p14="http://schemas.microsoft.com/office/powerpoint/2010/main" val="175603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477962"/>
          </a:xfrm>
        </p:spPr>
        <p:txBody>
          <a:bodyPr/>
          <a:lstStyle/>
          <a:p>
            <a:pPr eaLnBrk="1" hangingPunct="1"/>
            <a:r>
              <a:rPr lang="en-US" altLang="ko-KR" sz="3200" b="1">
                <a:ea typeface="굴림" panose="020B0600000101010101" pitchFamily="50" charset="-127"/>
              </a:rPr>
              <a:t>Other Mixed Patterns:</a:t>
            </a:r>
            <a:br>
              <a:rPr lang="en-US" altLang="ko-KR" sz="3200" b="1">
                <a:ea typeface="굴림" panose="020B0600000101010101" pitchFamily="50" charset="-127"/>
              </a:rPr>
            </a:br>
            <a:r>
              <a:rPr lang="en-US" altLang="ko-KR" sz="4000" b="1">
                <a:ea typeface="굴림" panose="020B0600000101010101" pitchFamily="50" charset="-127"/>
              </a:rPr>
              <a:t> </a:t>
            </a:r>
            <a:r>
              <a:rPr lang="ko-KR" altLang="en-US" sz="2400" b="1">
                <a:ea typeface="굴림" panose="020B0600000101010101" pitchFamily="50" charset="-127"/>
              </a:rPr>
              <a:t>다치 복합 속성을 가지는 강한 개체 </a:t>
            </a:r>
            <a:br>
              <a:rPr lang="ko-KR" altLang="en-US" sz="2400" b="1">
                <a:ea typeface="굴림" panose="020B0600000101010101" pitchFamily="50" charset="-127"/>
              </a:rPr>
            </a:br>
            <a:r>
              <a:rPr lang="en-US" altLang="ko-KR" sz="2400" b="1">
                <a:ea typeface="굴림" panose="020B0600000101010101" pitchFamily="50" charset="-127"/>
              </a:rPr>
              <a:t>+ </a:t>
            </a:r>
            <a:r>
              <a:rPr lang="ko-KR" altLang="en-US" sz="2400" b="1">
                <a:ea typeface="굴림" panose="020B0600000101010101" pitchFamily="50" charset="-127"/>
              </a:rPr>
              <a:t>복합속성의 한 속성이 두번째 강한개체의 식별자인 경우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ko-KR">
                <a:solidFill>
                  <a:srgbClr val="0066FF"/>
                </a:solidFill>
              </a:rPr>
              <a:t>5-</a:t>
            </a:r>
            <a:fld id="{37784EDD-A9AB-44EC-A0DF-01365D487078}" type="slidenum">
              <a:rPr lang="en-US" altLang="ko-KR">
                <a:solidFill>
                  <a:srgbClr val="0066FF"/>
                </a:solidFill>
              </a:rPr>
              <a:pPr algn="r" eaLnBrk="1" hangingPunct="1"/>
              <a:t>26</a:t>
            </a:fld>
            <a:endParaRPr lang="en-US" altLang="ko-KR">
              <a:solidFill>
                <a:srgbClr val="0066FF"/>
              </a:solidFill>
            </a:endParaRPr>
          </a:p>
          <a:p>
            <a:pPr algn="r" eaLnBrk="1" hangingPunct="1"/>
            <a:endParaRPr lang="ko-KR" altLang="en-US">
              <a:solidFill>
                <a:srgbClr val="0066FF"/>
              </a:solidFill>
            </a:endParaRPr>
          </a:p>
        </p:txBody>
      </p:sp>
      <p:sp>
        <p:nvSpPr>
          <p:cNvPr id="43012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mtClean="0">
                <a:solidFill>
                  <a:srgbClr val="000000"/>
                </a:solidFill>
                <a:ea typeface="굴림" panose="020B0600000101010101" pitchFamily="50" charset="-127"/>
              </a:rPr>
              <a:t>KROENKE AND AUER - DATABASE PROCESSING, 11th Edition  © 2010 Pearson Prentice Hall </a:t>
            </a:r>
          </a:p>
        </p:txBody>
      </p:sp>
      <p:pic>
        <p:nvPicPr>
          <p:cNvPr id="43013" name="Picture 6" descr="C:\Users\Auer.WWU\Auer-Projects\Kroenke-Auer-Projects\Kroenke-Auer-DBP-e11\DBP-e11-Supplements\Images\Chapter05\Fig5-34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0" y="1828801"/>
            <a:ext cx="4560888" cy="4702175"/>
          </a:xfrm>
        </p:spPr>
      </p:pic>
      <p:sp>
        <p:nvSpPr>
          <p:cNvPr id="43014" name="Oval 8"/>
          <p:cNvSpPr>
            <a:spLocks noChangeArrowheads="1"/>
          </p:cNvSpPr>
          <p:nvPr/>
        </p:nvSpPr>
        <p:spPr bwMode="auto">
          <a:xfrm rot="-1249852">
            <a:off x="3352800" y="1752600"/>
            <a:ext cx="2971800" cy="4800600"/>
          </a:xfrm>
          <a:prstGeom prst="ellips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43015" name="Text Box 10"/>
          <p:cNvSpPr txBox="1">
            <a:spLocks noChangeArrowheads="1"/>
          </p:cNvSpPr>
          <p:nvPr/>
        </p:nvSpPr>
        <p:spPr bwMode="auto">
          <a:xfrm>
            <a:off x="1828800" y="4267200"/>
            <a:ext cx="2590800" cy="677108"/>
          </a:xfrm>
          <a:prstGeom prst="rect">
            <a:avLst/>
          </a:prstGeom>
          <a:solidFill>
            <a:schemeClr val="bg1"/>
          </a:solidFill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latinLnBrk="0" hangingPunct="1">
              <a:spcBef>
                <a:spcPct val="50000"/>
              </a:spcBef>
              <a:spcAft>
                <a:spcPct val="0"/>
              </a:spcAft>
            </a:pPr>
            <a:r>
              <a:rPr lang="ko-KR" altLang="en-US" b="1">
                <a:solidFill>
                  <a:srgbClr val="000000"/>
                </a:solidFill>
                <a:ea typeface="굴림" panose="020B0600000101010101" pitchFamily="50" charset="-127"/>
              </a:rPr>
              <a:t>원료리스트</a:t>
            </a:r>
            <a:r>
              <a:rPr lang="ko-KR" altLang="en-US">
                <a:solidFill>
                  <a:srgbClr val="00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2000" b="1">
                <a:solidFill>
                  <a:srgbClr val="000000"/>
                </a:solidFill>
                <a:ea typeface="굴림" panose="020B0600000101010101" pitchFamily="50" charset="-127"/>
              </a:rPr>
              <a:t>RECIPE</a:t>
            </a:r>
            <a:r>
              <a:rPr lang="ko-KR" altLang="en-US" sz="2000" b="1">
                <a:solidFill>
                  <a:srgbClr val="000000"/>
                </a:solidFill>
                <a:ea typeface="굴림" panose="020B0600000101010101" pitchFamily="50" charset="-127"/>
              </a:rPr>
              <a:t>에 존재 종속</a:t>
            </a:r>
          </a:p>
        </p:txBody>
      </p:sp>
      <p:sp>
        <p:nvSpPr>
          <p:cNvPr id="74763" name="AutoShape 11"/>
          <p:cNvSpPr>
            <a:spLocks noChangeArrowheads="1"/>
          </p:cNvSpPr>
          <p:nvPr/>
        </p:nvSpPr>
        <p:spPr bwMode="auto">
          <a:xfrm>
            <a:off x="7391400" y="4419600"/>
            <a:ext cx="2514600" cy="762000"/>
          </a:xfrm>
          <a:prstGeom prst="wedgeRoundRectCallout">
            <a:avLst>
              <a:gd name="adj1" fmla="val -63889"/>
              <a:gd name="adj2" fmla="val -9041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b="1">
                <a:solidFill>
                  <a:srgbClr val="000000"/>
                </a:solidFill>
                <a:ea typeface="굴림" pitchFamily="50" charset="-127"/>
              </a:rPr>
              <a:t>원료리스트와 원료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>
                <a:solidFill>
                  <a:srgbClr val="000000"/>
                </a:solidFill>
                <a:ea typeface="굴림" pitchFamily="50" charset="-127"/>
              </a:rPr>
              <a:t>-&gt; </a:t>
            </a:r>
            <a:r>
              <a:rPr lang="ko-KR" altLang="en-US" sz="2000" b="1">
                <a:solidFill>
                  <a:srgbClr val="000000"/>
                </a:solidFill>
                <a:ea typeface="굴림" pitchFamily="50" charset="-127"/>
              </a:rPr>
              <a:t>존재 종속 </a:t>
            </a:r>
            <a:r>
              <a:rPr lang="ko-KR" altLang="en-US" sz="20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아님</a:t>
            </a:r>
          </a:p>
        </p:txBody>
      </p:sp>
      <p:sp>
        <p:nvSpPr>
          <p:cNvPr id="43017" name="Line 12"/>
          <p:cNvSpPr>
            <a:spLocks noChangeShapeType="1"/>
          </p:cNvSpPr>
          <p:nvPr/>
        </p:nvSpPr>
        <p:spPr bwMode="auto">
          <a:xfrm>
            <a:off x="5029200" y="5486400"/>
            <a:ext cx="11430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3018" name="Line 13"/>
          <p:cNvSpPr>
            <a:spLocks noChangeShapeType="1"/>
          </p:cNvSpPr>
          <p:nvPr/>
        </p:nvSpPr>
        <p:spPr bwMode="auto">
          <a:xfrm>
            <a:off x="4038600" y="2438400"/>
            <a:ext cx="11430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34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>
                <a:ea typeface="굴림" panose="020B0600000101010101" pitchFamily="50" charset="-127"/>
              </a:rPr>
              <a:t>Mixed Patterns (</a:t>
            </a:r>
            <a:r>
              <a:rPr lang="ko-KR" altLang="en-US" sz="4000">
                <a:ea typeface="굴림" panose="020B0600000101010101" pitchFamily="50" charset="-127"/>
              </a:rPr>
              <a:t>다른 예</a:t>
            </a:r>
            <a:r>
              <a:rPr lang="en-US" altLang="ko-KR" sz="4000"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ko-KR">
                <a:solidFill>
                  <a:srgbClr val="0066FF"/>
                </a:solidFill>
              </a:rPr>
              <a:t>5-</a:t>
            </a:r>
            <a:fld id="{06537D53-8C5F-4582-AD2C-27B7868301A3}" type="slidenum">
              <a:rPr lang="en-US" altLang="ko-KR">
                <a:solidFill>
                  <a:srgbClr val="0066FF"/>
                </a:solidFill>
              </a:rPr>
              <a:pPr algn="r" eaLnBrk="1" hangingPunct="1"/>
              <a:t>27</a:t>
            </a:fld>
            <a:endParaRPr lang="en-US" altLang="ko-KR">
              <a:solidFill>
                <a:srgbClr val="0066FF"/>
              </a:solidFill>
            </a:endParaRPr>
          </a:p>
          <a:p>
            <a:pPr algn="r" eaLnBrk="1" hangingPunct="1"/>
            <a:endParaRPr lang="ko-KR" altLang="en-US">
              <a:solidFill>
                <a:srgbClr val="0066FF"/>
              </a:solidFill>
            </a:endParaRPr>
          </a:p>
        </p:txBody>
      </p:sp>
      <p:sp>
        <p:nvSpPr>
          <p:cNvPr id="44036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mtClean="0">
                <a:solidFill>
                  <a:srgbClr val="000000"/>
                </a:solidFill>
                <a:ea typeface="굴림" panose="020B0600000101010101" pitchFamily="50" charset="-127"/>
              </a:rPr>
              <a:t>KROENKE AND AUER - DATABASE PROCESSING, 11th Edition  © 2010 Pearson Prentice Hall </a:t>
            </a:r>
          </a:p>
        </p:txBody>
      </p:sp>
      <p:pic>
        <p:nvPicPr>
          <p:cNvPr id="44037" name="Picture 6" descr="C:\Users\Auer.WWU\Auer-Projects\Kroenke-Auer-Projects\Kroenke-Auer-DBP-e11\DBP-e11-Supplements\Images\Chapter05\Fig5-35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75138" y="1612900"/>
            <a:ext cx="3676650" cy="4546600"/>
          </a:xfrm>
        </p:spPr>
      </p:pic>
    </p:spTree>
    <p:extLst>
      <p:ext uri="{BB962C8B-B14F-4D97-AF65-F5344CB8AC3E}">
        <p14:creationId xmlns:p14="http://schemas.microsoft.com/office/powerpoint/2010/main" val="330432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>
                <a:ea typeface="굴림" panose="020B0600000101010101" pitchFamily="50" charset="-127"/>
              </a:rPr>
              <a:t>Mixed Patterns:</a:t>
            </a:r>
            <a:br>
              <a:rPr lang="en-US" altLang="ko-KR" sz="4000">
                <a:ea typeface="굴림" panose="020B0600000101010101" pitchFamily="50" charset="-127"/>
              </a:rPr>
            </a:br>
            <a:r>
              <a:rPr lang="en-US" altLang="ko-KR" sz="4000">
                <a:ea typeface="굴림" panose="020B0600000101010101" pitchFamily="50" charset="-127"/>
              </a:rPr>
              <a:t>The For-Use-By Pattern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ko-KR">
                <a:solidFill>
                  <a:srgbClr val="0066FF"/>
                </a:solidFill>
              </a:rPr>
              <a:t>5-</a:t>
            </a:r>
            <a:fld id="{34F99498-038A-4D37-8CAB-74C4CCD4B5C7}" type="slidenum">
              <a:rPr lang="en-US" altLang="ko-KR">
                <a:solidFill>
                  <a:srgbClr val="0066FF"/>
                </a:solidFill>
              </a:rPr>
              <a:pPr algn="r" eaLnBrk="1" hangingPunct="1"/>
              <a:t>28</a:t>
            </a:fld>
            <a:endParaRPr lang="en-US" altLang="ko-KR">
              <a:solidFill>
                <a:srgbClr val="0066FF"/>
              </a:solidFill>
            </a:endParaRPr>
          </a:p>
          <a:p>
            <a:pPr algn="r" eaLnBrk="1" hangingPunct="1"/>
            <a:endParaRPr lang="ko-KR" altLang="en-US">
              <a:solidFill>
                <a:srgbClr val="0066FF"/>
              </a:solidFill>
            </a:endParaRPr>
          </a:p>
        </p:txBody>
      </p:sp>
      <p:sp>
        <p:nvSpPr>
          <p:cNvPr id="45060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mtClean="0">
                <a:solidFill>
                  <a:srgbClr val="000000"/>
                </a:solidFill>
                <a:ea typeface="굴림" panose="020B0600000101010101" pitchFamily="50" charset="-127"/>
              </a:rPr>
              <a:t>KROENKE AND AUER - DATABASE PROCESSING, 11th Edition  © 2010 Pearson Prentice Hall </a:t>
            </a:r>
          </a:p>
        </p:txBody>
      </p:sp>
      <p:pic>
        <p:nvPicPr>
          <p:cNvPr id="45061" name="Picture 6" descr="C:\Users\Auer.WWU\Auer-Projects\Kroenke-Auer-Projects\Kroenke-Auer-DBP-e11\DBP-e11-Supplements\Images\Chapter05\Fig5-36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598613"/>
            <a:ext cx="7848600" cy="4572000"/>
          </a:xfrm>
        </p:spPr>
      </p:pic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2286000" y="3810000"/>
            <a:ext cx="4038600" cy="2286000"/>
          </a:xfrm>
          <a:prstGeom prst="rect">
            <a:avLst/>
          </a:prstGeom>
          <a:noFill/>
          <a:ln w="38100" algn="ctr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6477000" y="3810000"/>
            <a:ext cx="3505200" cy="1676400"/>
          </a:xfrm>
          <a:prstGeom prst="rect">
            <a:avLst/>
          </a:prstGeom>
          <a:noFill/>
          <a:ln w="38100" algn="ctr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45064" name="AutoShape 9"/>
          <p:cNvSpPr>
            <a:spLocks noChangeArrowheads="1"/>
          </p:cNvSpPr>
          <p:nvPr/>
        </p:nvSpPr>
        <p:spPr bwMode="auto">
          <a:xfrm rot="10800000" flipH="1">
            <a:off x="6477000" y="5867400"/>
            <a:ext cx="2209800" cy="685800"/>
          </a:xfrm>
          <a:prstGeom prst="wedgeRoundRectCallout">
            <a:avLst>
              <a:gd name="adj1" fmla="val -43755"/>
              <a:gd name="adj2" fmla="val 76852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66FF"/>
            </a:solidFill>
            <a:miter lim="800000"/>
            <a:headEnd/>
            <a:tailEnd/>
          </a:ln>
        </p:spPr>
        <p:txBody>
          <a:bodyPr rot="10800000"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b="1">
                <a:solidFill>
                  <a:srgbClr val="000000"/>
                </a:solidFill>
                <a:ea typeface="굴림" panose="020B0600000101010101" pitchFamily="50" charset="-127"/>
              </a:rPr>
              <a:t>Subtype entity</a:t>
            </a:r>
            <a:r>
              <a:rPr lang="ko-KR" altLang="en-US" b="1">
                <a:solidFill>
                  <a:srgbClr val="000000"/>
                </a:solidFill>
                <a:ea typeface="굴림" panose="020B0600000101010101" pitchFamily="50" charset="-127"/>
              </a:rPr>
              <a:t>가 필요함</a:t>
            </a:r>
          </a:p>
        </p:txBody>
      </p:sp>
    </p:spTree>
    <p:extLst>
      <p:ext uri="{BB962C8B-B14F-4D97-AF65-F5344CB8AC3E}">
        <p14:creationId xmlns:p14="http://schemas.microsoft.com/office/powerpoint/2010/main" val="32861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>
                <a:ea typeface="굴림" panose="020B0600000101010101" pitchFamily="50" charset="-127"/>
              </a:rPr>
              <a:t>Mixed Patterns:</a:t>
            </a:r>
            <a:br>
              <a:rPr lang="en-US" altLang="ko-KR" sz="4000">
                <a:ea typeface="굴림" panose="020B0600000101010101" pitchFamily="50" charset="-127"/>
              </a:rPr>
            </a:br>
            <a:r>
              <a:rPr lang="en-US" altLang="ko-KR" sz="4000">
                <a:ea typeface="굴림" panose="020B0600000101010101" pitchFamily="50" charset="-127"/>
              </a:rPr>
              <a:t>The For-Use-By Pattern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ko-KR">
                <a:solidFill>
                  <a:srgbClr val="0066FF"/>
                </a:solidFill>
              </a:rPr>
              <a:t>5-</a:t>
            </a:r>
            <a:fld id="{66317AA8-4559-41FF-8F79-6692510A8EFE}" type="slidenum">
              <a:rPr lang="en-US" altLang="ko-KR">
                <a:solidFill>
                  <a:srgbClr val="0066FF"/>
                </a:solidFill>
              </a:rPr>
              <a:pPr algn="r" eaLnBrk="1" hangingPunct="1"/>
              <a:t>29</a:t>
            </a:fld>
            <a:endParaRPr lang="en-US" altLang="ko-KR">
              <a:solidFill>
                <a:srgbClr val="0066FF"/>
              </a:solidFill>
            </a:endParaRPr>
          </a:p>
          <a:p>
            <a:pPr algn="r" eaLnBrk="1" hangingPunct="1"/>
            <a:endParaRPr lang="ko-KR" altLang="en-US">
              <a:solidFill>
                <a:srgbClr val="0066FF"/>
              </a:solidFill>
            </a:endParaRPr>
          </a:p>
        </p:txBody>
      </p:sp>
      <p:sp>
        <p:nvSpPr>
          <p:cNvPr id="46084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mtClean="0">
                <a:solidFill>
                  <a:srgbClr val="000000"/>
                </a:solidFill>
                <a:ea typeface="굴림" panose="020B0600000101010101" pitchFamily="50" charset="-127"/>
              </a:rPr>
              <a:t>KROENKE AND AUER - DATABASE PROCESSING, 11th Edition  © 2010 Pearson Prentice Hall </a:t>
            </a:r>
          </a:p>
        </p:txBody>
      </p:sp>
      <p:pic>
        <p:nvPicPr>
          <p:cNvPr id="46085" name="Picture 6" descr="C:\Users\Auer.WWU\Auer-Projects\Kroenke-Auer-Projects\Kroenke-Auer-DBP-e11\DBP-e11-Supplements\Images\Chapter05\Fig5-37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535113"/>
            <a:ext cx="8001000" cy="4610100"/>
          </a:xfrm>
        </p:spPr>
      </p:pic>
    </p:spTree>
    <p:extLst>
      <p:ext uri="{BB962C8B-B14F-4D97-AF65-F5344CB8AC3E}">
        <p14:creationId xmlns:p14="http://schemas.microsoft.com/office/powerpoint/2010/main" val="383458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Strong Entity Patterns: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Strong entity (</a:t>
            </a:r>
            <a:r>
              <a:rPr lang="ko-KR" altLang="en-US" smtClean="0">
                <a:ea typeface="굴림" panose="020B0600000101010101" pitchFamily="50" charset="-127"/>
              </a:rPr>
              <a:t>강한 개체</a:t>
            </a:r>
            <a:r>
              <a:rPr lang="en-US" altLang="ko-KR" smtClean="0">
                <a:ea typeface="굴림" panose="020B0600000101010101" pitchFamily="50" charset="-127"/>
              </a:rPr>
              <a:t>)</a:t>
            </a: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자신 만의 식별자를 가짐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 </a:t>
            </a:r>
            <a:r>
              <a:rPr lang="ko-KR" altLang="en-US" smtClean="0">
                <a:ea typeface="굴림" panose="020B0600000101010101" pitchFamily="50" charset="-127"/>
              </a:rPr>
              <a:t>다른 개체와 논리적으로 다르고 분리됨</a:t>
            </a:r>
          </a:p>
          <a:p>
            <a:pPr lvl="2"/>
            <a:r>
              <a:rPr lang="ko-KR" altLang="en-US" smtClean="0">
                <a:ea typeface="굴림" panose="020B0600000101010101" pitchFamily="50" charset="-127"/>
              </a:rPr>
              <a:t>독자적으로 존재하며</a:t>
            </a:r>
            <a:r>
              <a:rPr lang="en-US" altLang="ko-KR" smtClean="0">
                <a:ea typeface="굴림" panose="020B0600000101010101" pitchFamily="50" charset="-127"/>
              </a:rPr>
              <a:t>, </a:t>
            </a:r>
            <a:r>
              <a:rPr lang="ko-KR" altLang="en-US" smtClean="0">
                <a:ea typeface="굴림" panose="020B0600000101010101" pitchFamily="50" charset="-127"/>
              </a:rPr>
              <a:t>다른 개체의 일부가 아님</a:t>
            </a:r>
          </a:p>
          <a:p>
            <a:pPr lvl="2"/>
            <a:endParaRPr lang="en-US" altLang="ko-KR" sz="800">
              <a:ea typeface="굴림" panose="020B0600000101010101" pitchFamily="50" charset="-127"/>
            </a:endParaRPr>
          </a:p>
          <a:p>
            <a:r>
              <a:rPr lang="ko-KR" altLang="en-US" smtClean="0">
                <a:ea typeface="굴림" panose="020B0600000101010101" pitchFamily="50" charset="-127"/>
              </a:rPr>
              <a:t>강한 개체 패턴 </a:t>
            </a:r>
            <a:r>
              <a:rPr lang="en-US" altLang="ko-KR" smtClean="0">
                <a:ea typeface="굴림" panose="020B0600000101010101" pitchFamily="50" charset="-127"/>
              </a:rPr>
              <a:t>(strong entity patterns)</a:t>
            </a:r>
          </a:p>
          <a:p>
            <a:pPr lvl="1"/>
            <a:r>
              <a:rPr lang="en-US" altLang="ko-KR" b="1" smtClean="0">
                <a:solidFill>
                  <a:srgbClr val="0066FF"/>
                </a:solidFill>
                <a:ea typeface="굴림" panose="020B0600000101010101" pitchFamily="50" charset="-127"/>
              </a:rPr>
              <a:t>1:1 </a:t>
            </a:r>
            <a:r>
              <a:rPr lang="ko-KR" altLang="en-US" b="1" smtClean="0">
                <a:solidFill>
                  <a:srgbClr val="0066FF"/>
                </a:solidFill>
                <a:ea typeface="굴림" panose="020B0600000101010101" pitchFamily="50" charset="-127"/>
              </a:rPr>
              <a:t>강한 개체 관계</a:t>
            </a:r>
          </a:p>
          <a:p>
            <a:pPr lvl="1"/>
            <a:r>
              <a:rPr lang="en-US" altLang="ko-KR" b="1" smtClean="0">
                <a:solidFill>
                  <a:srgbClr val="0066FF"/>
                </a:solidFill>
                <a:ea typeface="굴림" panose="020B0600000101010101" pitchFamily="50" charset="-127"/>
              </a:rPr>
              <a:t>1:N</a:t>
            </a:r>
            <a:r>
              <a:rPr lang="ko-KR" altLang="en-US" b="1" smtClean="0">
                <a:solidFill>
                  <a:srgbClr val="0066FF"/>
                </a:solidFill>
                <a:ea typeface="굴림" panose="020B0600000101010101" pitchFamily="50" charset="-127"/>
              </a:rPr>
              <a:t>  강한 개체 관계</a:t>
            </a:r>
          </a:p>
          <a:p>
            <a:pPr lvl="1"/>
            <a:r>
              <a:rPr lang="en-US" altLang="ko-KR" b="1" smtClean="0">
                <a:solidFill>
                  <a:srgbClr val="0066FF"/>
                </a:solidFill>
                <a:ea typeface="굴림" panose="020B0600000101010101" pitchFamily="50" charset="-127"/>
              </a:rPr>
              <a:t>N:M </a:t>
            </a:r>
            <a:r>
              <a:rPr lang="ko-KR" altLang="en-US" b="1" smtClean="0">
                <a:solidFill>
                  <a:srgbClr val="0066FF"/>
                </a:solidFill>
                <a:ea typeface="굴림" panose="020B0600000101010101" pitchFamily="50" charset="-127"/>
              </a:rPr>
              <a:t>강한 개체 관계</a:t>
            </a:r>
          </a:p>
          <a:p>
            <a:pPr lvl="2"/>
            <a:endParaRPr lang="en-US" altLang="ko-KR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40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Recursive Relationships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A </a:t>
            </a:r>
            <a:r>
              <a:rPr lang="en-US" altLang="ko-KR" b="1" smtClean="0">
                <a:solidFill>
                  <a:srgbClr val="0066FF"/>
                </a:solidFill>
                <a:ea typeface="굴림" panose="020B0600000101010101" pitchFamily="50" charset="-127"/>
              </a:rPr>
              <a:t>recursive relationship</a:t>
            </a:r>
            <a:r>
              <a:rPr lang="en-US" altLang="ko-KR" smtClean="0">
                <a:ea typeface="굴림" panose="020B0600000101010101" pitchFamily="50" charset="-127"/>
              </a:rPr>
              <a:t> occurs when an entity has a relationship to itself.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ko-KR">
                <a:solidFill>
                  <a:srgbClr val="0066FF"/>
                </a:solidFill>
              </a:rPr>
              <a:t>5-</a:t>
            </a:r>
            <a:fld id="{534F7FF1-BC3A-4190-8CF3-09CC3FA90795}" type="slidenum">
              <a:rPr lang="en-US" altLang="ko-KR">
                <a:solidFill>
                  <a:srgbClr val="0066FF"/>
                </a:solidFill>
              </a:rPr>
              <a:pPr algn="r" eaLnBrk="1" hangingPunct="1"/>
              <a:t>30</a:t>
            </a:fld>
            <a:endParaRPr lang="en-US" altLang="ko-KR">
              <a:solidFill>
                <a:srgbClr val="0066FF"/>
              </a:solidFill>
            </a:endParaRPr>
          </a:p>
          <a:p>
            <a:pPr algn="r" eaLnBrk="1" hangingPunct="1"/>
            <a:endParaRPr lang="ko-KR" altLang="en-US">
              <a:solidFill>
                <a:srgbClr val="0066FF"/>
              </a:solidFill>
            </a:endParaRPr>
          </a:p>
        </p:txBody>
      </p:sp>
      <p:sp>
        <p:nvSpPr>
          <p:cNvPr id="47109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mtClean="0">
                <a:solidFill>
                  <a:srgbClr val="000000"/>
                </a:solidFill>
                <a:ea typeface="굴림" panose="020B0600000101010101" pitchFamily="50" charset="-127"/>
              </a:rPr>
              <a:t>KROENKE AND AUER - DATABASE PROCESSING, 11th Edition  © 2010 Pearson Prentice Hall </a:t>
            </a:r>
          </a:p>
        </p:txBody>
      </p:sp>
    </p:spTree>
    <p:extLst>
      <p:ext uri="{BB962C8B-B14F-4D97-AF65-F5344CB8AC3E}">
        <p14:creationId xmlns:p14="http://schemas.microsoft.com/office/powerpoint/2010/main" val="221140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>
                <a:ea typeface="굴림" panose="020B0600000101010101" pitchFamily="50" charset="-127"/>
              </a:rPr>
              <a:t>Recursive Patterns:</a:t>
            </a:r>
            <a:br>
              <a:rPr lang="en-US" altLang="ko-KR" sz="4000">
                <a:ea typeface="굴림" panose="020B0600000101010101" pitchFamily="50" charset="-127"/>
              </a:rPr>
            </a:br>
            <a:r>
              <a:rPr lang="en-US" altLang="ko-KR" sz="4000">
                <a:ea typeface="굴림" panose="020B0600000101010101" pitchFamily="50" charset="-127"/>
              </a:rPr>
              <a:t>1:1 Recursive Relationship</a:t>
            </a:r>
          </a:p>
        </p:txBody>
      </p:sp>
      <p:sp>
        <p:nvSpPr>
          <p:cNvPr id="4813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ko-KR">
                <a:solidFill>
                  <a:srgbClr val="0066FF"/>
                </a:solidFill>
              </a:rPr>
              <a:t>5-</a:t>
            </a:r>
            <a:fld id="{C7A32006-FBAA-407A-AAA6-BB6CAD8D4409}" type="slidenum">
              <a:rPr lang="en-US" altLang="ko-KR">
                <a:solidFill>
                  <a:srgbClr val="0066FF"/>
                </a:solidFill>
              </a:rPr>
              <a:pPr algn="r" eaLnBrk="1" hangingPunct="1"/>
              <a:t>31</a:t>
            </a:fld>
            <a:endParaRPr lang="en-US" altLang="ko-KR">
              <a:solidFill>
                <a:srgbClr val="0066FF"/>
              </a:solidFill>
            </a:endParaRPr>
          </a:p>
          <a:p>
            <a:pPr algn="r" eaLnBrk="1" hangingPunct="1"/>
            <a:endParaRPr lang="ko-KR" altLang="en-US">
              <a:solidFill>
                <a:srgbClr val="0066FF"/>
              </a:solidFill>
            </a:endParaRPr>
          </a:p>
        </p:txBody>
      </p:sp>
      <p:sp>
        <p:nvSpPr>
          <p:cNvPr id="48132" name="Footer Placeholder 7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mtClean="0">
                <a:solidFill>
                  <a:srgbClr val="000000"/>
                </a:solidFill>
                <a:ea typeface="굴림" panose="020B0600000101010101" pitchFamily="50" charset="-127"/>
              </a:rPr>
              <a:t>KROENKE AND AUER - DATABASE PROCESSING, 11th Edition  © 2010 Pearson Prentice Hall </a:t>
            </a:r>
          </a:p>
        </p:txBody>
      </p:sp>
      <p:pic>
        <p:nvPicPr>
          <p:cNvPr id="48133" name="Picture 8" descr="C:\Users\Auer.WWU\Auer-Projects\Kroenke-Auer-Projects\Kroenke-Auer-DBP-e11\DBP-e11-Supplements\Images\Chapter05\Fig5-3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314" y="1600201"/>
            <a:ext cx="21621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Picture 9" descr="C:\Users\Auer.WWU\Auer-Projects\Kroenke-Auer-Projects\Kroenke-Auer-DBP-e11\DBP-e11-Supplements\Images\Chapter05\Fig5-3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4" y="1828801"/>
            <a:ext cx="5680075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4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>
                <a:ea typeface="굴림" panose="020B0600000101010101" pitchFamily="50" charset="-127"/>
              </a:rPr>
              <a:t>Recursive Patterns:</a:t>
            </a:r>
            <a:br>
              <a:rPr lang="en-US" altLang="ko-KR" sz="4000">
                <a:ea typeface="굴림" panose="020B0600000101010101" pitchFamily="50" charset="-127"/>
              </a:rPr>
            </a:br>
            <a:r>
              <a:rPr lang="en-US" altLang="ko-KR" sz="4000">
                <a:ea typeface="굴림" panose="020B0600000101010101" pitchFamily="50" charset="-127"/>
              </a:rPr>
              <a:t>1:N Recursive Relationship</a:t>
            </a:r>
          </a:p>
        </p:txBody>
      </p:sp>
      <p:sp>
        <p:nvSpPr>
          <p:cNvPr id="4915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ko-KR">
                <a:solidFill>
                  <a:srgbClr val="0066FF"/>
                </a:solidFill>
              </a:rPr>
              <a:t>5-</a:t>
            </a:r>
            <a:fld id="{AB2719FF-F397-4CFD-BF18-A118A6631ACD}" type="slidenum">
              <a:rPr lang="en-US" altLang="ko-KR">
                <a:solidFill>
                  <a:srgbClr val="0066FF"/>
                </a:solidFill>
              </a:rPr>
              <a:pPr algn="r" eaLnBrk="1" hangingPunct="1"/>
              <a:t>32</a:t>
            </a:fld>
            <a:endParaRPr lang="en-US" altLang="ko-KR">
              <a:solidFill>
                <a:srgbClr val="0066FF"/>
              </a:solidFill>
            </a:endParaRPr>
          </a:p>
          <a:p>
            <a:pPr algn="r" eaLnBrk="1" hangingPunct="1"/>
            <a:endParaRPr lang="ko-KR" altLang="en-US">
              <a:solidFill>
                <a:srgbClr val="0066FF"/>
              </a:solidFill>
            </a:endParaRPr>
          </a:p>
        </p:txBody>
      </p:sp>
      <p:sp>
        <p:nvSpPr>
          <p:cNvPr id="49156" name="Footer Placeholder 7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mtClean="0">
                <a:solidFill>
                  <a:srgbClr val="000000"/>
                </a:solidFill>
                <a:ea typeface="굴림" panose="020B0600000101010101" pitchFamily="50" charset="-127"/>
              </a:rPr>
              <a:t>KROENKE AND AUER - DATABASE PROCESSING, 11th Edition  © 2010 Pearson Prentice Hall </a:t>
            </a:r>
          </a:p>
        </p:txBody>
      </p:sp>
      <p:pic>
        <p:nvPicPr>
          <p:cNvPr id="49157" name="Picture 8" descr="C:\Users\Auer.WWU\Auer-Projects\Kroenke-Auer-Projects\Kroenke-Auer-DBP-e11\DBP-e11-Supplements\Images\Chapter05\Fig5-40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1" y="1905000"/>
            <a:ext cx="5680075" cy="2476500"/>
          </a:xfrm>
        </p:spPr>
      </p:pic>
      <p:pic>
        <p:nvPicPr>
          <p:cNvPr id="49158" name="Picture 9" descr="C:\Users\Auer.WWU\Auer-Projects\Kroenke-Auer-Projects\Kroenke-Auer-DBP-e11\DBP-e11-Supplements\Images\Chapter05\Fig5-41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0" y="1828800"/>
            <a:ext cx="2381250" cy="2266950"/>
          </a:xfrm>
        </p:spPr>
      </p:pic>
    </p:spTree>
    <p:extLst>
      <p:ext uri="{BB962C8B-B14F-4D97-AF65-F5344CB8AC3E}">
        <p14:creationId xmlns:p14="http://schemas.microsoft.com/office/powerpoint/2010/main" val="212196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>
                <a:ea typeface="굴림" panose="020B0600000101010101" pitchFamily="50" charset="-127"/>
              </a:rPr>
              <a:t>Recursive Patterns:</a:t>
            </a:r>
            <a:br>
              <a:rPr lang="en-US" altLang="ko-KR" sz="4000">
                <a:ea typeface="굴림" panose="020B0600000101010101" pitchFamily="50" charset="-127"/>
              </a:rPr>
            </a:br>
            <a:r>
              <a:rPr lang="en-US" altLang="ko-KR" sz="4000">
                <a:ea typeface="굴림" panose="020B0600000101010101" pitchFamily="50" charset="-127"/>
              </a:rPr>
              <a:t>N:M Recursive Relationship</a:t>
            </a:r>
          </a:p>
        </p:txBody>
      </p:sp>
      <p:sp>
        <p:nvSpPr>
          <p:cNvPr id="5017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ko-KR">
                <a:solidFill>
                  <a:srgbClr val="0066FF"/>
                </a:solidFill>
              </a:rPr>
              <a:t>5-</a:t>
            </a:r>
            <a:fld id="{DE187674-611A-40AF-852E-0A1FA9C7CC63}" type="slidenum">
              <a:rPr lang="en-US" altLang="ko-KR">
                <a:solidFill>
                  <a:srgbClr val="0066FF"/>
                </a:solidFill>
              </a:rPr>
              <a:pPr algn="r" eaLnBrk="1" hangingPunct="1"/>
              <a:t>33</a:t>
            </a:fld>
            <a:endParaRPr lang="en-US" altLang="ko-KR">
              <a:solidFill>
                <a:srgbClr val="0066FF"/>
              </a:solidFill>
            </a:endParaRPr>
          </a:p>
          <a:p>
            <a:pPr algn="r" eaLnBrk="1" hangingPunct="1"/>
            <a:endParaRPr lang="ko-KR" altLang="en-US">
              <a:solidFill>
                <a:srgbClr val="0066FF"/>
              </a:solidFill>
            </a:endParaRPr>
          </a:p>
        </p:txBody>
      </p:sp>
      <p:sp>
        <p:nvSpPr>
          <p:cNvPr id="50180" name="Footer Placeholder 7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mtClean="0">
                <a:solidFill>
                  <a:srgbClr val="000000"/>
                </a:solidFill>
                <a:ea typeface="굴림" panose="020B0600000101010101" pitchFamily="50" charset="-127"/>
              </a:rPr>
              <a:t>KROENKE AND AUER - DATABASE PROCESSING, 11th Edition  © 2010 Pearson Prentice Hall </a:t>
            </a:r>
          </a:p>
        </p:txBody>
      </p:sp>
      <p:pic>
        <p:nvPicPr>
          <p:cNvPr id="50181" name="Picture 8" descr="C:\Users\Auer.WWU\Auer-Projects\Kroenke-Auer-Projects\Kroenke-Auer-DBP-e11\DBP-e11-Supplements\Images\Chapter05\Fig5-42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2020889"/>
            <a:ext cx="6019800" cy="2587625"/>
          </a:xfrm>
        </p:spPr>
      </p:pic>
      <p:pic>
        <p:nvPicPr>
          <p:cNvPr id="50182" name="Picture 9" descr="C:\Users\Auer.WWU\Auer-Projects\Kroenke-Auer-Projects\Kroenke-Auer-DBP-e11\DBP-e11-Supplements\Images\Chapter05\Fig5-43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77200" y="3200400"/>
            <a:ext cx="2078038" cy="1836738"/>
          </a:xfrm>
        </p:spPr>
      </p:pic>
      <p:sp>
        <p:nvSpPr>
          <p:cNvPr id="50183" name="Line 9"/>
          <p:cNvSpPr>
            <a:spLocks noChangeShapeType="1"/>
          </p:cNvSpPr>
          <p:nvPr/>
        </p:nvSpPr>
        <p:spPr bwMode="auto">
          <a:xfrm>
            <a:off x="5486400" y="2362200"/>
            <a:ext cx="1143000" cy="4572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ot="10800000"/>
          <a:lstStyle/>
          <a:p>
            <a:pPr algn="r"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0184" name="Line 10"/>
          <p:cNvSpPr>
            <a:spLocks noChangeShapeType="1"/>
          </p:cNvSpPr>
          <p:nvPr/>
        </p:nvSpPr>
        <p:spPr bwMode="auto">
          <a:xfrm flipV="1">
            <a:off x="5105400" y="3581400"/>
            <a:ext cx="1066800" cy="496888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ot="10800000"/>
          <a:lstStyle/>
          <a:p>
            <a:pPr algn="r"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0185" name="AutoShape 11"/>
          <p:cNvSpPr>
            <a:spLocks noChangeArrowheads="1"/>
          </p:cNvSpPr>
          <p:nvPr/>
        </p:nvSpPr>
        <p:spPr bwMode="auto">
          <a:xfrm>
            <a:off x="6400800" y="1828800"/>
            <a:ext cx="3048000" cy="685800"/>
          </a:xfrm>
          <a:prstGeom prst="wedgeRoundRectCallout">
            <a:avLst>
              <a:gd name="adj1" fmla="val -60991"/>
              <a:gd name="adj2" fmla="val 56481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99CCFF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ea typeface="굴림" panose="020B0600000101010101" pitchFamily="50" charset="-127"/>
              </a:rPr>
              <a:t>Part : Contained Part </a:t>
            </a:r>
          </a:p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ea typeface="굴림" panose="020B0600000101010101" pitchFamily="50" charset="-127"/>
              </a:rPr>
              <a:t>= 1 : N</a:t>
            </a:r>
          </a:p>
        </p:txBody>
      </p:sp>
      <p:sp>
        <p:nvSpPr>
          <p:cNvPr id="50186" name="AutoShape 12"/>
          <p:cNvSpPr>
            <a:spLocks noChangeArrowheads="1"/>
          </p:cNvSpPr>
          <p:nvPr/>
        </p:nvSpPr>
        <p:spPr bwMode="auto">
          <a:xfrm>
            <a:off x="3276600" y="5105400"/>
            <a:ext cx="3429000" cy="685800"/>
          </a:xfrm>
          <a:prstGeom prst="wedgeRoundRectCallout">
            <a:avLst>
              <a:gd name="adj1" fmla="val 13935"/>
              <a:gd name="adj2" fmla="val -216204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99CCFF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ea typeface="굴림" panose="020B0600000101010101" pitchFamily="50" charset="-127"/>
              </a:rPr>
              <a:t>Part : Containing Part </a:t>
            </a:r>
          </a:p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ea typeface="굴림" panose="020B0600000101010101" pitchFamily="50" charset="-127"/>
              </a:rPr>
              <a:t>= 1 : M</a:t>
            </a:r>
          </a:p>
        </p:txBody>
      </p:sp>
    </p:spTree>
    <p:extLst>
      <p:ext uri="{BB962C8B-B14F-4D97-AF65-F5344CB8AC3E}">
        <p14:creationId xmlns:p14="http://schemas.microsoft.com/office/powerpoint/2010/main" val="360999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z="4000">
                <a:ea typeface="굴림" panose="020B0600000101010101" pitchFamily="50" charset="-127"/>
              </a:rPr>
              <a:t>Strong Entity Patterns:</a:t>
            </a:r>
            <a:br>
              <a:rPr lang="en-US" altLang="ko-KR" sz="4000">
                <a:ea typeface="굴림" panose="020B0600000101010101" pitchFamily="50" charset="-127"/>
              </a:rPr>
            </a:br>
            <a:r>
              <a:rPr lang="en-US" altLang="ko-KR" sz="4000">
                <a:ea typeface="굴림" panose="020B0600000101010101" pitchFamily="50" charset="-127"/>
              </a:rPr>
              <a:t>1:1 Strong Entity Relationships</a:t>
            </a:r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2743201" y="1600201"/>
          <a:ext cx="4989513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hoto Editor Photo" r:id="rId3" imgW="5838095" imgH="5296639" progId="MSPhotoEd.3">
                  <p:embed/>
                </p:oleObj>
              </mc:Choice>
              <mc:Fallback>
                <p:oleObj name="Photo Editor Photo" r:id="rId3" imgW="5838095" imgH="5296639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1600201"/>
                        <a:ext cx="4989513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7315200" y="1905000"/>
            <a:ext cx="2895600" cy="369332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latinLnBrk="0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CC3300"/>
                </a:solidFill>
                <a:ea typeface="굴림" panose="020B0600000101010101" pitchFamily="50" charset="-127"/>
              </a:rPr>
              <a:t>1 member -&gt; 1 locker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315200" y="5257800"/>
            <a:ext cx="2819400" cy="36933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latinLnBrk="0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CC3300"/>
                </a:solidFill>
                <a:ea typeface="굴림" panose="020B0600000101010101" pitchFamily="50" charset="-127"/>
              </a:rPr>
              <a:t>1 locker -&gt; 1 member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2133600" y="3200400"/>
            <a:ext cx="49530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2057400" y="1981200"/>
            <a:ext cx="1676400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latinLnBrk="0" hangingPunct="1"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 algn="ctr" eaLnBrk="1" fontAlgn="base" latinLnBrk="0" hangingPunct="1"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 algn="ctr" eaLnBrk="1" fontAlgn="base" latinLnBrk="0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CC3300"/>
                </a:solidFill>
                <a:ea typeface="굴림" panose="020B0600000101010101" pitchFamily="50" charset="-127"/>
              </a:rPr>
              <a:t>Club_Member</a:t>
            </a:r>
          </a:p>
          <a:p>
            <a:pPr algn="ctr" eaLnBrk="1" fontAlgn="base" latinLnBrk="0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CC3300"/>
                </a:solidFill>
                <a:ea typeface="굴림" panose="020B0600000101010101" pitchFamily="50" charset="-127"/>
              </a:rPr>
              <a:t>Locker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648200" y="4648200"/>
            <a:ext cx="0" cy="15240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3810000" y="45720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latinLnBrk="0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CC3300"/>
                </a:solidFill>
                <a:ea typeface="굴림" panose="020B0600000101010101" pitchFamily="50" charset="-127"/>
              </a:rPr>
              <a:t>Locker   Club_Member</a:t>
            </a:r>
          </a:p>
        </p:txBody>
      </p:sp>
      <p:sp>
        <p:nvSpPr>
          <p:cNvPr id="177162" name="Text Box 10"/>
          <p:cNvSpPr txBox="1">
            <a:spLocks noChangeArrowheads="1"/>
          </p:cNvSpPr>
          <p:nvPr/>
        </p:nvSpPr>
        <p:spPr bwMode="auto">
          <a:xfrm>
            <a:off x="7239000" y="2971801"/>
            <a:ext cx="2895600" cy="124777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57150" algn="ctr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b="1">
                <a:solidFill>
                  <a:srgbClr val="000000"/>
                </a:solidFill>
                <a:ea typeface="굴림" pitchFamily="50" charset="-127"/>
              </a:rPr>
              <a:t>하나의 양식</a:t>
            </a:r>
            <a:r>
              <a:rPr lang="en-US" altLang="ko-KR" b="1">
                <a:solidFill>
                  <a:srgbClr val="000000"/>
                </a:solidFill>
                <a:ea typeface="굴림" pitchFamily="50" charset="-127"/>
              </a:rPr>
              <a:t>/</a:t>
            </a:r>
            <a:r>
              <a:rPr lang="ko-KR" altLang="en-US" b="1">
                <a:solidFill>
                  <a:srgbClr val="000000"/>
                </a:solidFill>
                <a:ea typeface="굴림" pitchFamily="50" charset="-127"/>
              </a:rPr>
              <a:t>보고서는 관계의 한 면만을 보여줌</a:t>
            </a:r>
            <a:r>
              <a:rPr lang="en-US" altLang="ko-KR" b="1">
                <a:solidFill>
                  <a:srgbClr val="000000"/>
                </a:solidFill>
                <a:ea typeface="굴림" pitchFamily="50" charset="-127"/>
              </a:rPr>
              <a:t>. </a:t>
            </a:r>
            <a:r>
              <a:rPr lang="ko-KR" altLang="en-US" b="1">
                <a:solidFill>
                  <a:srgbClr val="000000"/>
                </a:solidFill>
                <a:ea typeface="굴림" pitchFamily="50" charset="-127"/>
              </a:rPr>
              <a:t>따라서 </a:t>
            </a:r>
            <a:r>
              <a:rPr lang="en-US" altLang="ko-KR" b="1">
                <a:solidFill>
                  <a:srgbClr val="000000"/>
                </a:solidFill>
                <a:ea typeface="굴림" pitchFamily="50" charset="-127"/>
              </a:rPr>
              <a:t>2</a:t>
            </a:r>
            <a:r>
              <a:rPr lang="ko-KR" altLang="en-US" b="1">
                <a:solidFill>
                  <a:srgbClr val="000000"/>
                </a:solidFill>
                <a:ea typeface="굴림" pitchFamily="50" charset="-127"/>
              </a:rPr>
              <a:t>개 양식</a:t>
            </a:r>
            <a:r>
              <a:rPr lang="en-US" altLang="ko-KR" b="1">
                <a:solidFill>
                  <a:srgbClr val="000000"/>
                </a:solidFill>
                <a:ea typeface="굴림" pitchFamily="50" charset="-127"/>
              </a:rPr>
              <a:t>/</a:t>
            </a:r>
            <a:r>
              <a:rPr lang="ko-KR" altLang="en-US" b="1">
                <a:solidFill>
                  <a:srgbClr val="000000"/>
                </a:solidFill>
                <a:ea typeface="굴림" pitchFamily="50" charset="-127"/>
              </a:rPr>
              <a:t>보고서가 필요함</a:t>
            </a:r>
            <a:r>
              <a:rPr lang="en-US" altLang="ko-KR" b="1">
                <a:solidFill>
                  <a:srgbClr val="000000"/>
                </a:solidFill>
                <a:ea typeface="굴림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1128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>
                <a:ea typeface="굴림" panose="020B0600000101010101" pitchFamily="50" charset="-127"/>
              </a:rPr>
              <a:t>Strong Entity Patterns:</a:t>
            </a:r>
            <a:br>
              <a:rPr lang="en-US" altLang="ko-KR" sz="4000">
                <a:ea typeface="굴림" panose="020B0600000101010101" pitchFamily="50" charset="-127"/>
              </a:rPr>
            </a:br>
            <a:r>
              <a:rPr lang="en-US" altLang="ko-KR" sz="4000">
                <a:ea typeface="굴림" panose="020B0600000101010101" pitchFamily="50" charset="-127"/>
              </a:rPr>
              <a:t>1:1 Strong Entity Relationships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ko-KR">
                <a:solidFill>
                  <a:srgbClr val="0066FF"/>
                </a:solidFill>
              </a:rPr>
              <a:t>5-</a:t>
            </a:r>
            <a:fld id="{50B0E7D2-FD38-4096-BDD4-8198078BA37B}" type="slidenum">
              <a:rPr lang="en-US" altLang="ko-KR">
                <a:solidFill>
                  <a:srgbClr val="0066FF"/>
                </a:solidFill>
              </a:rPr>
              <a:pPr algn="r" eaLnBrk="1" hangingPunct="1"/>
              <a:t>5</a:t>
            </a:fld>
            <a:endParaRPr lang="en-US" altLang="ko-KR">
              <a:solidFill>
                <a:srgbClr val="0066FF"/>
              </a:solidFill>
            </a:endParaRPr>
          </a:p>
          <a:p>
            <a:pPr algn="r" eaLnBrk="1" hangingPunct="1"/>
            <a:endParaRPr lang="ko-KR" altLang="en-US">
              <a:solidFill>
                <a:srgbClr val="0066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mtClean="0">
                <a:solidFill>
                  <a:srgbClr val="000000"/>
                </a:solidFill>
                <a:ea typeface="굴림" panose="020B0600000101010101" pitchFamily="50" charset="-127"/>
              </a:rPr>
              <a:t>KROENKE AND AUER - DATABASE PROCESSING, 11th Edition  © 2010 Pearson Prentice Hall </a:t>
            </a:r>
          </a:p>
        </p:txBody>
      </p:sp>
      <p:pic>
        <p:nvPicPr>
          <p:cNvPr id="25605" name="Picture 7" descr="C:\Users\Auer.WWU\Auer-Projects\Kroenke-Auer-Projects\Kroenke-Auer-DBP-e11\DBP-e11-Supplements\Images\Chapter05\Fig5-16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524000"/>
            <a:ext cx="2420938" cy="4572000"/>
          </a:xfrm>
        </p:spPr>
      </p:pic>
      <p:sp>
        <p:nvSpPr>
          <p:cNvPr id="25606" name="Text Box 8"/>
          <p:cNvSpPr txBox="1">
            <a:spLocks noChangeArrowheads="1"/>
          </p:cNvSpPr>
          <p:nvPr/>
        </p:nvSpPr>
        <p:spPr bwMode="auto">
          <a:xfrm>
            <a:off x="4953000" y="2590800"/>
            <a:ext cx="1219200" cy="707886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latinLnBrk="0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ea typeface="굴림" panose="020B0600000101010101" pitchFamily="50" charset="-127"/>
              </a:rPr>
              <a:t>Club Member</a:t>
            </a:r>
          </a:p>
        </p:txBody>
      </p:sp>
      <p:sp>
        <p:nvSpPr>
          <p:cNvPr id="25607" name="Text Box 9"/>
          <p:cNvSpPr txBox="1">
            <a:spLocks noChangeArrowheads="1"/>
          </p:cNvSpPr>
          <p:nvPr/>
        </p:nvSpPr>
        <p:spPr bwMode="auto">
          <a:xfrm>
            <a:off x="8763000" y="2743200"/>
            <a:ext cx="1219200" cy="40011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latinLnBrk="0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ea typeface="굴림" panose="020B0600000101010101" pitchFamily="50" charset="-127"/>
              </a:rPr>
              <a:t>Locker</a:t>
            </a:r>
          </a:p>
        </p:txBody>
      </p:sp>
      <p:sp>
        <p:nvSpPr>
          <p:cNvPr id="25608" name="AutoShape 10"/>
          <p:cNvSpPr>
            <a:spLocks noChangeArrowheads="1"/>
          </p:cNvSpPr>
          <p:nvPr/>
        </p:nvSpPr>
        <p:spPr bwMode="auto">
          <a:xfrm>
            <a:off x="6781800" y="2438400"/>
            <a:ext cx="1371600" cy="1066800"/>
          </a:xfrm>
          <a:prstGeom prst="diamond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25609" name="Text Box 11"/>
          <p:cNvSpPr txBox="1">
            <a:spLocks noChangeArrowheads="1"/>
          </p:cNvSpPr>
          <p:nvPr/>
        </p:nvSpPr>
        <p:spPr bwMode="auto">
          <a:xfrm>
            <a:off x="7162800" y="2743200"/>
            <a:ext cx="609600" cy="400110"/>
          </a:xfrm>
          <a:prstGeom prst="rect">
            <a:avLst/>
          </a:prstGeom>
          <a:noFill/>
          <a:ln w="38100" algn="ctr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latinLnBrk="0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ea typeface="굴림" panose="020B0600000101010101" pitchFamily="50" charset="-127"/>
              </a:rPr>
              <a:t>1:1</a:t>
            </a:r>
          </a:p>
        </p:txBody>
      </p:sp>
      <p:sp>
        <p:nvSpPr>
          <p:cNvPr id="25610" name="Line 12"/>
          <p:cNvSpPr>
            <a:spLocks noChangeShapeType="1"/>
          </p:cNvSpPr>
          <p:nvPr/>
        </p:nvSpPr>
        <p:spPr bwMode="auto">
          <a:xfrm>
            <a:off x="6172200" y="29718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5611" name="Line 13"/>
          <p:cNvSpPr>
            <a:spLocks noChangeShapeType="1"/>
          </p:cNvSpPr>
          <p:nvPr/>
        </p:nvSpPr>
        <p:spPr bwMode="auto">
          <a:xfrm>
            <a:off x="8153400" y="29718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5612" name="Oval 14"/>
          <p:cNvSpPr>
            <a:spLocks noChangeArrowheads="1"/>
          </p:cNvSpPr>
          <p:nvPr/>
        </p:nvSpPr>
        <p:spPr bwMode="auto">
          <a:xfrm>
            <a:off x="6172200" y="2819400"/>
            <a:ext cx="228600" cy="228600"/>
          </a:xfrm>
          <a:prstGeom prst="ellipse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25613" name="Oval 15"/>
          <p:cNvSpPr>
            <a:spLocks noChangeArrowheads="1"/>
          </p:cNvSpPr>
          <p:nvPr/>
        </p:nvSpPr>
        <p:spPr bwMode="auto">
          <a:xfrm>
            <a:off x="8534400" y="2819400"/>
            <a:ext cx="228600" cy="228600"/>
          </a:xfrm>
          <a:prstGeom prst="ellipse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25614" name="Text Box 16"/>
          <p:cNvSpPr txBox="1">
            <a:spLocks noChangeArrowheads="1"/>
          </p:cNvSpPr>
          <p:nvPr/>
        </p:nvSpPr>
        <p:spPr bwMode="auto">
          <a:xfrm>
            <a:off x="5486400" y="3962401"/>
            <a:ext cx="4114800" cy="1015663"/>
          </a:xfrm>
          <a:prstGeom prst="rect">
            <a:avLst/>
          </a:prstGeom>
          <a:solidFill>
            <a:schemeClr val="bg1"/>
          </a:solidFill>
          <a:ln w="57150" algn="ctr">
            <a:solidFill>
              <a:srgbClr val="0066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latinLnBrk="0" hangingPunct="1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ko-KR" altLang="en-US" sz="2000" b="1">
                <a:solidFill>
                  <a:srgbClr val="00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000" b="1">
                <a:solidFill>
                  <a:srgbClr val="000000"/>
                </a:solidFill>
                <a:ea typeface="굴림" panose="020B0600000101010101" pitchFamily="50" charset="-127"/>
              </a:rPr>
              <a:t>(</a:t>
            </a:r>
            <a:r>
              <a:rPr lang="ko-KR" altLang="en-US" sz="2000" b="1">
                <a:solidFill>
                  <a:srgbClr val="000000"/>
                </a:solidFill>
                <a:ea typeface="굴림" panose="020B0600000101010101" pitchFamily="50" charset="-127"/>
              </a:rPr>
              <a:t>주의</a:t>
            </a:r>
            <a:r>
              <a:rPr lang="en-US" altLang="ko-KR" sz="2000" b="1">
                <a:solidFill>
                  <a:srgbClr val="000000"/>
                </a:solidFill>
                <a:ea typeface="굴림" panose="020B0600000101010101" pitchFamily="50" charset="-127"/>
              </a:rPr>
              <a:t>) </a:t>
            </a:r>
            <a:r>
              <a:rPr lang="ko-KR" altLang="en-US" sz="2000" b="1">
                <a:solidFill>
                  <a:srgbClr val="000000"/>
                </a:solidFill>
                <a:ea typeface="굴림" panose="020B0600000101010101" pitchFamily="50" charset="-127"/>
              </a:rPr>
              <a:t>최소 </a:t>
            </a:r>
            <a:r>
              <a:rPr lang="en-US" altLang="ko-KR" sz="2000" b="1">
                <a:solidFill>
                  <a:srgbClr val="000000"/>
                </a:solidFill>
                <a:ea typeface="굴림" panose="020B0600000101010101" pitchFamily="50" charset="-127"/>
              </a:rPr>
              <a:t>cardinality</a:t>
            </a:r>
            <a:r>
              <a:rPr lang="ko-KR" altLang="en-US" sz="2000" b="1">
                <a:solidFill>
                  <a:srgbClr val="000000"/>
                </a:solidFill>
                <a:ea typeface="굴림" panose="020B0600000101010101" pitchFamily="50" charset="-127"/>
              </a:rPr>
              <a:t>는 	     양식</a:t>
            </a:r>
            <a:r>
              <a:rPr lang="en-US" altLang="ko-KR" sz="2000" b="1">
                <a:solidFill>
                  <a:srgbClr val="000000"/>
                </a:solidFill>
                <a:ea typeface="굴림" panose="020B0600000101010101" pitchFamily="50" charset="-127"/>
              </a:rPr>
              <a:t>/</a:t>
            </a:r>
            <a:r>
              <a:rPr lang="ko-KR" altLang="en-US" sz="2000" b="1">
                <a:solidFill>
                  <a:srgbClr val="000000"/>
                </a:solidFill>
                <a:ea typeface="굴림" panose="020B0600000101010101" pitchFamily="50" charset="-127"/>
              </a:rPr>
              <a:t>보고서를 통해 알기 어려우며</a:t>
            </a:r>
            <a:r>
              <a:rPr lang="en-US" altLang="ko-KR" sz="2000" b="1">
                <a:solidFill>
                  <a:srgbClr val="000000"/>
                </a:solidFill>
                <a:ea typeface="굴림" panose="020B0600000101010101" pitchFamily="50" charset="-127"/>
              </a:rPr>
              <a:t>,  </a:t>
            </a:r>
            <a:r>
              <a:rPr lang="ko-KR" altLang="en-US" sz="2000" b="1">
                <a:solidFill>
                  <a:srgbClr val="000000"/>
                </a:solidFill>
                <a:ea typeface="굴림" panose="020B0600000101010101" pitchFamily="50" charset="-127"/>
              </a:rPr>
              <a:t>사용자 인터뷰를 통해 결정해야 함</a:t>
            </a:r>
          </a:p>
        </p:txBody>
      </p:sp>
    </p:spTree>
    <p:extLst>
      <p:ext uri="{BB962C8B-B14F-4D97-AF65-F5344CB8AC3E}">
        <p14:creationId xmlns:p14="http://schemas.microsoft.com/office/powerpoint/2010/main" val="346217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z="4000">
                <a:ea typeface="굴림" panose="020B0600000101010101" pitchFamily="50" charset="-127"/>
              </a:rPr>
              <a:t>Strong Entity Patterns:</a:t>
            </a:r>
            <a:br>
              <a:rPr lang="en-US" altLang="ko-KR" sz="4000">
                <a:ea typeface="굴림" panose="020B0600000101010101" pitchFamily="50" charset="-127"/>
              </a:rPr>
            </a:br>
            <a:r>
              <a:rPr lang="en-US" altLang="ko-KR" sz="4000">
                <a:ea typeface="굴림" panose="020B0600000101010101" pitchFamily="50" charset="-127"/>
              </a:rPr>
              <a:t>1:N Strong Entity Relationships</a:t>
            </a:r>
          </a:p>
        </p:txBody>
      </p:sp>
      <p:graphicFrame>
        <p:nvGraphicFramePr>
          <p:cNvPr id="2050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3048000" y="1600201"/>
          <a:ext cx="5943600" cy="371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Photo Editor Photo" r:id="rId3" imgW="5372850" imgH="3362794" progId="MSPhotoEd.3">
                  <p:embed/>
                </p:oleObj>
              </mc:Choice>
              <mc:Fallback>
                <p:oleObj name="Photo Editor Photo" r:id="rId3" imgW="5372850" imgH="336279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600201"/>
                        <a:ext cx="5943600" cy="371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2057400" y="2895600"/>
            <a:ext cx="7772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752600" y="2286001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latinLnBrk="0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b="1">
                <a:solidFill>
                  <a:srgbClr val="CC3300"/>
                </a:solidFill>
                <a:ea typeface="굴림" panose="020B0600000101010101" pitchFamily="50" charset="-127"/>
              </a:rPr>
              <a:t>Company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752600" y="3429001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latinLnBrk="0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b="1">
                <a:solidFill>
                  <a:srgbClr val="CC3300"/>
                </a:solidFill>
                <a:ea typeface="굴림" panose="020B0600000101010101" pitchFamily="50" charset="-127"/>
              </a:rPr>
              <a:t>Dept.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3124200" y="5334000"/>
            <a:ext cx="5715000" cy="40011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latinLnBrk="0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CC3300"/>
                </a:solidFill>
                <a:ea typeface="굴림" panose="020B0600000101010101" pitchFamily="50" charset="-127"/>
              </a:rPr>
              <a:t>1 Company -&gt; Many Departments</a:t>
            </a:r>
          </a:p>
        </p:txBody>
      </p:sp>
    </p:spTree>
    <p:extLst>
      <p:ext uri="{BB962C8B-B14F-4D97-AF65-F5344CB8AC3E}">
        <p14:creationId xmlns:p14="http://schemas.microsoft.com/office/powerpoint/2010/main" val="427628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>
                <a:ea typeface="굴림" panose="020B0600000101010101" pitchFamily="50" charset="-127"/>
              </a:rPr>
              <a:t>Strong Entity Patterns:</a:t>
            </a:r>
            <a:br>
              <a:rPr lang="en-US" altLang="ko-KR" sz="4000">
                <a:ea typeface="굴림" panose="020B0600000101010101" pitchFamily="50" charset="-127"/>
              </a:rPr>
            </a:br>
            <a:r>
              <a:rPr lang="en-US" altLang="ko-KR" sz="4000">
                <a:ea typeface="굴림" panose="020B0600000101010101" pitchFamily="50" charset="-127"/>
              </a:rPr>
              <a:t>1:N Strong Entity Relationships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ko-KR">
                <a:solidFill>
                  <a:srgbClr val="0066FF"/>
                </a:solidFill>
              </a:rPr>
              <a:t>5-</a:t>
            </a:r>
            <a:fld id="{733E61B6-D6E3-4C5E-858F-207B028F8585}" type="slidenum">
              <a:rPr lang="en-US" altLang="ko-KR">
                <a:solidFill>
                  <a:srgbClr val="0066FF"/>
                </a:solidFill>
              </a:rPr>
              <a:pPr algn="r" eaLnBrk="1" hangingPunct="1"/>
              <a:t>7</a:t>
            </a:fld>
            <a:endParaRPr lang="en-US" altLang="ko-KR">
              <a:solidFill>
                <a:srgbClr val="0066FF"/>
              </a:solidFill>
            </a:endParaRPr>
          </a:p>
          <a:p>
            <a:pPr algn="r" eaLnBrk="1" hangingPunct="1"/>
            <a:endParaRPr lang="ko-KR" altLang="en-US">
              <a:solidFill>
                <a:srgbClr val="0066FF"/>
              </a:solidFill>
            </a:endParaRPr>
          </a:p>
        </p:txBody>
      </p:sp>
      <p:sp>
        <p:nvSpPr>
          <p:cNvPr id="26628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mtClean="0">
                <a:solidFill>
                  <a:srgbClr val="000000"/>
                </a:solidFill>
                <a:ea typeface="굴림" panose="020B0600000101010101" pitchFamily="50" charset="-127"/>
              </a:rPr>
              <a:t>KROENKE AND AUER - DATABASE PROCESSING, 11th Edition  © 2010 Pearson Prentice Hall </a:t>
            </a:r>
          </a:p>
        </p:txBody>
      </p:sp>
      <p:pic>
        <p:nvPicPr>
          <p:cNvPr id="26629" name="Picture 6" descr="C:\Users\Auer.WWU\Auer-Projects\Kroenke-Auer-Projects\Kroenke-Auer-DBP-e11\DBP-e11-Supplements\Images\Chapter05\Fig5-18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1676400"/>
            <a:ext cx="2286000" cy="4248150"/>
          </a:xfrm>
        </p:spPr>
      </p:pic>
      <p:sp>
        <p:nvSpPr>
          <p:cNvPr id="26630" name="Text Box 16"/>
          <p:cNvSpPr txBox="1">
            <a:spLocks noChangeArrowheads="1"/>
          </p:cNvSpPr>
          <p:nvPr/>
        </p:nvSpPr>
        <p:spPr bwMode="auto">
          <a:xfrm>
            <a:off x="4495800" y="3429000"/>
            <a:ext cx="1371600" cy="40011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latinLnBrk="0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ea typeface="굴림" panose="020B0600000101010101" pitchFamily="50" charset="-127"/>
              </a:rPr>
              <a:t>Company</a:t>
            </a:r>
          </a:p>
        </p:txBody>
      </p:sp>
      <p:sp>
        <p:nvSpPr>
          <p:cNvPr id="26631" name="Text Box 17"/>
          <p:cNvSpPr txBox="1">
            <a:spLocks noChangeArrowheads="1"/>
          </p:cNvSpPr>
          <p:nvPr/>
        </p:nvSpPr>
        <p:spPr bwMode="auto">
          <a:xfrm>
            <a:off x="8458200" y="3429000"/>
            <a:ext cx="1219200" cy="40011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latinLnBrk="0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ea typeface="굴림" panose="020B0600000101010101" pitchFamily="50" charset="-127"/>
              </a:rPr>
              <a:t>Dept.</a:t>
            </a:r>
          </a:p>
        </p:txBody>
      </p:sp>
      <p:sp>
        <p:nvSpPr>
          <p:cNvPr id="26632" name="AutoShape 18"/>
          <p:cNvSpPr>
            <a:spLocks noChangeArrowheads="1"/>
          </p:cNvSpPr>
          <p:nvPr/>
        </p:nvSpPr>
        <p:spPr bwMode="auto">
          <a:xfrm>
            <a:off x="6477000" y="3124200"/>
            <a:ext cx="1371600" cy="1066800"/>
          </a:xfrm>
          <a:prstGeom prst="diamond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26633" name="Line 19"/>
          <p:cNvSpPr>
            <a:spLocks noChangeShapeType="1"/>
          </p:cNvSpPr>
          <p:nvPr/>
        </p:nvSpPr>
        <p:spPr bwMode="auto">
          <a:xfrm>
            <a:off x="5867400" y="3657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6634" name="Line 20"/>
          <p:cNvSpPr>
            <a:spLocks noChangeShapeType="1"/>
          </p:cNvSpPr>
          <p:nvPr/>
        </p:nvSpPr>
        <p:spPr bwMode="auto">
          <a:xfrm>
            <a:off x="7848600" y="3657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6635" name="Oval 21"/>
          <p:cNvSpPr>
            <a:spLocks noChangeArrowheads="1"/>
          </p:cNvSpPr>
          <p:nvPr/>
        </p:nvSpPr>
        <p:spPr bwMode="auto">
          <a:xfrm>
            <a:off x="8229600" y="3505200"/>
            <a:ext cx="228600" cy="228600"/>
          </a:xfrm>
          <a:prstGeom prst="ellipse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26636" name="Text Box 22"/>
          <p:cNvSpPr txBox="1">
            <a:spLocks noChangeArrowheads="1"/>
          </p:cNvSpPr>
          <p:nvPr/>
        </p:nvSpPr>
        <p:spPr bwMode="auto">
          <a:xfrm>
            <a:off x="6858000" y="3429000"/>
            <a:ext cx="685800" cy="400110"/>
          </a:xfrm>
          <a:prstGeom prst="rect">
            <a:avLst/>
          </a:prstGeom>
          <a:noFill/>
          <a:ln w="38100" algn="ctr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latinLnBrk="0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ea typeface="굴림" panose="020B0600000101010101" pitchFamily="50" charset="-127"/>
              </a:rPr>
              <a:t>1:N</a:t>
            </a:r>
          </a:p>
        </p:txBody>
      </p:sp>
      <p:sp>
        <p:nvSpPr>
          <p:cNvPr id="26637" name="Line 23"/>
          <p:cNvSpPr>
            <a:spLocks noChangeShapeType="1"/>
          </p:cNvSpPr>
          <p:nvPr/>
        </p:nvSpPr>
        <p:spPr bwMode="auto">
          <a:xfrm>
            <a:off x="6019800" y="3505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z="4000">
                <a:ea typeface="굴림" panose="020B0600000101010101" pitchFamily="50" charset="-127"/>
              </a:rPr>
              <a:t>Strong Entity Patterns:</a:t>
            </a:r>
            <a:br>
              <a:rPr lang="en-US" altLang="ko-KR" sz="4000">
                <a:ea typeface="굴림" panose="020B0600000101010101" pitchFamily="50" charset="-127"/>
              </a:rPr>
            </a:br>
            <a:r>
              <a:rPr lang="en-US" altLang="ko-KR" sz="4000">
                <a:ea typeface="굴림" panose="020B0600000101010101" pitchFamily="50" charset="-127"/>
              </a:rPr>
              <a:t>N:M Strong Entity Relationships</a:t>
            </a:r>
          </a:p>
        </p:txBody>
      </p:sp>
      <p:graphicFrame>
        <p:nvGraphicFramePr>
          <p:cNvPr id="3074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981200" y="2133600"/>
          <a:ext cx="8229600" cy="352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Photo Editor Photo" r:id="rId3" imgW="6601746" imgH="2828571" progId="MSPhotoEd.3">
                  <p:embed/>
                </p:oleObj>
              </mc:Choice>
              <mc:Fallback>
                <p:oleObj name="Photo Editor Photo" r:id="rId3" imgW="6601746" imgH="2828571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133600"/>
                        <a:ext cx="8229600" cy="352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981200" y="16764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latinLnBrk="0" hangingPunct="1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ko-KR" altLang="en-US" sz="2400">
                <a:solidFill>
                  <a:srgbClr val="000000"/>
                </a:solidFill>
                <a:ea typeface="굴림" panose="020B0600000101010101" pitchFamily="50" charset="-127"/>
              </a:rPr>
              <a:t> 한 공급사가 공급할 수 있는 부품을 입력하는 양식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715000" y="2895601"/>
            <a:ext cx="388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latinLnBrk="0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CC3300"/>
                </a:solidFill>
                <a:ea typeface="굴림" panose="020B0600000101010101" pitchFamily="50" charset="-127"/>
              </a:rPr>
              <a:t>Company : Part = 1 : N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2209800" y="3657600"/>
            <a:ext cx="36576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81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z="4000">
                <a:ea typeface="굴림" panose="020B0600000101010101" pitchFamily="50" charset="-127"/>
              </a:rPr>
              <a:t>Strong Entity Patterns:</a:t>
            </a:r>
            <a:br>
              <a:rPr lang="en-US" altLang="ko-KR" sz="4000">
                <a:ea typeface="굴림" panose="020B0600000101010101" pitchFamily="50" charset="-127"/>
              </a:rPr>
            </a:br>
            <a:r>
              <a:rPr lang="en-US" altLang="ko-KR" sz="4000">
                <a:ea typeface="굴림" panose="020B0600000101010101" pitchFamily="50" charset="-127"/>
              </a:rPr>
              <a:t>N:M Strong Entity Relationships</a:t>
            </a:r>
          </a:p>
        </p:txBody>
      </p:sp>
      <p:graphicFrame>
        <p:nvGraphicFramePr>
          <p:cNvPr id="4098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1905000" y="2362201"/>
          <a:ext cx="8382000" cy="357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Photo Editor Photo" r:id="rId3" imgW="7400000" imgH="3153215" progId="MSPhotoEd.3">
                  <p:embed/>
                </p:oleObj>
              </mc:Choice>
              <mc:Fallback>
                <p:oleObj name="Photo Editor Photo" r:id="rId3" imgW="7400000" imgH="3153215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362201"/>
                        <a:ext cx="8382000" cy="357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905000" y="16764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latinLnBrk="0" hangingPunct="1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ko-KR" altLang="en-US" sz="2400" b="1">
                <a:solidFill>
                  <a:srgbClr val="000000"/>
                </a:solidFill>
                <a:ea typeface="굴림" panose="020B0600000101010101" pitchFamily="50" charset="-127"/>
              </a:rPr>
              <a:t> 한 부품을 공급하는 모든 공급사를 나타내는 보고서</a:t>
            </a: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324600" y="2895600"/>
            <a:ext cx="0" cy="31242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5562600" y="2514601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latinLnBrk="0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CC3300"/>
                </a:solidFill>
                <a:ea typeface="굴림" panose="020B0600000101010101" pitchFamily="50" charset="-127"/>
              </a:rPr>
              <a:t>Part : Company = 1 : N</a:t>
            </a:r>
          </a:p>
        </p:txBody>
      </p:sp>
    </p:spTree>
    <p:extLst>
      <p:ext uri="{BB962C8B-B14F-4D97-AF65-F5344CB8AC3E}">
        <p14:creationId xmlns:p14="http://schemas.microsoft.com/office/powerpoint/2010/main" val="49366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947</Words>
  <Application>Microsoft Office PowerPoint</Application>
  <PresentationFormat>와이드스크린</PresentationFormat>
  <Paragraphs>194</Paragraphs>
  <Slides>33</Slides>
  <Notes>21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굴림</vt:lpstr>
      <vt:lpstr>맑은 고딕</vt:lpstr>
      <vt:lpstr>Arial</vt:lpstr>
      <vt:lpstr>Default Design</vt:lpstr>
      <vt:lpstr>Photo Editor Photo</vt:lpstr>
      <vt:lpstr>Data Modeling</vt:lpstr>
      <vt:lpstr>5.2 Patterns</vt:lpstr>
      <vt:lpstr>Strong Entity Patterns:</vt:lpstr>
      <vt:lpstr>Strong Entity Patterns: 1:1 Strong Entity Relationships</vt:lpstr>
      <vt:lpstr>Strong Entity Patterns: 1:1 Strong Entity Relationships</vt:lpstr>
      <vt:lpstr>Strong Entity Patterns: 1:N Strong Entity Relationships</vt:lpstr>
      <vt:lpstr>Strong Entity Patterns: 1:N Strong Entity Relationships</vt:lpstr>
      <vt:lpstr>Strong Entity Patterns: N:M Strong Entity Relationships</vt:lpstr>
      <vt:lpstr>Strong Entity Patterns: N:M Strong Entity Relationships</vt:lpstr>
      <vt:lpstr>Strong Entity Patterns: N:M Strong Entity Relationships</vt:lpstr>
      <vt:lpstr>ID-종속 관계</vt:lpstr>
      <vt:lpstr>ID-Dependent Relationships: The Association Pattern</vt:lpstr>
      <vt:lpstr>ID-Dependent Relationships: The Association Pattern</vt:lpstr>
      <vt:lpstr>ID-Dependent Relationships: The Multivalued Attribute Pattern</vt:lpstr>
      <vt:lpstr>ID-Dependent Relationships: The Multivalued Attribute Pattern</vt:lpstr>
      <vt:lpstr>ID-Dependent Relationships: The Multivalued Attribute Pattern</vt:lpstr>
      <vt:lpstr>ID-Dependent Relationships: The Multivalued Attribute Pattern</vt:lpstr>
      <vt:lpstr>ID-Dependent Relationships: The Multivaled Attribute Pattern</vt:lpstr>
      <vt:lpstr>ID-Dependent Relationships: The Multivaled Attribute Pattern</vt:lpstr>
      <vt:lpstr>ID-Dependent Relationships: The Archetype/Instance Pattern</vt:lpstr>
      <vt:lpstr>ID-Dependent Relationships: The Archetype/Instance Pattern</vt:lpstr>
      <vt:lpstr>ID-Dependent Relationships: The Archetype/Instance Pattern</vt:lpstr>
      <vt:lpstr>혼합 패턴</vt:lpstr>
      <vt:lpstr>Mixed Patterns: The Line-Item Pattern</vt:lpstr>
      <vt:lpstr>Mixed Patterns: The Line-Item Pattern</vt:lpstr>
      <vt:lpstr>Other Mixed Patterns:  다치 복합 속성을 가지는 강한 개체  + 복합속성의 한 속성이 두번째 강한개체의 식별자인 경우</vt:lpstr>
      <vt:lpstr>Mixed Patterns (다른 예)</vt:lpstr>
      <vt:lpstr>Mixed Patterns: The For-Use-By Pattern</vt:lpstr>
      <vt:lpstr>Mixed Patterns: The For-Use-By Pattern</vt:lpstr>
      <vt:lpstr>Recursive Relationships</vt:lpstr>
      <vt:lpstr>Recursive Patterns: 1:1 Recursive Relationship</vt:lpstr>
      <vt:lpstr>Recursive Patterns: 1:N Recursive Relationship</vt:lpstr>
      <vt:lpstr>Recursive Patterns: N:M Recursive Relationship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2015-08-25T12:45:44Z</dcterms:created>
  <dcterms:modified xsi:type="dcterms:W3CDTF">2015-08-27T10:50:55Z</dcterms:modified>
</cp:coreProperties>
</file>