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3"/>
  </p:notesMasterIdLst>
  <p:handoutMasterIdLst>
    <p:handoutMasterId r:id="rId24"/>
  </p:handoutMasterIdLst>
  <p:sldIdLst>
    <p:sldId id="263" r:id="rId2"/>
    <p:sldId id="271" r:id="rId3"/>
    <p:sldId id="272" r:id="rId4"/>
    <p:sldId id="267" r:id="rId5"/>
    <p:sldId id="268" r:id="rId6"/>
    <p:sldId id="269" r:id="rId7"/>
    <p:sldId id="270" r:id="rId8"/>
    <p:sldId id="274" r:id="rId9"/>
    <p:sldId id="273" r:id="rId10"/>
    <p:sldId id="275" r:id="rId11"/>
    <p:sldId id="276" r:id="rId12"/>
    <p:sldId id="281" r:id="rId13"/>
    <p:sldId id="282" r:id="rId14"/>
    <p:sldId id="283" r:id="rId15"/>
    <p:sldId id="277" r:id="rId16"/>
    <p:sldId id="280" r:id="rId17"/>
    <p:sldId id="284" r:id="rId18"/>
    <p:sldId id="285" r:id="rId19"/>
    <p:sldId id="278" r:id="rId20"/>
    <p:sldId id="286" r:id="rId21"/>
    <p:sldId id="279" r:id="rId22"/>
  </p:sldIdLst>
  <p:sldSz cx="9144000" cy="6858000" type="screen4x3"/>
  <p:notesSz cx="9774238" cy="67087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FF"/>
    <a:srgbClr val="A6F8FC"/>
    <a:srgbClr val="28EEF8"/>
    <a:srgbClr val="C1F3B3"/>
    <a:srgbClr val="ABEF99"/>
    <a:srgbClr val="C6E6A2"/>
    <a:srgbClr val="D6EDBD"/>
    <a:srgbClr val="FFCCFF"/>
    <a:srgbClr val="FF66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6067" autoAdjust="0"/>
  </p:normalViewPr>
  <p:slideViewPr>
    <p:cSldViewPr snapToGrid="0">
      <p:cViewPr varScale="1">
        <p:scale>
          <a:sx n="108" d="100"/>
          <a:sy n="108" d="100"/>
        </p:scale>
        <p:origin x="162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7938"/>
            <a:ext cx="4238626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7200" y="7938"/>
            <a:ext cx="42386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6388100"/>
            <a:ext cx="4238626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7200" y="6388100"/>
            <a:ext cx="42386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r" defTabSz="904875">
              <a:defRPr sz="1000" i="1"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pPr>
              <a:defRPr/>
            </a:pPr>
            <a:fld id="{1126E89D-4FC5-485A-B077-3AEC359E27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3527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7938"/>
            <a:ext cx="4238626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7200" y="7938"/>
            <a:ext cx="42386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6388100"/>
            <a:ext cx="4238626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7200" y="6388100"/>
            <a:ext cx="42386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r" defTabSz="754063" eaLnBrk="1" hangingPunct="1">
              <a:defRPr sz="1000" i="1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99946C88-72AF-4E42-80A2-2ABDB9E8DC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1750" y="3187700"/>
            <a:ext cx="7170738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0" tIns="45365" rIns="90730" bIns="453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07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16275" y="508000"/>
            <a:ext cx="3346450" cy="25098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657618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5988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3188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31975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505575"/>
            <a:ext cx="9144000" cy="304800"/>
            <a:chOff x="0" y="4032"/>
            <a:chExt cx="4992" cy="144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3" y="4026"/>
              <a:ext cx="2483" cy="145"/>
              <a:chOff x="-2" y="3924"/>
              <a:chExt cx="5760" cy="403"/>
            </a:xfrm>
          </p:grpSpPr>
          <p:sp>
            <p:nvSpPr>
              <p:cNvPr id="29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499" y="4026"/>
              <a:ext cx="2483" cy="145"/>
              <a:chOff x="-2" y="3924"/>
              <a:chExt cx="5760" cy="403"/>
            </a:xfrm>
          </p:grpSpPr>
          <p:sp>
            <p:nvSpPr>
              <p:cNvPr id="7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609600" y="2362200"/>
            <a:ext cx="7924800" cy="762000"/>
            <a:chOff x="384" y="1488"/>
            <a:chExt cx="4992" cy="480"/>
          </a:xfrm>
        </p:grpSpPr>
        <p:sp>
          <p:nvSpPr>
            <p:cNvPr id="52" name="Line 50"/>
            <p:cNvSpPr>
              <a:spLocks noChangeShapeType="1"/>
            </p:cNvSpPr>
            <p:nvPr/>
          </p:nvSpPr>
          <p:spPr bwMode="ltGray">
            <a:xfrm>
              <a:off x="483" y="1488"/>
              <a:ext cx="478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gray">
            <a:xfrm flipV="1">
              <a:off x="483" y="1968"/>
              <a:ext cx="478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54" name="Group 52"/>
            <p:cNvGrpSpPr>
              <a:grpSpLocks/>
            </p:cNvGrpSpPr>
            <p:nvPr userDrawn="1"/>
          </p:nvGrpSpPr>
          <p:grpSpPr bwMode="auto">
            <a:xfrm>
              <a:off x="384" y="1513"/>
              <a:ext cx="507" cy="426"/>
              <a:chOff x="384" y="1513"/>
              <a:chExt cx="507" cy="426"/>
            </a:xfrm>
          </p:grpSpPr>
          <p:sp>
            <p:nvSpPr>
              <p:cNvPr id="64" name="AutoShape 53"/>
              <p:cNvSpPr>
                <a:spLocks noChangeArrowheads="1"/>
              </p:cNvSpPr>
              <p:nvPr/>
            </p:nvSpPr>
            <p:spPr bwMode="auto">
              <a:xfrm>
                <a:off x="527" y="1518"/>
                <a:ext cx="242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649" y="1513"/>
                <a:ext cx="242" cy="215"/>
              </a:xfrm>
              <a:custGeom>
                <a:avLst/>
                <a:gdLst>
                  <a:gd name="T0" fmla="*/ 3260 w 196"/>
                  <a:gd name="T1" fmla="*/ 40209 h 158"/>
                  <a:gd name="T2" fmla="*/ 8723 w 196"/>
                  <a:gd name="T3" fmla="*/ 40563 h 158"/>
                  <a:gd name="T4" fmla="*/ 5150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649" y="1725"/>
                <a:ext cx="242" cy="211"/>
              </a:xfrm>
              <a:custGeom>
                <a:avLst/>
                <a:gdLst>
                  <a:gd name="T0" fmla="*/ 4693 w 192"/>
                  <a:gd name="T1" fmla="*/ 1 h 157"/>
                  <a:gd name="T2" fmla="*/ 12358 w 192"/>
                  <a:gd name="T3" fmla="*/ 0 h 157"/>
                  <a:gd name="T4" fmla="*/ 7266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AutoShape 56"/>
              <p:cNvSpPr>
                <a:spLocks noChangeArrowheads="1"/>
              </p:cNvSpPr>
              <p:nvPr/>
            </p:nvSpPr>
            <p:spPr bwMode="auto">
              <a:xfrm>
                <a:off x="384" y="1513"/>
                <a:ext cx="172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470" y="1517"/>
                <a:ext cx="242" cy="211"/>
              </a:xfrm>
              <a:custGeom>
                <a:avLst/>
                <a:gdLst>
                  <a:gd name="T0" fmla="*/ 3090 w 196"/>
                  <a:gd name="T1" fmla="*/ 28866 h 158"/>
                  <a:gd name="T2" fmla="*/ 8723 w 196"/>
                  <a:gd name="T3" fmla="*/ 28866 h 158"/>
                  <a:gd name="T4" fmla="*/ 5445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467" y="1725"/>
                <a:ext cx="245" cy="211"/>
              </a:xfrm>
              <a:custGeom>
                <a:avLst/>
                <a:gdLst>
                  <a:gd name="T0" fmla="*/ 4477 w 194"/>
                  <a:gd name="T1" fmla="*/ 0 h 158"/>
                  <a:gd name="T2" fmla="*/ 12953 w 194"/>
                  <a:gd name="T3" fmla="*/ 0 h 158"/>
                  <a:gd name="T4" fmla="*/ 8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Freeform 59"/>
              <p:cNvSpPr>
                <a:spLocks/>
              </p:cNvSpPr>
              <p:nvPr/>
            </p:nvSpPr>
            <p:spPr bwMode="auto">
              <a:xfrm>
                <a:off x="414" y="1589"/>
                <a:ext cx="109" cy="136"/>
              </a:xfrm>
              <a:custGeom>
                <a:avLst/>
                <a:gdLst>
                  <a:gd name="T0" fmla="*/ 3152 w 86"/>
                  <a:gd name="T1" fmla="*/ 0 h 102"/>
                  <a:gd name="T2" fmla="*/ 0 w 86"/>
                  <a:gd name="T3" fmla="*/ 18017 h 102"/>
                  <a:gd name="T4" fmla="*/ 6123 w 86"/>
                  <a:gd name="T5" fmla="*/ 18017 h 102"/>
                  <a:gd name="T6" fmla="*/ 315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414" y="1725"/>
                <a:ext cx="109" cy="137"/>
              </a:xfrm>
              <a:custGeom>
                <a:avLst/>
                <a:gdLst>
                  <a:gd name="T0" fmla="*/ 2992 w 86"/>
                  <a:gd name="T1" fmla="*/ 20655 h 102"/>
                  <a:gd name="T2" fmla="*/ 0 w 86"/>
                  <a:gd name="T3" fmla="*/ 0 h 102"/>
                  <a:gd name="T4" fmla="*/ 6123 w 86"/>
                  <a:gd name="T5" fmla="*/ 0 h 102"/>
                  <a:gd name="T6" fmla="*/ 299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" name="Group 61"/>
            <p:cNvGrpSpPr>
              <a:grpSpLocks/>
            </p:cNvGrpSpPr>
            <p:nvPr userDrawn="1"/>
          </p:nvGrpSpPr>
          <p:grpSpPr bwMode="auto">
            <a:xfrm>
              <a:off x="4895" y="1513"/>
              <a:ext cx="481" cy="426"/>
              <a:chOff x="4895" y="1513"/>
              <a:chExt cx="481" cy="426"/>
            </a:xfrm>
          </p:grpSpPr>
          <p:sp>
            <p:nvSpPr>
              <p:cNvPr id="56" name="AutoShape 62"/>
              <p:cNvSpPr>
                <a:spLocks noChangeArrowheads="1"/>
              </p:cNvSpPr>
              <p:nvPr/>
            </p:nvSpPr>
            <p:spPr bwMode="auto">
              <a:xfrm>
                <a:off x="5030" y="1518"/>
                <a:ext cx="230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Freeform 63"/>
              <p:cNvSpPr>
                <a:spLocks/>
              </p:cNvSpPr>
              <p:nvPr/>
            </p:nvSpPr>
            <p:spPr bwMode="auto">
              <a:xfrm>
                <a:off x="5146" y="1518"/>
                <a:ext cx="230" cy="210"/>
              </a:xfrm>
              <a:custGeom>
                <a:avLst/>
                <a:gdLst>
                  <a:gd name="T0" fmla="*/ 1324 w 196"/>
                  <a:gd name="T1" fmla="*/ 26285 h 158"/>
                  <a:gd name="T2" fmla="*/ 3496 w 196"/>
                  <a:gd name="T3" fmla="*/ 26480 h 158"/>
                  <a:gd name="T4" fmla="*/ 2075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Freeform 64"/>
              <p:cNvSpPr>
                <a:spLocks/>
              </p:cNvSpPr>
              <p:nvPr/>
            </p:nvSpPr>
            <p:spPr bwMode="auto">
              <a:xfrm>
                <a:off x="5146" y="1725"/>
                <a:ext cx="230" cy="211"/>
              </a:xfrm>
              <a:custGeom>
                <a:avLst/>
                <a:gdLst>
                  <a:gd name="T0" fmla="*/ 1883 w 192"/>
                  <a:gd name="T1" fmla="*/ 1 h 157"/>
                  <a:gd name="T2" fmla="*/ 4975 w 192"/>
                  <a:gd name="T3" fmla="*/ 0 h 157"/>
                  <a:gd name="T4" fmla="*/ 2912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AutoShape 65"/>
              <p:cNvSpPr>
                <a:spLocks noChangeArrowheads="1"/>
              </p:cNvSpPr>
              <p:nvPr/>
            </p:nvSpPr>
            <p:spPr bwMode="auto">
              <a:xfrm>
                <a:off x="4895" y="1513"/>
                <a:ext cx="163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Freeform 66"/>
              <p:cNvSpPr>
                <a:spLocks/>
              </p:cNvSpPr>
              <p:nvPr/>
            </p:nvSpPr>
            <p:spPr bwMode="auto">
              <a:xfrm>
                <a:off x="4976" y="1517"/>
                <a:ext cx="230" cy="211"/>
              </a:xfrm>
              <a:custGeom>
                <a:avLst/>
                <a:gdLst>
                  <a:gd name="T0" fmla="*/ 1223 w 196"/>
                  <a:gd name="T1" fmla="*/ 28866 h 158"/>
                  <a:gd name="T2" fmla="*/ 3496 w 196"/>
                  <a:gd name="T3" fmla="*/ 28866 h 158"/>
                  <a:gd name="T4" fmla="*/ 2169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Freeform 67"/>
              <p:cNvSpPr>
                <a:spLocks/>
              </p:cNvSpPr>
              <p:nvPr/>
            </p:nvSpPr>
            <p:spPr bwMode="auto">
              <a:xfrm>
                <a:off x="4974" y="1725"/>
                <a:ext cx="232" cy="211"/>
              </a:xfrm>
              <a:custGeom>
                <a:avLst/>
                <a:gdLst>
                  <a:gd name="T0" fmla="*/ 1685 w 194"/>
                  <a:gd name="T1" fmla="*/ 0 h 158"/>
                  <a:gd name="T2" fmla="*/ 4854 w 194"/>
                  <a:gd name="T3" fmla="*/ 0 h 158"/>
                  <a:gd name="T4" fmla="*/ 3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Freeform 68"/>
              <p:cNvSpPr>
                <a:spLocks/>
              </p:cNvSpPr>
              <p:nvPr/>
            </p:nvSpPr>
            <p:spPr bwMode="auto">
              <a:xfrm>
                <a:off x="4924" y="1589"/>
                <a:ext cx="103" cy="136"/>
              </a:xfrm>
              <a:custGeom>
                <a:avLst/>
                <a:gdLst>
                  <a:gd name="T0" fmla="*/ 1132 w 86"/>
                  <a:gd name="T1" fmla="*/ 0 h 102"/>
                  <a:gd name="T2" fmla="*/ 0 w 86"/>
                  <a:gd name="T3" fmla="*/ 18017 h 102"/>
                  <a:gd name="T4" fmla="*/ 2206 w 86"/>
                  <a:gd name="T5" fmla="*/ 18017 h 102"/>
                  <a:gd name="T6" fmla="*/ 113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Freeform 69"/>
              <p:cNvSpPr>
                <a:spLocks/>
              </p:cNvSpPr>
              <p:nvPr/>
            </p:nvSpPr>
            <p:spPr bwMode="auto">
              <a:xfrm>
                <a:off x="4924" y="1725"/>
                <a:ext cx="103" cy="137"/>
              </a:xfrm>
              <a:custGeom>
                <a:avLst/>
                <a:gdLst>
                  <a:gd name="T0" fmla="*/ 1072 w 86"/>
                  <a:gd name="T1" fmla="*/ 20655 h 102"/>
                  <a:gd name="T2" fmla="*/ 0 w 86"/>
                  <a:gd name="T3" fmla="*/ 0 h 102"/>
                  <a:gd name="T4" fmla="*/ 2206 w 86"/>
                  <a:gd name="T5" fmla="*/ 0 h 102"/>
                  <a:gd name="T6" fmla="*/ 107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2" name="Text Box 75"/>
          <p:cNvSpPr txBox="1">
            <a:spLocks noChangeArrowheads="1"/>
          </p:cNvSpPr>
          <p:nvPr/>
        </p:nvSpPr>
        <p:spPr bwMode="auto">
          <a:xfrm>
            <a:off x="3871913" y="10588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latinLnBrk="0">
              <a:defRPr/>
            </a:pPr>
            <a:endParaRPr kumimoji="0" lang="ko-KR" altLang="en-US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9702" name="Rectangle 7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8382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9703" name="Rectangle 7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3" name="Rectangle 7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031D0-3DFE-4FBA-AFB9-2DCD425BD8A8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6D6FA-8207-4696-A949-9ABB0482152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0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1479"/>
            <a:ext cx="8229600" cy="692787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4880610"/>
          </a:xfrm>
        </p:spPr>
        <p:txBody>
          <a:bodyPr tIns="72000" bIns="72000">
            <a:normAutofit/>
          </a:bodyPr>
          <a:lstStyle>
            <a:lvl1pPr marL="357188" indent="-357188">
              <a:defRPr baseline="0">
                <a:latin typeface="Times New Roman" panose="02020603050405020304" pitchFamily="18" charset="0"/>
              </a:defRPr>
            </a:lvl1pPr>
            <a:lvl2pPr marL="712788" indent="-355600">
              <a:defRPr baseline="0"/>
            </a:lvl2pPr>
            <a:lvl3pPr marL="1081088" indent="-368300">
              <a:defRPr baseline="0"/>
            </a:lvl3pPr>
            <a:lvl4pPr marL="1436688" indent="-355600">
              <a:defRPr sz="1800" baseline="0"/>
            </a:lvl4pPr>
            <a:lvl5pPr marL="1252538" indent="-173038">
              <a:buFont typeface="Arial" panose="020B0604020202020204" pitchFamily="34" charset="0"/>
              <a:buChar char="•"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58B93-E36F-4575-826F-C3FB47895976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37C06-072D-466A-8A2E-98E21C360EC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3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3225" y="1363663"/>
            <a:ext cx="4038600" cy="4751387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4648200" y="1363662"/>
            <a:ext cx="40386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85B98-9F9D-4559-83FD-7E51E041D10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7CA9A-636C-4FCD-A89F-C3D55DA85BD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85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7810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3225" y="1363663"/>
            <a:ext cx="8229600" cy="22987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  <a:lvl2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2pPr>
            <a:lvl3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3pPr>
            <a:lvl4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4pPr>
            <a:lvl5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403225" y="3804444"/>
            <a:ext cx="8229600" cy="22987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  <a:lvl2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2pPr>
            <a:lvl3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3pPr>
            <a:lvl4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4pPr>
            <a:lvl5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D0743-B2B2-4430-A72D-A0F6BC1F7A9D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F108A-7D7C-4A6D-A994-39C54929B738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92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C03F-D7F4-4593-A1C1-1CA7C9E10ACF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C28FC-6933-48F8-8631-B86C601D988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6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1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535738"/>
            <a:ext cx="9144000" cy="304800"/>
            <a:chOff x="0" y="4032"/>
            <a:chExt cx="4992" cy="144"/>
          </a:xfrm>
        </p:grpSpPr>
        <p:grpSp>
          <p:nvGrpSpPr>
            <p:cNvPr id="1052" name="Group 3" descr="좁은 수평선"/>
            <p:cNvGrpSpPr>
              <a:grpSpLocks/>
            </p:cNvGrpSpPr>
            <p:nvPr/>
          </p:nvGrpSpPr>
          <p:grpSpPr bwMode="auto">
            <a:xfrm>
              <a:off x="0" y="4032"/>
              <a:ext cx="2496" cy="144"/>
              <a:chOff x="0" y="3926"/>
              <a:chExt cx="5760" cy="399"/>
            </a:xfrm>
          </p:grpSpPr>
          <p:sp>
            <p:nvSpPr>
              <p:cNvPr id="1076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7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8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0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1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3" name="Group 26" descr="좁은 수평선"/>
            <p:cNvGrpSpPr>
              <a:grpSpLocks/>
            </p:cNvGrpSpPr>
            <p:nvPr/>
          </p:nvGrpSpPr>
          <p:grpSpPr bwMode="auto">
            <a:xfrm>
              <a:off x="2496" y="4032"/>
              <a:ext cx="2496" cy="144"/>
              <a:chOff x="0" y="3926"/>
              <a:chExt cx="5760" cy="399"/>
            </a:xfrm>
          </p:grpSpPr>
          <p:sp>
            <p:nvSpPr>
              <p:cNvPr id="1054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2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3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27" name="Group 49"/>
          <p:cNvGrpSpPr>
            <a:grpSpLocks/>
          </p:cNvGrpSpPr>
          <p:nvPr/>
        </p:nvGrpSpPr>
        <p:grpSpPr bwMode="auto">
          <a:xfrm>
            <a:off x="609600" y="533400"/>
            <a:ext cx="7900988" cy="609600"/>
            <a:chOff x="384" y="336"/>
            <a:chExt cx="4977" cy="384"/>
          </a:xfrm>
        </p:grpSpPr>
        <p:sp>
          <p:nvSpPr>
            <p:cNvPr id="1033" name="Line 50"/>
            <p:cNvSpPr>
              <a:spLocks noChangeShapeType="1"/>
            </p:cNvSpPr>
            <p:nvPr/>
          </p:nvSpPr>
          <p:spPr bwMode="gray">
            <a:xfrm flipV="1">
              <a:off x="480" y="720"/>
              <a:ext cx="48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1034" name="Group 51"/>
            <p:cNvGrpSpPr>
              <a:grpSpLocks/>
            </p:cNvGrpSpPr>
            <p:nvPr userDrawn="1"/>
          </p:nvGrpSpPr>
          <p:grpSpPr bwMode="auto">
            <a:xfrm>
              <a:off x="384" y="336"/>
              <a:ext cx="402" cy="319"/>
              <a:chOff x="384" y="336"/>
              <a:chExt cx="402" cy="319"/>
            </a:xfrm>
          </p:grpSpPr>
          <p:sp>
            <p:nvSpPr>
              <p:cNvPr id="1044" name="AutoShape 52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Freeform 53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" name="Freeform 54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" name="AutoShape 55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" name="Freeform 56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" name="Freeform 57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0" name="Freeform 58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1" name="Freeform 59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35" name="Group 60"/>
            <p:cNvGrpSpPr>
              <a:grpSpLocks/>
            </p:cNvGrpSpPr>
            <p:nvPr userDrawn="1"/>
          </p:nvGrpSpPr>
          <p:grpSpPr bwMode="auto">
            <a:xfrm>
              <a:off x="4959" y="336"/>
              <a:ext cx="402" cy="319"/>
              <a:chOff x="384" y="336"/>
              <a:chExt cx="402" cy="319"/>
            </a:xfrm>
          </p:grpSpPr>
          <p:sp>
            <p:nvSpPr>
              <p:cNvPr id="1036" name="AutoShape 61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Freeform 62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Freeform 63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AutoShape 64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Freeform 65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1" name="Freeform 66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Freeform 67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3" name="Freeform 68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28" name="Rectangle 6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1950"/>
            <a:ext cx="822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7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3225" y="1363663"/>
            <a:ext cx="82296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68679" name="Rectangle 7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9CD2854-C43A-4921-9AEC-9C1E904767E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2018-02-02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0" name="Rectangle 7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1" name="Rectangle 7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8A6201E-5092-4835-AA88-60130319160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9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6" r:id="rId4"/>
    <p:sldLayoutId id="2147483974" r:id="rId5"/>
    <p:sldLayoutId id="2147483975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9pPr>
    </p:titleStyle>
    <p:bodyStyle>
      <a:lvl1pPr marL="357188" indent="-3571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kumimoji="1" sz="28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1pPr>
      <a:lvl2pPr marL="712788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ü"/>
        <a:defRPr kumimoji="1" sz="24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2pPr>
      <a:lvl3pPr marL="1079500" indent="-36671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3pPr>
      <a:lvl4pPr marL="1435100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kumimoji="1" sz="20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 smtClean="0"/>
              <a:t>Relational DB </a:t>
            </a:r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24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 조건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 일을 해야 하는가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잠재적 사용자</a:t>
            </a:r>
            <a:r>
              <a:rPr lang="en-US" altLang="ko-KR" dirty="0" smtClean="0"/>
              <a:t>(potential users)</a:t>
            </a:r>
            <a:r>
              <a:rPr lang="ko-KR" altLang="en-US" dirty="0" smtClean="0"/>
              <a:t>를 식별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별로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대한 요구 사항을 파악하고 분석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분석한 결과를 공식적인 요구명세로 작성</a:t>
            </a:r>
            <a:endParaRPr lang="en-US" altLang="ko-KR" dirty="0" smtClean="0"/>
          </a:p>
          <a:p>
            <a:r>
              <a:rPr lang="ko-KR" altLang="en-US" dirty="0" smtClean="0"/>
              <a:t>요구 명세에 포함할 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제약조건 등과 같은 정적 정보 구조와 관련된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트랜잭션의 유형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유형별 실행 빈도 등과 같은 동적 처리 조건에 관한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기관의 경영 목표 및 정책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규정과 같은 범 기관적 제약조건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729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개념적 설계</a:t>
            </a:r>
            <a:r>
              <a:rPr lang="en-US" altLang="ko-KR" dirty="0" smtClean="0"/>
              <a:t>(Conceptual Design)(1)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어떤 일을 해야 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smtClean="0"/>
              <a:t>개념적 스키마 모델링</a:t>
            </a:r>
            <a:r>
              <a:rPr lang="en-US" altLang="ko-KR" dirty="0" smtClean="0"/>
              <a:t>(Conceptual Schema Modeling)</a:t>
            </a:r>
          </a:p>
          <a:p>
            <a:pPr lvl="1"/>
            <a:r>
              <a:rPr lang="ko-KR" altLang="en-US" dirty="0" smtClean="0"/>
              <a:t>트랜잭션 모델링</a:t>
            </a:r>
            <a:r>
              <a:rPr lang="en-US" altLang="ko-KR" dirty="0" smtClean="0"/>
              <a:t>(Transaction Modeling)</a:t>
            </a:r>
          </a:p>
          <a:p>
            <a:r>
              <a:rPr lang="ko-KR" altLang="en-US" dirty="0" smtClean="0"/>
              <a:t>개념적 스키마 모델링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요구명세로부터 스키마의 구성 요소인 개체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관계성을 파악하여 </a:t>
            </a:r>
            <a:r>
              <a:rPr lang="en-US" altLang="ko-KR" dirty="0" smtClean="0"/>
              <a:t>E-R Diagram</a:t>
            </a:r>
            <a:r>
              <a:rPr lang="ko-KR" altLang="en-US" dirty="0" smtClean="0"/>
              <a:t>으로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추상화</a:t>
            </a:r>
            <a:r>
              <a:rPr lang="en-US" altLang="ko-KR" dirty="0" smtClean="0"/>
              <a:t>(Abstraction) </a:t>
            </a:r>
            <a:r>
              <a:rPr lang="ko-KR" altLang="en-US" dirty="0" smtClean="0"/>
              <a:t>기법을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집단화</a:t>
            </a:r>
            <a:r>
              <a:rPr lang="en-US" altLang="ko-KR" dirty="0" smtClean="0"/>
              <a:t>(Aggregation): </a:t>
            </a:r>
            <a:r>
              <a:rPr lang="ko-KR" altLang="en-US" dirty="0" smtClean="0"/>
              <a:t>속성을 그룹으로 묶어 개체 타입을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일반화</a:t>
            </a:r>
            <a:r>
              <a:rPr lang="en-US" altLang="ko-KR" dirty="0" smtClean="0"/>
              <a:t>(Generalization): </a:t>
            </a:r>
            <a:r>
              <a:rPr lang="ko-KR" altLang="en-US" dirty="0" smtClean="0"/>
              <a:t>공통 속성을 갖는 개체를 보다 일반적이고 포괄적인 개체로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</a:p>
          <a:p>
            <a:pPr marL="687388" lvl="1" indent="-342900"/>
            <a:r>
              <a:rPr lang="ko-KR" altLang="en-US" dirty="0" smtClean="0"/>
              <a:t>설계 방법</a:t>
            </a:r>
            <a:endParaRPr lang="en-US" altLang="ko-KR" dirty="0" smtClean="0"/>
          </a:p>
          <a:p>
            <a:pPr marL="1055688" lvl="2" indent="-342900"/>
            <a:r>
              <a:rPr lang="ko-KR" altLang="en-US" dirty="0" err="1" smtClean="0"/>
              <a:t>뷰</a:t>
            </a:r>
            <a:r>
              <a:rPr lang="ko-KR" altLang="en-US" dirty="0" smtClean="0"/>
              <a:t> 통합 방법</a:t>
            </a:r>
            <a:r>
              <a:rPr lang="en-US" altLang="ko-KR" dirty="0" smtClean="0"/>
              <a:t>(View Integration Approach)</a:t>
            </a:r>
          </a:p>
          <a:p>
            <a:pPr marL="1055688" lvl="2" indent="-342900"/>
            <a:r>
              <a:rPr lang="ko-KR" altLang="en-US" dirty="0" smtClean="0"/>
              <a:t>속성 합성 방법</a:t>
            </a:r>
            <a:r>
              <a:rPr lang="en-US" altLang="ko-KR" dirty="0" smtClean="0"/>
              <a:t>(Attribute Synthesis Approach)</a:t>
            </a:r>
          </a:p>
        </p:txBody>
      </p:sp>
    </p:spTree>
    <p:extLst>
      <p:ext uri="{BB962C8B-B14F-4D97-AF65-F5344CB8AC3E}">
        <p14:creationId xmlns:p14="http://schemas.microsoft.com/office/powerpoint/2010/main" val="1875996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개념적 설계</a:t>
            </a:r>
            <a:r>
              <a:rPr lang="en-US" altLang="ko-KR" dirty="0"/>
              <a:t>(Conceptual Design</a:t>
            </a:r>
            <a:r>
              <a:rPr lang="en-US" altLang="ko-KR" dirty="0" smtClean="0"/>
              <a:t>)(2)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 모델링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요구명세로부터 구현해야 할 트랜잭션을 </a:t>
            </a:r>
            <a:r>
              <a:rPr lang="ko-KR" altLang="en-US" dirty="0" smtClean="0">
                <a:solidFill>
                  <a:srgbClr val="0070C0"/>
                </a:solidFill>
              </a:rPr>
              <a:t>고차원</a:t>
            </a:r>
            <a:r>
              <a:rPr lang="ko-KR" altLang="en-US" dirty="0" smtClean="0"/>
              <a:t>의 명세로 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각각의 트랜잭션에 대해서 입출력과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 기능을 기술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스키마에 필요한 정보가 포함되어 있는가를 확인하는데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트랜잭션 별로 중요도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예상 실행 빈도 등을 파악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물리적 설계에서 중요한 정보로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트랜잭션의 유형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검색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화면을 통하여 자료를 검색하거나 보고서를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갱신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데이터의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검색</a:t>
            </a:r>
            <a:r>
              <a:rPr lang="en-US" altLang="ko-KR" dirty="0" smtClean="0"/>
              <a:t>+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가장 보편적인 트랜잭션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항공편 예약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019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 Integration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530776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하향식</a:t>
            </a:r>
            <a:r>
              <a:rPr lang="en-US" altLang="ko-KR" dirty="0" smtClean="0"/>
              <a:t>(top-down)</a:t>
            </a:r>
            <a:r>
              <a:rPr lang="ko-KR" altLang="en-US" dirty="0" smtClean="0"/>
              <a:t> 접근 방법</a:t>
            </a:r>
            <a:endParaRPr lang="en-US" altLang="ko-KR" dirty="0" smtClean="0"/>
          </a:p>
          <a:p>
            <a:pPr lvl="1"/>
            <a:endParaRPr lang="en-US" altLang="ko-KR" sz="900" dirty="0" smtClean="0"/>
          </a:p>
          <a:p>
            <a:r>
              <a:rPr lang="ko-KR" altLang="en-US" dirty="0" smtClean="0"/>
              <a:t>작업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pPr marL="801688" lvl="1" indent="-457200">
              <a:buFont typeface="+mj-lt"/>
              <a:buAutoNum type="arabicPeriod"/>
            </a:pPr>
            <a:r>
              <a:rPr lang="ko-KR" altLang="en-US" dirty="0" smtClean="0"/>
              <a:t>사용자 그룹별로 부문별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(view)</a:t>
            </a:r>
            <a:r>
              <a:rPr lang="ko-KR" altLang="en-US" dirty="0" smtClean="0"/>
              <a:t>를 식별하여 모델링</a:t>
            </a:r>
            <a:endParaRPr lang="en-US" altLang="ko-KR" dirty="0" smtClean="0"/>
          </a:p>
          <a:p>
            <a:pPr marL="1077913" lvl="2" indent="-358775">
              <a:buFont typeface="+mj-lt"/>
              <a:buAutoNum type="arabicPeriod"/>
            </a:pPr>
            <a:r>
              <a:rPr lang="ko-KR" altLang="en-US" dirty="0" smtClean="0"/>
              <a:t>필요한 개체를 파악하고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 속성을 결정</a:t>
            </a:r>
            <a:endParaRPr lang="en-US" altLang="ko-KR" dirty="0" smtClean="0"/>
          </a:p>
          <a:p>
            <a:pPr marL="1077913" lvl="2" indent="-358775">
              <a:buFont typeface="+mj-lt"/>
              <a:buAutoNum type="arabicPeriod"/>
            </a:pPr>
            <a:r>
              <a:rPr lang="ko-KR" altLang="en-US" dirty="0" smtClean="0"/>
              <a:t>개체들 사이의 관계를 파악</a:t>
            </a:r>
            <a:endParaRPr lang="en-US" altLang="ko-KR" dirty="0" smtClean="0"/>
          </a:p>
          <a:p>
            <a:pPr marL="1077913" lvl="2" indent="-358775">
              <a:buFont typeface="+mj-lt"/>
              <a:buAutoNum type="arabicPeriod"/>
            </a:pPr>
            <a:r>
              <a:rPr lang="ko-KR" altLang="en-US" dirty="0" smtClean="0"/>
              <a:t>개체 및 관계에 대한 속성을 보완</a:t>
            </a:r>
            <a:endParaRPr lang="en-US" altLang="ko-KR" dirty="0" smtClean="0"/>
          </a:p>
          <a:p>
            <a:pPr marL="709613" lvl="1" indent="-358775">
              <a:buFont typeface="+mj-lt"/>
              <a:buAutoNum type="arabicPeriod"/>
            </a:pPr>
            <a:r>
              <a:rPr lang="ko-KR" altLang="en-US" dirty="0" smtClean="0"/>
              <a:t>부문별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하나로 통합하여 전체적인 개념 스키마를 작성</a:t>
            </a:r>
            <a:endParaRPr lang="en-US" altLang="ko-KR" dirty="0" smtClean="0"/>
          </a:p>
          <a:p>
            <a:pPr marL="1077913" lvl="2" indent="-358775"/>
            <a:r>
              <a:rPr lang="en-US" altLang="ko-KR" dirty="0" smtClean="0"/>
              <a:t>Identity Integration(</a:t>
            </a:r>
            <a:r>
              <a:rPr lang="ko-KR" altLang="en-US" dirty="0" smtClean="0"/>
              <a:t>같은 요소나 동의어를 통합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집단화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일반화 기법 사용</a:t>
            </a:r>
            <a:endParaRPr lang="en-US" altLang="ko-KR" dirty="0" smtClean="0"/>
          </a:p>
          <a:p>
            <a:pPr marL="1077913" lvl="2" indent="-358775"/>
            <a:r>
              <a:rPr lang="ko-KR" altLang="en-US" dirty="0" err="1" smtClean="0"/>
              <a:t>뷰</a:t>
            </a:r>
            <a:r>
              <a:rPr lang="ko-KR" altLang="en-US" dirty="0" smtClean="0"/>
              <a:t> 통합 과정에서 발견된 모순이나 모호함을 적절히 해결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463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Attribute Synthesis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5138079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상향식</a:t>
            </a:r>
            <a:r>
              <a:rPr lang="en-US" altLang="ko-KR" dirty="0" smtClean="0"/>
              <a:t>(bottom-up) </a:t>
            </a:r>
            <a:r>
              <a:rPr lang="ko-KR" altLang="en-US" dirty="0" smtClean="0"/>
              <a:t>접근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기본적으로 작업</a:t>
            </a:r>
            <a:r>
              <a:rPr lang="en-US" altLang="ko-KR" dirty="0" smtClean="0"/>
              <a:t>(task)</a:t>
            </a:r>
            <a:r>
              <a:rPr lang="ko-KR" altLang="en-US" dirty="0" smtClean="0"/>
              <a:t>과 데이터</a:t>
            </a:r>
            <a:r>
              <a:rPr lang="en-US" altLang="ko-KR" dirty="0" smtClean="0"/>
              <a:t>(data)</a:t>
            </a:r>
            <a:r>
              <a:rPr lang="ko-KR" altLang="en-US" dirty="0" smtClean="0"/>
              <a:t>와의 관계에 기반</a:t>
            </a:r>
            <a:endParaRPr lang="en-US" altLang="ko-KR" dirty="0" smtClean="0"/>
          </a:p>
          <a:p>
            <a:r>
              <a:rPr lang="ko-KR" altLang="en-US" dirty="0" smtClean="0"/>
              <a:t>작업 단계</a:t>
            </a:r>
            <a:endParaRPr lang="en-US" altLang="ko-KR" dirty="0" smtClean="0"/>
          </a:p>
          <a:p>
            <a:pPr marL="801688" lvl="1" indent="-457200">
              <a:buFont typeface="+mj-lt"/>
              <a:buAutoNum type="arabicPeriod"/>
            </a:pPr>
            <a:r>
              <a:rPr lang="ko-KR" altLang="en-US" dirty="0" smtClean="0"/>
              <a:t>속성을 식별하여 분류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후보 키가 될 수 있는 것과 그렇지 않은 것으로 구분</a:t>
            </a:r>
            <a:endParaRPr lang="en-US" altLang="ko-KR" dirty="0" smtClean="0"/>
          </a:p>
          <a:p>
            <a:pPr marL="801688" lvl="1" indent="-457200">
              <a:buFont typeface="+mj-lt"/>
              <a:buAutoNum type="arabicPeriod"/>
            </a:pPr>
            <a:r>
              <a:rPr lang="ko-KR" altLang="en-US" dirty="0" smtClean="0"/>
              <a:t>분류된 속성으로부터 개체를 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 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대체 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개체의 특성을 기술하는 속성으로 구성</a:t>
            </a:r>
            <a:endParaRPr lang="en-US" altLang="ko-KR" dirty="0" smtClean="0"/>
          </a:p>
          <a:p>
            <a:pPr marL="801688" lvl="1" indent="-457200">
              <a:buFont typeface="+mj-lt"/>
              <a:buAutoNum type="arabicPeriod"/>
            </a:pPr>
            <a:r>
              <a:rPr lang="ko-KR" altLang="en-US" dirty="0" smtClean="0"/>
              <a:t>관계를 정의</a:t>
            </a:r>
            <a:endParaRPr lang="en-US" altLang="ko-KR" dirty="0" smtClean="0"/>
          </a:p>
          <a:p>
            <a:pPr marL="1077913" lvl="2" indent="-358775"/>
            <a:r>
              <a:rPr lang="ko-KR" altLang="en-US" dirty="0" smtClean="0"/>
              <a:t>개체 사이의 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개체와 속성 간의 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 간의 관계를 포괄</a:t>
            </a:r>
            <a:endParaRPr lang="en-US" altLang="ko-KR" dirty="0" smtClean="0"/>
          </a:p>
          <a:p>
            <a:pPr marL="801688" lvl="1" indent="-457200">
              <a:buFont typeface="+mj-lt"/>
              <a:buAutoNum type="arabicPeriod"/>
            </a:pPr>
            <a:r>
              <a:rPr lang="en-US" altLang="ko-KR" dirty="0" smtClean="0"/>
              <a:t>E-R Diagram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801688" lvl="1" indent="-457200">
              <a:buFont typeface="+mj-lt"/>
              <a:buAutoNum type="arabicPeriod"/>
            </a:pPr>
            <a:r>
              <a:rPr lang="ko-KR" altLang="en-US" dirty="0" smtClean="0"/>
              <a:t>정보 구조의 분석 및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257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 설계</a:t>
            </a:r>
            <a:r>
              <a:rPr lang="en-US" altLang="ko-KR" dirty="0" smtClean="0"/>
              <a:t>(Logical Design)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어떤 일을 해야 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smtClean="0"/>
              <a:t>개념적 구조로부터 특정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가 처리할 수 있는 논리 스키마를 생성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무결성이나</a:t>
            </a:r>
            <a:r>
              <a:rPr lang="ko-KR" altLang="en-US" dirty="0" smtClean="0"/>
              <a:t> 일관성 제약 조건을 충족하도록 설계</a:t>
            </a:r>
            <a:endParaRPr lang="en-US" altLang="ko-KR" dirty="0" smtClean="0"/>
          </a:p>
          <a:p>
            <a:r>
              <a:rPr lang="ko-KR" altLang="en-US" dirty="0" smtClean="0"/>
              <a:t>작업 단계</a:t>
            </a:r>
            <a:endParaRPr lang="en-US" altLang="ko-KR" dirty="0" smtClean="0"/>
          </a:p>
          <a:p>
            <a:pPr marL="814388" lvl="1" indent="-457200">
              <a:buFont typeface="+mj-lt"/>
              <a:buAutoNum type="arabicPeriod"/>
            </a:pPr>
            <a:r>
              <a:rPr lang="ko-KR" altLang="en-US" dirty="0" smtClean="0"/>
              <a:t>논리적 데이터 모델로 변환</a:t>
            </a:r>
            <a:endParaRPr lang="en-US" altLang="ko-KR" dirty="0" smtClean="0"/>
          </a:p>
          <a:p>
            <a:pPr marL="1074738" lvl="2" indent="-349250">
              <a:buFont typeface="+mj-lt"/>
              <a:buAutoNum type="arabicPeriod"/>
            </a:pPr>
            <a:r>
              <a:rPr lang="ko-KR" altLang="en-US" dirty="0" smtClean="0"/>
              <a:t>개념적 모델을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가 지원하는 데이터 모델로 변환</a:t>
            </a:r>
            <a:endParaRPr lang="en-US" altLang="ko-KR" dirty="0" smtClean="0"/>
          </a:p>
          <a:p>
            <a:pPr marL="1074738" lvl="2" indent="-349250">
              <a:buFont typeface="+mj-lt"/>
              <a:buAutoNum type="arabicPeriod"/>
            </a:pPr>
            <a:r>
              <a:rPr lang="ko-KR" altLang="en-US" dirty="0" smtClean="0"/>
              <a:t>목표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환경에 맞도록 재구성하고 조정</a:t>
            </a:r>
            <a:endParaRPr lang="en-US" altLang="ko-KR" dirty="0" smtClean="0"/>
          </a:p>
          <a:p>
            <a:pPr marL="814388" lvl="1" indent="-457200">
              <a:buFont typeface="+mj-lt"/>
              <a:buAutoNum type="arabicPeriod"/>
            </a:pPr>
            <a:r>
              <a:rPr lang="ko-KR" altLang="en-US" dirty="0" smtClean="0"/>
              <a:t>트랜잭션 인터페이스 설계</a:t>
            </a:r>
            <a:endParaRPr lang="en-US" altLang="ko-KR" dirty="0" smtClean="0"/>
          </a:p>
          <a:p>
            <a:pPr marL="1074738" lvl="2" indent="-349250">
              <a:buFont typeface="+mj-lt"/>
              <a:buAutoNum type="arabicPeriod"/>
            </a:pPr>
            <a:r>
              <a:rPr lang="ko-KR" altLang="en-US" dirty="0" smtClean="0"/>
              <a:t>트랜잭션의 전체적 골격을 개발</a:t>
            </a:r>
            <a:endParaRPr lang="en-US" altLang="ko-KR" dirty="0" smtClean="0"/>
          </a:p>
          <a:p>
            <a:pPr marL="1074738" lvl="2" indent="-349250">
              <a:buFont typeface="+mj-lt"/>
              <a:buAutoNum type="arabicPeriod"/>
            </a:pPr>
            <a:r>
              <a:rPr lang="ko-KR" altLang="en-US" dirty="0" smtClean="0"/>
              <a:t>트랜잭션의 인터페이스를 정의</a:t>
            </a:r>
            <a:endParaRPr lang="en-US" altLang="ko-KR" dirty="0" smtClean="0"/>
          </a:p>
          <a:p>
            <a:pPr marL="814388" lvl="1" indent="-457200">
              <a:buFont typeface="+mj-lt"/>
              <a:buAutoNum type="arabicPeriod"/>
            </a:pPr>
            <a:r>
              <a:rPr lang="ko-KR" altLang="en-US" dirty="0" smtClean="0"/>
              <a:t>스키마의 평가 및 정제</a:t>
            </a:r>
            <a:r>
              <a:rPr lang="en-US" altLang="ko-KR" dirty="0" smtClean="0"/>
              <a:t>(Refinement)</a:t>
            </a:r>
          </a:p>
          <a:p>
            <a:pPr marL="1074738" lvl="2" indent="-358775"/>
            <a:r>
              <a:rPr lang="ko-KR" altLang="en-US" dirty="0" smtClean="0"/>
              <a:t>정량적 정보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데이터의 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 빈도수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 작업량</a:t>
            </a:r>
            <a:r>
              <a:rPr lang="en-US" altLang="ko-KR" dirty="0" smtClean="0"/>
              <a:t>, ...</a:t>
            </a:r>
          </a:p>
          <a:p>
            <a:pPr marL="1074738" lvl="2" indent="-358775"/>
            <a:r>
              <a:rPr lang="ko-KR" altLang="en-US" dirty="0" smtClean="0"/>
              <a:t>성능 평가 기준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논리적 레코드의 접근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전송량</a:t>
            </a:r>
            <a:r>
              <a:rPr lang="en-US" altLang="ko-KR" dirty="0" smtClean="0"/>
              <a:t>, DB</a:t>
            </a:r>
            <a:r>
              <a:rPr lang="ko-KR" altLang="en-US" dirty="0" smtClean="0"/>
              <a:t>의 크기</a:t>
            </a:r>
            <a:endParaRPr lang="en-US" altLang="ko-KR" dirty="0" smtClean="0"/>
          </a:p>
          <a:p>
            <a:pPr marL="1074738" lvl="2" indent="-358775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65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E-R Diagram</a:t>
            </a:r>
            <a:r>
              <a:rPr lang="ko-KR" altLang="en-US" dirty="0" smtClean="0"/>
              <a:t>의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15693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E-R Diagram</a:t>
            </a:r>
            <a:r>
              <a:rPr lang="ko-KR" altLang="en-US" dirty="0" smtClean="0"/>
              <a:t>을 관계 데이터 모델로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개체 타입 </a:t>
            </a:r>
            <a:r>
              <a:rPr lang="en-US" altLang="ko-KR" dirty="0" smtClean="0"/>
              <a:t>-&gt; entity relation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개체 타입의 속성은 개체 </a:t>
            </a:r>
            <a:r>
              <a:rPr lang="en-US" altLang="ko-KR" dirty="0" smtClean="0"/>
              <a:t>relation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관계 타입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1:1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상대 개체 타입의 키를 속성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외래 키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설정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1:n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: n </a:t>
            </a:r>
            <a:r>
              <a:rPr lang="ko-KR" altLang="en-US" dirty="0" smtClean="0"/>
              <a:t>측의 개체 </a:t>
            </a:r>
            <a:r>
              <a:rPr lang="en-US" altLang="ko-KR" dirty="0" smtClean="0"/>
              <a:t>relation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측의 키를 </a:t>
            </a:r>
            <a:r>
              <a:rPr lang="ko-KR" altLang="en-US" dirty="0"/>
              <a:t>속성</a:t>
            </a:r>
            <a:r>
              <a:rPr lang="en-US" altLang="ko-KR" dirty="0"/>
              <a:t>(</a:t>
            </a:r>
            <a:r>
              <a:rPr lang="ko-KR" altLang="en-US" dirty="0"/>
              <a:t>외래 키</a:t>
            </a:r>
            <a:r>
              <a:rPr lang="en-US" altLang="ko-KR" dirty="0"/>
              <a:t>)</a:t>
            </a:r>
            <a:r>
              <a:rPr lang="ko-KR" altLang="en-US" dirty="0"/>
              <a:t>으로 설정</a:t>
            </a:r>
            <a:endParaRPr lang="en-US" altLang="ko-KR" dirty="0"/>
          </a:p>
          <a:p>
            <a:pPr lvl="2"/>
            <a:r>
              <a:rPr lang="en-US" altLang="ko-KR" dirty="0" smtClean="0"/>
              <a:t>n:n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관계에 참여하는 개체 타입의 키들과 관계에 부착된 속성으로 구성되는 </a:t>
            </a:r>
            <a:r>
              <a:rPr lang="en-US" altLang="ko-KR" dirty="0" smtClean="0"/>
              <a:t>relationship</a:t>
            </a:r>
            <a:r>
              <a:rPr lang="ko-KR" altLang="en-US" dirty="0" smtClean="0"/>
              <a:t> </a:t>
            </a:r>
            <a:r>
              <a:rPr lang="en-US" altLang="ko-KR" dirty="0" smtClean="0"/>
              <a:t>relation</a:t>
            </a:r>
            <a:r>
              <a:rPr lang="ko-KR" altLang="en-US" dirty="0" smtClean="0"/>
              <a:t>으로 표현</a:t>
            </a:r>
            <a:endParaRPr lang="en-US" altLang="ko-KR" dirty="0" smtClean="0"/>
          </a:p>
          <a:p>
            <a:r>
              <a:rPr lang="ko-KR" altLang="en-US" dirty="0" smtClean="0"/>
              <a:t>변환 시 유의 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원칙을 적용하되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트랜잭션을 지원하는데 어려움이 없도록 융통성 있게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다수의 변환 사례에 대한 조사 및 분석 경험이 중요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694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E-R Diagram </a:t>
            </a:r>
            <a:r>
              <a:rPr lang="ko-KR" altLang="en-US" dirty="0" smtClean="0"/>
              <a:t>변환 예시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grpSp>
        <p:nvGrpSpPr>
          <p:cNvPr id="124" name="그룹 123"/>
          <p:cNvGrpSpPr/>
          <p:nvPr/>
        </p:nvGrpSpPr>
        <p:grpSpPr>
          <a:xfrm>
            <a:off x="457200" y="2028300"/>
            <a:ext cx="7529097" cy="4233393"/>
            <a:chOff x="411727" y="1391692"/>
            <a:chExt cx="7529097" cy="4233393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3860748" y="2206821"/>
              <a:ext cx="1006998" cy="416687"/>
            </a:xfrm>
            <a:prstGeom prst="rect">
              <a:avLst/>
            </a:prstGeom>
            <a:solidFill>
              <a:srgbClr val="C1F3B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교수</a:t>
              </a: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6112024" y="4368788"/>
              <a:ext cx="1006998" cy="416687"/>
            </a:xfrm>
            <a:prstGeom prst="rect">
              <a:avLst/>
            </a:prstGeom>
            <a:solidFill>
              <a:srgbClr val="C1F3B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과목</a:t>
              </a: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1615475" y="4368788"/>
              <a:ext cx="1006998" cy="416687"/>
            </a:xfrm>
            <a:prstGeom prst="rect">
              <a:avLst/>
            </a:prstGeom>
            <a:solidFill>
              <a:srgbClr val="C1F3B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학생</a:t>
              </a:r>
            </a:p>
          </p:txBody>
        </p:sp>
        <p:sp>
          <p:nvSpPr>
            <p:cNvPr id="22" name="순서도: 판단 21"/>
            <p:cNvSpPr/>
            <p:nvPr/>
          </p:nvSpPr>
          <p:spPr bwMode="auto">
            <a:xfrm>
              <a:off x="4867746" y="3224668"/>
              <a:ext cx="1081641" cy="381964"/>
            </a:xfrm>
            <a:prstGeom prst="flowChartDecision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 smtClean="0"/>
                <a:t>강의</a:t>
              </a:r>
            </a:p>
          </p:txBody>
        </p:sp>
        <p:sp>
          <p:nvSpPr>
            <p:cNvPr id="23" name="순서도: 판단 22"/>
            <p:cNvSpPr/>
            <p:nvPr/>
          </p:nvSpPr>
          <p:spPr bwMode="auto">
            <a:xfrm>
              <a:off x="2743200" y="3224668"/>
              <a:ext cx="1117548" cy="381964"/>
            </a:xfrm>
            <a:prstGeom prst="flowChartDecision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 smtClean="0"/>
                <a:t>지도</a:t>
              </a:r>
            </a:p>
          </p:txBody>
        </p:sp>
        <p:sp>
          <p:nvSpPr>
            <p:cNvPr id="24" name="순서도: 판단 23"/>
            <p:cNvSpPr/>
            <p:nvPr/>
          </p:nvSpPr>
          <p:spPr bwMode="auto">
            <a:xfrm>
              <a:off x="3860748" y="4392265"/>
              <a:ext cx="1174239" cy="381964"/>
            </a:xfrm>
            <a:prstGeom prst="flowChartDecision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 smtClean="0"/>
                <a:t>등록</a:t>
              </a:r>
            </a:p>
          </p:txBody>
        </p:sp>
        <p:cxnSp>
          <p:nvCxnSpPr>
            <p:cNvPr id="28" name="직선 연결선 27"/>
            <p:cNvCxnSpPr>
              <a:stCxn id="19" idx="2"/>
              <a:endCxn id="23" idx="0"/>
            </p:cNvCxnSpPr>
            <p:nvPr/>
          </p:nvCxnSpPr>
          <p:spPr bwMode="auto">
            <a:xfrm flipH="1">
              <a:off x="3301974" y="2623508"/>
              <a:ext cx="1062273" cy="6011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직선 연결선 29"/>
            <p:cNvCxnSpPr>
              <a:stCxn id="23" idx="2"/>
              <a:endCxn id="21" idx="0"/>
            </p:cNvCxnSpPr>
            <p:nvPr/>
          </p:nvCxnSpPr>
          <p:spPr bwMode="auto">
            <a:xfrm flipH="1">
              <a:off x="2118974" y="3606632"/>
              <a:ext cx="1183000" cy="7621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 32"/>
            <p:cNvCxnSpPr>
              <a:stCxn id="19" idx="2"/>
              <a:endCxn id="22" idx="0"/>
            </p:cNvCxnSpPr>
            <p:nvPr/>
          </p:nvCxnSpPr>
          <p:spPr bwMode="auto">
            <a:xfrm>
              <a:off x="4364247" y="2623508"/>
              <a:ext cx="1044320" cy="6011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>
              <a:stCxn id="22" idx="2"/>
              <a:endCxn id="20" idx="0"/>
            </p:cNvCxnSpPr>
            <p:nvPr/>
          </p:nvCxnSpPr>
          <p:spPr bwMode="auto">
            <a:xfrm>
              <a:off x="5408567" y="3606632"/>
              <a:ext cx="1206956" cy="7621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/>
            <p:cNvCxnSpPr>
              <a:stCxn id="21" idx="3"/>
              <a:endCxn id="24" idx="1"/>
            </p:cNvCxnSpPr>
            <p:nvPr/>
          </p:nvCxnSpPr>
          <p:spPr bwMode="auto">
            <a:xfrm>
              <a:off x="2622473" y="4577132"/>
              <a:ext cx="1238275" cy="61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>
              <a:stCxn id="24" idx="3"/>
              <a:endCxn id="20" idx="1"/>
            </p:cNvCxnSpPr>
            <p:nvPr/>
          </p:nvCxnSpPr>
          <p:spPr bwMode="auto">
            <a:xfrm flipV="1">
              <a:off x="5034987" y="4577132"/>
              <a:ext cx="1077037" cy="61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타원 75"/>
            <p:cNvSpPr/>
            <p:nvPr/>
          </p:nvSpPr>
          <p:spPr bwMode="auto">
            <a:xfrm>
              <a:off x="6297219" y="2902163"/>
              <a:ext cx="821803" cy="3819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 smtClean="0"/>
                <a:t>시간</a:t>
              </a:r>
            </a:p>
          </p:txBody>
        </p:sp>
        <p:sp>
          <p:nvSpPr>
            <p:cNvPr id="77" name="타원 76"/>
            <p:cNvSpPr/>
            <p:nvPr/>
          </p:nvSpPr>
          <p:spPr bwMode="auto">
            <a:xfrm>
              <a:off x="6297219" y="3542759"/>
              <a:ext cx="821803" cy="3819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smtClean="0"/>
                <a:t>장소</a:t>
              </a:r>
              <a:endParaRPr lang="ko-KR" altLang="en-US" sz="1400" dirty="0" smtClean="0"/>
            </a:p>
          </p:txBody>
        </p:sp>
        <p:cxnSp>
          <p:nvCxnSpPr>
            <p:cNvPr id="79" name="직선 연결선 78"/>
            <p:cNvCxnSpPr>
              <a:stCxn id="22" idx="3"/>
              <a:endCxn id="76" idx="2"/>
            </p:cNvCxnSpPr>
            <p:nvPr/>
          </p:nvCxnSpPr>
          <p:spPr bwMode="auto">
            <a:xfrm flipV="1">
              <a:off x="5949387" y="3093146"/>
              <a:ext cx="347832" cy="3225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/>
            <p:cNvCxnSpPr>
              <a:stCxn id="22" idx="3"/>
              <a:endCxn id="77" idx="2"/>
            </p:cNvCxnSpPr>
            <p:nvPr/>
          </p:nvCxnSpPr>
          <p:spPr bwMode="auto">
            <a:xfrm>
              <a:off x="5949387" y="3415650"/>
              <a:ext cx="347832" cy="31809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타원 82"/>
            <p:cNvSpPr/>
            <p:nvPr/>
          </p:nvSpPr>
          <p:spPr bwMode="auto">
            <a:xfrm>
              <a:off x="6204621" y="5229539"/>
              <a:ext cx="821803" cy="3819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 smtClean="0"/>
                <a:t>과목이름</a:t>
              </a:r>
            </a:p>
          </p:txBody>
        </p:sp>
        <p:sp>
          <p:nvSpPr>
            <p:cNvPr id="84" name="타원 83"/>
            <p:cNvSpPr/>
            <p:nvPr/>
          </p:nvSpPr>
          <p:spPr bwMode="auto">
            <a:xfrm>
              <a:off x="5303686" y="5229539"/>
              <a:ext cx="821803" cy="3819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u="sng" dirty="0" smtClean="0"/>
                <a:t>과목번호</a:t>
              </a:r>
            </a:p>
          </p:txBody>
        </p:sp>
        <p:sp>
          <p:nvSpPr>
            <p:cNvPr id="85" name="타원 84"/>
            <p:cNvSpPr/>
            <p:nvPr/>
          </p:nvSpPr>
          <p:spPr bwMode="auto">
            <a:xfrm>
              <a:off x="7119021" y="5229538"/>
              <a:ext cx="821803" cy="3819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 smtClean="0"/>
                <a:t>학점</a:t>
              </a:r>
            </a:p>
          </p:txBody>
        </p:sp>
        <p:cxnSp>
          <p:nvCxnSpPr>
            <p:cNvPr id="87" name="직선 연결선 86"/>
            <p:cNvCxnSpPr>
              <a:stCxn id="20" idx="2"/>
              <a:endCxn id="83" idx="0"/>
            </p:cNvCxnSpPr>
            <p:nvPr/>
          </p:nvCxnSpPr>
          <p:spPr bwMode="auto">
            <a:xfrm>
              <a:off x="6615523" y="4785475"/>
              <a:ext cx="0" cy="44406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>
              <a:stCxn id="20" idx="2"/>
              <a:endCxn id="84" idx="0"/>
            </p:cNvCxnSpPr>
            <p:nvPr/>
          </p:nvCxnSpPr>
          <p:spPr bwMode="auto">
            <a:xfrm flipH="1">
              <a:off x="5714588" y="4785475"/>
              <a:ext cx="900935" cy="44406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>
              <a:stCxn id="20" idx="2"/>
              <a:endCxn id="85" idx="0"/>
            </p:cNvCxnSpPr>
            <p:nvPr/>
          </p:nvCxnSpPr>
          <p:spPr bwMode="auto">
            <a:xfrm>
              <a:off x="6615523" y="4785475"/>
              <a:ext cx="914400" cy="4440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타원 93"/>
            <p:cNvSpPr/>
            <p:nvPr/>
          </p:nvSpPr>
          <p:spPr bwMode="auto">
            <a:xfrm>
              <a:off x="4036258" y="5243120"/>
              <a:ext cx="821803" cy="3819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 smtClean="0"/>
                <a:t>성적</a:t>
              </a:r>
            </a:p>
          </p:txBody>
        </p:sp>
        <p:cxnSp>
          <p:nvCxnSpPr>
            <p:cNvPr id="96" name="직선 연결선 95"/>
            <p:cNvCxnSpPr>
              <a:stCxn id="24" idx="2"/>
              <a:endCxn id="94" idx="0"/>
            </p:cNvCxnSpPr>
            <p:nvPr/>
          </p:nvCxnSpPr>
          <p:spPr bwMode="auto">
            <a:xfrm flipH="1">
              <a:off x="4447160" y="4774229"/>
              <a:ext cx="708" cy="4688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타원 96"/>
            <p:cNvSpPr/>
            <p:nvPr/>
          </p:nvSpPr>
          <p:spPr bwMode="auto">
            <a:xfrm>
              <a:off x="1297171" y="5243120"/>
              <a:ext cx="821803" cy="3819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 smtClean="0"/>
                <a:t>이름</a:t>
              </a:r>
            </a:p>
          </p:txBody>
        </p:sp>
        <p:sp>
          <p:nvSpPr>
            <p:cNvPr id="98" name="타원 97"/>
            <p:cNvSpPr/>
            <p:nvPr/>
          </p:nvSpPr>
          <p:spPr bwMode="auto">
            <a:xfrm>
              <a:off x="3059497" y="5227397"/>
              <a:ext cx="821803" cy="3819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smtClean="0"/>
                <a:t>학년</a:t>
              </a:r>
              <a:endParaRPr lang="ko-KR" altLang="en-US" sz="1400" dirty="0" smtClean="0"/>
            </a:p>
          </p:txBody>
        </p:sp>
        <p:sp>
          <p:nvSpPr>
            <p:cNvPr id="99" name="타원 98"/>
            <p:cNvSpPr/>
            <p:nvPr/>
          </p:nvSpPr>
          <p:spPr bwMode="auto">
            <a:xfrm>
              <a:off x="2204387" y="5229404"/>
              <a:ext cx="821803" cy="3819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 smtClean="0"/>
                <a:t>주소</a:t>
              </a:r>
            </a:p>
          </p:txBody>
        </p:sp>
        <p:sp>
          <p:nvSpPr>
            <p:cNvPr id="100" name="타원 99"/>
            <p:cNvSpPr/>
            <p:nvPr/>
          </p:nvSpPr>
          <p:spPr bwMode="auto">
            <a:xfrm>
              <a:off x="411727" y="5227397"/>
              <a:ext cx="821803" cy="3819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u="sng" dirty="0" smtClean="0"/>
                <a:t>학번</a:t>
              </a:r>
            </a:p>
          </p:txBody>
        </p:sp>
        <p:cxnSp>
          <p:nvCxnSpPr>
            <p:cNvPr id="105" name="직선 연결선 104"/>
            <p:cNvCxnSpPr>
              <a:stCxn id="21" idx="2"/>
              <a:endCxn id="100" idx="0"/>
            </p:cNvCxnSpPr>
            <p:nvPr/>
          </p:nvCxnSpPr>
          <p:spPr bwMode="auto">
            <a:xfrm flipH="1">
              <a:off x="822629" y="4785475"/>
              <a:ext cx="1296345" cy="4419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>
              <a:stCxn id="21" idx="2"/>
              <a:endCxn id="97" idx="0"/>
            </p:cNvCxnSpPr>
            <p:nvPr/>
          </p:nvCxnSpPr>
          <p:spPr bwMode="auto">
            <a:xfrm flipH="1">
              <a:off x="1708073" y="4785475"/>
              <a:ext cx="410901" cy="45764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>
              <a:stCxn id="21" idx="2"/>
              <a:endCxn id="99" idx="0"/>
            </p:cNvCxnSpPr>
            <p:nvPr/>
          </p:nvCxnSpPr>
          <p:spPr bwMode="auto">
            <a:xfrm>
              <a:off x="2118974" y="4785475"/>
              <a:ext cx="496315" cy="44392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직선 연결선 110"/>
            <p:cNvCxnSpPr>
              <a:stCxn id="21" idx="2"/>
              <a:endCxn id="98" idx="0"/>
            </p:cNvCxnSpPr>
            <p:nvPr/>
          </p:nvCxnSpPr>
          <p:spPr bwMode="auto">
            <a:xfrm>
              <a:off x="2118974" y="4785475"/>
              <a:ext cx="1351425" cy="4419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" name="타원 111"/>
            <p:cNvSpPr/>
            <p:nvPr/>
          </p:nvSpPr>
          <p:spPr bwMode="auto">
            <a:xfrm>
              <a:off x="3513014" y="1391692"/>
              <a:ext cx="821803" cy="3819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 smtClean="0"/>
                <a:t>교수이름</a:t>
              </a:r>
            </a:p>
          </p:txBody>
        </p:sp>
        <p:sp>
          <p:nvSpPr>
            <p:cNvPr id="113" name="타원 112"/>
            <p:cNvSpPr/>
            <p:nvPr/>
          </p:nvSpPr>
          <p:spPr bwMode="auto">
            <a:xfrm>
              <a:off x="2552966" y="1394461"/>
              <a:ext cx="821803" cy="3819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u="sng" dirty="0" smtClean="0"/>
                <a:t>교수번호</a:t>
              </a:r>
            </a:p>
          </p:txBody>
        </p:sp>
        <p:sp>
          <p:nvSpPr>
            <p:cNvPr id="114" name="타원 113"/>
            <p:cNvSpPr/>
            <p:nvPr/>
          </p:nvSpPr>
          <p:spPr bwMode="auto">
            <a:xfrm>
              <a:off x="5382818" y="1391692"/>
              <a:ext cx="821803" cy="3819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 smtClean="0"/>
                <a:t>학과</a:t>
              </a:r>
            </a:p>
          </p:txBody>
        </p:sp>
        <p:sp>
          <p:nvSpPr>
            <p:cNvPr id="115" name="타원 114"/>
            <p:cNvSpPr/>
            <p:nvPr/>
          </p:nvSpPr>
          <p:spPr bwMode="auto">
            <a:xfrm>
              <a:off x="4422179" y="1396515"/>
              <a:ext cx="821803" cy="3819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dirty="0" smtClean="0"/>
                <a:t>전공</a:t>
              </a:r>
            </a:p>
          </p:txBody>
        </p:sp>
        <p:cxnSp>
          <p:nvCxnSpPr>
            <p:cNvPr id="117" name="직선 연결선 116"/>
            <p:cNvCxnSpPr>
              <a:stCxn id="19" idx="0"/>
              <a:endCxn id="113" idx="4"/>
            </p:cNvCxnSpPr>
            <p:nvPr/>
          </p:nvCxnSpPr>
          <p:spPr bwMode="auto">
            <a:xfrm flipH="1" flipV="1">
              <a:off x="2963868" y="1776426"/>
              <a:ext cx="1400379" cy="4303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직선 연결선 118"/>
            <p:cNvCxnSpPr>
              <a:stCxn id="19" idx="0"/>
              <a:endCxn id="112" idx="4"/>
            </p:cNvCxnSpPr>
            <p:nvPr/>
          </p:nvCxnSpPr>
          <p:spPr bwMode="auto">
            <a:xfrm flipH="1" flipV="1">
              <a:off x="3923916" y="1773657"/>
              <a:ext cx="440331" cy="43316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직선 연결선 120"/>
            <p:cNvCxnSpPr>
              <a:stCxn id="19" idx="0"/>
              <a:endCxn id="115" idx="4"/>
            </p:cNvCxnSpPr>
            <p:nvPr/>
          </p:nvCxnSpPr>
          <p:spPr bwMode="auto">
            <a:xfrm flipV="1">
              <a:off x="4364247" y="1778480"/>
              <a:ext cx="468834" cy="4283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직선 연결선 122"/>
            <p:cNvCxnSpPr>
              <a:stCxn id="19" idx="0"/>
              <a:endCxn id="114" idx="4"/>
            </p:cNvCxnSpPr>
            <p:nvPr/>
          </p:nvCxnSpPr>
          <p:spPr bwMode="auto">
            <a:xfrm flipV="1">
              <a:off x="4364247" y="1773657"/>
              <a:ext cx="1429473" cy="43316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5" name="TextBox 124"/>
          <p:cNvSpPr txBox="1"/>
          <p:nvPr/>
        </p:nvSpPr>
        <p:spPr>
          <a:xfrm>
            <a:off x="335666" y="1319514"/>
            <a:ext cx="3746065" cy="369332"/>
          </a:xfrm>
          <a:prstGeom prst="rect">
            <a:avLst/>
          </a:prstGeom>
          <a:solidFill>
            <a:srgbClr val="A6F8FC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▣ </a:t>
            </a:r>
            <a:r>
              <a:rPr lang="ko-KR" altLang="en-US" dirty="0" smtClean="0"/>
              <a:t>학사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E-R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01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E-R Diagram </a:t>
            </a:r>
            <a:r>
              <a:rPr lang="ko-KR" altLang="en-US" dirty="0"/>
              <a:t>변환 예시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5666" y="1319514"/>
            <a:ext cx="4236334" cy="369332"/>
          </a:xfrm>
          <a:prstGeom prst="rect">
            <a:avLst/>
          </a:prstGeom>
          <a:solidFill>
            <a:srgbClr val="A6F8FC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▣ </a:t>
            </a:r>
            <a:r>
              <a:rPr lang="ko-KR" altLang="en-US" dirty="0" smtClean="0"/>
              <a:t>학사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위한 스키마 다이어그램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676611"/>
              </p:ext>
            </p:extLst>
          </p:nvPr>
        </p:nvGraphicFramePr>
        <p:xfrm>
          <a:off x="1805651" y="2068332"/>
          <a:ext cx="5069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065"/>
                <a:gridCol w="1273216"/>
                <a:gridCol w="1261640"/>
                <a:gridCol w="128478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교수번호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교수이름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전공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학과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048719"/>
            <a:ext cx="1070658" cy="3819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교수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59117"/>
              </p:ext>
            </p:extLst>
          </p:nvPr>
        </p:nvGraphicFramePr>
        <p:xfrm>
          <a:off x="1805651" y="2753167"/>
          <a:ext cx="6296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326"/>
                <a:gridCol w="1259326"/>
                <a:gridCol w="1259326"/>
                <a:gridCol w="1259326"/>
                <a:gridCol w="125932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학번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이름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주소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학년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지도교수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2733554"/>
            <a:ext cx="1070658" cy="3819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856709"/>
              </p:ext>
            </p:extLst>
          </p:nvPr>
        </p:nvGraphicFramePr>
        <p:xfrm>
          <a:off x="1805651" y="3436074"/>
          <a:ext cx="37779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326"/>
                <a:gridCol w="1259326"/>
                <a:gridCol w="125932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과목번호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과목이름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학점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3416461"/>
            <a:ext cx="1070658" cy="3819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과목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686302"/>
              </p:ext>
            </p:extLst>
          </p:nvPr>
        </p:nvGraphicFramePr>
        <p:xfrm>
          <a:off x="1805651" y="4130554"/>
          <a:ext cx="50373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326"/>
                <a:gridCol w="1259326"/>
                <a:gridCol w="1259326"/>
                <a:gridCol w="125932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교수번호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과목번호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시간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장소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" y="4110941"/>
            <a:ext cx="1070658" cy="3819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강의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686933"/>
              </p:ext>
            </p:extLst>
          </p:nvPr>
        </p:nvGraphicFramePr>
        <p:xfrm>
          <a:off x="1805651" y="4813461"/>
          <a:ext cx="37779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326"/>
                <a:gridCol w="1259326"/>
                <a:gridCol w="125932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학번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과목번호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성적</a:t>
                      </a:r>
                      <a:endParaRPr lang="ko-KR" altLang="en-US" sz="1800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200" y="4793848"/>
            <a:ext cx="107065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852213" y="1490101"/>
            <a:ext cx="1736201" cy="397490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1:n </a:t>
            </a:r>
            <a:r>
              <a:rPr lang="ko-KR" altLang="en-US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관계를 속성으로</a:t>
            </a:r>
            <a:endParaRPr lang="en-US" altLang="ko-KR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18" name="직선 화살표 연결선 17"/>
          <p:cNvCxnSpPr>
            <a:stCxn id="16" idx="2"/>
          </p:cNvCxnSpPr>
          <p:nvPr/>
        </p:nvCxnSpPr>
        <p:spPr bwMode="auto">
          <a:xfrm flipH="1">
            <a:off x="7384648" y="1887591"/>
            <a:ext cx="335666" cy="845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2280212" y="5599159"/>
            <a:ext cx="2824223" cy="686574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1. n:n </a:t>
            </a:r>
            <a:r>
              <a:rPr lang="ko-KR" altLang="en-US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관계는 </a:t>
            </a:r>
            <a:r>
              <a:rPr lang="en-US" altLang="ko-KR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relation</a:t>
            </a:r>
            <a:r>
              <a:rPr lang="ko-KR" altLang="en-US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으로 표현</a:t>
            </a:r>
            <a:r>
              <a:rPr lang="en-US" altLang="ko-KR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2. </a:t>
            </a:r>
            <a:r>
              <a:rPr lang="ko-KR" altLang="en-US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참여 개체 타입의 키 </a:t>
            </a:r>
            <a:r>
              <a:rPr lang="en-US" altLang="ko-KR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+ </a:t>
            </a:r>
            <a:r>
              <a:rPr lang="ko-KR" altLang="en-US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속성</a:t>
            </a:r>
            <a:endParaRPr lang="en-US" altLang="ko-KR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28" name="직선 화살표 연결선 27"/>
          <p:cNvCxnSpPr>
            <a:stCxn id="26" idx="0"/>
            <a:endCxn id="12" idx="2"/>
          </p:cNvCxnSpPr>
          <p:nvPr/>
        </p:nvCxnSpPr>
        <p:spPr bwMode="auto">
          <a:xfrm flipV="1">
            <a:off x="3692324" y="5184301"/>
            <a:ext cx="2316" cy="414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6852213" y="5310075"/>
            <a:ext cx="2152890" cy="975658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1:n </a:t>
            </a:r>
            <a:r>
              <a:rPr lang="ko-KR" altLang="en-US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관계라도 속성을 가지고 있는 경우에는 별개의 </a:t>
            </a:r>
            <a:r>
              <a:rPr lang="en-US" altLang="ko-KR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relation</a:t>
            </a:r>
            <a:r>
              <a:rPr lang="ko-KR" altLang="en-US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으로 표현</a:t>
            </a:r>
            <a:endParaRPr lang="en-US" altLang="ko-KR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4247909" y="3993266"/>
            <a:ext cx="2685326" cy="613459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cxnSp>
        <p:nvCxnSpPr>
          <p:cNvPr id="46" name="직선 화살표 연결선 45"/>
          <p:cNvCxnSpPr>
            <a:stCxn id="36" idx="0"/>
            <a:endCxn id="39" idx="3"/>
          </p:cNvCxnSpPr>
          <p:nvPr/>
        </p:nvCxnSpPr>
        <p:spPr bwMode="auto">
          <a:xfrm flipH="1" flipV="1">
            <a:off x="6933235" y="4299996"/>
            <a:ext cx="995423" cy="10100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50910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 설계</a:t>
            </a:r>
            <a:r>
              <a:rPr lang="en-US" altLang="ko-KR" dirty="0" smtClean="0"/>
              <a:t>(Physical Design)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05061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어떤 일을 해야 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smtClean="0"/>
              <a:t>논리적 스키마로부터 효율적인 내부 스키마를 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트랜잭션의 상세 설계를 병행</a:t>
            </a:r>
            <a:endParaRPr lang="en-US" altLang="ko-KR" dirty="0" smtClean="0"/>
          </a:p>
          <a:p>
            <a:r>
              <a:rPr lang="ko-KR" altLang="en-US" dirty="0" smtClean="0"/>
              <a:t>물리적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물리적 구조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시스템의 성능에 중대한 영향을 미치는 요인이며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다음과 같은 정보를 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저장 레코드의 양식</a:t>
            </a:r>
            <a:r>
              <a:rPr lang="en-US" altLang="ko-KR" dirty="0" smtClean="0"/>
              <a:t>(stored record format)</a:t>
            </a:r>
          </a:p>
          <a:p>
            <a:pPr lvl="2"/>
            <a:r>
              <a:rPr lang="ko-KR" altLang="en-US" dirty="0" smtClean="0"/>
              <a:t>레코드의 저장 순서</a:t>
            </a:r>
            <a:r>
              <a:rPr lang="en-US" altLang="ko-KR" dirty="0" smtClean="0"/>
              <a:t>(sequence) </a:t>
            </a:r>
            <a:r>
              <a:rPr lang="ko-KR" altLang="en-US" dirty="0" smtClean="0"/>
              <a:t>및 접근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(access path)</a:t>
            </a:r>
          </a:p>
          <a:p>
            <a:pPr lvl="2"/>
            <a:r>
              <a:rPr lang="ko-KR" altLang="en-US" dirty="0" smtClean="0"/>
              <a:t>저장 공간의 할당</a:t>
            </a:r>
            <a:r>
              <a:rPr lang="en-US" altLang="ko-KR" dirty="0" smtClean="0"/>
              <a:t>(storage space allocation)</a:t>
            </a:r>
          </a:p>
          <a:p>
            <a:pPr lvl="1"/>
            <a:r>
              <a:rPr lang="ko-KR" altLang="en-US" dirty="0" smtClean="0"/>
              <a:t>파일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저장 레코드의 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 레코드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논리적 레코드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물리적 저장 정보</a:t>
            </a:r>
            <a:endParaRPr lang="en-US" altLang="ko-KR" dirty="0" smtClean="0"/>
          </a:p>
          <a:p>
            <a:r>
              <a:rPr lang="ko-KR" altLang="en-US" dirty="0"/>
              <a:t>설계 시 유의 </a:t>
            </a:r>
            <a:r>
              <a:rPr lang="ko-KR" altLang="en-US" dirty="0" smtClean="0"/>
              <a:t>사항</a:t>
            </a:r>
            <a:endParaRPr lang="en-US" altLang="ko-KR" dirty="0" smtClean="0"/>
          </a:p>
          <a:p>
            <a:pPr lvl="1"/>
            <a:r>
              <a:rPr lang="ko-KR" altLang="en-US" dirty="0"/>
              <a:t>하드웨어와 운영체제의 특성을 </a:t>
            </a:r>
            <a:r>
              <a:rPr lang="ko-KR" altLang="en-US" dirty="0" smtClean="0"/>
              <a:t>고려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레코드의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집중화</a:t>
            </a:r>
            <a:r>
              <a:rPr lang="en-US" altLang="ko-KR" dirty="0" smtClean="0"/>
              <a:t>(record</a:t>
            </a:r>
            <a:r>
              <a:rPr lang="ko-KR" altLang="en-US" dirty="0" smtClean="0"/>
              <a:t> </a:t>
            </a:r>
            <a:r>
              <a:rPr lang="en-US" altLang="ko-KR" dirty="0" smtClean="0"/>
              <a:t>clustering) </a:t>
            </a:r>
            <a:r>
              <a:rPr lang="ko-KR" altLang="en-US" dirty="0" smtClean="0"/>
              <a:t>및 접근 경로 설계에 초점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675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S/W </a:t>
            </a:r>
            <a:r>
              <a:rPr lang="ko-KR" altLang="en-US" dirty="0" smtClean="0"/>
              <a:t>생명 주기 </a:t>
            </a:r>
            <a:r>
              <a:rPr lang="en-US" altLang="ko-KR" dirty="0" smtClean="0"/>
              <a:t>vs. DB </a:t>
            </a:r>
            <a:r>
              <a:rPr lang="ko-KR" altLang="en-US" dirty="0" smtClean="0"/>
              <a:t>생명 주기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7200" y="1868696"/>
            <a:ext cx="2050330" cy="4031407"/>
            <a:chOff x="457200" y="1781666"/>
            <a:chExt cx="2050330" cy="4031407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457200" y="1781666"/>
              <a:ext cx="2050330" cy="509047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요구 추출 및 분석</a:t>
              </a:r>
              <a:endParaRPr lang="ko-KR" altLang="en-US" dirty="0" smtClean="0"/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457200" y="2659930"/>
              <a:ext cx="2050330" cy="509047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설계</a:t>
              </a:r>
              <a:endParaRPr lang="ko-KR" altLang="en-US" dirty="0" smtClean="0"/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457200" y="5304026"/>
              <a:ext cx="2050330" cy="509047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유지 보수</a:t>
              </a: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457200" y="4421110"/>
              <a:ext cx="2050330" cy="509047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운영</a:t>
              </a: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457200" y="3538194"/>
              <a:ext cx="2050330" cy="509047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/>
                <a:t>구현 및 테스트</a:t>
              </a:r>
            </a:p>
          </p:txBody>
        </p:sp>
      </p:grpSp>
      <p:sp>
        <p:nvSpPr>
          <p:cNvPr id="9" name="직사각형 8"/>
          <p:cNvSpPr/>
          <p:nvPr/>
        </p:nvSpPr>
        <p:spPr bwMode="auto">
          <a:xfrm>
            <a:off x="4559431" y="1868695"/>
            <a:ext cx="2050330" cy="509047"/>
          </a:xfrm>
          <a:prstGeom prst="rect">
            <a:avLst/>
          </a:prstGeom>
          <a:solidFill>
            <a:srgbClr val="28EE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요구 조건 분석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4559431" y="2746959"/>
            <a:ext cx="2050330" cy="509047"/>
          </a:xfrm>
          <a:prstGeom prst="rect">
            <a:avLst/>
          </a:prstGeom>
          <a:solidFill>
            <a:srgbClr val="28EE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mtClean="0"/>
              <a:t>설계</a:t>
            </a:r>
            <a:endParaRPr lang="ko-KR" altLang="en-US" dirty="0" smtClean="0"/>
          </a:p>
        </p:txBody>
      </p:sp>
      <p:sp>
        <p:nvSpPr>
          <p:cNvPr id="11" name="직사각형 10"/>
          <p:cNvSpPr/>
          <p:nvPr/>
        </p:nvSpPr>
        <p:spPr bwMode="auto">
          <a:xfrm>
            <a:off x="4559431" y="5391055"/>
            <a:ext cx="2050330" cy="509047"/>
          </a:xfrm>
          <a:prstGeom prst="rect">
            <a:avLst/>
          </a:prstGeom>
          <a:solidFill>
            <a:srgbClr val="28EE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감시 및 개선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4559431" y="4508139"/>
            <a:ext cx="2050330" cy="509047"/>
          </a:xfrm>
          <a:prstGeom prst="rect">
            <a:avLst/>
          </a:prstGeom>
          <a:solidFill>
            <a:srgbClr val="28EE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운영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4559431" y="3625223"/>
            <a:ext cx="2050330" cy="509047"/>
          </a:xfrm>
          <a:prstGeom prst="rect">
            <a:avLst/>
          </a:prstGeom>
          <a:solidFill>
            <a:srgbClr val="28EE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구현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385740"/>
            <a:ext cx="20503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▣ S/W </a:t>
            </a:r>
            <a:r>
              <a:rPr lang="ko-KR" altLang="en-US" dirty="0" smtClean="0"/>
              <a:t>생명 주기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59431" y="1328100"/>
            <a:ext cx="20503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▣ DB </a:t>
            </a:r>
            <a:r>
              <a:rPr lang="ko-KR" altLang="en-US" dirty="0" smtClean="0"/>
              <a:t>생명 주기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4" idx="2"/>
            <a:endCxn id="5" idx="0"/>
          </p:cNvCxnSpPr>
          <p:nvPr/>
        </p:nvCxnSpPr>
        <p:spPr bwMode="auto">
          <a:xfrm>
            <a:off x="1482365" y="2377743"/>
            <a:ext cx="0" cy="3692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/>
          <p:cNvCxnSpPr>
            <a:stCxn id="5" idx="2"/>
            <a:endCxn id="8" idx="0"/>
          </p:cNvCxnSpPr>
          <p:nvPr/>
        </p:nvCxnSpPr>
        <p:spPr bwMode="auto">
          <a:xfrm>
            <a:off x="1482365" y="3256007"/>
            <a:ext cx="0" cy="3692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>
            <a:stCxn id="8" idx="2"/>
            <a:endCxn id="7" idx="0"/>
          </p:cNvCxnSpPr>
          <p:nvPr/>
        </p:nvCxnSpPr>
        <p:spPr bwMode="auto">
          <a:xfrm>
            <a:off x="1482365" y="4134271"/>
            <a:ext cx="0" cy="3738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/>
          <p:cNvCxnSpPr>
            <a:stCxn id="7" idx="2"/>
            <a:endCxn id="6" idx="0"/>
          </p:cNvCxnSpPr>
          <p:nvPr/>
        </p:nvCxnSpPr>
        <p:spPr bwMode="auto">
          <a:xfrm>
            <a:off x="1482365" y="5017187"/>
            <a:ext cx="0" cy="3738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/>
          <p:cNvCxnSpPr>
            <a:stCxn id="9" idx="2"/>
            <a:endCxn id="10" idx="0"/>
          </p:cNvCxnSpPr>
          <p:nvPr/>
        </p:nvCxnSpPr>
        <p:spPr bwMode="auto">
          <a:xfrm>
            <a:off x="5584596" y="2377742"/>
            <a:ext cx="0" cy="3692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/>
          <p:cNvCxnSpPr>
            <a:stCxn id="10" idx="2"/>
            <a:endCxn id="13" idx="0"/>
          </p:cNvCxnSpPr>
          <p:nvPr/>
        </p:nvCxnSpPr>
        <p:spPr bwMode="auto">
          <a:xfrm>
            <a:off x="5584596" y="3256006"/>
            <a:ext cx="0" cy="3692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직선 화살표 연결선 29"/>
          <p:cNvCxnSpPr>
            <a:stCxn id="13" idx="2"/>
            <a:endCxn id="12" idx="0"/>
          </p:cNvCxnSpPr>
          <p:nvPr/>
        </p:nvCxnSpPr>
        <p:spPr bwMode="auto">
          <a:xfrm>
            <a:off x="5584596" y="4134270"/>
            <a:ext cx="0" cy="3738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직선 화살표 연결선 31"/>
          <p:cNvCxnSpPr>
            <a:stCxn id="12" idx="2"/>
            <a:endCxn id="11" idx="0"/>
          </p:cNvCxnSpPr>
          <p:nvPr/>
        </p:nvCxnSpPr>
        <p:spPr bwMode="auto">
          <a:xfrm>
            <a:off x="5584596" y="5017186"/>
            <a:ext cx="0" cy="3738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2" name="그룹 51"/>
          <p:cNvGrpSpPr/>
          <p:nvPr/>
        </p:nvGrpSpPr>
        <p:grpSpPr>
          <a:xfrm>
            <a:off x="2487106" y="1946299"/>
            <a:ext cx="727433" cy="3536440"/>
            <a:chOff x="2487106" y="2109140"/>
            <a:chExt cx="727433" cy="3536440"/>
          </a:xfrm>
        </p:grpSpPr>
        <p:cxnSp>
          <p:nvCxnSpPr>
            <p:cNvPr id="35" name="직선 화살표 연결선 34"/>
            <p:cNvCxnSpPr>
              <a:stCxn id="6" idx="3"/>
            </p:cNvCxnSpPr>
            <p:nvPr/>
          </p:nvCxnSpPr>
          <p:spPr bwMode="auto">
            <a:xfrm flipV="1">
              <a:off x="2507530" y="5644070"/>
              <a:ext cx="697583" cy="15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직선 화살표 연결선 36"/>
            <p:cNvCxnSpPr>
              <a:stCxn id="4" idx="3"/>
            </p:cNvCxnSpPr>
            <p:nvPr/>
          </p:nvCxnSpPr>
          <p:spPr bwMode="auto">
            <a:xfrm flipV="1">
              <a:off x="2507530" y="2118567"/>
              <a:ext cx="697583" cy="4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9" name="직선 연결선 38"/>
            <p:cNvCxnSpPr/>
            <p:nvPr/>
          </p:nvCxnSpPr>
          <p:spPr bwMode="auto">
            <a:xfrm>
              <a:off x="3214539" y="2109140"/>
              <a:ext cx="0" cy="35255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화살표 연결선 41"/>
            <p:cNvCxnSpPr>
              <a:endCxn id="5" idx="3"/>
            </p:cNvCxnSpPr>
            <p:nvPr/>
          </p:nvCxnSpPr>
          <p:spPr bwMode="auto">
            <a:xfrm flipH="1">
              <a:off x="2507530" y="2991951"/>
              <a:ext cx="697583" cy="95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45" name="직선 화살표 연결선 44"/>
            <p:cNvCxnSpPr/>
            <p:nvPr/>
          </p:nvCxnSpPr>
          <p:spPr bwMode="auto">
            <a:xfrm flipH="1">
              <a:off x="2487106" y="4042587"/>
              <a:ext cx="71800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49" name="직선 화살표 연결선 48"/>
            <p:cNvCxnSpPr>
              <a:endCxn id="7" idx="3"/>
            </p:cNvCxnSpPr>
            <p:nvPr/>
          </p:nvCxnSpPr>
          <p:spPr bwMode="auto">
            <a:xfrm flipH="1">
              <a:off x="2507530" y="4762662"/>
              <a:ext cx="697583" cy="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grpSp>
        <p:nvGrpSpPr>
          <p:cNvPr id="54" name="그룹 53"/>
          <p:cNvGrpSpPr/>
          <p:nvPr/>
        </p:nvGrpSpPr>
        <p:grpSpPr>
          <a:xfrm>
            <a:off x="6609761" y="2118567"/>
            <a:ext cx="718007" cy="3527013"/>
            <a:chOff x="2487106" y="2281408"/>
            <a:chExt cx="718007" cy="3527013"/>
          </a:xfrm>
        </p:grpSpPr>
        <p:cxnSp>
          <p:nvCxnSpPr>
            <p:cNvPr id="55" name="직선 화살표 연결선 54"/>
            <p:cNvCxnSpPr/>
            <p:nvPr/>
          </p:nvCxnSpPr>
          <p:spPr bwMode="auto">
            <a:xfrm flipV="1">
              <a:off x="2507530" y="5806911"/>
              <a:ext cx="697583" cy="15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직선 화살표 연결선 55"/>
            <p:cNvCxnSpPr/>
            <p:nvPr/>
          </p:nvCxnSpPr>
          <p:spPr bwMode="auto">
            <a:xfrm flipV="1">
              <a:off x="2507530" y="2281408"/>
              <a:ext cx="697583" cy="46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57" name="직선 연결선 56"/>
            <p:cNvCxnSpPr/>
            <p:nvPr/>
          </p:nvCxnSpPr>
          <p:spPr bwMode="auto">
            <a:xfrm>
              <a:off x="3205113" y="2281408"/>
              <a:ext cx="0" cy="35255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화살표 연결선 57"/>
            <p:cNvCxnSpPr/>
            <p:nvPr/>
          </p:nvCxnSpPr>
          <p:spPr bwMode="auto">
            <a:xfrm flipH="1">
              <a:off x="2507530" y="3154792"/>
              <a:ext cx="697583" cy="95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59" name="직선 화살표 연결선 58"/>
            <p:cNvCxnSpPr/>
            <p:nvPr/>
          </p:nvCxnSpPr>
          <p:spPr bwMode="auto">
            <a:xfrm flipH="1">
              <a:off x="2487106" y="4042587"/>
              <a:ext cx="71800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60" name="직선 화살표 연결선 59"/>
            <p:cNvCxnSpPr/>
            <p:nvPr/>
          </p:nvCxnSpPr>
          <p:spPr bwMode="auto">
            <a:xfrm flipH="1">
              <a:off x="2507530" y="4925503"/>
              <a:ext cx="697583" cy="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sp>
        <p:nvSpPr>
          <p:cNvPr id="61" name="모서리가 둥근 직사각형 60"/>
          <p:cNvSpPr/>
          <p:nvPr/>
        </p:nvSpPr>
        <p:spPr bwMode="auto">
          <a:xfrm>
            <a:off x="4230277" y="2277220"/>
            <a:ext cx="2594729" cy="1459552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 smtClean="0"/>
          </a:p>
        </p:txBody>
      </p:sp>
      <p:sp>
        <p:nvSpPr>
          <p:cNvPr id="62" name="AutoShape 6"/>
          <p:cNvSpPr>
            <a:spLocks noChangeArrowheads="1"/>
          </p:cNvSpPr>
          <p:nvPr/>
        </p:nvSpPr>
        <p:spPr bwMode="auto">
          <a:xfrm>
            <a:off x="7615044" y="1581352"/>
            <a:ext cx="1026976" cy="397490"/>
          </a:xfrm>
          <a:prstGeom prst="foldedCorner">
            <a:avLst>
              <a:gd name="adj" fmla="val 15259"/>
            </a:avLst>
          </a:prstGeom>
          <a:solidFill>
            <a:srgbClr val="FF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ko-KR" sz="160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DB </a:t>
            </a:r>
            <a:r>
              <a:rPr lang="ko-KR" altLang="en-US" sz="16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설계</a:t>
            </a:r>
            <a:endParaRPr lang="en-US" altLang="ko-KR" sz="16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64" name="직선 화살표 연결선 63"/>
          <p:cNvCxnSpPr>
            <a:stCxn id="62" idx="1"/>
          </p:cNvCxnSpPr>
          <p:nvPr/>
        </p:nvCxnSpPr>
        <p:spPr bwMode="auto">
          <a:xfrm flipH="1">
            <a:off x="6788991" y="1780097"/>
            <a:ext cx="826053" cy="6072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457200" y="6032141"/>
            <a:ext cx="687056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※ DB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S/W</a:t>
            </a:r>
            <a:r>
              <a:rPr lang="ko-KR" altLang="en-US" dirty="0" smtClean="0"/>
              <a:t>와 그 궤를 같이 하며</a:t>
            </a:r>
            <a:r>
              <a:rPr lang="en-US" altLang="ko-KR" dirty="0" smtClean="0"/>
              <a:t>, </a:t>
            </a:r>
            <a:r>
              <a:rPr lang="ko-KR" altLang="en-US" b="1" dirty="0" smtClean="0">
                <a:solidFill>
                  <a:srgbClr val="0070C0"/>
                </a:solidFill>
              </a:rPr>
              <a:t>가장 중요한 역할</a:t>
            </a:r>
            <a:r>
              <a:rPr lang="ko-KR" altLang="en-US" dirty="0" smtClean="0"/>
              <a:t>을 담당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933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물리적 설계</a:t>
            </a:r>
            <a:r>
              <a:rPr lang="en-US" altLang="ko-KR" dirty="0"/>
              <a:t>(Physical Design)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420583" cy="510848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레코드의</a:t>
            </a:r>
            <a:r>
              <a:rPr lang="en-US" altLang="ko-KR" dirty="0"/>
              <a:t> </a:t>
            </a:r>
            <a:r>
              <a:rPr lang="ko-KR" altLang="en-US" dirty="0"/>
              <a:t>집중화</a:t>
            </a:r>
            <a:r>
              <a:rPr lang="en-US" altLang="ko-KR" dirty="0"/>
              <a:t>(record</a:t>
            </a:r>
            <a:r>
              <a:rPr lang="ko-KR" altLang="en-US" dirty="0"/>
              <a:t> </a:t>
            </a:r>
            <a:r>
              <a:rPr lang="en-US" altLang="ko-KR" dirty="0"/>
              <a:t>clustering)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저장 공간에 레코드가 집중 저장되도록 할당함으로써 물리적 순차성을 이용할 수 있도록 만드는 것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레코드를 연속된 저장 공간에 할당하는 것과 효율적 검색을 위한 블록</a:t>
            </a:r>
            <a:r>
              <a:rPr lang="en-US" altLang="ko-KR" dirty="0" smtClean="0"/>
              <a:t>(block)</a:t>
            </a:r>
            <a:r>
              <a:rPr lang="ko-KR" altLang="en-US" dirty="0" smtClean="0"/>
              <a:t> 크기의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선정이 중요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순차 처리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큰 블록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임의 접근 처리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작은 블록</a:t>
            </a:r>
            <a:endParaRPr lang="en-US" altLang="ko-KR" dirty="0"/>
          </a:p>
          <a:p>
            <a:r>
              <a:rPr lang="ko-KR" altLang="en-US" dirty="0" smtClean="0"/>
              <a:t>접근 경로 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설계 기본 요소 </a:t>
            </a:r>
            <a:r>
              <a:rPr lang="en-US" altLang="ko-KR" dirty="0" smtClean="0"/>
              <a:t>-&gt; ①</a:t>
            </a:r>
            <a:r>
              <a:rPr lang="ko-KR" altLang="en-US" dirty="0" smtClean="0"/>
              <a:t>저장 구조</a:t>
            </a:r>
            <a:r>
              <a:rPr lang="en-US" altLang="ko-KR" dirty="0" smtClean="0"/>
              <a:t>, ②</a:t>
            </a:r>
            <a:r>
              <a:rPr lang="ko-KR" altLang="en-US" dirty="0" smtClean="0"/>
              <a:t>탐색 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접근 경로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기본 키를 기초로 한 기본 인덱스를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보조 접근 경로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보조 키를 기초로 한 보조 인덱스를 이용하며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간의 연결을 가능하게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접근시간은 감소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 비용을 부담</a:t>
            </a:r>
            <a:endParaRPr lang="en-US" altLang="ko-KR" dirty="0" smtClean="0"/>
          </a:p>
          <a:p>
            <a:r>
              <a:rPr lang="en-US" altLang="ko-KR" dirty="0" smtClean="0"/>
              <a:t>DBMS</a:t>
            </a:r>
            <a:r>
              <a:rPr lang="ko-KR" altLang="en-US" dirty="0" smtClean="0"/>
              <a:t>가 제공하는 옵션을 선택할 때 고려할 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응답 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 공간의 효율화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트랜잭션 처리도</a:t>
            </a:r>
            <a:r>
              <a:rPr lang="en-US" altLang="ko-KR" dirty="0" smtClean="0"/>
              <a:t>(throughput): 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시간에 처리 가능한 트랜잭션 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30305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일을 해야 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smtClean="0"/>
              <a:t>목표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DDL</a:t>
            </a:r>
            <a:r>
              <a:rPr lang="ko-KR" altLang="en-US" dirty="0" smtClean="0"/>
              <a:t>로 기술된 명령문을 실행시켜 </a:t>
            </a:r>
            <a:r>
              <a:rPr lang="en-US" altLang="ko-KR" dirty="0" smtClean="0"/>
              <a:t>DB schema</a:t>
            </a:r>
            <a:r>
              <a:rPr lang="ko-KR" altLang="en-US" dirty="0" smtClean="0"/>
              <a:t>와 공백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파일을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기존의 </a:t>
            </a:r>
            <a:r>
              <a:rPr lang="ko-KR" altLang="en-US" dirty="0"/>
              <a:t>데이터를 공백 </a:t>
            </a:r>
            <a:r>
              <a:rPr lang="en-US" altLang="ko-KR" dirty="0"/>
              <a:t>DB </a:t>
            </a:r>
            <a:r>
              <a:rPr lang="ko-KR" altLang="en-US" dirty="0" smtClean="0"/>
              <a:t>파일에 적재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가능한 트랜잭션을 작성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구현 단계의 결과물 </a:t>
            </a:r>
            <a:r>
              <a:rPr lang="en-US" altLang="ko-KR" dirty="0" smtClean="0"/>
              <a:t>= </a:t>
            </a:r>
            <a:r>
              <a:rPr lang="en-US" altLang="ko-KR" b="1" dirty="0" smtClean="0">
                <a:solidFill>
                  <a:srgbClr val="0070C0"/>
                </a:solidFill>
              </a:rPr>
              <a:t>Operational Database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설계란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72148"/>
            <a:ext cx="8229601" cy="488061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사용자의 요구로부터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구조를 도출하는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설계 과정에서는 통상적으로 다음 작업을 병행 추진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DB</a:t>
            </a:r>
            <a:r>
              <a:rPr lang="ko-KR" altLang="en-US" dirty="0" smtClean="0"/>
              <a:t>의 내용과 구조의 설계 활동 </a:t>
            </a:r>
            <a:r>
              <a:rPr lang="en-US" altLang="ko-KR" dirty="0" smtClean="0"/>
              <a:t>-&gt; Data-driven DB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자료 처리를 위한 응용 </a:t>
            </a:r>
            <a:r>
              <a:rPr lang="en-US" altLang="ko-KR" dirty="0" smtClean="0"/>
              <a:t>s/w</a:t>
            </a:r>
            <a:r>
              <a:rPr lang="ko-KR" altLang="en-US" dirty="0" smtClean="0"/>
              <a:t>의 설계 활동 </a:t>
            </a:r>
            <a:r>
              <a:rPr lang="en-US" altLang="ko-KR" dirty="0" smtClean="0"/>
              <a:t>-&gt; </a:t>
            </a:r>
            <a:r>
              <a:rPr lang="en-US" altLang="ko-KR" dirty="0">
                <a:solidFill>
                  <a:srgbClr val="000000"/>
                </a:solidFill>
              </a:rPr>
              <a:t>Processing-driven </a:t>
            </a:r>
            <a:r>
              <a:rPr lang="en-US" altLang="ko-KR" dirty="0" smtClean="0">
                <a:solidFill>
                  <a:srgbClr val="000000"/>
                </a:solidFill>
              </a:rPr>
              <a:t>DB </a:t>
            </a:r>
            <a:r>
              <a:rPr lang="ko-KR" altLang="en-US" dirty="0" smtClean="0">
                <a:solidFill>
                  <a:srgbClr val="000000"/>
                </a:solidFill>
              </a:rPr>
              <a:t>설계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r>
              <a:rPr lang="ko-KR" altLang="en-US" dirty="0" smtClean="0"/>
              <a:t>설계 목표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사용자의 요구를 충족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자연스럽고 쉽게 이해할 수 있는 정보 구조를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트랜잭션</a:t>
            </a:r>
            <a:r>
              <a:rPr lang="en-US" altLang="ko-KR" dirty="0" smtClean="0"/>
              <a:t>(transaction)</a:t>
            </a:r>
            <a:r>
              <a:rPr lang="ko-KR" altLang="en-US" dirty="0" smtClean="0"/>
              <a:t>에 대한 응답시간 충족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처리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 공간 등의 성능 요구 충족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0636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설계의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유형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35251176" descr="EMB000001680a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287478"/>
            <a:ext cx="8036351" cy="521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37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Design </a:t>
            </a:r>
            <a:r>
              <a:rPr lang="en-US" altLang="ko-KR" dirty="0"/>
              <a:t>from </a:t>
            </a:r>
            <a:r>
              <a:rPr lang="en-US" altLang="ko-KR" dirty="0" smtClean="0"/>
              <a:t>Existing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35253576" descr="EMB000001680a8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09" y="1353941"/>
            <a:ext cx="7163521" cy="508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7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DB Design </a:t>
            </a:r>
            <a:r>
              <a:rPr lang="en-US" altLang="ko-KR" dirty="0"/>
              <a:t>from </a:t>
            </a:r>
            <a:r>
              <a:rPr lang="en-US" altLang="ko-KR" dirty="0" smtClean="0"/>
              <a:t>New System Development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35251736" descr="EMB000001680a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229600" cy="482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49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en-US" altLang="ko-KR" dirty="0" err="1" smtClean="0"/>
              <a:t>ReDesign</a:t>
            </a:r>
            <a:r>
              <a:rPr lang="en-US" altLang="ko-KR" dirty="0" smtClean="0"/>
              <a:t> </a:t>
            </a:r>
            <a:r>
              <a:rPr lang="en-US" altLang="ko-KR" dirty="0"/>
              <a:t>from </a:t>
            </a:r>
            <a:r>
              <a:rPr lang="en-US" altLang="ko-KR" dirty="0" smtClean="0"/>
              <a:t>Existing DB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35254296" descr="EMB000001680a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69" y="1251852"/>
            <a:ext cx="6785318" cy="535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4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설계 시 고려사항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설계 시 고려해야 할 주요 사항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무결</a:t>
            </a:r>
            <a:r>
              <a:rPr lang="ko-KR" altLang="en-US" dirty="0" err="1"/>
              <a:t>성</a:t>
            </a:r>
            <a:r>
              <a:rPr lang="en-US" altLang="ko-KR" dirty="0" smtClean="0"/>
              <a:t>(Integrity) : </a:t>
            </a:r>
            <a:r>
              <a:rPr lang="ko-KR" altLang="en-US" dirty="0" smtClean="0"/>
              <a:t>제약 조건의 충족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일관성</a:t>
            </a:r>
            <a:r>
              <a:rPr lang="en-US" altLang="ko-KR" dirty="0" smtClean="0"/>
              <a:t>(Consistency) : </a:t>
            </a:r>
            <a:r>
              <a:rPr lang="ko-KR" altLang="en-US" dirty="0" smtClean="0"/>
              <a:t>같은 자료의 값은 항상 일치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회복</a:t>
            </a:r>
            <a:r>
              <a:rPr lang="en-US" altLang="ko-KR" dirty="0" smtClean="0"/>
              <a:t>(Recovery) : </a:t>
            </a:r>
            <a:r>
              <a:rPr lang="ko-KR" altLang="en-US" dirty="0" smtClean="0"/>
              <a:t>장애 발생 이전의 상태로 복구하는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보안</a:t>
            </a:r>
            <a:r>
              <a:rPr lang="en-US" altLang="ko-KR" dirty="0" smtClean="0"/>
              <a:t>(Security) : </a:t>
            </a:r>
            <a:r>
              <a:rPr lang="ko-KR" altLang="en-US" dirty="0" smtClean="0"/>
              <a:t>불법적인 데이터의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손실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노출에 대한 보호 </a:t>
            </a:r>
            <a:r>
              <a:rPr lang="en-US" altLang="ko-KR" dirty="0" smtClean="0"/>
              <a:t>&lt;- </a:t>
            </a:r>
            <a:r>
              <a:rPr lang="ko-KR" altLang="en-US" dirty="0" smtClean="0"/>
              <a:t>접근 제어</a:t>
            </a:r>
            <a:r>
              <a:rPr lang="en-US" altLang="ko-KR" dirty="0" smtClean="0"/>
              <a:t>(Access Control)</a:t>
            </a:r>
          </a:p>
          <a:p>
            <a:pPr lvl="1"/>
            <a:r>
              <a:rPr lang="ko-KR" altLang="en-US" dirty="0" smtClean="0"/>
              <a:t>효율성</a:t>
            </a:r>
            <a:r>
              <a:rPr lang="en-US" altLang="ko-KR" dirty="0" smtClean="0"/>
              <a:t>(Efficiency) : </a:t>
            </a:r>
            <a:r>
              <a:rPr lang="ko-KR" altLang="en-US" dirty="0" smtClean="0"/>
              <a:t>응답시간의 단축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 공간의 최적화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시스템의 생산성</a:t>
            </a:r>
            <a:r>
              <a:rPr lang="en-US" altLang="ko-KR" dirty="0" smtClean="0"/>
              <a:t>, ...</a:t>
            </a:r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의 확장</a:t>
            </a:r>
            <a:r>
              <a:rPr lang="en-US" altLang="ko-KR" dirty="0" smtClean="0"/>
              <a:t>(growth) :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 </a:t>
            </a:r>
            <a:r>
              <a:rPr lang="ko-KR" altLang="en-US" dirty="0" smtClean="0"/>
              <a:t>운영에 지장을 주지 않으면서 새로운 데이터를 지속적으로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92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설계 단계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57200" y="1784126"/>
            <a:ext cx="5476973" cy="707886"/>
            <a:chOff x="1150070" y="2055043"/>
            <a:chExt cx="5476973" cy="707886"/>
          </a:xfrm>
        </p:grpSpPr>
        <p:sp>
          <p:nvSpPr>
            <p:cNvPr id="3" name="TextBox 2"/>
            <p:cNvSpPr txBox="1"/>
            <p:nvPr/>
          </p:nvSpPr>
          <p:spPr>
            <a:xfrm>
              <a:off x="1150070" y="2055043"/>
              <a:ext cx="5476973" cy="369332"/>
            </a:xfrm>
            <a:prstGeom prst="rect">
              <a:avLst/>
            </a:prstGeom>
            <a:solidFill>
              <a:srgbClr val="C6E6A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요구 조건 분석 단계</a:t>
              </a:r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50070" y="2424375"/>
              <a:ext cx="5476973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DB</a:t>
              </a:r>
              <a:r>
                <a:rPr lang="ko-KR" altLang="en-US" sz="1600" dirty="0" smtClean="0"/>
                <a:t>에 대한 요구 명세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식별된 트랜잭션</a:t>
              </a:r>
              <a:endParaRPr lang="ko-KR" altLang="en-US" sz="16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57198" y="2766225"/>
            <a:ext cx="5476973" cy="707886"/>
            <a:chOff x="1150070" y="2055043"/>
            <a:chExt cx="5476973" cy="707886"/>
          </a:xfrm>
        </p:grpSpPr>
        <p:sp>
          <p:nvSpPr>
            <p:cNvPr id="10" name="TextBox 9"/>
            <p:cNvSpPr txBox="1"/>
            <p:nvPr/>
          </p:nvSpPr>
          <p:spPr>
            <a:xfrm>
              <a:off x="1150070" y="2055043"/>
              <a:ext cx="5476973" cy="369332"/>
            </a:xfrm>
            <a:prstGeom prst="rect">
              <a:avLst/>
            </a:prstGeom>
            <a:solidFill>
              <a:srgbClr val="C6E6A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개념적 설계 단계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50070" y="2424375"/>
              <a:ext cx="5476973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DBMS </a:t>
              </a:r>
              <a:r>
                <a:rPr lang="ko-KR" altLang="en-US" sz="1600" dirty="0" smtClean="0"/>
                <a:t>독립적인 개념 스키마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트랜잭션 정의서</a:t>
              </a:r>
              <a:endParaRPr lang="ko-KR" altLang="en-US" sz="16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57198" y="3748324"/>
            <a:ext cx="5476973" cy="738665"/>
            <a:chOff x="1150070" y="2055043"/>
            <a:chExt cx="5476973" cy="738665"/>
          </a:xfrm>
        </p:grpSpPr>
        <p:sp>
          <p:nvSpPr>
            <p:cNvPr id="13" name="TextBox 12"/>
            <p:cNvSpPr txBox="1"/>
            <p:nvPr/>
          </p:nvSpPr>
          <p:spPr>
            <a:xfrm>
              <a:off x="1150070" y="2055043"/>
              <a:ext cx="5476973" cy="369332"/>
            </a:xfrm>
            <a:prstGeom prst="rect">
              <a:avLst/>
            </a:prstGeom>
            <a:solidFill>
              <a:srgbClr val="C6E6A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논리적 설계 단계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50070" y="2424376"/>
              <a:ext cx="547697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altLang="ko-KR" sz="1600" dirty="0" smtClean="0"/>
                <a:t>DBMS </a:t>
              </a:r>
              <a:r>
                <a:rPr lang="ko-KR" altLang="en-US" sz="1600" dirty="0" smtClean="0"/>
                <a:t>종속적인 논리적 스키마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트랜잭션의 인터페이스 </a:t>
              </a:r>
              <a:endParaRPr lang="ko-KR" altLang="en-US" sz="16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57198" y="4732255"/>
            <a:ext cx="5476973" cy="707886"/>
            <a:chOff x="1150070" y="2055043"/>
            <a:chExt cx="5476973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150070" y="2055043"/>
              <a:ext cx="5476973" cy="369332"/>
            </a:xfrm>
            <a:prstGeom prst="rect">
              <a:avLst/>
            </a:prstGeom>
            <a:solidFill>
              <a:srgbClr val="C6E6A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물리적 설계 단계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50070" y="2424375"/>
              <a:ext cx="5476973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내부 스키마</a:t>
              </a:r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물리적 구조</a:t>
              </a:r>
              <a:r>
                <a:rPr lang="en-US" altLang="ko-KR" sz="1600" dirty="0" smtClean="0"/>
                <a:t>), </a:t>
              </a:r>
              <a:r>
                <a:rPr lang="ko-KR" altLang="en-US" sz="1600" dirty="0" smtClean="0"/>
                <a:t>트랜잭션 상세 설계서</a:t>
              </a:r>
              <a:endParaRPr lang="ko-KR" altLang="en-US" sz="16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57197" y="5712643"/>
            <a:ext cx="5476973" cy="707886"/>
            <a:chOff x="1150070" y="2055043"/>
            <a:chExt cx="5476973" cy="707886"/>
          </a:xfrm>
        </p:grpSpPr>
        <p:sp>
          <p:nvSpPr>
            <p:cNvPr id="19" name="TextBox 18"/>
            <p:cNvSpPr txBox="1"/>
            <p:nvPr/>
          </p:nvSpPr>
          <p:spPr>
            <a:xfrm>
              <a:off x="1150070" y="2055043"/>
              <a:ext cx="5476973" cy="369332"/>
            </a:xfrm>
            <a:prstGeom prst="rect">
              <a:avLst/>
            </a:prstGeom>
            <a:solidFill>
              <a:srgbClr val="C6E6A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데이터베이스 구현 단계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50070" y="2424375"/>
              <a:ext cx="5476973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/>
                <a:t>운영 가능한 </a:t>
              </a:r>
              <a:r>
                <a:rPr lang="en-US" altLang="ko-KR" sz="1600" dirty="0" smtClean="0"/>
                <a:t>DB, </a:t>
              </a:r>
              <a:r>
                <a:rPr lang="ko-KR" altLang="en-US" sz="1600" dirty="0" smtClean="0"/>
                <a:t>작동되는 트랜잭션</a:t>
              </a:r>
              <a:endParaRPr lang="ko-KR" altLang="en-US" sz="1600" dirty="0"/>
            </a:p>
          </p:txBody>
        </p:sp>
      </p:grpSp>
      <p:cxnSp>
        <p:nvCxnSpPr>
          <p:cNvPr id="22" name="직선 화살표 연결선 21"/>
          <p:cNvCxnSpPr>
            <a:stCxn id="5" idx="2"/>
            <a:endCxn id="10" idx="0"/>
          </p:cNvCxnSpPr>
          <p:nvPr/>
        </p:nvCxnSpPr>
        <p:spPr bwMode="auto">
          <a:xfrm flipH="1">
            <a:off x="3195685" y="2492012"/>
            <a:ext cx="2" cy="2742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/>
          <p:cNvCxnSpPr>
            <a:stCxn id="11" idx="2"/>
            <a:endCxn id="13" idx="0"/>
          </p:cNvCxnSpPr>
          <p:nvPr/>
        </p:nvCxnSpPr>
        <p:spPr bwMode="auto">
          <a:xfrm>
            <a:off x="3195685" y="3474111"/>
            <a:ext cx="0" cy="2742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/>
          <p:cNvCxnSpPr>
            <a:stCxn id="14" idx="2"/>
            <a:endCxn id="16" idx="0"/>
          </p:cNvCxnSpPr>
          <p:nvPr/>
        </p:nvCxnSpPr>
        <p:spPr bwMode="auto">
          <a:xfrm>
            <a:off x="3195685" y="4486989"/>
            <a:ext cx="0" cy="245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/>
          <p:cNvCxnSpPr>
            <a:stCxn id="17" idx="2"/>
            <a:endCxn id="19" idx="0"/>
          </p:cNvCxnSpPr>
          <p:nvPr/>
        </p:nvCxnSpPr>
        <p:spPr bwMode="auto">
          <a:xfrm flipH="1">
            <a:off x="3195684" y="5440141"/>
            <a:ext cx="1" cy="2725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타원 28"/>
          <p:cNvSpPr/>
          <p:nvPr/>
        </p:nvSpPr>
        <p:spPr bwMode="auto">
          <a:xfrm>
            <a:off x="457197" y="1225485"/>
            <a:ext cx="2531100" cy="452486"/>
          </a:xfrm>
          <a:prstGeom prst="ellipse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mtClean="0"/>
              <a:t>정보 요구 사항</a:t>
            </a:r>
            <a:endParaRPr lang="ko-KR" altLang="en-US" dirty="0" smtClean="0"/>
          </a:p>
        </p:txBody>
      </p:sp>
      <p:sp>
        <p:nvSpPr>
          <p:cNvPr id="30" name="타원 29"/>
          <p:cNvSpPr/>
          <p:nvPr/>
        </p:nvSpPr>
        <p:spPr bwMode="auto">
          <a:xfrm>
            <a:off x="6314385" y="4690678"/>
            <a:ext cx="2531100" cy="452486"/>
          </a:xfrm>
          <a:prstGeom prst="ellipse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/>
              <a:t>H/W </a:t>
            </a:r>
            <a:r>
              <a:rPr lang="ko-KR" altLang="en-US" sz="1600" dirty="0" smtClean="0"/>
              <a:t>및 </a:t>
            </a:r>
            <a:r>
              <a:rPr lang="en-US" altLang="ko-KR" sz="1600" dirty="0" smtClean="0"/>
              <a:t>OS </a:t>
            </a:r>
            <a:r>
              <a:rPr lang="ko-KR" altLang="en-US" sz="1600" dirty="0" smtClean="0"/>
              <a:t>특성</a:t>
            </a:r>
          </a:p>
        </p:txBody>
      </p:sp>
      <p:sp>
        <p:nvSpPr>
          <p:cNvPr id="31" name="타원 30"/>
          <p:cNvSpPr/>
          <p:nvPr/>
        </p:nvSpPr>
        <p:spPr bwMode="auto">
          <a:xfrm>
            <a:off x="6314385" y="3706747"/>
            <a:ext cx="2531100" cy="452486"/>
          </a:xfrm>
          <a:prstGeom prst="ellipse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 smtClean="0"/>
              <a:t>목표 </a:t>
            </a:r>
            <a:r>
              <a:rPr lang="en-US" altLang="ko-KR" sz="1600" dirty="0" smtClean="0"/>
              <a:t>DBMS </a:t>
            </a:r>
            <a:r>
              <a:rPr lang="ko-KR" altLang="en-US" sz="1600" dirty="0" smtClean="0"/>
              <a:t>특성</a:t>
            </a:r>
          </a:p>
        </p:txBody>
      </p:sp>
      <p:sp>
        <p:nvSpPr>
          <p:cNvPr id="32" name="타원 31"/>
          <p:cNvSpPr/>
          <p:nvPr/>
        </p:nvSpPr>
        <p:spPr bwMode="auto">
          <a:xfrm>
            <a:off x="3403070" y="1229613"/>
            <a:ext cx="2531100" cy="452486"/>
          </a:xfrm>
          <a:prstGeom prst="ellipse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mtClean="0"/>
              <a:t>처리 요구 조건</a:t>
            </a:r>
            <a:endParaRPr lang="ko-KR" altLang="en-US" dirty="0" smtClean="0"/>
          </a:p>
        </p:txBody>
      </p:sp>
      <p:cxnSp>
        <p:nvCxnSpPr>
          <p:cNvPr id="34" name="직선 화살표 연결선 33"/>
          <p:cNvCxnSpPr>
            <a:stCxn id="31" idx="2"/>
            <a:endCxn id="13" idx="3"/>
          </p:cNvCxnSpPr>
          <p:nvPr/>
        </p:nvCxnSpPr>
        <p:spPr bwMode="auto">
          <a:xfrm flipH="1">
            <a:off x="5934171" y="3932990"/>
            <a:ext cx="38021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/>
          <p:cNvCxnSpPr>
            <a:stCxn id="30" idx="2"/>
            <a:endCxn id="16" idx="3"/>
          </p:cNvCxnSpPr>
          <p:nvPr/>
        </p:nvCxnSpPr>
        <p:spPr bwMode="auto">
          <a:xfrm flipH="1">
            <a:off x="5934171" y="4916921"/>
            <a:ext cx="38021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/>
          <p:cNvCxnSpPr>
            <a:stCxn id="29" idx="5"/>
            <a:endCxn id="3" idx="0"/>
          </p:cNvCxnSpPr>
          <p:nvPr/>
        </p:nvCxnSpPr>
        <p:spPr bwMode="auto">
          <a:xfrm>
            <a:off x="2617626" y="1611706"/>
            <a:ext cx="578061" cy="1724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직선 화살표 연결선 39"/>
          <p:cNvCxnSpPr>
            <a:stCxn id="32" idx="3"/>
            <a:endCxn id="3" idx="0"/>
          </p:cNvCxnSpPr>
          <p:nvPr/>
        </p:nvCxnSpPr>
        <p:spPr bwMode="auto">
          <a:xfrm flipH="1">
            <a:off x="3195687" y="1615834"/>
            <a:ext cx="578054" cy="1682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9325688"/>
      </p:ext>
    </p:extLst>
  </p:cSld>
  <p:clrMapOvr>
    <a:masterClrMapping/>
  </p:clrMapOvr>
</p:sld>
</file>

<file path=ppt/theme/theme1.xml><?xml version="1.0" encoding="utf-8"?>
<a:theme xmlns:a="http://schemas.openxmlformats.org/drawingml/2006/main" name="색종이 상자">
  <a:themeElements>
    <a:clrScheme name="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Arial-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rtlCol="0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신명조" pitchFamily="18" charset="-127"/>
            <a:ea typeface="HY신명조" pitchFamily="18" charset="-127"/>
          </a:defRPr>
        </a:defPPr>
      </a:lstStyle>
    </a:lnDef>
  </a:objectDefaults>
  <a:extraClrSchemeLst>
    <a:extraClrScheme>
      <a:clrScheme name="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3137</TotalTime>
  <Pages>78</Pages>
  <Words>1269</Words>
  <Application>Microsoft Office PowerPoint</Application>
  <PresentationFormat>화면 슬라이드 쇼(4:3)</PresentationFormat>
  <Paragraphs>222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HY신명조</vt:lpstr>
      <vt:lpstr>굴림</vt:lpstr>
      <vt:lpstr>돋움</vt:lpstr>
      <vt:lpstr>바탕체</vt:lpstr>
      <vt:lpstr>휴먼편지체</vt:lpstr>
      <vt:lpstr>Arial</vt:lpstr>
      <vt:lpstr>Times New Roman</vt:lpstr>
      <vt:lpstr>Wingdings</vt:lpstr>
      <vt:lpstr>색종이 상자</vt:lpstr>
      <vt:lpstr>Relational DB Design</vt:lpstr>
      <vt:lpstr>S/W 생명 주기 vs. DB 생명 주기</vt:lpstr>
      <vt:lpstr>DB 설계란?</vt:lpstr>
      <vt:lpstr>DB 설계의 3가지 유형</vt:lpstr>
      <vt:lpstr>DB Design from Existing data</vt:lpstr>
      <vt:lpstr>DB Design from New System Development</vt:lpstr>
      <vt:lpstr>DB ReDesign from Existing DB</vt:lpstr>
      <vt:lpstr>DB 설계 시 고려사항</vt:lpstr>
      <vt:lpstr>DB 설계 단계</vt:lpstr>
      <vt:lpstr>요구 조건 분석</vt:lpstr>
      <vt:lpstr>개념적 설계(Conceptual Design)(1)</vt:lpstr>
      <vt:lpstr>개념적 설계(Conceptual Design)(2)</vt:lpstr>
      <vt:lpstr>View Integration Approach</vt:lpstr>
      <vt:lpstr>Attribute Synthesis Approach</vt:lpstr>
      <vt:lpstr>논리적 설계(Logical Design)</vt:lpstr>
      <vt:lpstr>E-R Diagram의 변환</vt:lpstr>
      <vt:lpstr>E-R Diagram 변환 예시(1)</vt:lpstr>
      <vt:lpstr>E-R Diagram 변환 예시(2)</vt:lpstr>
      <vt:lpstr>물리적 설계(Physical Design) (1)</vt:lpstr>
      <vt:lpstr>물리적 설계(Physical Design) (2)</vt:lpstr>
      <vt:lpstr>DB 구현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subject/>
  <dc:creator>임은기</dc:creator>
  <cp:keywords/>
  <dc:description/>
  <cp:lastModifiedBy>user</cp:lastModifiedBy>
  <cp:revision>368</cp:revision>
  <cp:lastPrinted>1998-03-03T12:31:10Z</cp:lastPrinted>
  <dcterms:created xsi:type="dcterms:W3CDTF">1995-08-26T10:43:50Z</dcterms:created>
  <dcterms:modified xsi:type="dcterms:W3CDTF">2018-02-02T08:20:32Z</dcterms:modified>
</cp:coreProperties>
</file>