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1"/>
  </p:notesMasterIdLst>
  <p:handoutMasterIdLst>
    <p:handoutMasterId r:id="rId32"/>
  </p:handoutMasterIdLst>
  <p:sldIdLst>
    <p:sldId id="263" r:id="rId2"/>
    <p:sldId id="265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68" r:id="rId11"/>
    <p:sldId id="276" r:id="rId12"/>
    <p:sldId id="277" r:id="rId13"/>
    <p:sldId id="278" r:id="rId14"/>
    <p:sldId id="279" r:id="rId15"/>
    <p:sldId id="282" r:id="rId16"/>
    <p:sldId id="283" r:id="rId17"/>
    <p:sldId id="280" r:id="rId18"/>
    <p:sldId id="284" r:id="rId19"/>
    <p:sldId id="292" r:id="rId20"/>
    <p:sldId id="285" r:id="rId21"/>
    <p:sldId id="287" r:id="rId22"/>
    <p:sldId id="288" r:id="rId23"/>
    <p:sldId id="289" r:id="rId24"/>
    <p:sldId id="286" r:id="rId25"/>
    <p:sldId id="290" r:id="rId26"/>
    <p:sldId id="291" r:id="rId27"/>
    <p:sldId id="293" r:id="rId28"/>
    <p:sldId id="294" r:id="rId29"/>
    <p:sldId id="295" r:id="rId30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BFF"/>
    <a:srgbClr val="75DBFF"/>
    <a:srgbClr val="87CA3E"/>
    <a:srgbClr val="A4D76B"/>
    <a:srgbClr val="BAE18F"/>
    <a:srgbClr val="DAEFC3"/>
    <a:srgbClr val="F3FAEC"/>
    <a:srgbClr val="FFCCFF"/>
    <a:srgbClr val="9BFFDE"/>
    <a:srgbClr val="DD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67" autoAdjust="0"/>
  </p:normalViewPr>
  <p:slideViewPr>
    <p:cSldViewPr snapToGrid="0">
      <p:cViewPr varScale="1">
        <p:scale>
          <a:sx n="86" d="100"/>
          <a:sy n="86" d="100"/>
        </p:scale>
        <p:origin x="58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2017-02-24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2017-02-24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2017-02-24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2017-02-24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2017-02-24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2017-02-24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 baseline="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smtClean="0"/>
              <a:t>종속성과 정규화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352398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데이터 종속성에 기반하여 테이블을 분해하는 과정</a:t>
            </a:r>
            <a:endParaRPr lang="en-US" altLang="ko-KR" dirty="0"/>
          </a:p>
          <a:p>
            <a:pPr marL="698500" lvl="1" indent="-342900">
              <a:lnSpc>
                <a:spcPct val="120000"/>
              </a:lnSpc>
            </a:pPr>
            <a:r>
              <a:rPr lang="ko-KR" altLang="en-US" dirty="0"/>
              <a:t>스키마 변환</a:t>
            </a:r>
            <a:r>
              <a:rPr lang="en-US" altLang="ko-KR" dirty="0"/>
              <a:t>(schema transformation): </a:t>
            </a:r>
            <a:r>
              <a:rPr lang="ko-KR" altLang="en-US" dirty="0"/>
              <a:t>일단 만들어진 테이블을 보다 바람직한 형태의 테이블들로 개선시키는 것</a:t>
            </a:r>
            <a:endParaRPr lang="en-US" altLang="ko-KR" dirty="0"/>
          </a:p>
          <a:p>
            <a:pPr marL="698500" lvl="1" indent="-342900">
              <a:lnSpc>
                <a:spcPct val="120000"/>
              </a:lnSpc>
            </a:pPr>
            <a:r>
              <a:rPr lang="ko-KR" altLang="en-US" dirty="0"/>
              <a:t>스키마 변환의 기본 원리</a:t>
            </a:r>
            <a:endParaRPr lang="en-US" altLang="ko-KR" dirty="0"/>
          </a:p>
          <a:p>
            <a:pPr marL="1181100" lvl="2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/>
              <a:t>Non-loss representation of information: </a:t>
            </a:r>
            <a:r>
              <a:rPr lang="ko-KR" altLang="en-US" dirty="0"/>
              <a:t>정보 손실이 없음</a:t>
            </a:r>
            <a:endParaRPr lang="en-US" altLang="ko-KR" dirty="0"/>
          </a:p>
          <a:p>
            <a:pPr marL="1181100" lvl="2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/>
              <a:t>Minimal data redundancy: </a:t>
            </a:r>
            <a:r>
              <a:rPr lang="ko-KR" altLang="en-US" dirty="0"/>
              <a:t>데이터 중복의 최소화</a:t>
            </a:r>
            <a:endParaRPr lang="en-US" altLang="ko-KR" dirty="0"/>
          </a:p>
          <a:p>
            <a:pPr marL="1181100" lvl="2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dirty="0"/>
              <a:t>Principle of separation: </a:t>
            </a:r>
            <a:r>
              <a:rPr lang="ko-KR" altLang="en-US" dirty="0"/>
              <a:t>하나의 독립된 관계성은 별도의 테이블로 분리시켜 표현</a:t>
            </a:r>
          </a:p>
          <a:p>
            <a:r>
              <a:rPr lang="ko-KR" altLang="en-US" dirty="0" smtClean="0"/>
              <a:t>유형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59965"/>
              </p:ext>
            </p:extLst>
          </p:nvPr>
        </p:nvGraphicFramePr>
        <p:xfrm>
          <a:off x="902561" y="4628471"/>
          <a:ext cx="7784238" cy="158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91"/>
                <a:gridCol w="1686758"/>
                <a:gridCol w="49137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이상 원인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정규형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설계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원리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함수 종속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1,2,3NF,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BCNF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(BCNF)</a:t>
                      </a:r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모든 결정자가 후보 키가 되도록 설계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다치</a:t>
                      </a:r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종속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4NF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각각의 </a:t>
                      </a:r>
                      <a:r>
                        <a:rPr lang="ko-KR" altLang="en-US" sz="18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다치</a:t>
                      </a:r>
                      <a:r>
                        <a:rPr lang="ko-KR" altLang="en-US" sz="18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종속을 </a:t>
                      </a: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별개의 테이블로 만듦</a:t>
                      </a: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조인 종속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5NF(or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PJNF)</a:t>
                      </a:r>
                      <a:endParaRPr lang="ko-KR" altLang="en-US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n-</a:t>
                      </a:r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분해 테이블을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n</a:t>
                      </a:r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개의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projection</a:t>
                      </a:r>
                      <a:r>
                        <a:rPr lang="ko-KR" altLang="en-US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으로 분해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(First Normal Form)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비정규화 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다치</a:t>
            </a:r>
            <a:r>
              <a:rPr lang="ko-KR" altLang="en-US" dirty="0" smtClean="0"/>
              <a:t> 속성 </a:t>
            </a:r>
            <a:r>
              <a:rPr lang="en-US" altLang="ko-KR" dirty="0" smtClean="0"/>
              <a:t>(multi-valued attribute)</a:t>
            </a:r>
            <a:r>
              <a:rPr lang="ko-KR" altLang="en-US" dirty="0" smtClean="0"/>
              <a:t>이나 복합 속성</a:t>
            </a:r>
            <a:r>
              <a:rPr lang="en-US" altLang="ko-KR" dirty="0" smtClean="0"/>
              <a:t>(Composite </a:t>
            </a:r>
            <a:r>
              <a:rPr lang="en-US" altLang="ko-KR" dirty="0"/>
              <a:t>attribute or Nested relation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갖</a:t>
            </a:r>
            <a:r>
              <a:rPr lang="ko-KR" altLang="en-US" dirty="0" smtClean="0"/>
              <a:t>는 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다치</a:t>
            </a:r>
            <a:r>
              <a:rPr lang="ko-KR" altLang="en-US" dirty="0" smtClean="0"/>
              <a:t> 속성이나 복합 속성은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 또는 별개의 테이블로 독립시켜 원자 값</a:t>
            </a:r>
            <a:r>
              <a:rPr lang="en-US" altLang="ko-KR" dirty="0" smtClean="0"/>
              <a:t>(atomic value)</a:t>
            </a:r>
            <a:r>
              <a:rPr lang="ko-KR" altLang="en-US" dirty="0" smtClean="0"/>
              <a:t>만을 갖도록 변환 가능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1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 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/>
              <a:t>domain</a:t>
            </a:r>
            <a:r>
              <a:rPr lang="ko-KR" altLang="en-US" dirty="0"/>
              <a:t>이 </a:t>
            </a:r>
            <a:r>
              <a:rPr lang="ko-KR" altLang="en-US" dirty="0" smtClean="0"/>
              <a:t>원자 값</a:t>
            </a:r>
            <a:r>
              <a:rPr lang="en-US" altLang="ko-KR" dirty="0"/>
              <a:t>(atomic value)</a:t>
            </a:r>
            <a:r>
              <a:rPr lang="ko-KR" altLang="en-US" dirty="0"/>
              <a:t>으로 이루어진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정규화된 테이블은 모두 </a:t>
            </a:r>
            <a:r>
              <a:rPr lang="en-US" altLang="ko-KR" dirty="0" smtClean="0"/>
              <a:t>1NF</a:t>
            </a:r>
            <a:r>
              <a:rPr lang="ko-KR" altLang="en-US" dirty="0" smtClean="0"/>
              <a:t>에 속함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비정규화 테이블은 단순히 </a:t>
            </a:r>
            <a:r>
              <a:rPr lang="ko-KR" altLang="en-US" dirty="0" err="1"/>
              <a:t>다치</a:t>
            </a:r>
            <a:r>
              <a:rPr lang="ko-KR" altLang="en-US" dirty="0"/>
              <a:t> 속성이나 복합 속성을</a:t>
            </a:r>
            <a:r>
              <a:rPr lang="en-US" altLang="ko-KR" dirty="0"/>
              <a:t> </a:t>
            </a:r>
            <a:r>
              <a:rPr lang="ko-KR" altLang="en-US" dirty="0" smtClean="0"/>
              <a:t>제거함으로써 </a:t>
            </a:r>
            <a:r>
              <a:rPr lang="en-US" altLang="ko-KR" dirty="0" smtClean="0"/>
              <a:t>1NF</a:t>
            </a:r>
            <a:r>
              <a:rPr lang="ko-KR" altLang="en-US" dirty="0" smtClean="0"/>
              <a:t>로 </a:t>
            </a:r>
            <a:r>
              <a:rPr lang="ko-KR" altLang="en-US" dirty="0"/>
              <a:t>변환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824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Heath</a:t>
            </a:r>
            <a:r>
              <a:rPr lang="ko-KR" altLang="en-US" dirty="0"/>
              <a:t>의 </a:t>
            </a:r>
            <a:r>
              <a:rPr lang="ko-KR" altLang="en-US" dirty="0" err="1"/>
              <a:t>무손실</a:t>
            </a:r>
            <a:r>
              <a:rPr lang="ko-KR" altLang="en-US" dirty="0"/>
              <a:t> </a:t>
            </a:r>
            <a:r>
              <a:rPr lang="ko-KR" altLang="en-US" dirty="0" smtClean="0"/>
              <a:t>분해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389685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en-US" altLang="ko-KR" dirty="0"/>
              <a:t>Projection</a:t>
            </a:r>
            <a:r>
              <a:rPr lang="ko-KR" altLang="en-US" dirty="0"/>
              <a:t>으로 분해된 테이블을 자연 조인</a:t>
            </a:r>
            <a:r>
              <a:rPr lang="en-US" altLang="ko-KR" dirty="0"/>
              <a:t>(natural join</a:t>
            </a:r>
            <a:r>
              <a:rPr lang="en-US" altLang="ko-KR" dirty="0" smtClean="0"/>
              <a:t>)</a:t>
            </a:r>
            <a:r>
              <a:rPr lang="ko-KR" altLang="en-US" dirty="0" smtClean="0"/>
              <a:t>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원래의 테이블로 복귀 </a:t>
            </a:r>
            <a:r>
              <a:rPr lang="ko-KR" altLang="en-US" dirty="0" smtClean="0"/>
              <a:t>가능하면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(non-loss decomposition)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r>
              <a:rPr lang="en-US" altLang="ko-KR" dirty="0" smtClean="0"/>
              <a:t>Heath</a:t>
            </a:r>
            <a:r>
              <a:rPr lang="ko-KR" altLang="en-US" dirty="0" smtClean="0"/>
              <a:t>의 정리</a:t>
            </a:r>
            <a:r>
              <a:rPr lang="en-US" altLang="ko-KR" dirty="0" smtClean="0"/>
              <a:t>: R(A,B,C</a:t>
            </a:r>
            <a:r>
              <a:rPr lang="en-US" altLang="ko-KR" dirty="0"/>
              <a:t>)</a:t>
            </a:r>
            <a:r>
              <a:rPr lang="ko-KR" altLang="en-US" dirty="0" smtClean="0"/>
              <a:t>에 함수 종속 </a:t>
            </a:r>
            <a:r>
              <a:rPr lang="en-US" altLang="ko-KR" dirty="0"/>
              <a:t>A→B</a:t>
            </a:r>
            <a:r>
              <a:rPr lang="ko-KR" altLang="en-US" dirty="0"/>
              <a:t>가 </a:t>
            </a:r>
            <a:r>
              <a:rPr lang="ko-KR" altLang="en-US" dirty="0" smtClean="0"/>
              <a:t>존재하면 다음과 같이 </a:t>
            </a:r>
            <a:r>
              <a:rPr lang="ko-KR" altLang="en-US" dirty="0" err="1"/>
              <a:t>무손실</a:t>
            </a:r>
            <a:r>
              <a:rPr lang="ko-KR" altLang="en-US" dirty="0"/>
              <a:t> </a:t>
            </a:r>
            <a:r>
              <a:rPr lang="ko-KR" altLang="en-US" dirty="0" smtClean="0"/>
              <a:t>분해가 가능</a:t>
            </a:r>
            <a:endParaRPr lang="en-US" altLang="ko-KR" dirty="0"/>
          </a:p>
          <a:p>
            <a:pPr marL="712788" lvl="2" indent="0">
              <a:buNone/>
            </a:pPr>
            <a:r>
              <a:rPr lang="en-US" altLang="ko-KR" dirty="0" smtClean="0"/>
              <a:t>① R1(A</a:t>
            </a:r>
            <a:r>
              <a:rPr lang="en-US" altLang="ko-KR" dirty="0"/>
              <a:t>, B</a:t>
            </a:r>
            <a:r>
              <a:rPr lang="en-US" altLang="ko-KR" dirty="0" smtClean="0"/>
              <a:t>), ② R2(A</a:t>
            </a:r>
            <a:r>
              <a:rPr lang="en-US" altLang="ko-KR" dirty="0"/>
              <a:t>, C</a:t>
            </a:r>
            <a:r>
              <a:rPr lang="en-US" altLang="ko-KR" dirty="0" smtClean="0"/>
              <a:t>)</a:t>
            </a:r>
          </a:p>
          <a:p>
            <a:pPr marL="350838" indent="-361950"/>
            <a:r>
              <a:rPr lang="ko-KR" altLang="en-US" dirty="0" smtClean="0"/>
              <a:t>예시</a:t>
            </a:r>
            <a:endParaRPr lang="en-US" altLang="ko-KR" dirty="0"/>
          </a:p>
          <a:p>
            <a:pPr marL="706438" lvl="1" indent="-361950"/>
            <a:r>
              <a:rPr lang="ko-KR" altLang="en-US" dirty="0" smtClean="0"/>
              <a:t>분해 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</a:t>
            </a:r>
            <a:r>
              <a:rPr lang="en-US" altLang="ko-KR" dirty="0"/>
              <a:t>_</a:t>
            </a:r>
            <a:r>
              <a:rPr lang="ko-KR" altLang="en-US" dirty="0"/>
              <a:t>지도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지도교수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</a:p>
          <a:p>
            <a:pPr marL="706438" lvl="1" indent="-361950"/>
            <a:r>
              <a:rPr lang="ko-KR" altLang="en-US" dirty="0" smtClean="0"/>
              <a:t>분해 후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수강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 smtClean="0"/>
              <a:t>)</a:t>
            </a:r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지도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지도교수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 smtClean="0"/>
              <a:t>)</a:t>
            </a:r>
          </a:p>
        </p:txBody>
      </p:sp>
      <p:pic>
        <p:nvPicPr>
          <p:cNvPr id="1027" name="_x224243416" descr="DRW000003343b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40" y="5131293"/>
            <a:ext cx="53213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7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(Second Normal Form)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3275415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1NF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anomaly</a:t>
            </a:r>
          </a:p>
          <a:p>
            <a:pPr lvl="1"/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 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</a:t>
            </a:r>
            <a:r>
              <a:rPr lang="en-US" altLang="ko-KR" dirty="0"/>
              <a:t>: primary key</a:t>
            </a:r>
            <a:r>
              <a:rPr lang="ko-KR" altLang="en-US" dirty="0"/>
              <a:t>에 </a:t>
            </a:r>
            <a:r>
              <a:rPr lang="ko-KR" altLang="en-US" b="1" dirty="0" smtClean="0">
                <a:solidFill>
                  <a:srgbClr val="0070C0"/>
                </a:solidFill>
              </a:rPr>
              <a:t>부분 함수 종속</a:t>
            </a:r>
            <a:r>
              <a:rPr lang="ko-KR" altLang="en-US" dirty="0" smtClean="0"/>
              <a:t>인 속성이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분해를 </a:t>
            </a:r>
            <a:r>
              <a:rPr lang="ko-KR" altLang="en-US" dirty="0"/>
              <a:t>통해 </a:t>
            </a:r>
            <a:r>
              <a:rPr lang="ko-KR" altLang="en-US" dirty="0" smtClean="0"/>
              <a:t>부분 함수 종속을 제거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/>
              <a:t>2 </a:t>
            </a:r>
            <a:r>
              <a:rPr lang="ko-KR" altLang="en-US" dirty="0"/>
              <a:t>정규형</a:t>
            </a:r>
            <a:r>
              <a:rPr lang="en-US" altLang="ko-KR" dirty="0"/>
              <a:t>(2NF) ?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1NF + </a:t>
            </a:r>
            <a:r>
              <a:rPr lang="ko-KR" altLang="en-US" dirty="0"/>
              <a:t>모든 </a:t>
            </a:r>
            <a:r>
              <a:rPr lang="en-US" altLang="ko-KR" dirty="0"/>
              <a:t>non-key </a:t>
            </a:r>
            <a:r>
              <a:rPr lang="ko-KR" altLang="en-US" dirty="0"/>
              <a:t>속성이 </a:t>
            </a:r>
            <a:r>
              <a:rPr lang="ko-KR" altLang="en-US" dirty="0" smtClean="0"/>
              <a:t>기본 키에 </a:t>
            </a:r>
            <a:r>
              <a:rPr lang="ko-KR" altLang="en-US" dirty="0"/>
              <a:t>완전 함수 </a:t>
            </a:r>
            <a:r>
              <a:rPr lang="ko-KR" altLang="en-US" dirty="0" smtClean="0"/>
              <a:t>종속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1NF -&gt; 2NF </a:t>
            </a:r>
            <a:r>
              <a:rPr lang="ko-KR" altLang="en-US" dirty="0" smtClean="0"/>
              <a:t>변환 예시</a:t>
            </a:r>
            <a:endParaRPr lang="en-US" altLang="ko-KR" dirty="0" smtClean="0"/>
          </a:p>
        </p:txBody>
      </p:sp>
      <p:pic>
        <p:nvPicPr>
          <p:cNvPr id="2051" name="_x224245096" descr="DRW000003343b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00" y="4915270"/>
            <a:ext cx="2667000" cy="15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224246296" descr="DRW000003343be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59" y="4636363"/>
            <a:ext cx="2559050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_x224246216" descr="DRW000003343bf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59" y="5502645"/>
            <a:ext cx="2657475" cy="9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83800" y="4350184"/>
            <a:ext cx="9942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변환 전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3959" y="4350184"/>
            <a:ext cx="9942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변환 후</a:t>
            </a:r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621792" y="4847031"/>
            <a:ext cx="1344168" cy="440066"/>
          </a:xfrm>
          <a:prstGeom prst="wedgeRoundRectCallout">
            <a:avLst>
              <a:gd name="adj1" fmla="val 84609"/>
              <a:gd name="adj2" fmla="val 50032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/>
              <a:t>부분함수종속</a:t>
            </a:r>
          </a:p>
        </p:txBody>
      </p:sp>
    </p:spTree>
    <p:extLst>
      <p:ext uri="{BB962C8B-B14F-4D97-AF65-F5344CB8AC3E}">
        <p14:creationId xmlns:p14="http://schemas.microsoft.com/office/powerpoint/2010/main" val="93631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(Third Normal Form)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327541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2NF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anomaly</a:t>
            </a:r>
          </a:p>
          <a:p>
            <a:pPr lvl="1"/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 이상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이행적 함수 종속이 존재</a:t>
            </a:r>
            <a:endParaRPr lang="en-US" altLang="ko-KR" dirty="0" smtClean="0"/>
          </a:p>
          <a:p>
            <a:pPr lvl="2"/>
            <a:r>
              <a:rPr lang="en-US" altLang="ko-KR" dirty="0"/>
              <a:t>Transitive Functional Dependency: if A→B and B→C, then A→C</a:t>
            </a:r>
          </a:p>
          <a:p>
            <a:pPr lvl="1"/>
            <a:r>
              <a:rPr lang="ko-KR" altLang="en-US" dirty="0" smtClean="0"/>
              <a:t>해결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분해를 </a:t>
            </a:r>
            <a:r>
              <a:rPr lang="ko-KR" altLang="en-US" dirty="0"/>
              <a:t>통해 </a:t>
            </a:r>
            <a:r>
              <a:rPr lang="ko-KR" altLang="en-US" dirty="0" smtClean="0"/>
              <a:t>이행적 함수 종속을 제거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3 </a:t>
            </a:r>
            <a:r>
              <a:rPr lang="ko-KR" altLang="en-US" dirty="0"/>
              <a:t>정규형</a:t>
            </a:r>
            <a:r>
              <a:rPr lang="en-US" altLang="ko-KR" dirty="0" smtClean="0"/>
              <a:t>(3NF</a:t>
            </a:r>
            <a:r>
              <a:rPr lang="en-US" altLang="ko-KR" dirty="0"/>
              <a:t>) 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2NF+</a:t>
            </a:r>
            <a:r>
              <a:rPr lang="ko-KR" altLang="en-US" dirty="0"/>
              <a:t>모든 </a:t>
            </a:r>
            <a:r>
              <a:rPr lang="en-US" altLang="ko-KR" dirty="0" smtClean="0"/>
              <a:t>non-key </a:t>
            </a:r>
            <a:r>
              <a:rPr lang="ko-KR" altLang="en-US" dirty="0"/>
              <a:t>속성이 </a:t>
            </a:r>
            <a:r>
              <a:rPr lang="ko-KR" altLang="en-US" dirty="0" smtClean="0"/>
              <a:t>기본 키에 </a:t>
            </a:r>
            <a:r>
              <a:rPr lang="ko-KR" altLang="en-US" dirty="0"/>
              <a:t>이행적 함수 </a:t>
            </a:r>
            <a:r>
              <a:rPr lang="ko-KR" altLang="en-US" dirty="0" smtClean="0"/>
              <a:t>종속이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2NF -&gt; 3NF </a:t>
            </a:r>
            <a:r>
              <a:rPr lang="ko-KR" altLang="en-US" dirty="0" smtClean="0"/>
              <a:t>변환 예시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83800" y="4350184"/>
            <a:ext cx="9942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변환 전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3959" y="4350184"/>
            <a:ext cx="9942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변환 후</a:t>
            </a:r>
            <a:endParaRPr lang="ko-KR" altLang="en-US" dirty="0"/>
          </a:p>
        </p:txBody>
      </p:sp>
      <p:pic>
        <p:nvPicPr>
          <p:cNvPr id="3075" name="_x224246616" descr="DRW000003343c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00" y="4775804"/>
            <a:ext cx="255905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사각형 설명선 7"/>
          <p:cNvSpPr/>
          <p:nvPr/>
        </p:nvSpPr>
        <p:spPr bwMode="auto">
          <a:xfrm>
            <a:off x="736846" y="5946931"/>
            <a:ext cx="1526959" cy="370647"/>
          </a:xfrm>
          <a:prstGeom prst="wedgeRoundRectCallout">
            <a:avLst>
              <a:gd name="adj1" fmla="val 53004"/>
              <a:gd name="adj2" fmla="val -124325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lang="ko-KR" altLang="en-US" sz="1400" dirty="0" err="1" smtClean="0"/>
              <a:t>이행적함수종속</a:t>
            </a:r>
            <a:endParaRPr lang="ko-KR" altLang="en-US" sz="1400" dirty="0"/>
          </a:p>
        </p:txBody>
      </p:sp>
      <p:pic>
        <p:nvPicPr>
          <p:cNvPr id="3079" name="_x224247576" descr="DRW000003343c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59" y="4940275"/>
            <a:ext cx="2427288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_x224241656" descr="DRW000003343c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59" y="5540557"/>
            <a:ext cx="23876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12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38112"/>
            <a:ext cx="8229600" cy="692787"/>
          </a:xfrm>
        </p:spPr>
        <p:txBody>
          <a:bodyPr/>
          <a:lstStyle/>
          <a:p>
            <a:r>
              <a:rPr lang="en-US" altLang="ko-KR" dirty="0" smtClean="0"/>
              <a:t>3NF</a:t>
            </a:r>
            <a:r>
              <a:rPr lang="ko-KR" altLang="en-US" dirty="0" smtClean="0"/>
              <a:t>에서의 </a:t>
            </a:r>
            <a:r>
              <a:rPr lang="en-US" altLang="ko-KR" dirty="0"/>
              <a:t>A</a:t>
            </a:r>
            <a:r>
              <a:rPr lang="en-US" altLang="ko-KR" dirty="0" smtClean="0"/>
              <a:t>nomaly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127019"/>
          </a:xfrm>
        </p:spPr>
        <p:txBody>
          <a:bodyPr>
            <a:normAutofit/>
          </a:bodyPr>
          <a:lstStyle/>
          <a:p>
            <a:r>
              <a:rPr lang="en-US" altLang="ko-KR" dirty="0"/>
              <a:t>3NF</a:t>
            </a:r>
            <a:r>
              <a:rPr lang="ko-KR" altLang="en-US" dirty="0"/>
              <a:t>에서의 </a:t>
            </a:r>
            <a:r>
              <a:rPr lang="en-US" altLang="ko-KR" dirty="0"/>
              <a:t>anomaly</a:t>
            </a:r>
          </a:p>
          <a:p>
            <a:pPr lvl="1"/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변경 이상</a:t>
            </a:r>
            <a:r>
              <a:rPr lang="en-US" altLang="ko-KR" dirty="0"/>
              <a:t> </a:t>
            </a:r>
            <a:r>
              <a:rPr lang="ko-KR" altLang="en-US" dirty="0"/>
              <a:t>발생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6207"/>
              </p:ext>
            </p:extLst>
          </p:nvPr>
        </p:nvGraphicFramePr>
        <p:xfrm>
          <a:off x="407477" y="2557364"/>
          <a:ext cx="8329045" cy="2981706"/>
        </p:xfrm>
        <a:graphic>
          <a:graphicData uri="http://schemas.openxmlformats.org/drawingml/2006/table">
            <a:tbl>
              <a:tblPr/>
              <a:tblGrid>
                <a:gridCol w="975443"/>
                <a:gridCol w="1015284"/>
                <a:gridCol w="1316748"/>
                <a:gridCol w="674377"/>
                <a:gridCol w="4347193"/>
              </a:tblGrid>
              <a:tr h="346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수강과목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학번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과목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교수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097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5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자료구조</a:t>
                      </a:r>
                      <a:endParaRPr lang="ko-KR" alt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P2</a:t>
                      </a:r>
                      <a:endParaRPr lang="en-US" sz="10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09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수강취소 시 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‘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P2-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자료구조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’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유실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삭제이상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5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B050"/>
                          </a:solidFill>
                          <a:effectLst/>
                          <a:ea typeface="한컴바탕" panose="02030600000101010101" pitchFamily="18" charset="2"/>
                        </a:rPr>
                        <a:t>프로그래밍</a:t>
                      </a:r>
                      <a:endParaRPr lang="ko-KR" altLang="en-US" sz="10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P1</a:t>
                      </a:r>
                      <a:endParaRPr lang="en-US" sz="1000" kern="0" spc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1409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과목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갱신 시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불일치 가능성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B050"/>
                          </a:solidFill>
                          <a:effectLst/>
                          <a:ea typeface="한컴바탕" panose="02030600000101010101" pitchFamily="18" charset="2"/>
                        </a:rPr>
                        <a:t>갱신이상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5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B050"/>
                          </a:solidFill>
                          <a:effectLst/>
                          <a:ea typeface="한컴바탕" panose="02030600000101010101" pitchFamily="18" charset="2"/>
                        </a:rPr>
                        <a:t>프로그래밍</a:t>
                      </a:r>
                      <a:endParaRPr lang="ko-KR" altLang="en-US" sz="10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P1</a:t>
                      </a:r>
                      <a:endParaRPr lang="en-US" sz="10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65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자료구조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097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5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300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프로그래밍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097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5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not 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자료구조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P5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09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‘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과목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교수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’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행 삽입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불가능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b="1" kern="0" spc="0" dirty="0">
                          <a:solidFill>
                            <a:srgbClr val="0070C0"/>
                          </a:solidFill>
                          <a:effectLst/>
                          <a:ea typeface="한컴바탕" panose="02030600000101010101" pitchFamily="18" charset="2"/>
                        </a:rPr>
                        <a:t>삽입이상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>
            <a:off x="4376692" y="4048217"/>
            <a:ext cx="124288" cy="763480"/>
          </a:xfrm>
          <a:prstGeom prst="rightBrac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82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3NF</a:t>
            </a:r>
            <a:r>
              <a:rPr lang="ko-KR" altLang="en-US" dirty="0"/>
              <a:t>에서의 </a:t>
            </a:r>
            <a:r>
              <a:rPr lang="en-US" altLang="ko-KR" dirty="0"/>
              <a:t>A</a:t>
            </a:r>
            <a:r>
              <a:rPr lang="en-US" altLang="ko-KR" dirty="0" smtClean="0"/>
              <a:t>nomaly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93178"/>
            <a:ext cx="8229601" cy="544500"/>
          </a:xfrm>
        </p:spPr>
        <p:txBody>
          <a:bodyPr/>
          <a:lstStyle/>
          <a:p>
            <a:pPr lvl="1"/>
            <a:r>
              <a:rPr lang="ko-KR" altLang="en-US" dirty="0"/>
              <a:t>원인</a:t>
            </a:r>
            <a:r>
              <a:rPr lang="en-US" altLang="ko-KR" dirty="0"/>
              <a:t>: </a:t>
            </a:r>
            <a:r>
              <a:rPr lang="ko-KR" altLang="en-US" dirty="0"/>
              <a:t>후보 키가 아닌 결정자가 </a:t>
            </a:r>
            <a:r>
              <a:rPr lang="ko-KR" altLang="en-US" dirty="0" smtClean="0"/>
              <a:t>존재</a:t>
            </a:r>
            <a:endParaRPr lang="en-US" altLang="ko-KR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57199" y="4211676"/>
            <a:ext cx="8229601" cy="135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72000" rIns="91440" bIns="72000" numCol="1" anchor="t" anchorCtr="0" compatLnSpc="1">
            <a:prstTxWarp prst="textNoShape">
              <a:avLst/>
            </a:prstTxWarp>
            <a:normAutofit/>
          </a:bodyPr>
          <a:lstStyle>
            <a:lvl1pPr marL="357188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kumimoji="1" sz="28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1pPr>
            <a:lvl2pPr marL="712788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ü"/>
              <a:defRPr kumimoji="1" sz="24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2pPr>
            <a:lvl3pPr marL="1081088" indent="-3683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kumimoji="1" sz="20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3pPr>
            <a:lvl4pPr marL="1436688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kumimoji="1" sz="1800" baseline="0">
                <a:solidFill>
                  <a:schemeClr val="tx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+mn-cs"/>
              </a:defRPr>
            </a:lvl4pPr>
            <a:lvl5pPr marL="1252538" indent="-1730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1"/>
            <a:r>
              <a:rPr lang="ko-KR" altLang="en-US" kern="0" dirty="0" smtClean="0"/>
              <a:t>해결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테이블의 모든 결정자가 후보 키가 되도록 분해</a:t>
            </a:r>
            <a:endParaRPr lang="en-US" altLang="ko-KR" kern="0" dirty="0" smtClean="0"/>
          </a:p>
          <a:p>
            <a:pPr lvl="2"/>
            <a:r>
              <a:rPr lang="ko-KR" altLang="en-US" kern="0" dirty="0" smtClean="0"/>
              <a:t>변경 전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수강과목</a:t>
            </a:r>
            <a:r>
              <a:rPr lang="en-US" altLang="ko-KR" kern="0" dirty="0" smtClean="0"/>
              <a:t>(</a:t>
            </a:r>
            <a:r>
              <a:rPr lang="ko-KR" altLang="en-US" kern="0" dirty="0" smtClean="0"/>
              <a:t>학번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과목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교수</a:t>
            </a:r>
            <a:r>
              <a:rPr lang="en-US" altLang="ko-KR" kern="0" dirty="0" smtClean="0"/>
              <a:t>)</a:t>
            </a:r>
          </a:p>
          <a:p>
            <a:pPr lvl="2"/>
            <a:r>
              <a:rPr lang="ko-KR" altLang="en-US" kern="0" dirty="0" smtClean="0"/>
              <a:t>변경 후</a:t>
            </a:r>
            <a:r>
              <a:rPr lang="en-US" altLang="ko-KR" kern="0" dirty="0" smtClean="0"/>
              <a:t>: </a:t>
            </a:r>
            <a:r>
              <a:rPr lang="ko-KR" altLang="en-US" kern="0" dirty="0" smtClean="0"/>
              <a:t>수강교수</a:t>
            </a:r>
            <a:r>
              <a:rPr lang="en-US" altLang="ko-KR" kern="0" dirty="0" smtClean="0"/>
              <a:t>(</a:t>
            </a:r>
            <a:r>
              <a:rPr lang="ko-KR" altLang="en-US" u="sng" kern="0" dirty="0" smtClean="0"/>
              <a:t>학번</a:t>
            </a:r>
            <a:r>
              <a:rPr lang="en-US" altLang="ko-KR" u="sng" kern="0" dirty="0" smtClean="0"/>
              <a:t>, </a:t>
            </a:r>
            <a:r>
              <a:rPr lang="ko-KR" altLang="en-US" u="sng" kern="0" dirty="0" smtClean="0"/>
              <a:t>교수</a:t>
            </a:r>
            <a:r>
              <a:rPr lang="en-US" altLang="ko-KR" kern="0" dirty="0" smtClean="0"/>
              <a:t>), </a:t>
            </a:r>
            <a:r>
              <a:rPr lang="ko-KR" altLang="en-US" kern="0" dirty="0" smtClean="0"/>
              <a:t>과목담당</a:t>
            </a:r>
            <a:r>
              <a:rPr lang="en-US" altLang="ko-KR" kern="0" dirty="0" smtClean="0"/>
              <a:t>(</a:t>
            </a:r>
            <a:r>
              <a:rPr lang="ko-KR" altLang="en-US" u="sng" kern="0" dirty="0" smtClean="0"/>
              <a:t>교수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과목)</a:t>
            </a:r>
            <a:endParaRPr lang="en-US" altLang="ko-KR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1140778" y="3582280"/>
            <a:ext cx="6862439" cy="369332"/>
          </a:xfrm>
          <a:prstGeom prst="rect">
            <a:avLst/>
          </a:prstGeom>
          <a:solidFill>
            <a:srgbClr val="9BFFDE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ea typeface="휴먼명조" panose="02010504000101010101" pitchFamily="2" charset="-127"/>
              </a:rPr>
              <a:t>※</a:t>
            </a:r>
            <a:r>
              <a:rPr lang="ko-KR" altLang="en-US" dirty="0" smtClean="0">
                <a:latin typeface="Times New Roman" panose="02020603050405020304" pitchFamily="18" charset="0"/>
                <a:ea typeface="휴먼명조" panose="02010504000101010101" pitchFamily="2" charset="-127"/>
              </a:rPr>
              <a:t>앞쪽의 테이블은 </a:t>
            </a:r>
            <a:r>
              <a:rPr lang="en-US" altLang="ko-KR" dirty="0" smtClean="0">
                <a:latin typeface="Times New Roman" panose="02020603050405020304" pitchFamily="18" charset="0"/>
                <a:ea typeface="휴먼명조" panose="02010504000101010101" pitchFamily="2" charset="-127"/>
              </a:rPr>
              <a:t>3NF</a:t>
            </a:r>
            <a:r>
              <a:rPr lang="ko-KR" altLang="en-US" dirty="0" smtClean="0">
                <a:latin typeface="Times New Roman" panose="02020603050405020304" pitchFamily="18" charset="0"/>
                <a:ea typeface="휴먼명조" panose="02010504000101010101" pitchFamily="2" charset="-127"/>
              </a:rPr>
              <a:t>이나 </a:t>
            </a:r>
            <a:r>
              <a:rPr lang="en-US" altLang="ko-KR" dirty="0" smtClean="0">
                <a:latin typeface="Times New Roman" panose="02020603050405020304" pitchFamily="18" charset="0"/>
                <a:ea typeface="휴먼명조" panose="02010504000101010101" pitchFamily="2" charset="-127"/>
              </a:rPr>
              <a:t>BCNF</a:t>
            </a:r>
            <a:r>
              <a:rPr lang="ko-KR" altLang="en-US" dirty="0" smtClean="0">
                <a:latin typeface="Times New Roman" panose="02020603050405020304" pitchFamily="18" charset="0"/>
                <a:ea typeface="휴먼명조" panose="02010504000101010101" pitchFamily="2" charset="-127"/>
              </a:rPr>
              <a:t>는 아니다</a:t>
            </a:r>
            <a:r>
              <a:rPr lang="en-US" altLang="ko-KR" dirty="0" smtClean="0">
                <a:latin typeface="Times New Roman" panose="02020603050405020304" pitchFamily="18" charset="0"/>
                <a:ea typeface="휴먼명조" panose="02010504000101010101" pitchFamily="2" charset="-127"/>
              </a:rPr>
              <a:t>!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27460" y="1837678"/>
            <a:ext cx="4092705" cy="1121664"/>
            <a:chOff x="1112050" y="5225871"/>
            <a:chExt cx="4092705" cy="112166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112050" y="5225871"/>
              <a:ext cx="1924113" cy="1121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242874" y="5344357"/>
              <a:ext cx="1677879" cy="39949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학번</a:t>
              </a:r>
              <a:endParaRPr lang="ko-KR" altLang="en-US" dirty="0" smtClean="0"/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242874" y="5832629"/>
              <a:ext cx="1677879" cy="39949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과목</a:t>
              </a: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3526876" y="5586955"/>
              <a:ext cx="1677879" cy="399495"/>
            </a:xfrm>
            <a:prstGeom prst="rect">
              <a:avLst/>
            </a:prstGeom>
            <a:solidFill>
              <a:srgbClr val="DDFFF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교수</a:t>
              </a:r>
            </a:p>
          </p:txBody>
        </p:sp>
        <p:cxnSp>
          <p:nvCxnSpPr>
            <p:cNvPr id="11" name="직선 화살표 연결선 10"/>
            <p:cNvCxnSpPr>
              <a:stCxn id="6" idx="3"/>
              <a:endCxn id="13" idx="1"/>
            </p:cNvCxnSpPr>
            <p:nvPr/>
          </p:nvCxnSpPr>
          <p:spPr bwMode="auto">
            <a:xfrm>
              <a:off x="3036163" y="5786703"/>
              <a:ext cx="49071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endCxn id="12" idx="3"/>
            </p:cNvCxnSpPr>
            <p:nvPr/>
          </p:nvCxnSpPr>
          <p:spPr bwMode="auto">
            <a:xfrm flipH="1">
              <a:off x="2920753" y="5901430"/>
              <a:ext cx="606123" cy="13094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타원형 설명선 17"/>
          <p:cNvSpPr/>
          <p:nvPr/>
        </p:nvSpPr>
        <p:spPr bwMode="auto">
          <a:xfrm>
            <a:off x="3482488" y="2914009"/>
            <a:ext cx="2208098" cy="514906"/>
          </a:xfrm>
          <a:prstGeom prst="wedgeEllipseCallout">
            <a:avLst>
              <a:gd name="adj1" fmla="val -56148"/>
              <a:gd name="adj2" fmla="val -109914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결정자 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‘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교수</a:t>
            </a:r>
            <a:r>
              <a:rPr lang="en-US" altLang="ko-KR" sz="1400" dirty="0" smtClean="0">
                <a:latin typeface="Times New Roman" panose="02020603050405020304" pitchFamily="18" charset="0"/>
              </a:rPr>
              <a:t>’</a:t>
            </a:r>
            <a:r>
              <a:rPr lang="ko-KR" altLang="en-US" sz="1400" dirty="0" smtClean="0">
                <a:latin typeface="Times New Roman" panose="02020603050405020304" pitchFamily="18" charset="0"/>
              </a:rPr>
              <a:t>는 </a:t>
            </a:r>
            <a:endParaRPr lang="en-US" altLang="ko-KR" sz="1400" dirty="0" smtClean="0">
              <a:latin typeface="Times New Roman" panose="02020603050405020304" pitchFamily="18" charset="0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 smtClean="0">
                <a:latin typeface="Times New Roman" panose="02020603050405020304" pitchFamily="18" charset="0"/>
              </a:rPr>
              <a:t>후보 키가 아님 </a:t>
            </a:r>
          </a:p>
        </p:txBody>
      </p:sp>
    </p:spTree>
    <p:extLst>
      <p:ext uri="{BB962C8B-B14F-4D97-AF65-F5344CB8AC3E}">
        <p14:creationId xmlns:p14="http://schemas.microsoft.com/office/powerpoint/2010/main" val="138522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Boyce/</a:t>
            </a:r>
            <a:r>
              <a:rPr lang="en-US" altLang="ko-KR" dirty="0" err="1" smtClean="0"/>
              <a:t>Codd</a:t>
            </a:r>
            <a:r>
              <a:rPr lang="en-US" altLang="ko-KR" dirty="0" smtClean="0"/>
              <a:t> Normal 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9750"/>
            <a:ext cx="8229601" cy="4686965"/>
          </a:xfrm>
        </p:spPr>
        <p:txBody>
          <a:bodyPr>
            <a:normAutofit/>
          </a:bodyPr>
          <a:lstStyle/>
          <a:p>
            <a:r>
              <a:rPr lang="en-US" altLang="ko-KR" dirty="0"/>
              <a:t>3NF</a:t>
            </a:r>
            <a:r>
              <a:rPr lang="ko-KR" altLang="en-US" dirty="0"/>
              <a:t>까지의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테이블은 오직 하나의 기본 키 </a:t>
            </a:r>
            <a:r>
              <a:rPr lang="ko-KR" altLang="en-US" dirty="0"/>
              <a:t>만을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테이블이 다음 조건을 만족하면 </a:t>
            </a:r>
            <a:r>
              <a:rPr lang="en-US" altLang="ko-KR" dirty="0"/>
              <a:t>3NF</a:t>
            </a:r>
            <a:r>
              <a:rPr lang="ko-KR" altLang="en-US" dirty="0"/>
              <a:t>을 적용할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복수의 후보 키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후보 키는 </a:t>
            </a:r>
            <a:r>
              <a:rPr lang="ko-KR" altLang="en-US" dirty="0"/>
              <a:t>복합 속성으로 구성 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후보 키에 속하는 속성이 </a:t>
            </a:r>
            <a:r>
              <a:rPr lang="ko-KR" altLang="en-US" dirty="0"/>
              <a:t>서로 중첩</a:t>
            </a:r>
            <a:endParaRPr lang="en-US" altLang="ko-KR" dirty="0" smtClean="0"/>
          </a:p>
          <a:p>
            <a:r>
              <a:rPr lang="en-US" altLang="ko-KR" dirty="0" smtClean="0"/>
              <a:t>BCNF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/>
              <a:t>모든 결정자</a:t>
            </a:r>
            <a:r>
              <a:rPr lang="en-US" altLang="ko-KR" dirty="0"/>
              <a:t>(determinant)</a:t>
            </a:r>
            <a:r>
              <a:rPr lang="ko-KR" altLang="en-US" dirty="0"/>
              <a:t>가 </a:t>
            </a:r>
            <a:r>
              <a:rPr lang="ko-KR" altLang="en-US" dirty="0" smtClean="0"/>
              <a:t>후보 키인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 단계 정규형의 정의를 사용하지 아니함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상황에서 선호되는 정규형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146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종속에 기초한 </a:t>
            </a:r>
            <a:r>
              <a:rPr lang="en-US" altLang="ko-KR" dirty="0" smtClean="0"/>
              <a:t>Anomaly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결정자</a:t>
            </a:r>
            <a:r>
              <a:rPr lang="en-US" altLang="ko-KR" dirty="0" smtClean="0"/>
              <a:t>(determinant)</a:t>
            </a:r>
            <a:r>
              <a:rPr lang="ko-KR" altLang="en-US" dirty="0" smtClean="0"/>
              <a:t>가 후보 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되도록 테이블을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814388" lvl="1" indent="-457200">
              <a:buFont typeface="+mj-lt"/>
              <a:buAutoNum type="arabicPeriod"/>
            </a:pPr>
            <a:r>
              <a:rPr lang="ko-KR" altLang="en-US" dirty="0" smtClean="0"/>
              <a:t>모든 함수 종속을 찾는다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814388" lvl="1" indent="-457200">
              <a:buFont typeface="+mj-lt"/>
              <a:buAutoNum type="arabicPeriod"/>
            </a:pPr>
            <a:r>
              <a:rPr lang="ko-KR" altLang="en-US" dirty="0" smtClean="0"/>
              <a:t>모든 후보 키를 찾는다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테이블 </a:t>
            </a:r>
            <a:r>
              <a:rPr lang="ko-KR" altLang="en-US" dirty="0"/>
              <a:t>분해</a:t>
            </a:r>
            <a:r>
              <a:rPr lang="en-US" altLang="ko-KR" dirty="0"/>
              <a:t>) </a:t>
            </a:r>
            <a:r>
              <a:rPr lang="ko-KR" altLang="en-US" dirty="0"/>
              <a:t>결정자가 </a:t>
            </a:r>
            <a:r>
              <a:rPr lang="ko-KR" altLang="en-US" dirty="0" smtClean="0"/>
              <a:t>후보 키가 </a:t>
            </a:r>
            <a:r>
              <a:rPr lang="ko-KR" altLang="en-US" dirty="0"/>
              <a:t>아닌 </a:t>
            </a:r>
            <a:r>
              <a:rPr lang="ko-KR" altLang="en-US" dirty="0" smtClean="0"/>
              <a:t>함수 종속에 </a:t>
            </a:r>
            <a:r>
              <a:rPr lang="ko-KR" altLang="en-US" dirty="0"/>
              <a:t>대해</a:t>
            </a:r>
            <a:r>
              <a:rPr lang="en-US" altLang="ko-KR" dirty="0"/>
              <a:t>:</a:t>
            </a:r>
          </a:p>
          <a:p>
            <a:pPr marL="1074738" lvl="2" indent="-349250">
              <a:buFont typeface="+mj-ea"/>
              <a:buAutoNum type="circleNumDbPlain"/>
            </a:pPr>
            <a:r>
              <a:rPr lang="ko-KR" altLang="en-US" dirty="0" smtClean="0"/>
              <a:t>함수 종속의 속성들을 </a:t>
            </a:r>
            <a:r>
              <a:rPr lang="ko-KR" altLang="en-US" dirty="0"/>
              <a:t>새 </a:t>
            </a:r>
            <a:r>
              <a:rPr lang="ko-KR" altLang="en-US" dirty="0" smtClean="0"/>
              <a:t>테이블로 </a:t>
            </a:r>
            <a:r>
              <a:rPr lang="ko-KR" altLang="en-US" dirty="0"/>
              <a:t>이동하고</a:t>
            </a:r>
            <a:r>
              <a:rPr lang="en-US" altLang="ko-KR" dirty="0"/>
              <a:t>, </a:t>
            </a:r>
            <a:r>
              <a:rPr lang="ko-KR" altLang="en-US" dirty="0"/>
              <a:t>결정자를 </a:t>
            </a:r>
            <a:r>
              <a:rPr lang="ko-KR" altLang="en-US" dirty="0" smtClean="0"/>
              <a:t>기본 키로 설정 </a:t>
            </a:r>
            <a:endParaRPr lang="ko-KR" altLang="en-US" dirty="0"/>
          </a:p>
          <a:p>
            <a:pPr marL="1074738" lvl="2" indent="-349250">
              <a:buFont typeface="+mj-ea"/>
              <a:buAutoNum type="circleNumDbPlain"/>
            </a:pPr>
            <a:r>
              <a:rPr lang="ko-KR" altLang="en-US" dirty="0" smtClean="0"/>
              <a:t>함수 종속의 </a:t>
            </a:r>
            <a:r>
              <a:rPr lang="ko-KR" altLang="en-US" dirty="0"/>
              <a:t>결정자를 </a:t>
            </a:r>
            <a:r>
              <a:rPr lang="ko-KR" altLang="en-US" dirty="0" smtClean="0"/>
              <a:t>원래의 테이블에 외래 키로 설정</a:t>
            </a:r>
            <a:endParaRPr lang="ko-KR" altLang="en-US" dirty="0"/>
          </a:p>
          <a:p>
            <a:pPr marL="1074738" lvl="2" indent="-349250">
              <a:buFont typeface="+mj-ea"/>
              <a:buAutoNum type="circleNumDbPlain"/>
            </a:pPr>
            <a:r>
              <a:rPr lang="ko-KR" altLang="en-US" dirty="0" smtClean="0"/>
              <a:t>원래의 테이블과 </a:t>
            </a:r>
            <a:r>
              <a:rPr lang="ko-KR" altLang="en-US" dirty="0"/>
              <a:t>새 </a:t>
            </a:r>
            <a:r>
              <a:rPr lang="ko-KR" altLang="en-US" dirty="0" smtClean="0"/>
              <a:t>테이블 사이에 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ko-KR" altLang="en-US" dirty="0"/>
              <a:t>제약조건을 </a:t>
            </a:r>
            <a:r>
              <a:rPr lang="ko-KR" altLang="en-US" dirty="0" smtClean="0"/>
              <a:t>생성</a:t>
            </a:r>
            <a:endParaRPr lang="ko-KR" altLang="en-US" dirty="0"/>
          </a:p>
          <a:p>
            <a:pPr marL="814388" lvl="1" indent="-457200">
              <a:buFont typeface="+mj-lt"/>
              <a:buAutoNum type="arabicPeriod"/>
            </a:pPr>
            <a:r>
              <a:rPr lang="ko-KR" altLang="en-US" dirty="0" smtClean="0"/>
              <a:t>모든 테이블의 </a:t>
            </a:r>
            <a:r>
              <a:rPr lang="ko-KR" altLang="en-US" dirty="0"/>
              <a:t>모든 결정자가 </a:t>
            </a:r>
            <a:r>
              <a:rPr lang="ko-KR" altLang="en-US" dirty="0" smtClean="0"/>
              <a:t>후보 키가 되었는가 확인</a:t>
            </a:r>
            <a:r>
              <a:rPr lang="en-US" altLang="ko-KR" dirty="0" smtClean="0"/>
              <a:t>, ‘y’</a:t>
            </a:r>
            <a:r>
              <a:rPr lang="ko-KR" altLang="en-US" dirty="0" smtClean="0"/>
              <a:t>면 종료하고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단계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125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BCNF</a:t>
            </a:r>
            <a:r>
              <a:rPr lang="ko-KR" altLang="en-US" dirty="0"/>
              <a:t>에서의 </a:t>
            </a:r>
            <a:r>
              <a:rPr lang="en-US" altLang="ko-KR" dirty="0" smtClean="0"/>
              <a:t>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23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예시 </a:t>
            </a:r>
            <a:r>
              <a:rPr lang="en-US" altLang="ko-KR" dirty="0" smtClean="0"/>
              <a:t>(BCNF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06134"/>
              </p:ext>
            </p:extLst>
          </p:nvPr>
        </p:nvGraphicFramePr>
        <p:xfrm>
          <a:off x="457199" y="1882066"/>
          <a:ext cx="3568908" cy="2022348"/>
        </p:xfrm>
        <a:graphic>
          <a:graphicData uri="http://schemas.openxmlformats.org/drawingml/2006/table">
            <a:tbl>
              <a:tblPr/>
              <a:tblGrid>
                <a:gridCol w="612762"/>
                <a:gridCol w="821853"/>
                <a:gridCol w="1068670"/>
                <a:gridCol w="1065623"/>
              </a:tblGrid>
              <a:tr h="346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사원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프로젝트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부양가족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DE"/>
                    </a:solidFill>
                  </a:tcPr>
                </a:tc>
              </a:tr>
              <a:tr h="12141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F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홍길동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홍길동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홍길동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홍길동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갑순이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홍석돌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갑순이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홍석돌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FFDE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52404" y="1887954"/>
            <a:ext cx="443439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※ </a:t>
            </a:r>
            <a:r>
              <a:rPr lang="ko-KR" altLang="en-US" dirty="0" smtClean="0">
                <a:latin typeface="Times New Roman" panose="02020603050405020304" pitchFamily="18" charset="0"/>
              </a:rPr>
              <a:t>발생 가능한 </a:t>
            </a:r>
            <a:r>
              <a:rPr lang="en-US" altLang="ko-KR" dirty="0" smtClean="0">
                <a:latin typeface="Times New Roman" panose="02020603050405020304" pitchFamily="18" charset="0"/>
              </a:rPr>
              <a:t>anomaly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새로운 </a:t>
            </a:r>
            <a:r>
              <a:rPr lang="ko-KR" altLang="en-US" dirty="0">
                <a:latin typeface="Times New Roman" panose="02020603050405020304" pitchFamily="18" charset="0"/>
              </a:rPr>
              <a:t>부양가족 </a:t>
            </a:r>
            <a:r>
              <a:rPr lang="ko-KR" altLang="en-US" dirty="0" smtClean="0">
                <a:latin typeface="Times New Roman" panose="02020603050405020304" pitchFamily="18" charset="0"/>
              </a:rPr>
              <a:t>삽입 시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ko-KR" altLang="en-US" dirty="0" smtClean="0">
                <a:latin typeface="Times New Roman" panose="02020603050405020304" pitchFamily="18" charset="0"/>
              </a:rPr>
              <a:t>프로젝트 수 만큼의 레코드를 삽입해야 함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특정 </a:t>
            </a:r>
            <a:r>
              <a:rPr lang="ko-KR" altLang="en-US" dirty="0">
                <a:latin typeface="Times New Roman" panose="02020603050405020304" pitchFamily="18" charset="0"/>
              </a:rPr>
              <a:t>프로젝트 삭제 </a:t>
            </a:r>
            <a:r>
              <a:rPr lang="ko-KR" altLang="en-US" dirty="0" smtClean="0">
                <a:latin typeface="Times New Roman" panose="02020603050405020304" pitchFamily="18" charset="0"/>
              </a:rPr>
              <a:t>시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ko-KR" altLang="en-US" dirty="0">
                <a:latin typeface="Times New Roman" panose="02020603050405020304" pitchFamily="18" charset="0"/>
              </a:rPr>
              <a:t> 부양가족 </a:t>
            </a:r>
            <a:r>
              <a:rPr lang="ko-KR" altLang="en-US" dirty="0" smtClean="0">
                <a:latin typeface="Times New Roman" panose="02020603050405020304" pitchFamily="18" charset="0"/>
              </a:rPr>
              <a:t>수 만큼의 레코드를 삭제해야 함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변경 시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ko-KR" altLang="en-US" dirty="0" smtClean="0">
                <a:latin typeface="Times New Roman" panose="02020603050405020304" pitchFamily="18" charset="0"/>
              </a:rPr>
              <a:t>여러 개의 레코드를 </a:t>
            </a:r>
            <a:r>
              <a:rPr lang="ko-KR" altLang="en-US" dirty="0">
                <a:latin typeface="Times New Roman" panose="02020603050405020304" pitchFamily="18" charset="0"/>
              </a:rPr>
              <a:t>동시에 변경해야 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8" y="4049454"/>
            <a:ext cx="8229601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※ Anomaly</a:t>
            </a:r>
            <a:r>
              <a:rPr lang="ko-KR" altLang="en-US" dirty="0" smtClean="0">
                <a:latin typeface="Times New Roman" panose="02020603050405020304" pitchFamily="18" charset="0"/>
              </a:rPr>
              <a:t>의 원인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ko-KR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상호 독립적인 일대다</a:t>
            </a:r>
            <a:r>
              <a:rPr lang="en-US" altLang="ko-KR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(1:N) </a:t>
            </a:r>
            <a:r>
              <a:rPr lang="ko-KR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관계</a:t>
            </a:r>
            <a:endParaRPr lang="en-US" altLang="ko-KR" b="1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58788" y="4887157"/>
            <a:ext cx="7013360" cy="1265068"/>
            <a:chOff x="958788" y="4887157"/>
            <a:chExt cx="7013360" cy="1265068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958788" y="5228948"/>
              <a:ext cx="1322773" cy="50602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이름</a:t>
              </a:r>
              <a:endParaRPr lang="ko-KR" altLang="en-US" dirty="0" smtClean="0"/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684235" y="5646198"/>
              <a:ext cx="1322773" cy="50602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부양가족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684233" y="4887157"/>
              <a:ext cx="1322773" cy="506027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프로젝트</a:t>
              </a:r>
            </a:p>
          </p:txBody>
        </p:sp>
        <p:cxnSp>
          <p:nvCxnSpPr>
            <p:cNvPr id="14" name="직선 화살표 연결선 13"/>
            <p:cNvCxnSpPr>
              <a:stCxn id="8" idx="3"/>
              <a:endCxn id="11" idx="1"/>
            </p:cNvCxnSpPr>
            <p:nvPr/>
          </p:nvCxnSpPr>
          <p:spPr bwMode="auto">
            <a:xfrm flipV="1">
              <a:off x="2281561" y="5140171"/>
              <a:ext cx="1402672" cy="3417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직선 화살표 연결선 15"/>
            <p:cNvCxnSpPr>
              <a:stCxn id="8" idx="3"/>
              <a:endCxn id="10" idx="1"/>
            </p:cNvCxnSpPr>
            <p:nvPr/>
          </p:nvCxnSpPr>
          <p:spPr bwMode="auto">
            <a:xfrm>
              <a:off x="2281561" y="5481962"/>
              <a:ext cx="1402674" cy="4172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오른쪽 중괄호 16"/>
            <p:cNvSpPr/>
            <p:nvPr/>
          </p:nvSpPr>
          <p:spPr bwMode="auto">
            <a:xfrm>
              <a:off x="5202315" y="4887157"/>
              <a:ext cx="257452" cy="1227412"/>
            </a:xfrm>
            <a:prstGeom prst="rightBrace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신명조" pitchFamily="18" charset="-127"/>
                <a:ea typeface="HY신명조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19562" y="5311066"/>
              <a:ext cx="2352586" cy="3693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Times New Roman" panose="02020603050405020304" pitchFamily="18" charset="0"/>
                </a:rPr>
                <a:t>상호 독립적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-&gt;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분해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65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데이터 모델 </a:t>
            </a:r>
            <a:r>
              <a:rPr lang="en-US" altLang="ko-KR" dirty="0" smtClean="0"/>
              <a:t>(Revisited)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Relational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Database </a:t>
            </a:r>
            <a:r>
              <a:rPr lang="en-US" altLang="ko-KR" dirty="0"/>
              <a:t>= { Relation }</a:t>
            </a:r>
          </a:p>
          <a:p>
            <a:r>
              <a:rPr lang="en-US" altLang="ko-KR" dirty="0" smtClean="0"/>
              <a:t>Relation = Relational </a:t>
            </a:r>
            <a:r>
              <a:rPr lang="en-US" altLang="ko-KR" dirty="0"/>
              <a:t>schema + Relational state</a:t>
            </a:r>
          </a:p>
          <a:p>
            <a:pPr lvl="1"/>
            <a:r>
              <a:rPr lang="en-US" altLang="ko-KR" dirty="0" smtClean="0"/>
              <a:t>Relational schema: R(A</a:t>
            </a:r>
            <a:r>
              <a:rPr lang="en-US" altLang="ko-KR" baseline="-25000" dirty="0" smtClean="0"/>
              <a:t>1</a:t>
            </a:r>
            <a:r>
              <a:rPr lang="en-US" altLang="ko-KR" dirty="0"/>
              <a:t>, A</a:t>
            </a:r>
            <a:r>
              <a:rPr lang="en-US" altLang="ko-KR" baseline="-25000" dirty="0"/>
              <a:t>2</a:t>
            </a:r>
            <a:r>
              <a:rPr lang="en-US" altLang="ko-KR" dirty="0"/>
              <a:t>, ..., A</a:t>
            </a:r>
            <a:r>
              <a:rPr lang="en-US" altLang="ko-KR" baseline="-25000" dirty="0"/>
              <a:t>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Relational state: r(R</a:t>
            </a:r>
            <a:r>
              <a:rPr lang="en-US" altLang="ko-KR" dirty="0"/>
              <a:t>) = {t</a:t>
            </a:r>
            <a:r>
              <a:rPr lang="en-US" altLang="ko-KR" baseline="-25000" dirty="0"/>
              <a:t>1</a:t>
            </a:r>
            <a:r>
              <a:rPr lang="en-US" altLang="ko-KR" dirty="0"/>
              <a:t>, t</a:t>
            </a:r>
            <a:r>
              <a:rPr lang="en-US" altLang="ko-KR" baseline="-25000" dirty="0"/>
              <a:t>2</a:t>
            </a:r>
            <a:r>
              <a:rPr lang="en-US" altLang="ko-KR" dirty="0"/>
              <a:t>, ..., t</a:t>
            </a:r>
            <a:r>
              <a:rPr lang="en-US" altLang="ko-KR" baseline="-25000" dirty="0"/>
              <a:t>m</a:t>
            </a:r>
            <a:r>
              <a:rPr lang="en-US" altLang="ko-KR" dirty="0" smtClean="0"/>
              <a:t>}, where </a:t>
            </a:r>
            <a:r>
              <a:rPr lang="en-US" altLang="ko-KR" dirty="0"/>
              <a:t>n-tuple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= &lt;v</a:t>
            </a:r>
            <a:r>
              <a:rPr lang="en-US" altLang="ko-KR" baseline="-25000" dirty="0"/>
              <a:t>1</a:t>
            </a:r>
            <a:r>
              <a:rPr lang="en-US" altLang="ko-KR" dirty="0"/>
              <a:t>, v</a:t>
            </a:r>
            <a:r>
              <a:rPr lang="en-US" altLang="ko-KR" baseline="-25000" dirty="0"/>
              <a:t>2</a:t>
            </a:r>
            <a:r>
              <a:rPr lang="en-US" altLang="ko-KR" dirty="0"/>
              <a:t>, ...,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n</a:t>
            </a:r>
            <a:r>
              <a:rPr lang="en-US" altLang="ko-KR" dirty="0" smtClean="0"/>
              <a:t>&gt;,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i</a:t>
            </a:r>
            <a:r>
              <a:rPr lang="en-US" altLang="ko-KR" dirty="0" err="1"/>
              <a:t>∈</a:t>
            </a:r>
            <a:r>
              <a:rPr lang="en-US" altLang="ko-KR" dirty="0" err="1" smtClean="0"/>
              <a:t>D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.</a:t>
            </a:r>
          </a:p>
          <a:p>
            <a:pPr lvl="1"/>
            <a:r>
              <a:rPr lang="en-US" altLang="ko-KR" dirty="0" smtClean="0"/>
              <a:t>Domain: </a:t>
            </a:r>
            <a:r>
              <a:rPr lang="ko-KR" altLang="en-US" dirty="0" smtClean="0"/>
              <a:t>특정 속성이 </a:t>
            </a:r>
            <a:r>
              <a:rPr lang="ko-KR" altLang="en-US" dirty="0"/>
              <a:t>가질 수 있는 </a:t>
            </a:r>
            <a:r>
              <a:rPr lang="ko-KR" altLang="en-US" dirty="0" smtClean="0"/>
              <a:t>원자 값의 집합</a:t>
            </a:r>
            <a:r>
              <a:rPr lang="en-US" altLang="ko-KR" dirty="0" smtClean="0"/>
              <a:t>. Multi(</a:t>
            </a:r>
            <a:r>
              <a:rPr lang="ko-KR" altLang="en-US" dirty="0" err="1" smtClean="0"/>
              <a:t>다치</a:t>
            </a:r>
            <a:r>
              <a:rPr lang="en-US" altLang="ko-KR" dirty="0" smtClean="0"/>
              <a:t>) 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Composite(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) value(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불허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RDBMS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Tuple: row (or record)</a:t>
            </a:r>
          </a:p>
          <a:p>
            <a:pPr lvl="1"/>
            <a:r>
              <a:rPr lang="en-US" altLang="ko-KR" dirty="0" smtClean="0"/>
              <a:t>Attribute: column (or field)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600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Multi-Valued Dependency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R(A, B, C)</a:t>
            </a:r>
            <a:r>
              <a:rPr lang="ko-KR" altLang="en-US" dirty="0" smtClean="0"/>
              <a:t>에서 어떤 </a:t>
            </a:r>
            <a:r>
              <a:rPr lang="en-US" altLang="ko-KR" dirty="0" smtClean="0"/>
              <a:t>(A, C)</a:t>
            </a:r>
            <a:r>
              <a:rPr lang="ko-KR" altLang="en-US" dirty="0" smtClean="0"/>
              <a:t>값에 대응하는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값의 집합이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값에만 종속되고 </a:t>
            </a:r>
            <a:r>
              <a:rPr lang="en-US" altLang="ko-KR" dirty="0" smtClean="0"/>
              <a:t>C</a:t>
            </a:r>
            <a:r>
              <a:rPr lang="ko-KR" altLang="en-US" dirty="0" smtClean="0"/>
              <a:t>값에 독립이면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종속</a:t>
            </a:r>
            <a:r>
              <a:rPr lang="en-US" altLang="ko-KR" dirty="0" smtClean="0"/>
              <a:t>(multivalued dependent)</a:t>
            </a:r>
            <a:r>
              <a:rPr lang="ko-KR" altLang="en-US" dirty="0" smtClean="0"/>
              <a:t>이라 하고</a:t>
            </a:r>
            <a:r>
              <a:rPr lang="en-US" altLang="ko-KR" dirty="0" smtClean="0"/>
              <a:t>, A↠B 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특성</a:t>
            </a:r>
            <a:endParaRPr lang="en-US" altLang="ko-KR" dirty="0" smtClean="0"/>
          </a:p>
          <a:p>
            <a:pPr lvl="2"/>
            <a:r>
              <a:rPr lang="en-US" altLang="ko-KR" dirty="0"/>
              <a:t>A↠B </a:t>
            </a:r>
            <a:r>
              <a:rPr lang="en-US" altLang="ko-KR" dirty="0" smtClean="0"/>
              <a:t>⇒</a:t>
            </a:r>
            <a:r>
              <a:rPr lang="ko-KR" altLang="en-US" dirty="0" smtClean="0"/>
              <a:t> </a:t>
            </a:r>
            <a:r>
              <a:rPr lang="en-US" altLang="ko-KR" dirty="0"/>
              <a:t>A↠</a:t>
            </a:r>
            <a:r>
              <a:rPr lang="en-US" altLang="ko-KR" dirty="0" smtClean="0"/>
              <a:t>C. (∵ B, C</a:t>
            </a:r>
            <a:r>
              <a:rPr lang="ko-KR" altLang="en-US" dirty="0" smtClean="0"/>
              <a:t>는 상호 독립적이고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에만 종속적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A↠C </a:t>
            </a:r>
            <a:r>
              <a:rPr lang="en-US" altLang="ko-KR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⇒ </a:t>
            </a:r>
            <a:r>
              <a:rPr lang="en-US" altLang="ko-KR" dirty="0" smtClean="0"/>
              <a:t>A</a:t>
            </a:r>
            <a:r>
              <a:rPr lang="en-US" altLang="ko-KR" dirty="0"/>
              <a:t>↠</a:t>
            </a:r>
            <a:r>
              <a:rPr lang="en-US" altLang="ko-KR" dirty="0" smtClean="0"/>
              <a:t>B, </a:t>
            </a:r>
            <a:r>
              <a:rPr lang="en-US" altLang="ko-KR" dirty="0"/>
              <a:t>A↠B</a:t>
            </a:r>
            <a:r>
              <a:rPr lang="en-US" altLang="ko-KR" dirty="0" smtClean="0"/>
              <a:t> </a:t>
            </a:r>
            <a:r>
              <a:rPr lang="en-US" altLang="ko-KR" dirty="0"/>
              <a:t>⇒</a:t>
            </a:r>
            <a:r>
              <a:rPr lang="ko-KR" altLang="en-US" dirty="0"/>
              <a:t> </a:t>
            </a:r>
            <a:r>
              <a:rPr lang="en-US" altLang="ko-KR" dirty="0" smtClean="0"/>
              <a:t>A </a:t>
            </a:r>
            <a:r>
              <a:rPr lang="en-US" altLang="ko-KR" dirty="0"/>
              <a:t>↠ </a:t>
            </a:r>
            <a:r>
              <a:rPr lang="en-US" altLang="ko-KR" dirty="0" smtClean="0"/>
              <a:t>B|C.</a:t>
            </a:r>
            <a:endParaRPr lang="en-US" altLang="ko-KR" dirty="0"/>
          </a:p>
          <a:p>
            <a:pPr lvl="2"/>
            <a:r>
              <a:rPr lang="en-US" altLang="ko-KR" dirty="0" smtClean="0"/>
              <a:t>A</a:t>
            </a:r>
            <a:r>
              <a:rPr lang="en-US" altLang="ko-KR" dirty="0"/>
              <a:t>→B </a:t>
            </a:r>
            <a:r>
              <a:rPr lang="en-US" altLang="ko-KR" dirty="0" smtClean="0">
                <a:latin typeface="휴먼명조" panose="02010504000101010101" pitchFamily="2" charset="-127"/>
                <a:ea typeface="휴먼명조" panose="02010504000101010101" pitchFamily="2" charset="-127"/>
              </a:rPr>
              <a:t>⇒</a:t>
            </a:r>
            <a:r>
              <a:rPr lang="ko-KR" altLang="en-US" dirty="0" smtClean="0"/>
              <a:t> </a:t>
            </a:r>
            <a:r>
              <a:rPr lang="en-US" altLang="ko-KR" dirty="0"/>
              <a:t>A↠</a:t>
            </a:r>
            <a:r>
              <a:rPr lang="en-US" altLang="ko-KR" dirty="0" smtClean="0"/>
              <a:t>B (</a:t>
            </a:r>
            <a:r>
              <a:rPr lang="ko-KR" altLang="en-US" dirty="0" smtClean="0"/>
              <a:t>모든 </a:t>
            </a:r>
            <a:r>
              <a:rPr lang="en-US" altLang="ko-KR" dirty="0"/>
              <a:t>FD</a:t>
            </a:r>
            <a:r>
              <a:rPr lang="ko-KR" altLang="en-US" dirty="0"/>
              <a:t>는 </a:t>
            </a:r>
            <a:r>
              <a:rPr lang="en-US" altLang="ko-KR" dirty="0"/>
              <a:t>MVD</a:t>
            </a:r>
            <a:r>
              <a:rPr lang="ko-KR" altLang="en-US" dirty="0" smtClean="0"/>
              <a:t>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역은 </a:t>
            </a:r>
            <a:r>
              <a:rPr lang="ko-KR" altLang="en-US" dirty="0"/>
              <a:t>성립하지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Fagin</a:t>
            </a:r>
            <a:r>
              <a:rPr lang="ko-KR" altLang="en-US" dirty="0" smtClean="0"/>
              <a:t>의 정리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R(A, B, C)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MVD </a:t>
            </a:r>
            <a:r>
              <a:rPr lang="en-US" altLang="ko-KR" dirty="0"/>
              <a:t>A ↠ </a:t>
            </a:r>
            <a:r>
              <a:rPr lang="en-US" altLang="ko-KR" dirty="0" smtClean="0"/>
              <a:t>B|C</a:t>
            </a:r>
            <a:r>
              <a:rPr lang="ko-KR" altLang="en-US" dirty="0" smtClean="0"/>
              <a:t>가 존재할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projection R1(A, B), R2(A, C)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분해이다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8868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(Fourth Normal Form)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/>
              <a:t>에서 </a:t>
            </a:r>
            <a:r>
              <a:rPr lang="en-US" altLang="ko-KR" dirty="0"/>
              <a:t>A↠B</a:t>
            </a:r>
            <a:r>
              <a:rPr lang="ko-KR" altLang="en-US" dirty="0"/>
              <a:t>가 존재할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의 모든 속성들이 </a:t>
            </a:r>
            <a:r>
              <a:rPr lang="en-US" altLang="ko-KR" dirty="0"/>
              <a:t>A</a:t>
            </a:r>
            <a:r>
              <a:rPr lang="ko-KR" altLang="en-US" dirty="0"/>
              <a:t>에 함수 종속</a:t>
            </a:r>
            <a:r>
              <a:rPr lang="en-US" altLang="ko-KR" dirty="0"/>
              <a:t>(FD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4NF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A</a:t>
            </a:r>
            <a:r>
              <a:rPr lang="ko-KR" altLang="en-US" dirty="0" smtClean="0"/>
              <a:t>에 함수 종속이면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값에 대응되는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개라는 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/>
              <a:t>A </a:t>
            </a:r>
            <a:r>
              <a:rPr lang="ko-KR" altLang="en-US" dirty="0"/>
              <a:t>값에 대응되는 </a:t>
            </a:r>
            <a:r>
              <a:rPr lang="en-US" altLang="ko-KR" dirty="0"/>
              <a:t>B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다치가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/>
              <a:t>이 </a:t>
            </a:r>
            <a:r>
              <a:rPr lang="en-US" altLang="ko-KR" dirty="0"/>
              <a:t>BCNF</a:t>
            </a:r>
            <a:r>
              <a:rPr lang="ko-KR" altLang="en-US" dirty="0"/>
              <a:t>에 속하고 모든 </a:t>
            </a:r>
            <a:r>
              <a:rPr lang="en-US" altLang="ko-KR" dirty="0"/>
              <a:t>MVD</a:t>
            </a:r>
            <a:r>
              <a:rPr lang="ko-KR" altLang="en-US" dirty="0"/>
              <a:t>가 </a:t>
            </a:r>
            <a:r>
              <a:rPr lang="en-US" altLang="ko-KR" dirty="0"/>
              <a:t>FD</a:t>
            </a:r>
            <a:r>
              <a:rPr lang="ko-KR" altLang="en-US" dirty="0"/>
              <a:t>이면 </a:t>
            </a:r>
            <a:r>
              <a:rPr lang="en-US" altLang="ko-KR" dirty="0"/>
              <a:t>R</a:t>
            </a:r>
            <a:r>
              <a:rPr lang="ko-KR" altLang="en-US" dirty="0"/>
              <a:t>은 </a:t>
            </a:r>
            <a:r>
              <a:rPr lang="en-US" altLang="ko-KR" dirty="0" smtClean="0"/>
              <a:t>4NF</a:t>
            </a:r>
          </a:p>
          <a:p>
            <a:r>
              <a:rPr lang="en-US" altLang="ko-KR" dirty="0" smtClean="0"/>
              <a:t>BCNF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4NF</a:t>
            </a:r>
            <a:r>
              <a:rPr lang="ko-KR" altLang="en-US" dirty="0" smtClean="0"/>
              <a:t>로 변환하는 방법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A↠ B|C </a:t>
            </a:r>
            <a:r>
              <a:rPr lang="ko-KR" altLang="en-US" dirty="0" smtClean="0"/>
              <a:t>형태의 </a:t>
            </a:r>
            <a:r>
              <a:rPr lang="en-US" altLang="ko-KR" dirty="0" smtClean="0"/>
              <a:t>MVD</a:t>
            </a:r>
            <a:r>
              <a:rPr lang="ko-KR" altLang="en-US" dirty="0" smtClean="0"/>
              <a:t>를 발견</a:t>
            </a:r>
            <a:endParaRPr lang="en-US" altLang="ko-KR" dirty="0" smtClean="0"/>
          </a:p>
          <a:p>
            <a:pPr marL="719138" lvl="1" indent="-361950">
              <a:buFont typeface="+mj-ea"/>
              <a:buAutoNum type="circleNumDbPlain"/>
            </a:pPr>
            <a:r>
              <a:rPr lang="en-US" altLang="ko-KR" dirty="0" smtClean="0"/>
              <a:t>Fagin</a:t>
            </a:r>
            <a:r>
              <a:rPr lang="ko-KR" altLang="en-US" dirty="0" smtClean="0"/>
              <a:t>의 정리에 따라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R1(A, B) &amp; R2(A, C)</a:t>
            </a:r>
            <a:r>
              <a:rPr lang="ko-KR" altLang="en-US" dirty="0" smtClean="0"/>
              <a:t>로 분해</a:t>
            </a:r>
            <a:endParaRPr lang="en-US" altLang="ko-KR" dirty="0" smtClean="0"/>
          </a:p>
          <a:p>
            <a:pPr marL="458788" indent="-457200"/>
            <a:r>
              <a:rPr lang="en-US" altLang="ko-KR" dirty="0" smtClean="0"/>
              <a:t>Anomaly</a:t>
            </a:r>
          </a:p>
          <a:p>
            <a:pPr marL="814388" lvl="1" indent="-457200"/>
            <a:r>
              <a:rPr lang="en-US" altLang="ko-KR" dirty="0" smtClean="0"/>
              <a:t>No </a:t>
            </a:r>
            <a:r>
              <a:rPr lang="en-US" altLang="ko-KR" dirty="0"/>
              <a:t>Insert/Delete/Update </a:t>
            </a:r>
            <a:r>
              <a:rPr lang="en-US" altLang="ko-KR" dirty="0" smtClean="0"/>
              <a:t>Anomaly ??? (</a:t>
            </a:r>
            <a:r>
              <a:rPr lang="ko-KR" altLang="en-US" dirty="0" smtClean="0"/>
              <a:t>거의 </a:t>
            </a:r>
            <a:r>
              <a:rPr lang="en-US" altLang="ko-KR" dirty="0" smtClean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272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 Dependency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기초 개념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 이상의 테이블로 분해해야만 정보 </a:t>
                </a:r>
                <a:r>
                  <a:rPr lang="ko-KR" altLang="en-US" dirty="0" err="1" smtClean="0"/>
                  <a:t>무손실</a:t>
                </a:r>
                <a:r>
                  <a:rPr lang="ko-KR" altLang="en-US" dirty="0" smtClean="0"/>
                  <a:t> 분해가 되는 테이블을 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n-decomposable relation</a:t>
                </a:r>
                <a:r>
                  <a:rPr lang="ko-KR" altLang="en-US" dirty="0" smtClean="0"/>
                  <a:t>이라 함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 미만의 </a:t>
                </a:r>
                <a:r>
                  <a:rPr lang="en-US" altLang="ko-KR" dirty="0" smtClean="0"/>
                  <a:t>projection</a:t>
                </a:r>
                <a:r>
                  <a:rPr lang="ko-KR" altLang="en-US" dirty="0" smtClean="0"/>
                  <a:t>으로는 </a:t>
                </a:r>
                <a:r>
                  <a:rPr lang="ko-KR" altLang="en-US" dirty="0" err="1" smtClean="0"/>
                  <a:t>무손실</a:t>
                </a:r>
                <a:r>
                  <a:rPr lang="ko-KR" altLang="en-US" dirty="0" smtClean="0"/>
                  <a:t> 분해를 할 수 없음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조인 종속</a:t>
                </a:r>
                <a:r>
                  <a:rPr lang="en-US" altLang="ko-KR" dirty="0" smtClean="0"/>
                  <a:t>(Join Dependency)</a:t>
                </a:r>
              </a:p>
              <a:p>
                <a:pPr lvl="2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의 속성이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부분집합 </a:t>
                </a:r>
                <a:r>
                  <a:rPr lang="en-US" altLang="ko-KR" dirty="0" smtClean="0"/>
                  <a:t>A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, A</a:t>
                </a:r>
                <a:r>
                  <a:rPr lang="en-US" altLang="ko-KR" baseline="-25000" dirty="0" smtClean="0"/>
                  <a:t>2</a:t>
                </a:r>
                <a:r>
                  <a:rPr lang="en-US" altLang="ko-KR" dirty="0" smtClean="0"/>
                  <a:t>, …, A</a:t>
                </a:r>
                <a:r>
                  <a:rPr lang="en-US" altLang="ko-KR" baseline="-25000" dirty="0" smtClean="0"/>
                  <a:t>n</a:t>
                </a:r>
                <a:r>
                  <a:rPr lang="ko-KR" altLang="en-US" dirty="0" smtClean="0"/>
                  <a:t>으로 구성되고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 … ⋈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은 조인 종속 </a:t>
                </a:r>
                <a:r>
                  <a:rPr lang="en-US" altLang="ko-KR" dirty="0" smtClean="0"/>
                  <a:t>*(A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 …, </a:t>
                </a:r>
                <a:r>
                  <a:rPr lang="en-US" altLang="ko-KR" dirty="0" smtClean="0"/>
                  <a:t>A</a:t>
                </a:r>
                <a:r>
                  <a:rPr lang="en-US" altLang="ko-KR" baseline="-25000" dirty="0" smtClean="0"/>
                  <a:t>n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만족시킨다고 한다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이 </a:t>
                </a:r>
                <a:r>
                  <a:rPr lang="ko-KR" altLang="en-US" dirty="0"/>
                  <a:t>조인 종속 </a:t>
                </a:r>
                <a:r>
                  <a:rPr lang="en-US" altLang="ko-KR" dirty="0"/>
                  <a:t>*(A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A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, …, A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</a:t>
                </a:r>
                <a:r>
                  <a:rPr lang="ko-KR" altLang="en-US" dirty="0" smtClean="0"/>
                  <a:t>만족하면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‘n-</a:t>
                </a:r>
                <a:r>
                  <a:rPr lang="ko-KR" altLang="en-US" dirty="0" smtClean="0"/>
                  <a:t>분해 관계</a:t>
                </a:r>
                <a:r>
                  <a:rPr lang="en-US" altLang="ko-KR" dirty="0" smtClean="0"/>
                  <a:t>’</a:t>
                </a:r>
              </a:p>
              <a:p>
                <a:r>
                  <a:rPr lang="en-US" altLang="ko-KR" dirty="0" smtClean="0"/>
                  <a:t>FD, MVD, JD </a:t>
                </a:r>
                <a:r>
                  <a:rPr lang="ko-KR" altLang="en-US" dirty="0" smtClean="0"/>
                  <a:t>사이의 관계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MVD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JD</a:t>
                </a:r>
                <a:r>
                  <a:rPr lang="ko-KR" altLang="en-US" dirty="0" smtClean="0"/>
                  <a:t>의 특별한 형태</a:t>
                </a:r>
                <a:r>
                  <a:rPr lang="en-US" altLang="ko-KR" dirty="0" smtClean="0"/>
                  <a:t>(2-</a:t>
                </a:r>
                <a:r>
                  <a:rPr lang="ko-KR" altLang="en-US" dirty="0" smtClean="0"/>
                  <a:t>분해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dirty="0" smtClean="0"/>
                  <a:t>R(A, B, C)</a:t>
                </a:r>
                <a:r>
                  <a:rPr lang="ko-KR" altLang="en-US" dirty="0" smtClean="0"/>
                  <a:t>가 조인 종속 </a:t>
                </a:r>
                <a:r>
                  <a:rPr lang="en-US" altLang="ko-KR" dirty="0" smtClean="0"/>
                  <a:t>*(AB, AC)</a:t>
                </a:r>
                <a:r>
                  <a:rPr lang="ko-KR" altLang="en-US" dirty="0" smtClean="0"/>
                  <a:t>을 만족하면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은 두 개의 </a:t>
                </a:r>
                <a:r>
                  <a:rPr lang="en-US" altLang="ko-KR" dirty="0" smtClean="0"/>
                  <a:t>MVD </a:t>
                </a:r>
                <a:r>
                  <a:rPr lang="en-US" altLang="ko-KR" dirty="0"/>
                  <a:t>A↠ B|C </a:t>
                </a:r>
                <a:r>
                  <a:rPr lang="ko-KR" altLang="en-US" dirty="0" smtClean="0"/>
                  <a:t>를 만족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JD</a:t>
                </a:r>
                <a:r>
                  <a:rPr lang="ko-KR" altLang="en-US" dirty="0" smtClean="0"/>
                  <a:t>는 가장 일반적인 형태의 종속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5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5 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(Fifth Normal Form)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R</a:t>
            </a:r>
            <a:r>
              <a:rPr lang="ko-KR" altLang="en-US" dirty="0" smtClean="0"/>
              <a:t>에 존재하는 모든 조인 종속</a:t>
            </a:r>
            <a:r>
              <a:rPr lang="en-US" altLang="ko-KR" dirty="0" smtClean="0"/>
              <a:t>(JD)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의 후보 키를 통해서만 만족되면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5NF</a:t>
            </a:r>
            <a:r>
              <a:rPr lang="ko-KR" altLang="en-US" dirty="0" smtClean="0"/>
              <a:t>에 속한다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PJ/NF (Projection Join Normal Form)</a:t>
            </a:r>
            <a:r>
              <a:rPr lang="ko-KR" altLang="en-US" dirty="0" smtClean="0"/>
              <a:t>라고 부르기도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프로젝션과</a:t>
            </a:r>
            <a:r>
              <a:rPr lang="ko-KR" altLang="en-US" dirty="0" smtClean="0"/>
              <a:t> 조인에 관련된 범위 안에서는 궁극적인 정규형</a:t>
            </a:r>
            <a:endParaRPr lang="en-US" altLang="ko-KR" dirty="0" smtClean="0"/>
          </a:p>
          <a:p>
            <a:r>
              <a:rPr lang="en-US" altLang="ko-KR" dirty="0" smtClean="0"/>
              <a:t>5NF</a:t>
            </a:r>
            <a:r>
              <a:rPr lang="ko-KR" altLang="en-US" dirty="0" smtClean="0"/>
              <a:t>는 유용한가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4NF</a:t>
            </a:r>
            <a:r>
              <a:rPr lang="ko-KR" altLang="en-US" dirty="0" smtClean="0"/>
              <a:t>가 유용함은 거의 확실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5NF</a:t>
            </a:r>
            <a:r>
              <a:rPr lang="ko-KR" altLang="en-US" dirty="0" smtClean="0"/>
              <a:t> 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21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Projection </a:t>
            </a:r>
            <a:r>
              <a:rPr lang="ko-KR" altLang="en-US" dirty="0" smtClean="0"/>
              <a:t>과정과 정규형</a:t>
            </a:r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57200" y="1367161"/>
            <a:ext cx="8235148" cy="5070716"/>
            <a:chOff x="457200" y="1367161"/>
            <a:chExt cx="8235148" cy="5070716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457200" y="2118638"/>
              <a:ext cx="3413464" cy="4135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원자 값이 아닌 도메인을 분해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27463" y="1367161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비정규화 테이블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457200" y="3551558"/>
              <a:ext cx="3413464" cy="439481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부분 함수 종속 제거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6341" y="2864714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1NF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68297" y="5213370"/>
              <a:ext cx="3413464" cy="450583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이행 함수 종속 제거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36341" y="4427495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2NF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278884" y="2135465"/>
              <a:ext cx="3413464" cy="384893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결정자가 후보 키가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FD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제거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2477" y="1367161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3NF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73336" y="3711498"/>
              <a:ext cx="3413464" cy="439481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함수 종속 아닌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MVD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제거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50258" y="2882468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BCNF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273336" y="5213370"/>
              <a:ext cx="3413464" cy="450584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Times New Roman" panose="02020603050405020304" pitchFamily="18" charset="0"/>
                </a:rPr>
                <a:t>후보 키를 통하지 않은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JD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제거</a:t>
              </a: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0258" y="4524935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4NF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1355" y="6068545"/>
              <a:ext cx="20596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5NF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3" idx="0"/>
            </p:cNvCxnSpPr>
            <p:nvPr/>
          </p:nvCxnSpPr>
          <p:spPr bwMode="auto">
            <a:xfrm>
              <a:off x="2157273" y="1736493"/>
              <a:ext cx="6659" cy="3821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>
              <a:stCxn id="3" idx="2"/>
              <a:endCxn id="6" idx="0"/>
            </p:cNvCxnSpPr>
            <p:nvPr/>
          </p:nvCxnSpPr>
          <p:spPr bwMode="auto">
            <a:xfrm>
              <a:off x="2163932" y="2532156"/>
              <a:ext cx="2219" cy="3325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>
              <a:stCxn id="6" idx="2"/>
              <a:endCxn id="5" idx="0"/>
            </p:cNvCxnSpPr>
            <p:nvPr/>
          </p:nvCxnSpPr>
          <p:spPr bwMode="auto">
            <a:xfrm flipH="1">
              <a:off x="2163932" y="3234046"/>
              <a:ext cx="2219" cy="3175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직선 화살표 연결선 26"/>
            <p:cNvCxnSpPr>
              <a:stCxn id="5" idx="2"/>
              <a:endCxn id="8" idx="0"/>
            </p:cNvCxnSpPr>
            <p:nvPr/>
          </p:nvCxnSpPr>
          <p:spPr bwMode="auto">
            <a:xfrm>
              <a:off x="2163932" y="3991039"/>
              <a:ext cx="2219" cy="4364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>
              <a:stCxn id="8" idx="2"/>
              <a:endCxn id="7" idx="0"/>
            </p:cNvCxnSpPr>
            <p:nvPr/>
          </p:nvCxnSpPr>
          <p:spPr bwMode="auto">
            <a:xfrm>
              <a:off x="2166151" y="4796827"/>
              <a:ext cx="8878" cy="4165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7" name="그룹 46"/>
            <p:cNvGrpSpPr/>
            <p:nvPr/>
          </p:nvGrpSpPr>
          <p:grpSpPr>
            <a:xfrm>
              <a:off x="2170590" y="1551827"/>
              <a:ext cx="3781887" cy="4646124"/>
              <a:chOff x="2170590" y="1551827"/>
              <a:chExt cx="3781887" cy="4646124"/>
            </a:xfrm>
          </p:grpSpPr>
          <p:cxnSp>
            <p:nvCxnSpPr>
              <p:cNvPr id="31" name="직선 연결선 30"/>
              <p:cNvCxnSpPr>
                <a:stCxn id="7" idx="2"/>
              </p:cNvCxnSpPr>
              <p:nvPr/>
            </p:nvCxnSpPr>
            <p:spPr bwMode="auto">
              <a:xfrm flipH="1">
                <a:off x="2170591" y="5663953"/>
                <a:ext cx="4438" cy="53399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>
                <a:off x="2170590" y="6184061"/>
                <a:ext cx="2407760" cy="635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>
                <a:endCxn id="10" idx="1"/>
              </p:cNvCxnSpPr>
              <p:nvPr/>
            </p:nvCxnSpPr>
            <p:spPr bwMode="auto">
              <a:xfrm>
                <a:off x="4554244" y="1551827"/>
                <a:ext cx="139823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>
                <a:off x="4572000" y="1551827"/>
                <a:ext cx="0" cy="46461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9" name="직선 화살표 연결선 48"/>
            <p:cNvCxnSpPr>
              <a:stCxn id="10" idx="2"/>
              <a:endCxn id="9" idx="0"/>
            </p:cNvCxnSpPr>
            <p:nvPr/>
          </p:nvCxnSpPr>
          <p:spPr bwMode="auto">
            <a:xfrm>
              <a:off x="6982287" y="1736493"/>
              <a:ext cx="3329" cy="3989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직선 화살표 연결선 50"/>
            <p:cNvCxnSpPr>
              <a:stCxn id="9" idx="2"/>
              <a:endCxn id="12" idx="0"/>
            </p:cNvCxnSpPr>
            <p:nvPr/>
          </p:nvCxnSpPr>
          <p:spPr bwMode="auto">
            <a:xfrm flipH="1">
              <a:off x="6980068" y="2520358"/>
              <a:ext cx="5548" cy="3621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직선 화살표 연결선 52"/>
            <p:cNvCxnSpPr>
              <a:stCxn id="12" idx="2"/>
              <a:endCxn id="11" idx="0"/>
            </p:cNvCxnSpPr>
            <p:nvPr/>
          </p:nvCxnSpPr>
          <p:spPr bwMode="auto">
            <a:xfrm>
              <a:off x="6980068" y="3251800"/>
              <a:ext cx="0" cy="4596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직선 화살표 연결선 54"/>
            <p:cNvCxnSpPr>
              <a:stCxn id="11" idx="2"/>
              <a:endCxn id="14" idx="0"/>
            </p:cNvCxnSpPr>
            <p:nvPr/>
          </p:nvCxnSpPr>
          <p:spPr bwMode="auto">
            <a:xfrm>
              <a:off x="6980068" y="4150979"/>
              <a:ext cx="0" cy="3739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직선 화살표 연결선 56"/>
            <p:cNvCxnSpPr>
              <a:stCxn id="14" idx="2"/>
              <a:endCxn id="13" idx="0"/>
            </p:cNvCxnSpPr>
            <p:nvPr/>
          </p:nvCxnSpPr>
          <p:spPr bwMode="auto">
            <a:xfrm>
              <a:off x="6980068" y="4894267"/>
              <a:ext cx="0" cy="3191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직선 화살표 연결선 58"/>
            <p:cNvCxnSpPr>
              <a:stCxn id="13" idx="2"/>
              <a:endCxn id="15" idx="0"/>
            </p:cNvCxnSpPr>
            <p:nvPr/>
          </p:nvCxnSpPr>
          <p:spPr bwMode="auto">
            <a:xfrm>
              <a:off x="6980068" y="5663954"/>
              <a:ext cx="11097" cy="4045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724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정규형 사이의 포함 관계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32661" y="1411551"/>
            <a:ext cx="8154139" cy="4944862"/>
            <a:chOff x="532661" y="1411551"/>
            <a:chExt cx="8154139" cy="4944862"/>
          </a:xfrm>
        </p:grpSpPr>
        <p:sp>
          <p:nvSpPr>
            <p:cNvPr id="3" name="타원 2"/>
            <p:cNvSpPr/>
            <p:nvPr/>
          </p:nvSpPr>
          <p:spPr bwMode="auto">
            <a:xfrm>
              <a:off x="532661" y="1411551"/>
              <a:ext cx="8154139" cy="4944862"/>
            </a:xfrm>
            <a:prstGeom prst="ellipse">
              <a:avLst/>
            </a:prstGeom>
            <a:solidFill>
              <a:srgbClr val="F3FAE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800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4" name="타원 3"/>
            <p:cNvSpPr/>
            <p:nvPr/>
          </p:nvSpPr>
          <p:spPr bwMode="auto">
            <a:xfrm>
              <a:off x="1216241" y="1979720"/>
              <a:ext cx="6818050" cy="4376693"/>
            </a:xfrm>
            <a:prstGeom prst="ellipse">
              <a:avLst/>
            </a:prstGeom>
            <a:solidFill>
              <a:srgbClr val="DAEF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1464815" y="2414726"/>
              <a:ext cx="6356411" cy="3941687"/>
            </a:xfrm>
            <a:prstGeom prst="ellipse">
              <a:avLst/>
            </a:prstGeom>
            <a:solidFill>
              <a:srgbClr val="BAE18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1819921" y="2840854"/>
              <a:ext cx="5690587" cy="3444538"/>
            </a:xfrm>
            <a:prstGeom prst="ellipse">
              <a:avLst/>
            </a:prstGeom>
            <a:solidFill>
              <a:srgbClr val="A4D76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2246051" y="3329126"/>
              <a:ext cx="4882718" cy="2894121"/>
            </a:xfrm>
            <a:prstGeom prst="ellipse">
              <a:avLst/>
            </a:prstGeom>
            <a:solidFill>
              <a:srgbClr val="75D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645546" y="3817398"/>
              <a:ext cx="4092605" cy="2325950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3107184" y="4314548"/>
              <a:ext cx="3222595" cy="1828800"/>
            </a:xfrm>
            <a:prstGeom prst="ellipse">
              <a:avLst/>
            </a:prstGeom>
            <a:solidFill>
              <a:srgbClr val="FF9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9340" y="2038281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1NF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9340" y="2459061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2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9340" y="2923320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3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39340" y="3377045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BCNF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9340" y="3895172"/>
              <a:ext cx="1065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</a:rPr>
                <a:t>4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NF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9340" y="4505966"/>
              <a:ext cx="1065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5NF</a:t>
              </a:r>
            </a:p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</a:rPr>
                <a:t>(PJ/NF)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6701" y="1534674"/>
              <a:ext cx="275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Times New Roman" panose="02020603050405020304" pitchFamily="18" charset="0"/>
                </a:rPr>
                <a:t>정규 </a:t>
              </a:r>
              <a:r>
                <a:rPr lang="en-US" altLang="ko-KR" dirty="0" smtClean="0">
                  <a:latin typeface="Times New Roman" panose="02020603050405020304" pitchFamily="18" charset="0"/>
                </a:rPr>
                <a:t>or </a:t>
              </a:r>
              <a:r>
                <a:rPr lang="ko-KR" altLang="en-US" dirty="0" smtClean="0">
                  <a:latin typeface="Times New Roman" panose="02020603050405020304" pitchFamily="18" charset="0"/>
                </a:rPr>
                <a:t>비정규 테이블</a:t>
              </a:r>
              <a:endParaRPr lang="ko-KR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586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정규화를 이용한 </a:t>
            </a:r>
            <a:r>
              <a:rPr lang="en-US" altLang="ko-KR" dirty="0" smtClean="0"/>
              <a:t>DB Schema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3319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DB Schema </a:t>
            </a:r>
            <a:r>
              <a:rPr lang="ko-KR" altLang="en-US" dirty="0" smtClean="0"/>
              <a:t>설계 시 참고 사항</a:t>
            </a:r>
            <a:endParaRPr lang="ko-KR" altLang="en-US" dirty="0"/>
          </a:p>
          <a:p>
            <a:pPr lvl="1"/>
            <a:r>
              <a:rPr lang="ko-KR" altLang="en-US" dirty="0" smtClean="0"/>
              <a:t>테이블 </a:t>
            </a:r>
            <a:r>
              <a:rPr lang="ko-KR" altLang="en-US" dirty="0"/>
              <a:t>구조 </a:t>
            </a:r>
            <a:r>
              <a:rPr lang="ko-KR" altLang="en-US" dirty="0" smtClean="0"/>
              <a:t>평가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갱신 </a:t>
            </a:r>
            <a:r>
              <a:rPr lang="ko-KR" altLang="en-US" dirty="0"/>
              <a:t>가능한 </a:t>
            </a:r>
            <a:r>
              <a:rPr lang="en-US" altLang="ko-KR" dirty="0"/>
              <a:t>database </a:t>
            </a:r>
            <a:r>
              <a:rPr lang="ko-KR" altLang="en-US" dirty="0"/>
              <a:t>설계</a:t>
            </a:r>
          </a:p>
          <a:p>
            <a:pPr lvl="1"/>
            <a:r>
              <a:rPr lang="ko-KR" altLang="en-US" dirty="0" smtClean="0"/>
              <a:t>읽기 </a:t>
            </a:r>
            <a:r>
              <a:rPr lang="ko-KR" altLang="en-US" dirty="0"/>
              <a:t>전용 </a:t>
            </a:r>
            <a:r>
              <a:rPr lang="en-US" altLang="ko-KR" dirty="0"/>
              <a:t>database </a:t>
            </a:r>
            <a:r>
              <a:rPr lang="ko-KR" altLang="en-US" dirty="0"/>
              <a:t>설계</a:t>
            </a:r>
          </a:p>
          <a:p>
            <a:pPr lvl="1"/>
            <a:r>
              <a:rPr lang="ko-KR" altLang="en-US" dirty="0" smtClean="0"/>
              <a:t>공통적인 </a:t>
            </a:r>
            <a:r>
              <a:rPr lang="ko-KR" altLang="en-US" dirty="0"/>
              <a:t>설계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ko-KR" altLang="en-US" dirty="0"/>
              <a:t>테이블 구조 </a:t>
            </a:r>
            <a:r>
              <a:rPr lang="ko-KR" altLang="en-US" dirty="0" smtClean="0"/>
              <a:t>평가 기법</a:t>
            </a:r>
            <a:endParaRPr lang="en-US" altLang="ko-KR" dirty="0"/>
          </a:p>
          <a:p>
            <a:pPr lvl="1"/>
            <a:r>
              <a:rPr lang="ko-KR" altLang="en-US" dirty="0"/>
              <a:t>테이블의 행과 열의 개수</a:t>
            </a:r>
            <a:r>
              <a:rPr lang="en-US" altLang="ko-KR" dirty="0"/>
              <a:t>/</a:t>
            </a:r>
            <a:r>
              <a:rPr lang="ko-KR" altLang="en-US" dirty="0"/>
              <a:t>타입 조사</a:t>
            </a:r>
          </a:p>
          <a:p>
            <a:pPr lvl="1"/>
            <a:r>
              <a:rPr lang="ko-KR" altLang="en-US" dirty="0"/>
              <a:t>함수 종속</a:t>
            </a:r>
            <a:r>
              <a:rPr lang="en-US" altLang="ko-KR" dirty="0"/>
              <a:t>/</a:t>
            </a:r>
            <a:r>
              <a:rPr lang="ko-KR" altLang="en-US" dirty="0" err="1"/>
              <a:t>다치</a:t>
            </a:r>
            <a:r>
              <a:rPr lang="ko-KR" altLang="en-US" dirty="0"/>
              <a:t> 종속</a:t>
            </a:r>
            <a:r>
              <a:rPr lang="en-US" altLang="ko-KR" dirty="0"/>
              <a:t>, </a:t>
            </a:r>
            <a:r>
              <a:rPr lang="ko-KR" altLang="en-US" dirty="0"/>
              <a:t>후보 키</a:t>
            </a:r>
            <a:r>
              <a:rPr lang="en-US" altLang="ko-KR" dirty="0"/>
              <a:t>/</a:t>
            </a:r>
            <a:r>
              <a:rPr lang="ko-KR" altLang="en-US" dirty="0"/>
              <a:t>기본 키</a:t>
            </a:r>
            <a:r>
              <a:rPr lang="en-US" altLang="ko-KR" dirty="0"/>
              <a:t>/</a:t>
            </a:r>
            <a:r>
              <a:rPr lang="ko-KR" altLang="en-US" dirty="0"/>
              <a:t>외래 키 결정</a:t>
            </a:r>
          </a:p>
          <a:p>
            <a:pPr lvl="2"/>
            <a:r>
              <a:rPr lang="ko-KR" altLang="en-US" dirty="0"/>
              <a:t>데이터 검사</a:t>
            </a:r>
          </a:p>
          <a:p>
            <a:pPr lvl="2"/>
            <a:r>
              <a:rPr lang="ko-KR" altLang="en-US" dirty="0"/>
              <a:t>사용자 인터뷰</a:t>
            </a:r>
          </a:p>
          <a:p>
            <a:pPr lvl="1"/>
            <a:r>
              <a:rPr lang="ko-KR" altLang="en-US" dirty="0"/>
              <a:t>참조무결성의 유효성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21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정규화를 이용한 </a:t>
            </a:r>
            <a:r>
              <a:rPr lang="en-US" altLang="ko-KR" dirty="0"/>
              <a:t>DB Schema</a:t>
            </a:r>
            <a:r>
              <a:rPr lang="ko-KR" altLang="en-US" dirty="0"/>
              <a:t> 설계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갱신 가능한 </a:t>
            </a:r>
            <a:r>
              <a:rPr lang="en-US" altLang="ko-KR" dirty="0"/>
              <a:t>database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en-US" altLang="ko-KR" dirty="0"/>
              <a:t>Data </a:t>
            </a:r>
            <a:r>
              <a:rPr lang="en-US" altLang="ko-KR" dirty="0" smtClean="0"/>
              <a:t>integrity</a:t>
            </a:r>
            <a:r>
              <a:rPr lang="ko-KR" altLang="en-US" dirty="0" smtClean="0"/>
              <a:t>에 </a:t>
            </a:r>
            <a:r>
              <a:rPr lang="ko-KR" altLang="en-US" dirty="0"/>
              <a:t>유의해야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변경이상과</a:t>
            </a:r>
            <a:r>
              <a:rPr lang="en-US" altLang="ko-KR" dirty="0" smtClean="0"/>
              <a:t> </a:t>
            </a:r>
            <a:r>
              <a:rPr lang="ko-KR" altLang="en-US" dirty="0"/>
              <a:t>데이터 </a:t>
            </a:r>
            <a:r>
              <a:rPr lang="ko-KR" altLang="en-US" dirty="0" smtClean="0"/>
              <a:t>불일치 문제는 매우 중요</a:t>
            </a:r>
            <a:endParaRPr lang="ko-KR" altLang="en-US" dirty="0"/>
          </a:p>
          <a:p>
            <a:pPr lvl="1"/>
            <a:r>
              <a:rPr lang="ko-KR" altLang="en-US" dirty="0" smtClean="0"/>
              <a:t>정규화</a:t>
            </a:r>
            <a:r>
              <a:rPr lang="en-US" altLang="ko-KR" dirty="0"/>
              <a:t>(normalization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장단점</a:t>
            </a:r>
            <a:endParaRPr lang="en-US" altLang="ko-KR" dirty="0"/>
          </a:p>
          <a:p>
            <a:pPr lvl="2"/>
            <a:r>
              <a:rPr lang="ko-KR" altLang="en-US" dirty="0" smtClean="0"/>
              <a:t>장점</a:t>
            </a:r>
            <a:r>
              <a:rPr lang="en-US" altLang="ko-KR" dirty="0" smtClean="0"/>
              <a:t>: anomaly </a:t>
            </a:r>
            <a:r>
              <a:rPr lang="ko-KR" altLang="en-US" dirty="0"/>
              <a:t>제거</a:t>
            </a:r>
            <a:r>
              <a:rPr lang="en-US" altLang="ko-KR" dirty="0"/>
              <a:t>; data redundancy 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, data </a:t>
            </a:r>
            <a:r>
              <a:rPr lang="en-US" altLang="ko-KR" dirty="0"/>
              <a:t>integrity </a:t>
            </a:r>
            <a:r>
              <a:rPr lang="ko-KR" altLang="en-US" dirty="0"/>
              <a:t>문제 해소</a:t>
            </a:r>
            <a:r>
              <a:rPr lang="en-US" altLang="ko-KR" dirty="0"/>
              <a:t>, </a:t>
            </a:r>
            <a:r>
              <a:rPr lang="ko-KR" altLang="en-US" dirty="0"/>
              <a:t>공간 </a:t>
            </a:r>
            <a:r>
              <a:rPr lang="ko-KR" altLang="en-US" dirty="0" smtClean="0"/>
              <a:t>절약</a:t>
            </a:r>
            <a:endParaRPr lang="en-US" altLang="ko-KR" dirty="0"/>
          </a:p>
          <a:p>
            <a:pPr lvl="2"/>
            <a:r>
              <a:rPr lang="ko-KR" altLang="en-US" dirty="0" smtClean="0"/>
              <a:t>단점</a:t>
            </a:r>
            <a:r>
              <a:rPr lang="en-US" altLang="ko-KR" dirty="0" smtClean="0"/>
              <a:t>: </a:t>
            </a:r>
            <a:r>
              <a:rPr lang="en-US" altLang="ko-KR" dirty="0" err="1"/>
              <a:t>subquery</a:t>
            </a:r>
            <a:r>
              <a:rPr lang="en-US" altLang="ko-KR" dirty="0"/>
              <a:t>, join </a:t>
            </a:r>
            <a:r>
              <a:rPr lang="ko-KR" altLang="en-US" dirty="0"/>
              <a:t>등이 </a:t>
            </a:r>
            <a:r>
              <a:rPr lang="ko-KR" altLang="en-US" dirty="0" smtClean="0"/>
              <a:t>필요함</a:t>
            </a:r>
            <a:r>
              <a:rPr lang="en-US" altLang="ko-KR" dirty="0" smtClean="0"/>
              <a:t>(</a:t>
            </a:r>
            <a:r>
              <a:rPr lang="en-US" altLang="ko-KR" dirty="0"/>
              <a:t>SQL</a:t>
            </a:r>
            <a:r>
              <a:rPr lang="ko-KR" altLang="en-US" dirty="0"/>
              <a:t>이 복잡해짐</a:t>
            </a:r>
            <a:r>
              <a:rPr lang="en-US" altLang="ko-KR" dirty="0"/>
              <a:t>), </a:t>
            </a:r>
            <a:r>
              <a:rPr lang="ko-KR" altLang="en-US" dirty="0"/>
              <a:t>성능 </a:t>
            </a:r>
            <a:r>
              <a:rPr lang="ko-KR" altLang="en-US" dirty="0" smtClean="0"/>
              <a:t>저하</a:t>
            </a:r>
            <a:endParaRPr lang="en-US" altLang="ko-KR" dirty="0" smtClean="0"/>
          </a:p>
          <a:p>
            <a:pPr lvl="1"/>
            <a:r>
              <a:rPr lang="ko-KR" altLang="en-US" dirty="0"/>
              <a:t>정</a:t>
            </a:r>
            <a:r>
              <a:rPr lang="ko-KR" altLang="en-US" dirty="0" smtClean="0"/>
              <a:t>규화는 어디까지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 lvl="2"/>
            <a:r>
              <a:rPr lang="en-US" altLang="ko-KR" dirty="0" smtClean="0"/>
              <a:t>BCNF</a:t>
            </a:r>
            <a:r>
              <a:rPr lang="en-US" altLang="ko-KR" dirty="0"/>
              <a:t>: </a:t>
            </a:r>
            <a:r>
              <a:rPr lang="ko-KR" altLang="en-US" dirty="0" smtClean="0"/>
              <a:t>대부분의 경우에 필요 </a:t>
            </a:r>
            <a:endParaRPr lang="ko-KR" altLang="en-US" dirty="0"/>
          </a:p>
          <a:p>
            <a:pPr lvl="2"/>
            <a:r>
              <a:rPr lang="en-US" altLang="ko-KR" dirty="0" smtClean="0"/>
              <a:t>4NF</a:t>
            </a:r>
            <a:r>
              <a:rPr lang="en-US" altLang="ko-KR" dirty="0"/>
              <a:t>: </a:t>
            </a:r>
            <a:r>
              <a:rPr lang="ko-KR" altLang="en-US" dirty="0"/>
              <a:t>반드시 해야 </a:t>
            </a:r>
            <a:r>
              <a:rPr lang="ko-KR" altLang="en-US" dirty="0" smtClean="0"/>
              <a:t>함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5NF: 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3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정규화를 이용한 </a:t>
            </a:r>
            <a:r>
              <a:rPr lang="en-US" altLang="ko-KR" dirty="0"/>
              <a:t>DB Schema</a:t>
            </a:r>
            <a:r>
              <a:rPr lang="ko-KR" altLang="en-US" dirty="0"/>
              <a:t> 설계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읽기 전용 </a:t>
            </a:r>
            <a:r>
              <a:rPr lang="en-US" altLang="ko-KR" dirty="0"/>
              <a:t>database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Read-only </a:t>
            </a:r>
            <a:r>
              <a:rPr lang="en-US" altLang="ko-KR" dirty="0"/>
              <a:t>database (</a:t>
            </a:r>
            <a:r>
              <a:rPr lang="ko-KR" altLang="en-US" dirty="0"/>
              <a:t>읽기전용 데이터베이스</a:t>
            </a:r>
            <a:r>
              <a:rPr lang="en-US" altLang="ko-KR" dirty="0" smtClean="0"/>
              <a:t>) ?</a:t>
            </a:r>
            <a:endParaRPr lang="en-US" altLang="ko-KR" dirty="0"/>
          </a:p>
          <a:p>
            <a:pPr lvl="2"/>
            <a:r>
              <a:rPr lang="ko-KR" altLang="en-US" dirty="0" smtClean="0"/>
              <a:t>절대 </a:t>
            </a:r>
            <a:r>
              <a:rPr lang="ko-KR" altLang="en-US" dirty="0"/>
              <a:t>갱신되지 </a:t>
            </a:r>
            <a:r>
              <a:rPr lang="ko-KR" altLang="en-US" dirty="0" smtClean="0"/>
              <a:t>않는 데이터베이스</a:t>
            </a:r>
            <a:endParaRPr lang="ko-KR" altLang="en-US" dirty="0"/>
          </a:p>
          <a:p>
            <a:pPr lvl="2"/>
            <a:r>
              <a:rPr lang="ko-KR" altLang="en-US" dirty="0" smtClean="0"/>
              <a:t>운영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로부터 </a:t>
            </a:r>
            <a:r>
              <a:rPr lang="ko-KR" altLang="en-US" dirty="0"/>
              <a:t>추출한 데이터로 </a:t>
            </a:r>
            <a:r>
              <a:rPr lang="ko-KR" altLang="en-US" dirty="0" smtClean="0"/>
              <a:t>만들어지는 </a:t>
            </a:r>
            <a:r>
              <a:rPr lang="en-US" altLang="ko-KR" dirty="0" smtClean="0"/>
              <a:t>non-operational DB</a:t>
            </a:r>
            <a:endParaRPr lang="ko-KR" altLang="en-US" dirty="0"/>
          </a:p>
          <a:p>
            <a:pPr lvl="2"/>
            <a:r>
              <a:rPr lang="ko-KR" altLang="en-US" dirty="0" smtClean="0"/>
              <a:t>질의</a:t>
            </a:r>
            <a:r>
              <a:rPr lang="en-US" altLang="ko-KR" dirty="0"/>
              <a:t>, </a:t>
            </a:r>
            <a:r>
              <a:rPr lang="ko-KR" altLang="en-US" dirty="0"/>
              <a:t>보고서 작성</a:t>
            </a:r>
            <a:r>
              <a:rPr lang="en-US" altLang="ko-KR" dirty="0"/>
              <a:t>, data mining </a:t>
            </a:r>
            <a:r>
              <a:rPr lang="ko-KR" altLang="en-US" dirty="0"/>
              <a:t>등에 </a:t>
            </a:r>
            <a:r>
              <a:rPr lang="ko-KR" altLang="en-US" dirty="0" smtClean="0"/>
              <a:t>이용됨</a:t>
            </a:r>
            <a:endParaRPr lang="en-US" altLang="ko-KR" dirty="0" smtClean="0"/>
          </a:p>
          <a:p>
            <a:pPr lvl="2"/>
            <a:r>
              <a:rPr lang="ko-KR" altLang="en-US" dirty="0"/>
              <a:t>응용프로그램의 성능이 </a:t>
            </a:r>
            <a:r>
              <a:rPr lang="ko-KR" altLang="en-US" dirty="0" smtClean="0"/>
              <a:t>중요하므로 정규화는 도움이 안됨</a:t>
            </a:r>
            <a:endParaRPr lang="ko-KR" altLang="en-US" dirty="0"/>
          </a:p>
          <a:p>
            <a:pPr lvl="1"/>
            <a:r>
              <a:rPr lang="ko-KR" altLang="en-US" dirty="0" smtClean="0"/>
              <a:t>역정규화</a:t>
            </a:r>
            <a:r>
              <a:rPr lang="en-US" altLang="ko-KR" dirty="0"/>
              <a:t>(</a:t>
            </a:r>
            <a:r>
              <a:rPr lang="en-US" altLang="ko-KR" dirty="0" err="1"/>
              <a:t>denormalization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역정규화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정규화된 테이블을 하나의 </a:t>
            </a:r>
            <a:r>
              <a:rPr lang="ko-KR" altLang="en-US" dirty="0"/>
              <a:t>테이블로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 프로그램의 성능 개선에 도움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Customized </a:t>
            </a:r>
            <a:r>
              <a:rPr lang="en-US" altLang="ko-KR" dirty="0"/>
              <a:t>table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en-US" altLang="ko-KR" dirty="0"/>
              <a:t>Customize each copy of a table for a specific application</a:t>
            </a:r>
          </a:p>
          <a:p>
            <a:pPr lvl="2"/>
            <a:r>
              <a:rPr lang="en-US" altLang="ko-KR" dirty="0" smtClean="0"/>
              <a:t>Read-only </a:t>
            </a:r>
            <a:r>
              <a:rPr lang="en-US" altLang="ko-KR" dirty="0"/>
              <a:t>databases are often designed with many copies of the same data</a:t>
            </a:r>
            <a:r>
              <a:rPr lang="en-US" altLang="ko-KR" dirty="0" smtClean="0"/>
              <a:t>, but </a:t>
            </a:r>
            <a:r>
              <a:rPr lang="en-US" altLang="ko-KR" dirty="0"/>
              <a:t>with each copy customized for a specific application.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07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정규화를 이용한 </a:t>
            </a:r>
            <a:r>
              <a:rPr lang="en-US" altLang="ko-KR" dirty="0"/>
              <a:t>DB Schema</a:t>
            </a:r>
            <a:r>
              <a:rPr lang="ko-KR" altLang="en-US" dirty="0"/>
              <a:t> 설계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공통적인 설계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en-US" altLang="ko-KR" dirty="0"/>
              <a:t>Multi-value, multi-column </a:t>
            </a:r>
            <a:r>
              <a:rPr lang="en-US" altLang="ko-KR" dirty="0" smtClean="0"/>
              <a:t>problem</a:t>
            </a:r>
          </a:p>
          <a:p>
            <a:pPr lvl="2"/>
            <a:r>
              <a:rPr lang="ko-KR" altLang="en-US" dirty="0" err="1"/>
              <a:t>다치</a:t>
            </a:r>
            <a:r>
              <a:rPr lang="en-US" altLang="ko-KR" dirty="0"/>
              <a:t>/</a:t>
            </a:r>
            <a:r>
              <a:rPr lang="ko-KR" altLang="en-US" dirty="0"/>
              <a:t>복합 속성은 별개의 테이블로 </a:t>
            </a:r>
            <a:r>
              <a:rPr lang="ko-KR" altLang="en-US" dirty="0" smtClean="0"/>
              <a:t>분리</a:t>
            </a:r>
            <a:endParaRPr lang="en-US" altLang="ko-KR" dirty="0"/>
          </a:p>
          <a:p>
            <a:pPr lvl="1"/>
            <a:r>
              <a:rPr lang="en-US" altLang="ko-KR" dirty="0" smtClean="0"/>
              <a:t>Inconsistent values</a:t>
            </a:r>
          </a:p>
          <a:p>
            <a:pPr lvl="2"/>
            <a:r>
              <a:rPr lang="ko-KR" altLang="en-US" dirty="0"/>
              <a:t>서로 다른 사용자</a:t>
            </a:r>
            <a:r>
              <a:rPr lang="en-US" altLang="ko-KR" dirty="0"/>
              <a:t>(or </a:t>
            </a:r>
            <a:r>
              <a:rPr lang="ko-KR" altLang="en-US" dirty="0"/>
              <a:t>데이터 소스</a:t>
            </a:r>
            <a:r>
              <a:rPr lang="en-US" altLang="ko-KR" dirty="0"/>
              <a:t>)</a:t>
            </a:r>
            <a:r>
              <a:rPr lang="ko-KR" altLang="en-US" dirty="0"/>
              <a:t>는 동일한 값을 약간씩 다르게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primary/foreign </a:t>
            </a:r>
            <a:r>
              <a:rPr lang="en-US" altLang="ko-KR" dirty="0"/>
              <a:t>key</a:t>
            </a:r>
            <a:r>
              <a:rPr lang="ko-KR" altLang="en-US" dirty="0"/>
              <a:t>일 경우 </a:t>
            </a:r>
            <a:r>
              <a:rPr lang="ko-KR" altLang="en-US" dirty="0" smtClean="0"/>
              <a:t>문제가 </a:t>
            </a:r>
            <a:r>
              <a:rPr lang="ko-KR" altLang="en-US" dirty="0"/>
              <a:t>됨</a:t>
            </a:r>
          </a:p>
          <a:p>
            <a:pPr lvl="2"/>
            <a:r>
              <a:rPr lang="ko-KR" altLang="en-US" dirty="0"/>
              <a:t>탐지 방법</a:t>
            </a:r>
          </a:p>
          <a:p>
            <a:pPr lvl="3"/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ko-KR" altLang="en-US" dirty="0"/>
              <a:t>검사 수행</a:t>
            </a:r>
          </a:p>
          <a:p>
            <a:pPr lvl="3"/>
            <a:r>
              <a:rPr lang="ko-KR" altLang="en-US" dirty="0"/>
              <a:t>의심스러운 칼럼에 대해 </a:t>
            </a:r>
            <a:r>
              <a:rPr lang="en-US" altLang="ko-KR" dirty="0"/>
              <a:t>SQL GROUP BY</a:t>
            </a:r>
            <a:r>
              <a:rPr lang="ko-KR" altLang="en-US" dirty="0"/>
              <a:t>절 수행</a:t>
            </a:r>
            <a:endParaRPr lang="en-US" altLang="ko-KR" dirty="0"/>
          </a:p>
          <a:p>
            <a:pPr lvl="1"/>
            <a:r>
              <a:rPr lang="en-US" altLang="ko-KR" dirty="0" smtClean="0"/>
              <a:t>Missing values(or null value) : </a:t>
            </a:r>
            <a:r>
              <a:rPr lang="ko-KR" altLang="en-US" dirty="0" smtClean="0"/>
              <a:t>신중하게 다룰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General-purpose </a:t>
            </a:r>
            <a:r>
              <a:rPr lang="en-US" altLang="ko-KR" dirty="0"/>
              <a:t>remarks </a:t>
            </a:r>
            <a:r>
              <a:rPr lang="en-US" altLang="ko-KR" dirty="0" smtClean="0"/>
              <a:t>column</a:t>
            </a:r>
          </a:p>
          <a:p>
            <a:pPr lvl="2"/>
            <a:r>
              <a:rPr lang="ko-KR" altLang="en-US" dirty="0" smtClean="0"/>
              <a:t>주로 사용되는 칼럼 명</a:t>
            </a:r>
            <a:r>
              <a:rPr lang="en-US" altLang="ko-KR" dirty="0" smtClean="0"/>
              <a:t>: </a:t>
            </a:r>
            <a:r>
              <a:rPr lang="en-US" altLang="ko-KR" dirty="0"/>
              <a:t>Remarks, Comments, Notes.</a:t>
            </a:r>
          </a:p>
          <a:p>
            <a:pPr lvl="2"/>
            <a:r>
              <a:rPr lang="ko-KR" altLang="en-US" dirty="0" smtClean="0"/>
              <a:t>가끔 </a:t>
            </a:r>
            <a:r>
              <a:rPr lang="ko-KR" altLang="en-US" dirty="0"/>
              <a:t>중요한 데이터를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고객의 관심</a:t>
            </a:r>
          </a:p>
          <a:p>
            <a:pPr lvl="2"/>
            <a:r>
              <a:rPr lang="en-US" altLang="ko-KR" dirty="0" smtClean="0"/>
              <a:t>Remark </a:t>
            </a:r>
            <a:r>
              <a:rPr lang="ko-KR" altLang="en-US" dirty="0" smtClean="0"/>
              <a:t>칼럼은</a:t>
            </a:r>
            <a:r>
              <a:rPr lang="en-US" altLang="ko-KR" dirty="0" smtClean="0"/>
              <a:t> </a:t>
            </a:r>
            <a:r>
              <a:rPr lang="en-US" altLang="ko-KR" dirty="0"/>
              <a:t>inconsistent</a:t>
            </a:r>
            <a:r>
              <a:rPr lang="ko-KR" altLang="en-US" dirty="0"/>
              <a:t>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</a:t>
            </a:r>
            <a:r>
              <a:rPr lang="ko-KR" altLang="en-US" dirty="0"/>
              <a:t>개의 데이터 항목을 가질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068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Relation Schema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104265"/>
            <a:ext cx="8229601" cy="522551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스키마 설계 과정</a:t>
            </a:r>
            <a:endParaRPr lang="en-US" altLang="ko-KR" dirty="0" smtClean="0"/>
          </a:p>
          <a:p>
            <a:pPr marL="719138" lvl="1" indent="-361950">
              <a:buFont typeface="+mj-lt"/>
              <a:buAutoNum type="arabicPeriod"/>
            </a:pPr>
            <a:r>
              <a:rPr lang="ko-KR" altLang="en-US" dirty="0" smtClean="0"/>
              <a:t>개체</a:t>
            </a:r>
            <a:r>
              <a:rPr lang="en-US" altLang="ko-KR" dirty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이들 사이의 관계성</a:t>
            </a:r>
            <a:r>
              <a:rPr lang="en-US" altLang="ko-KR" dirty="0" smtClean="0"/>
              <a:t>(</a:t>
            </a:r>
            <a:r>
              <a:rPr lang="en-US" altLang="ko-KR" dirty="0"/>
              <a:t>relationship) </a:t>
            </a:r>
            <a:r>
              <a:rPr lang="ko-KR" altLang="en-US" dirty="0"/>
              <a:t>파악</a:t>
            </a:r>
          </a:p>
          <a:p>
            <a:pPr marL="719138" lvl="1" indent="-361950">
              <a:buFont typeface="+mj-lt"/>
              <a:buAutoNum type="arabicPeriod"/>
            </a:pPr>
            <a:r>
              <a:rPr lang="ko-KR" altLang="en-US" dirty="0" smtClean="0"/>
              <a:t>아래 사항을 </a:t>
            </a:r>
            <a:r>
              <a:rPr lang="ko-KR" altLang="en-US" dirty="0"/>
              <a:t>고려하여 연관성 있는 </a:t>
            </a:r>
            <a:r>
              <a:rPr lang="ko-KR" altLang="en-US" dirty="0" smtClean="0"/>
              <a:t>속성들을 테이블로 </a:t>
            </a:r>
            <a:r>
              <a:rPr lang="ko-KR" altLang="en-US" dirty="0"/>
              <a:t>묶음</a:t>
            </a:r>
          </a:p>
          <a:p>
            <a:pPr marL="1182688" lvl="2" indent="-457200"/>
            <a:r>
              <a:rPr lang="ko-KR" altLang="en-US" dirty="0"/>
              <a:t>데이터 사이의 종속성</a:t>
            </a:r>
            <a:r>
              <a:rPr lang="en-US" altLang="ko-KR" dirty="0"/>
              <a:t>(Data Dependency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함수 종속</a:t>
            </a:r>
            <a:r>
              <a:rPr lang="en-US" altLang="ko-KR" dirty="0" smtClean="0"/>
              <a:t>(FD), </a:t>
            </a:r>
            <a:r>
              <a:rPr lang="ko-KR" altLang="en-US" dirty="0" err="1" smtClean="0"/>
              <a:t>다치</a:t>
            </a:r>
            <a:r>
              <a:rPr lang="ko-KR" altLang="en-US" dirty="0" smtClean="0"/>
              <a:t> 종속</a:t>
            </a:r>
            <a:r>
              <a:rPr lang="en-US" altLang="ko-KR" dirty="0" smtClean="0"/>
              <a:t>(MVD), </a:t>
            </a:r>
            <a:r>
              <a:rPr lang="ko-KR" altLang="en-US" dirty="0" smtClean="0"/>
              <a:t>조인 종속</a:t>
            </a:r>
            <a:r>
              <a:rPr lang="en-US" altLang="ko-KR" dirty="0" smtClean="0"/>
              <a:t>(JD)</a:t>
            </a:r>
            <a:endParaRPr lang="ko-KR" altLang="en-US" dirty="0" smtClean="0"/>
          </a:p>
          <a:p>
            <a:pPr marL="1182688" lvl="2" indent="-457200"/>
            <a:r>
              <a:rPr lang="ko-KR" altLang="en-US" dirty="0" smtClean="0"/>
              <a:t>효율적인 데이터 처리</a:t>
            </a:r>
            <a:endParaRPr lang="ko-KR" altLang="en-US" dirty="0"/>
          </a:p>
          <a:p>
            <a:pPr marL="1182688" lvl="2" indent="-457200"/>
            <a:r>
              <a:rPr lang="ko-KR" altLang="en-US" dirty="0" smtClean="0"/>
              <a:t>데이터의 일관성 유지</a:t>
            </a:r>
            <a:endParaRPr lang="en-US" altLang="ko-KR" dirty="0"/>
          </a:p>
          <a:p>
            <a:pPr marL="719138" lvl="1" indent="-363538">
              <a:buFont typeface="+mj-lt"/>
              <a:buAutoNum type="arabicPeriod"/>
            </a:pPr>
            <a:r>
              <a:rPr lang="ko-KR" altLang="en-US" dirty="0" smtClean="0"/>
              <a:t>만들어진 테이블의 </a:t>
            </a:r>
            <a:r>
              <a:rPr lang="ko-KR" altLang="en-US" b="1" dirty="0" smtClean="0">
                <a:solidFill>
                  <a:srgbClr val="0070C0"/>
                </a:solidFill>
              </a:rPr>
              <a:t>문제점</a:t>
            </a:r>
            <a:r>
              <a:rPr lang="ko-KR" altLang="en-US" dirty="0" smtClean="0"/>
              <a:t>을 발견하여 보다 나은 테이블로 개선</a:t>
            </a:r>
            <a:endParaRPr lang="ko-KR" altLang="en-US" dirty="0"/>
          </a:p>
          <a:p>
            <a:pPr lvl="2"/>
            <a:r>
              <a:rPr lang="ko-KR" altLang="en-US" dirty="0" smtClean="0"/>
              <a:t>잘못 설계하면 불필요한 데이터 중복 발생</a:t>
            </a:r>
            <a:endParaRPr lang="en-US" altLang="ko-KR" dirty="0" smtClean="0"/>
          </a:p>
          <a:p>
            <a:pPr lvl="2"/>
            <a:r>
              <a:rPr lang="ko-KR" altLang="en-US" b="1" dirty="0">
                <a:solidFill>
                  <a:srgbClr val="0070C0"/>
                </a:solidFill>
              </a:rPr>
              <a:t>데</a:t>
            </a:r>
            <a:r>
              <a:rPr lang="ko-KR" altLang="en-US" b="1" dirty="0" smtClean="0">
                <a:solidFill>
                  <a:srgbClr val="0070C0"/>
                </a:solidFill>
              </a:rPr>
              <a:t>이터 중복</a:t>
            </a:r>
            <a:r>
              <a:rPr lang="en-US" altLang="ko-KR" b="1" dirty="0">
                <a:solidFill>
                  <a:srgbClr val="0070C0"/>
                </a:solidFill>
              </a:rPr>
              <a:t> (redundancy)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</a:rPr>
              <a:t>데이터 관리 상의 치명적 문제 야기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23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467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조작 시 </a:t>
            </a:r>
            <a:r>
              <a:rPr lang="ko-KR" altLang="en-US" dirty="0"/>
              <a:t>발생하는 이상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삭제</a:t>
            </a:r>
            <a:r>
              <a:rPr lang="en-US" altLang="ko-KR" dirty="0" smtClean="0"/>
              <a:t>(deletion)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원하지 </a:t>
            </a:r>
            <a:r>
              <a:rPr lang="ko-KR" altLang="en-US" dirty="0"/>
              <a:t>않는 정보가 유실됨</a:t>
            </a:r>
          </a:p>
          <a:p>
            <a:pPr lvl="2"/>
            <a:r>
              <a:rPr lang="ko-KR" altLang="en-US" dirty="0" smtClean="0"/>
              <a:t>삽입</a:t>
            </a:r>
            <a:r>
              <a:rPr lang="en-US" altLang="ko-KR" dirty="0" smtClean="0"/>
              <a:t>(insertion)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원하지 </a:t>
            </a:r>
            <a:r>
              <a:rPr lang="ko-KR" altLang="en-US" dirty="0"/>
              <a:t>않는 정보가 </a:t>
            </a:r>
            <a:r>
              <a:rPr lang="ko-KR" altLang="en-US" dirty="0" smtClean="0"/>
              <a:t>강제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/>
              <a:t>삽입됨</a:t>
            </a:r>
          </a:p>
          <a:p>
            <a:pPr lvl="2"/>
            <a:r>
              <a:rPr lang="ko-KR" altLang="en-US" dirty="0" smtClean="0"/>
              <a:t>갱신</a:t>
            </a:r>
            <a:r>
              <a:rPr lang="en-US" altLang="ko-KR" dirty="0" smtClean="0"/>
              <a:t>(update)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: data </a:t>
            </a:r>
            <a:r>
              <a:rPr lang="en-US" altLang="ko-KR" dirty="0"/>
              <a:t>inconsistency</a:t>
            </a:r>
            <a:r>
              <a:rPr lang="ko-KR" altLang="en-US" dirty="0"/>
              <a:t>가 </a:t>
            </a:r>
            <a:r>
              <a:rPr lang="ko-KR" altLang="en-US" dirty="0" smtClean="0"/>
              <a:t>발생함</a:t>
            </a:r>
          </a:p>
          <a:p>
            <a:pPr lvl="1"/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dirty="0"/>
              <a:t>하나의 </a:t>
            </a:r>
            <a:r>
              <a:rPr lang="ko-KR" altLang="en-US" dirty="0" smtClean="0"/>
              <a:t>테이블에 </a:t>
            </a:r>
            <a:r>
              <a:rPr lang="ko-KR" altLang="en-US" dirty="0"/>
              <a:t>여러 </a:t>
            </a:r>
            <a:r>
              <a:rPr lang="ko-KR" altLang="en-US" dirty="0" smtClean="0"/>
              <a:t>가지의 관계성이 존재</a:t>
            </a:r>
            <a:endParaRPr lang="ko-KR" altLang="en-US" dirty="0"/>
          </a:p>
          <a:p>
            <a:pPr lvl="1"/>
            <a:r>
              <a:rPr lang="ko-KR" altLang="en-US" dirty="0" smtClean="0"/>
              <a:t>해결책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137368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Anomaly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9953"/>
              </p:ext>
            </p:extLst>
          </p:nvPr>
        </p:nvGraphicFramePr>
        <p:xfrm>
          <a:off x="394347" y="1402675"/>
          <a:ext cx="8229600" cy="4483222"/>
        </p:xfrm>
        <a:graphic>
          <a:graphicData uri="http://schemas.openxmlformats.org/drawingml/2006/table">
            <a:tbl>
              <a:tblPr/>
              <a:tblGrid>
                <a:gridCol w="880601"/>
                <a:gridCol w="528804"/>
                <a:gridCol w="890986"/>
                <a:gridCol w="526587"/>
                <a:gridCol w="526470"/>
                <a:gridCol w="4876152"/>
              </a:tblGrid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수강신청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학번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과목코드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성적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학년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200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SE3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FF0000"/>
                          </a:solidFill>
                          <a:effectLst/>
                          <a:latin typeface="한컴바탕" panose="02030600000101010101" pitchFamily="18" charset="2"/>
                        </a:rPr>
                        <a:t>C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FF0000"/>
                          </a:solidFill>
                          <a:effectLst/>
                          <a:latin typeface="휴먼모음T" panose="02030504000101010101" pitchFamily="18" charset="-127"/>
                        </a:rPr>
                        <a:t>3</a:t>
                      </a:r>
                      <a:endParaRPr lang="en-US" sz="900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수강취소 시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삭제 시</a:t>
                      </a:r>
                      <a:r>
                        <a:rPr lang="en-US" altLang="ko-KR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) </a:t>
                      </a:r>
                      <a:r>
                        <a:rPr lang="en-US" altLang="ko-KR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학년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’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정보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유실 ⇨ </a:t>
                      </a:r>
                      <a:r>
                        <a:rPr lang="ko-KR" altLang="en-US" sz="1500" b="1" kern="0" spc="0" dirty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삭제이상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300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300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400</a:t>
                      </a:r>
                      <a:endParaRPr lang="en-US" sz="9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SE4</a:t>
                      </a:r>
                      <a:endParaRPr lang="en-US" sz="9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A</a:t>
                      </a:r>
                      <a:endParaRPr lang="en-US" sz="900" kern="0" spc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B050"/>
                          </a:solidFill>
                          <a:effectLst/>
                          <a:latin typeface="휴먼모음T" panose="02030504000101010101" pitchFamily="18" charset="-127"/>
                        </a:rPr>
                        <a:t>1</a:t>
                      </a:r>
                      <a:endParaRPr lang="en-US" sz="900" kern="0" spc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609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 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학년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’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갱신 시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불일치 발생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가능 ⇨ </a:t>
                      </a:r>
                      <a:r>
                        <a:rPr lang="ko-KR" altLang="en-US" sz="1500" b="1" kern="0" spc="0" dirty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갱신이상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400</a:t>
                      </a:r>
                      <a:endParaRPr lang="en-US" sz="900" kern="0" spc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SE5</a:t>
                      </a:r>
                      <a:endParaRPr lang="en-US" sz="9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B050"/>
                          </a:solidFill>
                          <a:effectLst/>
                          <a:latin typeface="한컴바탕" panose="02030600000101010101" pitchFamily="18" charset="2"/>
                        </a:rPr>
                        <a:t>A</a:t>
                      </a:r>
                      <a:endParaRPr lang="en-US" sz="9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B050"/>
                          </a:solidFill>
                          <a:effectLst/>
                          <a:latin typeface="휴먼모음T" panose="02030504000101010101" pitchFamily="18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500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SE6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B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70C0"/>
                          </a:solidFill>
                          <a:effectLst/>
                          <a:latin typeface="한컴바탕" panose="02030600000101010101" pitchFamily="18" charset="2"/>
                        </a:rPr>
                        <a:t>600</a:t>
                      </a:r>
                      <a:endParaRPr lang="en-US" sz="9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70C0"/>
                          </a:solidFill>
                          <a:effectLst/>
                          <a:latin typeface="휴먼모음T" panose="02030504000101010101" pitchFamily="18" charset="-127"/>
                        </a:rPr>
                        <a:t>tmp1</a:t>
                      </a:r>
                      <a:endParaRPr lang="en-US" sz="9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70C0"/>
                          </a:solidFill>
                          <a:effectLst/>
                          <a:latin typeface="휴먼모음T" panose="02030504000101010101" pitchFamily="18" charset="-127"/>
                        </a:rPr>
                        <a:t>null</a:t>
                      </a:r>
                      <a:endParaRPr lang="en-US" sz="9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70C0"/>
                          </a:solidFill>
                          <a:effectLst/>
                          <a:latin typeface="한컴바탕" panose="02030600000101010101" pitchFamily="18" charset="2"/>
                        </a:rPr>
                        <a:t>3</a:t>
                      </a:r>
                      <a:endParaRPr lang="en-US" sz="900" kern="0" spc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6096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행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삽입 시 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원치 않는 정보 강제 </a:t>
                      </a: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삽입 ⇨ </a:t>
                      </a:r>
                      <a:r>
                        <a:rPr lang="ko-KR" altLang="en-US" sz="1500" b="1" kern="0" spc="0" dirty="0">
                          <a:solidFill>
                            <a:srgbClr val="FF0000"/>
                          </a:solidFill>
                          <a:effectLst/>
                          <a:ea typeface="한컴바탕" panose="02030600000101010101" pitchFamily="18" charset="2"/>
                        </a:rPr>
                        <a:t>삽입이상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9508" marR="59508" marT="16452" marB="1645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오른쪽 중괄호 3"/>
          <p:cNvSpPr/>
          <p:nvPr/>
        </p:nvSpPr>
        <p:spPr bwMode="auto">
          <a:xfrm>
            <a:off x="3773010" y="4110362"/>
            <a:ext cx="115409" cy="861133"/>
          </a:xfrm>
          <a:prstGeom prst="rightBrace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2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Functional Dependency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 latinLnBrk="0">
              <a:lnSpc>
                <a:spcPct val="120000"/>
              </a:lnSpc>
            </a:pPr>
            <a:r>
              <a:rPr lang="ko-KR" altLang="en-US" dirty="0" smtClean="0"/>
              <a:t>테이블에서 </a:t>
            </a:r>
            <a:r>
              <a:rPr lang="ko-KR" altLang="en-US" dirty="0"/>
              <a:t>한 속성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smtClean="0"/>
              <a:t>속성 집합</a:t>
            </a:r>
            <a:r>
              <a:rPr lang="en-US" altLang="ko-KR" dirty="0"/>
              <a:t>)</a:t>
            </a:r>
            <a:r>
              <a:rPr lang="ko-KR" altLang="en-US" dirty="0"/>
              <a:t>의 값이 다른 속성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smtClean="0"/>
              <a:t>속성 집합</a:t>
            </a:r>
            <a:r>
              <a:rPr lang="en-US" altLang="ko-KR" dirty="0"/>
              <a:t>)</a:t>
            </a:r>
            <a:r>
              <a:rPr lang="ko-KR" altLang="en-US" dirty="0"/>
              <a:t>의 값을 </a:t>
            </a:r>
            <a:r>
              <a:rPr lang="ko-KR" altLang="en-US" dirty="0" smtClean="0"/>
              <a:t>결정</a:t>
            </a:r>
            <a:endParaRPr lang="ko-KR" altLang="en-US" sz="1000" dirty="0"/>
          </a:p>
          <a:p>
            <a:pPr lvl="2" latinLnBrk="0">
              <a:lnSpc>
                <a:spcPct val="120000"/>
              </a:lnSpc>
            </a:pPr>
            <a:r>
              <a:rPr lang="en-US" altLang="ko-KR" dirty="0" smtClean="0"/>
              <a:t>X </a:t>
            </a:r>
            <a:r>
              <a:rPr lang="ko-KR" altLang="en-US" dirty="0"/>
              <a:t>→ </a:t>
            </a:r>
            <a:r>
              <a:rPr lang="en-US" altLang="ko-KR" dirty="0"/>
              <a:t>Y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 </a:t>
            </a:r>
            <a:r>
              <a:rPr lang="en-US" altLang="ko-KR" dirty="0"/>
              <a:t>Y</a:t>
            </a:r>
            <a:r>
              <a:rPr lang="ko-KR" altLang="en-US" dirty="0"/>
              <a:t>는 속성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ko-KR" altLang="en-US" b="1" dirty="0" smtClean="0">
                <a:solidFill>
                  <a:srgbClr val="0070C0"/>
                </a:solidFill>
              </a:rPr>
              <a:t>함수 종속</a:t>
            </a:r>
            <a:r>
              <a:rPr lang="en-US" altLang="ko-KR" b="1" dirty="0" smtClean="0">
                <a:solidFill>
                  <a:srgbClr val="0070C0"/>
                </a:solidFill>
              </a:rPr>
              <a:t>(functional dependent)</a:t>
            </a:r>
          </a:p>
          <a:p>
            <a:pPr lvl="2" latinLnBrk="0">
              <a:lnSpc>
                <a:spcPct val="120000"/>
              </a:lnSpc>
            </a:pPr>
            <a:r>
              <a:rPr lang="en-US" altLang="ko-KR" dirty="0" smtClean="0"/>
              <a:t>‘If </a:t>
            </a:r>
            <a:r>
              <a:rPr lang="en-US" altLang="ko-KR" dirty="0"/>
              <a:t>(A, B) → C, then neither A → C nor B → </a:t>
            </a:r>
            <a:r>
              <a:rPr lang="en-US" altLang="ko-KR" dirty="0" smtClean="0"/>
              <a:t>C’ </a:t>
            </a:r>
            <a:r>
              <a:rPr lang="ko-KR" altLang="en-US" dirty="0" smtClean="0"/>
              <a:t>이면 </a:t>
            </a:r>
            <a:r>
              <a:rPr lang="ko-KR" altLang="en-US" b="1" dirty="0" smtClean="0">
                <a:solidFill>
                  <a:srgbClr val="0070C0"/>
                </a:solidFill>
              </a:rPr>
              <a:t>완전</a:t>
            </a:r>
            <a:r>
              <a:rPr lang="en-US" altLang="ko-KR" b="1" dirty="0" smtClean="0">
                <a:solidFill>
                  <a:srgbClr val="0070C0"/>
                </a:solidFill>
              </a:rPr>
              <a:t>(full)</a:t>
            </a:r>
            <a:r>
              <a:rPr lang="ko-KR" altLang="en-US" b="1" dirty="0" smtClean="0">
                <a:solidFill>
                  <a:srgbClr val="0070C0"/>
                </a:solidFill>
              </a:rPr>
              <a:t> 함수 종속</a:t>
            </a:r>
            <a:r>
              <a:rPr lang="ko-KR" altLang="en-US" dirty="0" smtClean="0"/>
              <a:t>이라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</a:t>
            </a:r>
            <a:r>
              <a:rPr lang="ko-KR" altLang="en-US" b="1" dirty="0" smtClean="0">
                <a:solidFill>
                  <a:srgbClr val="0070C0"/>
                </a:solidFill>
              </a:rPr>
              <a:t>부분</a:t>
            </a:r>
            <a:r>
              <a:rPr lang="en-US" altLang="ko-KR" b="1" dirty="0" smtClean="0">
                <a:solidFill>
                  <a:srgbClr val="0070C0"/>
                </a:solidFill>
              </a:rPr>
              <a:t>(partial) </a:t>
            </a:r>
            <a:r>
              <a:rPr lang="ko-KR" altLang="en-US" b="1" dirty="0" smtClean="0">
                <a:solidFill>
                  <a:srgbClr val="0070C0"/>
                </a:solidFill>
              </a:rPr>
              <a:t>함수 종속 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 latinLnBrk="0">
              <a:lnSpc>
                <a:spcPct val="120000"/>
              </a:lnSpc>
            </a:pPr>
            <a:r>
              <a:rPr lang="ko-KR" altLang="en-US" dirty="0" smtClean="0"/>
              <a:t>함수 종속에서 속성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</a:t>
            </a:r>
            <a:r>
              <a:rPr lang="ko-KR" altLang="en-US" b="1" dirty="0" smtClean="0">
                <a:solidFill>
                  <a:srgbClr val="0070C0"/>
                </a:solidFill>
              </a:rPr>
              <a:t>결정자</a:t>
            </a:r>
            <a:r>
              <a:rPr lang="en-US" altLang="ko-KR" b="1" dirty="0" smtClean="0">
                <a:solidFill>
                  <a:srgbClr val="0070C0"/>
                </a:solidFill>
              </a:rPr>
              <a:t>(determinant),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종속자</a:t>
            </a:r>
            <a:r>
              <a:rPr lang="en-US" altLang="ko-KR" b="1" dirty="0" smtClean="0">
                <a:solidFill>
                  <a:srgbClr val="0070C0"/>
                </a:solidFill>
              </a:rPr>
              <a:t>(dependent) 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lvl="2" latinLnBrk="0">
              <a:lnSpc>
                <a:spcPct val="120000"/>
              </a:lnSpc>
            </a:pPr>
            <a:r>
              <a:rPr lang="ko-KR" altLang="en-US" dirty="0" smtClean="0"/>
              <a:t>복합결정자 </a:t>
            </a:r>
            <a:r>
              <a:rPr lang="en-US" altLang="ko-KR" dirty="0"/>
              <a:t>(composite determinant)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결정자가 속성 집합일 때</a:t>
            </a:r>
            <a:endParaRPr lang="ko-KR" altLang="en-US" sz="600" dirty="0"/>
          </a:p>
          <a:p>
            <a:pPr latinLnBrk="0">
              <a:lnSpc>
                <a:spcPct val="120000"/>
              </a:lnSpc>
            </a:pPr>
            <a:r>
              <a:rPr lang="ko-KR" altLang="en-US" dirty="0" smtClean="0"/>
              <a:t>함수 종속에 관한 </a:t>
            </a:r>
            <a:r>
              <a:rPr lang="ko-KR" altLang="en-US" dirty="0"/>
              <a:t>규칙</a:t>
            </a:r>
            <a:endParaRPr lang="ko-KR" altLang="en-US" sz="1400" dirty="0"/>
          </a:p>
          <a:p>
            <a:pPr lvl="1" latinLnBrk="0">
              <a:lnSpc>
                <a:spcPct val="120000"/>
              </a:lnSpc>
            </a:pPr>
            <a:r>
              <a:rPr lang="en-US" altLang="ko-KR" dirty="0" smtClean="0"/>
              <a:t>A⊇B </a:t>
            </a:r>
            <a:r>
              <a:rPr lang="en-US" altLang="ko-KR" dirty="0"/>
              <a:t>⇒ </a:t>
            </a:r>
            <a:r>
              <a:rPr lang="en-US" altLang="ko-KR" dirty="0" smtClean="0"/>
              <a:t>A</a:t>
            </a:r>
            <a:r>
              <a:rPr lang="ko-KR" altLang="en-US" dirty="0" smtClean="0"/>
              <a:t>→</a:t>
            </a:r>
            <a:r>
              <a:rPr lang="en-US" altLang="ko-KR" dirty="0" smtClean="0"/>
              <a:t>B</a:t>
            </a:r>
            <a:r>
              <a:rPr lang="ko-KR" altLang="en-US" dirty="0" smtClean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→</a:t>
            </a:r>
            <a:r>
              <a:rPr lang="en-US" altLang="ko-KR" dirty="0" smtClean="0"/>
              <a:t>A (</a:t>
            </a:r>
            <a:r>
              <a:rPr lang="ko-KR" altLang="en-US" dirty="0" smtClean="0"/>
              <a:t>반사 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  <a:endParaRPr lang="ko-KR" altLang="en-US" sz="1000" dirty="0"/>
          </a:p>
          <a:p>
            <a:pPr lvl="1" latinLnBrk="0">
              <a:lnSpc>
                <a:spcPct val="120000"/>
              </a:lnSpc>
            </a:pPr>
            <a:r>
              <a:rPr lang="en-US" altLang="ko-KR" dirty="0" smtClean="0"/>
              <a:t>A</a:t>
            </a:r>
            <a:r>
              <a:rPr lang="ko-KR" altLang="en-US" dirty="0"/>
              <a:t>→</a:t>
            </a:r>
            <a:r>
              <a:rPr lang="en-US" altLang="ko-KR" dirty="0"/>
              <a:t>B </a:t>
            </a:r>
            <a:r>
              <a:rPr lang="en-US" altLang="ko-KR" dirty="0" smtClean="0"/>
              <a:t>⇒ AC</a:t>
            </a:r>
            <a:r>
              <a:rPr lang="ko-KR" altLang="en-US" dirty="0" smtClean="0"/>
              <a:t>→</a:t>
            </a:r>
            <a:r>
              <a:rPr lang="en-US" altLang="ko-KR" dirty="0" smtClean="0"/>
              <a:t>BC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 </a:t>
            </a:r>
            <a:r>
              <a:rPr lang="en-US" altLang="ko-KR" dirty="0" smtClean="0"/>
              <a:t>AC</a:t>
            </a:r>
            <a:r>
              <a:rPr lang="ko-KR" altLang="en-US" dirty="0" smtClean="0"/>
              <a:t>→</a:t>
            </a:r>
            <a:r>
              <a:rPr lang="en-US" altLang="ko-KR" dirty="0"/>
              <a:t>B (</a:t>
            </a:r>
            <a:r>
              <a:rPr lang="ko-KR" altLang="en-US" dirty="0"/>
              <a:t>첨가 규칙</a:t>
            </a:r>
            <a:r>
              <a:rPr lang="en-US" altLang="ko-KR" dirty="0"/>
              <a:t>)</a:t>
            </a:r>
            <a:endParaRPr lang="ko-KR" altLang="en-US" sz="1000" dirty="0"/>
          </a:p>
          <a:p>
            <a:pPr lvl="1" latinLnBrk="0">
              <a:lnSpc>
                <a:spcPct val="120000"/>
              </a:lnSpc>
            </a:pPr>
            <a:r>
              <a:rPr lang="en-US" altLang="ko-KR" dirty="0" smtClean="0"/>
              <a:t>A</a:t>
            </a:r>
            <a:r>
              <a:rPr lang="ko-KR" altLang="en-US" dirty="0"/>
              <a:t>→</a:t>
            </a:r>
            <a:r>
              <a:rPr lang="en-US" altLang="ko-KR" dirty="0" smtClean="0"/>
              <a:t>B and B</a:t>
            </a:r>
            <a:r>
              <a:rPr lang="ko-KR" altLang="en-US" dirty="0" smtClean="0"/>
              <a:t>→</a:t>
            </a:r>
            <a:r>
              <a:rPr lang="en-US" altLang="ko-KR" dirty="0" smtClean="0"/>
              <a:t>C </a:t>
            </a:r>
            <a:r>
              <a:rPr lang="en-US" altLang="ko-KR" dirty="0"/>
              <a:t>⇒ </a:t>
            </a:r>
            <a:r>
              <a:rPr lang="en-US" altLang="ko-KR" dirty="0" smtClean="0"/>
              <a:t>A</a:t>
            </a:r>
            <a:r>
              <a:rPr lang="ko-KR" altLang="en-US" dirty="0" smtClean="0"/>
              <a:t>→</a:t>
            </a:r>
            <a:r>
              <a:rPr lang="en-US" altLang="ko-KR" dirty="0" smtClean="0"/>
              <a:t>C </a:t>
            </a:r>
            <a:r>
              <a:rPr lang="en-US" altLang="ko-KR" dirty="0"/>
              <a:t>(</a:t>
            </a:r>
            <a:r>
              <a:rPr lang="ko-KR" altLang="en-US" dirty="0"/>
              <a:t>이행 규칙</a:t>
            </a:r>
            <a:r>
              <a:rPr lang="en-US" altLang="ko-KR" dirty="0"/>
              <a:t>)</a:t>
            </a:r>
            <a:endParaRPr lang="ko-KR" altLang="en-US" sz="1000" dirty="0"/>
          </a:p>
          <a:p>
            <a:pPr lvl="1" latinLnBrk="0">
              <a:lnSpc>
                <a:spcPct val="120000"/>
              </a:lnSpc>
            </a:pPr>
            <a:r>
              <a:rPr lang="en-US" altLang="ko-KR" dirty="0" smtClean="0"/>
              <a:t>A</a:t>
            </a:r>
            <a:r>
              <a:rPr lang="ko-KR" altLang="en-US" dirty="0"/>
              <a:t>→</a:t>
            </a:r>
            <a:r>
              <a:rPr lang="en-US" altLang="ko-KR" dirty="0"/>
              <a:t>B and A</a:t>
            </a:r>
            <a:r>
              <a:rPr lang="ko-KR" altLang="en-US" dirty="0"/>
              <a:t>→</a:t>
            </a:r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ko-KR" altLang="en-US" dirty="0" smtClean="0"/>
              <a:t>⇔ </a:t>
            </a:r>
            <a:r>
              <a:rPr lang="en-US" altLang="ko-KR" dirty="0"/>
              <a:t>A</a:t>
            </a:r>
            <a:r>
              <a:rPr lang="ko-KR" altLang="en-US" dirty="0"/>
              <a:t>→</a:t>
            </a:r>
            <a:r>
              <a:rPr lang="en-US" altLang="ko-KR" dirty="0"/>
              <a:t>(B, C</a:t>
            </a:r>
            <a:r>
              <a:rPr lang="en-US" altLang="ko-KR" dirty="0" smtClean="0"/>
              <a:t>) </a:t>
            </a:r>
            <a:r>
              <a:rPr lang="en-US" altLang="ko-KR" dirty="0"/>
              <a:t>(</a:t>
            </a:r>
            <a:r>
              <a:rPr lang="ko-KR" altLang="en-US" dirty="0"/>
              <a:t>분해</a:t>
            </a:r>
            <a:r>
              <a:rPr lang="en-US" altLang="ko-KR" dirty="0"/>
              <a:t>/</a:t>
            </a:r>
            <a:r>
              <a:rPr lang="ko-KR" altLang="en-US" dirty="0"/>
              <a:t>결합 규칙</a:t>
            </a:r>
            <a:r>
              <a:rPr lang="en-US" altLang="ko-KR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541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Functional Dependency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656503"/>
          </a:xfrm>
        </p:spPr>
        <p:txBody>
          <a:bodyPr/>
          <a:lstStyle/>
          <a:p>
            <a:r>
              <a:rPr lang="en-US" altLang="ko-KR" dirty="0"/>
              <a:t>Functional Dependency </a:t>
            </a:r>
            <a:r>
              <a:rPr lang="en-US" altLang="ko-KR" dirty="0" smtClean="0"/>
              <a:t>Diagram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856694" y="1841360"/>
            <a:ext cx="3773009" cy="1083076"/>
            <a:chOff x="1136342" y="2086252"/>
            <a:chExt cx="3773009" cy="108307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136342" y="2086252"/>
              <a:ext cx="2086252" cy="1083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331650" y="2192783"/>
              <a:ext cx="1722268" cy="3906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학번</a:t>
              </a:r>
              <a:endParaRPr lang="ko-KR" altLang="en-US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331650" y="2681055"/>
              <a:ext cx="1722268" cy="390618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과목코드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737499" y="2192783"/>
              <a:ext cx="1171852" cy="390618"/>
            </a:xfrm>
            <a:prstGeom prst="rect">
              <a:avLst/>
            </a:prstGeom>
            <a:solidFill>
              <a:srgbClr val="DDFFF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학년</a:t>
              </a: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3737499" y="2674782"/>
              <a:ext cx="1171852" cy="390618"/>
            </a:xfrm>
            <a:prstGeom prst="rect">
              <a:avLst/>
            </a:prstGeom>
            <a:solidFill>
              <a:srgbClr val="DDFFF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성적</a:t>
              </a:r>
              <a:endParaRPr lang="ko-KR" altLang="en-US" dirty="0" smtClean="0"/>
            </a:p>
          </p:txBody>
        </p:sp>
        <p:cxnSp>
          <p:nvCxnSpPr>
            <p:cNvPr id="12" name="직선 화살표 연결선 11"/>
            <p:cNvCxnSpPr>
              <a:endCxn id="11" idx="1"/>
            </p:cNvCxnSpPr>
            <p:nvPr/>
          </p:nvCxnSpPr>
          <p:spPr bwMode="auto">
            <a:xfrm flipV="1">
              <a:off x="3222594" y="2870091"/>
              <a:ext cx="514905" cy="6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>
              <a:stCxn id="7" idx="3"/>
            </p:cNvCxnSpPr>
            <p:nvPr/>
          </p:nvCxnSpPr>
          <p:spPr bwMode="auto">
            <a:xfrm>
              <a:off x="3053918" y="2388092"/>
              <a:ext cx="683581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60721"/>
              </p:ext>
            </p:extLst>
          </p:nvPr>
        </p:nvGraphicFramePr>
        <p:xfrm>
          <a:off x="856694" y="3015817"/>
          <a:ext cx="55662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668"/>
                <a:gridCol w="2929631"/>
              </a:tblGrid>
              <a:tr h="29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 종속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</a:tr>
              <a:tr h="303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 → 학년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 함수 종속</a:t>
                      </a:r>
                      <a:endParaRPr lang="ko-KR" altLang="en-US" dirty="0"/>
                    </a:p>
                  </a:txBody>
                  <a:tcPr/>
                </a:tc>
              </a:tr>
              <a:tr h="303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과목코드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→ 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완전 함수 종속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복합결정자</a:t>
                      </a:r>
                      <a:endParaRPr lang="ko-KR" altLang="en-US" dirty="0"/>
                    </a:p>
                  </a:txBody>
                  <a:tcPr/>
                </a:tc>
              </a:tr>
              <a:tr h="303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0" spc="0" dirty="0" smtClean="0">
                          <a:solidFill>
                            <a:schemeClr val="tx1"/>
                          </a:solidFill>
                          <a:effectLst/>
                          <a:ea typeface="한컴바탕" panose="02030600000101010101" pitchFamily="18" charset="2"/>
                        </a:rPr>
                        <a:t>(</a:t>
                      </a:r>
                      <a:r>
                        <a:rPr lang="ko-KR" altLang="en-US" sz="1800" b="1" kern="0" spc="0" dirty="0" smtClean="0">
                          <a:solidFill>
                            <a:srgbClr val="C00000"/>
                          </a:solidFill>
                          <a:effectLst/>
                          <a:ea typeface="한컴바탕" panose="02030600000101010101" pitchFamily="18" charset="2"/>
                        </a:rPr>
                        <a:t>학번</a:t>
                      </a:r>
                      <a:r>
                        <a:rPr lang="en-US" altLang="ko-KR" sz="1800" b="1" kern="0" spc="0" dirty="0" smtClean="0">
                          <a:solidFill>
                            <a:schemeClr val="tx1"/>
                          </a:solidFill>
                          <a:effectLst/>
                          <a:ea typeface="한컴바탕" panose="02030600000101010101" pitchFamily="18" charset="2"/>
                        </a:rPr>
                        <a:t>, </a:t>
                      </a:r>
                      <a:r>
                        <a:rPr lang="ko-KR" altLang="en-US" sz="1800" b="1" kern="0" spc="0" dirty="0" smtClean="0">
                          <a:solidFill>
                            <a:schemeClr val="tx1"/>
                          </a:solidFill>
                          <a:effectLst/>
                          <a:ea typeface="한컴바탕" panose="02030600000101010101" pitchFamily="18" charset="2"/>
                        </a:rPr>
                        <a:t>과목코드</a:t>
                      </a:r>
                      <a:r>
                        <a:rPr lang="en-US" altLang="ko-KR" sz="1800" b="1" kern="0" spc="0" dirty="0" smtClean="0">
                          <a:solidFill>
                            <a:schemeClr val="tx1"/>
                          </a:solidFill>
                          <a:effectLst/>
                          <a:ea typeface="한컴바탕" panose="02030600000101010101" pitchFamily="18" charset="2"/>
                        </a:rPr>
                        <a:t>)</a:t>
                      </a:r>
                      <a:r>
                        <a:rPr lang="ko-KR" altLang="en-US" sz="1800" b="1" kern="0" spc="0" dirty="0" smtClean="0">
                          <a:solidFill>
                            <a:schemeClr val="tx1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→ 학년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부분 함수 종속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56694" y="4563122"/>
            <a:ext cx="783010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예시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  <a:r>
              <a:rPr lang="ko-KR" altLang="en-US" dirty="0" smtClean="0">
                <a:latin typeface="Times New Roman" panose="02020603050405020304" pitchFamily="18" charset="0"/>
              </a:rPr>
              <a:t>재고관리테이블</a:t>
            </a:r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r>
              <a:rPr lang="ko-KR" altLang="en-US" dirty="0" smtClean="0">
                <a:latin typeface="Times New Roman" panose="02020603050405020304" pitchFamily="18" charset="0"/>
              </a:rPr>
              <a:t>물품</a:t>
            </a:r>
            <a:r>
              <a:rPr lang="en-US" altLang="ko-KR" dirty="0" smtClean="0">
                <a:latin typeface="Times New Roman" panose="02020603050405020304" pitchFamily="18" charset="0"/>
              </a:rPr>
              <a:t>ID, </a:t>
            </a:r>
            <a:r>
              <a:rPr lang="ko-KR" altLang="en-US" dirty="0" smtClean="0">
                <a:latin typeface="Times New Roman" panose="02020603050405020304" pitchFamily="18" charset="0"/>
              </a:rPr>
              <a:t>물품설명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구매부서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구매담당자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물품</a:t>
            </a:r>
            <a:r>
              <a:rPr lang="en-US" altLang="ko-KR" dirty="0" smtClean="0">
                <a:latin typeface="Times New Roman" panose="02020603050405020304" pitchFamily="18" charset="0"/>
              </a:rPr>
              <a:t>ID → (</a:t>
            </a:r>
            <a:r>
              <a:rPr lang="ko-KR" altLang="en-US" dirty="0" smtClean="0">
                <a:latin typeface="Times New Roman" panose="02020603050405020304" pitchFamily="18" charset="0"/>
              </a:rPr>
              <a:t>물품설명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구매부서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구매담당자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물품설명 </a:t>
            </a:r>
            <a:r>
              <a:rPr lang="en-US" altLang="ko-KR" dirty="0" smtClean="0">
                <a:latin typeface="Times New Roman" panose="02020603050405020304" pitchFamily="18" charset="0"/>
              </a:rPr>
              <a:t>→ (</a:t>
            </a:r>
            <a:r>
              <a:rPr lang="ko-KR" altLang="en-US" dirty="0" smtClean="0">
                <a:latin typeface="Times New Roman" panose="02020603050405020304" pitchFamily="18" charset="0"/>
              </a:rPr>
              <a:t>물품</a:t>
            </a:r>
            <a:r>
              <a:rPr lang="en-US" altLang="ko-KR" dirty="0" smtClean="0">
                <a:latin typeface="Times New Roman" panose="02020603050405020304" pitchFamily="18" charset="0"/>
              </a:rPr>
              <a:t>ID, </a:t>
            </a:r>
            <a:r>
              <a:rPr lang="ko-KR" altLang="en-US" dirty="0" smtClean="0">
                <a:latin typeface="Times New Roman" panose="02020603050405020304" pitchFamily="18" charset="0"/>
              </a:rPr>
              <a:t>구매부서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</a:rPr>
              <a:t>구매담당자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구매담당자 </a:t>
            </a:r>
            <a:r>
              <a:rPr lang="en-US" altLang="ko-KR" dirty="0" smtClean="0">
                <a:latin typeface="Times New Roman" panose="02020603050405020304" pitchFamily="18" charset="0"/>
              </a:rPr>
              <a:t>→ </a:t>
            </a:r>
            <a:r>
              <a:rPr lang="ko-KR" altLang="en-US" dirty="0" smtClean="0">
                <a:latin typeface="Times New Roman" panose="02020603050405020304" pitchFamily="18" charset="0"/>
              </a:rPr>
              <a:t>구매부서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[</a:t>
            </a:r>
            <a:r>
              <a:rPr lang="ko-KR" altLang="en-US" dirty="0" smtClean="0">
                <a:latin typeface="Times New Roman" panose="02020603050405020304" pitchFamily="18" charset="0"/>
              </a:rPr>
              <a:t>질문</a:t>
            </a:r>
            <a:r>
              <a:rPr lang="en-US" altLang="ko-KR" dirty="0" smtClean="0">
                <a:latin typeface="Times New Roman" panose="02020603050405020304" pitchFamily="18" charset="0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</a:rPr>
              <a:t>어떤 회사에서 하나의 물품을 여러 직원이 담당하고 있다면</a:t>
            </a:r>
            <a:r>
              <a:rPr lang="en-US" altLang="ko-KR" dirty="0" smtClean="0">
                <a:latin typeface="Times New Roman" panose="02020603050405020304" pitchFamily="18" charset="0"/>
              </a:rPr>
              <a:t>?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Times New Roman" panose="02020603050405020304" pitchFamily="18" charset="0"/>
              </a:rPr>
              <a:t>어떤 회사에서 한 직원이 두 개 이상의 부서에 근무할 수 있다면</a:t>
            </a:r>
            <a:r>
              <a:rPr lang="en-US" altLang="ko-KR" dirty="0" smtClean="0">
                <a:latin typeface="Times New Roman" panose="02020603050405020304" pitchFamily="18" charset="0"/>
              </a:rPr>
              <a:t>?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0374" y="2200549"/>
            <a:ext cx="34955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함수 종속은 각 속성의 현실적 의미</a:t>
            </a:r>
            <a:r>
              <a:rPr lang="en-US" altLang="ko-KR" dirty="0" smtClean="0">
                <a:latin typeface="Times New Roman" panose="02020603050405020304" pitchFamily="18" charset="0"/>
              </a:rPr>
              <a:t>(semantic)</a:t>
            </a:r>
            <a:r>
              <a:rPr lang="ko-KR" altLang="en-US" dirty="0" smtClean="0">
                <a:latin typeface="Times New Roman" panose="02020603050405020304" pitchFamily="18" charset="0"/>
              </a:rPr>
              <a:t>로부터 파악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1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</a:t>
            </a:r>
            <a:r>
              <a:rPr lang="en-US" altLang="ko-KR" dirty="0" smtClean="0"/>
              <a:t>(Key)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349850"/>
            <a:ext cx="8229601" cy="458931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Key: </a:t>
            </a:r>
            <a:r>
              <a:rPr lang="ko-KR" altLang="en-US" dirty="0" smtClean="0"/>
              <a:t>하나의 테이블에서 행을 </a:t>
            </a:r>
            <a:r>
              <a:rPr lang="ko-KR" altLang="en-US" dirty="0"/>
              <a:t>유일하게 식별할 수 있는 속성 집합</a:t>
            </a:r>
          </a:p>
          <a:p>
            <a:pPr lvl="1"/>
            <a:r>
              <a:rPr lang="ko-KR" altLang="en-US" dirty="0" err="1" smtClean="0"/>
              <a:t>복합키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(composite key): 2</a:t>
            </a:r>
            <a:r>
              <a:rPr lang="ko-KR" altLang="en-US" dirty="0" smtClean="0"/>
              <a:t>개 이상의 속성으로 구성된 키</a:t>
            </a:r>
          </a:p>
          <a:p>
            <a:r>
              <a:rPr lang="ko-KR" altLang="en-US" dirty="0" smtClean="0"/>
              <a:t>키의 종류</a:t>
            </a:r>
          </a:p>
          <a:p>
            <a:pPr lvl="1"/>
            <a:r>
              <a:rPr lang="ko-KR" altLang="en-US" dirty="0" smtClean="0"/>
              <a:t>후보 키</a:t>
            </a:r>
            <a:r>
              <a:rPr lang="en-US" altLang="ko-KR" dirty="0" smtClean="0"/>
              <a:t>(candidate key): </a:t>
            </a:r>
            <a:r>
              <a:rPr lang="ko-KR" altLang="en-US" dirty="0" smtClean="0"/>
              <a:t>하나의 테이블에서 행을 유일하게 </a:t>
            </a:r>
            <a:r>
              <a:rPr lang="ko-KR" altLang="en-US" dirty="0"/>
              <a:t>식별할 수 있는 속성 집합</a:t>
            </a:r>
          </a:p>
          <a:p>
            <a:pPr lvl="1"/>
            <a:r>
              <a:rPr lang="ko-KR" altLang="en-US" dirty="0" smtClean="0"/>
              <a:t>기본 키</a:t>
            </a:r>
            <a:r>
              <a:rPr lang="en-US" altLang="ko-KR" dirty="0" smtClean="0"/>
              <a:t>(primary key): </a:t>
            </a:r>
            <a:r>
              <a:rPr lang="ko-KR" altLang="en-US" dirty="0" smtClean="0"/>
              <a:t>후보 키 중에서 </a:t>
            </a:r>
            <a:r>
              <a:rPr lang="ko-KR" altLang="en-US" dirty="0"/>
              <a:t>주로 사용되는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CREATE </a:t>
            </a:r>
            <a:r>
              <a:rPr lang="en-US" altLang="ko-KR" dirty="0"/>
              <a:t>TABLE</a:t>
            </a:r>
            <a:r>
              <a:rPr lang="ko-KR" altLang="en-US" dirty="0"/>
              <a:t>의 </a:t>
            </a:r>
            <a:r>
              <a:rPr lang="en-US" altLang="ko-KR" dirty="0"/>
              <a:t>primary key constraint; short/numeric/</a:t>
            </a:r>
            <a:r>
              <a:rPr lang="ko-KR" altLang="en-US" dirty="0"/>
              <a:t>불변인 것이 이상적</a:t>
            </a:r>
          </a:p>
          <a:p>
            <a:pPr lvl="1"/>
            <a:r>
              <a:rPr lang="ko-KR" altLang="en-US" dirty="0" smtClean="0"/>
              <a:t>대리 키</a:t>
            </a:r>
            <a:r>
              <a:rPr lang="en-US" altLang="ko-KR" dirty="0" smtClean="0"/>
              <a:t>(surrogate key): </a:t>
            </a:r>
            <a:r>
              <a:rPr lang="ko-KR" altLang="en-US" dirty="0" smtClean="0"/>
              <a:t>기본 키로 </a:t>
            </a:r>
            <a:r>
              <a:rPr lang="ko-KR" altLang="en-US" dirty="0"/>
              <a:t>사용하기 위해 인위적으로 추가한</a:t>
            </a:r>
            <a:r>
              <a:rPr lang="en-US" altLang="ko-KR" dirty="0"/>
              <a:t>(</a:t>
            </a:r>
            <a:r>
              <a:rPr lang="ko-KR" altLang="en-US" dirty="0"/>
              <a:t>의미 없는</a:t>
            </a:r>
            <a:r>
              <a:rPr lang="en-US" altLang="ko-KR" dirty="0"/>
              <a:t>) </a:t>
            </a:r>
            <a:r>
              <a:rPr lang="ko-KR" altLang="en-US" dirty="0" smtClean="0"/>
              <a:t>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DBMS</a:t>
            </a:r>
            <a:r>
              <a:rPr lang="ko-KR" altLang="en-US" dirty="0"/>
              <a:t>가 </a:t>
            </a:r>
            <a:r>
              <a:rPr lang="ko-KR" altLang="en-US" dirty="0" smtClean="0"/>
              <a:t>제공하는</a:t>
            </a:r>
            <a:r>
              <a:rPr lang="en-US" altLang="ko-KR" dirty="0" smtClean="0"/>
              <a:t> </a:t>
            </a:r>
            <a:r>
              <a:rPr lang="ko-KR" altLang="en-US" dirty="0"/>
              <a:t>이상적인 </a:t>
            </a:r>
            <a:r>
              <a:rPr lang="ko-KR" altLang="en-US" dirty="0" smtClean="0"/>
              <a:t>기본 키</a:t>
            </a:r>
            <a:endParaRPr lang="ko-KR" altLang="en-US" dirty="0"/>
          </a:p>
          <a:p>
            <a:pPr lvl="1"/>
            <a:r>
              <a:rPr lang="ko-KR" altLang="en-US" dirty="0" smtClean="0"/>
              <a:t>외래 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foreighn</a:t>
            </a:r>
            <a:r>
              <a:rPr lang="en-US" altLang="ko-KR" dirty="0" smtClean="0"/>
              <a:t> key): </a:t>
            </a:r>
            <a:r>
              <a:rPr lang="ko-KR" altLang="en-US" dirty="0" smtClean="0"/>
              <a:t>다른 테이블의 기본 키 </a:t>
            </a:r>
            <a:r>
              <a:rPr lang="ko-KR" altLang="en-US" dirty="0"/>
              <a:t>⇨ 두 테이블間 </a:t>
            </a:r>
            <a:r>
              <a:rPr lang="en-US" altLang="ko-KR" dirty="0"/>
              <a:t>link(</a:t>
            </a:r>
            <a:r>
              <a:rPr lang="ko-KR" altLang="en-US" dirty="0"/>
              <a:t>부자 관계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smtClean="0"/>
              <a:t>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17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 </a:t>
            </a:r>
            <a:r>
              <a:rPr lang="en-US" altLang="ko-KR" dirty="0"/>
              <a:t>(Key)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키에 </a:t>
            </a:r>
            <a:r>
              <a:rPr lang="ko-KR" altLang="en-US" dirty="0" smtClean="0"/>
              <a:t>대한 </a:t>
            </a:r>
            <a:r>
              <a:rPr lang="ko-KR" altLang="en-US" dirty="0" err="1" smtClean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개체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(entity </a:t>
            </a:r>
            <a:r>
              <a:rPr lang="en-US" altLang="ko-KR" dirty="0"/>
              <a:t>integrity constraint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기본 </a:t>
            </a:r>
            <a:r>
              <a:rPr lang="ko-KR" altLang="en-US" dirty="0"/>
              <a:t>키의 값은 테이블 안에서 유일해야 함 </a:t>
            </a:r>
            <a:r>
              <a:rPr lang="en-US" altLang="ko-KR" dirty="0"/>
              <a:t>(</a:t>
            </a:r>
            <a:r>
              <a:rPr lang="ko-KR" altLang="en-US" dirty="0"/>
              <a:t>기본 키 유일성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null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  <a:r>
              <a:rPr lang="ko-KR" altLang="en-US" dirty="0"/>
              <a:t> 위반 시 행을 유일하게 식별할 수 없음</a:t>
            </a:r>
          </a:p>
          <a:p>
            <a:pPr lvl="1"/>
            <a:r>
              <a:rPr lang="ko-KR" altLang="en-US" dirty="0"/>
              <a:t>참조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(referential </a:t>
            </a:r>
            <a:r>
              <a:rPr lang="en-US" altLang="ko-KR" dirty="0"/>
              <a:t>integrity constraint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외래 </a:t>
            </a:r>
            <a:r>
              <a:rPr lang="ko-KR" altLang="en-US" dirty="0"/>
              <a:t>키의 값은 </a:t>
            </a:r>
            <a:r>
              <a:rPr lang="en-US" altLang="ko-KR" dirty="0"/>
              <a:t>parent relation</a:t>
            </a:r>
            <a:r>
              <a:rPr lang="ko-KR" altLang="en-US" dirty="0"/>
              <a:t>의 기본 키 값 중 하나이거나 </a:t>
            </a:r>
            <a:r>
              <a:rPr lang="en-US" altLang="ko-KR" dirty="0"/>
              <a:t>null.</a:t>
            </a:r>
          </a:p>
          <a:p>
            <a:pPr lvl="2"/>
            <a:r>
              <a:rPr lang="ko-KR" altLang="en-US" dirty="0"/>
              <a:t>위반 시  </a:t>
            </a:r>
            <a:r>
              <a:rPr lang="en-US" altLang="ko-KR" dirty="0"/>
              <a:t>orphan </a:t>
            </a:r>
            <a:r>
              <a:rPr lang="ko-KR" altLang="en-US" dirty="0"/>
              <a:t>발생</a:t>
            </a:r>
            <a:r>
              <a:rPr lang="en-US" altLang="ko-KR" dirty="0"/>
              <a:t>; </a:t>
            </a:r>
            <a:r>
              <a:rPr lang="ko-KR" altLang="en-US" dirty="0"/>
              <a:t>외래 키는 기본 키의 일부가 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22873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3380</TotalTime>
  <Pages>78</Pages>
  <Words>2356</Words>
  <Application>Microsoft Office PowerPoint</Application>
  <PresentationFormat>화면 슬라이드 쇼(4:3)</PresentationFormat>
  <Paragraphs>388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HY신명조</vt:lpstr>
      <vt:lpstr>굴림</vt:lpstr>
      <vt:lpstr>돋움</vt:lpstr>
      <vt:lpstr>바탕</vt:lpstr>
      <vt:lpstr>바탕체</vt:lpstr>
      <vt:lpstr>휴먼명조</vt:lpstr>
      <vt:lpstr>휴먼모음T</vt:lpstr>
      <vt:lpstr>Arial</vt:lpstr>
      <vt:lpstr>Cambria Math</vt:lpstr>
      <vt:lpstr>Times New Roman</vt:lpstr>
      <vt:lpstr>Wingdings</vt:lpstr>
      <vt:lpstr>한컴바탕</vt:lpstr>
      <vt:lpstr>색종이 상자</vt:lpstr>
      <vt:lpstr>데이터 종속성과 정규화</vt:lpstr>
      <vt:lpstr>관계형 데이터 모델 (Revisited)</vt:lpstr>
      <vt:lpstr>Relation Schema 설계</vt:lpstr>
      <vt:lpstr>Anomaly</vt:lpstr>
      <vt:lpstr>Anomaly 예시</vt:lpstr>
      <vt:lpstr>Functional Dependency (1)</vt:lpstr>
      <vt:lpstr>Functional Dependency (2)</vt:lpstr>
      <vt:lpstr>키 (Key) (1)</vt:lpstr>
      <vt:lpstr>키 (Key) (2)</vt:lpstr>
      <vt:lpstr>정규화(Normalization) ?</vt:lpstr>
      <vt:lpstr>제1 정규형(First Normal Form)</vt:lpstr>
      <vt:lpstr>Heath의 무손실 분해</vt:lpstr>
      <vt:lpstr>제2 정규형(Second Normal Form)</vt:lpstr>
      <vt:lpstr>제3 정규형(Third Normal Form)</vt:lpstr>
      <vt:lpstr>3NF에서의 Anomaly (1)</vt:lpstr>
      <vt:lpstr>3NF에서의 Anomaly (2)</vt:lpstr>
      <vt:lpstr>Boyce/Codd Normal Form</vt:lpstr>
      <vt:lpstr>함수 종속에 기초한 Anomaly 제거</vt:lpstr>
      <vt:lpstr>BCNF에서의 Anomaly</vt:lpstr>
      <vt:lpstr>Multi-Valued Dependency</vt:lpstr>
      <vt:lpstr>제4 정규형(Fourth Normal Form)</vt:lpstr>
      <vt:lpstr>Join Dependency</vt:lpstr>
      <vt:lpstr>제5 정규형(Fifth Normal Form)</vt:lpstr>
      <vt:lpstr>Projection 과정과 정규형</vt:lpstr>
      <vt:lpstr>정규형 사이의 포함 관계</vt:lpstr>
      <vt:lpstr>정규화를 이용한 DB Schema 설계(1)</vt:lpstr>
      <vt:lpstr>정규화를 이용한 DB Schema 설계(2)</vt:lpstr>
      <vt:lpstr>정규화를 이용한 DB Schema 설계(3)</vt:lpstr>
      <vt:lpstr>정규화를 이용한 DB Schema 설계(4)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437</cp:revision>
  <cp:lastPrinted>1998-03-03T12:31:10Z</cp:lastPrinted>
  <dcterms:created xsi:type="dcterms:W3CDTF">1995-08-26T10:43:50Z</dcterms:created>
  <dcterms:modified xsi:type="dcterms:W3CDTF">2017-02-24T05:11:24Z</dcterms:modified>
</cp:coreProperties>
</file>