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3"/>
  </p:notesMasterIdLst>
  <p:handoutMasterIdLst>
    <p:handoutMasterId r:id="rId44"/>
  </p:handout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2" r:id="rId10"/>
    <p:sldId id="271" r:id="rId11"/>
    <p:sldId id="274" r:id="rId12"/>
    <p:sldId id="275" r:id="rId13"/>
    <p:sldId id="276" r:id="rId14"/>
    <p:sldId id="277" r:id="rId15"/>
    <p:sldId id="279" r:id="rId16"/>
    <p:sldId id="280" r:id="rId17"/>
    <p:sldId id="278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DDF0C8"/>
    <a:srgbClr val="28EEF8"/>
    <a:srgbClr val="FFCCFF"/>
    <a:srgbClr val="FF66FF"/>
    <a:srgbClr val="990000"/>
    <a:srgbClr val="FF0000"/>
    <a:srgbClr val="33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6067" autoAdjust="0"/>
  </p:normalViewPr>
  <p:slideViewPr>
    <p:cSldViewPr snapToGrid="0">
      <p:cViewPr varScale="1">
        <p:scale>
          <a:sx n="108" d="100"/>
          <a:sy n="108" d="100"/>
        </p:scale>
        <p:origin x="16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1799045-98A7-4312-999A-0F598F102DCF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742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OD</a:t>
            </a:r>
            <a:r>
              <a:rPr lang="en-US" altLang="ko-KR" dirty="0" smtClean="0"/>
              <a:t>B &amp; ORDB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Object Database</a:t>
            </a:r>
          </a:p>
          <a:p>
            <a:r>
              <a:rPr lang="en-US" altLang="ko-KR" dirty="0" smtClean="0"/>
              <a:t>Object Relational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Composition Hierarchy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32901" y="1985399"/>
            <a:ext cx="1836198" cy="1458173"/>
            <a:chOff x="1150071" y="1706252"/>
            <a:chExt cx="1836198" cy="1458173"/>
          </a:xfrm>
        </p:grpSpPr>
        <p:sp>
          <p:nvSpPr>
            <p:cNvPr id="4" name="TextBox 3"/>
            <p:cNvSpPr txBox="1"/>
            <p:nvPr/>
          </p:nvSpPr>
          <p:spPr>
            <a:xfrm>
              <a:off x="1150071" y="1706252"/>
              <a:ext cx="980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Vehicle</a:t>
              </a:r>
              <a:endParaRPr lang="ko-KR" altLang="en-US" sz="1600" dirty="0"/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150071" y="2086565"/>
              <a:ext cx="1836198" cy="1077860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id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weight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engine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manufacturer</a:t>
              </a:r>
              <a:endParaRPr lang="ko-KR" altLang="en-US" sz="1600" dirty="0" smtClean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861685" y="1985399"/>
            <a:ext cx="1730096" cy="965731"/>
            <a:chOff x="4184567" y="1706252"/>
            <a:chExt cx="1730096" cy="965731"/>
          </a:xfrm>
        </p:grpSpPr>
        <p:sp>
          <p:nvSpPr>
            <p:cNvPr id="8" name="TextBox 7"/>
            <p:cNvSpPr txBox="1"/>
            <p:nvPr/>
          </p:nvSpPr>
          <p:spPr>
            <a:xfrm>
              <a:off x="4184567" y="1706252"/>
              <a:ext cx="1730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VehicleEngine</a:t>
              </a:r>
              <a:endParaRPr lang="ko-KR" altLang="en-US" sz="1600" dirty="0"/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242440" y="2086565"/>
              <a:ext cx="1614350" cy="585418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size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cylinder</a:t>
              </a:r>
              <a:endParaRPr lang="ko-KR" altLang="en-US" sz="1600" dirty="0" smtClean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861685" y="3340211"/>
            <a:ext cx="1463879" cy="1170193"/>
            <a:chOff x="1150070" y="1706252"/>
            <a:chExt cx="1463879" cy="1170193"/>
          </a:xfrm>
        </p:grpSpPr>
        <p:sp>
          <p:nvSpPr>
            <p:cNvPr id="12" name="TextBox 11"/>
            <p:cNvSpPr txBox="1"/>
            <p:nvPr/>
          </p:nvSpPr>
          <p:spPr>
            <a:xfrm>
              <a:off x="1150070" y="1706252"/>
              <a:ext cx="1139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Company</a:t>
              </a:r>
              <a:endParaRPr lang="ko-KR" altLang="en-US" sz="1600" dirty="0"/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196369" y="2044806"/>
              <a:ext cx="1417580" cy="831639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name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location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president</a:t>
              </a:r>
              <a:endParaRPr lang="ko-KR" altLang="en-US" sz="1600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411974" y="3236337"/>
            <a:ext cx="1170654" cy="1458173"/>
            <a:chOff x="1150071" y="1706252"/>
            <a:chExt cx="1170654" cy="1458173"/>
          </a:xfrm>
        </p:grpSpPr>
        <p:sp>
          <p:nvSpPr>
            <p:cNvPr id="15" name="TextBox 14"/>
            <p:cNvSpPr txBox="1"/>
            <p:nvPr/>
          </p:nvSpPr>
          <p:spPr>
            <a:xfrm>
              <a:off x="1150071" y="1706252"/>
              <a:ext cx="11706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Employee</a:t>
              </a:r>
              <a:endParaRPr lang="ko-KR" altLang="en-US" sz="1600" dirty="0"/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150071" y="2086565"/>
              <a:ext cx="1170654" cy="1077860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err="1" smtClean="0"/>
                <a:t>e_no</a:t>
              </a:r>
              <a:endParaRPr lang="en-US" altLang="ko-KR" sz="1600" dirty="0" smtClean="0"/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name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age</a:t>
              </a:r>
            </a:p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 smtClean="0"/>
                <a:t>city</a:t>
              </a:r>
              <a:endParaRPr lang="ko-KR" altLang="en-US" sz="1600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843349" y="3939495"/>
            <a:ext cx="1088020" cy="755015"/>
            <a:chOff x="4184567" y="1706252"/>
            <a:chExt cx="1088020" cy="755015"/>
          </a:xfrm>
        </p:grpSpPr>
        <p:sp>
          <p:nvSpPr>
            <p:cNvPr id="18" name="TextBox 17"/>
            <p:cNvSpPr txBox="1"/>
            <p:nvPr/>
          </p:nvSpPr>
          <p:spPr>
            <a:xfrm>
              <a:off x="4184567" y="1706252"/>
              <a:ext cx="1088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Truck</a:t>
              </a:r>
              <a:endParaRPr lang="ko-KR" altLang="en-US" sz="1600" dirty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242440" y="2122071"/>
              <a:ext cx="1030147" cy="339196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380597" y="3939495"/>
            <a:ext cx="1088020" cy="755015"/>
            <a:chOff x="4184567" y="1706252"/>
            <a:chExt cx="1088020" cy="755015"/>
          </a:xfrm>
        </p:grpSpPr>
        <p:sp>
          <p:nvSpPr>
            <p:cNvPr id="21" name="TextBox 20"/>
            <p:cNvSpPr txBox="1"/>
            <p:nvPr/>
          </p:nvSpPr>
          <p:spPr>
            <a:xfrm>
              <a:off x="4184567" y="1706252"/>
              <a:ext cx="1088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Car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242440" y="2122071"/>
              <a:ext cx="1030147" cy="339196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67584" y="5234419"/>
            <a:ext cx="1565317" cy="755015"/>
            <a:chOff x="4184566" y="1706252"/>
            <a:chExt cx="1565317" cy="755015"/>
          </a:xfrm>
        </p:grpSpPr>
        <p:sp>
          <p:nvSpPr>
            <p:cNvPr id="24" name="TextBox 23"/>
            <p:cNvSpPr txBox="1"/>
            <p:nvPr/>
          </p:nvSpPr>
          <p:spPr>
            <a:xfrm>
              <a:off x="4184566" y="1706252"/>
              <a:ext cx="1565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DomesticCar</a:t>
              </a:r>
              <a:endParaRPr lang="ko-KR" altLang="en-US" sz="1600" dirty="0"/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4242440" y="2122071"/>
              <a:ext cx="1507443" cy="339196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03782" y="5237242"/>
            <a:ext cx="1565317" cy="755015"/>
            <a:chOff x="4184566" y="1706252"/>
            <a:chExt cx="1565317" cy="755015"/>
          </a:xfrm>
        </p:grpSpPr>
        <p:sp>
          <p:nvSpPr>
            <p:cNvPr id="27" name="TextBox 26"/>
            <p:cNvSpPr txBox="1"/>
            <p:nvPr/>
          </p:nvSpPr>
          <p:spPr>
            <a:xfrm>
              <a:off x="4184566" y="1706252"/>
              <a:ext cx="1565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ForeignCar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4242440" y="2122071"/>
              <a:ext cx="1507443" cy="339196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309078" y="5234419"/>
            <a:ext cx="1860228" cy="755015"/>
            <a:chOff x="4184566" y="1706252"/>
            <a:chExt cx="1860228" cy="755015"/>
          </a:xfrm>
        </p:grpSpPr>
        <p:sp>
          <p:nvSpPr>
            <p:cNvPr id="33" name="TextBox 32"/>
            <p:cNvSpPr txBox="1"/>
            <p:nvPr/>
          </p:nvSpPr>
          <p:spPr>
            <a:xfrm>
              <a:off x="4184566" y="1706252"/>
              <a:ext cx="1860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DomesticAutoCo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4242440" y="2122071"/>
              <a:ext cx="1802354" cy="339196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591781" y="5234419"/>
            <a:ext cx="1860228" cy="755015"/>
            <a:chOff x="4184566" y="1706252"/>
            <a:chExt cx="1860228" cy="755015"/>
          </a:xfrm>
        </p:grpSpPr>
        <p:sp>
          <p:nvSpPr>
            <p:cNvPr id="36" name="TextBox 35"/>
            <p:cNvSpPr txBox="1"/>
            <p:nvPr/>
          </p:nvSpPr>
          <p:spPr>
            <a:xfrm>
              <a:off x="4184566" y="1706252"/>
              <a:ext cx="1860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ForeignAutoCo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242440" y="2122071"/>
              <a:ext cx="1802354" cy="339196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/>
            </a:p>
          </p:txBody>
        </p:sp>
      </p:grpSp>
      <p:cxnSp>
        <p:nvCxnSpPr>
          <p:cNvPr id="39" name="직선 연결선 38"/>
          <p:cNvCxnSpPr>
            <a:endCxn id="9" idx="1"/>
          </p:cNvCxnSpPr>
          <p:nvPr/>
        </p:nvCxnSpPr>
        <p:spPr bwMode="auto">
          <a:xfrm flipV="1">
            <a:off x="2886440" y="2658421"/>
            <a:ext cx="2033118" cy="4204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endCxn id="13" idx="1"/>
          </p:cNvCxnSpPr>
          <p:nvPr/>
        </p:nvCxnSpPr>
        <p:spPr bwMode="auto">
          <a:xfrm>
            <a:off x="3416295" y="3310824"/>
            <a:ext cx="1491689" cy="783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endCxn id="16" idx="1"/>
          </p:cNvCxnSpPr>
          <p:nvPr/>
        </p:nvCxnSpPr>
        <p:spPr bwMode="auto">
          <a:xfrm flipV="1">
            <a:off x="6122925" y="4155580"/>
            <a:ext cx="1289049" cy="199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3227922" y="1266708"/>
            <a:ext cx="1868433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속성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/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도메인 링크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0" name="직선 화살표 연결선 49"/>
          <p:cNvCxnSpPr>
            <a:stCxn id="44" idx="2"/>
          </p:cNvCxnSpPr>
          <p:nvPr/>
        </p:nvCxnSpPr>
        <p:spPr bwMode="auto">
          <a:xfrm flipH="1">
            <a:off x="4039565" y="1664197"/>
            <a:ext cx="122574" cy="1194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연결선 51"/>
          <p:cNvCxnSpPr>
            <a:stCxn id="5" idx="2"/>
            <a:endCxn id="21" idx="0"/>
          </p:cNvCxnSpPr>
          <p:nvPr/>
        </p:nvCxnSpPr>
        <p:spPr bwMode="auto">
          <a:xfrm flipH="1">
            <a:off x="1924607" y="3443572"/>
            <a:ext cx="826393" cy="4959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stCxn id="5" idx="2"/>
            <a:endCxn id="18" idx="0"/>
          </p:cNvCxnSpPr>
          <p:nvPr/>
        </p:nvCxnSpPr>
        <p:spPr bwMode="auto">
          <a:xfrm>
            <a:off x="2751000" y="3443572"/>
            <a:ext cx="636359" cy="4959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22" idx="2"/>
            <a:endCxn id="24" idx="0"/>
          </p:cNvCxnSpPr>
          <p:nvPr/>
        </p:nvCxnSpPr>
        <p:spPr bwMode="auto">
          <a:xfrm flipH="1">
            <a:off x="1050243" y="4694510"/>
            <a:ext cx="903301" cy="5399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>
            <a:stCxn id="22" idx="2"/>
            <a:endCxn id="27" idx="0"/>
          </p:cNvCxnSpPr>
          <p:nvPr/>
        </p:nvCxnSpPr>
        <p:spPr bwMode="auto">
          <a:xfrm>
            <a:off x="1953544" y="4694510"/>
            <a:ext cx="932897" cy="542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13" idx="2"/>
            <a:endCxn id="33" idx="0"/>
          </p:cNvCxnSpPr>
          <p:nvPr/>
        </p:nvCxnSpPr>
        <p:spPr bwMode="auto">
          <a:xfrm flipH="1">
            <a:off x="5239192" y="4510404"/>
            <a:ext cx="377582" cy="7240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stCxn id="13" idx="2"/>
            <a:endCxn id="36" idx="0"/>
          </p:cNvCxnSpPr>
          <p:nvPr/>
        </p:nvCxnSpPr>
        <p:spPr bwMode="auto">
          <a:xfrm>
            <a:off x="5616774" y="4510404"/>
            <a:ext cx="1905121" cy="7240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AutoShape 6"/>
          <p:cNvSpPr>
            <a:spLocks noChangeArrowheads="1"/>
          </p:cNvSpPr>
          <p:nvPr/>
        </p:nvSpPr>
        <p:spPr bwMode="auto">
          <a:xfrm>
            <a:off x="3746058" y="4807910"/>
            <a:ext cx="1126037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Is-A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link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65" name="직선 화살표 연결선 64"/>
          <p:cNvCxnSpPr>
            <a:stCxn id="63" idx="3"/>
          </p:cNvCxnSpPr>
          <p:nvPr/>
        </p:nvCxnSpPr>
        <p:spPr bwMode="auto">
          <a:xfrm>
            <a:off x="4872095" y="4904987"/>
            <a:ext cx="498013" cy="33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963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ODMG</a:t>
            </a:r>
            <a:r>
              <a:rPr lang="ko-KR" altLang="en-US" dirty="0" smtClean="0"/>
              <a:t>의 표준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ODMG(Object Data Management Group) ?</a:t>
            </a:r>
          </a:p>
          <a:p>
            <a:pPr lvl="1"/>
            <a:r>
              <a:rPr lang="en-US" altLang="ko-KR" dirty="0" smtClean="0"/>
              <a:t>ODBMS</a:t>
            </a:r>
            <a:r>
              <a:rPr lang="ko-KR" altLang="en-US" dirty="0" smtClean="0"/>
              <a:t>의 객체기술 표준을 정의하기 위해 </a:t>
            </a:r>
            <a:r>
              <a:rPr lang="en-US" altLang="ko-KR" dirty="0" smtClean="0"/>
              <a:t>1989</a:t>
            </a:r>
            <a:r>
              <a:rPr lang="ko-KR" altLang="en-US" dirty="0" smtClean="0"/>
              <a:t>년에 설립된 국제 산업체 </a:t>
            </a:r>
            <a:r>
              <a:rPr lang="ko-KR" altLang="en-US" dirty="0" err="1" smtClean="0"/>
              <a:t>컨소시움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OMG(Object Management Group)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소그룹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표준의 중요성</a:t>
            </a:r>
            <a:r>
              <a:rPr lang="en-US" altLang="ko-KR" dirty="0" smtClean="0"/>
              <a:t>: portability, interoperability</a:t>
            </a:r>
            <a:endParaRPr lang="en-US" altLang="ko-KR" dirty="0"/>
          </a:p>
          <a:p>
            <a:r>
              <a:rPr lang="en-US" altLang="ko-KR" dirty="0" smtClean="0"/>
              <a:t>ODMG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ODBMS</a:t>
            </a:r>
            <a:r>
              <a:rPr lang="ko-KR" altLang="en-US" dirty="0" smtClean="0"/>
              <a:t>에 대한 표준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ODBMS</a:t>
            </a:r>
            <a:r>
              <a:rPr lang="ko-KR" altLang="en-US" dirty="0" smtClean="0"/>
              <a:t>에 대한 표준 모델인 객체 모델을 발표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ODMG 2.0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en-US" altLang="ko-KR" dirty="0"/>
              <a:t>ODMG </a:t>
            </a:r>
            <a:r>
              <a:rPr lang="en-US" altLang="ko-KR" dirty="0" smtClean="0"/>
              <a:t>3.0 </a:t>
            </a:r>
            <a:r>
              <a:rPr lang="ko-KR" altLang="en-US" dirty="0"/>
              <a:t>발표</a:t>
            </a:r>
            <a:endParaRPr lang="en-US" altLang="ko-KR" dirty="0"/>
          </a:p>
          <a:p>
            <a:pPr lvl="2"/>
            <a:r>
              <a:rPr lang="ko-KR" altLang="en-US" dirty="0" smtClean="0"/>
              <a:t>객체 모델</a:t>
            </a:r>
            <a:r>
              <a:rPr lang="en-US" altLang="ko-KR" dirty="0" smtClean="0"/>
              <a:t>(OM),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(ODL),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질의어</a:t>
            </a:r>
            <a:r>
              <a:rPr lang="en-US" altLang="ko-KR" dirty="0" smtClean="0"/>
              <a:t>(OQL)</a:t>
            </a:r>
          </a:p>
          <a:p>
            <a:pPr lvl="2"/>
            <a:r>
              <a:rPr lang="ko-KR" altLang="en-US" dirty="0" smtClean="0"/>
              <a:t>객체지향 언어에 대한 </a:t>
            </a:r>
            <a:r>
              <a:rPr lang="en-US" altLang="ko-KR" dirty="0" smtClean="0"/>
              <a:t>binding: C++, Smalltalk, Java,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61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ODMG</a:t>
            </a:r>
            <a:r>
              <a:rPr lang="ko-KR" altLang="en-US" dirty="0" smtClean="0"/>
              <a:t>의 객체 모델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ko-KR" altLang="en-US" dirty="0" err="1" smtClean="0"/>
              <a:t>정의어와</a:t>
            </a:r>
            <a:r>
              <a:rPr lang="ko-KR" altLang="en-US" dirty="0" smtClean="0"/>
              <a:t> 객체 질의어의 기반이 되는 데이터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요소</a:t>
            </a:r>
            <a:r>
              <a:rPr lang="en-US" altLang="ko-KR" dirty="0" smtClean="0"/>
              <a:t>: Object &amp; Literal</a:t>
            </a:r>
            <a:endParaRPr lang="en-US" altLang="ko-KR" dirty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OID,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lifetime(persistent or transient),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의해 어떻게 생성되는가</a:t>
            </a:r>
            <a:r>
              <a:rPr lang="en-US" altLang="ko-KR" dirty="0" smtClean="0"/>
              <a:t>?)</a:t>
            </a:r>
            <a:r>
              <a:rPr lang="ko-KR" altLang="en-US" dirty="0" smtClean="0"/>
              <a:t>로 기술되며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속성에 대한 값을 가짐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Literal: </a:t>
            </a:r>
            <a:r>
              <a:rPr lang="ko-KR" altLang="en-US" dirty="0" smtClean="0"/>
              <a:t>값만 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단독으로 존재하지 못함</a:t>
            </a:r>
            <a:endParaRPr lang="en-US" altLang="ko-KR" dirty="0" smtClean="0"/>
          </a:p>
          <a:p>
            <a:r>
              <a:rPr lang="en-US" altLang="ko-KR" dirty="0" smtClean="0"/>
              <a:t>Data Type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 smtClean="0"/>
              <a:t>Literal type</a:t>
            </a:r>
            <a:endParaRPr lang="en-US" altLang="ko-KR" dirty="0"/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 smtClean="0"/>
              <a:t>Atomic literal type(</a:t>
            </a:r>
            <a:r>
              <a:rPr lang="ko-KR" altLang="en-US" dirty="0" smtClean="0"/>
              <a:t>기본 데이터 타입</a:t>
            </a:r>
            <a:r>
              <a:rPr lang="en-US" altLang="ko-KR" dirty="0" smtClean="0"/>
              <a:t>): long, short, char, string</a:t>
            </a:r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 smtClean="0"/>
              <a:t>Structured literal type</a:t>
            </a:r>
          </a:p>
          <a:p>
            <a:pPr marL="1538288" lvl="3" indent="-457200">
              <a:buFont typeface="+mj-lt"/>
              <a:buAutoNum type="arabicPeriod"/>
            </a:pPr>
            <a:r>
              <a:rPr lang="en-US" altLang="ko-KR" dirty="0" smtClean="0"/>
              <a:t>System defined structure: date, time, timestamp, interval</a:t>
            </a:r>
          </a:p>
          <a:p>
            <a:pPr marL="1538288" lvl="3" indent="-457200">
              <a:buFont typeface="+mj-lt"/>
              <a:buAutoNum type="arabicPeriod"/>
            </a:pPr>
            <a:r>
              <a:rPr lang="en-US" altLang="ko-KR" dirty="0" smtClean="0"/>
              <a:t>User defined structure: ‘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정의한 자료 형</a:t>
            </a:r>
            <a:endParaRPr lang="en-US" altLang="ko-KR" dirty="0" smtClean="0"/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 smtClean="0"/>
              <a:t>Collection literal type: Set, Bag, List, Array, Dictionary(&lt;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&gt;)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 smtClean="0"/>
              <a:t>Object type</a:t>
            </a:r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 smtClean="0"/>
              <a:t>Atomic object type: ODL</a:t>
            </a:r>
            <a:r>
              <a:rPr lang="ko-KR" altLang="en-US" dirty="0" smtClean="0"/>
              <a:t>로 사용자가 정의한 자료 형</a:t>
            </a:r>
            <a:endParaRPr lang="en-US" altLang="ko-KR" dirty="0" smtClean="0"/>
          </a:p>
          <a:p>
            <a:pPr lvl="3">
              <a:buFont typeface="Wingdings" pitchFamily="2" charset="2"/>
              <a:buChar char="§"/>
            </a:pPr>
            <a:r>
              <a:rPr lang="ko-KR" altLang="en-US" dirty="0" smtClean="0"/>
              <a:t>키워드</a:t>
            </a:r>
            <a:r>
              <a:rPr lang="en-US" altLang="ko-KR" dirty="0" smtClean="0"/>
              <a:t> ‘class’ </a:t>
            </a:r>
            <a:r>
              <a:rPr lang="ko-KR" altLang="en-US" dirty="0" smtClean="0"/>
              <a:t>를 사용하여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연산에 대하여 기술</a:t>
            </a:r>
            <a:endParaRPr lang="en-US" altLang="ko-KR" dirty="0" smtClean="0"/>
          </a:p>
          <a:p>
            <a:pPr lvl="3">
              <a:buFont typeface="Wingdings" pitchFamily="2" charset="2"/>
              <a:buChar char="§"/>
            </a:pPr>
            <a:r>
              <a:rPr lang="ko-KR" altLang="en-US" dirty="0" smtClean="0"/>
              <a:t>속성의 값</a:t>
            </a:r>
            <a:r>
              <a:rPr lang="en-US" altLang="ko-KR" dirty="0" smtClean="0"/>
              <a:t>: literal ,</a:t>
            </a:r>
            <a:r>
              <a:rPr lang="ko-KR" altLang="en-US" dirty="0" smtClean="0"/>
              <a:t> 다른 객체의 </a:t>
            </a:r>
            <a:r>
              <a:rPr lang="en-US" altLang="ko-KR" dirty="0" smtClean="0"/>
              <a:t>OID, </a:t>
            </a:r>
            <a:r>
              <a:rPr lang="ko-KR" altLang="en-US" dirty="0" smtClean="0"/>
              <a:t>연산을 통하여 산출되는 값</a:t>
            </a:r>
            <a:endParaRPr lang="en-US" altLang="ko-KR" dirty="0" smtClean="0"/>
          </a:p>
          <a:p>
            <a:pPr marL="1182688" lvl="2" indent="-457200">
              <a:buFont typeface="+mj-lt"/>
              <a:buAutoNum type="arabicPeriod"/>
            </a:pPr>
            <a:r>
              <a:rPr lang="en-US" altLang="ko-KR" dirty="0" smtClean="0"/>
              <a:t>Collection object type: </a:t>
            </a:r>
            <a:r>
              <a:rPr lang="en-US" altLang="ko-KR" dirty="0"/>
              <a:t>Set, Bag, List, Array, Dictionary</a:t>
            </a:r>
          </a:p>
        </p:txBody>
      </p:sp>
    </p:spTree>
    <p:extLst>
      <p:ext uri="{BB962C8B-B14F-4D97-AF65-F5344CB8AC3E}">
        <p14:creationId xmlns:p14="http://schemas.microsoft.com/office/powerpoint/2010/main" val="237739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ODMG</a:t>
            </a:r>
            <a:r>
              <a:rPr lang="ko-KR" altLang="en-US" dirty="0"/>
              <a:t>의 객체 모델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Relationships &amp; Operations</a:t>
            </a:r>
          </a:p>
          <a:p>
            <a:pPr lvl="1"/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객체에 대한 참조</a:t>
            </a:r>
            <a:r>
              <a:rPr lang="en-US" altLang="ko-KR" dirty="0" smtClean="0"/>
              <a:t>(or </a:t>
            </a:r>
            <a:r>
              <a:rPr lang="ko-KR" altLang="en-US" dirty="0" smtClean="0"/>
              <a:t>참조의 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이원</a:t>
            </a:r>
            <a:r>
              <a:rPr lang="en-US" altLang="ko-KR" dirty="0" smtClean="0"/>
              <a:t>(binary)</a:t>
            </a:r>
            <a:r>
              <a:rPr lang="ko-KR" altLang="en-US" dirty="0" smtClean="0"/>
              <a:t> 관계만 허용하며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 관계 기술 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연산</a:t>
            </a:r>
            <a:r>
              <a:rPr lang="en-US" altLang="ko-KR" dirty="0" smtClean="0"/>
              <a:t>(or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해당 클래스의 객체에 적용 가능한 함수를 기술</a:t>
            </a:r>
            <a:endParaRPr lang="en-US" altLang="ko-KR" dirty="0" smtClean="0"/>
          </a:p>
          <a:p>
            <a:r>
              <a:rPr lang="ko-KR" altLang="en-US" dirty="0" smtClean="0"/>
              <a:t>객체 타입의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Interface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키워드 </a:t>
            </a:r>
            <a:r>
              <a:rPr lang="en-US" altLang="ko-KR" dirty="0" smtClean="0"/>
              <a:t>‘interface’</a:t>
            </a:r>
            <a:r>
              <a:rPr lang="ko-KR" altLang="en-US" dirty="0" smtClean="0"/>
              <a:t>를 사용하여 외부로 공개되는 연산을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인터페이스에 기술된 연산은 상속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인터페이스에 대한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는 생성 불가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ko-KR" altLang="en-US" dirty="0" smtClean="0"/>
              <a:t>정의</a:t>
            </a:r>
            <a:endParaRPr lang="en-US" altLang="ko-KR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08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ODL </a:t>
            </a:r>
            <a:r>
              <a:rPr lang="ko-KR" altLang="en-US" dirty="0" smtClean="0"/>
              <a:t>사용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66887"/>
            <a:ext cx="8229600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interface</a:t>
            </a:r>
            <a:r>
              <a:rPr lang="en-US" altLang="ko-KR" dirty="0" smtClean="0">
                <a:latin typeface="Times New Roman" panose="02020603050405020304" pitchFamily="18" charset="0"/>
              </a:rPr>
              <a:t> Object {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...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boolean</a:t>
            </a:r>
            <a:r>
              <a:rPr lang="en-US" altLang="ko-KR" dirty="0" smtClean="0">
                <a:latin typeface="Times New Roman" panose="02020603050405020304" pitchFamily="18" charset="0"/>
              </a:rPr>
              <a:t> same-as(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</a:t>
            </a:r>
            <a:r>
              <a:rPr lang="en-US" altLang="ko-KR" dirty="0" smtClean="0">
                <a:latin typeface="Times New Roman" panose="02020603050405020304" pitchFamily="18" charset="0"/>
              </a:rPr>
              <a:t> Object other-object);	// in: input parameter,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out, </a:t>
            </a:r>
            <a:r>
              <a:rPr lang="en-US" altLang="ko-KR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inout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Object copy();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void</a:t>
            </a:r>
            <a:r>
              <a:rPr lang="en-US" altLang="ko-KR" dirty="0" smtClean="0">
                <a:latin typeface="Times New Roman" panose="02020603050405020304" pitchFamily="18" charset="0"/>
              </a:rPr>
              <a:t> delete();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...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};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interface Time </a:t>
            </a:r>
            <a:r>
              <a:rPr lang="en-US" altLang="ko-KR" dirty="0" smtClean="0">
                <a:latin typeface="Times New Roman" panose="02020603050405020304" pitchFamily="18" charset="0"/>
              </a:rPr>
              <a:t>: Object { // Object </a:t>
            </a:r>
            <a:r>
              <a:rPr lang="ko-KR" altLang="en-US" dirty="0" smtClean="0">
                <a:latin typeface="Times New Roman" panose="02020603050405020304" pitchFamily="18" charset="0"/>
              </a:rPr>
              <a:t>인터페이스를 상속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...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unsigned short </a:t>
            </a:r>
            <a:r>
              <a:rPr lang="en-US" altLang="ko-KR" dirty="0" smtClean="0">
                <a:latin typeface="Times New Roman" panose="02020603050405020304" pitchFamily="18" charset="0"/>
              </a:rPr>
              <a:t>hours();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unsigned short </a:t>
            </a:r>
            <a:r>
              <a:rPr lang="en-US" altLang="ko-KR" dirty="0" smtClean="0">
                <a:latin typeface="Times New Roman" panose="02020603050405020304" pitchFamily="18" charset="0"/>
              </a:rPr>
              <a:t>minutes();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unsigned short </a:t>
            </a:r>
            <a:r>
              <a:rPr lang="en-US" altLang="ko-KR" dirty="0" smtClean="0">
                <a:latin typeface="Times New Roman" panose="02020603050405020304" pitchFamily="18" charset="0"/>
              </a:rPr>
              <a:t>seconds();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unsigned short</a:t>
            </a:r>
            <a:r>
              <a:rPr lang="en-US" altLang="ko-KR" dirty="0" smtClean="0">
                <a:latin typeface="Times New Roman" panose="02020603050405020304" pitchFamily="18" charset="0"/>
              </a:rPr>
              <a:t> milliseconds();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...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boolean</a:t>
            </a:r>
            <a:r>
              <a:rPr lang="en-US" altLang="ko-KR" dirty="0" smtClean="0">
                <a:latin typeface="Times New Roman" panose="02020603050405020304" pitchFamily="18" charset="0"/>
              </a:rPr>
              <a:t> equal(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</a:t>
            </a:r>
            <a:r>
              <a:rPr lang="en-US" altLang="ko-KR" dirty="0" smtClean="0">
                <a:latin typeface="Times New Roman" panose="02020603050405020304" pitchFamily="18" charset="0"/>
              </a:rPr>
              <a:t> Time other-time);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boolean</a:t>
            </a:r>
            <a:r>
              <a:rPr lang="en-US" altLang="ko-KR" dirty="0" smtClean="0">
                <a:latin typeface="Times New Roman" panose="02020603050405020304" pitchFamily="18" charset="0"/>
              </a:rPr>
              <a:t> greater(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</a:t>
            </a:r>
            <a:r>
              <a:rPr lang="en-US" altLang="ko-KR" dirty="0" smtClean="0">
                <a:latin typeface="Times New Roman" panose="02020603050405020304" pitchFamily="18" charset="0"/>
              </a:rPr>
              <a:t> Time other-time);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...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2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ODL </a:t>
            </a:r>
            <a:r>
              <a:rPr lang="ko-KR" altLang="en-US" dirty="0" smtClean="0"/>
              <a:t>사용 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66887"/>
            <a:ext cx="822960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ko-KR" dirty="0" smtClean="0">
                <a:latin typeface="Times New Roman" panose="02020603050405020304" pitchFamily="18" charset="0"/>
              </a:rPr>
              <a:t> Student		// </a:t>
            </a:r>
            <a:r>
              <a:rPr lang="ko-KR" altLang="en-US" dirty="0" smtClean="0">
                <a:latin typeface="Times New Roman" panose="02020603050405020304" pitchFamily="18" charset="0"/>
              </a:rPr>
              <a:t>클래스 </a:t>
            </a:r>
            <a:r>
              <a:rPr lang="en-US" altLang="ko-KR" dirty="0" smtClean="0">
                <a:latin typeface="Times New Roman" panose="02020603050405020304" pitchFamily="18" charset="0"/>
              </a:rPr>
              <a:t>Student</a:t>
            </a:r>
            <a:r>
              <a:rPr lang="ko-KR" altLang="en-US" dirty="0" smtClean="0">
                <a:latin typeface="Times New Roman" panose="02020603050405020304" pitchFamily="18" charset="0"/>
              </a:rPr>
              <a:t>의 정의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extent</a:t>
            </a:r>
            <a:r>
              <a:rPr lang="en-US" altLang="ko-KR" dirty="0" smtClean="0">
                <a:latin typeface="Times New Roman" panose="02020603050405020304" pitchFamily="18" charset="0"/>
              </a:rPr>
              <a:t> Students	// </a:t>
            </a:r>
            <a:r>
              <a:rPr lang="ko-KR" altLang="en-US" dirty="0" smtClean="0">
                <a:latin typeface="Times New Roman" panose="02020603050405020304" pitchFamily="18" charset="0"/>
              </a:rPr>
              <a:t>해당 클래스에 속하는 모든 객체들의 집합 이름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ko-KR" dirty="0" smtClean="0">
                <a:latin typeface="Times New Roman" panose="02020603050405020304" pitchFamily="18" charset="0"/>
              </a:rPr>
              <a:t> Department {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dname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ko-KR" dirty="0" smtClean="0">
                <a:latin typeface="Times New Roman" panose="02020603050405020304" pitchFamily="18" charset="0"/>
              </a:rPr>
              <a:t> location };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attribute integer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attribute string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sname</a:t>
            </a:r>
            <a:r>
              <a:rPr lang="en-US" altLang="ko-KR" dirty="0" smtClean="0"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attribute</a:t>
            </a:r>
            <a:r>
              <a:rPr lang="en-US" altLang="ko-KR" dirty="0" smtClean="0">
                <a:latin typeface="Times New Roman" panose="02020603050405020304" pitchFamily="18" charset="0"/>
              </a:rPr>
              <a:t> Department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dept</a:t>
            </a:r>
            <a:r>
              <a:rPr lang="en-US" altLang="ko-KR" dirty="0" smtClean="0"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relationship set </a:t>
            </a:r>
            <a:r>
              <a:rPr lang="en-US" altLang="ko-KR" dirty="0" smtClean="0">
                <a:latin typeface="Times New Roman" panose="02020603050405020304" pitchFamily="18" charset="0"/>
              </a:rPr>
              <a:t>&lt;Course&gt; take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inverse</a:t>
            </a:r>
            <a:r>
              <a:rPr lang="en-US" altLang="ko-KR" dirty="0" smtClean="0">
                <a:latin typeface="Times New Roman" panose="02020603050405020304" pitchFamily="18" charset="0"/>
              </a:rPr>
              <a:t> course::enroll;	// set -&gt; 1:n </a:t>
            </a:r>
            <a:r>
              <a:rPr lang="ko-KR" altLang="en-US" dirty="0" smtClean="0">
                <a:latin typeface="Times New Roman" panose="02020603050405020304" pitchFamily="18" charset="0"/>
              </a:rPr>
              <a:t>관계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class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Course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extent</a:t>
            </a:r>
            <a:r>
              <a:rPr lang="en-US" altLang="ko-KR" dirty="0" smtClean="0">
                <a:latin typeface="Times New Roman" panose="02020603050405020304" pitchFamily="18" charset="0"/>
              </a:rPr>
              <a:t> Courses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cno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57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ODL </a:t>
            </a:r>
            <a:r>
              <a:rPr lang="ko-KR" altLang="en-US" dirty="0" smtClean="0"/>
              <a:t>사용 예시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66887"/>
            <a:ext cx="82296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attribute string </a:t>
            </a:r>
            <a:r>
              <a:rPr lang="en-US" altLang="ko-KR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c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no</a:t>
            </a:r>
            <a:r>
              <a:rPr lang="en-US" altLang="ko-KR" dirty="0" smtClean="0"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attribute string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cname</a:t>
            </a:r>
            <a:r>
              <a:rPr lang="en-US" altLang="ko-KR" dirty="0" smtClean="0"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attribute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ko-KR" dirty="0" smtClean="0">
                <a:latin typeface="Times New Roman" panose="02020603050405020304" pitchFamily="18" charset="0"/>
              </a:rPr>
              <a:t> professor;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attribute integer </a:t>
            </a:r>
            <a:r>
              <a:rPr lang="en-US" altLang="ko-KR" dirty="0" smtClean="0">
                <a:latin typeface="Times New Roman" panose="02020603050405020304" pitchFamily="18" charset="0"/>
              </a:rPr>
              <a:t>credit;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relationship set </a:t>
            </a:r>
            <a:r>
              <a:rPr lang="en-US" altLang="ko-KR" dirty="0" smtClean="0">
                <a:latin typeface="Times New Roman" panose="02020603050405020304" pitchFamily="18" charset="0"/>
              </a:rPr>
              <a:t>&lt;Student&gt;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enrol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inverse</a:t>
            </a:r>
            <a:r>
              <a:rPr lang="en-US" altLang="ko-KR" dirty="0" smtClean="0">
                <a:latin typeface="Times New Roman" panose="02020603050405020304" pitchFamily="18" charset="0"/>
              </a:rPr>
              <a:t> student::take;	// set -&gt; 1:n </a:t>
            </a:r>
            <a:r>
              <a:rPr lang="ko-KR" altLang="en-US" dirty="0" smtClean="0">
                <a:latin typeface="Times New Roman" panose="02020603050405020304" pitchFamily="18" charset="0"/>
              </a:rPr>
              <a:t>관계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float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noOfStudents</a:t>
            </a:r>
            <a:r>
              <a:rPr lang="en-US" altLang="ko-KR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class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SeminarCourse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extends</a:t>
            </a:r>
            <a:r>
              <a:rPr lang="en-US" altLang="ko-KR" dirty="0" smtClean="0">
                <a:latin typeface="Times New Roman" panose="02020603050405020304" pitchFamily="18" charset="0"/>
              </a:rPr>
              <a:t> Course	// extends -&gt; </a:t>
            </a:r>
            <a:r>
              <a:rPr lang="ko-KR" altLang="en-US" dirty="0" smtClean="0">
                <a:latin typeface="Times New Roman" panose="02020603050405020304" pitchFamily="18" charset="0"/>
              </a:rPr>
              <a:t>클래스 상속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extent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SeminarCourses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attribute integer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maxAttendees</a:t>
            </a:r>
            <a:r>
              <a:rPr lang="en-US" altLang="ko-KR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}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OQL </a:t>
            </a:r>
            <a:r>
              <a:rPr lang="ko-KR" altLang="en-US" dirty="0" smtClean="0"/>
              <a:t>사용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66887"/>
            <a:ext cx="8229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이름이 홍길동인 학생의 학번을 검색하라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S.sno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ko-KR" dirty="0" smtClean="0">
                <a:latin typeface="Times New Roman" panose="02020603050405020304" pitchFamily="18" charset="0"/>
              </a:rPr>
              <a:t> Students S		// S -&gt; </a:t>
            </a:r>
            <a:r>
              <a:rPr lang="ko-KR" altLang="en-US" dirty="0" smtClean="0">
                <a:latin typeface="Times New Roman" panose="02020603050405020304" pitchFamily="18" charset="0"/>
              </a:rPr>
              <a:t>집단 개체 중의 하나를 참조하는 변수</a:t>
            </a:r>
            <a:r>
              <a:rPr lang="en-US" altLang="ko-KR" dirty="0" smtClean="0">
                <a:latin typeface="Times New Roman" panose="02020603050405020304" pitchFamily="18" charset="0"/>
              </a:rPr>
              <a:t>. iterator.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S.sname</a:t>
            </a:r>
            <a:r>
              <a:rPr lang="en-US" altLang="ko-KR" dirty="0" smtClean="0">
                <a:latin typeface="Times New Roman" panose="02020603050405020304" pitchFamily="18" charset="0"/>
              </a:rPr>
              <a:t> = ‘</a:t>
            </a:r>
            <a:r>
              <a:rPr lang="ko-KR" altLang="en-US" dirty="0" smtClean="0">
                <a:latin typeface="Times New Roman" panose="02020603050405020304" pitchFamily="18" charset="0"/>
              </a:rPr>
              <a:t>홍길동</a:t>
            </a:r>
            <a:r>
              <a:rPr lang="en-US" altLang="ko-KR" dirty="0" smtClean="0">
                <a:latin typeface="Times New Roman" panose="02020603050405020304" pitchFamily="18" charset="0"/>
              </a:rPr>
              <a:t>’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69357"/>
            <a:ext cx="8229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수강생 수가 </a:t>
            </a:r>
            <a:r>
              <a:rPr lang="en-US" altLang="ko-KR" dirty="0" smtClean="0">
                <a:latin typeface="Times New Roman" panose="02020603050405020304" pitchFamily="18" charset="0"/>
              </a:rPr>
              <a:t>20</a:t>
            </a:r>
            <a:r>
              <a:rPr lang="ko-KR" altLang="en-US" dirty="0" smtClean="0">
                <a:latin typeface="Times New Roman" panose="02020603050405020304" pitchFamily="18" charset="0"/>
              </a:rPr>
              <a:t>명 미만인 과목을 수강하는 학생의 이름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학과명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과목명을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</a:t>
            </a:r>
            <a:r>
              <a:rPr lang="ko-KR" altLang="en-US" dirty="0" smtClean="0">
                <a:latin typeface="Times New Roman" panose="02020603050405020304" pitchFamily="18" charset="0"/>
              </a:rPr>
              <a:t> 검색하라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student_name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S.sname</a:t>
            </a:r>
            <a:r>
              <a:rPr lang="en-US" altLang="ko-KR" dirty="0" smtClean="0">
                <a:latin typeface="Times New Roman" panose="02020603050405020304" pitchFamily="18" charset="0"/>
              </a:rPr>
              <a:t>, department: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S.dept.dname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Course_name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C.cname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ko-KR" dirty="0" smtClean="0">
                <a:latin typeface="Times New Roman" panose="02020603050405020304" pitchFamily="18" charset="0"/>
              </a:rPr>
              <a:t> Students S,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S.take</a:t>
            </a:r>
            <a:r>
              <a:rPr lang="en-US" altLang="ko-KR" dirty="0" smtClean="0">
                <a:latin typeface="Times New Roman" panose="02020603050405020304" pitchFamily="18" charset="0"/>
              </a:rPr>
              <a:t> C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WHERE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C.noOfStudents</a:t>
            </a:r>
            <a:r>
              <a:rPr lang="en-US" altLang="ko-KR" dirty="0" smtClean="0">
                <a:latin typeface="Times New Roman" panose="02020603050405020304" pitchFamily="18" charset="0"/>
              </a:rPr>
              <a:t>() &lt; 20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248826"/>
            <a:ext cx="8229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과목을 학점 </a:t>
            </a:r>
            <a:r>
              <a:rPr lang="ko-KR" altLang="en-US" dirty="0" err="1" smtClean="0">
                <a:latin typeface="Times New Roman" panose="02020603050405020304" pitchFamily="18" charset="0"/>
              </a:rPr>
              <a:t>수별로</a:t>
            </a:r>
            <a:r>
              <a:rPr lang="ko-KR" altLang="en-US" dirty="0" smtClean="0">
                <a:latin typeface="Times New Roman" panose="02020603050405020304" pitchFamily="18" charset="0"/>
              </a:rPr>
              <a:t> 그룹 지어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평균 수강생 수를 검색하라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creditNo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C.credit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</a:p>
          <a:p>
            <a:pPr lvl="1"/>
            <a:r>
              <a:rPr lang="en-US" altLang="ko-KR" dirty="0" err="1" smtClean="0">
                <a:latin typeface="Times New Roman" panose="02020603050405020304" pitchFamily="18" charset="0"/>
              </a:rPr>
              <a:t>avgNum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AVG</a:t>
            </a:r>
            <a:r>
              <a:rPr lang="en-US" altLang="ko-KR" dirty="0" smtClean="0">
                <a:latin typeface="Times New Roman" panose="02020603050405020304" pitchFamily="18" charset="0"/>
              </a:rPr>
              <a:t>(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P.C.noOfStudents</a:t>
            </a:r>
            <a:r>
              <a:rPr lang="en-US" altLang="ko-KR" dirty="0" smtClean="0">
                <a:latin typeface="Times New Roman" panose="02020603050405020304" pitchFamily="18" charset="0"/>
              </a:rPr>
              <a:t>()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ko-KR" dirty="0" smtClean="0"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partition</a:t>
            </a:r>
            <a:r>
              <a:rPr lang="en-US" altLang="ko-KR" dirty="0" smtClean="0">
                <a:latin typeface="Times New Roman" panose="02020603050405020304" pitchFamily="18" charset="0"/>
              </a:rPr>
              <a:t> P )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ko-KR" dirty="0" smtClean="0">
                <a:latin typeface="Times New Roman" panose="02020603050405020304" pitchFamily="18" charset="0"/>
              </a:rPr>
              <a:t> Courses C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GROUP BY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C.credit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5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OQL </a:t>
            </a:r>
            <a:r>
              <a:rPr lang="ko-KR" altLang="en-US" dirty="0" smtClean="0"/>
              <a:t>사용 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64224"/>
            <a:ext cx="82296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과목을 학점 수가</a:t>
            </a:r>
            <a:r>
              <a:rPr lang="en-US" altLang="ko-KR" dirty="0" smtClean="0">
                <a:latin typeface="Times New Roman" panose="02020603050405020304" pitchFamily="18" charset="0"/>
              </a:rPr>
              <a:t> 3</a:t>
            </a:r>
            <a:r>
              <a:rPr lang="ko-KR" altLang="en-US" dirty="0" smtClean="0">
                <a:latin typeface="Times New Roman" panose="02020603050405020304" pitchFamily="18" charset="0"/>
              </a:rPr>
              <a:t>학점 미만인 과목과 이상인 과목으로 구분하여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각각에 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</a:t>
            </a:r>
            <a:r>
              <a:rPr lang="ko-KR" altLang="en-US" dirty="0" smtClean="0">
                <a:latin typeface="Times New Roman" panose="02020603050405020304" pitchFamily="18" charset="0"/>
              </a:rPr>
              <a:t>대한 평균 수강생 수를 검색하라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ko-KR" dirty="0" smtClean="0">
                <a:latin typeface="Times New Roman" panose="02020603050405020304" pitchFamily="18" charset="0"/>
              </a:rPr>
              <a:t> low, high,  </a:t>
            </a:r>
          </a:p>
          <a:p>
            <a:pPr lvl="1"/>
            <a:r>
              <a:rPr lang="en-US" altLang="ko-KR" dirty="0" err="1" smtClean="0">
                <a:latin typeface="Times New Roman" panose="02020603050405020304" pitchFamily="18" charset="0"/>
              </a:rPr>
              <a:t>avgNum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AVG</a:t>
            </a:r>
            <a:r>
              <a:rPr lang="en-US" altLang="ko-KR" dirty="0" smtClean="0">
                <a:latin typeface="Times New Roman" panose="02020603050405020304" pitchFamily="18" charset="0"/>
              </a:rPr>
              <a:t>(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P.C.noOfStudents</a:t>
            </a:r>
            <a:r>
              <a:rPr lang="en-US" altLang="ko-KR" dirty="0" smtClean="0">
                <a:latin typeface="Times New Roman" panose="02020603050405020304" pitchFamily="18" charset="0"/>
              </a:rPr>
              <a:t>()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ko-KR" dirty="0" smtClean="0"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partition</a:t>
            </a:r>
            <a:r>
              <a:rPr lang="en-US" altLang="ko-KR" dirty="0" smtClean="0">
                <a:latin typeface="Times New Roman" panose="02020603050405020304" pitchFamily="18" charset="0"/>
              </a:rPr>
              <a:t> P )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ko-KR" dirty="0" smtClean="0">
                <a:latin typeface="Times New Roman" panose="02020603050405020304" pitchFamily="18" charset="0"/>
              </a:rPr>
              <a:t> Courses C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GROUP BY </a:t>
            </a:r>
            <a:r>
              <a:rPr lang="en-US" altLang="ko-KR" dirty="0" smtClean="0">
                <a:latin typeface="Times New Roman" panose="02020603050405020304" pitchFamily="18" charset="0"/>
              </a:rPr>
              <a:t>low: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C.credit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&lt; 3, high: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C.credit</a:t>
            </a:r>
            <a:r>
              <a:rPr lang="en-US" altLang="ko-KR" dirty="0" smtClean="0">
                <a:latin typeface="Times New Roman" panose="02020603050405020304" pitchFamily="18" charset="0"/>
              </a:rPr>
              <a:t> &gt;=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72672"/>
            <a:ext cx="8229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수강생 수가 가장 많은 과목 중에서 상위 </a:t>
            </a:r>
            <a:r>
              <a:rPr lang="en-US" altLang="ko-KR" dirty="0" smtClean="0">
                <a:latin typeface="Times New Roman" panose="02020603050405020304" pitchFamily="18" charset="0"/>
              </a:rPr>
              <a:t>5</a:t>
            </a:r>
            <a:r>
              <a:rPr lang="ko-KR" altLang="en-US" dirty="0" smtClean="0">
                <a:latin typeface="Times New Roman" panose="02020603050405020304" pitchFamily="18" charset="0"/>
              </a:rPr>
              <a:t>개를 검색하라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( SELECT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C.cname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FROM</a:t>
            </a:r>
            <a:r>
              <a:rPr lang="en-US" altLang="ko-KR" dirty="0" smtClean="0">
                <a:latin typeface="Times New Roman" panose="02020603050405020304" pitchFamily="18" charset="0"/>
              </a:rPr>
              <a:t> Courses C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ORDER BY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C.noOfStudents</a:t>
            </a:r>
            <a:r>
              <a:rPr lang="en-US" altLang="ko-KR" dirty="0" smtClean="0">
                <a:latin typeface="Times New Roman" panose="02020603050405020304" pitchFamily="18" charset="0"/>
              </a:rPr>
              <a:t>()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DESC</a:t>
            </a:r>
            <a:r>
              <a:rPr lang="en-US" altLang="ko-KR" dirty="0" smtClean="0">
                <a:latin typeface="Times New Roman" panose="02020603050405020304" pitchFamily="18" charset="0"/>
              </a:rPr>
              <a:t> ) [0:4]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endParaRPr lang="en-US" altLang="ko-K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Object-Relational 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RDBMS</a:t>
            </a:r>
            <a:r>
              <a:rPr lang="ko-KR" altLang="en-US" dirty="0" smtClean="0"/>
              <a:t>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구조의 단순성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조작어의 용이성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강력한 지지 기반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데이터를 필요로 하는 새로운 응용의 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image, very large text, audio, video, spatial &amp; geographical data, time series data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모델의 한계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새로운 데이터 모델에 대한 요구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Object-Oriented DBMS: </a:t>
            </a:r>
            <a:r>
              <a:rPr lang="ko-KR" altLang="en-US" dirty="0" smtClean="0"/>
              <a:t>기대 이하의 성능</a:t>
            </a:r>
            <a:endParaRPr lang="en-US" altLang="ko-KR" dirty="0" smtClean="0"/>
          </a:p>
          <a:p>
            <a:r>
              <a:rPr lang="en-US" altLang="ko-KR" dirty="0" smtClean="0"/>
              <a:t>ORDBMS</a:t>
            </a:r>
            <a:r>
              <a:rPr lang="ko-KR" altLang="en-US" dirty="0" smtClean="0"/>
              <a:t>의 출현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Extended RDBMS: RDBMS + </a:t>
            </a:r>
            <a:r>
              <a:rPr lang="ko-KR" altLang="en-US" dirty="0" smtClean="0"/>
              <a:t>객체지향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Object-Relational DBMS</a:t>
            </a:r>
          </a:p>
          <a:p>
            <a:pPr lvl="2"/>
            <a:r>
              <a:rPr lang="en-US" altLang="ko-KR" dirty="0" smtClean="0"/>
              <a:t>RDBMS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ODBMS</a:t>
            </a:r>
            <a:r>
              <a:rPr lang="ko-KR" altLang="en-US" dirty="0" smtClean="0"/>
              <a:t>의 좋은 기능을 종합적으로 지원</a:t>
            </a:r>
            <a:endParaRPr lang="en-US" altLang="ko-KR" dirty="0" smtClean="0"/>
          </a:p>
          <a:p>
            <a:pPr lvl="2"/>
            <a:r>
              <a:rPr lang="en-US" altLang="ko-KR" dirty="0"/>
              <a:t>table, query language, object, method, class, inheritance, </a:t>
            </a:r>
            <a:r>
              <a:rPr lang="en-US" altLang="ko-KR" dirty="0" smtClean="0"/>
              <a:t>encapsulation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4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93694" cy="516635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전통적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Uniformity: </a:t>
            </a:r>
            <a:r>
              <a:rPr lang="ko-KR" altLang="en-US" dirty="0" smtClean="0"/>
              <a:t>유사한 구조의 많은 데이터를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Record Orientation: </a:t>
            </a:r>
            <a:r>
              <a:rPr lang="ko-KR" altLang="en-US" dirty="0" smtClean="0"/>
              <a:t>기본 데이터는 고정 길이의 레코드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Small Data Item: </a:t>
            </a:r>
            <a:r>
              <a:rPr lang="ko-KR" altLang="en-US" dirty="0" smtClean="0"/>
              <a:t>레코드의 크기는 수 백 </a:t>
            </a:r>
            <a:r>
              <a:rPr lang="en-US" altLang="ko-KR" dirty="0" smtClean="0"/>
              <a:t>bytes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Atomic Field: </a:t>
            </a:r>
            <a:r>
              <a:rPr lang="ko-KR" altLang="en-US" dirty="0" smtClean="0"/>
              <a:t>각 필드는 고정 길이의 작은 원자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Short Transaction: </a:t>
            </a:r>
            <a:r>
              <a:rPr lang="ko-KR" altLang="en-US" dirty="0" smtClean="0"/>
              <a:t>대부분의 트랜잭션이 실행시간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미만의 작은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Schema: DB schema</a:t>
            </a:r>
            <a:r>
              <a:rPr lang="ko-KR" altLang="en-US" dirty="0" smtClean="0"/>
              <a:t>의 변경이 거의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새롭게 등장한 응용 영역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CAD(Computer Aided Design)</a:t>
            </a:r>
          </a:p>
          <a:p>
            <a:pPr lvl="2"/>
            <a:r>
              <a:rPr lang="en-US" altLang="ko-KR" dirty="0" smtClean="0"/>
              <a:t>CASE(Computer Aided Software Engineering)</a:t>
            </a:r>
          </a:p>
          <a:p>
            <a:pPr lvl="2"/>
            <a:r>
              <a:rPr lang="en-US" altLang="ko-KR" dirty="0" smtClean="0"/>
              <a:t>Multimedia DB: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시공간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그래픽스</a:t>
            </a:r>
            <a:r>
              <a:rPr lang="en-US" altLang="ko-KR" dirty="0" smtClean="0"/>
              <a:t>, …</a:t>
            </a:r>
          </a:p>
          <a:p>
            <a:pPr lvl="2"/>
            <a:r>
              <a:rPr lang="ko-KR" altLang="en-US" dirty="0" smtClean="0"/>
              <a:t>사무 자동화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문서의 작성 및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 관리를 위한 도구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Hypertext DB System: link</a:t>
            </a:r>
            <a:r>
              <a:rPr lang="ko-KR" altLang="en-US" dirty="0" smtClean="0"/>
              <a:t>를 기반으로 한 검색을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데이터 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질의어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모델에 대한 요구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객체지향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등장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00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ORDBMS Products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-357188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ko-KR" altLang="en-US" dirty="0" smtClean="0"/>
              <a:t>유력한 상용화 제품들</a:t>
            </a:r>
            <a:endParaRPr lang="en-US" altLang="ko-KR" dirty="0" smtClean="0"/>
          </a:p>
          <a:p>
            <a:pPr marL="725488" lvl="2" indent="-357188">
              <a:buSzTx/>
              <a:buFont typeface="Wingdings" panose="05000000000000000000" pitchFamily="2" charset="2"/>
              <a:buChar char="ü"/>
            </a:pPr>
            <a:r>
              <a:rPr lang="fr-FR" altLang="ko-KR" dirty="0" smtClean="0"/>
              <a:t>Universal </a:t>
            </a:r>
            <a:r>
              <a:rPr lang="fr-FR" altLang="ko-KR" dirty="0"/>
              <a:t>Server(Informix</a:t>
            </a:r>
            <a:r>
              <a:rPr lang="fr-FR" altLang="ko-KR" dirty="0" smtClean="0"/>
              <a:t>)</a:t>
            </a:r>
          </a:p>
          <a:p>
            <a:pPr marL="725488" lvl="2" indent="-357188">
              <a:buSzTx/>
              <a:buFont typeface="Wingdings" panose="05000000000000000000" pitchFamily="2" charset="2"/>
              <a:buChar char="ü"/>
            </a:pPr>
            <a:r>
              <a:rPr lang="fr-FR" altLang="ko-KR" dirty="0" smtClean="0"/>
              <a:t>Oracle(Oracle)</a:t>
            </a:r>
          </a:p>
          <a:p>
            <a:pPr marL="725488" lvl="2" indent="-357188">
              <a:buSzTx/>
              <a:buFont typeface="Wingdings" panose="05000000000000000000" pitchFamily="2" charset="2"/>
              <a:buChar char="ü"/>
            </a:pPr>
            <a:r>
              <a:rPr lang="fr-FR" altLang="ko-KR" dirty="0" smtClean="0"/>
              <a:t>DB2 </a:t>
            </a:r>
            <a:r>
              <a:rPr lang="fr-FR" altLang="ko-KR" dirty="0"/>
              <a:t>Universal DB(IBM</a:t>
            </a:r>
            <a:r>
              <a:rPr lang="fr-FR" altLang="ko-KR" dirty="0" smtClean="0"/>
              <a:t>)</a:t>
            </a:r>
          </a:p>
          <a:p>
            <a:pPr marL="725488" lvl="2" indent="-357188">
              <a:buSzTx/>
              <a:buFont typeface="Wingdings" panose="05000000000000000000" pitchFamily="2" charset="2"/>
              <a:buChar char="ü"/>
            </a:pPr>
            <a:endParaRPr lang="fr-FR" altLang="ko-KR" dirty="0" smtClean="0"/>
          </a:p>
          <a:p>
            <a:pPr marL="357188" lvl="1" indent="-357188">
              <a:buClr>
                <a:schemeClr val="accent1"/>
              </a:buClr>
              <a:buSzTx/>
              <a:buFont typeface="Wingdings" panose="05000000000000000000" pitchFamily="2" charset="2"/>
              <a:buChar char="v"/>
            </a:pPr>
            <a:r>
              <a:rPr lang="ko-KR" altLang="en-US" dirty="0" smtClean="0"/>
              <a:t>중요한 확장 내용</a:t>
            </a:r>
            <a:endParaRPr lang="en-US" altLang="ko-KR" dirty="0"/>
          </a:p>
          <a:p>
            <a:pPr marL="825500" lvl="2" indent="-457200">
              <a:buSzTx/>
              <a:buFont typeface="+mj-ea"/>
              <a:buAutoNum type="circleNumDbPlain"/>
            </a:pPr>
            <a:r>
              <a:rPr lang="ko-KR" altLang="en-US" dirty="0" smtClean="0"/>
              <a:t>다양한 유형의 확장 가능한 </a:t>
            </a:r>
            <a:r>
              <a:rPr lang="en-US" altLang="ko-KR" dirty="0" smtClean="0"/>
              <a:t>data type</a:t>
            </a:r>
          </a:p>
          <a:p>
            <a:pPr marL="825500" lvl="2" indent="-457200">
              <a:buSzTx/>
              <a:buFont typeface="+mj-ea"/>
              <a:buAutoNum type="circleNumDbPlain"/>
            </a:pPr>
            <a:r>
              <a:rPr lang="en-US" altLang="ko-KR" dirty="0" smtClean="0"/>
              <a:t>User Defined Data Types &amp; Inheritance among them</a:t>
            </a:r>
          </a:p>
          <a:p>
            <a:pPr marL="825500" lvl="2" indent="-457200">
              <a:buSzTx/>
              <a:buFont typeface="+mj-ea"/>
              <a:buAutoNum type="circleNumDbPlain"/>
            </a:pPr>
            <a:r>
              <a:rPr lang="en-US" altLang="ko-KR" dirty="0" smtClean="0"/>
              <a:t>User Defined Function, Procedure, and Operators</a:t>
            </a:r>
          </a:p>
          <a:p>
            <a:pPr marL="825500" lvl="2" indent="-457200">
              <a:buSzTx/>
              <a:buFont typeface="+mj-ea"/>
              <a:buAutoNum type="circleNumDbPlain"/>
            </a:pPr>
            <a:r>
              <a:rPr lang="en-US" altLang="ko-KR" dirty="0" smtClean="0"/>
              <a:t>Large Object Type</a:t>
            </a:r>
          </a:p>
        </p:txBody>
      </p:sp>
    </p:spTree>
    <p:extLst>
      <p:ext uri="{BB962C8B-B14F-4D97-AF65-F5344CB8AC3E}">
        <p14:creationId xmlns:p14="http://schemas.microsoft.com/office/powerpoint/2010/main" val="344146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ORDBMS &amp; 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375716" cy="488061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SQL Standards</a:t>
            </a:r>
            <a:endParaRPr lang="en-US" altLang="ko-KR" dirty="0"/>
          </a:p>
          <a:p>
            <a:pPr lvl="1"/>
            <a:r>
              <a:rPr lang="en-US" altLang="ko-KR" dirty="0" smtClean="0"/>
              <a:t>SQL:1986 </a:t>
            </a:r>
            <a:r>
              <a:rPr lang="en-US" altLang="ko-KR" dirty="0"/>
              <a:t>(SQL1) - ANSI </a:t>
            </a:r>
            <a:r>
              <a:rPr lang="en-US" altLang="ko-KR" dirty="0" smtClean="0"/>
              <a:t>&amp; ISO</a:t>
            </a:r>
            <a:r>
              <a:rPr lang="ko-KR" altLang="en-US" dirty="0"/>
              <a:t>가 </a:t>
            </a:r>
            <a:r>
              <a:rPr lang="en-US" altLang="ko-KR" dirty="0"/>
              <a:t>1986</a:t>
            </a:r>
            <a:r>
              <a:rPr lang="ko-KR" altLang="en-US" dirty="0"/>
              <a:t>년에 처음 표준으로 채택</a:t>
            </a:r>
          </a:p>
          <a:p>
            <a:pPr lvl="1"/>
            <a:r>
              <a:rPr lang="en-US" altLang="ko-KR" dirty="0" smtClean="0"/>
              <a:t>SQL:1992 </a:t>
            </a:r>
            <a:r>
              <a:rPr lang="en-US" altLang="ko-KR" dirty="0"/>
              <a:t>(SQL2)</a:t>
            </a:r>
          </a:p>
          <a:p>
            <a:pPr lvl="1"/>
            <a:r>
              <a:rPr lang="en-US" altLang="ko-KR" dirty="0" smtClean="0"/>
              <a:t>SQL:1999 </a:t>
            </a:r>
            <a:r>
              <a:rPr lang="en-US" altLang="ko-KR" dirty="0"/>
              <a:t>(SQL3) - </a:t>
            </a:r>
            <a:r>
              <a:rPr lang="ko-KR" altLang="en-US" dirty="0"/>
              <a:t>객체지향 </a:t>
            </a:r>
            <a:r>
              <a:rPr lang="ko-KR" altLang="en-US" dirty="0" smtClean="0"/>
              <a:t>개념을 지원할 수 있도록 확장</a:t>
            </a:r>
            <a:endParaRPr lang="ko-KR" altLang="en-US" dirty="0"/>
          </a:p>
          <a:p>
            <a:pPr lvl="1"/>
            <a:r>
              <a:rPr lang="en-US" altLang="ko-KR" dirty="0" smtClean="0"/>
              <a:t>SQL:2003 </a:t>
            </a:r>
            <a:r>
              <a:rPr lang="en-US" altLang="ko-KR" dirty="0"/>
              <a:t>(SQL4) </a:t>
            </a:r>
          </a:p>
          <a:p>
            <a:r>
              <a:rPr lang="en-US" altLang="ko-KR" dirty="0" smtClean="0"/>
              <a:t>SQL3 &amp; SQL4</a:t>
            </a:r>
            <a:r>
              <a:rPr lang="ko-KR" altLang="en-US" dirty="0" smtClean="0"/>
              <a:t>에서 확장된 내용</a:t>
            </a:r>
            <a:endParaRPr lang="en-US" altLang="ko-KR" dirty="0"/>
          </a:p>
          <a:p>
            <a:pPr lvl="1"/>
            <a:r>
              <a:rPr lang="ko-KR" altLang="en-US" dirty="0" smtClean="0"/>
              <a:t>관계적 특징</a:t>
            </a:r>
            <a:r>
              <a:rPr lang="en-US" altLang="ko-KR" dirty="0" smtClean="0"/>
              <a:t>: </a:t>
            </a:r>
            <a:r>
              <a:rPr lang="ko-KR" altLang="en-US" dirty="0"/>
              <a:t>새로운 </a:t>
            </a:r>
            <a:r>
              <a:rPr lang="ko-KR" altLang="en-US" dirty="0" smtClean="0"/>
              <a:t>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 식</a:t>
            </a:r>
            <a:r>
              <a:rPr lang="en-US" altLang="ko-KR" dirty="0"/>
              <a:t>, </a:t>
            </a:r>
            <a:r>
              <a:rPr lang="en-US" altLang="ko-KR" dirty="0" smtClean="0"/>
              <a:t>type </a:t>
            </a:r>
            <a:r>
              <a:rPr lang="en-US" altLang="ko-KR" dirty="0"/>
              <a:t>system</a:t>
            </a:r>
          </a:p>
          <a:p>
            <a:pPr lvl="1"/>
            <a:r>
              <a:rPr lang="ko-KR" altLang="en-US" dirty="0" smtClean="0"/>
              <a:t>객체적 특징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정의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정의 함수 및 </a:t>
            </a:r>
            <a:r>
              <a:rPr lang="en-US" altLang="ko-KR" dirty="0" smtClean="0"/>
              <a:t>method </a:t>
            </a:r>
            <a:endParaRPr lang="ko-KR" altLang="en-US" dirty="0"/>
          </a:p>
          <a:p>
            <a:pPr lvl="1"/>
            <a:r>
              <a:rPr lang="ko-KR" altLang="en-US" dirty="0" smtClean="0"/>
              <a:t>기타</a:t>
            </a:r>
            <a:r>
              <a:rPr lang="en-US" altLang="ko-KR" dirty="0" smtClean="0"/>
              <a:t>: recursive </a:t>
            </a:r>
            <a:r>
              <a:rPr lang="en-US" altLang="ko-KR" dirty="0"/>
              <a:t>query, </a:t>
            </a:r>
            <a:r>
              <a:rPr lang="en-US" altLang="ko-KR" dirty="0" smtClean="0"/>
              <a:t>trigger </a:t>
            </a:r>
            <a:r>
              <a:rPr lang="ko-KR" altLang="en-US" dirty="0" smtClean="0"/>
              <a:t>개념을 지원하는 </a:t>
            </a:r>
            <a:r>
              <a:rPr lang="en-US" altLang="ko-KR" dirty="0" smtClean="0"/>
              <a:t>active database, </a:t>
            </a:r>
            <a:r>
              <a:rPr lang="en-US" altLang="ko-KR" dirty="0"/>
              <a:t>client/server </a:t>
            </a:r>
            <a:r>
              <a:rPr lang="ko-KR" altLang="en-US" dirty="0"/>
              <a:t>환경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및</a:t>
            </a:r>
            <a:r>
              <a:rPr lang="en-US" altLang="ko-KR" dirty="0" smtClean="0"/>
              <a:t> view</a:t>
            </a:r>
            <a:r>
              <a:rPr lang="ko-KR" altLang="en-US" dirty="0" smtClean="0"/>
              <a:t> </a:t>
            </a:r>
            <a:r>
              <a:rPr lang="ko-KR" altLang="en-US" dirty="0"/>
              <a:t>갱신 기능 </a:t>
            </a:r>
            <a:r>
              <a:rPr lang="ko-KR" altLang="en-US" dirty="0" smtClean="0"/>
              <a:t>강화</a:t>
            </a:r>
            <a:r>
              <a:rPr lang="en-US" altLang="ko-KR" dirty="0" smtClean="0"/>
              <a:t>,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084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Top-level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7199" y="1359293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760"/>
                <a:gridCol w="1857080"/>
                <a:gridCol w="5085760"/>
              </a:tblGrid>
              <a:tr h="36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Top-level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구조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= { class</a:t>
                      </a:r>
                      <a:r>
                        <a:rPr lang="en-US" altLang="ko-KR" baseline="0" dirty="0" smtClean="0"/>
                        <a:t> 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</a:t>
                      </a:r>
                      <a:r>
                        <a:rPr lang="en-US" altLang="ko-KR" baseline="0" dirty="0" smtClean="0"/>
                        <a:t> = { object }</a:t>
                      </a:r>
                      <a:endParaRPr lang="ko-KR" altLang="en-US" dirty="0"/>
                    </a:p>
                  </a:txBody>
                  <a:tcPr/>
                </a:tc>
              </a:tr>
              <a:tr h="3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= { relation</a:t>
                      </a:r>
                      <a:r>
                        <a:rPr lang="en-US" altLang="ko-KR" baseline="0" dirty="0" smtClean="0"/>
                        <a:t> 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relation = { tuple(= &lt;values&gt;) }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       </a:t>
                      </a:r>
                      <a:r>
                        <a:rPr lang="en-US" altLang="ko-KR" dirty="0" smtClean="0"/>
                        <a:t>or { object(= &lt;</a:t>
                      </a:r>
                      <a:r>
                        <a:rPr lang="en-US" altLang="ko-KR" dirty="0" err="1" smtClean="0"/>
                        <a:t>oid</a:t>
                      </a:r>
                      <a:r>
                        <a:rPr lang="en-US" altLang="ko-KR" dirty="0" smtClean="0"/>
                        <a:t>, values&gt;) }</a:t>
                      </a:r>
                      <a:endParaRPr lang="ko-KR" altLang="en-US" dirty="0"/>
                    </a:p>
                  </a:txBody>
                  <a:tcPr/>
                </a:tc>
              </a:tr>
              <a:tr h="362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= { relation 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relation = { tuple }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337089"/>
            <a:ext cx="8229600" cy="2862322"/>
          </a:xfrm>
          <a:prstGeom prst="rect">
            <a:avLst/>
          </a:prstGeom>
          <a:solidFill>
            <a:srgbClr val="BBFAFD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ODBMS ⊇ ORDBMS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object = attribute values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+ methods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tuple = attribute values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Times New Roman" panose="02020603050405020304" pitchFamily="18" charset="0"/>
              </a:rPr>
              <a:t>object</a:t>
            </a:r>
            <a:r>
              <a:rPr lang="ko-KR" altLang="en-US" dirty="0" smtClean="0">
                <a:latin typeface="Times New Roman" panose="02020603050405020304" pitchFamily="18" charset="0"/>
              </a:rPr>
              <a:t>는 </a:t>
            </a:r>
            <a:r>
              <a:rPr lang="en-US" altLang="ko-KR" dirty="0" smtClean="0">
                <a:latin typeface="Times New Roman" panose="02020603050405020304" pitchFamily="18" charset="0"/>
              </a:rPr>
              <a:t>tuple</a:t>
            </a:r>
            <a:r>
              <a:rPr lang="ko-KR" altLang="en-US" dirty="0" smtClean="0">
                <a:latin typeface="Times New Roman" panose="02020603050405020304" pitchFamily="18" charset="0"/>
              </a:rPr>
              <a:t>을 포괄하는 개념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</a:p>
          <a:p>
            <a:pPr marL="263525" lvl="1">
              <a:buClr>
                <a:schemeClr val="bg2">
                  <a:lumMod val="75000"/>
                </a:schemeClr>
              </a:buClr>
            </a:pP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>
                <a:latin typeface="Times New Roman" panose="02020603050405020304" pitchFamily="18" charset="0"/>
              </a:rPr>
              <a:t>▣ </a:t>
            </a:r>
            <a:r>
              <a:rPr lang="en-US" altLang="ko-KR" dirty="0" smtClean="0">
                <a:latin typeface="Times New Roman" panose="02020603050405020304" pitchFamily="18" charset="0"/>
              </a:rPr>
              <a:t>ORDBMS </a:t>
            </a:r>
            <a:r>
              <a:rPr lang="en-US" altLang="ko-KR" dirty="0">
                <a:latin typeface="Times New Roman" panose="02020603050405020304" pitchFamily="18" charset="0"/>
              </a:rPr>
              <a:t>⊇ RDBMS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RDBMS</a:t>
            </a:r>
            <a:r>
              <a:rPr lang="ko-KR" altLang="en-US" dirty="0" smtClean="0">
                <a:latin typeface="+mn-lt"/>
              </a:rPr>
              <a:t>의 </a:t>
            </a:r>
            <a:r>
              <a:rPr lang="en-US" altLang="ko-KR" dirty="0" smtClean="0">
                <a:latin typeface="+mn-lt"/>
              </a:rPr>
              <a:t>tuple</a:t>
            </a:r>
            <a:r>
              <a:rPr lang="ko-KR" altLang="en-US" dirty="0" smtClean="0">
                <a:latin typeface="+mn-lt"/>
              </a:rPr>
              <a:t>에는 기본 값만 사용 가능</a:t>
            </a:r>
            <a:endParaRPr lang="en-US" altLang="ko-KR" dirty="0" smtClean="0">
              <a:latin typeface="+mn-lt"/>
            </a:endParaRP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</a:rPr>
              <a:t>ORDBMS</a:t>
            </a:r>
            <a:r>
              <a:rPr lang="ko-KR" altLang="en-US" dirty="0" smtClean="0">
                <a:latin typeface="+mn-lt"/>
              </a:rPr>
              <a:t>의 </a:t>
            </a:r>
            <a:r>
              <a:rPr lang="en-US" altLang="ko-KR" dirty="0" smtClean="0">
                <a:latin typeface="+mn-lt"/>
              </a:rPr>
              <a:t>tuple</a:t>
            </a:r>
            <a:r>
              <a:rPr lang="ko-KR" altLang="en-US" dirty="0" smtClean="0">
                <a:latin typeface="+mn-lt"/>
              </a:rPr>
              <a:t>에는 기본 값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집단 값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다른 객체에 대한 참조 </a:t>
            </a:r>
            <a:r>
              <a:rPr lang="en-US" altLang="ko-KR" dirty="0" smtClean="0">
                <a:latin typeface="+mn-lt"/>
              </a:rPr>
              <a:t>, tuple </a:t>
            </a:r>
            <a:r>
              <a:rPr lang="ko-KR" altLang="en-US" dirty="0" smtClean="0">
                <a:latin typeface="+mn-lt"/>
              </a:rPr>
              <a:t>값을 사용할 수 있음</a:t>
            </a:r>
            <a:r>
              <a:rPr lang="en-US" altLang="ko-KR" dirty="0" smtClean="0">
                <a:latin typeface="+mn-lt"/>
              </a:rPr>
              <a:t>.</a:t>
            </a:r>
          </a:p>
          <a:p>
            <a:pPr marL="549275" lvl="1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lt"/>
              </a:rPr>
              <a:t>따라서 관계 모델은 객체</a:t>
            </a:r>
            <a:r>
              <a:rPr lang="en-US" altLang="ko-KR" dirty="0" smtClean="0">
                <a:latin typeface="+mn-lt"/>
              </a:rPr>
              <a:t>-</a:t>
            </a:r>
            <a:r>
              <a:rPr lang="ko-KR" altLang="en-US" dirty="0" smtClean="0">
                <a:latin typeface="+mn-lt"/>
              </a:rPr>
              <a:t>관계 모델의 부분집합이 된다</a:t>
            </a:r>
            <a:r>
              <a:rPr lang="en-US" altLang="ko-KR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61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SQL3, 4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관계적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새로운 데이터 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LOB(Large Object)</a:t>
            </a:r>
          </a:p>
          <a:p>
            <a:pPr lvl="2"/>
            <a:r>
              <a:rPr lang="en-US" altLang="ko-KR" dirty="0" smtClean="0"/>
              <a:t>CLOB(Character Large Object) : </a:t>
            </a:r>
            <a:r>
              <a:rPr lang="ko-KR" altLang="en-US" dirty="0" smtClean="0"/>
              <a:t>가변 길이 문자열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이력서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BLOB(Binary Large Object): </a:t>
            </a:r>
            <a:r>
              <a:rPr lang="ko-KR" altLang="en-US" dirty="0"/>
              <a:t>가</a:t>
            </a:r>
            <a:r>
              <a:rPr lang="ko-KR" altLang="en-US" dirty="0" smtClean="0"/>
              <a:t>변 길이 이진 </a:t>
            </a:r>
            <a:r>
              <a:rPr lang="en-US" altLang="ko-KR" dirty="0" smtClean="0"/>
              <a:t>string.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Boolean</a:t>
            </a:r>
          </a:p>
          <a:p>
            <a:pPr lvl="2"/>
            <a:r>
              <a:rPr lang="ko-KR" altLang="en-US" dirty="0" smtClean="0"/>
              <a:t>값</a:t>
            </a:r>
            <a:r>
              <a:rPr lang="en-US" altLang="ko-KR" dirty="0" smtClean="0"/>
              <a:t>: true, false, unknown(= null 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조건 식</a:t>
            </a:r>
            <a:r>
              <a:rPr lang="en-US" altLang="ko-KR" dirty="0" smtClean="0"/>
              <a:t>: IS (NOT) TRUE</a:t>
            </a:r>
            <a:r>
              <a:rPr lang="en-US" altLang="ko-KR" dirty="0"/>
              <a:t>, IS </a:t>
            </a:r>
            <a:r>
              <a:rPr lang="en-US" altLang="ko-KR" dirty="0" smtClean="0"/>
              <a:t>(NOT) FALSE</a:t>
            </a:r>
            <a:r>
              <a:rPr lang="en-US" altLang="ko-KR" dirty="0"/>
              <a:t>, IS </a:t>
            </a:r>
            <a:r>
              <a:rPr lang="en-US" altLang="ko-KR" dirty="0" smtClean="0"/>
              <a:t>(NOT) UNKNOWN</a:t>
            </a:r>
            <a:endParaRPr lang="en-US" altLang="ko-KR" dirty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oid</a:t>
            </a:r>
            <a:r>
              <a:rPr lang="en-US" altLang="ko-KR" dirty="0" smtClean="0"/>
              <a:t>, tuple&gt;</a:t>
            </a:r>
          </a:p>
          <a:p>
            <a:pPr lvl="2"/>
            <a:r>
              <a:rPr lang="ko-KR" altLang="en-US" dirty="0" smtClean="0"/>
              <a:t>속성값</a:t>
            </a:r>
            <a:r>
              <a:rPr lang="en-US" altLang="ko-KR" dirty="0" smtClean="0"/>
              <a:t>: primitive value, reference value, tuple value, collection value </a:t>
            </a:r>
          </a:p>
          <a:p>
            <a:pPr lvl="1"/>
            <a:r>
              <a:rPr lang="en-US" altLang="ko-KR" dirty="0"/>
              <a:t>Collection </a:t>
            </a:r>
            <a:r>
              <a:rPr lang="en-US" altLang="ko-KR" dirty="0" smtClean="0"/>
              <a:t>type: ROW , ARRAY</a:t>
            </a:r>
          </a:p>
          <a:p>
            <a:r>
              <a:rPr lang="ko-KR" altLang="en-US" dirty="0" smtClean="0"/>
              <a:t>새로운 조건 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Similar</a:t>
            </a:r>
          </a:p>
          <a:p>
            <a:pPr lvl="1"/>
            <a:r>
              <a:rPr lang="en-US" altLang="ko-KR" dirty="0" smtClean="0"/>
              <a:t>Distinct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42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Large Object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용도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그래픽 파일과 같은 대량의 데이터를 저장</a:t>
            </a:r>
            <a:endParaRPr lang="en-US" altLang="ko-KR" dirty="0" smtClean="0"/>
          </a:p>
          <a:p>
            <a:pPr lvl="1"/>
            <a:r>
              <a:rPr lang="en-US" altLang="ko-KR" smtClean="0"/>
              <a:t>RDBMS</a:t>
            </a:r>
            <a:r>
              <a:rPr lang="ko-KR" altLang="en-US" dirty="0" smtClean="0"/>
              <a:t>가 제공하는 </a:t>
            </a:r>
            <a:r>
              <a:rPr lang="en-US" altLang="ko-KR" dirty="0" smtClean="0"/>
              <a:t>BLOB</a:t>
            </a:r>
          </a:p>
          <a:p>
            <a:pPr lvl="2"/>
            <a:r>
              <a:rPr lang="ko-KR" altLang="en-US" dirty="0" smtClean="0"/>
              <a:t>단순한</a:t>
            </a:r>
            <a:r>
              <a:rPr lang="en-US" altLang="ko-KR" dirty="0" smtClean="0"/>
              <a:t> byte stream</a:t>
            </a:r>
            <a:r>
              <a:rPr lang="ko-KR" altLang="en-US" dirty="0" smtClean="0"/>
              <a:t>으로서 내부 구조나 내용에 관한 지식이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단순히 데이터의 저장과 추출만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LOB </a:t>
            </a:r>
            <a:r>
              <a:rPr lang="ko-KR" altLang="en-US" dirty="0" smtClean="0"/>
              <a:t>타입의 자료에 대한 연산을 허용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CLOB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: Concatenation(||), Substring, Trim, Character Length, =(equal), &lt;&gt;(not equal), LIKE, ...</a:t>
            </a:r>
          </a:p>
          <a:p>
            <a:pPr lvl="2"/>
            <a:r>
              <a:rPr lang="en-US" altLang="ko-KR" dirty="0" smtClean="0"/>
              <a:t>BLOB </a:t>
            </a:r>
            <a:r>
              <a:rPr lang="ko-KR" altLang="en-US" dirty="0"/>
              <a:t>타입</a:t>
            </a:r>
            <a:r>
              <a:rPr lang="en-US" altLang="ko-KR" dirty="0"/>
              <a:t>: Concatenation(||), Substring, Trim, </a:t>
            </a:r>
            <a:r>
              <a:rPr lang="en-US" altLang="ko-KR" dirty="0" smtClean="0"/>
              <a:t>BLOB </a:t>
            </a:r>
            <a:r>
              <a:rPr lang="en-US" altLang="ko-KR" dirty="0"/>
              <a:t>Length, </a:t>
            </a:r>
            <a:r>
              <a:rPr lang="en-US" altLang="ko-KR" dirty="0" smtClean="0"/>
              <a:t>LIKE</a:t>
            </a:r>
            <a:r>
              <a:rPr lang="en-US" altLang="ko-KR" dirty="0"/>
              <a:t>, ...</a:t>
            </a:r>
            <a:endParaRPr lang="ko-KR" altLang="en-US" dirty="0"/>
          </a:p>
          <a:p>
            <a:pPr lvl="1"/>
            <a:r>
              <a:rPr lang="en-US" altLang="ko-KR" dirty="0" smtClean="0"/>
              <a:t>Example</a:t>
            </a:r>
          </a:p>
          <a:p>
            <a:pPr lvl="2"/>
            <a:r>
              <a:rPr lang="en-US" altLang="ko-KR" dirty="0" smtClean="0"/>
              <a:t>ALTER TABLE Student ADD COLUMN Resume CLOB(100K);</a:t>
            </a:r>
          </a:p>
          <a:p>
            <a:pPr lvl="2"/>
            <a:r>
              <a:rPr lang="en-US" altLang="ko-KR" dirty="0" smtClean="0"/>
              <a:t>ALTER TABLE Student ADD COLUMN Picture BLOB(4M);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64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Type(ROW, ARRAY) (10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ROW: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(=tuple)</a:t>
            </a:r>
            <a:r>
              <a:rPr lang="ko-KR" altLang="en-US" dirty="0" smtClean="0"/>
              <a:t>과 같은 내부 구조를</a:t>
            </a:r>
            <a:r>
              <a:rPr lang="ko-KR" altLang="en-US" dirty="0"/>
              <a:t> </a:t>
            </a:r>
            <a:r>
              <a:rPr lang="ko-KR" altLang="en-US" dirty="0" smtClean="0"/>
              <a:t>갖는 속성을 정의하는데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ARRAY: </a:t>
            </a:r>
            <a:r>
              <a:rPr lang="ko-KR" altLang="en-US" dirty="0" smtClean="0"/>
              <a:t>프로그래밍 언어의 배열과 동일하게 사용</a:t>
            </a:r>
            <a:endParaRPr lang="en-US" altLang="ko-KR" dirty="0" smtClean="0"/>
          </a:p>
          <a:p>
            <a:r>
              <a:rPr lang="en-US" altLang="ko-KR" dirty="0" smtClean="0"/>
              <a:t>Example(</a:t>
            </a:r>
            <a:r>
              <a:rPr lang="ko-KR" altLang="en-US" dirty="0" smtClean="0"/>
              <a:t>테이블 정의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712788" lvl="2" indent="0">
              <a:buNone/>
            </a:pPr>
            <a:r>
              <a:rPr lang="en-US" altLang="ko-KR" dirty="0" smtClean="0"/>
              <a:t>CREATE TABLE Student </a:t>
            </a:r>
          </a:p>
          <a:p>
            <a:pPr marL="712788" lvl="2" indent="0">
              <a:buNone/>
            </a:pPr>
            <a:r>
              <a:rPr lang="en-US" altLang="ko-KR" dirty="0" smtClean="0"/>
              <a:t>(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	 	INTEGER NOT NULL,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		CHAR(20),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학과학년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ROW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학과 </a:t>
            </a:r>
            <a:r>
              <a:rPr lang="en-US" altLang="ko-KR" dirty="0" smtClean="0"/>
              <a:t>CHAR(10), 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INTEGER ),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		REAL </a:t>
            </a:r>
            <a:r>
              <a:rPr lang="en-US" altLang="ko-KR" dirty="0" smtClean="0">
                <a:solidFill>
                  <a:srgbClr val="0070C0"/>
                </a:solidFill>
              </a:rPr>
              <a:t>ARRAY</a:t>
            </a:r>
            <a:r>
              <a:rPr lang="en-US" altLang="ko-KR" dirty="0" smtClean="0"/>
              <a:t>[8],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PRIMARY KEY(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</a:p>
          <a:p>
            <a:pPr marL="712788" lvl="2" indent="0">
              <a:buNone/>
            </a:pP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971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Type(ROW, ARRAY) </a:t>
            </a:r>
            <a:r>
              <a:rPr lang="en-US" altLang="ko-KR" dirty="0" smtClean="0"/>
              <a:t>(20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75505"/>
          </a:xfrm>
        </p:spPr>
        <p:txBody>
          <a:bodyPr/>
          <a:lstStyle/>
          <a:p>
            <a:r>
              <a:rPr lang="en-US" altLang="ko-KR" dirty="0" smtClean="0"/>
              <a:t>Example(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412" y="1951348"/>
            <a:ext cx="783838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SELECT  S.</a:t>
            </a:r>
            <a:r>
              <a:rPr lang="ko-KR" altLang="en-US" dirty="0" smtClean="0">
                <a:latin typeface="Times New Roman" panose="02020603050405020304" pitchFamily="18" charset="0"/>
              </a:rPr>
              <a:t>성명</a:t>
            </a:r>
            <a:r>
              <a:rPr lang="en-US" altLang="ko-KR" dirty="0" smtClean="0">
                <a:latin typeface="Times New Roman" panose="02020603050405020304" pitchFamily="18" charset="0"/>
              </a:rPr>
              <a:t>, S.</a:t>
            </a:r>
            <a:r>
              <a:rPr lang="ko-KR" altLang="en-US" dirty="0" smtClean="0">
                <a:latin typeface="Times New Roman" panose="02020603050405020304" pitchFamily="18" charset="0"/>
              </a:rPr>
              <a:t>학과학년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  <a:r>
              <a:rPr lang="ko-KR" altLang="en-US" dirty="0" smtClean="0">
                <a:latin typeface="Times New Roman" panose="02020603050405020304" pitchFamily="18" charset="0"/>
              </a:rPr>
              <a:t>학과</a:t>
            </a:r>
            <a:r>
              <a:rPr lang="en-US" altLang="ko-KR" dirty="0" smtClean="0">
                <a:latin typeface="Times New Roman" panose="02020603050405020304" pitchFamily="18" charset="0"/>
              </a:rPr>
              <a:t>, S.</a:t>
            </a:r>
            <a:r>
              <a:rPr lang="ko-KR" altLang="en-US" dirty="0" smtClean="0">
                <a:latin typeface="Times New Roman" panose="02020603050405020304" pitchFamily="18" charset="0"/>
              </a:rPr>
              <a:t>평점</a:t>
            </a:r>
            <a:r>
              <a:rPr lang="en-US" altLang="ko-KR" dirty="0" smtClean="0">
                <a:latin typeface="Times New Roman" panose="02020603050405020304" pitchFamily="18" charset="0"/>
              </a:rPr>
              <a:t>[2]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FROM Student S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WHERE S.</a:t>
            </a:r>
            <a:r>
              <a:rPr lang="ko-KR" altLang="en-US" dirty="0" smtClean="0">
                <a:latin typeface="Times New Roman" panose="02020603050405020304" pitchFamily="18" charset="0"/>
              </a:rPr>
              <a:t>평점</a:t>
            </a:r>
            <a:r>
              <a:rPr lang="en-US" altLang="ko-KR" dirty="0" smtClean="0">
                <a:latin typeface="Times New Roman" panose="02020603050405020304" pitchFamily="18" charset="0"/>
              </a:rPr>
              <a:t>[4] ≥ 90 AND </a:t>
            </a:r>
            <a:r>
              <a:rPr lang="ko-KR" altLang="en-US" dirty="0" smtClean="0">
                <a:latin typeface="Times New Roman" panose="02020603050405020304" pitchFamily="18" charset="0"/>
              </a:rPr>
              <a:t>학과학년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  <a:r>
              <a:rPr lang="ko-KR" altLang="en-US" dirty="0" smtClean="0">
                <a:latin typeface="Times New Roman" panose="02020603050405020304" pitchFamily="18" charset="0"/>
              </a:rPr>
              <a:t>학년</a:t>
            </a:r>
            <a:r>
              <a:rPr lang="en-US" altLang="ko-KR" dirty="0" smtClean="0">
                <a:latin typeface="Times New Roman" panose="02020603050405020304" pitchFamily="18" charset="0"/>
              </a:rPr>
              <a:t>=3;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8412" y="3016080"/>
            <a:ext cx="783838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INSERT INTO Student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VALUES (100, ‘</a:t>
            </a:r>
            <a:r>
              <a:rPr lang="ko-KR" altLang="en-US" dirty="0">
                <a:latin typeface="Times New Roman" panose="02020603050405020304" pitchFamily="18" charset="0"/>
              </a:rPr>
              <a:t>홍</a:t>
            </a:r>
            <a:r>
              <a:rPr lang="ko-KR" altLang="en-US" dirty="0" smtClean="0">
                <a:latin typeface="Times New Roman" panose="02020603050405020304" pitchFamily="18" charset="0"/>
              </a:rPr>
              <a:t>길동</a:t>
            </a:r>
            <a:r>
              <a:rPr lang="en-US" altLang="ko-KR" dirty="0" smtClean="0">
                <a:latin typeface="Times New Roman" panose="02020603050405020304" pitchFamily="18" charset="0"/>
              </a:rPr>
              <a:t>’,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ROW</a:t>
            </a:r>
            <a:r>
              <a:rPr lang="en-US" altLang="ko-KR" dirty="0" smtClean="0">
                <a:latin typeface="Times New Roman" panose="02020603050405020304" pitchFamily="18" charset="0"/>
              </a:rPr>
              <a:t>(‘SE’, 3),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ARRAY</a:t>
            </a:r>
            <a:r>
              <a:rPr lang="en-US" altLang="ko-KR" dirty="0" smtClean="0">
                <a:latin typeface="Times New Roman" panose="02020603050405020304" pitchFamily="18" charset="0"/>
              </a:rPr>
              <a:t>[0,0,0,0,0,0,0,0]);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8412" y="3803813"/>
            <a:ext cx="783838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UPDATE Student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SET </a:t>
            </a:r>
            <a:r>
              <a:rPr lang="ko-KR" altLang="en-US" dirty="0" smtClean="0">
                <a:latin typeface="Times New Roman" panose="02020603050405020304" pitchFamily="18" charset="0"/>
              </a:rPr>
              <a:t>학과학년 </a:t>
            </a:r>
            <a:r>
              <a:rPr lang="en-US" altLang="ko-KR" dirty="0" smtClean="0">
                <a:latin typeface="Times New Roman" panose="02020603050405020304" pitchFamily="18" charset="0"/>
              </a:rPr>
              <a:t>=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ROW</a:t>
            </a:r>
            <a:r>
              <a:rPr lang="en-US" altLang="ko-KR" dirty="0" smtClean="0">
                <a:latin typeface="Times New Roman" panose="02020603050405020304" pitchFamily="18" charset="0"/>
              </a:rPr>
              <a:t>(‘Architecture’, 4)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WHERE </a:t>
            </a:r>
            <a:r>
              <a:rPr lang="ko-KR" altLang="en-US" dirty="0" smtClean="0">
                <a:latin typeface="Times New Roman" panose="02020603050405020304" pitchFamily="18" charset="0"/>
              </a:rPr>
              <a:t>학번 </a:t>
            </a:r>
            <a:r>
              <a:rPr lang="en-US" altLang="ko-KR" dirty="0" smtClean="0">
                <a:latin typeface="Times New Roman" panose="02020603050405020304" pitchFamily="18" charset="0"/>
              </a:rPr>
              <a:t>= 100;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412" y="4868545"/>
            <a:ext cx="783838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UPDATE Student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SET </a:t>
            </a:r>
            <a:r>
              <a:rPr lang="ko-KR" altLang="en-US" dirty="0" smtClean="0">
                <a:latin typeface="Times New Roman" panose="02020603050405020304" pitchFamily="18" charset="0"/>
              </a:rPr>
              <a:t>학과학년</a:t>
            </a:r>
            <a:r>
              <a:rPr lang="en-US" altLang="ko-KR" dirty="0" smtClean="0">
                <a:latin typeface="Times New Roman" panose="02020603050405020304" pitchFamily="18" charset="0"/>
              </a:rPr>
              <a:t>.</a:t>
            </a:r>
            <a:r>
              <a:rPr lang="ko-KR" altLang="en-US" dirty="0" smtClean="0">
                <a:latin typeface="Times New Roman" panose="02020603050405020304" pitchFamily="18" charset="0"/>
              </a:rPr>
              <a:t>학과 </a:t>
            </a:r>
            <a:r>
              <a:rPr lang="en-US" altLang="ko-KR" dirty="0" smtClean="0">
                <a:latin typeface="Times New Roman" panose="02020603050405020304" pitchFamily="18" charset="0"/>
              </a:rPr>
              <a:t>= ‘Architecture’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WHERE </a:t>
            </a:r>
            <a:r>
              <a:rPr lang="ko-KR" altLang="en-US" dirty="0" smtClean="0">
                <a:latin typeface="Times New Roman" panose="02020603050405020304" pitchFamily="18" charset="0"/>
              </a:rPr>
              <a:t>학번 </a:t>
            </a:r>
            <a:r>
              <a:rPr lang="en-US" altLang="ko-KR" dirty="0" smtClean="0">
                <a:latin typeface="Times New Roman" panose="02020603050405020304" pitchFamily="18" charset="0"/>
              </a:rPr>
              <a:t>= 100;</a:t>
            </a:r>
          </a:p>
        </p:txBody>
      </p:sp>
    </p:spTree>
    <p:extLst>
      <p:ext uri="{BB962C8B-B14F-4D97-AF65-F5344CB8AC3E}">
        <p14:creationId xmlns:p14="http://schemas.microsoft.com/office/powerpoint/2010/main" val="174439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조건 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SIMILAR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문자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 서로 일치하는가를 검사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WHERE name </a:t>
            </a:r>
            <a:r>
              <a:rPr lang="en-US" altLang="ko-KR" dirty="0" smtClean="0">
                <a:solidFill>
                  <a:srgbClr val="0070C0"/>
                </a:solidFill>
              </a:rPr>
              <a:t>SIMILAR TO </a:t>
            </a:r>
            <a:r>
              <a:rPr lang="en-US" altLang="ko-KR" dirty="0" smtClean="0"/>
              <a:t>					‘(SQL</a:t>
            </a:r>
            <a:r>
              <a:rPr lang="en-US" altLang="ko-KR" dirty="0" smtClean="0">
                <a:sym typeface="Wingdings" panose="05000000000000000000" pitchFamily="2" charset="2"/>
              </a:rPr>
              <a:t>:(1986|1992|1999|2003) | (SQL (1|2|3|4))</a:t>
            </a:r>
            <a:r>
              <a:rPr lang="en-US" altLang="ko-KR" dirty="0" smtClean="0"/>
              <a:t>’</a:t>
            </a:r>
          </a:p>
          <a:p>
            <a:pPr marL="446088" indent="-457200"/>
            <a:r>
              <a:rPr lang="en-US" altLang="ko-KR" dirty="0" smtClean="0"/>
              <a:t>DISTINCT</a:t>
            </a:r>
          </a:p>
          <a:p>
            <a:pPr marL="801688" lvl="1" indent="-457200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값이 서로 다른 것인가를 검사</a:t>
            </a:r>
            <a:endParaRPr lang="en-US" altLang="ko-KR" dirty="0" smtClean="0"/>
          </a:p>
          <a:p>
            <a:pPr marL="801688" lvl="1" indent="-457200"/>
            <a:r>
              <a:rPr lang="ko-KR" altLang="en-US" dirty="0" smtClean="0"/>
              <a:t>비교 대상 </a:t>
            </a:r>
            <a:r>
              <a:rPr lang="en-US" altLang="ko-KR" dirty="0" smtClean="0"/>
              <a:t>tuples: </a:t>
            </a:r>
            <a:r>
              <a:rPr lang="ko-KR" altLang="en-US" dirty="0" smtClean="0"/>
              <a:t>속성의 개수가 동일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대응하는 속성의 타입이 호환적</a:t>
            </a:r>
            <a:r>
              <a:rPr lang="en-US" altLang="ko-KR" dirty="0" smtClean="0"/>
              <a:t>.</a:t>
            </a:r>
          </a:p>
          <a:p>
            <a:pPr marL="801688" lvl="1" indent="-457200"/>
            <a:r>
              <a:rPr lang="en-US" altLang="ko-KR" dirty="0" smtClean="0"/>
              <a:t>Null </a:t>
            </a:r>
            <a:r>
              <a:rPr lang="ko-KR" altLang="en-US" dirty="0" smtClean="0"/>
              <a:t>값은 동일한 것으로 간주</a:t>
            </a:r>
            <a:r>
              <a:rPr lang="en-US" altLang="ko-KR" dirty="0" smtClean="0"/>
              <a:t>.</a:t>
            </a:r>
          </a:p>
          <a:p>
            <a:pPr marL="801688" lvl="1" indent="-457200"/>
            <a:r>
              <a:rPr lang="ko-KR" altLang="en-US" dirty="0" smtClean="0"/>
              <a:t>예시</a:t>
            </a:r>
            <a:r>
              <a:rPr lang="en-US" altLang="ko-KR" dirty="0" smtClean="0"/>
              <a:t>:</a:t>
            </a:r>
          </a:p>
          <a:p>
            <a:pPr marL="712788" lvl="2" indent="0">
              <a:buNone/>
            </a:pPr>
            <a:r>
              <a:rPr lang="en-US" altLang="ko-KR" dirty="0" smtClean="0"/>
              <a:t>WHERE (SELECT S.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[1], </a:t>
            </a:r>
            <a:r>
              <a:rPr lang="en-US" altLang="ko-KR" dirty="0"/>
              <a:t>S.</a:t>
            </a:r>
            <a:r>
              <a:rPr lang="ko-KR" altLang="en-US" dirty="0"/>
              <a:t>평점</a:t>
            </a:r>
            <a:r>
              <a:rPr lang="en-US" altLang="ko-KR" dirty="0" smtClean="0"/>
              <a:t>[2], </a:t>
            </a:r>
            <a:r>
              <a:rPr lang="en-US" altLang="ko-KR" dirty="0"/>
              <a:t>S.</a:t>
            </a:r>
            <a:r>
              <a:rPr lang="ko-KR" altLang="en-US" dirty="0"/>
              <a:t>평점</a:t>
            </a:r>
            <a:r>
              <a:rPr lang="en-US" altLang="ko-KR" dirty="0" smtClean="0"/>
              <a:t>[3] FROM Student S</a:t>
            </a:r>
          </a:p>
          <a:p>
            <a:pPr marL="712788" lvl="2" indent="0">
              <a:buNone/>
            </a:pPr>
            <a:r>
              <a:rPr lang="en-US" altLang="ko-KR" dirty="0" smtClean="0"/>
              <a:t>		WHERE S.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=100)</a:t>
            </a:r>
          </a:p>
          <a:p>
            <a:pPr marL="712788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IS DISTINCT FROM</a:t>
            </a:r>
          </a:p>
          <a:p>
            <a:pPr marL="712788" lvl="2" indent="0">
              <a:buNone/>
            </a:pPr>
            <a:r>
              <a:rPr lang="en-US" altLang="ko-KR" dirty="0" smtClean="0"/>
              <a:t>		(</a:t>
            </a:r>
            <a:r>
              <a:rPr lang="en-US" altLang="ko-KR" dirty="0"/>
              <a:t>SELECT S.</a:t>
            </a:r>
            <a:r>
              <a:rPr lang="ko-KR" altLang="en-US" dirty="0"/>
              <a:t>평점</a:t>
            </a:r>
            <a:r>
              <a:rPr lang="en-US" altLang="ko-KR" dirty="0"/>
              <a:t>[1], S.</a:t>
            </a:r>
            <a:r>
              <a:rPr lang="ko-KR" altLang="en-US" dirty="0"/>
              <a:t>평점</a:t>
            </a:r>
            <a:r>
              <a:rPr lang="en-US" altLang="ko-KR" dirty="0"/>
              <a:t>[2], S.</a:t>
            </a:r>
            <a:r>
              <a:rPr lang="ko-KR" altLang="en-US" dirty="0"/>
              <a:t>평점</a:t>
            </a:r>
            <a:r>
              <a:rPr lang="en-US" altLang="ko-KR" dirty="0"/>
              <a:t>[3] FROM Student S</a:t>
            </a:r>
          </a:p>
          <a:p>
            <a:pPr marL="712788" lvl="2" indent="0">
              <a:buNone/>
            </a:pPr>
            <a:r>
              <a:rPr lang="en-US" altLang="ko-KR" dirty="0"/>
              <a:t>		WHERE S.</a:t>
            </a:r>
            <a:r>
              <a:rPr lang="ko-KR" altLang="en-US" dirty="0"/>
              <a:t>학번</a:t>
            </a:r>
            <a:r>
              <a:rPr lang="en-US" altLang="ko-KR" dirty="0" smtClean="0"/>
              <a:t>=200)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95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SQL3, 4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객체지향적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User Defined Types: </a:t>
            </a:r>
            <a:r>
              <a:rPr lang="ko-KR" altLang="en-US" dirty="0" smtClean="0"/>
              <a:t>사용자가 자료 형을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Distinct Type -&gt; </a:t>
            </a:r>
            <a:r>
              <a:rPr lang="ko-KR" altLang="en-US" dirty="0" smtClean="0"/>
              <a:t>새로운 타입 이름을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Structured Type -&gt; User Defined Type(UDT)</a:t>
            </a:r>
          </a:p>
          <a:p>
            <a:r>
              <a:rPr lang="en-US" altLang="ko-KR" dirty="0" smtClean="0"/>
              <a:t>Table Definition</a:t>
            </a:r>
          </a:p>
          <a:p>
            <a:pPr lvl="1"/>
            <a:r>
              <a:rPr lang="en-US" altLang="ko-KR" dirty="0" smtClean="0"/>
              <a:t>Create Table -&gt; Tuples</a:t>
            </a:r>
            <a:r>
              <a:rPr lang="ko-KR" altLang="en-US" dirty="0" smtClean="0"/>
              <a:t>로 구성된 테이블을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 Table ... Of .. -&gt; </a:t>
            </a:r>
            <a:r>
              <a:rPr lang="ko-KR" altLang="en-US" dirty="0"/>
              <a:t>객체로 구성된 테이블을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Others</a:t>
            </a:r>
          </a:p>
          <a:p>
            <a:pPr lvl="1"/>
            <a:r>
              <a:rPr lang="en-US" altLang="ko-KR" dirty="0" smtClean="0"/>
              <a:t>Reference attribute</a:t>
            </a:r>
          </a:p>
          <a:p>
            <a:pPr lvl="1"/>
            <a:r>
              <a:rPr lang="en-US" altLang="ko-KR" dirty="0" smtClean="0"/>
              <a:t>Reference type</a:t>
            </a:r>
          </a:p>
          <a:p>
            <a:pPr lvl="1"/>
            <a:r>
              <a:rPr lang="en-US" altLang="ko-KR" dirty="0" smtClean="0"/>
              <a:t>Table Inheritance</a:t>
            </a:r>
          </a:p>
          <a:p>
            <a:pPr lvl="1"/>
            <a:r>
              <a:rPr lang="en-US" altLang="ko-KR" dirty="0" smtClean="0"/>
              <a:t>Collection Type: MULTISET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9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Distinct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49857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기본개념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에서 정의된 기본 타입을 특정 목적에만 사용하기 위해 재정의하는 기능</a:t>
            </a:r>
            <a:r>
              <a:rPr lang="en-US" altLang="ko-KR" dirty="0" smtClean="0"/>
              <a:t>. ‘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’ in C++.</a:t>
            </a:r>
          </a:p>
          <a:p>
            <a:pPr lvl="2"/>
            <a:r>
              <a:rPr lang="ko-KR" altLang="en-US" dirty="0" smtClean="0"/>
              <a:t>기본 타입에만 적용되며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타입과 동일하게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subtype</a:t>
            </a:r>
            <a:r>
              <a:rPr lang="ko-KR" altLang="en-US" dirty="0" smtClean="0"/>
              <a:t>을 가질</a:t>
            </a:r>
            <a:r>
              <a:rPr lang="en-US" altLang="ko-KR" dirty="0"/>
              <a:t> </a:t>
            </a:r>
            <a:r>
              <a:rPr lang="ko-KR" altLang="en-US" dirty="0" smtClean="0"/>
              <a:t>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테이블을 정의할 때 특정 속성의 도메인을 기술하는데 사용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속성 값 사이의 직접 비교를 제한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Example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317" y="3592151"/>
            <a:ext cx="390741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SNUMBER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AS 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INTEGER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FINAL;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DYEAR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AS 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INTEGER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FINAL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9389" y="3592151"/>
            <a:ext cx="390741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</a:rPr>
              <a:t>CREATE TABLE Student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</a:p>
          <a:p>
            <a:pPr lvl="1"/>
            <a:r>
              <a:rPr lang="ko-KR" altLang="en-US" sz="1600" dirty="0" smtClean="0">
                <a:latin typeface="Times New Roman" panose="02020603050405020304" pitchFamily="18" charset="0"/>
              </a:rPr>
              <a:t>학번 </a:t>
            </a:r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SNUMBER</a:t>
            </a:r>
            <a:r>
              <a:rPr lang="en-US" altLang="ko-KR" sz="1600" dirty="0">
                <a:latin typeface="Times New Roman" panose="02020603050405020304" pitchFamily="18" charset="0"/>
              </a:rPr>
              <a:t> NOT NULL,</a:t>
            </a:r>
          </a:p>
          <a:p>
            <a:pPr lvl="1"/>
            <a:r>
              <a:rPr lang="ko-KR" altLang="en-US" sz="1600" dirty="0" smtClean="0">
                <a:latin typeface="Times New Roman" panose="02020603050405020304" pitchFamily="18" charset="0"/>
              </a:rPr>
              <a:t>학년 </a:t>
            </a:r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DYEAR</a:t>
            </a:r>
            <a:r>
              <a:rPr lang="en-US" altLang="ko-KR" sz="1600" dirty="0">
                <a:latin typeface="Times New Roman" panose="02020603050405020304" pitchFamily="18" charset="0"/>
              </a:rPr>
              <a:t>,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</a:rPr>
              <a:t>…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);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317" y="5224505"/>
            <a:ext cx="802221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아래의 구문은 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illegal!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WHERE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학번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&gt;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학년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//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학번과 학년은 서로 다른 타입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SET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학년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학년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+ 1     //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학년과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1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은 서로 다른 타입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CAST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함수를 사용하면 비교 가능</a:t>
            </a:r>
            <a:endParaRPr lang="en-US" altLang="ko-KR" sz="16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SET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학년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=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학년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+ </a:t>
            </a:r>
            <a:r>
              <a:rPr lang="en-US" altLang="ko-KR" sz="1600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CAST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(1 AS 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DYEAR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  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Data Model(ODM)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ODM: </a:t>
            </a:r>
            <a:r>
              <a:rPr lang="ko-KR" altLang="en-US" dirty="0" smtClean="0"/>
              <a:t>객체 지향 개념을 지원하는 데이터 모델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Object &amp; Object Identifier</a:t>
            </a:r>
          </a:p>
          <a:p>
            <a:pPr lvl="2"/>
            <a:r>
              <a:rPr lang="en-US" altLang="ko-KR" dirty="0" smtClean="0"/>
              <a:t>Attributes &amp; Methods</a:t>
            </a:r>
          </a:p>
          <a:p>
            <a:pPr lvl="2"/>
            <a:r>
              <a:rPr lang="en-US" altLang="ko-KR" dirty="0" smtClean="0"/>
              <a:t>Class Hierarchy &amp; Inheritance</a:t>
            </a:r>
          </a:p>
          <a:p>
            <a:pPr lvl="2"/>
            <a:r>
              <a:rPr lang="en-US" altLang="ko-KR" dirty="0" smtClean="0"/>
              <a:t>Complex Object</a:t>
            </a:r>
          </a:p>
          <a:p>
            <a:pPr lvl="1"/>
            <a:r>
              <a:rPr lang="en-US" altLang="ko-KR" dirty="0" smtClean="0"/>
              <a:t>ODB(Object Database): ODM</a:t>
            </a:r>
            <a:r>
              <a:rPr lang="ko-KR" altLang="en-US" dirty="0" smtClean="0"/>
              <a:t>에 따라 객체의 상태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사이의 관계가 정의되는 객체의 집합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ODBMS(Object DBMS): ODB</a:t>
            </a:r>
            <a:r>
              <a:rPr lang="ko-KR" altLang="en-US" dirty="0" smtClean="0"/>
              <a:t>를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처리할 수 있는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시스템으로서 다음의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Schema definition language</a:t>
            </a:r>
          </a:p>
          <a:p>
            <a:pPr lvl="2"/>
            <a:r>
              <a:rPr lang="ko-KR" altLang="en-US" dirty="0" smtClean="0"/>
              <a:t>객체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질의어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접근 최적화를 위한 기</a:t>
            </a:r>
            <a:r>
              <a:rPr lang="ko-KR" altLang="en-US" dirty="0"/>
              <a:t>법</a:t>
            </a:r>
          </a:p>
        </p:txBody>
      </p:sp>
    </p:spTree>
    <p:extLst>
      <p:ext uri="{BB962C8B-B14F-4D97-AF65-F5344CB8AC3E}">
        <p14:creationId xmlns:p14="http://schemas.microsoft.com/office/powerpoint/2010/main" val="2727680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Type(1)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9833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SQL3, 4</a:t>
            </a:r>
            <a:r>
              <a:rPr lang="ko-KR" altLang="en-US" dirty="0" smtClean="0"/>
              <a:t>에서 객체지향 개념을 지원하는 가장 기본적인 사용자 정의 타입</a:t>
            </a:r>
            <a:r>
              <a:rPr lang="en-US" altLang="ko-KR" dirty="0" smtClean="0"/>
              <a:t>(UDT: User Defined data Type)</a:t>
            </a:r>
          </a:p>
          <a:p>
            <a:pPr lvl="2"/>
            <a:r>
              <a:rPr lang="en-US" altLang="ko-KR" dirty="0" smtClean="0"/>
              <a:t>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을 함께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 TYPE </a:t>
            </a:r>
            <a:r>
              <a:rPr lang="ko-KR" altLang="en-US" dirty="0" smtClean="0"/>
              <a:t>문으로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구조화 타입의 특성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Attributes(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 존재해야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속성의 타입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구조화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속성의 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시스템이 제공하는 </a:t>
            </a:r>
            <a:r>
              <a:rPr lang="ko-KR" altLang="en-US" dirty="0" err="1" smtClean="0"/>
              <a:t>검색자</a:t>
            </a:r>
            <a:r>
              <a:rPr lang="en-US" altLang="ko-KR" dirty="0" smtClean="0"/>
              <a:t>(observer) &amp; </a:t>
            </a:r>
            <a:r>
              <a:rPr lang="ko-KR" altLang="en-US" dirty="0" smtClean="0"/>
              <a:t>변경자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mutator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통해서만 접근 가능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Operation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나 함수로 표현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타입 정의에는 </a:t>
            </a:r>
            <a:r>
              <a:rPr lang="en-US" altLang="ko-KR" dirty="0" smtClean="0"/>
              <a:t>signature</a:t>
            </a:r>
            <a:r>
              <a:rPr lang="ko-KR" altLang="en-US" dirty="0" smtClean="0"/>
              <a:t>만 기술하고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별도로 정의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구조화 타입의 값을 비교할 때에는 사용자 정의 함수를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타입 계층구조</a:t>
            </a:r>
            <a:r>
              <a:rPr lang="en-US" altLang="ko-KR" dirty="0" smtClean="0"/>
              <a:t>(super/subtype)</a:t>
            </a:r>
            <a:r>
              <a:rPr lang="ko-KR" altLang="en-US" dirty="0" smtClean="0"/>
              <a:t>에 참여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속성과 연산을 상속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다중 상속 불가</a:t>
            </a:r>
            <a:r>
              <a:rPr lang="en-US" altLang="ko-KR" dirty="0" smtClean="0"/>
              <a:t>!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724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Type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412422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Nested Structured Type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의 사용</a:t>
            </a:r>
            <a:endParaRPr lang="en-US" altLang="ko-KR" sz="16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Point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AS (x FLOAT, y FLOAT);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Line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AS (point1 Point, point2 Point);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p Point;       //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점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p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를 선언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l Line;         //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선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l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을 선언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9835" y="1143000"/>
            <a:ext cx="4124227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속성 값에 대한 접근</a:t>
            </a:r>
            <a:endParaRPr lang="en-US" altLang="ko-KR" sz="16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x =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p.x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;                   //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점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p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의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x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좌표를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read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x = l.point1.x;         //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선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l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의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point1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의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x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좌표를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                    //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read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SET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p.x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a;            // </a:t>
            </a:r>
            <a:r>
              <a:rPr lang="ko-KR" altLang="en-US" sz="1600" dirty="0">
                <a:latin typeface="Times New Roman" panose="02020603050405020304" pitchFamily="18" charset="0"/>
              </a:rPr>
              <a:t>점 </a:t>
            </a:r>
            <a:r>
              <a:rPr lang="en-US" altLang="ko-KR" sz="1600" dirty="0">
                <a:latin typeface="Times New Roman" panose="02020603050405020304" pitchFamily="18" charset="0"/>
              </a:rPr>
              <a:t>p</a:t>
            </a:r>
            <a:r>
              <a:rPr lang="ko-KR" altLang="en-US" sz="1600" dirty="0">
                <a:latin typeface="Times New Roman" panose="02020603050405020304" pitchFamily="18" charset="0"/>
              </a:rPr>
              <a:t>의 </a:t>
            </a:r>
            <a:r>
              <a:rPr lang="en-US" altLang="ko-KR" sz="1600" dirty="0">
                <a:latin typeface="Times New Roman" panose="02020603050405020304" pitchFamily="18" charset="0"/>
              </a:rPr>
              <a:t>x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좌표에 값 설정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SET l.point1.x = a;  // </a:t>
            </a:r>
            <a:r>
              <a:rPr lang="ko-KR" altLang="en-US" sz="1600" dirty="0">
                <a:latin typeface="Times New Roman" panose="02020603050405020304" pitchFamily="18" charset="0"/>
              </a:rPr>
              <a:t>선 </a:t>
            </a:r>
            <a:r>
              <a:rPr lang="en-US" altLang="ko-KR" sz="1600" dirty="0">
                <a:latin typeface="Times New Roman" panose="02020603050405020304" pitchFamily="18" charset="0"/>
              </a:rPr>
              <a:t>l</a:t>
            </a:r>
            <a:r>
              <a:rPr lang="ko-KR" altLang="en-US" sz="1600" dirty="0">
                <a:latin typeface="Times New Roman" panose="02020603050405020304" pitchFamily="18" charset="0"/>
              </a:rPr>
              <a:t>의 </a:t>
            </a:r>
            <a:r>
              <a:rPr lang="en-US" altLang="ko-KR" sz="1600" dirty="0">
                <a:latin typeface="Times New Roman" panose="02020603050405020304" pitchFamily="18" charset="0"/>
              </a:rPr>
              <a:t>point1</a:t>
            </a:r>
            <a:r>
              <a:rPr lang="ko-KR" altLang="en-US" sz="1600" dirty="0">
                <a:latin typeface="Times New Roman" panose="02020603050405020304" pitchFamily="18" charset="0"/>
              </a:rPr>
              <a:t>의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                             // </a:t>
            </a:r>
            <a:r>
              <a:rPr lang="en-US" altLang="ko-KR" sz="1600" dirty="0">
                <a:latin typeface="Times New Roman" panose="02020603050405020304" pitchFamily="18" charset="0"/>
              </a:rPr>
              <a:t>x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좌표에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값 설정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146502"/>
            <a:ext cx="836628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사용자 정의 타입과 타입 계층구조</a:t>
            </a:r>
            <a:endParaRPr lang="en-US" altLang="ko-KR" sz="16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</a:t>
            </a:r>
            <a:r>
              <a:rPr lang="en-US" altLang="ko-KR" sz="16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PersonType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AS (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Rno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INTEGER NOT NULL UNIQUE,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Name	CHAR(20),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Address	ROW (Number INTEGER, Street CHAR(20), Zip CHAR(10)) );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</a:t>
            </a:r>
            <a:r>
              <a:rPr lang="en-US" altLang="ko-KR" sz="16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StudentType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UNDER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PersonType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AS (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INTEGER NOT NULL UNIQUE,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Year	INTEGER,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Dept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CHAR(10) )</a:t>
            </a:r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METHOD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award_degree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() RETURNS BOLLEAN;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METHOD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award_degree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() FOR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StudentType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LANGUAGE C			// SQL, C, C++, Java can be used.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EXTERNAL NAME ‘file:/home/admin/award_degree’;</a:t>
            </a:r>
          </a:p>
        </p:txBody>
      </p:sp>
    </p:spTree>
    <p:extLst>
      <p:ext uri="{BB962C8B-B14F-4D97-AF65-F5344CB8AC3E}">
        <p14:creationId xmlns:p14="http://schemas.microsoft.com/office/powerpoint/2010/main" val="1982045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Structured </a:t>
            </a:r>
            <a:r>
              <a:rPr lang="en-US" altLang="ko-KR" dirty="0" smtClean="0"/>
              <a:t>Type(2)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 타입의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테이블을 정의할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타입으로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CREATE TABLE </a:t>
            </a:r>
            <a:r>
              <a:rPr lang="en-US" altLang="ko-KR" dirty="0" smtClean="0"/>
              <a:t>Transcript (</a:t>
            </a:r>
          </a:p>
          <a:p>
            <a:pPr marL="1068388" lvl="3" indent="0">
              <a:buNone/>
            </a:pPr>
            <a:r>
              <a:rPr lang="en-US" altLang="ko-KR" sz="2000" dirty="0" smtClean="0"/>
              <a:t>	student	</a:t>
            </a:r>
            <a:r>
              <a:rPr lang="en-US" altLang="ko-KR" sz="2000" dirty="0" err="1" smtClean="0"/>
              <a:t>StudentType</a:t>
            </a:r>
            <a:r>
              <a:rPr lang="en-US" altLang="ko-KR" sz="2000" dirty="0" smtClean="0"/>
              <a:t>,	// </a:t>
            </a:r>
            <a:r>
              <a:rPr lang="ko-KR" altLang="en-US" sz="2000" dirty="0" smtClean="0"/>
              <a:t>속성의 도메인으로 사용</a:t>
            </a:r>
            <a:endParaRPr lang="en-US" altLang="ko-KR" sz="2000" dirty="0" smtClean="0"/>
          </a:p>
          <a:p>
            <a:pPr marL="1068388" lvl="3" indent="0">
              <a:buNone/>
            </a:pPr>
            <a:r>
              <a:rPr lang="en-US" altLang="ko-KR" sz="2000" dirty="0" smtClean="0"/>
              <a:t>	course	CHAR(6),</a:t>
            </a:r>
          </a:p>
          <a:p>
            <a:pPr marL="1068388" lvl="3" indent="0">
              <a:buNone/>
            </a:pPr>
            <a:r>
              <a:rPr lang="en-US" altLang="ko-KR" sz="2000" dirty="0" smtClean="0"/>
              <a:t>	semester	CHAR(6),</a:t>
            </a:r>
          </a:p>
          <a:p>
            <a:pPr marL="1068388" lvl="3" indent="0">
              <a:buNone/>
            </a:pPr>
            <a:r>
              <a:rPr lang="en-US" altLang="ko-KR" sz="2000" dirty="0" smtClean="0"/>
              <a:t>	grade	CHAR(1)  );</a:t>
            </a:r>
          </a:p>
          <a:p>
            <a:pPr marL="998538" lvl="2" indent="-285750"/>
            <a:r>
              <a:rPr lang="en-US" altLang="ko-KR" dirty="0" smtClean="0"/>
              <a:t>Transcript =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(tuple)</a:t>
            </a:r>
            <a:r>
              <a:rPr lang="ko-KR" altLang="en-US" dirty="0" smtClean="0"/>
              <a:t>으로 </a:t>
            </a:r>
            <a:r>
              <a:rPr lang="ko-KR" altLang="en-US" dirty="0"/>
              <a:t>구</a:t>
            </a:r>
            <a:r>
              <a:rPr lang="ko-KR" altLang="en-US" dirty="0" smtClean="0"/>
              <a:t>성된 테이블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Typed Table</a:t>
            </a:r>
            <a:r>
              <a:rPr lang="ko-KR" altLang="en-US" dirty="0" smtClean="0"/>
              <a:t>을 기술하는데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CREATE TABLE </a:t>
            </a:r>
            <a:r>
              <a:rPr lang="en-US" altLang="ko-KR" dirty="0" smtClean="0"/>
              <a:t>Student </a:t>
            </a:r>
            <a:r>
              <a:rPr lang="en-US" altLang="ko-KR" dirty="0" smtClean="0">
                <a:solidFill>
                  <a:srgbClr val="0070C0"/>
                </a:solidFill>
              </a:rPr>
              <a:t>OF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StudentType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/>
              <a:t>Student: </a:t>
            </a:r>
            <a:r>
              <a:rPr lang="ko-KR" altLang="en-US" dirty="0" smtClean="0"/>
              <a:t>객체로 구성된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타입 테이블</a:t>
            </a:r>
            <a:r>
              <a:rPr lang="en-US" altLang="ko-KR" dirty="0" smtClean="0"/>
              <a:t>(typed table)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83076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Inheritance(1)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70568"/>
            <a:ext cx="836628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</a:t>
            </a:r>
            <a:r>
              <a:rPr lang="en-US" altLang="ko-KR" sz="16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SuperTable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/</a:t>
            </a:r>
            <a:r>
              <a:rPr lang="en-US" altLang="ko-KR" sz="16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SubTable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사이에 테이블 상속이 가능하게 하려면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참여하는 테이블이 모두 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typed table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이어야 하고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,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테이블 정의에 사용된 타입이 모두 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super/subtype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관계로 </a:t>
            </a:r>
            <a:r>
              <a: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정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의되어 있어야 한다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95965"/>
            <a:ext cx="836628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</a:t>
            </a:r>
            <a:r>
              <a:rPr lang="en-US" altLang="ko-KR" sz="16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GraduateStudentType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UNDER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StudentType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AS (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advisor	INTEGER,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thesis	CHAR(100) );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</a:t>
            </a:r>
            <a:r>
              <a:rPr lang="en-US" altLang="ko-KR" sz="16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PartTimeStudentType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UNDER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StudentType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AS (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Psno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INTEGER NOT NULL UNIQUE,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studyDay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DATE,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job	CHAR(10) );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TABLE 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Student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OF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StudentType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(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PRIMARY KEY 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);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CREATE TABLE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Gra_Student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OF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GraduateStudentType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UNDER Student;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</a:t>
            </a:r>
            <a:r>
              <a:rPr lang="en-US" altLang="ko-KR" sz="1600" dirty="0">
                <a:latin typeface="Times New Roman" panose="02020603050405020304" pitchFamily="18" charset="0"/>
              </a:rPr>
              <a:t>TABLE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Part_Student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OF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PartTimeStudentType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UNDER Student (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PRIMARY KEY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Psno</a:t>
            </a:r>
            <a:r>
              <a:rPr lang="en-US" altLang="ko-KR" sz="1600" dirty="0">
                <a:latin typeface="Times New Roman" panose="02020603050405020304" pitchFamily="18" charset="0"/>
              </a:rPr>
              <a:t>)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8149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en-US" altLang="ko-KR" dirty="0" smtClean="0"/>
              <a:t>Inheritance(2)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326370"/>
            <a:ext cx="836628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</a:t>
            </a:r>
            <a:r>
              <a:rPr lang="en-US" altLang="ko-KR" sz="16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SuperTable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/</a:t>
            </a:r>
            <a:r>
              <a:rPr lang="en-US" altLang="ko-KR" sz="16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SubTable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에 대한 삽입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/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삭제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/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갱신</a:t>
            </a:r>
            <a:endParaRPr lang="en-US" altLang="ko-KR" sz="16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7200" y="2780582"/>
          <a:ext cx="8366289" cy="3674814"/>
        </p:xfrm>
        <a:graphic>
          <a:graphicData uri="http://schemas.openxmlformats.org/drawingml/2006/table">
            <a:tbl>
              <a:tblPr/>
              <a:tblGrid>
                <a:gridCol w="1117076"/>
                <a:gridCol w="772998"/>
                <a:gridCol w="6476215"/>
              </a:tblGrid>
              <a:tr h="38267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슈퍼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테이블애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대한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삽입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969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슈퍼테이블에만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행 삽입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</a:tr>
              <a:tr h="382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검색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969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슈퍼테이블에서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행 검색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갱신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969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슈퍼테이블의 행을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갱신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삭제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969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한컴바탕"/>
                        </a:rPr>
                        <a:t>서브테이블에 대응되는 행이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한컴바탕"/>
                        </a:rPr>
                        <a:t>존재하면 </a:t>
                      </a:r>
                      <a:r>
                        <a:rPr lang="ko-KR" altLang="en-US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한컴바탕"/>
                        </a:rPr>
                        <a:t>함께 삭제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12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서브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테이블에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대한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FF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삽입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969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슈퍼테이블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상속받은 칼럼에 대응되는 값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5969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서브테이블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서브테이블 칼럼에 대응되는 값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에 </a:t>
                      </a:r>
                      <a:r>
                        <a:rPr lang="ko-KR" altLang="en-US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행 삽입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</a:tr>
              <a:tr h="382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검색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969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대응하는 슈퍼테이블의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행도 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한컴바탕"/>
                        </a:rPr>
                        <a:t>함께 검색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삭제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969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대응하는 슈퍼테이블의 행도 </a:t>
                      </a:r>
                      <a:r>
                        <a:rPr lang="ko-KR" altLang="en-US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한컴바탕"/>
                        </a:rPr>
                        <a:t>함께 삭제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갱신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969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대응하는 슈퍼테이블의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행도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한컴바탕"/>
                        </a:rPr>
                        <a:t> </a:t>
                      </a:r>
                      <a:r>
                        <a:rPr lang="ko-KR" altLang="en-US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한컴바탕"/>
                        </a:rPr>
                        <a:t>함께 갱신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98" marR="46998" marT="12994" marB="12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199" y="1319186"/>
            <a:ext cx="836628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</a:t>
            </a:r>
            <a:r>
              <a:rPr lang="en-US" altLang="ko-KR" sz="16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SuperTable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/</a:t>
            </a:r>
            <a:r>
              <a:rPr lang="en-US" altLang="ko-KR" sz="1600" dirty="0" err="1" smtClean="0">
                <a:solidFill>
                  <a:srgbClr val="00B0F0"/>
                </a:solidFill>
                <a:latin typeface="Times New Roman" panose="02020603050405020304" pitchFamily="18" charset="0"/>
              </a:rPr>
              <a:t>SubTable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間 제약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조건 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-&gt;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슈퍼테이블의 </a:t>
            </a:r>
            <a:r>
              <a: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행 </a:t>
            </a:r>
            <a:r>
              <a:rPr lang="en-US" altLang="ko-KR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: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서브테이블의 </a:t>
            </a:r>
            <a:r>
              <a: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행 </a:t>
            </a:r>
            <a:r>
              <a:rPr lang="en-US" altLang="ko-KR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= 1 :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서브테이블</a:t>
            </a:r>
            <a:r>
              <a: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의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각 행은 반드시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슈퍼테이블에 대응하는 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개의 </a:t>
            </a:r>
            <a:r>
              <a: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행을 가져야 함 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(required</a:t>
            </a:r>
            <a:r>
              <a:rPr lang="en-US" altLang="ko-KR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슈퍼테이블의 </a:t>
            </a:r>
            <a:r>
              <a: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각 행은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서브테이블에 대응하는 </a:t>
            </a:r>
            <a:r>
              <a: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행을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갖지 않아도 됨 </a:t>
            </a:r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(optional</a:t>
            </a:r>
            <a:r>
              <a:rPr lang="en-US" altLang="ko-KR" sz="1600" dirty="0">
                <a:solidFill>
                  <a:srgbClr val="00B0F0"/>
                </a:solidFill>
                <a:latin typeface="Times New Roman" panose="02020603050405020304" pitchFamily="18" charset="0"/>
              </a:rPr>
              <a:t>) </a:t>
            </a:r>
            <a:endParaRPr lang="en-US" altLang="ko-KR" sz="16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37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en-US" altLang="ko-KR" dirty="0" smtClean="0"/>
              <a:t>Inheritance(3)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829362"/>
            <a:ext cx="836628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▣ 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SubTable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에 대한 행 삽입의 예</a:t>
            </a:r>
            <a:endParaRPr lang="en-US" altLang="ko-KR" sz="16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create table Person of T_PERSON;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create table Student of T_STUDENT;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insert into Student (</a:t>
            </a:r>
            <a:r>
              <a:rPr lang="en-US" altLang="ko-KR" sz="1600" dirty="0" err="1">
                <a:latin typeface="Times New Roman" panose="02020603050405020304" pitchFamily="18" charset="0"/>
              </a:rPr>
              <a:t>rno</a:t>
            </a:r>
            <a:r>
              <a:rPr lang="en-US" altLang="ko-KR" sz="1600" dirty="0">
                <a:latin typeface="Times New Roman" panose="02020603050405020304" pitchFamily="18" charset="0"/>
              </a:rPr>
              <a:t>, name, address,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sno</a:t>
            </a:r>
            <a:r>
              <a:rPr lang="en-US" altLang="ko-KR" sz="1600" dirty="0">
                <a:latin typeface="Times New Roman" panose="02020603050405020304" pitchFamily="18" charset="0"/>
              </a:rPr>
              <a:t>, year, </a:t>
            </a:r>
            <a:r>
              <a:rPr lang="en-US" altLang="ko-KR" sz="1600" dirty="0" err="1">
                <a:latin typeface="Times New Roman" panose="02020603050405020304" pitchFamily="18" charset="0"/>
              </a:rPr>
              <a:t>dept</a:t>
            </a:r>
            <a:r>
              <a:rPr lang="en-US" altLang="ko-KR" sz="16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values (3535, '</a:t>
            </a:r>
            <a:r>
              <a:rPr lang="ko-KR" altLang="en-US" sz="1600" dirty="0">
                <a:latin typeface="Times New Roman" panose="02020603050405020304" pitchFamily="18" charset="0"/>
              </a:rPr>
              <a:t>홍길동</a:t>
            </a:r>
            <a:r>
              <a:rPr lang="en-US" altLang="ko-KR" sz="1600" dirty="0">
                <a:latin typeface="Times New Roman" panose="02020603050405020304" pitchFamily="18" charset="0"/>
              </a:rPr>
              <a:t>', ROW('</a:t>
            </a:r>
            <a:r>
              <a:rPr lang="ko-KR" altLang="en-US" sz="1600" dirty="0">
                <a:latin typeface="Times New Roman" panose="02020603050405020304" pitchFamily="18" charset="0"/>
              </a:rPr>
              <a:t>구미시 양호동</a:t>
            </a:r>
            <a:r>
              <a:rPr lang="en-US" altLang="ko-KR" sz="1600" dirty="0">
                <a:latin typeface="Times New Roman" panose="02020603050405020304" pitchFamily="18" charset="0"/>
              </a:rPr>
              <a:t>'), 25, 3, 'CSE');</a:t>
            </a:r>
          </a:p>
          <a:p>
            <a:endParaRPr lang="en-US" altLang="ko-KR" sz="800" dirty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※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수행 결과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Person </a:t>
            </a:r>
            <a:r>
              <a:rPr lang="ko-KR" altLang="en-US" sz="1600" dirty="0">
                <a:latin typeface="Times New Roman" panose="02020603050405020304" pitchFamily="18" charset="0"/>
              </a:rPr>
              <a:t>테이블</a:t>
            </a:r>
            <a:r>
              <a:rPr lang="en-US" altLang="ko-KR" sz="1600" dirty="0">
                <a:latin typeface="Times New Roman" panose="02020603050405020304" pitchFamily="18" charset="0"/>
              </a:rPr>
              <a:t>: &lt;oid1, [3535, '</a:t>
            </a:r>
            <a:r>
              <a:rPr lang="ko-KR" altLang="en-US" sz="1600" dirty="0">
                <a:latin typeface="Times New Roman" panose="02020603050405020304" pitchFamily="18" charset="0"/>
              </a:rPr>
              <a:t>홍길동</a:t>
            </a:r>
            <a:r>
              <a:rPr lang="en-US" altLang="ko-KR" sz="1600" dirty="0">
                <a:latin typeface="Times New Roman" panose="02020603050405020304" pitchFamily="18" charset="0"/>
              </a:rPr>
              <a:t>', ROW('</a:t>
            </a:r>
            <a:r>
              <a:rPr lang="ko-KR" altLang="en-US" sz="1600" dirty="0">
                <a:latin typeface="Times New Roman" panose="02020603050405020304" pitchFamily="18" charset="0"/>
              </a:rPr>
              <a:t>구미시 양호동 </a:t>
            </a:r>
            <a:r>
              <a:rPr lang="en-US" altLang="ko-KR" sz="1600" dirty="0">
                <a:latin typeface="Times New Roman" panose="02020603050405020304" pitchFamily="18" charset="0"/>
              </a:rPr>
              <a:t>1</a:t>
            </a:r>
            <a:r>
              <a:rPr lang="ko-KR" altLang="en-US" sz="1600" dirty="0">
                <a:latin typeface="Times New Roman" panose="02020603050405020304" pitchFamily="18" charset="0"/>
              </a:rPr>
              <a:t>번지</a:t>
            </a:r>
            <a:r>
              <a:rPr lang="en-US" altLang="ko-KR" sz="1600" dirty="0">
                <a:latin typeface="Times New Roman" panose="02020603050405020304" pitchFamily="18" charset="0"/>
              </a:rPr>
              <a:t>']&gt;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Student </a:t>
            </a:r>
            <a:r>
              <a:rPr lang="ko-KR" altLang="en-US" sz="1600" dirty="0">
                <a:latin typeface="Times New Roman" panose="02020603050405020304" pitchFamily="18" charset="0"/>
              </a:rPr>
              <a:t>테이블</a:t>
            </a:r>
            <a:r>
              <a:rPr lang="en-US" altLang="ko-KR" sz="1600" dirty="0">
                <a:latin typeface="Times New Roman" panose="02020603050405020304" pitchFamily="18" charset="0"/>
              </a:rPr>
              <a:t>: &lt;oid2, [25, 3, 'CSE']&gt;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87466"/>
            <a:ext cx="836628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▣ ONLY(</a:t>
            </a:r>
            <a:r>
              <a:rPr lang="en-US" altLang="ko-KR" sz="1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table_name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의 사용법</a:t>
            </a:r>
            <a:endParaRPr lang="en-US" altLang="ko-KR" sz="16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SELECT * FROM ONLY(Student) ⇨ </a:t>
            </a:r>
            <a:r>
              <a:rPr lang="ko-KR" altLang="en-US" sz="1600" dirty="0">
                <a:latin typeface="Times New Roman" panose="02020603050405020304" pitchFamily="18" charset="0"/>
              </a:rPr>
              <a:t>서브테이블과 연관되지 않은 행만 검색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DELETE * FROM ONLY(Student) ⇨ </a:t>
            </a:r>
            <a:r>
              <a:rPr lang="ko-KR" altLang="en-US" sz="1600" dirty="0">
                <a:latin typeface="Times New Roman" panose="02020603050405020304" pitchFamily="18" charset="0"/>
              </a:rPr>
              <a:t>서브테이블과 연관되지 않은 행만 삭제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UPDATE ONLY(Student) ⇨ </a:t>
            </a:r>
            <a:r>
              <a:rPr lang="ko-KR" altLang="en-US" sz="1600" dirty="0">
                <a:latin typeface="Times New Roman" panose="02020603050405020304" pitchFamily="18" charset="0"/>
              </a:rPr>
              <a:t>서브테이블과 연관되지 않은 행만 갱신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※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단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INSERT</a:t>
            </a:r>
            <a:r>
              <a:rPr lang="ko-KR" altLang="en-US" sz="1600" dirty="0">
                <a:latin typeface="Times New Roman" panose="02020603050405020304" pitchFamily="18" charset="0"/>
              </a:rPr>
              <a:t>에는 적용되지 않음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29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속성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참조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Structured Type</a:t>
            </a:r>
            <a:r>
              <a:rPr lang="ko-KR" altLang="en-US" dirty="0" smtClean="0"/>
              <a:t>의 속성에 의한 데이터 중복 문제</a:t>
            </a:r>
            <a:endParaRPr lang="en-US" altLang="ko-KR" dirty="0" smtClean="0"/>
          </a:p>
          <a:p>
            <a:pPr lvl="2">
              <a:lnSpc>
                <a:spcPts val="1500"/>
              </a:lnSpc>
            </a:pPr>
            <a:r>
              <a:rPr lang="en-US" altLang="ko-KR" dirty="0">
                <a:solidFill>
                  <a:srgbClr val="0070C0"/>
                </a:solidFill>
              </a:rPr>
              <a:t>CREATE TABLE </a:t>
            </a:r>
            <a:r>
              <a:rPr lang="en-US" altLang="ko-KR" dirty="0"/>
              <a:t>Transcript (</a:t>
            </a:r>
          </a:p>
          <a:p>
            <a:pPr marL="1068388" lvl="3" indent="0">
              <a:lnSpc>
                <a:spcPts val="1500"/>
              </a:lnSpc>
              <a:buNone/>
            </a:pPr>
            <a:r>
              <a:rPr lang="en-US" altLang="ko-KR" sz="2000" dirty="0"/>
              <a:t>	student	</a:t>
            </a:r>
            <a:r>
              <a:rPr lang="en-US" altLang="ko-KR" sz="2000" dirty="0" err="1"/>
              <a:t>StudentType</a:t>
            </a:r>
            <a:r>
              <a:rPr lang="en-US" altLang="ko-KR" sz="2000" dirty="0"/>
              <a:t>,	// </a:t>
            </a:r>
            <a:r>
              <a:rPr lang="ko-KR" altLang="en-US" sz="2000" dirty="0"/>
              <a:t>속성의 도메인으로 사용</a:t>
            </a:r>
            <a:endParaRPr lang="en-US" altLang="ko-KR" sz="2000" dirty="0"/>
          </a:p>
          <a:p>
            <a:pPr marL="1068388" lvl="3" indent="0">
              <a:lnSpc>
                <a:spcPts val="1500"/>
              </a:lnSpc>
              <a:buNone/>
            </a:pPr>
            <a:r>
              <a:rPr lang="en-US" altLang="ko-KR" sz="2000" dirty="0"/>
              <a:t>	course	CHAR(6),</a:t>
            </a:r>
          </a:p>
          <a:p>
            <a:pPr marL="1068388" lvl="3" indent="0">
              <a:lnSpc>
                <a:spcPts val="1500"/>
              </a:lnSpc>
              <a:buNone/>
            </a:pPr>
            <a:r>
              <a:rPr lang="en-US" altLang="ko-KR" sz="2000" dirty="0"/>
              <a:t>	semester	CHAR(6),</a:t>
            </a:r>
          </a:p>
          <a:p>
            <a:pPr marL="1068388" lvl="3" indent="0">
              <a:lnSpc>
                <a:spcPts val="1500"/>
              </a:lnSpc>
              <a:buNone/>
            </a:pPr>
            <a:r>
              <a:rPr lang="en-US" altLang="ko-KR" sz="2000" dirty="0"/>
              <a:t>	grade	CHAR(1)  );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명의 학생이 </a:t>
            </a:r>
            <a:r>
              <a:rPr lang="ko-KR" altLang="en-US" dirty="0"/>
              <a:t>여러 </a:t>
            </a:r>
            <a:r>
              <a:rPr lang="ko-KR" altLang="en-US" dirty="0" smtClean="0"/>
              <a:t>과목을 수강할 수 있으므로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에 대한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정보는 엄청나게 중복되는 결과를 초래</a:t>
            </a:r>
            <a:r>
              <a:rPr lang="en-US" altLang="ko-KR" dirty="0" smtClean="0"/>
              <a:t>!!!</a:t>
            </a:r>
          </a:p>
          <a:p>
            <a:pPr lvl="1"/>
            <a:r>
              <a:rPr lang="en-US" altLang="ko-KR" dirty="0" smtClean="0"/>
              <a:t>self referencing attribute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reference type</a:t>
            </a:r>
            <a:r>
              <a:rPr lang="ko-KR" altLang="en-US" dirty="0" smtClean="0"/>
              <a:t>으로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자기 참조 속성</a:t>
            </a:r>
            <a:r>
              <a:rPr lang="en-US" altLang="ko-KR" dirty="0" smtClean="0"/>
              <a:t>: referenced table</a:t>
            </a:r>
            <a:r>
              <a:rPr lang="ko-KR" altLang="en-US" dirty="0" smtClean="0"/>
              <a:t>에서 자신의 </a:t>
            </a:r>
            <a:r>
              <a:rPr lang="en-US" altLang="ko-KR" dirty="0" err="1" smtClean="0"/>
              <a:t>oid</a:t>
            </a:r>
            <a:r>
              <a:rPr lang="ko-KR" altLang="en-US" dirty="0" smtClean="0"/>
              <a:t>를 저장하는데 사용되는 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타입</a:t>
            </a:r>
            <a:r>
              <a:rPr lang="en-US" altLang="ko-KR" dirty="0" smtClean="0"/>
              <a:t>: referencing table</a:t>
            </a:r>
            <a:r>
              <a:rPr lang="ko-KR" altLang="en-US" dirty="0" smtClean="0"/>
              <a:t>에서 참조할 객체의 </a:t>
            </a:r>
            <a:r>
              <a:rPr lang="en-US" altLang="ko-KR" dirty="0" err="1" smtClean="0"/>
              <a:t>oid</a:t>
            </a:r>
            <a:r>
              <a:rPr lang="ko-KR" altLang="en-US" dirty="0" smtClean="0"/>
              <a:t>를 저장하기 위한 속성의 타입으로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00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속성 </a:t>
            </a:r>
            <a:r>
              <a:rPr lang="en-US" altLang="ko-KR" dirty="0"/>
              <a:t>&amp; </a:t>
            </a:r>
            <a:r>
              <a:rPr lang="ko-KR" altLang="en-US" dirty="0"/>
              <a:t>참조 </a:t>
            </a:r>
            <a:r>
              <a:rPr lang="ko-KR" altLang="en-US" dirty="0" smtClean="0"/>
              <a:t>타입 사용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72138"/>
            <a:ext cx="8366289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</a:t>
            </a:r>
            <a:r>
              <a:rPr lang="en-US" altLang="ko-KR" sz="16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DepartmentType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 AS (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Dept_No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CHAR(3),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Dept_Name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CHAR(30) );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CREATE TABLE 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Department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</a:rPr>
              <a:t>OF </a:t>
            </a:r>
            <a:r>
              <a:rPr lang="en-US" altLang="ko-KR" sz="16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DepartmentType</a:t>
            </a:r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(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REF IS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Dept_Oid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		//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자기 참조 속성</a:t>
            </a:r>
            <a:endParaRPr lang="en-US" altLang="ko-KR" sz="1600" dirty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PRIMARY KEY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Dept_No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);</a:t>
            </a: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TABLE Student (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INTEGER NOT NULL UNIQUE,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CHAR(20),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	Year		INTEGER,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Dept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REF(</a:t>
            </a:r>
            <a:r>
              <a:rPr lang="en-US" altLang="ko-KR" sz="16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DepartmentType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) SCOPE Department, 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//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참조 타입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PRIMARY KEY(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 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24240"/>
            <a:ext cx="836628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▣ </a:t>
            </a:r>
            <a:r>
              <a:rPr lang="ko-KR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참조 타입을 포함하고 있는 테이블에 대한 행의 삽입</a:t>
            </a:r>
            <a:endParaRPr lang="en-US" altLang="ko-KR" sz="16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insert </a:t>
            </a:r>
            <a:r>
              <a:rPr lang="en-US" altLang="ko-KR" sz="1600" dirty="0">
                <a:latin typeface="Times New Roman" panose="02020603050405020304" pitchFamily="18" charset="0"/>
              </a:rPr>
              <a:t>into Student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Sname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Year, </a:t>
            </a:r>
            <a:r>
              <a:rPr lang="en-US" altLang="ko-KR" sz="1600" dirty="0" err="1" smtClean="0">
                <a:solidFill>
                  <a:srgbClr val="FF66FF"/>
                </a:solidFill>
                <a:latin typeface="Times New Roman" panose="02020603050405020304" pitchFamily="18" charset="0"/>
              </a:rPr>
              <a:t>Dept</a:t>
            </a:r>
            <a:r>
              <a:rPr lang="en-US" altLang="ko-KR" sz="1600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values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(500, </a:t>
            </a:r>
            <a:r>
              <a:rPr lang="en-US" altLang="ko-KR" sz="1600" dirty="0">
                <a:latin typeface="Times New Roman" panose="02020603050405020304" pitchFamily="18" charset="0"/>
              </a:rPr>
              <a:t>'</a:t>
            </a:r>
            <a:r>
              <a:rPr lang="ko-KR" altLang="en-US" sz="1600" dirty="0">
                <a:latin typeface="Times New Roman" panose="02020603050405020304" pitchFamily="18" charset="0"/>
              </a:rPr>
              <a:t>홍길동</a:t>
            </a:r>
            <a:r>
              <a:rPr lang="en-US" altLang="ko-KR" sz="1600" dirty="0">
                <a:latin typeface="Times New Roman" panose="02020603050405020304" pitchFamily="18" charset="0"/>
              </a:rPr>
              <a:t>',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3</a:t>
            </a:r>
            <a:r>
              <a:rPr lang="en-US" altLang="ko-KR" sz="1600" dirty="0">
                <a:latin typeface="Times New Roman" panose="02020603050405020304" pitchFamily="18" charset="0"/>
              </a:rPr>
              <a:t>, </a:t>
            </a:r>
            <a:r>
              <a:rPr lang="en-US" altLang="ko-KR" sz="16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(SELECT </a:t>
            </a:r>
            <a:r>
              <a:rPr lang="en-US" altLang="ko-KR" sz="1600" dirty="0" err="1" smtClean="0">
                <a:solidFill>
                  <a:srgbClr val="FF66FF"/>
                </a:solidFill>
                <a:latin typeface="Times New Roman" panose="02020603050405020304" pitchFamily="18" charset="0"/>
              </a:rPr>
              <a:t>Dept_Oid</a:t>
            </a:r>
            <a:r>
              <a:rPr lang="en-US" altLang="ko-KR" sz="16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 FROM Department WHERE </a:t>
            </a:r>
            <a:r>
              <a:rPr lang="en-US" altLang="ko-KR" sz="1600" dirty="0" err="1" smtClean="0">
                <a:solidFill>
                  <a:srgbClr val="FF66FF"/>
                </a:solidFill>
                <a:latin typeface="Times New Roman" panose="02020603050405020304" pitchFamily="18" charset="0"/>
              </a:rPr>
              <a:t>Dname</a:t>
            </a:r>
            <a:r>
              <a:rPr lang="en-US" altLang="ko-KR" sz="16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=‘</a:t>
            </a:r>
            <a:r>
              <a:rPr lang="ko-KR" altLang="en-US" sz="16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소공</a:t>
            </a:r>
            <a:r>
              <a:rPr lang="en-US" altLang="ko-KR" sz="16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’)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);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588631"/>
            <a:ext cx="836628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▣ </a:t>
            </a:r>
            <a:r>
              <a:rPr lang="ko-KR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참조 타입을 포함하고 있는 테이블에 대한 검색</a:t>
            </a:r>
            <a:endParaRPr lang="en-US" altLang="ko-KR" sz="16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SELECT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S.Sname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FROM Student s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S.Dept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-&gt;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= ‘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소공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’;	//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Oid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를 통한 객체의 내용 참조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: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‘-&gt;’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 사용</a:t>
            </a:r>
            <a:endParaRPr lang="en-US" altLang="ko-KR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93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for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338318"/>
          </a:xfrm>
        </p:spPr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/>
              <a:t>: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oid</a:t>
            </a:r>
            <a:r>
              <a:rPr lang="en-US" altLang="ko-KR" dirty="0" smtClean="0"/>
              <a:t>, 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1:</a:t>
            </a:r>
            <a:r>
              <a:rPr lang="ko-KR" altLang="en-US" dirty="0"/>
              <a:t>값</a:t>
            </a:r>
            <a:r>
              <a:rPr lang="en-US" altLang="ko-KR" dirty="0"/>
              <a:t>1, ..., </a:t>
            </a:r>
            <a:r>
              <a:rPr lang="ko-KR" altLang="en-US" dirty="0"/>
              <a:t>속성</a:t>
            </a:r>
            <a:r>
              <a:rPr lang="en-US" altLang="ko-KR" dirty="0"/>
              <a:t>n:</a:t>
            </a:r>
            <a:r>
              <a:rPr lang="ko-KR" altLang="en-US" dirty="0"/>
              <a:t>값</a:t>
            </a:r>
            <a:r>
              <a:rPr lang="en-US" altLang="ko-KR" dirty="0"/>
              <a:t>n]&gt;</a:t>
            </a:r>
          </a:p>
          <a:p>
            <a:pPr lvl="1"/>
            <a:r>
              <a:rPr lang="ko-KR" altLang="en-US" dirty="0" smtClean="0"/>
              <a:t>객체 </a:t>
            </a:r>
            <a:r>
              <a:rPr lang="ko-KR" altLang="en-US" dirty="0" err="1" smtClean="0"/>
              <a:t>식별자</a:t>
            </a:r>
            <a:r>
              <a:rPr lang="en-US" altLang="ko-KR" dirty="0"/>
              <a:t>(object identifier, </a:t>
            </a:r>
            <a:r>
              <a:rPr lang="en-US" altLang="ko-KR" dirty="0" err="1"/>
              <a:t>oid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시스템이 자동으로 생성하며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안에서 유일한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r>
              <a:rPr lang="ko-KR" altLang="en-US" dirty="0" smtClean="0"/>
              <a:t>객체의 속성이 가질 수 있는 </a:t>
            </a:r>
            <a:r>
              <a:rPr lang="en-US" altLang="ko-KR" dirty="0" smtClean="0"/>
              <a:t>Data Types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11755" y="3702932"/>
          <a:ext cx="7775045" cy="2425391"/>
        </p:xfrm>
        <a:graphic>
          <a:graphicData uri="http://schemas.openxmlformats.org/drawingml/2006/table">
            <a:tbl>
              <a:tblPr/>
              <a:tblGrid>
                <a:gridCol w="3273746"/>
                <a:gridCol w="4501299"/>
              </a:tblGrid>
              <a:tr h="608479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기본타입</a:t>
                      </a: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primitive type)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SQL 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기본타입 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(</a:t>
                      </a: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예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) </a:t>
                      </a:r>
                      <a:r>
                        <a:rPr lang="en-US" sz="1800" b="1" kern="0" spc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CHAR, INTEGER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954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참조타입</a:t>
                      </a: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reference type)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객체식별자의 타입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479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집단타입</a:t>
                      </a: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collection type)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휴먼모음T" panose="02030504000101010101" pitchFamily="18" charset="-127"/>
                        </a:rPr>
                        <a:t>MULTISET, ARRAY, ROW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479"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투플타입</a:t>
                      </a: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tuple type)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90170" algn="l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&lt;</a:t>
                      </a:r>
                      <a:r>
                        <a:rPr lang="en-US" altLang="ko-KR" sz="1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oid</a:t>
                      </a: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[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속성</a:t>
                      </a:r>
                      <a:r>
                        <a:rPr lang="en-US" altLang="ko-KR" sz="1800" b="1" kern="0" spc="0" baseline="-2500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: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값</a:t>
                      </a:r>
                      <a:r>
                        <a:rPr lang="en-US" altLang="ko-KR" sz="1800" b="1" kern="0" spc="0" baseline="-2500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...,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속성</a:t>
                      </a:r>
                      <a:r>
                        <a:rPr lang="en-US" altLang="ko-KR" sz="1800" b="1" kern="0" spc="0" baseline="-2500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: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값</a:t>
                      </a:r>
                      <a:r>
                        <a:rPr lang="en-US" altLang="ko-KR" sz="1800" b="1" kern="0" spc="0" baseline="-2500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]&gt;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563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en-US" altLang="ko-KR" dirty="0" smtClean="0"/>
              <a:t>Type (</a:t>
            </a:r>
            <a:r>
              <a:rPr lang="en-US" altLang="ko-KR" dirty="0" err="1" smtClean="0"/>
              <a:t>MultiSet</a:t>
            </a:r>
            <a:r>
              <a:rPr lang="en-US" altLang="ko-KR" dirty="0" smtClean="0"/>
              <a:t>)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원소의 중복을 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집합에 적용 가능한 함수</a:t>
            </a:r>
            <a:endParaRPr lang="en-US" altLang="ko-KR" dirty="0" smtClean="0"/>
          </a:p>
          <a:p>
            <a:pPr marL="1169988" lvl="2" indent="-457200">
              <a:buFont typeface="+mj-ea"/>
              <a:buAutoNum type="circleNumDbPlain"/>
            </a:pPr>
            <a:r>
              <a:rPr lang="en-US" altLang="ko-KR" dirty="0" smtClean="0"/>
              <a:t>SET(</a:t>
            </a:r>
            <a:r>
              <a:rPr lang="en-US" altLang="ko-KR" i="1" dirty="0" err="1" smtClean="0"/>
              <a:t>multiset</a:t>
            </a:r>
            <a:r>
              <a:rPr lang="en-US" altLang="ko-KR" dirty="0" smtClean="0"/>
              <a:t>) : </a:t>
            </a:r>
            <a:r>
              <a:rPr lang="en-US" altLang="ko-KR" i="1" dirty="0" err="1"/>
              <a:t>multiset</a:t>
            </a:r>
            <a:r>
              <a:rPr lang="ko-KR" altLang="en-US" dirty="0" smtClean="0"/>
              <a:t>에서 중복되는 원소를 제거</a:t>
            </a:r>
            <a:endParaRPr lang="en-US" altLang="ko-KR" dirty="0" smtClean="0"/>
          </a:p>
          <a:p>
            <a:pPr marL="1169988" lvl="2" indent="-457200">
              <a:buFont typeface="+mj-ea"/>
              <a:buAutoNum type="circleNumDbPlain"/>
            </a:pPr>
            <a:r>
              <a:rPr lang="en-US" altLang="ko-KR" dirty="0" smtClean="0"/>
              <a:t>CARDINALITY(</a:t>
            </a:r>
            <a:r>
              <a:rPr lang="en-US" altLang="ko-KR" i="1" dirty="0" err="1"/>
              <a:t>multiset</a:t>
            </a:r>
            <a:r>
              <a:rPr lang="en-US" altLang="ko-KR" dirty="0" smtClean="0"/>
              <a:t>) : </a:t>
            </a:r>
            <a:r>
              <a:rPr lang="en-US" altLang="ko-KR" i="1" dirty="0" err="1" smtClean="0"/>
              <a:t>multiset</a:t>
            </a:r>
            <a:r>
              <a:rPr lang="ko-KR" altLang="en-US" dirty="0" smtClean="0"/>
              <a:t>의 원소의 개수를 반환</a:t>
            </a:r>
            <a:endParaRPr lang="en-US" altLang="ko-KR" dirty="0" smtClean="0"/>
          </a:p>
          <a:p>
            <a:pPr marL="1169988" lvl="2" indent="-457200">
              <a:buFont typeface="+mj-ea"/>
              <a:buAutoNum type="circleNumDbPlain"/>
            </a:pPr>
            <a:r>
              <a:rPr lang="en-US" altLang="ko-KR" i="1" dirty="0" smtClean="0"/>
              <a:t>multiset1</a:t>
            </a:r>
            <a:r>
              <a:rPr lang="en-US" altLang="ko-KR" dirty="0" smtClean="0"/>
              <a:t> INTERSECT </a:t>
            </a:r>
            <a:r>
              <a:rPr lang="en-US" altLang="ko-KR" i="1" dirty="0" smtClean="0"/>
              <a:t>multiset2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교집합</a:t>
            </a:r>
            <a:endParaRPr lang="en-US" altLang="ko-KR" dirty="0" smtClean="0"/>
          </a:p>
          <a:p>
            <a:pPr marL="1169988" lvl="2" indent="-457200">
              <a:buFont typeface="+mj-ea"/>
              <a:buAutoNum type="circleNumDbPlain"/>
            </a:pPr>
            <a:r>
              <a:rPr lang="en-US" altLang="ko-KR" i="1" dirty="0" err="1"/>
              <a:t>multiset</a:t>
            </a:r>
            <a:r>
              <a:rPr lang="en-US" altLang="ko-KR" dirty="0" smtClean="0"/>
              <a:t> IS [NOT] A SET : </a:t>
            </a:r>
            <a:r>
              <a:rPr lang="en-US" altLang="ko-KR" i="1" dirty="0" err="1"/>
              <a:t>multiset</a:t>
            </a:r>
            <a:r>
              <a:rPr lang="en-US" altLang="ko-KR" i="1" dirty="0"/>
              <a:t> </a:t>
            </a:r>
            <a:r>
              <a:rPr lang="ko-KR" altLang="en-US" dirty="0" smtClean="0"/>
              <a:t>이 집합인가</a:t>
            </a:r>
            <a:r>
              <a:rPr lang="en-US" altLang="ko-KR" dirty="0" smtClean="0"/>
              <a:t>?</a:t>
            </a:r>
          </a:p>
          <a:p>
            <a:pPr marL="1169988" lvl="2" indent="-457200">
              <a:buFont typeface="+mj-ea"/>
              <a:buAutoNum type="circleNumDbPlain"/>
            </a:pPr>
            <a:r>
              <a:rPr lang="en-US" altLang="ko-KR" i="1" dirty="0" smtClean="0"/>
              <a:t>element</a:t>
            </a:r>
            <a:r>
              <a:rPr lang="en-US" altLang="ko-KR" dirty="0" smtClean="0"/>
              <a:t> [NOT] MEMBER OF </a:t>
            </a:r>
            <a:r>
              <a:rPr lang="en-US" altLang="ko-KR" i="1" dirty="0" err="1"/>
              <a:t>multiset</a:t>
            </a:r>
            <a:r>
              <a:rPr lang="en-US" altLang="ko-KR" dirty="0" smtClean="0"/>
              <a:t> : </a:t>
            </a:r>
            <a:r>
              <a:rPr lang="en-US" altLang="ko-KR" i="1" dirty="0" smtClean="0"/>
              <a:t>element</a:t>
            </a:r>
            <a:r>
              <a:rPr lang="ko-KR" altLang="en-US" dirty="0" smtClean="0"/>
              <a:t>가 </a:t>
            </a:r>
            <a:r>
              <a:rPr lang="en-US" altLang="ko-KR" i="1" dirty="0" err="1" smtClean="0"/>
              <a:t>multiset</a:t>
            </a:r>
            <a:r>
              <a:rPr lang="ko-KR" altLang="en-US" dirty="0" smtClean="0"/>
              <a:t>의 원소인가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다중집합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단일 칼럼 테이블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MULTISET: 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 테이블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다중 집합</a:t>
            </a:r>
            <a:endParaRPr lang="en-US" altLang="ko-KR" dirty="0" smtClean="0"/>
          </a:p>
          <a:p>
            <a:pPr lvl="2"/>
            <a:r>
              <a:rPr lang="en-US" altLang="ko-KR" smtClean="0"/>
              <a:t>UNNEST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다중집합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단일 칼럼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5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유일하게 식별되고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객체와 상호 작용을 할 수 있는 </a:t>
            </a:r>
            <a:r>
              <a:rPr lang="ko-KR" altLang="en-US" dirty="0" err="1" smtClean="0"/>
              <a:t>실세계의</a:t>
            </a:r>
            <a:r>
              <a:rPr lang="ko-KR" altLang="en-US" dirty="0" smtClean="0"/>
              <a:t> 개체</a:t>
            </a:r>
            <a:r>
              <a:rPr lang="en-US" altLang="ko-KR" dirty="0" smtClean="0"/>
              <a:t>(entity)</a:t>
            </a:r>
            <a:r>
              <a:rPr lang="ko-KR" altLang="en-US" dirty="0" smtClean="0"/>
              <a:t>를 추상화한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개체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속성과 관계성</a:t>
            </a:r>
            <a:r>
              <a:rPr lang="en-US" altLang="ko-KR" dirty="0" smtClean="0"/>
              <a:t>(relationship)</a:t>
            </a:r>
            <a:r>
              <a:rPr lang="ko-KR" altLang="en-US" dirty="0" smtClean="0"/>
              <a:t>으로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개체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+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연산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(operations)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ko-KR" altLang="en-US" dirty="0" smtClean="0"/>
              <a:t>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(Object Identifier)</a:t>
            </a:r>
          </a:p>
          <a:p>
            <a:pPr lvl="1"/>
            <a:r>
              <a:rPr lang="ko-KR" altLang="en-US" dirty="0" smtClean="0"/>
              <a:t>객체의 </a:t>
            </a:r>
            <a:r>
              <a:rPr lang="ko-KR" altLang="en-US" dirty="0" err="1" smtClean="0"/>
              <a:t>식별성</a:t>
            </a:r>
            <a:r>
              <a:rPr lang="en-US" altLang="ko-KR" dirty="0" smtClean="0"/>
              <a:t>(identity)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나타내기 위한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객체마다 유일한 값을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객체가 생성될 때 시스템에 의해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일단 생성된 후에는 어떠한 경우에도 변경되지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관계 모델의 기본 키는 변경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학번 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C00000"/>
                </a:solidFill>
              </a:rPr>
              <a:t>객체가 삭제되더라도 </a:t>
            </a:r>
            <a:r>
              <a:rPr lang="en-US" altLang="ko-KR" dirty="0" smtClean="0">
                <a:solidFill>
                  <a:srgbClr val="C00000"/>
                </a:solidFill>
              </a:rPr>
              <a:t>OID</a:t>
            </a:r>
            <a:r>
              <a:rPr lang="ko-KR" altLang="en-US" dirty="0" smtClean="0">
                <a:solidFill>
                  <a:srgbClr val="C00000"/>
                </a:solidFill>
              </a:rPr>
              <a:t>는 재사용 불가</a:t>
            </a:r>
            <a:r>
              <a:rPr lang="en-US" altLang="ko-KR" dirty="0" smtClean="0">
                <a:solidFill>
                  <a:srgbClr val="C00000"/>
                </a:solidFill>
              </a:rPr>
              <a:t>!</a:t>
            </a:r>
          </a:p>
          <a:p>
            <a:pPr lvl="1"/>
            <a:r>
              <a:rPr lang="ko-KR" altLang="en-US" dirty="0" smtClean="0"/>
              <a:t>객체 사이의 의미적 관계는 참조 관계</a:t>
            </a:r>
            <a:r>
              <a:rPr lang="en-US" altLang="ko-KR" dirty="0" smtClean="0"/>
              <a:t>(reference relationship)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속성 값에 객체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OID</a:t>
            </a:r>
            <a:r>
              <a:rPr lang="ko-KR" altLang="en-US" dirty="0" smtClean="0"/>
              <a:t>를 설정하여 구현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98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3690"/>
            <a:ext cx="836628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다중 집합 타입의 속성 정의</a:t>
            </a:r>
            <a:endParaRPr lang="en-US" altLang="ko-KR" sz="16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CREATE TYPE </a:t>
            </a:r>
            <a:r>
              <a:rPr lang="en-US" altLang="ko-KR" sz="16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StudentType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UNDER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PersonType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AS (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INTEGER NOT NULL UNIQUE,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Year	INTEGER,</a:t>
            </a:r>
          </a:p>
          <a:p>
            <a:pPr lvl="1"/>
            <a:r>
              <a:rPr lang="en-US" altLang="ko-KR" sz="1600" dirty="0" smtClean="0">
                <a:latin typeface="Times New Roman" panose="02020603050405020304" pitchFamily="18" charset="0"/>
              </a:rPr>
              <a:t>	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Dept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CHAR(10),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Enrolled	REF(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CourseType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</a:t>
            </a: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MULTISET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);	//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수강신청 과목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023954"/>
            <a:ext cx="836628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다중 집합 타입의 속성에 대한 질의</a:t>
            </a:r>
            <a:endParaRPr lang="en-US" altLang="ko-KR" sz="16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SELECT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S.Sno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C.Cname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FROM Student S, Course C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C.Cno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IN (SELECT E-&gt;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C_Oid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FROM UNNEST(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S.Enrolled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AS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TempCourse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C_Oid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71776"/>
            <a:ext cx="836628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▣ </a:t>
            </a:r>
            <a:r>
              <a:rPr lang="ko-KR" altLang="en-US" sz="1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다중 집합 타입의 속성을 포함하고 있는 테이블에 대한 행 삽입</a:t>
            </a:r>
            <a:endParaRPr lang="en-US" altLang="ko-KR" sz="1600" dirty="0" smtClean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INSERT INTO Student (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Year,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Dept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Enrolled)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</a:rPr>
              <a:t>VALUES (100, 3, ‘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소공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’, MULTISET (SELECT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T.Course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FROM Transcript T</a:t>
            </a:r>
          </a:p>
          <a:p>
            <a:r>
              <a:rPr lang="en-US" altLang="ko-KR" sz="1600" dirty="0">
                <a:latin typeface="Times New Roman" panose="02020603050405020304" pitchFamily="18" charset="0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			WHERE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T.Student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-&gt;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sz="1600" smtClean="0">
                <a:latin typeface="Times New Roman" panose="02020603050405020304" pitchFamily="18" charset="0"/>
              </a:rPr>
              <a:t> = 100) );</a:t>
            </a:r>
            <a:endParaRPr lang="en-US" altLang="ko-KR" sz="16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92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ODBMS vs. ORDBMS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80023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유사점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정의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상속을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집단 타입을 조작할 수 있는 </a:t>
            </a:r>
            <a:r>
              <a:rPr lang="ko-KR" altLang="en-US" dirty="0" err="1" smtClean="0"/>
              <a:t>질의어를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고유한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질의어를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ORDBMS: </a:t>
            </a:r>
            <a:r>
              <a:rPr lang="ko-KR" altLang="en-US" dirty="0" smtClean="0"/>
              <a:t>확장된 형태의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ODBMS: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ODL/OQL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병행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복구 등과 같이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 고유 기능을 지원</a:t>
            </a:r>
            <a:endParaRPr lang="en-US" altLang="ko-KR" dirty="0" smtClean="0"/>
          </a:p>
          <a:p>
            <a:r>
              <a:rPr lang="ko-KR" altLang="en-US" dirty="0" smtClean="0"/>
              <a:t>차이점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82424" y="3961091"/>
          <a:ext cx="790437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188"/>
                <a:gridCol w="39521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ORDBMS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객체지향 프로그래밍 시스템에 </a:t>
                      </a:r>
                      <a:r>
                        <a:rPr lang="en-US" altLang="ko-KR" dirty="0" smtClean="0"/>
                        <a:t>DBMS</a:t>
                      </a:r>
                      <a:r>
                        <a:rPr lang="ko-KR" altLang="en-US" dirty="0" smtClean="0"/>
                        <a:t>의 기능을 추가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dirty="0" smtClean="0"/>
                        <a:t>객체를 중심으로 처리하는 응용에 적합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dirty="0" smtClean="0"/>
                        <a:t>대부분의 </a:t>
                      </a:r>
                      <a:r>
                        <a:rPr lang="en-US" altLang="ko-KR" dirty="0" smtClean="0"/>
                        <a:t>ODBMS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OQL</a:t>
                      </a:r>
                      <a:r>
                        <a:rPr lang="ko-KR" altLang="en-US" dirty="0" smtClean="0"/>
                        <a:t>의 질의 기능을 효율적으로 지원하지 못함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 smtClean="0"/>
                        <a:t>RDBMS</a:t>
                      </a:r>
                      <a:r>
                        <a:rPr lang="ko-KR" altLang="en-US" dirty="0" smtClean="0"/>
                        <a:t>에 객체지향 개념을 지원할 수 있는 데이터 타입을 추가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dirty="0" smtClean="0"/>
                        <a:t>대량의 데이터를 처리하는 응용에 초점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mtClean="0"/>
                        <a:t>질의의 효율적인 </a:t>
                      </a:r>
                      <a:r>
                        <a:rPr lang="ko-KR" altLang="en-US" dirty="0" smtClean="0"/>
                        <a:t>처리가 시스템의 핵심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73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Attributes &amp;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Attributes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특성을 기술하는데 사용되는 데이터 항목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Instance Variables</a:t>
            </a:r>
            <a:r>
              <a:rPr lang="ko-KR" altLang="en-US" dirty="0" smtClean="0"/>
              <a:t>라고 부르기도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속성의 집합을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구조</a:t>
            </a:r>
            <a:r>
              <a:rPr lang="en-US" altLang="ko-KR" dirty="0" smtClean="0"/>
              <a:t>(Object Structure)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속성은 이름과 자료 형</a:t>
            </a:r>
            <a:r>
              <a:rPr lang="en-US" altLang="ko-KR" dirty="0" smtClean="0"/>
              <a:t>(domain</a:t>
            </a:r>
            <a:r>
              <a:rPr lang="ko-KR" altLang="en-US" dirty="0" smtClean="0"/>
              <a:t>을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 또는 여러 개의 값을 가질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객체는 속성을 통하여 다른 객체를 참조할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상태</a:t>
            </a:r>
            <a:r>
              <a:rPr lang="en-US" altLang="ko-KR" dirty="0"/>
              <a:t> </a:t>
            </a:r>
            <a:r>
              <a:rPr lang="en-US" altLang="ko-KR" dirty="0" smtClean="0"/>
              <a:t>= &lt;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, …&gt;</a:t>
            </a:r>
          </a:p>
          <a:p>
            <a:pPr lvl="2"/>
            <a:r>
              <a:rPr lang="ko-KR" altLang="en-US" dirty="0" smtClean="0"/>
              <a:t>객체의 상태 변경 </a:t>
            </a:r>
            <a:r>
              <a:rPr lang="en-US" altLang="ko-KR" dirty="0" smtClean="0"/>
              <a:t>&lt;- </a:t>
            </a:r>
            <a:r>
              <a:rPr lang="ko-KR" altLang="en-US" dirty="0" smtClean="0"/>
              <a:t>속성의 값의 변경 </a:t>
            </a:r>
            <a:r>
              <a:rPr lang="en-US" altLang="ko-KR" dirty="0" smtClean="0"/>
              <a:t>&lt;- method</a:t>
            </a:r>
            <a:r>
              <a:rPr lang="ko-KR" altLang="en-US" dirty="0" smtClean="0"/>
              <a:t>에 의해 가능</a:t>
            </a:r>
            <a:endParaRPr lang="en-US" altLang="ko-KR" dirty="0" smtClean="0"/>
          </a:p>
          <a:p>
            <a:r>
              <a:rPr lang="en-US" altLang="ko-KR" dirty="0" smtClean="0"/>
              <a:t>Methods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객체에 대해서 수행할 수 있는 연산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message(method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수신 객체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</a:p>
          <a:p>
            <a:pPr lvl="1"/>
            <a:r>
              <a:rPr lang="en-US" altLang="ko-KR" dirty="0" smtClean="0"/>
              <a:t>Object Behaviors(</a:t>
            </a:r>
            <a:r>
              <a:rPr lang="ko-KR" altLang="en-US" dirty="0" smtClean="0"/>
              <a:t>행위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객체에 대한 </a:t>
            </a:r>
            <a:r>
              <a:rPr lang="en-US" altLang="ko-KR" dirty="0" smtClean="0"/>
              <a:t>methods</a:t>
            </a:r>
            <a:r>
              <a:rPr lang="ko-KR" altLang="en-US" dirty="0" smtClean="0"/>
              <a:t>의 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79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8151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속성과 연산을 갖는 객체들의 그룹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정의에는 객체의 속성과 연산에 대한 명세가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같은 특성을 갖는 객체의 모형</a:t>
            </a:r>
            <a:r>
              <a:rPr lang="en-US" altLang="ko-KR" dirty="0" smtClean="0"/>
              <a:t>(template)</a:t>
            </a:r>
          </a:p>
          <a:p>
            <a:pPr lvl="2"/>
            <a:r>
              <a:rPr lang="ko-KR" altLang="en-US" dirty="0" smtClean="0"/>
              <a:t>클래스의</a:t>
            </a:r>
            <a:r>
              <a:rPr lang="en-US" altLang="ko-KR" dirty="0" smtClean="0"/>
              <a:t> extent: </a:t>
            </a:r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속하는 모든 </a:t>
            </a:r>
            <a:r>
              <a:rPr lang="en-US" altLang="ko-KR" dirty="0" smtClean="0"/>
              <a:t>instances</a:t>
            </a:r>
            <a:r>
              <a:rPr lang="ko-KR" altLang="en-US" dirty="0" smtClean="0"/>
              <a:t>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dirty="0"/>
              <a:t>클래스의 </a:t>
            </a:r>
            <a:r>
              <a:rPr lang="en-US" altLang="ko-KR" dirty="0" smtClean="0"/>
              <a:t>instance</a:t>
            </a:r>
          </a:p>
          <a:p>
            <a:pPr lvl="2"/>
            <a:r>
              <a:rPr lang="ko-KR" altLang="en-US" dirty="0" smtClean="0"/>
              <a:t>유일한 </a:t>
            </a:r>
            <a:r>
              <a:rPr lang="en-US" altLang="ko-KR" dirty="0"/>
              <a:t>OID</a:t>
            </a:r>
            <a:r>
              <a:rPr lang="ko-KR" altLang="en-US" dirty="0"/>
              <a:t>를 가지며</a:t>
            </a:r>
            <a:r>
              <a:rPr lang="en-US" altLang="ko-KR" dirty="0"/>
              <a:t>, </a:t>
            </a:r>
            <a:r>
              <a:rPr lang="ko-KR" altLang="en-US" dirty="0"/>
              <a:t>자기가 속한 클래스를 알고 있음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객체와 클래스 사이의 관계</a:t>
            </a:r>
            <a:r>
              <a:rPr lang="en-US" altLang="ko-KR" dirty="0"/>
              <a:t>: instance-of </a:t>
            </a:r>
            <a:r>
              <a:rPr lang="ko-KR" altLang="en-US" dirty="0"/>
              <a:t>관계</a:t>
            </a:r>
          </a:p>
          <a:p>
            <a:r>
              <a:rPr lang="ko-KR" altLang="en-US" dirty="0" smtClean="0"/>
              <a:t>객체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클래스는 </a:t>
            </a:r>
            <a:r>
              <a:rPr lang="ko-KR" altLang="en-US" dirty="0"/>
              <a:t>객</a:t>
            </a:r>
            <a:r>
              <a:rPr lang="ko-KR" altLang="en-US" dirty="0" smtClean="0"/>
              <a:t>체 시스템과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연결하는 가장 중요한 개념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질의문을</a:t>
            </a:r>
            <a:r>
              <a:rPr lang="ko-KR" altLang="en-US" dirty="0" smtClean="0"/>
              <a:t> 구성하는 기반</a:t>
            </a:r>
            <a:endParaRPr lang="en-US" altLang="ko-KR" dirty="0" smtClean="0"/>
          </a:p>
          <a:p>
            <a:pPr lvl="2"/>
            <a:r>
              <a:rPr lang="en-US" altLang="ko-KR" dirty="0"/>
              <a:t>schema </a:t>
            </a:r>
            <a:r>
              <a:rPr lang="ko-KR" altLang="en-US" dirty="0"/>
              <a:t>정보를 저장하는 역할을 담당</a:t>
            </a:r>
            <a:endParaRPr lang="en-US" altLang="ko-KR" dirty="0"/>
          </a:p>
          <a:p>
            <a:pPr lvl="2"/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조건을 표현하는데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값의 유일성</a:t>
            </a:r>
            <a:r>
              <a:rPr lang="en-US" altLang="ko-KR" dirty="0"/>
              <a:t>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값의 허용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가질 수 있는 값의 범위</a:t>
            </a:r>
            <a:r>
              <a:rPr lang="en-US" altLang="ko-KR" dirty="0" smtClean="0"/>
              <a:t>, …</a:t>
            </a:r>
          </a:p>
          <a:p>
            <a:pPr lvl="1"/>
            <a:r>
              <a:rPr lang="ko-KR" altLang="en-US" dirty="0" smtClean="0"/>
              <a:t>클래스는 관계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테이블과 동일한 위상을 가짐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34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Meta-Class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1192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자체를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객체처럼 다룰 수 있도록 하는데 사용되는 특수한 논리적 클래스</a:t>
            </a:r>
            <a:r>
              <a:rPr lang="en-US" altLang="ko-KR" dirty="0" smtClean="0"/>
              <a:t>. -&gt; class for classes</a:t>
            </a:r>
          </a:p>
          <a:p>
            <a:pPr lvl="2"/>
            <a:r>
              <a:rPr lang="ko-KR" altLang="en-US" dirty="0" smtClean="0"/>
              <a:t>다른 클래스</a:t>
            </a:r>
            <a:r>
              <a:rPr lang="ko-KR" altLang="en-US" dirty="0"/>
              <a:t>는</a:t>
            </a:r>
            <a:r>
              <a:rPr lang="ko-KR" altLang="en-US" dirty="0" smtClean="0"/>
              <a:t> 메타 클래스의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로 취급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메시지 처리의 통일성을 지원하는 논리적 기반을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 속하는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생성하는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생성하는 주체는 클래스 </a:t>
            </a:r>
            <a:r>
              <a:rPr lang="en-US" altLang="ko-KR" dirty="0" smtClean="0"/>
              <a:t>C.</a:t>
            </a:r>
          </a:p>
          <a:p>
            <a:pPr lvl="2"/>
            <a:r>
              <a:rPr lang="en-US" altLang="ko-KR" dirty="0" smtClean="0"/>
              <a:t>X(?)</a:t>
            </a:r>
            <a:r>
              <a:rPr lang="ko-KR" altLang="en-US" dirty="0" smtClean="0"/>
              <a:t>가 클래스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에게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생성하라는 메시지를 보내야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메시지의 수신 주체는 객체이므로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클래스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객체로 취급할 필요가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의 역할을 담당하는 것이 바로 </a:t>
            </a:r>
            <a:r>
              <a:rPr lang="en-US" altLang="ko-KR" dirty="0" smtClean="0"/>
              <a:t>meta-class!</a:t>
            </a:r>
          </a:p>
          <a:p>
            <a:r>
              <a:rPr lang="ko-KR" altLang="en-US" dirty="0" smtClean="0"/>
              <a:t>클래스에 필요한 속성과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Attributes: </a:t>
            </a:r>
            <a:r>
              <a:rPr lang="ko-KR" altLang="en-US" dirty="0" smtClean="0"/>
              <a:t>생성된 객체의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속성의 평균</a:t>
            </a:r>
            <a:r>
              <a:rPr lang="en-US" altLang="ko-KR" dirty="0" smtClean="0"/>
              <a:t>, ...</a:t>
            </a:r>
          </a:p>
          <a:p>
            <a:pPr lvl="1"/>
            <a:r>
              <a:rPr lang="en-US" altLang="ko-KR" dirty="0" smtClean="0"/>
              <a:t>Class Methods: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7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사이의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Is-A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hierarchy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superclass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subclass </a:t>
            </a:r>
            <a:r>
              <a:rPr lang="ko-KR" altLang="en-US" dirty="0" smtClean="0"/>
              <a:t>사이의 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subclass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superclass</a:t>
            </a:r>
            <a:r>
              <a:rPr lang="ko-KR" altLang="en-US" dirty="0" smtClean="0"/>
              <a:t>의 속성 및 연산을 상속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Generalization vs. Specialization</a:t>
            </a:r>
          </a:p>
          <a:p>
            <a:r>
              <a:rPr lang="en-US" altLang="ko-KR" dirty="0" smtClean="0"/>
              <a:t>Part-of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속하는 객체가 클래스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속하는 객체의 </a:t>
            </a:r>
            <a:r>
              <a:rPr lang="ko-KR" altLang="en-US" dirty="0" err="1" smtClean="0"/>
              <a:t>구성품</a:t>
            </a:r>
            <a:r>
              <a:rPr lang="en-US" altLang="ko-KR" dirty="0" smtClean="0"/>
              <a:t>(part)</a:t>
            </a:r>
            <a:r>
              <a:rPr lang="ko-KR" altLang="en-US" dirty="0" smtClean="0"/>
              <a:t>인 관계 </a:t>
            </a:r>
            <a:r>
              <a:rPr lang="en-US" altLang="ko-KR" dirty="0" smtClean="0"/>
              <a:t>-&gt; </a:t>
            </a:r>
            <a:r>
              <a:rPr lang="en-US" altLang="ko-KR" dirty="0"/>
              <a:t>Class composition hierarchy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에 속하는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속성이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속하는 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OID</a:t>
            </a:r>
            <a:r>
              <a:rPr lang="ko-KR" altLang="en-US" dirty="0" smtClean="0"/>
              <a:t>를 값으로 가짐 </a:t>
            </a:r>
            <a:r>
              <a:rPr lang="en-US" altLang="ko-KR" dirty="0" smtClean="0"/>
              <a:t>-&gt;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(reference)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고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관계 데이터 모델의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중첩 </a:t>
            </a:r>
            <a:r>
              <a:rPr lang="ko-KR" altLang="en-US" dirty="0"/>
              <a:t>관계</a:t>
            </a:r>
            <a:r>
              <a:rPr lang="en-US" altLang="ko-KR" dirty="0"/>
              <a:t>’</a:t>
            </a:r>
            <a:r>
              <a:rPr lang="ko-KR" altLang="en-US" dirty="0"/>
              <a:t> 개념과 유사</a:t>
            </a:r>
            <a:endParaRPr lang="en-US" altLang="ko-KR" dirty="0"/>
          </a:p>
          <a:p>
            <a:pPr lvl="1"/>
            <a:r>
              <a:rPr lang="ko-KR" altLang="en-US" dirty="0" smtClean="0"/>
              <a:t>복합 </a:t>
            </a:r>
            <a:r>
              <a:rPr lang="ko-KR" altLang="en-US" dirty="0"/>
              <a:t>객체</a:t>
            </a:r>
            <a:r>
              <a:rPr lang="en-US" altLang="ko-KR" dirty="0"/>
              <a:t>(complex object) : </a:t>
            </a:r>
            <a:r>
              <a:rPr lang="ko-KR" altLang="en-US" dirty="0" smtClean="0"/>
              <a:t> 다른 객체를 참조하는 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738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smtClean="0"/>
              <a:t>Class Hierarchy</a:t>
            </a:r>
          </a:p>
        </p:txBody>
      </p:sp>
      <p:grpSp>
        <p:nvGrpSpPr>
          <p:cNvPr id="6147" name="그룹 22"/>
          <p:cNvGrpSpPr>
            <a:grpSpLocks/>
          </p:cNvGrpSpPr>
          <p:nvPr/>
        </p:nvGrpSpPr>
        <p:grpSpPr bwMode="auto">
          <a:xfrm>
            <a:off x="3143250" y="1285875"/>
            <a:ext cx="2500313" cy="1428750"/>
            <a:chOff x="2786050" y="1285860"/>
            <a:chExt cx="2500315" cy="1428760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2786050" y="1285860"/>
              <a:ext cx="2500315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Comic Sans MS" pitchFamily="66" charset="0"/>
                </a:rPr>
                <a:t>Member</a:t>
              </a:r>
              <a:endParaRPr lang="ko-KR" altLang="en-US" dirty="0">
                <a:latin typeface="Comic Sans MS" pitchFamily="66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786050" y="1643051"/>
              <a:ext cx="2500315" cy="357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FF"/>
                  </a:solidFill>
                  <a:latin typeface="Comic Sans MS" pitchFamily="66" charset="0"/>
                </a:rPr>
                <a:t>id, name</a:t>
              </a:r>
              <a:endParaRPr lang="ko-KR" altLang="en-US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2786050" y="2000240"/>
              <a:ext cx="2500315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Comic Sans MS" pitchFamily="66" charset="0"/>
                </a:rPr>
                <a:t>Person(), ~Person(),</a:t>
              </a:r>
            </a:p>
            <a:p>
              <a:pPr algn="ctr">
                <a:defRPr/>
              </a:pPr>
              <a:r>
                <a:rPr lang="en-US" altLang="ko-KR" dirty="0" err="1">
                  <a:latin typeface="Comic Sans MS" pitchFamily="66" charset="0"/>
                </a:rPr>
                <a:t>getId</a:t>
              </a:r>
              <a:r>
                <a:rPr lang="en-US" altLang="ko-KR" dirty="0">
                  <a:latin typeface="Comic Sans MS" pitchFamily="66" charset="0"/>
                </a:rPr>
                <a:t>(), </a:t>
              </a:r>
              <a:r>
                <a:rPr lang="en-US" altLang="ko-KR" dirty="0" err="1">
                  <a:latin typeface="Comic Sans MS" pitchFamily="66" charset="0"/>
                </a:rPr>
                <a:t>getName</a:t>
              </a:r>
              <a:r>
                <a:rPr lang="en-US" altLang="ko-KR" dirty="0">
                  <a:latin typeface="Comic Sans MS" pitchFamily="66" charset="0"/>
                </a:rPr>
                <a:t>()</a:t>
              </a:r>
              <a:endParaRPr lang="ko-KR" altLang="en-US" dirty="0">
                <a:latin typeface="Comic Sans MS" pitchFamily="66" charset="0"/>
              </a:endParaRPr>
            </a:p>
          </p:txBody>
        </p:sp>
      </p:grpSp>
      <p:grpSp>
        <p:nvGrpSpPr>
          <p:cNvPr id="6148" name="그룹 27"/>
          <p:cNvGrpSpPr>
            <a:grpSpLocks/>
          </p:cNvGrpSpPr>
          <p:nvPr/>
        </p:nvGrpSpPr>
        <p:grpSpPr bwMode="auto">
          <a:xfrm>
            <a:off x="214313" y="3071813"/>
            <a:ext cx="2500312" cy="1643062"/>
            <a:chOff x="214282" y="3071810"/>
            <a:chExt cx="2500315" cy="1643074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14282" y="3071810"/>
              <a:ext cx="2500315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Comic Sans MS" pitchFamily="66" charset="0"/>
                </a:rPr>
                <a:t>Faculty</a:t>
              </a:r>
              <a:endParaRPr lang="ko-KR" altLang="en-US" dirty="0">
                <a:latin typeface="Comic Sans MS" pitchFamily="66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214282" y="3429000"/>
              <a:ext cx="2500315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FF"/>
                  </a:solidFill>
                  <a:latin typeface="Comic Sans MS" pitchFamily="66" charset="0"/>
                </a:rPr>
                <a:t>id, name</a:t>
              </a: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, major </a:t>
              </a:r>
              <a:endParaRPr lang="ko-KR" altLang="en-US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14282" y="3786190"/>
              <a:ext cx="250031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Faculty(), </a:t>
              </a:r>
            </a:p>
            <a:p>
              <a:pPr algn="ctr">
                <a:defRPr/>
              </a:pP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getId(), getName(),</a:t>
              </a:r>
            </a:p>
            <a:p>
              <a:pPr algn="ctr">
                <a:defRPr/>
              </a:pP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getMajor()</a:t>
              </a:r>
              <a:endParaRPr lang="ko-KR" altLang="en-US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149" name="그룹 28"/>
          <p:cNvGrpSpPr>
            <a:grpSpLocks/>
          </p:cNvGrpSpPr>
          <p:nvPr/>
        </p:nvGrpSpPr>
        <p:grpSpPr bwMode="auto">
          <a:xfrm>
            <a:off x="3132138" y="3068638"/>
            <a:ext cx="2500312" cy="1643062"/>
            <a:chOff x="214282" y="3071810"/>
            <a:chExt cx="2500315" cy="1643074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14282" y="3071810"/>
              <a:ext cx="2500315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Comic Sans MS" pitchFamily="66" charset="0"/>
                </a:rPr>
                <a:t>Staff</a:t>
              </a:r>
              <a:endParaRPr lang="ko-KR" altLang="en-US" dirty="0">
                <a:latin typeface="Comic Sans MS" pitchFamily="66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14282" y="3429000"/>
              <a:ext cx="2500315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FF"/>
                  </a:solidFill>
                  <a:latin typeface="Comic Sans MS" pitchFamily="66" charset="0"/>
                </a:rPr>
                <a:t>id, name</a:t>
              </a: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, rank </a:t>
              </a:r>
              <a:endParaRPr lang="ko-KR" altLang="en-US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14282" y="3786190"/>
              <a:ext cx="250031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Staff(), </a:t>
              </a:r>
            </a:p>
            <a:p>
              <a:pPr algn="ctr">
                <a:defRPr/>
              </a:pP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getId(), getName(),</a:t>
              </a:r>
            </a:p>
            <a:p>
              <a:pPr algn="ctr">
                <a:defRPr/>
              </a:pP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getRank()</a:t>
              </a:r>
              <a:endParaRPr lang="ko-KR" altLang="en-US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150" name="그룹 32"/>
          <p:cNvGrpSpPr>
            <a:grpSpLocks/>
          </p:cNvGrpSpPr>
          <p:nvPr/>
        </p:nvGrpSpPr>
        <p:grpSpPr bwMode="auto">
          <a:xfrm>
            <a:off x="6000750" y="3071813"/>
            <a:ext cx="2500313" cy="1643062"/>
            <a:chOff x="214282" y="3071810"/>
            <a:chExt cx="2500315" cy="1643074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214282" y="3071810"/>
              <a:ext cx="2500315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Comic Sans MS" pitchFamily="66" charset="0"/>
                </a:rPr>
                <a:t>Student</a:t>
              </a:r>
              <a:endParaRPr lang="ko-KR" altLang="en-US" dirty="0">
                <a:latin typeface="Comic Sans MS" pitchFamily="66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14282" y="3429000"/>
              <a:ext cx="2500315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FF"/>
                  </a:solidFill>
                  <a:latin typeface="Comic Sans MS" pitchFamily="66" charset="0"/>
                </a:rPr>
                <a:t>id, name</a:t>
              </a: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, </a:t>
              </a:r>
              <a:r>
                <a:rPr lang="en-US" altLang="ko-KR">
                  <a:solidFill>
                    <a:srgbClr val="25B4FB"/>
                  </a:solidFill>
                  <a:latin typeface="Comic Sans MS" pitchFamily="66" charset="0"/>
                </a:rPr>
                <a:t>dept</a:t>
              </a: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 </a:t>
              </a:r>
              <a:endParaRPr lang="ko-KR" altLang="en-US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214282" y="3786190"/>
              <a:ext cx="250031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Student(),</a:t>
              </a:r>
              <a:r>
                <a:rPr lang="en-US" altLang="ko-KR" sz="1600">
                  <a:solidFill>
                    <a:srgbClr val="FFFFFF"/>
                  </a:solidFill>
                  <a:latin typeface="Comic Sans MS" pitchFamily="66" charset="0"/>
                </a:rPr>
                <a:t> </a:t>
              </a:r>
            </a:p>
            <a:p>
              <a:pPr algn="ctr">
                <a:defRPr/>
              </a:pP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getId(), getName(),</a:t>
              </a:r>
            </a:p>
            <a:p>
              <a:pPr algn="ctr">
                <a:defRPr/>
              </a:pP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getDept()</a:t>
              </a:r>
              <a:endParaRPr lang="ko-KR" altLang="en-US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151" name="그룹 36"/>
          <p:cNvGrpSpPr>
            <a:grpSpLocks/>
          </p:cNvGrpSpPr>
          <p:nvPr/>
        </p:nvGrpSpPr>
        <p:grpSpPr bwMode="auto">
          <a:xfrm>
            <a:off x="6000750" y="5072063"/>
            <a:ext cx="2500313" cy="1643062"/>
            <a:chOff x="214282" y="3071810"/>
            <a:chExt cx="2500315" cy="1643074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214282" y="3071810"/>
              <a:ext cx="2500315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Comic Sans MS" pitchFamily="66" charset="0"/>
                </a:rPr>
                <a:t>Graduate</a:t>
              </a:r>
              <a:endParaRPr lang="ko-KR" altLang="en-US" dirty="0">
                <a:latin typeface="Comic Sans MS" pitchFamily="66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214282" y="3429000"/>
              <a:ext cx="2500315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>
                  <a:solidFill>
                    <a:srgbClr val="0000FF"/>
                  </a:solidFill>
                  <a:latin typeface="Comic Sans MS" pitchFamily="66" charset="0"/>
                </a:rPr>
                <a:t>id, name</a:t>
              </a:r>
              <a:r>
                <a:rPr lang="en-US" altLang="ko-KR" sz="1600">
                  <a:solidFill>
                    <a:srgbClr val="FFFFFF"/>
                  </a:solidFill>
                  <a:latin typeface="Comic Sans MS" pitchFamily="66" charset="0"/>
                </a:rPr>
                <a:t>, </a:t>
              </a:r>
              <a:r>
                <a:rPr lang="en-US" altLang="ko-KR" sz="1600">
                  <a:solidFill>
                    <a:srgbClr val="25B4FB"/>
                  </a:solidFill>
                  <a:latin typeface="Comic Sans MS" pitchFamily="66" charset="0"/>
                </a:rPr>
                <a:t>dept</a:t>
              </a:r>
              <a:r>
                <a:rPr lang="en-US" altLang="ko-KR" sz="1600">
                  <a:solidFill>
                    <a:srgbClr val="FFFFFF"/>
                  </a:solidFill>
                  <a:latin typeface="Comic Sans MS" pitchFamily="66" charset="0"/>
                </a:rPr>
                <a:t>, advisor </a:t>
              </a:r>
              <a:endParaRPr lang="ko-KR" altLang="en-US" sz="16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214282" y="3786190"/>
              <a:ext cx="250031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>
                  <a:solidFill>
                    <a:srgbClr val="FFFFFF"/>
                  </a:solidFill>
                  <a:latin typeface="Comic Sans MS" pitchFamily="66" charset="0"/>
                </a:rPr>
                <a:t>Graduate(),</a:t>
              </a:r>
            </a:p>
            <a:p>
              <a:pPr algn="ctr">
                <a:defRPr/>
              </a:pPr>
              <a:r>
                <a:rPr lang="en-US" altLang="ko-KR" sz="1600">
                  <a:solidFill>
                    <a:srgbClr val="FFFFFF"/>
                  </a:solidFill>
                  <a:latin typeface="Comic Sans MS" pitchFamily="66" charset="0"/>
                </a:rPr>
                <a:t>getId(), getName(),</a:t>
              </a:r>
            </a:p>
            <a:p>
              <a:pPr algn="ctr">
                <a:defRPr/>
              </a:pPr>
              <a:r>
                <a:rPr lang="en-US" altLang="ko-KR" sz="1600">
                  <a:solidFill>
                    <a:srgbClr val="FFFFFF"/>
                  </a:solidFill>
                  <a:latin typeface="Comic Sans MS" pitchFamily="66" charset="0"/>
                </a:rPr>
                <a:t>getDept(),getAdevisor()</a:t>
              </a:r>
              <a:endParaRPr lang="ko-KR" altLang="en-US" sz="16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152" name="그룹 40"/>
          <p:cNvGrpSpPr>
            <a:grpSpLocks/>
          </p:cNvGrpSpPr>
          <p:nvPr/>
        </p:nvGrpSpPr>
        <p:grpSpPr bwMode="auto">
          <a:xfrm>
            <a:off x="3143250" y="5072063"/>
            <a:ext cx="2500313" cy="1643062"/>
            <a:chOff x="214282" y="3071810"/>
            <a:chExt cx="2500315" cy="1643074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14282" y="3071810"/>
              <a:ext cx="2500315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latin typeface="Comic Sans MS" pitchFamily="66" charset="0"/>
                </a:rPr>
                <a:t>Undergraduate</a:t>
              </a:r>
              <a:endParaRPr lang="ko-KR" altLang="en-US" dirty="0">
                <a:latin typeface="Comic Sans MS" pitchFamily="66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14282" y="3429000"/>
              <a:ext cx="2500315" cy="35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FF"/>
                  </a:solidFill>
                  <a:latin typeface="Comic Sans MS" pitchFamily="66" charset="0"/>
                </a:rPr>
                <a:t>id, name</a:t>
              </a: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, </a:t>
              </a:r>
              <a:r>
                <a:rPr lang="en-US" altLang="ko-KR">
                  <a:solidFill>
                    <a:srgbClr val="25B4FB"/>
                  </a:solidFill>
                  <a:latin typeface="Comic Sans MS" pitchFamily="66" charset="0"/>
                </a:rPr>
                <a:t>dept</a:t>
              </a:r>
              <a:r>
                <a:rPr lang="en-US" altLang="ko-KR">
                  <a:solidFill>
                    <a:srgbClr val="FFFFFF"/>
                  </a:solidFill>
                  <a:latin typeface="Comic Sans MS" pitchFamily="66" charset="0"/>
                </a:rPr>
                <a:t>, grade </a:t>
              </a:r>
              <a:endParaRPr lang="ko-KR" altLang="en-US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214282" y="3786190"/>
              <a:ext cx="250031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>
                  <a:solidFill>
                    <a:srgbClr val="FFFFFF"/>
                  </a:solidFill>
                  <a:latin typeface="Comic Sans MS" pitchFamily="66" charset="0"/>
                </a:rPr>
                <a:t>Undergraduate(),</a:t>
              </a:r>
            </a:p>
            <a:p>
              <a:pPr algn="ctr">
                <a:defRPr/>
              </a:pPr>
              <a:r>
                <a:rPr lang="en-US" altLang="ko-KR" sz="1600">
                  <a:solidFill>
                    <a:srgbClr val="FFFFFF"/>
                  </a:solidFill>
                  <a:latin typeface="Comic Sans MS" pitchFamily="66" charset="0"/>
                </a:rPr>
                <a:t>getId(), getName(),</a:t>
              </a:r>
            </a:p>
            <a:p>
              <a:pPr algn="ctr">
                <a:defRPr/>
              </a:pPr>
              <a:r>
                <a:rPr lang="en-US" altLang="ko-KR" sz="1600">
                  <a:solidFill>
                    <a:srgbClr val="FFFFFF"/>
                  </a:solidFill>
                  <a:latin typeface="Comic Sans MS" pitchFamily="66" charset="0"/>
                </a:rPr>
                <a:t>getDept(), getGrade()</a:t>
              </a:r>
              <a:endParaRPr lang="ko-KR" altLang="en-US" sz="16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153" name="그룹 61"/>
          <p:cNvGrpSpPr>
            <a:grpSpLocks/>
          </p:cNvGrpSpPr>
          <p:nvPr/>
        </p:nvGrpSpPr>
        <p:grpSpPr bwMode="auto">
          <a:xfrm>
            <a:off x="2070100" y="2714625"/>
            <a:ext cx="4360863" cy="357188"/>
            <a:chOff x="2070876" y="2715414"/>
            <a:chExt cx="4359306" cy="357190"/>
          </a:xfrm>
        </p:grpSpPr>
        <p:cxnSp>
          <p:nvCxnSpPr>
            <p:cNvPr id="53" name="직선 화살표 연결선 52"/>
            <p:cNvCxnSpPr>
              <a:stCxn id="30" idx="0"/>
              <a:endCxn id="22" idx="2"/>
            </p:cNvCxnSpPr>
            <p:nvPr/>
          </p:nvCxnSpPr>
          <p:spPr>
            <a:xfrm rot="5400000" flipH="1" flipV="1">
              <a:off x="4214758" y="2893215"/>
              <a:ext cx="357190" cy="1586"/>
            </a:xfrm>
            <a:prstGeom prst="straightConnector1">
              <a:avLst/>
            </a:prstGeom>
            <a:ln w="25400">
              <a:solidFill>
                <a:srgbClr val="F42C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 flipH="1" flipV="1">
              <a:off x="2000231" y="3000373"/>
              <a:ext cx="142876" cy="1587"/>
            </a:xfrm>
            <a:prstGeom prst="line">
              <a:avLst/>
            </a:prstGeom>
            <a:ln w="25400">
              <a:solidFill>
                <a:srgbClr val="F42C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072463" y="2928140"/>
              <a:ext cx="4356131" cy="3175"/>
            </a:xfrm>
            <a:prstGeom prst="line">
              <a:avLst/>
            </a:prstGeom>
            <a:ln w="25400">
              <a:solidFill>
                <a:srgbClr val="F42C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>
              <a:off x="6357950" y="3000373"/>
              <a:ext cx="142876" cy="1587"/>
            </a:xfrm>
            <a:prstGeom prst="line">
              <a:avLst/>
            </a:prstGeom>
            <a:ln w="25400">
              <a:solidFill>
                <a:srgbClr val="F42C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화살표 연결선 63"/>
          <p:cNvCxnSpPr/>
          <p:nvPr/>
        </p:nvCxnSpPr>
        <p:spPr>
          <a:xfrm rot="5400000" flipH="1" flipV="1">
            <a:off x="7073900" y="4892675"/>
            <a:ext cx="357188" cy="1588"/>
          </a:xfrm>
          <a:prstGeom prst="straightConnector1">
            <a:avLst/>
          </a:prstGeom>
          <a:ln w="25400">
            <a:solidFill>
              <a:srgbClr val="F42CD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 flipH="1" flipV="1">
            <a:off x="5001419" y="4999832"/>
            <a:ext cx="142875" cy="1587"/>
          </a:xfrm>
          <a:prstGeom prst="line">
            <a:avLst/>
          </a:prstGeom>
          <a:ln w="25400">
            <a:solidFill>
              <a:srgbClr val="F42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072063" y="4929188"/>
            <a:ext cx="2179637" cy="0"/>
          </a:xfrm>
          <a:prstGeom prst="line">
            <a:avLst/>
          </a:prstGeom>
          <a:ln w="25400">
            <a:solidFill>
              <a:srgbClr val="F42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AutoShape 6"/>
          <p:cNvSpPr>
            <a:spLocks noChangeArrowheads="1"/>
          </p:cNvSpPr>
          <p:nvPr/>
        </p:nvSpPr>
        <p:spPr bwMode="auto">
          <a:xfrm>
            <a:off x="6300788" y="1324343"/>
            <a:ext cx="1655435" cy="831116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superclass or </a:t>
            </a:r>
          </a:p>
          <a:p>
            <a:pPr eaLnBrk="1" hangingPunct="1"/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parent </a:t>
            </a:r>
            <a:r>
              <a:rPr lang="en-US" altLang="ko-KR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class</a:t>
            </a:r>
          </a:p>
        </p:txBody>
      </p:sp>
      <p:sp>
        <p:nvSpPr>
          <p:cNvPr id="6158" name="AutoShape 6"/>
          <p:cNvSpPr>
            <a:spLocks noChangeArrowheads="1"/>
          </p:cNvSpPr>
          <p:nvPr/>
        </p:nvSpPr>
        <p:spPr bwMode="auto">
          <a:xfrm>
            <a:off x="314423" y="1655746"/>
            <a:ext cx="2626740" cy="469761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subclass or child </a:t>
            </a:r>
            <a:r>
              <a:rPr lang="en-US" altLang="ko-KR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class</a:t>
            </a:r>
          </a:p>
        </p:txBody>
      </p:sp>
      <p:sp>
        <p:nvSpPr>
          <p:cNvPr id="6159" name="Line 40"/>
          <p:cNvSpPr>
            <a:spLocks noChangeShapeType="1"/>
          </p:cNvSpPr>
          <p:nvPr/>
        </p:nvSpPr>
        <p:spPr bwMode="auto">
          <a:xfrm>
            <a:off x="684213" y="2133600"/>
            <a:ext cx="0" cy="935038"/>
          </a:xfrm>
          <a:prstGeom prst="line">
            <a:avLst/>
          </a:prstGeom>
          <a:noFill/>
          <a:ln w="9525">
            <a:solidFill>
              <a:srgbClr val="F42CD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60" name="Line 41"/>
          <p:cNvSpPr>
            <a:spLocks noChangeShapeType="1"/>
          </p:cNvSpPr>
          <p:nvPr/>
        </p:nvSpPr>
        <p:spPr bwMode="auto">
          <a:xfrm flipH="1">
            <a:off x="5651500" y="1700213"/>
            <a:ext cx="649288" cy="0"/>
          </a:xfrm>
          <a:prstGeom prst="line">
            <a:avLst/>
          </a:prstGeom>
          <a:noFill/>
          <a:ln w="9525">
            <a:solidFill>
              <a:srgbClr val="F42CD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88652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3420</TotalTime>
  <Pages>78</Pages>
  <Words>3354</Words>
  <Application>Microsoft Office PowerPoint</Application>
  <PresentationFormat>화면 슬라이드 쇼(4:3)</PresentationFormat>
  <Paragraphs>640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6" baseType="lpstr">
      <vt:lpstr>HY신명조</vt:lpstr>
      <vt:lpstr>굴림</vt:lpstr>
      <vt:lpstr>돋움</vt:lpstr>
      <vt:lpstr>바탕</vt:lpstr>
      <vt:lpstr>바탕체</vt:lpstr>
      <vt:lpstr>함초롬바탕</vt:lpstr>
      <vt:lpstr>휴먼모음T</vt:lpstr>
      <vt:lpstr>휴먼편지체</vt:lpstr>
      <vt:lpstr>Arial</vt:lpstr>
      <vt:lpstr>Comic Sans MS</vt:lpstr>
      <vt:lpstr>Consolas</vt:lpstr>
      <vt:lpstr>Times New Roman</vt:lpstr>
      <vt:lpstr>Wingdings</vt:lpstr>
      <vt:lpstr>한컴바탕</vt:lpstr>
      <vt:lpstr>색종이 상자</vt:lpstr>
      <vt:lpstr>ODB &amp; ORDB</vt:lpstr>
      <vt:lpstr>새로운 DB 응용</vt:lpstr>
      <vt:lpstr>Object Data Model(ODM)</vt:lpstr>
      <vt:lpstr>객체 &amp; 객체 식별자</vt:lpstr>
      <vt:lpstr>Attributes &amp; Methods</vt:lpstr>
      <vt:lpstr>Class</vt:lpstr>
      <vt:lpstr>Meta-Class</vt:lpstr>
      <vt:lpstr>클래스 사이의 관계</vt:lpstr>
      <vt:lpstr>Class Hierarchy</vt:lpstr>
      <vt:lpstr>Class Composition Hierarchy</vt:lpstr>
      <vt:lpstr>ODMG의 표준</vt:lpstr>
      <vt:lpstr>ODMG의 객체 모델(1)</vt:lpstr>
      <vt:lpstr>ODMG의 객체 모델(2)</vt:lpstr>
      <vt:lpstr>ODL 사용 예시(1)</vt:lpstr>
      <vt:lpstr>ODL 사용 예시(2)</vt:lpstr>
      <vt:lpstr>ODL 사용 예시(3)</vt:lpstr>
      <vt:lpstr>OQL 사용 예시(1)</vt:lpstr>
      <vt:lpstr>OQL 사용 예시(2)</vt:lpstr>
      <vt:lpstr>Object-Relational DBMS</vt:lpstr>
      <vt:lpstr>ORDBMS Products</vt:lpstr>
      <vt:lpstr>ORDBMS &amp; SQL</vt:lpstr>
      <vt:lpstr>DBMS의 Top-level 구조</vt:lpstr>
      <vt:lpstr>SQL3, 4의 관계적 특성</vt:lpstr>
      <vt:lpstr>Large Object Type</vt:lpstr>
      <vt:lpstr>Collection Type(ROW, ARRAY) (10</vt:lpstr>
      <vt:lpstr>Collection Type(ROW, ARRAY) (20</vt:lpstr>
      <vt:lpstr>새로운 조건 식</vt:lpstr>
      <vt:lpstr>SQL3, 4의 객체지향적 특성</vt:lpstr>
      <vt:lpstr>Distinct Type</vt:lpstr>
      <vt:lpstr>Structured Type(1)</vt:lpstr>
      <vt:lpstr>Structured Type 사용 예시</vt:lpstr>
      <vt:lpstr>Structured Type(2)</vt:lpstr>
      <vt:lpstr>Table Inheritance(1)</vt:lpstr>
      <vt:lpstr>Table Inheritance(2)</vt:lpstr>
      <vt:lpstr>Table Inheritance(3)</vt:lpstr>
      <vt:lpstr>참조 속성 &amp; 참조 타입</vt:lpstr>
      <vt:lpstr>참조 속성 &amp; 참조 타입 사용 예시</vt:lpstr>
      <vt:lpstr>Types for Attributes</vt:lpstr>
      <vt:lpstr>Collection Type (MultiSet) ?</vt:lpstr>
      <vt:lpstr>MultiSet 사용 예시</vt:lpstr>
      <vt:lpstr>ODBMS vs. ORDBMS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368</cp:revision>
  <cp:lastPrinted>1998-03-03T12:31:10Z</cp:lastPrinted>
  <dcterms:created xsi:type="dcterms:W3CDTF">1995-08-26T10:43:50Z</dcterms:created>
  <dcterms:modified xsi:type="dcterms:W3CDTF">2018-02-02T08:23:45Z</dcterms:modified>
</cp:coreProperties>
</file>