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7" r:id="rId2"/>
  </p:sldMasterIdLst>
  <p:notesMasterIdLst>
    <p:notesMasterId r:id="rId45"/>
  </p:notesMasterIdLst>
  <p:handoutMasterIdLst>
    <p:handoutMasterId r:id="rId46"/>
  </p:handoutMasterIdLst>
  <p:sldIdLst>
    <p:sldId id="263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9" r:id="rId16"/>
    <p:sldId id="280" r:id="rId17"/>
    <p:sldId id="281" r:id="rId18"/>
    <p:sldId id="277" r:id="rId19"/>
    <p:sldId id="284" r:id="rId20"/>
    <p:sldId id="283" r:id="rId21"/>
    <p:sldId id="278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EEF8"/>
    <a:srgbClr val="CC00FF"/>
    <a:srgbClr val="D2ECB6"/>
    <a:srgbClr val="93F6FB"/>
    <a:srgbClr val="FF66FF"/>
    <a:srgbClr val="FFCCFF"/>
    <a:srgbClr val="990000"/>
    <a:srgbClr val="FF0000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6067" autoAdjust="0"/>
  </p:normalViewPr>
  <p:slideViewPr>
    <p:cSldViewPr snapToGrid="0">
      <p:cViewPr varScale="1">
        <p:scale>
          <a:sx n="108" d="100"/>
          <a:sy n="108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46C88-72AF-4E42-80A2-2ABDB9E8DC7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63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4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  <a:latin typeface="HY신명조"/>
                <a:ea typeface="HY신명조"/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9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  <a:latin typeface="HY신명조"/>
                <a:ea typeface="HY신명조"/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HY신명조"/>
                  <a:ea typeface="HY신명조"/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DBMS(1)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저장 및 접근</a:t>
            </a:r>
            <a:endParaRPr lang="en-US" altLang="ko-KR" dirty="0" smtClean="0"/>
          </a:p>
          <a:p>
            <a:r>
              <a:rPr lang="en-US" altLang="ko-KR" dirty="0" smtClean="0"/>
              <a:t>Page Set &amp; </a:t>
            </a:r>
            <a:r>
              <a:rPr lang="en-US" altLang="ko-KR" dirty="0" smtClean="0"/>
              <a:t>File, File</a:t>
            </a:r>
            <a:r>
              <a:rPr lang="ko-KR" altLang="en-US" dirty="0" smtClean="0"/>
              <a:t>의 조직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Query Processing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레코드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413424" cy="481756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레코드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 smtClean="0"/>
              <a:t>여유 공간이 없으면</a:t>
            </a:r>
            <a:r>
              <a:rPr lang="en-US" altLang="ko-KR" dirty="0" smtClean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page</a:t>
            </a:r>
            <a:r>
              <a:rPr lang="ko-KR" altLang="en-US" dirty="0"/>
              <a:t>를 할당 받아</a:t>
            </a:r>
            <a:r>
              <a:rPr lang="en-US" altLang="ko-KR" dirty="0"/>
              <a:t>, </a:t>
            </a:r>
            <a:r>
              <a:rPr lang="en-US" altLang="ko-KR" dirty="0" smtClean="0"/>
              <a:t>page </a:t>
            </a:r>
            <a:r>
              <a:rPr lang="en-US" altLang="ko-KR" dirty="0"/>
              <a:t>set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 smtClean="0"/>
              <a:t>기록할 공간의 시작 주소를 찾아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빈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에 그 주소를 기록</a:t>
            </a:r>
            <a:endParaRPr lang="en-US" altLang="ko-KR" dirty="0" smtClean="0"/>
          </a:p>
          <a:p>
            <a:pPr marL="801688" lvl="1" indent="-457200">
              <a:buFont typeface="+mj-ea"/>
              <a:buAutoNum type="circleNumDbPlain"/>
            </a:pPr>
            <a:r>
              <a:rPr lang="en-US" altLang="ko-KR" dirty="0" smtClean="0"/>
              <a:t>RID</a:t>
            </a:r>
            <a:r>
              <a:rPr lang="ko-KR" altLang="en-US" dirty="0" smtClean="0"/>
              <a:t>를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에 시작 주소를 기록</a:t>
            </a:r>
            <a:endParaRPr lang="en-US" altLang="ko-KR" dirty="0" smtClean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 smtClean="0"/>
              <a:t>저장할 레코드를 해당 위치에 기록</a:t>
            </a:r>
            <a:endParaRPr lang="en-US" altLang="ko-KR" dirty="0"/>
          </a:p>
          <a:p>
            <a:r>
              <a:rPr lang="ko-KR" altLang="en-US" dirty="0"/>
              <a:t>레코드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레코드를 삭제하고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slot</a:t>
            </a:r>
            <a:r>
              <a:rPr lang="ko-KR" altLang="en-US" dirty="0" smtClean="0"/>
              <a:t>의 내용을 지운다</a:t>
            </a:r>
            <a:r>
              <a:rPr lang="en-US" altLang="ko-KR" dirty="0" smtClean="0"/>
              <a:t>.</a:t>
            </a:r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삭제한 레코드의 뒤에 있는 레코드를 앞으로 당기고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따라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의 내용을 변경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에 레코드가 모두 제거되면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page set</a:t>
            </a:r>
            <a:r>
              <a:rPr lang="ko-KR" altLang="en-US" dirty="0" smtClean="0"/>
              <a:t>에서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45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타입의 레코드들의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조직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레코드를 저장 장치에 배치하는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레코드의 저장과 접근 방법을 결정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매우 중요</a:t>
            </a:r>
            <a:endParaRPr lang="en-US" altLang="ko-KR" dirty="0" smtClean="0"/>
          </a:p>
          <a:p>
            <a:r>
              <a:rPr lang="ko-KR" altLang="en-US" dirty="0" smtClean="0"/>
              <a:t>파일 조직의 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접근 방법을 제공하는가</a:t>
            </a:r>
            <a:r>
              <a:rPr lang="en-US" altLang="ko-KR" dirty="0" smtClean="0"/>
              <a:t>?)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Sequential Method</a:t>
            </a:r>
          </a:p>
          <a:p>
            <a:pPr marL="1074738" lvl="2" indent="-363538">
              <a:buFont typeface="+mj-lt"/>
              <a:buAutoNum type="arabicPeriod"/>
            </a:pPr>
            <a:r>
              <a:rPr lang="en-US" altLang="ko-KR" dirty="0" smtClean="0"/>
              <a:t>Entry-Sequence File(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순</a:t>
            </a:r>
            <a:r>
              <a:rPr lang="en-US" altLang="ko-KR" dirty="0" smtClean="0"/>
              <a:t>): Heap, Pile</a:t>
            </a:r>
          </a:p>
          <a:p>
            <a:pPr marL="1074738" lvl="2" indent="-363538">
              <a:buFont typeface="+mj-lt"/>
              <a:buAutoNum type="arabicPeriod"/>
            </a:pPr>
            <a:r>
              <a:rPr lang="en-US" altLang="ko-KR" dirty="0" smtClean="0"/>
              <a:t>Key-Sequence File(</a:t>
            </a:r>
            <a:r>
              <a:rPr lang="ko-KR" altLang="en-US" dirty="0" smtClean="0"/>
              <a:t>키 값의 크기 순</a:t>
            </a:r>
            <a:r>
              <a:rPr lang="en-US" altLang="ko-KR" dirty="0" smtClean="0"/>
              <a:t>)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Index Method</a:t>
            </a:r>
          </a:p>
          <a:p>
            <a:pPr marL="1074738" lvl="2" indent="-349250">
              <a:buFont typeface="+mj-lt"/>
              <a:buAutoNum type="arabicPeriod"/>
            </a:pPr>
            <a:r>
              <a:rPr lang="en-US" altLang="ko-KR" dirty="0" smtClean="0"/>
              <a:t>Indexed File: ISAM, VSAM</a:t>
            </a:r>
          </a:p>
          <a:p>
            <a:pPr marL="1074738" lvl="2" indent="-349250">
              <a:buFont typeface="+mj-lt"/>
              <a:buAutoNum type="arabicPeriod"/>
            </a:pPr>
            <a:r>
              <a:rPr lang="en-US" altLang="ko-KR" dirty="0" smtClean="0"/>
              <a:t>Multi-Key File: Inverted File, </a:t>
            </a:r>
            <a:r>
              <a:rPr lang="en-US" altLang="ko-KR" dirty="0" err="1" smtClean="0"/>
              <a:t>Multilist</a:t>
            </a:r>
            <a:r>
              <a:rPr lang="en-US" altLang="ko-KR" dirty="0" smtClean="0"/>
              <a:t> File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Hashing Method: Direct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3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Sequential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레코드가 저장되어 있는 물리적 순서에 따라 접근</a:t>
            </a:r>
            <a:endParaRPr lang="en-US" altLang="ko-KR" dirty="0" smtClean="0"/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복사할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모든 레코드에 대해서 일괄적으로 어떤 처리를 할 때</a:t>
            </a:r>
            <a:r>
              <a:rPr lang="en-US" altLang="ko-KR" dirty="0" smtClean="0"/>
              <a:t>(batch processing)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40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ndex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인덱스를 통한 레코드 접근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찾고자 하는 레코드의 인덱스를 찾는다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인덱스가 가리키는 주소로 레코드를 찾는다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Indexed Sequential File </a:t>
            </a:r>
          </a:p>
          <a:p>
            <a:pPr lvl="2"/>
            <a:r>
              <a:rPr lang="ko-KR" altLang="en-US" dirty="0" smtClean="0"/>
              <a:t>정렬된 레코드로 구성된 </a:t>
            </a:r>
            <a:r>
              <a:rPr lang="en-US" altLang="ko-KR" dirty="0" smtClean="0"/>
              <a:t>sequential data file -&gt; </a:t>
            </a:r>
            <a:r>
              <a:rPr lang="ko-KR" altLang="en-US" dirty="0" smtClean="0"/>
              <a:t>순차접근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file -&gt; </a:t>
            </a:r>
            <a:r>
              <a:rPr lang="ko-KR" altLang="en-US" dirty="0" smtClean="0"/>
              <a:t>임의 접근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Inverted File </a:t>
            </a:r>
          </a:p>
          <a:p>
            <a:pPr lvl="2"/>
            <a:r>
              <a:rPr lang="ko-KR" altLang="en-US" dirty="0" smtClean="0"/>
              <a:t>여러 개의 </a:t>
            </a:r>
            <a:r>
              <a:rPr lang="en-US" altLang="ko-KR" dirty="0" smtClean="0"/>
              <a:t>index files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 file</a:t>
            </a:r>
          </a:p>
          <a:p>
            <a:pPr lvl="2"/>
            <a:r>
              <a:rPr lang="ko-KR" altLang="en-US" dirty="0" smtClean="0"/>
              <a:t>여러 개의 </a:t>
            </a:r>
            <a:r>
              <a:rPr lang="en-US" altLang="ko-KR" dirty="0" smtClean="0"/>
              <a:t>index -&gt; </a:t>
            </a:r>
            <a:r>
              <a:rPr lang="ko-KR" altLang="en-US" dirty="0" smtClean="0"/>
              <a:t>다중 접근 경로를 지원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Multilist</a:t>
            </a:r>
            <a:r>
              <a:rPr lang="en-US" altLang="ko-KR" dirty="0" smtClean="0"/>
              <a:t> File </a:t>
            </a:r>
            <a:endParaRPr lang="en-US" altLang="ko-KR" dirty="0"/>
          </a:p>
          <a:p>
            <a:pPr lvl="2"/>
            <a:r>
              <a:rPr lang="ko-KR" altLang="en-US" dirty="0" smtClean="0"/>
              <a:t>다중 리스트 인덱스 </a:t>
            </a:r>
            <a:r>
              <a:rPr lang="en-US" altLang="ko-KR" dirty="0" smtClean="0"/>
              <a:t>+ 1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 file</a:t>
            </a:r>
          </a:p>
          <a:p>
            <a:pPr lvl="2"/>
            <a:r>
              <a:rPr lang="en-US" altLang="ko-KR" dirty="0" smtClean="0"/>
              <a:t>data file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multilist</a:t>
            </a:r>
            <a:r>
              <a:rPr lang="ko-KR" altLang="en-US" dirty="0" smtClean="0"/>
              <a:t>의 구조를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4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Indexed Sequential File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92124" y="1902721"/>
            <a:ext cx="7159752" cy="4137593"/>
            <a:chOff x="1399032" y="793742"/>
            <a:chExt cx="9381744" cy="4345186"/>
          </a:xfrm>
        </p:grpSpPr>
        <p:sp>
          <p:nvSpPr>
            <p:cNvPr id="5" name="직사각형 4"/>
            <p:cNvSpPr/>
            <p:nvPr/>
          </p:nvSpPr>
          <p:spPr>
            <a:xfrm>
              <a:off x="1399032" y="1289304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키 값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62072" y="1289304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0552" y="793742"/>
              <a:ext cx="1855150" cy="50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인덱스 파</a:t>
              </a:r>
              <a:r>
                <a:rPr lang="ko-KR" altLang="en-US" dirty="0" smtClean="0"/>
                <a:t>일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99032" y="1682496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62072" y="1682496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9032" y="2075688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62072" y="2075688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99032" y="2468880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62072" y="2468880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9032" y="2862072"/>
              <a:ext cx="1463040" cy="1664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ː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ː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ː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62072" y="2862072"/>
              <a:ext cx="1463040" cy="1664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ː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ː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ː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9032" y="4526280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62072" y="4526280"/>
              <a:ext cx="1463040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51192" y="1289304"/>
              <a:ext cx="3529584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51192" y="1682496"/>
              <a:ext cx="3529584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51192" y="2075688"/>
              <a:ext cx="3529584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51192" y="2468880"/>
              <a:ext cx="3529584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51192" y="2862072"/>
              <a:ext cx="3529584" cy="14904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51192" y="4352544"/>
              <a:ext cx="3529584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51192" y="4745736"/>
              <a:ext cx="3529584" cy="393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5693" y="793742"/>
              <a:ext cx="1855150" cy="50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파</a:t>
              </a:r>
              <a:r>
                <a:rPr lang="ko-KR" altLang="en-US" dirty="0" smtClean="0"/>
                <a:t>일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endCxn id="19" idx="1"/>
            </p:cNvCxnSpPr>
            <p:nvPr/>
          </p:nvCxnSpPr>
          <p:spPr>
            <a:xfrm>
              <a:off x="3867912" y="1879092"/>
              <a:ext cx="3383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8" idx="1"/>
            </p:cNvCxnSpPr>
            <p:nvPr/>
          </p:nvCxnSpPr>
          <p:spPr>
            <a:xfrm flipV="1">
              <a:off x="3776472" y="1485900"/>
              <a:ext cx="3474720" cy="786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0" idx="1"/>
            </p:cNvCxnSpPr>
            <p:nvPr/>
          </p:nvCxnSpPr>
          <p:spPr>
            <a:xfrm flipV="1">
              <a:off x="3867912" y="2272284"/>
              <a:ext cx="3383280" cy="393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4" idx="1"/>
            </p:cNvCxnSpPr>
            <p:nvPr/>
          </p:nvCxnSpPr>
          <p:spPr>
            <a:xfrm>
              <a:off x="3867912" y="4707374"/>
              <a:ext cx="3383280" cy="234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8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Inverted File 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159928" y="1478538"/>
          <a:ext cx="1197681" cy="2308606"/>
        </p:xfrm>
        <a:graphic>
          <a:graphicData uri="http://schemas.openxmlformats.org/drawingml/2006/table">
            <a:tbl>
              <a:tblPr/>
              <a:tblGrid>
                <a:gridCol w="599485">
                  <a:extLst>
                    <a:ext uri="{9D8B030D-6E8A-4147-A177-3AD203B41FA5}">
                      <a16:colId xmlns="" xmlns:a16="http://schemas.microsoft.com/office/drawing/2014/main" val="2968806925"/>
                    </a:ext>
                  </a:extLst>
                </a:gridCol>
                <a:gridCol w="598196">
                  <a:extLst>
                    <a:ext uri="{9D8B030D-6E8A-4147-A177-3AD203B41FA5}">
                      <a16:colId xmlns="" xmlns:a16="http://schemas.microsoft.com/office/drawing/2014/main" val="92898722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474769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7468213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0041406"/>
                  </a:ext>
                </a:extLst>
              </a:tr>
              <a:tr h="1092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512679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05317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59929" y="4139383"/>
          <a:ext cx="1197680" cy="2350770"/>
        </p:xfrm>
        <a:graphic>
          <a:graphicData uri="http://schemas.openxmlformats.org/drawingml/2006/table">
            <a:tbl>
              <a:tblPr/>
              <a:tblGrid>
                <a:gridCol w="599485">
                  <a:extLst>
                    <a:ext uri="{9D8B030D-6E8A-4147-A177-3AD203B41FA5}">
                      <a16:colId xmlns="" xmlns:a16="http://schemas.microsoft.com/office/drawing/2014/main" val="1236555567"/>
                    </a:ext>
                  </a:extLst>
                </a:gridCol>
                <a:gridCol w="598195">
                  <a:extLst>
                    <a:ext uri="{9D8B030D-6E8A-4147-A177-3AD203B41FA5}">
                      <a16:colId xmlns="" xmlns:a16="http://schemas.microsoft.com/office/drawing/2014/main" val="554159210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7719128"/>
                  </a:ext>
                </a:extLst>
              </a:tr>
              <a:tr h="10380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510929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810315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8013393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B51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98188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4817232" y="2347726"/>
          <a:ext cx="3279521" cy="2805430"/>
        </p:xfrm>
        <a:graphic>
          <a:graphicData uri="http://schemas.openxmlformats.org/drawingml/2006/table">
            <a:tbl>
              <a:tblPr/>
              <a:tblGrid>
                <a:gridCol w="819785">
                  <a:extLst>
                    <a:ext uri="{9D8B030D-6E8A-4147-A177-3AD203B41FA5}">
                      <a16:colId xmlns="" xmlns:a16="http://schemas.microsoft.com/office/drawing/2014/main" val="1495558876"/>
                    </a:ext>
                  </a:extLst>
                </a:gridCol>
                <a:gridCol w="819785">
                  <a:extLst>
                    <a:ext uri="{9D8B030D-6E8A-4147-A177-3AD203B41FA5}">
                      <a16:colId xmlns="" xmlns:a16="http://schemas.microsoft.com/office/drawing/2014/main" val="1675665539"/>
                    </a:ext>
                  </a:extLst>
                </a:gridCol>
                <a:gridCol w="819785">
                  <a:extLst>
                    <a:ext uri="{9D8B030D-6E8A-4147-A177-3AD203B41FA5}">
                      <a16:colId xmlns="" xmlns:a16="http://schemas.microsoft.com/office/drawing/2014/main" val="1989473996"/>
                    </a:ext>
                  </a:extLst>
                </a:gridCol>
                <a:gridCol w="820166">
                  <a:extLst>
                    <a:ext uri="{9D8B030D-6E8A-4147-A177-3AD203B41FA5}">
                      <a16:colId xmlns="" xmlns:a16="http://schemas.microsoft.com/office/drawing/2014/main" val="988304570"/>
                    </a:ext>
                  </a:extLst>
                </a:gridCol>
              </a:tblGrid>
              <a:tr h="306578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4302539"/>
                  </a:ext>
                </a:extLst>
              </a:tr>
              <a:tr h="306578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0160136"/>
                  </a:ext>
                </a:extLst>
              </a:tr>
              <a:tr h="613156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4282148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1817875"/>
                  </a:ext>
                </a:extLst>
              </a:tr>
              <a:tr h="613156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760356"/>
                  </a:ext>
                </a:extLst>
              </a:tr>
              <a:tr h="306578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935461"/>
                  </a:ext>
                </a:extLst>
              </a:tr>
              <a:tr h="306578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988222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03605" y="1123876"/>
            <a:ext cx="99738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03605" y="3792084"/>
            <a:ext cx="99738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126255" y="1889355"/>
            <a:ext cx="2721167" cy="1787621"/>
          </a:xfrm>
          <a:custGeom>
            <a:avLst/>
            <a:gdLst>
              <a:gd name="connsiteX0" fmla="*/ 0 w 2721167"/>
              <a:gd name="connsiteY0" fmla="*/ 16563 h 1787621"/>
              <a:gd name="connsiteX1" fmla="*/ 473726 w 2721167"/>
              <a:gd name="connsiteY1" fmla="*/ 5546 h 1787621"/>
              <a:gd name="connsiteX2" fmla="*/ 804232 w 2721167"/>
              <a:gd name="connsiteY2" fmla="*/ 93681 h 1787621"/>
              <a:gd name="connsiteX3" fmla="*/ 1024569 w 2721167"/>
              <a:gd name="connsiteY3" fmla="*/ 280968 h 1787621"/>
              <a:gd name="connsiteX4" fmla="*/ 1090670 w 2721167"/>
              <a:gd name="connsiteY4" fmla="*/ 633508 h 1787621"/>
              <a:gd name="connsiteX5" fmla="*/ 1211856 w 2721167"/>
              <a:gd name="connsiteY5" fmla="*/ 1019098 h 1787621"/>
              <a:gd name="connsiteX6" fmla="*/ 1421176 w 2721167"/>
              <a:gd name="connsiteY6" fmla="*/ 1382655 h 1787621"/>
              <a:gd name="connsiteX7" fmla="*/ 1751682 w 2721167"/>
              <a:gd name="connsiteY7" fmla="*/ 1636043 h 1787621"/>
              <a:gd name="connsiteX8" fmla="*/ 2423711 w 2721167"/>
              <a:gd name="connsiteY8" fmla="*/ 1768245 h 1787621"/>
              <a:gd name="connsiteX9" fmla="*/ 2721167 w 2721167"/>
              <a:gd name="connsiteY9" fmla="*/ 1768245 h 178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167" h="1787621">
                <a:moveTo>
                  <a:pt x="0" y="16563"/>
                </a:moveTo>
                <a:cubicBezTo>
                  <a:pt x="169843" y="4628"/>
                  <a:pt x="339687" y="-7307"/>
                  <a:pt x="473726" y="5546"/>
                </a:cubicBezTo>
                <a:cubicBezTo>
                  <a:pt x="607765" y="18399"/>
                  <a:pt x="712425" y="47777"/>
                  <a:pt x="804232" y="93681"/>
                </a:cubicBezTo>
                <a:cubicBezTo>
                  <a:pt x="896039" y="139585"/>
                  <a:pt x="976829" y="190997"/>
                  <a:pt x="1024569" y="280968"/>
                </a:cubicBezTo>
                <a:cubicBezTo>
                  <a:pt x="1072309" y="370939"/>
                  <a:pt x="1059456" y="510486"/>
                  <a:pt x="1090670" y="633508"/>
                </a:cubicBezTo>
                <a:cubicBezTo>
                  <a:pt x="1121884" y="756530"/>
                  <a:pt x="1156772" y="894240"/>
                  <a:pt x="1211856" y="1019098"/>
                </a:cubicBezTo>
                <a:cubicBezTo>
                  <a:pt x="1266940" y="1143956"/>
                  <a:pt x="1331205" y="1279831"/>
                  <a:pt x="1421176" y="1382655"/>
                </a:cubicBezTo>
                <a:cubicBezTo>
                  <a:pt x="1511147" y="1485479"/>
                  <a:pt x="1584593" y="1571778"/>
                  <a:pt x="1751682" y="1636043"/>
                </a:cubicBezTo>
                <a:cubicBezTo>
                  <a:pt x="1918771" y="1700308"/>
                  <a:pt x="2262130" y="1746211"/>
                  <a:pt x="2423711" y="1768245"/>
                </a:cubicBezTo>
                <a:cubicBezTo>
                  <a:pt x="2585292" y="1790279"/>
                  <a:pt x="2651394" y="1797623"/>
                  <a:pt x="2721167" y="17682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HY신명조"/>
              <a:ea typeface="HY신명조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2104222" y="3833869"/>
            <a:ext cx="2677098" cy="1867188"/>
          </a:xfrm>
          <a:custGeom>
            <a:avLst/>
            <a:gdLst>
              <a:gd name="connsiteX0" fmla="*/ 0 w 2677098"/>
              <a:gd name="connsiteY0" fmla="*/ 1839817 h 1867188"/>
              <a:gd name="connsiteX1" fmla="*/ 727113 w 2677098"/>
              <a:gd name="connsiteY1" fmla="*/ 1861851 h 1867188"/>
              <a:gd name="connsiteX2" fmla="*/ 1311007 w 2677098"/>
              <a:gd name="connsiteY2" fmla="*/ 1751682 h 1867188"/>
              <a:gd name="connsiteX3" fmla="*/ 1608462 w 2677098"/>
              <a:gd name="connsiteY3" fmla="*/ 1388126 h 1867188"/>
              <a:gd name="connsiteX4" fmla="*/ 1817783 w 2677098"/>
              <a:gd name="connsiteY4" fmla="*/ 925417 h 1867188"/>
              <a:gd name="connsiteX5" fmla="*/ 1961002 w 2677098"/>
              <a:gd name="connsiteY5" fmla="*/ 605928 h 1867188"/>
              <a:gd name="connsiteX6" fmla="*/ 2148289 w 2677098"/>
              <a:gd name="connsiteY6" fmla="*/ 330506 h 1867188"/>
              <a:gd name="connsiteX7" fmla="*/ 2269474 w 2677098"/>
              <a:gd name="connsiteY7" fmla="*/ 132203 h 1867188"/>
              <a:gd name="connsiteX8" fmla="*/ 2677098 w 2677098"/>
              <a:gd name="connsiteY8" fmla="*/ 0 h 186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7098" h="1867188">
                <a:moveTo>
                  <a:pt x="0" y="1839817"/>
                </a:moveTo>
                <a:cubicBezTo>
                  <a:pt x="254306" y="1858178"/>
                  <a:pt x="508612" y="1876540"/>
                  <a:pt x="727113" y="1861851"/>
                </a:cubicBezTo>
                <a:cubicBezTo>
                  <a:pt x="945614" y="1847162"/>
                  <a:pt x="1164116" y="1830636"/>
                  <a:pt x="1311007" y="1751682"/>
                </a:cubicBezTo>
                <a:cubicBezTo>
                  <a:pt x="1457898" y="1672728"/>
                  <a:pt x="1523999" y="1525837"/>
                  <a:pt x="1608462" y="1388126"/>
                </a:cubicBezTo>
                <a:cubicBezTo>
                  <a:pt x="1692925" y="1250415"/>
                  <a:pt x="1759026" y="1055783"/>
                  <a:pt x="1817783" y="925417"/>
                </a:cubicBezTo>
                <a:cubicBezTo>
                  <a:pt x="1876540" y="795051"/>
                  <a:pt x="1905918" y="705080"/>
                  <a:pt x="1961002" y="605928"/>
                </a:cubicBezTo>
                <a:cubicBezTo>
                  <a:pt x="2016086" y="506776"/>
                  <a:pt x="2096877" y="409460"/>
                  <a:pt x="2148289" y="330506"/>
                </a:cubicBezTo>
                <a:cubicBezTo>
                  <a:pt x="2199701" y="251552"/>
                  <a:pt x="2181339" y="187287"/>
                  <a:pt x="2269474" y="132203"/>
                </a:cubicBezTo>
                <a:cubicBezTo>
                  <a:pt x="2357609" y="77119"/>
                  <a:pt x="2618341" y="45904"/>
                  <a:pt x="267709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HY신명조"/>
              <a:ea typeface="HY신명조"/>
            </a:endParaRPr>
          </a:p>
        </p:txBody>
      </p:sp>
      <p:sp>
        <p:nvSpPr>
          <p:cNvPr id="25" name="이등변 삼각형 24"/>
          <p:cNvSpPr/>
          <p:nvPr/>
        </p:nvSpPr>
        <p:spPr>
          <a:xfrm>
            <a:off x="4661241" y="3586019"/>
            <a:ext cx="154236" cy="201125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/>
          </a:p>
        </p:txBody>
      </p:sp>
      <p:sp>
        <p:nvSpPr>
          <p:cNvPr id="77" name="이등변 삼각형 76"/>
          <p:cNvSpPr/>
          <p:nvPr/>
        </p:nvSpPr>
        <p:spPr>
          <a:xfrm>
            <a:off x="4656056" y="3776127"/>
            <a:ext cx="154236" cy="201125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4385" y="1889355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레코드 파일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47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err="1"/>
              <a:t>Multilist</a:t>
            </a:r>
            <a:r>
              <a:rPr lang="en-US" altLang="ko-KR" dirty="0"/>
              <a:t> File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07985" y="1856001"/>
          <a:ext cx="1140460" cy="294081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 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86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494457" y="1585639"/>
          <a:ext cx="2704465" cy="4306189"/>
        </p:xfrm>
        <a:graphic>
          <a:graphicData uri="http://schemas.openxmlformats.org/drawingml/2006/table">
            <a:tbl>
              <a:tblPr/>
              <a:tblGrid>
                <a:gridCol w="796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6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0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3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6733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˚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^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^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2628900" y="1799610"/>
            <a:ext cx="1865557" cy="290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544089" y="3097807"/>
            <a:ext cx="1950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으로 구부러진 화살표 59"/>
          <p:cNvSpPr/>
          <p:nvPr/>
        </p:nvSpPr>
        <p:spPr>
          <a:xfrm>
            <a:off x="7152601" y="1801663"/>
            <a:ext cx="216024" cy="5129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60"/>
          <p:cNvSpPr/>
          <p:nvPr/>
        </p:nvSpPr>
        <p:spPr>
          <a:xfrm>
            <a:off x="7152601" y="2089695"/>
            <a:ext cx="216024" cy="5129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62"/>
          <p:cNvSpPr/>
          <p:nvPr/>
        </p:nvSpPr>
        <p:spPr>
          <a:xfrm>
            <a:off x="7152601" y="2602681"/>
            <a:ext cx="360040" cy="10711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왼쪽으로 구부러진 화살표 63"/>
          <p:cNvSpPr/>
          <p:nvPr/>
        </p:nvSpPr>
        <p:spPr>
          <a:xfrm>
            <a:off x="7152601" y="3059881"/>
            <a:ext cx="360040" cy="10711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64"/>
          <p:cNvSpPr/>
          <p:nvPr/>
        </p:nvSpPr>
        <p:spPr>
          <a:xfrm>
            <a:off x="7152601" y="3595476"/>
            <a:ext cx="360040" cy="1734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왼쪽으로 구부러진 화살표 65"/>
          <p:cNvSpPr/>
          <p:nvPr/>
        </p:nvSpPr>
        <p:spPr>
          <a:xfrm>
            <a:off x="7188605" y="4033911"/>
            <a:ext cx="360040" cy="1734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순서쌍 </a:t>
            </a:r>
            <a:r>
              <a:rPr lang="en-US" altLang="ko-KR" dirty="0" smtClean="0"/>
              <a:t>&lt;key, address&gt;</a:t>
            </a:r>
            <a:r>
              <a:rPr lang="ko-KR" altLang="en-US" dirty="0" smtClean="0"/>
              <a:t>의 집합</a:t>
            </a:r>
            <a:endParaRPr lang="en-US" altLang="ko-KR" dirty="0" smtClean="0"/>
          </a:p>
          <a:p>
            <a:r>
              <a:rPr lang="ko-KR" altLang="en-US" dirty="0" smtClean="0"/>
              <a:t>인덱스의 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index vs. Secondary index</a:t>
            </a:r>
          </a:p>
          <a:p>
            <a:pPr lvl="2"/>
            <a:r>
              <a:rPr lang="ko-KR" altLang="en-US" dirty="0" smtClean="0"/>
              <a:t>기본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키를 포함하고 있는 인덱스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보조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인덱스 외의 인덱스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보조 키를 포함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Clustered index vs. </a:t>
            </a:r>
            <a:r>
              <a:rPr lang="en-US" altLang="ko-KR" dirty="0" err="1" smtClean="0"/>
              <a:t>Unclustered</a:t>
            </a:r>
            <a:r>
              <a:rPr lang="en-US" altLang="ko-KR" dirty="0" smtClean="0"/>
              <a:t> index</a:t>
            </a:r>
          </a:p>
          <a:p>
            <a:pPr lvl="2"/>
            <a:r>
              <a:rPr lang="ko-KR" altLang="en-US" dirty="0" smtClean="0"/>
              <a:t>집중 인덱스</a:t>
            </a:r>
            <a:r>
              <a:rPr lang="en-US" altLang="ko-KR" dirty="0" smtClean="0"/>
              <a:t>: data file</a:t>
            </a:r>
            <a:r>
              <a:rPr lang="ko-KR" altLang="en-US" dirty="0" smtClean="0"/>
              <a:t>을 해당 인덱스의 순서대로 정렬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개의 인덱스에 대해서만 집중 가능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나머지 인덱스는 </a:t>
            </a:r>
            <a:r>
              <a:rPr lang="ko-KR" altLang="en-US" dirty="0" err="1" smtClean="0"/>
              <a:t>비집중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Dense index vs. Sparse index</a:t>
            </a:r>
          </a:p>
          <a:p>
            <a:pPr lvl="2"/>
            <a:r>
              <a:rPr lang="ko-KR" altLang="en-US" dirty="0" smtClean="0"/>
              <a:t>밀집 인덱스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레코드별로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인덱스 </a:t>
            </a:r>
            <a:r>
              <a:rPr lang="ko-KR" altLang="en-US" dirty="0" err="1" smtClean="0"/>
              <a:t>엔트리를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희소 인덱스</a:t>
            </a:r>
            <a:r>
              <a:rPr lang="en-US" altLang="ko-KR" dirty="0" smtClean="0"/>
              <a:t>: data file</a:t>
            </a:r>
            <a:r>
              <a:rPr lang="ko-KR" altLang="en-US" dirty="0" smtClean="0"/>
              <a:t>의 레코드 그룹 또는 데이터 블록에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인덱스를 생성</a:t>
            </a:r>
            <a:endParaRPr lang="en-US" altLang="ko-KR" dirty="0" smtClean="0"/>
          </a:p>
          <a:p>
            <a:r>
              <a:rPr lang="ko-KR" altLang="en-US" dirty="0" smtClean="0"/>
              <a:t>인덱스 구조</a:t>
            </a:r>
            <a:r>
              <a:rPr lang="en-US" altLang="ko-KR" dirty="0" smtClean="0"/>
              <a:t>(index Structure)</a:t>
            </a:r>
          </a:p>
          <a:p>
            <a:pPr lvl="1"/>
            <a:r>
              <a:rPr lang="en-US" altLang="ko-KR" dirty="0" smtClean="0"/>
              <a:t>B-Tree</a:t>
            </a:r>
          </a:p>
          <a:p>
            <a:pPr lvl="1"/>
            <a:r>
              <a:rPr lang="en-US" altLang="ko-KR" dirty="0" smtClean="0"/>
              <a:t>B</a:t>
            </a:r>
            <a:r>
              <a:rPr lang="en-US" altLang="ko-KR" baseline="30000" dirty="0" smtClean="0"/>
              <a:t>+</a:t>
            </a:r>
            <a:r>
              <a:rPr lang="en-US" altLang="ko-KR" dirty="0" smtClean="0"/>
              <a:t>-Tree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8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1274885"/>
            <a:ext cx="8686800" cy="52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9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차수가 </a:t>
            </a:r>
            <a:r>
              <a:rPr lang="en-US" altLang="ko-KR" dirty="0" smtClean="0"/>
              <a:t>3</a:t>
            </a:r>
            <a:r>
              <a:rPr lang="ko-KR" altLang="en-US" dirty="0"/>
              <a:t>인 </a:t>
            </a:r>
            <a:r>
              <a:rPr lang="en-US" altLang="ko-KR" dirty="0" smtClean="0"/>
              <a:t>B</a:t>
            </a:r>
            <a:r>
              <a:rPr lang="en-US" altLang="ko-KR" baseline="30000" dirty="0" smtClean="0"/>
              <a:t>+</a:t>
            </a:r>
            <a:r>
              <a:rPr lang="en-US" altLang="ko-KR" dirty="0" smtClean="0"/>
              <a:t>-tree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52"/>
            <a:ext cx="9144000" cy="4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저장 매체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491183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저장 매체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접근 저장 장치</a:t>
            </a:r>
            <a:r>
              <a:rPr lang="en-US" altLang="ko-KR" dirty="0" smtClean="0"/>
              <a:t>(Direct Access Storage Device)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Disk</a:t>
            </a:r>
          </a:p>
          <a:p>
            <a:pPr lvl="2"/>
            <a:r>
              <a:rPr lang="en-US" altLang="ko-KR" dirty="0" smtClean="0"/>
              <a:t>Disk Array, </a:t>
            </a:r>
            <a:r>
              <a:rPr lang="ko-KR" altLang="en-US" dirty="0" smtClean="0"/>
              <a:t>광 디스크</a:t>
            </a:r>
            <a:r>
              <a:rPr lang="en-US" altLang="ko-KR" dirty="0" smtClean="0"/>
              <a:t>, ...</a:t>
            </a:r>
          </a:p>
          <a:p>
            <a:r>
              <a:rPr lang="en-US" altLang="ko-KR" dirty="0" smtClean="0"/>
              <a:t>Hard Disk</a:t>
            </a:r>
          </a:p>
          <a:p>
            <a:pPr lvl="1">
              <a:defRPr/>
            </a:pPr>
            <a:r>
              <a:rPr lang="ko-KR" altLang="en-US" dirty="0"/>
              <a:t>대표적인 보조 기억장치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처리 속도</a:t>
            </a:r>
            <a:r>
              <a:rPr lang="en-US" altLang="ko-KR" dirty="0"/>
              <a:t>: </a:t>
            </a:r>
            <a:r>
              <a:rPr lang="ko-KR" altLang="en-US" dirty="0"/>
              <a:t>메인 메모리에 비해 </a:t>
            </a:r>
            <a:r>
              <a:rPr lang="en-US" altLang="ko-KR" dirty="0"/>
              <a:t>100,000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원판의 회전 속도</a:t>
            </a:r>
            <a:r>
              <a:rPr lang="en-US" altLang="ko-KR" dirty="0"/>
              <a:t>: 5,400-15,000 RPM</a:t>
            </a:r>
          </a:p>
          <a:p>
            <a:pPr lvl="1">
              <a:defRPr/>
            </a:pPr>
            <a:r>
              <a:rPr lang="ko-KR" altLang="en-US" dirty="0"/>
              <a:t>페이지</a:t>
            </a:r>
            <a:r>
              <a:rPr lang="en-US" altLang="ko-KR" dirty="0"/>
              <a:t>(page) </a:t>
            </a:r>
            <a:r>
              <a:rPr lang="ko-KR" altLang="en-US" dirty="0"/>
              <a:t>단위로 처리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원판</a:t>
            </a:r>
            <a:r>
              <a:rPr lang="en-US" altLang="ko-KR" dirty="0"/>
              <a:t>: </a:t>
            </a:r>
            <a:r>
              <a:rPr lang="ko-KR" altLang="en-US" dirty="0"/>
              <a:t>여러 개의 트랙</a:t>
            </a:r>
            <a:r>
              <a:rPr lang="en-US" altLang="ko-KR" dirty="0"/>
              <a:t>(track)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트랙</a:t>
            </a:r>
            <a:r>
              <a:rPr lang="en-US" altLang="ko-KR" dirty="0"/>
              <a:t>: </a:t>
            </a:r>
            <a:r>
              <a:rPr lang="ko-KR" altLang="en-US" dirty="0"/>
              <a:t>여러 개의 섹터</a:t>
            </a:r>
            <a:r>
              <a:rPr lang="en-US" altLang="ko-KR" dirty="0"/>
              <a:t>(sector)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실린더</a:t>
            </a:r>
            <a:r>
              <a:rPr lang="en-US" altLang="ko-KR" dirty="0" smtClean="0"/>
              <a:t>(cylinder): </a:t>
            </a:r>
            <a:r>
              <a:rPr lang="ko-KR" altLang="en-US" dirty="0" smtClean="0"/>
              <a:t>지름이 같은 트랙들의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0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757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용어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Hashing Function: </a:t>
            </a:r>
            <a:r>
              <a:rPr lang="ko-KR" altLang="en-US" dirty="0" smtClean="0"/>
              <a:t>키 값을 입력으로 받아 레코드 주소를 반환하는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Hash Field(or Hash Key): </a:t>
            </a:r>
            <a:r>
              <a:rPr lang="ko-KR" altLang="en-US" dirty="0" smtClean="0"/>
              <a:t>레코드 주소를 계산하기 위해 사용하는 키</a:t>
            </a:r>
            <a:r>
              <a:rPr lang="en-US" altLang="ko-KR" dirty="0" smtClean="0"/>
              <a:t>. </a:t>
            </a:r>
            <a:r>
              <a:rPr lang="ko-KR" altLang="en-US" b="1" dirty="0" smtClean="0">
                <a:solidFill>
                  <a:srgbClr val="0070C0"/>
                </a:solidFill>
              </a:rPr>
              <a:t>하나의 </a:t>
            </a:r>
            <a:r>
              <a:rPr lang="en-US" altLang="ko-KR" b="1" dirty="0" smtClean="0">
                <a:solidFill>
                  <a:srgbClr val="0070C0"/>
                </a:solidFill>
              </a:rPr>
              <a:t>field</a:t>
            </a:r>
            <a:r>
              <a:rPr lang="ko-KR" altLang="en-US" b="1" dirty="0" smtClean="0">
                <a:solidFill>
                  <a:srgbClr val="0070C0"/>
                </a:solidFill>
              </a:rPr>
              <a:t>만 </a:t>
            </a:r>
            <a:r>
              <a:rPr lang="en-US" altLang="ko-KR" b="1" dirty="0" smtClean="0">
                <a:solidFill>
                  <a:srgbClr val="0070C0"/>
                </a:solidFill>
              </a:rPr>
              <a:t>hash key</a:t>
            </a:r>
            <a:r>
              <a:rPr lang="ko-KR" altLang="en-US" b="1" dirty="0" smtClean="0">
                <a:solidFill>
                  <a:srgbClr val="0070C0"/>
                </a:solidFill>
              </a:rPr>
              <a:t>로 사용 가능</a:t>
            </a:r>
            <a:r>
              <a:rPr lang="en-US" altLang="ko-KR" b="1" dirty="0" smtClean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en-US" altLang="ko-KR" dirty="0" smtClean="0"/>
              <a:t>Hash Address: </a:t>
            </a:r>
            <a:r>
              <a:rPr lang="ko-KR" altLang="en-US" dirty="0" smtClean="0"/>
              <a:t>해시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반환하는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Bucket: </a:t>
            </a:r>
            <a:r>
              <a:rPr lang="ko-KR" altLang="en-US" dirty="0" smtClean="0"/>
              <a:t>하나의 주소에 여러 개의 레코드</a:t>
            </a:r>
            <a:r>
              <a:rPr lang="en-US" altLang="ko-KR" dirty="0" smtClean="0"/>
              <a:t>(synonyms)</a:t>
            </a:r>
            <a:r>
              <a:rPr lang="ko-KR" altLang="en-US" dirty="0" smtClean="0"/>
              <a:t>를 저장할 수 있는 파일의 한 구역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접근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Bucket Hashing</a:t>
            </a:r>
          </a:p>
          <a:p>
            <a:pPr lvl="2"/>
            <a:r>
              <a:rPr lang="en-US" altLang="ko-KR" dirty="0" smtClean="0"/>
              <a:t>collision, overflow -&gt; probing &amp; chaining </a:t>
            </a:r>
            <a:r>
              <a:rPr lang="ko-KR" altLang="en-US" dirty="0" smtClean="0"/>
              <a:t>기법으로 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Extendible Hashing</a:t>
            </a:r>
          </a:p>
          <a:p>
            <a:pPr lvl="2"/>
            <a:r>
              <a:rPr lang="en-US" altLang="ko-KR" dirty="0" smtClean="0"/>
              <a:t>directory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bucket </a:t>
            </a:r>
            <a:r>
              <a:rPr lang="ko-KR" altLang="en-US" dirty="0" smtClean="0"/>
              <a:t>집합을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global depth, local depth.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91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n-lt"/>
              </a:rPr>
              <a:t>Bucket Hashing </a:t>
            </a:r>
            <a:endParaRPr lang="ko-KR" altLang="en-US" sz="2800" dirty="0">
              <a:latin typeface="+mn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012160" y="1412776"/>
          <a:ext cx="2039888" cy="370978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39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84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611560" y="3104964"/>
            <a:ext cx="1384655" cy="11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1996215" y="2503573"/>
            <a:ext cx="1872208" cy="119798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해싱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7" idx="3"/>
          </p:cNvCxnSpPr>
          <p:nvPr/>
        </p:nvCxnSpPr>
        <p:spPr>
          <a:xfrm flipV="1">
            <a:off x="3868423" y="2699922"/>
            <a:ext cx="939662" cy="4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788024" y="2699919"/>
            <a:ext cx="36004" cy="16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788024" y="2564904"/>
            <a:ext cx="1224136" cy="297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2855750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레코드 키 값</a:t>
            </a:r>
            <a:r>
              <a:rPr lang="en-US" altLang="ko-KR" sz="1200" dirty="0"/>
              <a:t>(k)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3429" y="251336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버킷</a:t>
            </a:r>
            <a:r>
              <a:rPr lang="ko-KR" altLang="en-US" sz="1200" dirty="0"/>
              <a:t> 주소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856" y="14141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00856" y="1771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00856" y="2134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99652" y="2562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73230" y="436510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2120" y="47344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97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n-lt"/>
              </a:rPr>
              <a:t>Extensible Hash File </a:t>
            </a:r>
            <a:endParaRPr lang="ko-KR" altLang="en-US" sz="2800" dirty="0"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89386" y="2749578"/>
          <a:ext cx="1568932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4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74142" y="2317530"/>
            <a:ext cx="364352" cy="432048"/>
          </a:xfrm>
          <a:prstGeom prst="rect">
            <a:avLst/>
          </a:prstGeom>
          <a:solidFill>
            <a:srgbClr val="FF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5936" y="2317530"/>
          <a:ext cx="15121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995936" y="3325642"/>
          <a:ext cx="15121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995936" y="5348613"/>
          <a:ext cx="15121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995936" y="4333754"/>
          <a:ext cx="15121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9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20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995936" y="1885482"/>
            <a:ext cx="364352" cy="432048"/>
          </a:xfrm>
          <a:prstGeom prst="rect">
            <a:avLst/>
          </a:prstGeom>
          <a:solidFill>
            <a:srgbClr val="FF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2893594"/>
            <a:ext cx="364352" cy="432048"/>
          </a:xfrm>
          <a:prstGeom prst="rect">
            <a:avLst/>
          </a:prstGeom>
          <a:solidFill>
            <a:srgbClr val="FF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5936" y="3901706"/>
            <a:ext cx="364352" cy="432048"/>
          </a:xfrm>
          <a:prstGeom prst="rect">
            <a:avLst/>
          </a:prstGeom>
          <a:solidFill>
            <a:srgbClr val="FF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95936" y="4909818"/>
            <a:ext cx="364352" cy="432048"/>
          </a:xfrm>
          <a:prstGeom prst="rect">
            <a:avLst/>
          </a:prstGeom>
          <a:solidFill>
            <a:srgbClr val="FF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6318" y="145459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디렉터리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8290" y="133472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버킷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136226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모조키가 공통으로 시작하고 있는 비트 </a:t>
            </a:r>
            <a:r>
              <a:rPr lang="ko-KR" altLang="en-US" sz="1600" dirty="0" err="1"/>
              <a:t>스트링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1735" y="2348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000 ∙∙∙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531735" y="332564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001 ∙∙∙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542681" y="433375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01 ∙∙∙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531735" y="534186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 ∙∙∙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endCxn id="6" idx="1"/>
          </p:cNvCxnSpPr>
          <p:nvPr/>
        </p:nvCxnSpPr>
        <p:spPr>
          <a:xfrm flipV="1">
            <a:off x="2555776" y="2533554"/>
            <a:ext cx="144016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7" idx="1"/>
          </p:cNvCxnSpPr>
          <p:nvPr/>
        </p:nvCxnSpPr>
        <p:spPr>
          <a:xfrm>
            <a:off x="2555776" y="3325642"/>
            <a:ext cx="144016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9" idx="1"/>
          </p:cNvCxnSpPr>
          <p:nvPr/>
        </p:nvCxnSpPr>
        <p:spPr>
          <a:xfrm>
            <a:off x="2555776" y="3789040"/>
            <a:ext cx="1440160" cy="760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9" idx="1"/>
          </p:cNvCxnSpPr>
          <p:nvPr/>
        </p:nvCxnSpPr>
        <p:spPr>
          <a:xfrm>
            <a:off x="2555776" y="4117730"/>
            <a:ext cx="144016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8" idx="1"/>
          </p:cNvCxnSpPr>
          <p:nvPr/>
        </p:nvCxnSpPr>
        <p:spPr>
          <a:xfrm>
            <a:off x="2555776" y="4549778"/>
            <a:ext cx="1440160" cy="1014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1"/>
          </p:cNvCxnSpPr>
          <p:nvPr/>
        </p:nvCxnSpPr>
        <p:spPr>
          <a:xfrm>
            <a:off x="2555776" y="4949195"/>
            <a:ext cx="1440160" cy="615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555776" y="5341866"/>
            <a:ext cx="1422514" cy="222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8" idx="1"/>
          </p:cNvCxnSpPr>
          <p:nvPr/>
        </p:nvCxnSpPr>
        <p:spPr>
          <a:xfrm flipV="1">
            <a:off x="2555776" y="5564637"/>
            <a:ext cx="1440160" cy="11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2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6239"/>
            <a:ext cx="8229600" cy="692787"/>
          </a:xfrm>
        </p:spPr>
        <p:txBody>
          <a:bodyPr/>
          <a:lstStyle/>
          <a:p>
            <a:r>
              <a:rPr lang="ko-KR" altLang="en-US" dirty="0" err="1" smtClean="0"/>
              <a:t>질의어</a:t>
            </a:r>
            <a:r>
              <a:rPr lang="ko-KR" altLang="en-US" dirty="0" smtClean="0"/>
              <a:t> 처리 단계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46282" y="1450736"/>
            <a:ext cx="8240518" cy="3940037"/>
            <a:chOff x="202557" y="1385422"/>
            <a:chExt cx="8240518" cy="3940037"/>
          </a:xfrm>
        </p:grpSpPr>
        <p:sp>
          <p:nvSpPr>
            <p:cNvPr id="6" name="타원 5"/>
            <p:cNvSpPr/>
            <p:nvPr/>
          </p:nvSpPr>
          <p:spPr bwMode="auto">
            <a:xfrm>
              <a:off x="202557" y="1385422"/>
              <a:ext cx="2733773" cy="565608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>
                  <a:latin typeface="Times New Roman" panose="02020603050405020304" pitchFamily="18" charset="0"/>
                </a:rPr>
                <a:t>고급 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질의어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297590" y="1389643"/>
              <a:ext cx="2478178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Scanner(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어휘분석기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&amp; Parser(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구문분석기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7504" y="1483560"/>
              <a:ext cx="202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query tree(or graph)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297589" y="2514339"/>
              <a:ext cx="2478179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Query optimizer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(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질의어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 최적화기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cxnSp>
          <p:nvCxnSpPr>
            <p:cNvPr id="18" name="직선 화살표 연결선 17"/>
            <p:cNvCxnSpPr>
              <a:stCxn id="6" idx="6"/>
              <a:endCxn id="14" idx="1"/>
            </p:cNvCxnSpPr>
            <p:nvPr/>
          </p:nvCxnSpPr>
          <p:spPr bwMode="auto">
            <a:xfrm>
              <a:off x="2936330" y="1668226"/>
              <a:ext cx="361260" cy="2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>
              <a:stCxn id="14" idx="3"/>
              <a:endCxn id="16" idx="1"/>
            </p:cNvCxnSpPr>
            <p:nvPr/>
          </p:nvCxnSpPr>
          <p:spPr bwMode="auto">
            <a:xfrm flipV="1">
              <a:off x="5775768" y="1668226"/>
              <a:ext cx="641736" cy="2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580286" y="2589954"/>
              <a:ext cx="1965668" cy="3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query plan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297588" y="3639035"/>
              <a:ext cx="2478179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Code generator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(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질의어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 코드 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생성기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297587" y="4763731"/>
              <a:ext cx="2478179" cy="561728"/>
            </a:xfrm>
            <a:prstGeom prst="rect">
              <a:avLst/>
            </a:prstGeom>
            <a:solidFill>
              <a:srgbClr val="DF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Run-time DB processor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(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실행시간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처리기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" y="4853613"/>
              <a:ext cx="1937624" cy="3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Times New Roman" panose="02020603050405020304" pitchFamily="18" charset="0"/>
                </a:rPr>
                <a:t>질의어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 실행 결과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05915" y="3735615"/>
              <a:ext cx="131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실행코드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775768" y="4133947"/>
              <a:ext cx="1654522" cy="941534"/>
              <a:chOff x="5775768" y="1859208"/>
              <a:chExt cx="1654522" cy="941534"/>
            </a:xfrm>
          </p:grpSpPr>
          <p:cxnSp>
            <p:nvCxnSpPr>
              <p:cNvPr id="70" name="직선 화살표 연결선 69"/>
              <p:cNvCxnSpPr/>
              <p:nvPr/>
            </p:nvCxnSpPr>
            <p:spPr bwMode="auto">
              <a:xfrm flipH="1">
                <a:off x="5775768" y="2800742"/>
                <a:ext cx="165452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flipV="1">
                <a:off x="7430290" y="1859208"/>
                <a:ext cx="0" cy="9359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9" name="그룹 78"/>
            <p:cNvGrpSpPr/>
            <p:nvPr/>
          </p:nvGrpSpPr>
          <p:grpSpPr>
            <a:xfrm>
              <a:off x="5775768" y="1844941"/>
              <a:ext cx="1654522" cy="941534"/>
              <a:chOff x="5775768" y="1859208"/>
              <a:chExt cx="1654522" cy="941534"/>
            </a:xfrm>
          </p:grpSpPr>
          <p:cxnSp>
            <p:nvCxnSpPr>
              <p:cNvPr id="80" name="직선 화살표 연결선 79"/>
              <p:cNvCxnSpPr/>
              <p:nvPr/>
            </p:nvCxnSpPr>
            <p:spPr bwMode="auto">
              <a:xfrm flipH="1">
                <a:off x="5775768" y="2800742"/>
                <a:ext cx="165452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직선 화살표 연결선 80"/>
              <p:cNvCxnSpPr/>
              <p:nvPr/>
            </p:nvCxnSpPr>
            <p:spPr bwMode="auto">
              <a:xfrm flipV="1">
                <a:off x="7430290" y="1859208"/>
                <a:ext cx="0" cy="9359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83" name="직선 화살표 연결선 82"/>
            <p:cNvCxnSpPr>
              <a:stCxn id="62" idx="3"/>
              <a:endCxn id="65" idx="1"/>
            </p:cNvCxnSpPr>
            <p:nvPr/>
          </p:nvCxnSpPr>
          <p:spPr bwMode="auto">
            <a:xfrm>
              <a:off x="5775767" y="3919899"/>
              <a:ext cx="1030148" cy="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직선 화살표 연결선 88"/>
            <p:cNvCxnSpPr>
              <a:stCxn id="32" idx="1"/>
            </p:cNvCxnSpPr>
            <p:nvPr/>
          </p:nvCxnSpPr>
          <p:spPr bwMode="auto">
            <a:xfrm flipH="1">
              <a:off x="2394824" y="2795203"/>
              <a:ext cx="9027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4" name="그룹 93"/>
            <p:cNvGrpSpPr/>
            <p:nvPr/>
          </p:nvGrpSpPr>
          <p:grpSpPr>
            <a:xfrm>
              <a:off x="1563120" y="2971918"/>
              <a:ext cx="1734468" cy="954679"/>
              <a:chOff x="1563120" y="2971918"/>
              <a:chExt cx="1734468" cy="954679"/>
            </a:xfrm>
          </p:grpSpPr>
          <p:cxnSp>
            <p:nvCxnSpPr>
              <p:cNvPr id="67" name="직선 화살표 연결선 66"/>
              <p:cNvCxnSpPr>
                <a:endCxn id="62" idx="1"/>
              </p:cNvCxnSpPr>
              <p:nvPr/>
            </p:nvCxnSpPr>
            <p:spPr bwMode="auto">
              <a:xfrm>
                <a:off x="1566863" y="3919538"/>
                <a:ext cx="1730725" cy="3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1" name="직선 연결선 90"/>
              <p:cNvCxnSpPr>
                <a:stCxn id="61" idx="2"/>
              </p:cNvCxnSpPr>
              <p:nvPr/>
            </p:nvCxnSpPr>
            <p:spPr bwMode="auto">
              <a:xfrm>
                <a:off x="1563120" y="2971918"/>
                <a:ext cx="0" cy="95467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" name="직선 화살표 연결선 3"/>
            <p:cNvCxnSpPr>
              <a:stCxn id="63" idx="1"/>
              <a:endCxn id="64" idx="3"/>
            </p:cNvCxnSpPr>
            <p:nvPr/>
          </p:nvCxnSpPr>
          <p:spPr bwMode="auto">
            <a:xfrm flipH="1">
              <a:off x="2394824" y="5044595"/>
              <a:ext cx="9027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617517" y="5686808"/>
            <a:ext cx="79089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Navigational language</a:t>
            </a:r>
            <a:r>
              <a:rPr lang="ko-KR" altLang="en-US" dirty="0" smtClean="0"/>
              <a:t>만 지원하는 네트워크 모델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계층 모델에서는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시스템 차원에서의 질의 최적화는 존재하디 아니함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4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00307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변환 </a:t>
            </a:r>
            <a:r>
              <a:rPr lang="ko-KR" altLang="en-US" dirty="0" smtClean="0"/>
              <a:t>규칙을 사용한 질의 최적화 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주어진 사용자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internal representation(</a:t>
            </a:r>
            <a:r>
              <a:rPr lang="ko-KR" altLang="en-US" dirty="0"/>
              <a:t>내부 </a:t>
            </a:r>
            <a:r>
              <a:rPr lang="ko-KR" altLang="en-US" dirty="0" smtClean="0"/>
              <a:t>표현 </a:t>
            </a:r>
            <a:r>
              <a:rPr lang="en-US" altLang="ko-KR" dirty="0" smtClean="0"/>
              <a:t>= query tree)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u="sng" dirty="0" smtClean="0">
                <a:solidFill>
                  <a:srgbClr val="0070C0"/>
                </a:solidFill>
              </a:rPr>
              <a:t>논리적 변환 규칙</a:t>
            </a:r>
            <a:r>
              <a:rPr lang="ko-KR" altLang="en-US" dirty="0" smtClean="0"/>
              <a:t>을 이용하여 보다 효율적인 내부 표현으로 변환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dirty="0" smtClean="0"/>
              <a:t>효율적으로 변환된 내부 표현을 구현시킬 </a:t>
            </a:r>
            <a:r>
              <a:rPr lang="en-US" altLang="ko-KR" dirty="0" smtClean="0"/>
              <a:t>candidate</a:t>
            </a:r>
            <a:r>
              <a:rPr lang="ko-KR" altLang="en-US" dirty="0" smtClean="0"/>
              <a:t> 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들을 선정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Procedure</a:t>
            </a:r>
            <a:r>
              <a:rPr lang="ko-KR" altLang="en-US" dirty="0" smtClean="0"/>
              <a:t>들로 구성된 </a:t>
            </a:r>
            <a:r>
              <a:rPr lang="en-US" altLang="ko-KR" dirty="0" smtClean="0"/>
              <a:t>query plan</a:t>
            </a:r>
            <a:r>
              <a:rPr lang="ko-KR" altLang="en-US" dirty="0" smtClean="0"/>
              <a:t>을 평가하여 가장 효율적인 것을 결정</a:t>
            </a:r>
            <a:endParaRPr lang="en-US" altLang="ko-KR" dirty="0" smtClean="0"/>
          </a:p>
          <a:p>
            <a:pPr marL="458788" indent="-457200"/>
            <a:r>
              <a:rPr lang="ko-KR" altLang="en-US" dirty="0" smtClean="0"/>
              <a:t>다른 최적화 기법</a:t>
            </a:r>
            <a:endParaRPr lang="en-US" altLang="ko-KR" dirty="0" smtClean="0"/>
          </a:p>
          <a:p>
            <a:pPr marL="814388" lvl="1" indent="-457200"/>
            <a:r>
              <a:rPr lang="en-US" altLang="ko-KR" dirty="0" smtClean="0"/>
              <a:t>INGRES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QUEL : </a:t>
            </a:r>
            <a:r>
              <a:rPr lang="ko-KR" altLang="en-US" dirty="0" err="1"/>
              <a:t>질의문</a:t>
            </a:r>
            <a:r>
              <a:rPr lang="ko-KR" altLang="en-US" dirty="0"/>
              <a:t> </a:t>
            </a:r>
            <a:r>
              <a:rPr lang="ko-KR" altLang="en-US" dirty="0" smtClean="0"/>
              <a:t>분해 기법을 </a:t>
            </a:r>
            <a:r>
              <a:rPr lang="ko-KR" altLang="en-US" dirty="0"/>
              <a:t>사용</a:t>
            </a:r>
            <a:endParaRPr lang="en-US" altLang="ko-KR" dirty="0" smtClean="0"/>
          </a:p>
          <a:p>
            <a:pPr marL="814388" lvl="1" indent="-457200"/>
            <a:r>
              <a:rPr lang="ko-KR" altLang="en-US" dirty="0" smtClean="0"/>
              <a:t>의미적 질의 최적화</a:t>
            </a:r>
            <a:r>
              <a:rPr lang="en-US" altLang="ko-KR" dirty="0" smtClean="0"/>
              <a:t>: semantic query optimizer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1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질의문의 내부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481466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관계 모델에서 사용되는 </a:t>
            </a:r>
            <a:r>
              <a:rPr lang="en-US" altLang="ko-KR" dirty="0" smtClean="0"/>
              <a:t>formal query language</a:t>
            </a:r>
          </a:p>
          <a:p>
            <a:pPr lvl="1"/>
            <a:r>
              <a:rPr lang="ko-KR" altLang="en-US" dirty="0" smtClean="0"/>
              <a:t>관계 대수</a:t>
            </a:r>
            <a:r>
              <a:rPr lang="en-US" altLang="ko-KR" dirty="0" smtClean="0"/>
              <a:t>(Relational Algebra)</a:t>
            </a:r>
          </a:p>
          <a:p>
            <a:pPr lvl="1"/>
            <a:r>
              <a:rPr lang="ko-KR" altLang="en-US" dirty="0" smtClean="0"/>
              <a:t>관계 해석</a:t>
            </a:r>
            <a:r>
              <a:rPr lang="en-US" altLang="ko-KR" dirty="0" smtClean="0"/>
              <a:t>(Relational Calculus)</a:t>
            </a:r>
          </a:p>
          <a:p>
            <a:r>
              <a:rPr lang="ko-KR" altLang="en-US" dirty="0" smtClean="0"/>
              <a:t>내부 표현 </a:t>
            </a:r>
            <a:r>
              <a:rPr lang="en-US" altLang="ko-KR" dirty="0" smtClean="0"/>
              <a:t>: Query Tree</a:t>
            </a:r>
            <a:endParaRPr lang="en-US" altLang="ko-KR" dirty="0"/>
          </a:p>
          <a:p>
            <a:pPr lvl="1"/>
            <a:r>
              <a:rPr lang="ko-KR" altLang="en-US" dirty="0" smtClean="0">
                <a:ea typeface="HY신명조"/>
              </a:rPr>
              <a:t>하나의 </a:t>
            </a:r>
            <a:r>
              <a:rPr lang="ko-KR" altLang="en-US" dirty="0" err="1" smtClean="0">
                <a:ea typeface="HY신명조"/>
              </a:rPr>
              <a:t>질의문은</a:t>
            </a:r>
            <a:r>
              <a:rPr lang="ko-KR" altLang="en-US" dirty="0" smtClean="0">
                <a:ea typeface="HY신명조"/>
              </a:rPr>
              <a:t> 하나의 </a:t>
            </a:r>
            <a:r>
              <a:rPr lang="en-US" altLang="ko-KR" dirty="0" smtClean="0">
                <a:ea typeface="HY신명조"/>
              </a:rPr>
              <a:t>Query Tree</a:t>
            </a:r>
            <a:r>
              <a:rPr lang="ko-KR" altLang="en-US" dirty="0" smtClean="0">
                <a:ea typeface="HY신명조"/>
              </a:rPr>
              <a:t>로 표현</a:t>
            </a:r>
            <a:endParaRPr lang="en-US" altLang="ko-KR" dirty="0" smtClean="0">
              <a:ea typeface="HY신명조"/>
            </a:endParaRPr>
          </a:p>
          <a:p>
            <a:pPr lvl="1"/>
            <a:r>
              <a:rPr lang="en-US" altLang="ko-KR" dirty="0" smtClean="0">
                <a:ea typeface="HY신명조"/>
              </a:rPr>
              <a:t>Query </a:t>
            </a:r>
            <a:r>
              <a:rPr lang="en-US" altLang="ko-KR" dirty="0">
                <a:ea typeface="HY신명조"/>
              </a:rPr>
              <a:t>tree</a:t>
            </a:r>
            <a:r>
              <a:rPr lang="ko-KR" altLang="en-US" dirty="0">
                <a:ea typeface="HY신명조"/>
              </a:rPr>
              <a:t>의 </a:t>
            </a:r>
            <a:r>
              <a:rPr lang="en-US" altLang="ko-KR" dirty="0">
                <a:ea typeface="HY신명조"/>
              </a:rPr>
              <a:t>Nodes</a:t>
            </a:r>
          </a:p>
          <a:p>
            <a:pPr marL="1066800" lvl="2" indent="-342900"/>
            <a:r>
              <a:rPr lang="ko-KR" altLang="en-US" dirty="0">
                <a:ea typeface="HY신명조"/>
              </a:rPr>
              <a:t>단말 </a:t>
            </a:r>
            <a:r>
              <a:rPr lang="ko-KR" altLang="en-US" dirty="0" err="1">
                <a:ea typeface="HY신명조"/>
              </a:rPr>
              <a:t>노드</a:t>
            </a:r>
            <a:r>
              <a:rPr lang="ko-KR" altLang="en-US" dirty="0">
                <a:ea typeface="HY신명조"/>
              </a:rPr>
              <a:t> </a:t>
            </a:r>
            <a:r>
              <a:rPr lang="en-US" altLang="ko-KR" dirty="0">
                <a:ea typeface="HY신명조"/>
              </a:rPr>
              <a:t>: </a:t>
            </a:r>
            <a:r>
              <a:rPr lang="ko-KR" altLang="en-US" dirty="0" err="1">
                <a:ea typeface="HY신명조"/>
              </a:rPr>
              <a:t>피연산자인</a:t>
            </a:r>
            <a:r>
              <a:rPr lang="ko-KR" altLang="en-US" dirty="0">
                <a:ea typeface="HY신명조"/>
              </a:rPr>
              <a:t> 테이블</a:t>
            </a:r>
            <a:endParaRPr lang="en-US" altLang="ko-KR" dirty="0">
              <a:ea typeface="HY신명조"/>
            </a:endParaRPr>
          </a:p>
          <a:p>
            <a:pPr marL="1066800" lvl="2" indent="-342900"/>
            <a:r>
              <a:rPr lang="ko-KR" altLang="en-US" dirty="0"/>
              <a:t>내부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관계 대수의 </a:t>
            </a:r>
            <a:r>
              <a:rPr lang="ko-KR" altLang="en-US" dirty="0" smtClean="0"/>
              <a:t>연산자</a:t>
            </a:r>
            <a:endParaRPr lang="en-US" altLang="ko-KR" sz="800" dirty="0">
              <a:ea typeface="HY신명조"/>
            </a:endParaRPr>
          </a:p>
          <a:p>
            <a:pPr lvl="1"/>
            <a:r>
              <a:rPr lang="en-US" altLang="ko-KR" dirty="0">
                <a:ea typeface="HY신명조"/>
              </a:rPr>
              <a:t>Query tree</a:t>
            </a:r>
            <a:r>
              <a:rPr lang="ko-KR" altLang="en-US" dirty="0">
                <a:ea typeface="HY신명조"/>
              </a:rPr>
              <a:t>의 실행</a:t>
            </a:r>
            <a:endParaRPr lang="en-US" altLang="ko-KR" dirty="0">
              <a:ea typeface="HY신명조"/>
            </a:endParaRPr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필요한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모두 사용 가능한 </a:t>
            </a:r>
            <a:r>
              <a:rPr lang="en-US" altLang="ko-KR" dirty="0" err="1" smtClean="0"/>
              <a:t>subtree</a:t>
            </a:r>
            <a:r>
              <a:rPr lang="ko-KR" altLang="en-US" dirty="0" smtClean="0"/>
              <a:t>에 대해 내부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해당하는 연산을 수행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그 결과로 생성된 테이블을 해당 </a:t>
            </a:r>
            <a:r>
              <a:rPr lang="en-US" altLang="ko-KR" dirty="0" err="1" smtClean="0"/>
              <a:t>subtree</a:t>
            </a:r>
            <a:r>
              <a:rPr lang="ko-KR" altLang="en-US" dirty="0" smtClean="0"/>
              <a:t>와 대체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루트 </a:t>
            </a:r>
            <a:r>
              <a:rPr lang="ko-KR" altLang="en-US" dirty="0" err="1" smtClean="0"/>
              <a:t>노드만</a:t>
            </a:r>
            <a:r>
              <a:rPr lang="ko-KR" altLang="en-US" dirty="0" smtClean="0"/>
              <a:t> 남을 때까지 동일한 과정을 반복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310662" y="8085992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Tree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65708"/>
            <a:ext cx="82296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ko-KR" altLang="en-US" dirty="0" smtClean="0">
                <a:latin typeface="Times New Roman" panose="02020603050405020304" pitchFamily="18" charset="0"/>
              </a:rPr>
              <a:t>과목 </a:t>
            </a:r>
            <a:r>
              <a:rPr lang="en-US" altLang="ko-KR" dirty="0" smtClean="0">
                <a:latin typeface="Times New Roman" panose="02020603050405020304" pitchFamily="18" charset="0"/>
              </a:rPr>
              <a:t>‘C413’</a:t>
            </a:r>
            <a:r>
              <a:rPr lang="ko-KR" altLang="en-US" dirty="0" smtClean="0">
                <a:latin typeface="Times New Roman" panose="02020603050405020304" pitchFamily="18" charset="0"/>
              </a:rPr>
              <a:t>에 등록한 학생의 이름을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lphaLcParenBoth"/>
            </a:pPr>
            <a:r>
              <a:rPr lang="ko-KR" altLang="en-US" dirty="0" err="1" smtClean="0">
                <a:latin typeface="Times New Roman" panose="02020603050405020304" pitchFamily="18" charset="0"/>
              </a:rPr>
              <a:t>대수식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: ∏</a:t>
            </a:r>
            <a:r>
              <a:rPr lang="en-US" altLang="ko-KR" baseline="-25000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dirty="0" smtClean="0">
                <a:latin typeface="Times New Roman" panose="02020603050405020304" pitchFamily="18" charset="0"/>
              </a:rPr>
              <a:t> (</a:t>
            </a:r>
            <a:r>
              <a:rPr lang="el-GR" altLang="ko-KR" dirty="0" smtClean="0">
                <a:latin typeface="Times New Roman" panose="02020603050405020304" pitchFamily="18" charset="0"/>
              </a:rPr>
              <a:t>σ</a:t>
            </a:r>
            <a:r>
              <a:rPr lang="en-US" altLang="ko-KR" baseline="-25000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baseline="-25000" dirty="0" smtClean="0">
                <a:latin typeface="Times New Roman" panose="02020603050405020304" pitchFamily="18" charset="0"/>
              </a:rPr>
              <a:t>=‘C413’ </a:t>
            </a:r>
            <a:r>
              <a:rPr lang="en-US" altLang="ko-KR" dirty="0" smtClean="0">
                <a:latin typeface="Times New Roman" panose="02020603050405020304" pitchFamily="18" charset="0"/>
              </a:rPr>
              <a:t>(Enroll</a:t>
            </a:r>
            <a:r>
              <a:rPr lang="ko-KR" altLang="en-US" sz="2400" dirty="0" smtClean="0"/>
              <a:t>⋈</a:t>
            </a:r>
            <a:r>
              <a:rPr lang="en-US" altLang="ko-KR" baseline="-250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baseline="-25000" dirty="0" smtClean="0">
                <a:latin typeface="Times New Roman" panose="02020603050405020304" pitchFamily="18" charset="0"/>
              </a:rPr>
              <a:t>=</a:t>
            </a:r>
            <a:r>
              <a:rPr lang="en-US" altLang="ko-KR" baseline="-250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</a:t>
            </a:r>
            <a:r>
              <a:rPr lang="en-US" altLang="ko-KR" dirty="0" smtClean="0">
                <a:latin typeface="Times New Roman" panose="02020603050405020304" pitchFamily="18" charset="0"/>
              </a:rPr>
              <a:t>))</a:t>
            </a:r>
          </a:p>
          <a:p>
            <a:pPr marL="342900" indent="-342900">
              <a:buAutoNum type="alphaLcParenBoth"/>
            </a:pPr>
            <a:r>
              <a:rPr lang="en-US" altLang="ko-KR" dirty="0" smtClean="0">
                <a:latin typeface="Times New Roman" panose="02020603050405020304" pitchFamily="18" charset="0"/>
              </a:rPr>
              <a:t>query tree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52309" y="2686823"/>
            <a:ext cx="4047393" cy="2407480"/>
            <a:chOff x="726831" y="3870255"/>
            <a:chExt cx="4443046" cy="2407480"/>
          </a:xfrm>
        </p:grpSpPr>
        <p:sp>
          <p:nvSpPr>
            <p:cNvPr id="5" name="TextBox 4"/>
            <p:cNvSpPr txBox="1"/>
            <p:nvPr/>
          </p:nvSpPr>
          <p:spPr>
            <a:xfrm>
              <a:off x="2206870" y="3870255"/>
              <a:ext cx="1433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∏</a:t>
              </a:r>
              <a:r>
                <a:rPr lang="en-US" altLang="ko-KR" baseline="-25000" dirty="0" err="1">
                  <a:latin typeface="Times New Roman" panose="02020603050405020304" pitchFamily="18" charset="0"/>
                </a:rPr>
                <a:t>Sname</a:t>
              </a:r>
              <a:r>
                <a:rPr lang="en-US" altLang="ko-KR" dirty="0">
                  <a:latin typeface="Times New Roman" panose="02020603050405020304" pitchFamily="18" charset="0"/>
                </a:rPr>
                <a:t> 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06870" y="4368456"/>
              <a:ext cx="1433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dirty="0">
                  <a:latin typeface="Times New Roman" panose="02020603050405020304" pitchFamily="18" charset="0"/>
                </a:rPr>
                <a:t>σ</a:t>
              </a:r>
              <a:r>
                <a:rPr lang="en-US" altLang="ko-KR" baseline="-25000" dirty="0" err="1">
                  <a:latin typeface="Times New Roman" panose="02020603050405020304" pitchFamily="18" charset="0"/>
                </a:rPr>
                <a:t>Cno</a:t>
              </a:r>
              <a:r>
                <a:rPr lang="en-US" altLang="ko-KR" baseline="-25000" dirty="0">
                  <a:latin typeface="Times New Roman" panose="02020603050405020304" pitchFamily="18" charset="0"/>
                </a:rPr>
                <a:t>=‘C413’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6083" y="4948880"/>
              <a:ext cx="1178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⋈</a:t>
              </a:r>
              <a:r>
                <a:rPr lang="en-US" altLang="ko-KR" baseline="-25000" dirty="0" err="1" smtClean="0">
                  <a:latin typeface="Times New Roman" panose="02020603050405020304" pitchFamily="18" charset="0"/>
                </a:rPr>
                <a:t>Sno</a:t>
              </a:r>
              <a:r>
                <a:rPr lang="en-US" altLang="ko-KR" baseline="-25000" dirty="0" smtClean="0">
                  <a:latin typeface="Times New Roman" panose="02020603050405020304" pitchFamily="18" charset="0"/>
                </a:rPr>
                <a:t>=</a:t>
              </a:r>
              <a:r>
                <a:rPr lang="en-US" altLang="ko-KR" baseline="-250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6731" y="5908403"/>
              <a:ext cx="1433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Student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6831" y="5908403"/>
              <a:ext cx="1433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Enroll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>
              <a:stCxn id="5" idx="2"/>
            </p:cNvCxnSpPr>
            <p:nvPr/>
          </p:nvCxnSpPr>
          <p:spPr bwMode="auto">
            <a:xfrm>
              <a:off x="2923443" y="4239587"/>
              <a:ext cx="0" cy="3135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2935168" y="4737788"/>
              <a:ext cx="0" cy="3135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stCxn id="7" idx="2"/>
              <a:endCxn id="9" idx="0"/>
            </p:cNvCxnSpPr>
            <p:nvPr/>
          </p:nvCxnSpPr>
          <p:spPr bwMode="auto">
            <a:xfrm flipH="1">
              <a:off x="1443404" y="5410545"/>
              <a:ext cx="1491764" cy="4978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>
              <a:stCxn id="7" idx="2"/>
              <a:endCxn id="8" idx="0"/>
            </p:cNvCxnSpPr>
            <p:nvPr/>
          </p:nvCxnSpPr>
          <p:spPr bwMode="auto">
            <a:xfrm>
              <a:off x="2935168" y="5410545"/>
              <a:ext cx="1518136" cy="4978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3366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효율적인 내부 표현으로의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062547" cy="524549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하나의 </a:t>
            </a:r>
            <a:r>
              <a:rPr lang="ko-KR" altLang="en-US" dirty="0" err="1" smtClean="0"/>
              <a:t>질의문에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query tree</a:t>
            </a:r>
            <a:r>
              <a:rPr lang="ko-KR" altLang="en-US" dirty="0" smtClean="0"/>
              <a:t>는 하나 이상 존재 존재할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Query tree</a:t>
            </a:r>
            <a:r>
              <a:rPr lang="ko-KR" altLang="en-US" dirty="0" smtClean="0">
                <a:solidFill>
                  <a:srgbClr val="0070C0"/>
                </a:solidFill>
              </a:rPr>
              <a:t>의 실행 비용은  서로 다르다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 err="1" smtClean="0"/>
              <a:t>Sname</a:t>
            </a:r>
            <a:r>
              <a:rPr lang="en-US" altLang="ko-KR" dirty="0" smtClean="0"/>
              <a:t> FROM Student S, Enroll E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WHERE </a:t>
            </a:r>
            <a:r>
              <a:rPr lang="en-US" altLang="ko-KR" dirty="0" err="1" smtClean="0"/>
              <a:t>S.Sno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E.Sno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Cno</a:t>
            </a:r>
            <a:r>
              <a:rPr lang="en-US" altLang="ko-KR" dirty="0" smtClean="0"/>
              <a:t> = ‘C413’</a:t>
            </a:r>
          </a:p>
          <a:p>
            <a:pPr lvl="2"/>
            <a:r>
              <a:rPr lang="ko-KR" altLang="en-US" dirty="0" smtClean="0"/>
              <a:t>가정</a:t>
            </a:r>
            <a:r>
              <a:rPr lang="en-US" altLang="ko-KR" dirty="0" smtClean="0"/>
              <a:t>: Student </a:t>
            </a:r>
            <a:r>
              <a:rPr lang="ko-KR" altLang="en-US" dirty="0" smtClean="0"/>
              <a:t>테이블의 행은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Enroll </a:t>
            </a:r>
            <a:r>
              <a:rPr lang="ko-KR" altLang="en-US" dirty="0" smtClean="0"/>
              <a:t>테이블의 행은 </a:t>
            </a:r>
            <a:r>
              <a:rPr lang="en-US" altLang="ko-KR" dirty="0" smtClean="0"/>
              <a:t>10000,</a:t>
            </a:r>
            <a:r>
              <a:rPr lang="ko-KR" altLang="en-US" dirty="0" smtClean="0"/>
              <a:t>과목 </a:t>
            </a:r>
            <a:r>
              <a:rPr lang="en-US" altLang="ko-KR" dirty="0" smtClean="0"/>
              <a:t>‘C413’</a:t>
            </a:r>
            <a:r>
              <a:rPr lang="ko-KR" altLang="en-US" dirty="0" smtClean="0"/>
              <a:t>에 등록한 학생이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방법</a:t>
            </a:r>
            <a:r>
              <a:rPr lang="en-US" altLang="ko-KR" dirty="0" smtClean="0"/>
              <a:t>1: ①Enroll</a:t>
            </a:r>
            <a:r>
              <a:rPr lang="ko-KR" altLang="en-US" dirty="0"/>
              <a:t> 과 </a:t>
            </a:r>
            <a:r>
              <a:rPr lang="en-US" altLang="ko-KR" dirty="0"/>
              <a:t>Student</a:t>
            </a:r>
            <a:r>
              <a:rPr lang="ko-KR" altLang="en-US" dirty="0"/>
              <a:t>를 </a:t>
            </a:r>
            <a:r>
              <a:rPr lang="ko-KR" altLang="en-US" dirty="0" smtClean="0"/>
              <a:t>조인하여 </a:t>
            </a:r>
            <a:r>
              <a:rPr lang="en-US" altLang="ko-KR" dirty="0"/>
              <a:t>R1 </a:t>
            </a:r>
            <a:r>
              <a:rPr lang="ko-KR" altLang="en-US" dirty="0"/>
              <a:t>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②R1</a:t>
            </a:r>
            <a:r>
              <a:rPr lang="ko-KR" altLang="en-US" dirty="0" smtClean="0"/>
              <a:t>에서 </a:t>
            </a:r>
            <a:r>
              <a:rPr lang="en-US" altLang="ko-KR" dirty="0" err="1"/>
              <a:t>Cno</a:t>
            </a:r>
            <a:r>
              <a:rPr lang="ko-KR" altLang="en-US" dirty="0"/>
              <a:t>가 </a:t>
            </a:r>
            <a:r>
              <a:rPr lang="en-US" altLang="ko-KR" dirty="0"/>
              <a:t>‘C413’</a:t>
            </a:r>
            <a:r>
              <a:rPr lang="ko-KR" altLang="en-US" dirty="0"/>
              <a:t>인 행을 선택하여 </a:t>
            </a:r>
            <a:r>
              <a:rPr lang="en-US" altLang="ko-KR" dirty="0" smtClean="0"/>
              <a:t>R2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smtClean="0"/>
              <a:t>③R2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Sname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프로잭</a:t>
            </a:r>
            <a:r>
              <a:rPr lang="ko-KR" altLang="en-US" dirty="0" err="1"/>
              <a:t>션</a:t>
            </a:r>
            <a:r>
              <a:rPr lang="ko-KR" altLang="en-US" dirty="0" err="1" smtClean="0"/>
              <a:t>하여</a:t>
            </a:r>
            <a:r>
              <a:rPr lang="ko-KR" altLang="en-US" dirty="0" smtClean="0"/>
              <a:t> 최종 결과를 생성 </a:t>
            </a:r>
            <a:r>
              <a:rPr lang="en-US" altLang="ko-KR" dirty="0" smtClean="0"/>
              <a:t>-&gt; 1,030,000 </a:t>
            </a:r>
            <a:r>
              <a:rPr lang="ko-KR" altLang="en-US" dirty="0" smtClean="0"/>
              <a:t>행의 입출력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방법</a:t>
            </a:r>
            <a:r>
              <a:rPr lang="en-US" altLang="ko-KR" dirty="0" smtClean="0"/>
              <a:t>2: </a:t>
            </a:r>
            <a:r>
              <a:rPr lang="en-US" altLang="ko-KR" dirty="0"/>
              <a:t>①</a:t>
            </a:r>
            <a:r>
              <a:rPr lang="en-US" altLang="ko-KR" dirty="0" smtClean="0"/>
              <a:t>Enroll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Cno</a:t>
            </a:r>
            <a:r>
              <a:rPr lang="ko-KR" altLang="en-US" dirty="0"/>
              <a:t>가 </a:t>
            </a:r>
            <a:r>
              <a:rPr lang="en-US" altLang="ko-KR" dirty="0"/>
              <a:t>‘C413’</a:t>
            </a:r>
            <a:r>
              <a:rPr lang="ko-KR" altLang="en-US" dirty="0"/>
              <a:t>인 행을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R1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en-US" altLang="ko-KR" dirty="0"/>
              <a:t>② </a:t>
            </a:r>
            <a:r>
              <a:rPr lang="en-US" altLang="ko-KR" dirty="0" smtClean="0"/>
              <a:t>R1</a:t>
            </a:r>
            <a:r>
              <a:rPr lang="ko-KR" altLang="en-US" dirty="0" smtClean="0"/>
              <a:t>과 </a:t>
            </a:r>
            <a:r>
              <a:rPr lang="en-US" altLang="ko-KR" dirty="0"/>
              <a:t>Student</a:t>
            </a:r>
            <a:r>
              <a:rPr lang="ko-KR" altLang="en-US" dirty="0"/>
              <a:t>를 조인하여 </a:t>
            </a:r>
            <a:r>
              <a:rPr lang="en-US" altLang="ko-KR" dirty="0" smtClean="0"/>
              <a:t>R2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smtClean="0"/>
              <a:t>③R2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Sname</a:t>
            </a:r>
            <a:r>
              <a:rPr lang="ko-KR" altLang="en-US" dirty="0" smtClean="0"/>
              <a:t>으로 </a:t>
            </a:r>
            <a:r>
              <a:rPr lang="ko-KR" altLang="en-US" dirty="0" err="1"/>
              <a:t>프로잭션하여</a:t>
            </a:r>
            <a:r>
              <a:rPr lang="ko-KR" altLang="en-US" dirty="0"/>
              <a:t> 최종 결과를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-&gt; 10,100 </a:t>
            </a:r>
            <a:r>
              <a:rPr lang="ko-KR" altLang="en-US" dirty="0"/>
              <a:t>행의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정립된 변환 규칙</a:t>
            </a:r>
            <a:r>
              <a:rPr lang="en-US" altLang="ko-KR" b="1" dirty="0" smtClean="0">
                <a:solidFill>
                  <a:srgbClr val="0070C0"/>
                </a:solidFill>
              </a:rPr>
              <a:t>(transformation rules)</a:t>
            </a:r>
            <a:r>
              <a:rPr lang="ko-KR" altLang="en-US" b="1" dirty="0" smtClean="0">
                <a:solidFill>
                  <a:srgbClr val="0070C0"/>
                </a:solidFill>
              </a:rPr>
              <a:t>을 사용하여 효율적인 형태의 </a:t>
            </a:r>
            <a:r>
              <a:rPr lang="en-US" altLang="ko-KR" b="1" dirty="0" smtClean="0">
                <a:solidFill>
                  <a:srgbClr val="0070C0"/>
                </a:solidFill>
              </a:rPr>
              <a:t>query tree</a:t>
            </a:r>
            <a:r>
              <a:rPr lang="ko-KR" altLang="en-US" b="1" dirty="0" smtClean="0">
                <a:solidFill>
                  <a:srgbClr val="0070C0"/>
                </a:solidFill>
              </a:rPr>
              <a:t>로 변환시키는 것이 가능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연산 결과의 크기를 줄일 수 있는  연산을 먼저 수행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tuple </a:t>
            </a:r>
            <a:r>
              <a:rPr lang="ko-KR" altLang="en-US" dirty="0" smtClean="0"/>
              <a:t>수 감소</a:t>
            </a:r>
            <a:r>
              <a:rPr lang="en-US" altLang="ko-KR" dirty="0" smtClean="0"/>
              <a:t>, Project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attribute </a:t>
            </a:r>
            <a:r>
              <a:rPr lang="ko-KR" altLang="en-US" dirty="0" smtClean="0"/>
              <a:t>수 감소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489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Procedures</a:t>
            </a:r>
            <a:r>
              <a:rPr lang="ko-KR" altLang="en-US" dirty="0" smtClean="0"/>
              <a:t>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후보 프로시저란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각각의 연산에 대해서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가 미리 구현해 놓은  여러 개의 프로시저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Select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후보 키의 값을 기초로 행을 선택하는 프로시저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en-US" altLang="ko-KR" dirty="0" smtClean="0"/>
              <a:t>Select</a:t>
            </a:r>
            <a:r>
              <a:rPr lang="ko-KR" altLang="en-US" dirty="0" smtClean="0"/>
              <a:t>의 기초가 되는 필드에 대한 인덱스가 존재할 때 사용하는 프로시저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의 기초가 되는 필드에 대한 </a:t>
            </a:r>
            <a:r>
              <a:rPr lang="ko-KR" altLang="en-US" dirty="0" smtClean="0"/>
              <a:t>인덱스는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물리적으로 집중되어 있는 경우에 </a:t>
            </a:r>
            <a:r>
              <a:rPr lang="ko-KR" altLang="en-US" dirty="0"/>
              <a:t>사용하는 </a:t>
            </a:r>
            <a:r>
              <a:rPr lang="ko-KR" altLang="en-US" dirty="0" smtClean="0"/>
              <a:t>프로시저</a:t>
            </a:r>
            <a:endParaRPr lang="en-US" altLang="ko-KR" dirty="0" smtClean="0"/>
          </a:p>
          <a:p>
            <a:pPr marL="446087" indent="-457200"/>
            <a:r>
              <a:rPr lang="ko-KR" altLang="en-US" dirty="0" smtClean="0"/>
              <a:t>후보 프로시저의 선정 시 고려 사항</a:t>
            </a:r>
            <a:endParaRPr lang="en-US" altLang="ko-KR" dirty="0" smtClean="0"/>
          </a:p>
          <a:p>
            <a:pPr marL="801687" lvl="1" indent="-457200"/>
            <a:r>
              <a:rPr lang="ko-KR" altLang="en-US" dirty="0" smtClean="0"/>
              <a:t>인덱스를 포함한 접근 경로의 존재 여부</a:t>
            </a:r>
            <a:endParaRPr lang="en-US" altLang="ko-KR" dirty="0" smtClean="0"/>
          </a:p>
          <a:p>
            <a:pPr marL="801687" lvl="1" indent="-457200"/>
            <a:r>
              <a:rPr lang="ko-KR" altLang="en-US" dirty="0" smtClean="0"/>
              <a:t>저장 데이터 값의 분포</a:t>
            </a:r>
            <a:endParaRPr lang="en-US" altLang="ko-KR" dirty="0" smtClean="0"/>
          </a:p>
          <a:p>
            <a:pPr marL="801687" lvl="1" indent="-457200"/>
            <a:r>
              <a:rPr lang="ko-KR" altLang="en-US" dirty="0" smtClean="0"/>
              <a:t>레코드의 물리적 집중 여부</a:t>
            </a:r>
            <a:endParaRPr lang="en-US" altLang="ko-KR" dirty="0" smtClean="0"/>
          </a:p>
          <a:p>
            <a:pPr marL="446087" indent="-457200"/>
            <a:r>
              <a:rPr lang="en-US" altLang="ko-KR" dirty="0" smtClean="0"/>
              <a:t>Query Plan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801687" lvl="1" indent="-457200"/>
            <a:r>
              <a:rPr lang="en-US" altLang="ko-KR" dirty="0" smtClean="0"/>
              <a:t>Query tree</a:t>
            </a:r>
            <a:r>
              <a:rPr lang="ko-KR" altLang="en-US" dirty="0" smtClean="0"/>
              <a:t>를 실제로 실행시킬 방법을 기술한 것</a:t>
            </a:r>
            <a:endParaRPr lang="en-US" altLang="ko-KR" dirty="0" smtClean="0"/>
          </a:p>
          <a:p>
            <a:pPr marL="1073150" lvl="2" indent="-361950"/>
            <a:r>
              <a:rPr lang="ko-KR" altLang="en-US" dirty="0" smtClean="0"/>
              <a:t>내부 표현을 </a:t>
            </a:r>
            <a:r>
              <a:rPr lang="en-US" altLang="ko-KR" dirty="0" smtClean="0"/>
              <a:t>sequence of low level operations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073150" lvl="2" indent="-361950"/>
            <a:r>
              <a:rPr lang="ko-KR" altLang="en-US" dirty="0" smtClean="0"/>
              <a:t>이 과정에서 후보 프로시저를 선정</a:t>
            </a:r>
            <a:endParaRPr lang="en-US" altLang="ko-KR" dirty="0" smtClean="0"/>
          </a:p>
          <a:p>
            <a:pPr marL="801687" lvl="1" indent="-457200"/>
            <a:r>
              <a:rPr lang="ko-KR" altLang="en-US" dirty="0" smtClean="0">
                <a:solidFill>
                  <a:srgbClr val="0070C0"/>
                </a:solidFill>
              </a:rPr>
              <a:t>각각의 연산에 대해서 하나 이상의 후보 프로시저를 선정할 수 있음</a:t>
            </a:r>
            <a:endParaRPr lang="en-US" altLang="ko-KR" dirty="0">
              <a:solidFill>
                <a:srgbClr val="0070C0"/>
              </a:solidFill>
            </a:endParaRPr>
          </a:p>
          <a:p>
            <a:pPr marL="1073150" lvl="2" indent="-360363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65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질의문</a:t>
            </a:r>
            <a:r>
              <a:rPr lang="ko-KR" altLang="en-US" dirty="0" smtClean="0"/>
              <a:t> 계획의 평가 및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7091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질의 최적화 과정의 마지막 단계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Query plan</a:t>
            </a:r>
            <a:r>
              <a:rPr lang="ko-KR" altLang="en-US" dirty="0" smtClean="0"/>
              <a:t>을 평가하여 최선의 계획을 결정하는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표현에 포함된 각각의 연산에 대하여 하나의 실행 프로시저를 선택하고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조합함으로써 계획을 확정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프로시저의 조합으로 만들 수 있는 후보 계획의 개수는 </a:t>
            </a:r>
            <a:r>
              <a:rPr lang="ko-KR" altLang="en-US" b="1" dirty="0" smtClean="0">
                <a:solidFill>
                  <a:srgbClr val="0070C0"/>
                </a:solidFill>
              </a:rPr>
              <a:t>지수적 복잡도</a:t>
            </a:r>
            <a:r>
              <a:rPr lang="en-US" altLang="ko-KR" b="1" dirty="0" smtClean="0">
                <a:solidFill>
                  <a:srgbClr val="0070C0"/>
                </a:solidFill>
              </a:rPr>
              <a:t>!</a:t>
            </a:r>
          </a:p>
          <a:p>
            <a:r>
              <a:rPr lang="ko-KR" altLang="en-US" dirty="0" smtClean="0"/>
              <a:t>핵심 문제</a:t>
            </a:r>
            <a:r>
              <a:rPr lang="en-US" altLang="ko-KR" dirty="0" smtClean="0"/>
              <a:t>: ①</a:t>
            </a:r>
            <a:r>
              <a:rPr lang="ko-KR" altLang="en-US" dirty="0" smtClean="0"/>
              <a:t>탐색공간 축소</a:t>
            </a:r>
            <a:r>
              <a:rPr lang="en-US" altLang="ko-KR" dirty="0" smtClean="0"/>
              <a:t>, ②</a:t>
            </a:r>
            <a:r>
              <a:rPr lang="ko-KR" altLang="en-US" dirty="0" smtClean="0"/>
              <a:t>후보 계획의 비용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 공간 축소 </a:t>
            </a:r>
            <a:r>
              <a:rPr lang="en-US" altLang="ko-KR" dirty="0" smtClean="0"/>
              <a:t>&lt;- heuristic technique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후보 계획의 비용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선택한 프로시저의 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프로시저의 실행 비용에 영향을 미치는 요소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b="1" dirty="0" smtClean="0">
                <a:solidFill>
                  <a:srgbClr val="C00000"/>
                </a:solidFill>
              </a:rPr>
              <a:t>디스크 입출력 비용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중간 계산 결과의 저장 비용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en-US" altLang="ko-KR" dirty="0" smtClean="0"/>
              <a:t>Main memory </a:t>
            </a:r>
            <a:r>
              <a:rPr lang="ko-KR" altLang="en-US" dirty="0" smtClean="0"/>
              <a:t>안에서 이루어지는 계산에 소요되는 비용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통신 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97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Hard Disk</a:t>
            </a:r>
            <a:r>
              <a:rPr lang="ko-KR" altLang="en-US" dirty="0" smtClean="0"/>
              <a:t>의 구조와 접근시간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50070" y="1338605"/>
            <a:ext cx="6608190" cy="2828043"/>
            <a:chOff x="1526847" y="3063711"/>
            <a:chExt cx="6283325" cy="2286000"/>
          </a:xfrm>
        </p:grpSpPr>
        <p:grpSp>
          <p:nvGrpSpPr>
            <p:cNvPr id="5" name="그룹 18"/>
            <p:cNvGrpSpPr>
              <a:grpSpLocks/>
            </p:cNvGrpSpPr>
            <p:nvPr/>
          </p:nvGrpSpPr>
          <p:grpSpPr bwMode="auto">
            <a:xfrm>
              <a:off x="3350885" y="3335173"/>
              <a:ext cx="2457450" cy="1931988"/>
              <a:chOff x="2352176" y="4100660"/>
              <a:chExt cx="2457440" cy="1932495"/>
            </a:xfrm>
          </p:grpSpPr>
          <p:grpSp>
            <p:nvGrpSpPr>
              <p:cNvPr id="14" name="그룹 13"/>
              <p:cNvGrpSpPr>
                <a:grpSpLocks/>
              </p:cNvGrpSpPr>
              <p:nvPr/>
            </p:nvGrpSpPr>
            <p:grpSpPr bwMode="auto">
              <a:xfrm>
                <a:off x="2352176" y="4359895"/>
                <a:ext cx="1668544" cy="1414023"/>
                <a:chOff x="3832184" y="4317475"/>
                <a:chExt cx="1668544" cy="1414023"/>
              </a:xfrm>
            </p:grpSpPr>
            <p:sp>
              <p:nvSpPr>
                <p:cNvPr id="23" name="타원 22"/>
                <p:cNvSpPr/>
                <p:nvPr/>
              </p:nvSpPr>
              <p:spPr bwMode="auto">
                <a:xfrm>
                  <a:off x="3832184" y="5279348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 bwMode="auto">
                <a:xfrm>
                  <a:off x="3832184" y="4958589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 bwMode="auto">
                <a:xfrm>
                  <a:off x="3832184" y="4637830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 bwMode="auto">
                <a:xfrm>
                  <a:off x="3832184" y="4317071"/>
                  <a:ext cx="1668455" cy="452556"/>
                </a:xfrm>
                <a:prstGeom prst="ellipse">
                  <a:avLst/>
                </a:prstGeom>
                <a:solidFill>
                  <a:srgbClr val="7FFDFD"/>
                </a:solidFill>
                <a:ln w="190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15" name="직선 연결선 14"/>
              <p:cNvCxnSpPr/>
              <p:nvPr/>
            </p:nvCxnSpPr>
            <p:spPr bwMode="auto">
              <a:xfrm>
                <a:off x="3187198" y="4100660"/>
                <a:ext cx="0" cy="193249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2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" name="그룹 12"/>
              <p:cNvGrpSpPr>
                <a:grpSpLocks/>
              </p:cNvGrpSpPr>
              <p:nvPr/>
            </p:nvGrpSpPr>
            <p:grpSpPr bwMode="auto">
              <a:xfrm>
                <a:off x="3505761" y="4391318"/>
                <a:ext cx="1303855" cy="1441518"/>
                <a:chOff x="3505761" y="4391318"/>
                <a:chExt cx="1303855" cy="1441518"/>
              </a:xfrm>
            </p:grpSpPr>
            <p:sp>
              <p:nvSpPr>
                <p:cNvPr id="18" name="1/2 액자 17"/>
                <p:cNvSpPr/>
                <p:nvPr/>
              </p:nvSpPr>
              <p:spPr bwMode="auto">
                <a:xfrm rot="10800000">
                  <a:off x="3506283" y="4391249"/>
                  <a:ext cx="1290633" cy="188962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19" name="1/2 액자 18"/>
                <p:cNvSpPr/>
                <p:nvPr/>
              </p:nvSpPr>
              <p:spPr bwMode="auto">
                <a:xfrm rot="10800000">
                  <a:off x="3506283" y="4750118"/>
                  <a:ext cx="1290633" cy="187374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0" name="1/2 액자 19"/>
                <p:cNvSpPr/>
                <p:nvPr/>
              </p:nvSpPr>
              <p:spPr bwMode="auto">
                <a:xfrm rot="10800000">
                  <a:off x="3518983" y="5035943"/>
                  <a:ext cx="1290633" cy="188962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1" name="1/2 액자 20"/>
                <p:cNvSpPr/>
                <p:nvPr/>
              </p:nvSpPr>
              <p:spPr bwMode="auto">
                <a:xfrm rot="10800000">
                  <a:off x="3506283" y="5359878"/>
                  <a:ext cx="1290633" cy="187374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22" name="1/2 액자 21"/>
                <p:cNvSpPr/>
                <p:nvPr/>
              </p:nvSpPr>
              <p:spPr bwMode="auto">
                <a:xfrm rot="10800000">
                  <a:off x="3506283" y="5644115"/>
                  <a:ext cx="1290633" cy="188963"/>
                </a:xfrm>
                <a:prstGeom prst="halfFram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pPr eaLnBrk="1" latinLnBrk="1" hangingPunct="1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7" name="원통 16"/>
              <p:cNvSpPr/>
              <p:nvPr/>
            </p:nvSpPr>
            <p:spPr bwMode="auto">
              <a:xfrm>
                <a:off x="4725478" y="4359491"/>
                <a:ext cx="84138" cy="161014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/>
              <a:lstStyle/>
              <a:p>
                <a:pPr eaLnBrk="1" latin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26847" y="3597111"/>
              <a:ext cx="1504950" cy="434975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원판</a:t>
              </a:r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(platter)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cxnSp>
          <p:nvCxnSpPr>
            <p:cNvPr id="7" name="직선 화살표 연결선 20"/>
            <p:cNvCxnSpPr>
              <a:cxnSpLocks noChangeShapeType="1"/>
              <a:stCxn id="6" idx="3"/>
              <a:endCxn id="26" idx="2"/>
            </p:cNvCxnSpPr>
            <p:nvPr/>
          </p:nvCxnSpPr>
          <p:spPr bwMode="auto">
            <a:xfrm>
              <a:off x="3031797" y="3814598"/>
              <a:ext cx="319088" cy="6350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819322" y="3063711"/>
              <a:ext cx="1987550" cy="433387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Read/Write Head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6305222" y="4400386"/>
              <a:ext cx="1504950" cy="433387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Access Arms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752272" y="4916323"/>
              <a:ext cx="1504950" cy="433388"/>
            </a:xfrm>
            <a:prstGeom prst="foldedCorner">
              <a:avLst>
                <a:gd name="adj" fmla="val 15259"/>
              </a:avLst>
            </a:prstGeom>
            <a:solidFill>
              <a:srgbClr val="FFD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공통 축</a:t>
              </a:r>
              <a:r>
                <a:rPr lang="en-US" altLang="ko-KR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(spindle)</a:t>
              </a:r>
              <a:endPara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cxnSp>
          <p:nvCxnSpPr>
            <p:cNvPr id="11" name="직선 화살표 연결선 6144"/>
            <p:cNvCxnSpPr>
              <a:cxnSpLocks noChangeShapeType="1"/>
              <a:stCxn id="9" idx="1"/>
              <a:endCxn id="20" idx="1"/>
            </p:cNvCxnSpPr>
            <p:nvPr/>
          </p:nvCxnSpPr>
          <p:spPr bwMode="auto">
            <a:xfrm flipH="1" flipV="1">
              <a:off x="5778172" y="4274973"/>
              <a:ext cx="527050" cy="342900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화살표 연결선 6152"/>
            <p:cNvCxnSpPr>
              <a:cxnSpLocks noChangeShapeType="1"/>
            </p:cNvCxnSpPr>
            <p:nvPr/>
          </p:nvCxnSpPr>
          <p:spPr bwMode="auto">
            <a:xfrm flipH="1">
              <a:off x="4517697" y="3335173"/>
              <a:ext cx="280988" cy="479425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화살표 연결선 6154"/>
            <p:cNvCxnSpPr>
              <a:cxnSpLocks noChangeShapeType="1"/>
              <a:stCxn id="10" idx="3"/>
            </p:cNvCxnSpPr>
            <p:nvPr/>
          </p:nvCxnSpPr>
          <p:spPr bwMode="auto">
            <a:xfrm flipV="1">
              <a:off x="3257222" y="5133811"/>
              <a:ext cx="925513" cy="0"/>
            </a:xfrm>
            <a:prstGeom prst="straightConnector1">
              <a:avLst/>
            </a:prstGeom>
            <a:noFill/>
            <a:ln w="9525" algn="ctr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457200" y="4448668"/>
            <a:ext cx="8229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디스크 접근 시간</a:t>
            </a:r>
            <a:r>
              <a:rPr lang="en-US" altLang="ko-KR" dirty="0" smtClean="0">
                <a:latin typeface="Times New Roman" panose="02020603050405020304" pitchFamily="18" charset="0"/>
              </a:rPr>
              <a:t>(access time): </a:t>
            </a:r>
            <a:r>
              <a:rPr lang="ko-KR" altLang="en-US" dirty="0" smtClean="0">
                <a:latin typeface="Times New Roman" panose="02020603050405020304" pitchFamily="18" charset="0"/>
              </a:rPr>
              <a:t>원하는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레코드를 찾아 메모리의 버퍼</a:t>
            </a:r>
            <a:r>
              <a:rPr lang="en-US" altLang="ko-KR" dirty="0" smtClean="0">
                <a:latin typeface="Times New Roman" panose="02020603050405020304" pitchFamily="18" charset="0"/>
              </a:rPr>
              <a:t>(buffer)</a:t>
            </a:r>
            <a:r>
              <a:rPr lang="ko-KR" altLang="en-US" dirty="0" smtClean="0">
                <a:latin typeface="Times New Roman" panose="02020603050405020304" pitchFamily="18" charset="0"/>
              </a:rPr>
              <a:t>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데이터를 전송하는데 걸리는 시간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</a:rPr>
              <a:t>탐구시간</a:t>
            </a:r>
            <a:r>
              <a:rPr lang="en-US" altLang="ko-KR" dirty="0" smtClean="0">
                <a:latin typeface="Times New Roman" panose="02020603050405020304" pitchFamily="18" charset="0"/>
              </a:rPr>
              <a:t>(seek time): r/w head</a:t>
            </a:r>
            <a:r>
              <a:rPr lang="ko-KR" altLang="en-US" dirty="0" smtClean="0">
                <a:latin typeface="Times New Roman" panose="02020603050405020304" pitchFamily="18" charset="0"/>
              </a:rPr>
              <a:t>를 데이터가 있는 트랙까지 이동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</a:rPr>
              <a:t>회전지연시간</a:t>
            </a:r>
            <a:r>
              <a:rPr lang="en-US" altLang="ko-KR" dirty="0" smtClean="0">
                <a:latin typeface="Times New Roman" panose="02020603050405020304" pitchFamily="18" charset="0"/>
              </a:rPr>
              <a:t>(latency time): </a:t>
            </a:r>
            <a:r>
              <a:rPr lang="ko-KR" altLang="en-US" dirty="0" smtClean="0">
                <a:latin typeface="Times New Roman" panose="02020603050405020304" pitchFamily="18" charset="0"/>
              </a:rPr>
              <a:t>원하는 블록</a:t>
            </a:r>
            <a:r>
              <a:rPr lang="en-US" altLang="ko-KR" dirty="0" smtClean="0">
                <a:latin typeface="Times New Roman" panose="02020603050405020304" pitchFamily="18" charset="0"/>
              </a:rPr>
              <a:t>(block)</a:t>
            </a:r>
            <a:r>
              <a:rPr lang="ko-KR" altLang="en-US" dirty="0" smtClean="0">
                <a:latin typeface="Times New Roman" panose="02020603050405020304" pitchFamily="18" charset="0"/>
              </a:rPr>
              <a:t>이 </a:t>
            </a:r>
            <a:r>
              <a:rPr lang="en-US" altLang="ko-KR" dirty="0" smtClean="0">
                <a:latin typeface="Times New Roman" panose="02020603050405020304" pitchFamily="18" charset="0"/>
              </a:rPr>
              <a:t>head</a:t>
            </a:r>
            <a:r>
              <a:rPr lang="ko-KR" altLang="en-US" dirty="0" smtClean="0">
                <a:latin typeface="Times New Roman" panose="02020603050405020304" pitchFamily="18" charset="0"/>
              </a:rPr>
              <a:t> 밑에 오는 시간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</a:rPr>
              <a:t>전송시간</a:t>
            </a:r>
            <a:r>
              <a:rPr lang="en-US" altLang="ko-KR" dirty="0" smtClean="0">
                <a:latin typeface="Times New Roman" panose="02020603050405020304" pitchFamily="18" charset="0"/>
              </a:rPr>
              <a:t>(transmission time): </a:t>
            </a:r>
            <a:r>
              <a:rPr lang="ko-KR" altLang="en-US" dirty="0" smtClean="0">
                <a:latin typeface="Times New Roman" panose="02020603050405020304" pitchFamily="18" charset="0"/>
              </a:rPr>
              <a:t>데이터의 </a:t>
            </a:r>
            <a:r>
              <a:rPr lang="en-US" altLang="ko-KR" dirty="0" smtClean="0">
                <a:latin typeface="Times New Roman" panose="02020603050405020304" pitchFamily="18" charset="0"/>
              </a:rPr>
              <a:t>read/write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하는 시간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ko-KR" altLang="ko-KR" dirty="0" smtClean="0">
                <a:latin typeface="Times New Roman" panose="02020603050405020304" pitchFamily="18" charset="0"/>
              </a:rPr>
              <a:t>※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성능 개선의 핵심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디스크 접근 회수의 최소화</a:t>
            </a:r>
            <a:endParaRPr lang="ko-KR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1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형태 변환 규칙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395167"/>
                <a:ext cx="82296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)≡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95167"/>
                <a:ext cx="82296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1870734"/>
                <a:ext cx="82296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))≡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70734"/>
                <a:ext cx="82296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2346301"/>
                <a:ext cx="82296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46301"/>
                <a:ext cx="8229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2825122"/>
                <a:ext cx="82296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단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Select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의 조건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c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가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Project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의 속성만 포함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25122"/>
                <a:ext cx="8229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7200" y="3303943"/>
                <a:ext cx="82296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R5: Select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의 조건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c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가 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Join(⋈)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이나 </a:t>
                </a:r>
                <a:r>
                  <a:rPr lang="ko-KR" altLang="en-US" dirty="0" err="1" smtClean="0">
                    <a:latin typeface="Times New Roman" panose="02020603050405020304" pitchFamily="18" charset="0"/>
                  </a:rPr>
                  <a:t>곱집합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)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 관련된 관계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R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하나에만</a:t>
                </a:r>
                <a:endParaRPr lang="en-US" altLang="ko-KR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  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국한되면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다음과 같이 분할할 수 있다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03943"/>
                <a:ext cx="8229600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593" t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7200" y="4336762"/>
                <a:ext cx="82296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R6: Select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의 조건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c =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c1 and c2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이고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c1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은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R, c2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는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S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의 속성만 포함하면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다음과 </a:t>
                </a:r>
                <a:endParaRPr lang="en-US" altLang="ko-KR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   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같이 분할할 수 있다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6762"/>
                <a:ext cx="82296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593" t="-4605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7200" y="5369581"/>
                <a:ext cx="82296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R7: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9581"/>
                <a:ext cx="82296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73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형태 변환 규칙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339039"/>
                <a:ext cx="82296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R8: Project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의 속성 리스트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L =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(L1, L2)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이고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L1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은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R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L2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는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S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에만 포함하면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    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    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다음과 같이 분할할 수 있다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39039"/>
                <a:ext cx="82296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93" t="-5298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2366560"/>
                <a:ext cx="82296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R9: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b="0" i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en-US" altLang="ko-KR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6560"/>
                <a:ext cx="82296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93" t="-3289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3394081"/>
                <a:ext cx="8229600" cy="404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R10: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4081"/>
                <a:ext cx="8229600" cy="404983"/>
              </a:xfrm>
              <a:prstGeom prst="rect">
                <a:avLst/>
              </a:prstGeom>
              <a:blipFill rotWithShape="0">
                <a:blip r:embed="rId4"/>
                <a:stretch>
                  <a:fillRect l="-593" t="-4545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3903255"/>
                <a:ext cx="822960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R11: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03255"/>
                <a:ext cx="82296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93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4653777"/>
                <a:ext cx="82296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R12: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3)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   </a:t>
                </a:r>
                <a:r>
                  <a:rPr lang="en-US" altLang="ko-KR" dirty="0" smtClean="0">
                    <a:solidFill>
                      <a:srgbClr val="FF66FF"/>
                    </a:solidFill>
                    <a:latin typeface="Times New Roman" panose="02020603050405020304" pitchFamily="18" charset="0"/>
                  </a:rPr>
                  <a:t>// </a:t>
                </a:r>
                <a:r>
                  <a:rPr lang="ko-KR" altLang="en-US" dirty="0" smtClean="0">
                    <a:solidFill>
                      <a:srgbClr val="FF66FF"/>
                    </a:solidFill>
                    <a:latin typeface="Times New Roman" panose="02020603050405020304" pitchFamily="18" charset="0"/>
                  </a:rPr>
                  <a:t>조건 식을 </a:t>
                </a:r>
                <a:r>
                  <a:rPr lang="en-US" altLang="ko-KR" dirty="0" smtClean="0">
                    <a:solidFill>
                      <a:srgbClr val="FF66FF"/>
                    </a:solidFill>
                    <a:latin typeface="Times New Roman" panose="02020603050405020304" pitchFamily="18" charset="0"/>
                  </a:rPr>
                  <a:t>CNF </a:t>
                </a:r>
                <a:r>
                  <a:rPr lang="ko-KR" altLang="en-US" dirty="0" smtClean="0">
                    <a:solidFill>
                      <a:srgbClr val="FF66FF"/>
                    </a:solidFill>
                    <a:latin typeface="Times New Roman" panose="02020603050405020304" pitchFamily="18" charset="0"/>
                  </a:rPr>
                  <a:t>형태로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3777"/>
                <a:ext cx="8229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9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8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효율적인 </a:t>
            </a:r>
            <a:r>
              <a:rPr lang="ko-KR" altLang="en-US" dirty="0" err="1" smtClean="0"/>
              <a:t>질의문</a:t>
            </a:r>
            <a:r>
              <a:rPr lang="ko-KR" altLang="en-US" dirty="0" smtClean="0"/>
              <a:t> 트리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변환규칙을 이용한 효율화 전략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원칙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연산 결과가 가장 작아지는 연산을 먼저 수행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Select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 tuple </a:t>
            </a:r>
            <a:r>
              <a:rPr lang="ko-KR" altLang="en-US" dirty="0" smtClean="0"/>
              <a:t>수를 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 attribute </a:t>
            </a:r>
            <a:r>
              <a:rPr lang="ko-KR" altLang="en-US" dirty="0" smtClean="0"/>
              <a:t>수를 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부하가 큰 연산이므로 가능한 한 뒤로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조건 식은 </a:t>
            </a:r>
            <a:r>
              <a:rPr lang="en-US" altLang="ko-KR" dirty="0" smtClean="0"/>
              <a:t>Conjunctive Normal Form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항이 참이 되어야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중도에 거짓인 항이 하나만 나타나면 종료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변환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교제 </a:t>
            </a:r>
            <a:r>
              <a:rPr lang="en-US" altLang="ko-KR" dirty="0" smtClean="0"/>
              <a:t>386-387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14.4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pPr marL="357188" lvl="1" indent="0">
              <a:buNone/>
            </a:pPr>
            <a:r>
              <a:rPr lang="en-US" altLang="ko-KR" dirty="0" smtClean="0"/>
              <a:t>SELECT Name FROM Employee, </a:t>
            </a:r>
            <a:r>
              <a:rPr lang="en-US" altLang="ko-KR" dirty="0" err="1" smtClean="0"/>
              <a:t>WorksOn</a:t>
            </a:r>
            <a:r>
              <a:rPr lang="en-US" altLang="ko-KR" dirty="0" smtClean="0"/>
              <a:t>, Project</a:t>
            </a:r>
          </a:p>
          <a:p>
            <a:pPr marL="357188" lvl="1" indent="0">
              <a:buNone/>
            </a:pPr>
            <a:r>
              <a:rPr lang="en-US" altLang="ko-KR" dirty="0" smtClean="0"/>
              <a:t>WHERE </a:t>
            </a:r>
            <a:r>
              <a:rPr lang="en-US" altLang="ko-KR" dirty="0" err="1" smtClean="0"/>
              <a:t>Pname</a:t>
            </a:r>
            <a:r>
              <a:rPr lang="en-US" altLang="ko-KR" dirty="0" smtClean="0"/>
              <a:t>=‘alpha’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Pjno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Pno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Wno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Eno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Bdate</a:t>
            </a:r>
            <a:r>
              <a:rPr lang="en-US" altLang="ko-KR" dirty="0" smtClean="0"/>
              <a:t> &gt; ‘1980-12-31’</a:t>
            </a:r>
          </a:p>
        </p:txBody>
      </p:sp>
    </p:spTree>
    <p:extLst>
      <p:ext uri="{BB962C8B-B14F-4D97-AF65-F5344CB8AC3E}">
        <p14:creationId xmlns:p14="http://schemas.microsoft.com/office/powerpoint/2010/main" val="3951981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대수 연산자의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Procedure </a:t>
            </a:r>
            <a:r>
              <a:rPr lang="ko-KR" altLang="en-US" dirty="0" smtClean="0"/>
              <a:t>구현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대수의 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Select, Project, Join, Union, ...</a:t>
            </a:r>
          </a:p>
          <a:p>
            <a:pPr lvl="1"/>
            <a:r>
              <a:rPr lang="ko-KR" altLang="en-US" dirty="0" smtClean="0"/>
              <a:t>기본 연산들의 조합으로 만들어진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집계 함수</a:t>
            </a:r>
            <a:r>
              <a:rPr lang="en-US" altLang="ko-KR" dirty="0" smtClean="0"/>
              <a:t>: Count, Sum, Max, ...</a:t>
            </a:r>
          </a:p>
          <a:p>
            <a:pPr lvl="1"/>
            <a:r>
              <a:rPr lang="ko-KR" altLang="en-US" dirty="0" smtClean="0"/>
              <a:t>특수 함수</a:t>
            </a:r>
            <a:r>
              <a:rPr lang="en-US" altLang="ko-KR" dirty="0" smtClean="0"/>
              <a:t>: Group, ...</a:t>
            </a:r>
          </a:p>
          <a:p>
            <a:r>
              <a:rPr lang="ko-KR" altLang="en-US" dirty="0" smtClean="0"/>
              <a:t>주요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연산에 대하여 여러 개의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는 특정 저장 구조와 접근 경로에만 적용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27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연산의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적용 가능한 탐색 방법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 smtClean="0"/>
              <a:t>Linear search</a:t>
            </a:r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 smtClean="0"/>
              <a:t>Binary search</a:t>
            </a:r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기본 인덱스 또는 해시 키를 통해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레코드를 탐색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기본 인덱스를 이용하여 여러 개의 레코드를 탐색</a:t>
            </a:r>
            <a:endParaRPr lang="en-US" altLang="ko-KR" dirty="0" smtClean="0"/>
          </a:p>
          <a:p>
            <a:pPr marL="1074738" lvl="2" indent="-349250">
              <a:buClr>
                <a:srgbClr val="EB933B"/>
              </a:buClr>
            </a:pPr>
            <a:r>
              <a:rPr lang="ko-KR" altLang="en-US" dirty="0">
                <a:solidFill>
                  <a:srgbClr val="000000"/>
                </a:solidFill>
              </a:rPr>
              <a:t>범위 질의</a:t>
            </a:r>
            <a:r>
              <a:rPr lang="en-US" altLang="ko-KR" dirty="0">
                <a:solidFill>
                  <a:srgbClr val="000000"/>
                </a:solidFill>
              </a:rPr>
              <a:t>(range query)</a:t>
            </a:r>
            <a:r>
              <a:rPr lang="ko-KR" altLang="en-US" dirty="0">
                <a:solidFill>
                  <a:srgbClr val="000000"/>
                </a:solidFill>
              </a:rPr>
              <a:t>에 </a:t>
            </a:r>
            <a:r>
              <a:rPr lang="ko-KR" altLang="en-US" dirty="0" smtClean="0">
                <a:solidFill>
                  <a:srgbClr val="000000"/>
                </a:solidFill>
              </a:rPr>
              <a:t>사용 가능</a:t>
            </a:r>
            <a:endParaRPr lang="ko-KR" altLang="en-US" dirty="0">
              <a:solidFill>
                <a:srgbClr val="000000"/>
              </a:solidFill>
            </a:endParaRPr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 smtClean="0"/>
              <a:t>Clustering index</a:t>
            </a:r>
            <a:r>
              <a:rPr lang="ko-KR" altLang="en-US" dirty="0" smtClean="0"/>
              <a:t>를 이용하여 여러 개의 레코드를 탐색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보조 인덱스</a:t>
            </a:r>
            <a:r>
              <a:rPr lang="en-US" altLang="ko-KR" dirty="0" smtClean="0"/>
              <a:t>(B+-tree)</a:t>
            </a:r>
          </a:p>
          <a:p>
            <a:pPr marL="1074738" lvl="2" indent="-349250"/>
            <a:r>
              <a:rPr lang="ko-KR" altLang="en-US" dirty="0" smtClean="0"/>
              <a:t>인덱스 필드가 기본 키이면</a:t>
            </a:r>
            <a:r>
              <a:rPr lang="en-US" altLang="ko-KR" dirty="0" smtClean="0"/>
              <a:t> 1</a:t>
            </a:r>
            <a:r>
              <a:rPr lang="ko-KR" altLang="en-US" dirty="0" smtClean="0"/>
              <a:t>개의 레코드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여러 개의 레코드 검색</a:t>
            </a:r>
            <a:endParaRPr lang="en-US" altLang="ko-KR" dirty="0" smtClean="0"/>
          </a:p>
          <a:p>
            <a:pPr marL="1074738" lvl="2" indent="-349250"/>
            <a:r>
              <a:rPr lang="ko-KR" altLang="en-US" dirty="0" smtClean="0"/>
              <a:t>범위 질의</a:t>
            </a:r>
            <a:r>
              <a:rPr lang="en-US" altLang="ko-KR" dirty="0" smtClean="0"/>
              <a:t>(range query)</a:t>
            </a:r>
            <a:r>
              <a:rPr lang="ko-KR" altLang="en-US" dirty="0" smtClean="0"/>
              <a:t>에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678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연산의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Join, Project, Group </a:t>
            </a:r>
            <a:r>
              <a:rPr lang="ko-KR" altLang="en-US" dirty="0" smtClean="0"/>
              <a:t>연산은 특정 속성 값을 기준으로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grouping</a:t>
            </a:r>
            <a:r>
              <a:rPr lang="ko-KR" altLang="en-US" dirty="0" smtClean="0"/>
              <a:t>할 필요가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Grouping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1074738" lvl="2" indent="-358775">
              <a:buFont typeface="+mj-ea"/>
              <a:buAutoNum type="circleNumDbPlain"/>
            </a:pPr>
            <a:r>
              <a:rPr lang="en-US" altLang="ko-KR" dirty="0" smtClean="0"/>
              <a:t>Nested loop</a:t>
            </a:r>
          </a:p>
          <a:p>
            <a:pPr marL="1074738" lvl="2" indent="-358775">
              <a:buFont typeface="+mj-ea"/>
              <a:buAutoNum type="circleNumDbPlain"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1074738" lvl="2" indent="-358775">
              <a:buFont typeface="+mj-ea"/>
              <a:buAutoNum type="circleNumDbPlain"/>
            </a:pPr>
            <a:r>
              <a:rPr lang="en-US" altLang="ko-KR" dirty="0" smtClean="0"/>
              <a:t>Hash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1074738" lvl="2" indent="-358775">
              <a:buFont typeface="+mj-ea"/>
              <a:buAutoNum type="circleNumDbPlain"/>
            </a:pPr>
            <a:r>
              <a:rPr lang="en-US" altLang="ko-KR" dirty="0" smtClean="0"/>
              <a:t>Merge &amp; Sort</a:t>
            </a:r>
          </a:p>
          <a:p>
            <a:pPr marL="1074738" lvl="2" indent="-358775">
              <a:buFont typeface="+mj-ea"/>
              <a:buAutoNum type="circleNumDbPlain"/>
            </a:pPr>
            <a:r>
              <a:rPr lang="en-US" altLang="ko-KR" dirty="0" smtClean="0"/>
              <a:t>Hashing</a:t>
            </a:r>
          </a:p>
          <a:p>
            <a:pPr marL="1074738" lvl="2" indent="-358775">
              <a:buFont typeface="+mj-ea"/>
              <a:buAutoNum type="circleNumDbPlain"/>
            </a:pPr>
            <a:r>
              <a:rPr lang="ko-KR" altLang="en-US" dirty="0" smtClean="0"/>
              <a:t>위의 방법을 조합한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Two-way Join</a:t>
            </a:r>
          </a:p>
          <a:p>
            <a:pPr lvl="2"/>
            <a:r>
              <a:rPr lang="en-US" altLang="ko-KR" dirty="0" smtClean="0"/>
              <a:t>Multi-way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831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 </a:t>
            </a:r>
            <a:r>
              <a:rPr lang="ko-KR" altLang="en-US" dirty="0"/>
              <a:t>연산의 </a:t>
            </a:r>
            <a:r>
              <a:rPr lang="ko-KR" altLang="en-US" dirty="0" smtClean="0"/>
              <a:t>구현 알고리즘</a:t>
            </a:r>
            <a:r>
              <a:rPr lang="en-US" altLang="ko-KR" dirty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39039"/>
            <a:ext cx="8229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Nested loop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for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=1;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&lt;=n;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++)	{		// loop for outer relation R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for (j=1; j&lt;=m; j++) {		// loop for inner relation S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</a:rPr>
              <a:t>if (R(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).A == S(j).A</a:t>
            </a:r>
          </a:p>
          <a:p>
            <a:pPr lvl="3"/>
            <a:r>
              <a:rPr lang="en-US" altLang="ko-KR" dirty="0" smtClean="0">
                <a:latin typeface="Times New Roman" panose="02020603050405020304" pitchFamily="18" charset="0"/>
              </a:rPr>
              <a:t>add 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)·S(j) to result;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ko-KR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71068"/>
            <a:ext cx="82296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Merge &amp; Sort : relations R &amp; S are sorted by attribute A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k = 1;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for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=1;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&lt;=n;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++)	{		// loop for outer relation R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for (j=k; j&lt;=m; j++) {		// loop for inner relation S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if (S(j).A == R(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).</a:t>
            </a:r>
            <a:r>
              <a:rPr lang="en-US" altLang="ko-KR" dirty="0" smtClean="0">
                <a:latin typeface="Times New Roman" panose="02020603050405020304" pitchFamily="18" charset="0"/>
              </a:rPr>
              <a:t>A)</a:t>
            </a:r>
          </a:p>
          <a:p>
            <a:pPr lvl="3"/>
            <a:r>
              <a:rPr lang="en-US" altLang="ko-KR" dirty="0" smtClean="0">
                <a:latin typeface="Times New Roman" panose="02020603050405020304" pitchFamily="18" charset="0"/>
              </a:rPr>
              <a:t>add 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)·S(j) to result;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</a:rPr>
              <a:t>if (S(j).A &gt; 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).A) break;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k = j;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ko-KR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90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연산의 구현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39039"/>
            <a:ext cx="8229600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Project attributes : ‘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attr_list</a:t>
            </a:r>
            <a:r>
              <a:rPr lang="en-US" altLang="ko-KR" dirty="0" smtClean="0">
                <a:latin typeface="Times New Roman" panose="02020603050405020304" pitchFamily="18" charset="0"/>
              </a:rPr>
              <a:t>’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// attar-list</a:t>
            </a:r>
            <a:r>
              <a:rPr lang="ko-KR" altLang="en-US" dirty="0" smtClean="0">
                <a:latin typeface="Times New Roman" panose="02020603050405020304" pitchFamily="18" charset="0"/>
              </a:rPr>
              <a:t>로 </a:t>
            </a:r>
            <a:r>
              <a:rPr lang="en-US" altLang="ko-KR" dirty="0" smtClean="0">
                <a:latin typeface="Times New Roman" panose="02020603050405020304" pitchFamily="18" charset="0"/>
              </a:rPr>
              <a:t>projection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for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=1;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&lt;=n;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++)	{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add 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)[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attr_list</a:t>
            </a:r>
            <a:r>
              <a:rPr lang="en-US" altLang="ko-KR" dirty="0" smtClean="0">
                <a:latin typeface="Times New Roman" panose="02020603050405020304" pitchFamily="18" charset="0"/>
              </a:rPr>
              <a:t>] to X		// X: temporary relation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// check duplicability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if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R.key</a:t>
            </a:r>
            <a:r>
              <a:rPr lang="en-US" altLang="ko-KR" dirty="0" smtClean="0">
                <a:latin typeface="Times New Roman" panose="02020603050405020304" pitchFamily="18" charset="0"/>
              </a:rPr>
              <a:t> in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attr_list</a:t>
            </a:r>
            <a:r>
              <a:rPr lang="en-US" altLang="ko-KR" dirty="0" smtClean="0">
                <a:latin typeface="Times New Roman" panose="02020603050405020304" pitchFamily="18" charset="0"/>
              </a:rPr>
              <a:t>) { T = X; return; }	// T: result relation</a:t>
            </a: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sort tuples in X;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= 1; j = 2;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while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 &lt;= n) {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add X(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) to T;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while (T[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] == X[j]) {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</a:rPr>
              <a:t>j = j + 1;			// </a:t>
            </a:r>
            <a:r>
              <a:rPr lang="ko-KR" altLang="en-US" dirty="0" smtClean="0">
                <a:latin typeface="Times New Roman" panose="02020603050405020304" pitchFamily="18" charset="0"/>
              </a:rPr>
              <a:t>동일한 원소는 </a:t>
            </a:r>
            <a:r>
              <a:rPr lang="en-US" altLang="ko-KR" dirty="0" smtClean="0">
                <a:latin typeface="Times New Roman" panose="02020603050405020304" pitchFamily="18" charset="0"/>
              </a:rPr>
              <a:t>skip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ko-KR" dirty="0" err="1" smtClean="0">
                <a:latin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</a:rPr>
              <a:t> = j;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j = j+1;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ko-KR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0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비용함수란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Cost formula or Cost function</a:t>
            </a:r>
          </a:p>
          <a:p>
            <a:pPr lvl="1"/>
            <a:r>
              <a:rPr lang="ko-KR" altLang="en-US" dirty="0" smtClean="0"/>
              <a:t>특정 관계 대수 연산에 대한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를 선택할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에 대한 소요 비용을 계산하는 함수</a:t>
            </a:r>
            <a:endParaRPr lang="en-US" altLang="ko-KR" dirty="0" smtClean="0"/>
          </a:p>
          <a:p>
            <a:r>
              <a:rPr lang="ko-KR" altLang="en-US" dirty="0" smtClean="0"/>
              <a:t>비용 함수가 필요로 하는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메모리와 디스크 사이의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전송 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파일의 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레코드 수 </a:t>
            </a:r>
            <a:r>
              <a:rPr lang="en-US" altLang="ko-KR" dirty="0" smtClean="0"/>
              <a:t>r, block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b, </a:t>
            </a:r>
            <a:r>
              <a:rPr lang="ko-KR" altLang="en-US" dirty="0" smtClean="0"/>
              <a:t>파일에 대한 블록 인수 </a:t>
            </a:r>
            <a:r>
              <a:rPr lang="en-US" altLang="ko-KR" dirty="0" smtClean="0"/>
              <a:t>b</a:t>
            </a:r>
            <a:r>
              <a:rPr lang="en-US" altLang="ko-KR" baseline="-25000" dirty="0" smtClean="0"/>
              <a:t>i</a:t>
            </a:r>
          </a:p>
          <a:p>
            <a:pPr lvl="2"/>
            <a:r>
              <a:rPr lang="ko-KR" altLang="en-US" dirty="0" smtClean="0"/>
              <a:t>기본 접근 방법과 기본 접근 </a:t>
            </a:r>
            <a:r>
              <a:rPr lang="en-US" altLang="ko-KR" dirty="0" smtClean="0"/>
              <a:t>attribute: </a:t>
            </a:r>
            <a:r>
              <a:rPr lang="ko-KR" altLang="en-US" dirty="0" smtClean="0"/>
              <a:t>정렬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집중 여부</a:t>
            </a:r>
            <a:r>
              <a:rPr lang="en-US" altLang="ko-KR" dirty="0" smtClean="0"/>
              <a:t>, ...</a:t>
            </a:r>
          </a:p>
          <a:p>
            <a:pPr lvl="2"/>
            <a:r>
              <a:rPr lang="ko-KR" altLang="en-US" dirty="0" smtClean="0"/>
              <a:t>저장된 인덱스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값에 대하여 서로 다른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s</a:t>
            </a:r>
          </a:p>
          <a:p>
            <a:pPr lvl="1"/>
            <a:r>
              <a:rPr lang="ko-KR" altLang="en-US" dirty="0" smtClean="0"/>
              <a:t>연산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161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INGRES 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QUEL</a:t>
            </a:r>
            <a:r>
              <a:rPr lang="ko-KR" altLang="en-US" dirty="0" smtClean="0"/>
              <a:t>의 실행을 위한 최적화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 변수가 관련된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변수만 포함하는 소질의문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분해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Detachment(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소질의문을 식별하여 분리시키는 것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Tuple substitution(</a:t>
            </a:r>
            <a:r>
              <a:rPr lang="ko-KR" altLang="en-US" dirty="0" err="1"/>
              <a:t>튜</a:t>
            </a:r>
            <a:r>
              <a:rPr lang="ko-KR" altLang="en-US" dirty="0" err="1" smtClean="0"/>
              <a:t>플</a:t>
            </a:r>
            <a:r>
              <a:rPr lang="ko-KR" altLang="en-US" dirty="0" smtClean="0"/>
              <a:t> 대입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질의문의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변수에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실제 행의 값을 대입시켜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실행하는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S: Student, C: Course, E: Enroll</a:t>
            </a:r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교과목에 등록한 </a:t>
            </a:r>
            <a:r>
              <a:rPr lang="en-US" altLang="ko-KR" dirty="0" smtClean="0"/>
              <a:t>SE </a:t>
            </a:r>
            <a:r>
              <a:rPr lang="ko-KR" altLang="en-US" dirty="0" smtClean="0"/>
              <a:t>학생으로서 기말 성적이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점 이상인 학생의 이름을 검색하라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46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저장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디스크에 데이터가 배치되어 저장되어 있는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방법이 제안되었으며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구조에 따라 성능이 모두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 구조는 어떻게 선정하는가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각 구조마다 적합한 응용이 서로 다르기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응용에 최적인 저장 구조는 없다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적절한 저장 방식을 선정하는 과정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물리적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규모가 크고 복잡해 질수록 물리적 설계는 점점 더 어려운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300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질의문</a:t>
            </a:r>
            <a:r>
              <a:rPr lang="ko-KR" altLang="en-US" dirty="0" smtClean="0"/>
              <a:t> 분해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5167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Q</a:t>
            </a:r>
            <a:r>
              <a:rPr lang="en-US" altLang="ko-KR" dirty="0">
                <a:latin typeface="Times New Roman" panose="02020603050405020304" pitchFamily="18" charset="0"/>
              </a:rPr>
              <a:t>: RETRIEVE (</a:t>
            </a:r>
            <a:r>
              <a:rPr lang="en-US" altLang="ko-KR" dirty="0" err="1">
                <a:latin typeface="Times New Roman" panose="02020603050405020304" pitchFamily="18" charset="0"/>
              </a:rPr>
              <a:t>S.Sname</a:t>
            </a:r>
            <a:r>
              <a:rPr lang="en-US" altLang="ko-KR" dirty="0">
                <a:latin typeface="Times New Roman" panose="02020603050405020304" pitchFamily="18" charset="0"/>
              </a:rPr>
              <a:t>) WHERE </a:t>
            </a:r>
            <a:r>
              <a:rPr lang="en-US" altLang="ko-KR" dirty="0" err="1">
                <a:latin typeface="Times New Roman" panose="02020603050405020304" pitchFamily="18" charset="0"/>
              </a:rPr>
              <a:t>S.Dept</a:t>
            </a:r>
            <a:r>
              <a:rPr lang="en-US" altLang="ko-KR" dirty="0">
                <a:latin typeface="Times New Roman" panose="02020603050405020304" pitchFamily="18" charset="0"/>
              </a:rPr>
              <a:t> = ‘SE</a:t>
            </a:r>
            <a:r>
              <a:rPr lang="en-US" altLang="ko-KR" dirty="0" smtClean="0">
                <a:latin typeface="Times New Roman" panose="02020603050405020304" pitchFamily="18" charset="0"/>
              </a:rPr>
              <a:t>’ AND </a:t>
            </a:r>
            <a:r>
              <a:rPr lang="en-US" altLang="ko-KR" dirty="0" err="1">
                <a:latin typeface="Times New Roman" panose="02020603050405020304" pitchFamily="18" charset="0"/>
              </a:rPr>
              <a:t>S.Sno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E.Sno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AND </a:t>
            </a:r>
            <a:r>
              <a:rPr lang="en-US" altLang="ko-KR" dirty="0" err="1">
                <a:latin typeface="Times New Roman" panose="02020603050405020304" pitchFamily="18" charset="0"/>
              </a:rPr>
              <a:t>E.Final</a:t>
            </a:r>
            <a:r>
              <a:rPr lang="en-US" altLang="ko-KR" dirty="0">
                <a:latin typeface="Times New Roman" panose="02020603050405020304" pitchFamily="18" charset="0"/>
              </a:rPr>
              <a:t> &gt;= </a:t>
            </a:r>
            <a:r>
              <a:rPr lang="en-US" altLang="ko-KR" dirty="0" smtClean="0">
                <a:latin typeface="Times New Roman" panose="02020603050405020304" pitchFamily="18" charset="0"/>
              </a:rPr>
              <a:t>90 AND </a:t>
            </a:r>
            <a:r>
              <a:rPr lang="en-US" altLang="ko-KR" dirty="0" err="1">
                <a:latin typeface="Times New Roman" panose="02020603050405020304" pitchFamily="18" charset="0"/>
              </a:rPr>
              <a:t>E.Cno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C.Cno</a:t>
            </a:r>
            <a:r>
              <a:rPr lang="en-US" altLang="ko-KR" dirty="0" smtClean="0">
                <a:latin typeface="Times New Roman" panose="02020603050405020304" pitchFamily="18" charset="0"/>
              </a:rPr>
              <a:t> AND </a:t>
            </a:r>
            <a:r>
              <a:rPr lang="en-US" altLang="ko-KR" dirty="0" err="1">
                <a:latin typeface="Times New Roman" panose="02020603050405020304" pitchFamily="18" charset="0"/>
              </a:rPr>
              <a:t>C.Cname</a:t>
            </a:r>
            <a:r>
              <a:rPr lang="en-US" altLang="ko-KR" dirty="0">
                <a:latin typeface="Times New Roman" panose="02020603050405020304" pitchFamily="18" charset="0"/>
              </a:rPr>
              <a:t> = ‘DB</a:t>
            </a:r>
            <a:r>
              <a:rPr lang="en-US" altLang="ko-KR" dirty="0" smtClean="0">
                <a:latin typeface="Times New Roman" panose="02020603050405020304" pitchFamily="18" charset="0"/>
              </a:rPr>
              <a:t>’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13176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D1: RETRIEVE INTO C’(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C.Cno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C.Cname</a:t>
            </a:r>
            <a:r>
              <a:rPr lang="en-US" altLang="ko-KR" dirty="0" smtClean="0">
                <a:latin typeface="Times New Roman" panose="02020603050405020304" pitchFamily="18" charset="0"/>
              </a:rPr>
              <a:t> = ‘DB’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Q1: RETRIEVE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S.Sname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</a:t>
            </a:r>
            <a:r>
              <a:rPr lang="en-US" altLang="ko-KR" dirty="0" err="1">
                <a:latin typeface="Times New Roman" panose="02020603050405020304" pitchFamily="18" charset="0"/>
              </a:rPr>
              <a:t>S.Dept</a:t>
            </a:r>
            <a:r>
              <a:rPr lang="en-US" altLang="ko-KR" dirty="0">
                <a:latin typeface="Times New Roman" panose="02020603050405020304" pitchFamily="18" charset="0"/>
              </a:rPr>
              <a:t> = ‘SE’ AND </a:t>
            </a:r>
            <a:r>
              <a:rPr lang="en-US" altLang="ko-KR" dirty="0" err="1">
                <a:latin typeface="Times New Roman" panose="02020603050405020304" pitchFamily="18" charset="0"/>
              </a:rPr>
              <a:t>S.Sno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E.Sno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AND </a:t>
            </a:r>
            <a:r>
              <a:rPr lang="en-US" altLang="ko-KR" dirty="0" err="1">
                <a:latin typeface="Times New Roman" panose="02020603050405020304" pitchFamily="18" charset="0"/>
              </a:rPr>
              <a:t>E.Final</a:t>
            </a:r>
            <a:r>
              <a:rPr lang="en-US" altLang="ko-KR" dirty="0">
                <a:latin typeface="Times New Roman" panose="02020603050405020304" pitchFamily="18" charset="0"/>
              </a:rPr>
              <a:t> &gt;= 90 AND </a:t>
            </a:r>
            <a:r>
              <a:rPr lang="en-US" altLang="ko-KR" dirty="0" err="1">
                <a:latin typeface="Times New Roman" panose="02020603050405020304" pitchFamily="18" charset="0"/>
              </a:rPr>
              <a:t>E.Cno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smtClean="0">
                <a:latin typeface="Times New Roman" panose="02020603050405020304" pitchFamily="18" charset="0"/>
              </a:rPr>
              <a:t>C’.</a:t>
            </a:r>
            <a:r>
              <a:rPr lang="en-US" altLang="ko-KR" dirty="0" err="1">
                <a:latin typeface="Times New Roman" panose="02020603050405020304" pitchFamily="18" charset="0"/>
              </a:rPr>
              <a:t>Cno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</a:p>
          <a:p>
            <a:endParaRPr lang="ko-KR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85183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D2: RETRIEVE INTO E’(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E.Sno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E.Cno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E.Final</a:t>
            </a:r>
            <a:r>
              <a:rPr lang="en-US" altLang="ko-KR" dirty="0" smtClean="0">
                <a:latin typeface="Times New Roman" panose="02020603050405020304" pitchFamily="18" charset="0"/>
              </a:rPr>
              <a:t> &gt;= 90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Q2: RETRIEVE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S.Sname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</a:t>
            </a:r>
            <a:r>
              <a:rPr lang="en-US" altLang="ko-KR" dirty="0" err="1">
                <a:latin typeface="Times New Roman" panose="02020603050405020304" pitchFamily="18" charset="0"/>
              </a:rPr>
              <a:t>S.Dept</a:t>
            </a:r>
            <a:r>
              <a:rPr lang="en-US" altLang="ko-KR" dirty="0">
                <a:latin typeface="Times New Roman" panose="02020603050405020304" pitchFamily="18" charset="0"/>
              </a:rPr>
              <a:t> = ‘SE’ AND </a:t>
            </a:r>
            <a:r>
              <a:rPr lang="en-US" altLang="ko-KR" dirty="0" err="1">
                <a:latin typeface="Times New Roman" panose="02020603050405020304" pitchFamily="18" charset="0"/>
              </a:rPr>
              <a:t>S.Sno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smtClean="0">
                <a:latin typeface="Times New Roman" panose="02020603050405020304" pitchFamily="18" charset="0"/>
              </a:rPr>
              <a:t>E’.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AND </a:t>
            </a:r>
            <a:r>
              <a:rPr lang="en-US" altLang="ko-KR" dirty="0" smtClean="0">
                <a:latin typeface="Times New Roman" panose="02020603050405020304" pitchFamily="18" charset="0"/>
              </a:rPr>
              <a:t>E’.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C’.</a:t>
            </a:r>
            <a:r>
              <a:rPr lang="en-US" altLang="ko-KR" dirty="0" err="1">
                <a:latin typeface="Times New Roman" panose="02020603050405020304" pitchFamily="18" charset="0"/>
              </a:rPr>
              <a:t>Cno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380191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D3: RETRIEVE INTO S’(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S.Sno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S.Sname</a:t>
            </a:r>
            <a:r>
              <a:rPr lang="en-US" altLang="ko-KR" dirty="0" smtClean="0">
                <a:latin typeface="Times New Roman" panose="02020603050405020304" pitchFamily="18" charset="0"/>
              </a:rPr>
              <a:t>) </a:t>
            </a:r>
            <a:r>
              <a:rPr lang="en-US" altLang="ko-KR" dirty="0">
                <a:latin typeface="Times New Roman" panose="02020603050405020304" pitchFamily="18" charset="0"/>
              </a:rPr>
              <a:t>WHERE </a:t>
            </a:r>
            <a:r>
              <a:rPr lang="en-US" altLang="ko-KR" dirty="0" err="1">
                <a:latin typeface="Times New Roman" panose="02020603050405020304" pitchFamily="18" charset="0"/>
              </a:rPr>
              <a:t>S.Dept</a:t>
            </a:r>
            <a:r>
              <a:rPr lang="en-US" altLang="ko-KR" dirty="0">
                <a:latin typeface="Times New Roman" panose="02020603050405020304" pitchFamily="18" charset="0"/>
              </a:rPr>
              <a:t> = ‘SE’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Q3: RETRIEVE (S’.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smtClean="0">
                <a:latin typeface="Times New Roman" panose="02020603050405020304" pitchFamily="18" charset="0"/>
              </a:rPr>
              <a:t>E’.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AND </a:t>
            </a:r>
            <a:r>
              <a:rPr lang="en-US" altLang="ko-KR" dirty="0" smtClean="0">
                <a:latin typeface="Times New Roman" panose="02020603050405020304" pitchFamily="18" charset="0"/>
              </a:rPr>
              <a:t>E’.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C’.</a:t>
            </a:r>
            <a:r>
              <a:rPr lang="en-US" altLang="ko-KR" dirty="0" err="1">
                <a:latin typeface="Times New Roman" panose="02020603050405020304" pitchFamily="18" charset="0"/>
              </a:rPr>
              <a:t>Cno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75199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D4: RETRIEVE INTO E’’(E’.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E’.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dirty="0" smtClean="0">
                <a:latin typeface="Times New Roman" panose="02020603050405020304" pitchFamily="18" charset="0"/>
              </a:rPr>
              <a:t> = C’.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Q4: RETRIEVE (S’.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dirty="0" smtClean="0">
                <a:latin typeface="Times New Roman" panose="02020603050405020304" pitchFamily="18" charset="0"/>
              </a:rPr>
              <a:t>) WHERE 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smtClean="0">
                <a:latin typeface="Times New Roman" panose="02020603050405020304" pitchFamily="18" charset="0"/>
              </a:rPr>
              <a:t>E’’.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90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질의문</a:t>
            </a:r>
            <a:r>
              <a:rPr lang="ko-KR" altLang="en-US" dirty="0"/>
              <a:t> 분해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8234"/>
            <a:ext cx="8229600" cy="243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질의문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Q</a:t>
            </a:r>
            <a:r>
              <a:rPr lang="ko-KR" altLang="en-US" dirty="0" smtClean="0">
                <a:latin typeface="Times New Roman" panose="02020603050405020304" pitchFamily="18" charset="0"/>
              </a:rPr>
              <a:t>는 다음과 같은 소질의문으로 분해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①3</a:t>
            </a:r>
            <a:r>
              <a:rPr lang="ko-KR" altLang="en-US" dirty="0" smtClean="0">
                <a:latin typeface="Times New Roman" panose="02020603050405020304" pitchFamily="18" charset="0"/>
              </a:rPr>
              <a:t>개의 단일 변수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질의문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D1, D2, D3.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②2</a:t>
            </a:r>
            <a:r>
              <a:rPr lang="ko-KR" altLang="en-US" dirty="0" smtClean="0">
                <a:latin typeface="Times New Roman" panose="02020603050405020304" pitchFamily="18" charset="0"/>
              </a:rPr>
              <a:t>개의 </a:t>
            </a:r>
            <a:r>
              <a:rPr lang="en-US" altLang="ko-KR" dirty="0" smtClean="0">
                <a:latin typeface="Times New Roman" panose="02020603050405020304" pitchFamily="18" charset="0"/>
              </a:rPr>
              <a:t>2</a:t>
            </a:r>
            <a:r>
              <a:rPr lang="ko-KR" altLang="en-US" dirty="0" smtClean="0">
                <a:latin typeface="Times New Roman" panose="02020603050405020304" pitchFamily="18" charset="0"/>
              </a:rPr>
              <a:t>변수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질의문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D4, Q4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질의문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Q4</a:t>
            </a:r>
            <a:r>
              <a:rPr lang="ko-KR" altLang="en-US" dirty="0" smtClean="0">
                <a:latin typeface="Times New Roman" panose="02020603050405020304" pitchFamily="18" charset="0"/>
              </a:rPr>
              <a:t>의 실행 결과 </a:t>
            </a:r>
            <a:r>
              <a:rPr lang="en-US" altLang="ko-KR" dirty="0" smtClean="0">
                <a:latin typeface="Times New Roman" panose="02020603050405020304" pitchFamily="18" charset="0"/>
              </a:rPr>
              <a:t>= {100, 300, 400}</a:t>
            </a:r>
            <a:r>
              <a:rPr lang="ko-KR" altLang="en-US" dirty="0" smtClean="0">
                <a:latin typeface="Times New Roman" panose="02020603050405020304" pitchFamily="18" charset="0"/>
              </a:rPr>
              <a:t>라 하자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r>
              <a:rPr lang="ko-KR" altLang="en-US" dirty="0" smtClean="0">
                <a:latin typeface="Times New Roman" panose="02020603050405020304" pitchFamily="18" charset="0"/>
              </a:rPr>
              <a:t>그러면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질의문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Q</a:t>
            </a:r>
            <a:r>
              <a:rPr lang="ko-KR" altLang="en-US" dirty="0" smtClean="0">
                <a:latin typeface="Times New Roman" panose="02020603050405020304" pitchFamily="18" charset="0"/>
              </a:rPr>
              <a:t>에 대한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</a:t>
            </a:r>
            <a:r>
              <a:rPr lang="ko-KR" altLang="en-US" dirty="0" smtClean="0">
                <a:latin typeface="Times New Roman" panose="02020603050405020304" pitchFamily="18" charset="0"/>
              </a:rPr>
              <a:t>실행 결과는 다음의 질의와 같다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RETRIEVE (S’.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dirty="0" smtClean="0">
                <a:latin typeface="Times New Roman" panose="02020603050405020304" pitchFamily="18" charset="0"/>
              </a:rPr>
              <a:t>) 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WHERE 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 = 100 OR 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 = 300 OR S’.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 = 400</a:t>
            </a:r>
          </a:p>
        </p:txBody>
      </p:sp>
    </p:spTree>
    <p:extLst>
      <p:ext uri="{BB962C8B-B14F-4D97-AF65-F5344CB8AC3E}">
        <p14:creationId xmlns:p14="http://schemas.microsoft.com/office/powerpoint/2010/main" val="480516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의미적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</a:t>
            </a:r>
            <a:r>
              <a:rPr lang="ko-KR" altLang="en-US" dirty="0"/>
              <a:t>최</a:t>
            </a:r>
            <a:r>
              <a:rPr lang="ko-KR" altLang="en-US" dirty="0" smtClean="0"/>
              <a:t>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174442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Semantic Query Optimization ?</a:t>
            </a:r>
          </a:p>
          <a:p>
            <a:pPr lvl="1"/>
            <a:r>
              <a:rPr lang="ko-KR" altLang="en-US" dirty="0" smtClean="0"/>
              <a:t>앞에서 설명한 질의 최적화는 구문</a:t>
            </a:r>
            <a:r>
              <a:rPr lang="en-US" altLang="ko-KR" dirty="0" smtClean="0"/>
              <a:t>(syntax)</a:t>
            </a:r>
            <a:r>
              <a:rPr lang="ko-KR" altLang="en-US" dirty="0" smtClean="0"/>
              <a:t>에만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의미적 질의 최적화는 ①구문적 변환 규칙과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에 기술된 다양한 제약 조건</a:t>
            </a:r>
            <a:r>
              <a:rPr lang="en-US" altLang="ko-KR" dirty="0" smtClean="0"/>
              <a:t>(constraints)</a:t>
            </a:r>
            <a:r>
              <a:rPr lang="ko-KR" altLang="en-US" dirty="0" smtClean="0"/>
              <a:t>을 혼용하는 최적화 기법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199" y="2978870"/>
                <a:ext cx="8229600" cy="17543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Case1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)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‘SELECT </a:t>
                </a:r>
                <a:r>
                  <a:rPr lang="en-US" altLang="ko-KR" dirty="0" err="1">
                    <a:latin typeface="Times New Roman" panose="02020603050405020304" pitchFamily="18" charset="0"/>
                  </a:rPr>
                  <a:t>Sname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 FROM Student WHERE year &gt;=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5’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에서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dirty="0" err="1" smtClean="0">
                    <a:latin typeface="Times New Roman" panose="02020603050405020304" pitchFamily="18" charset="0"/>
                  </a:rPr>
                  <a:t>무결성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제약 조건</a:t>
                </a:r>
                <a:endParaRPr lang="en-US" altLang="ko-KR" dirty="0" smtClean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Times New Roman" panose="02020603050405020304" pitchFamily="18" charset="0"/>
                  </a:rPr>
                  <a:t>‘1 ≤ year ≤ 4’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이 존재한다면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?</a:t>
                </a:r>
              </a:p>
              <a:p>
                <a:pPr lvl="1"/>
                <a:r>
                  <a:rPr lang="en-US" altLang="ko-KR" dirty="0" smtClean="0">
                    <a:latin typeface="Times New Roman" panose="02020603050405020304" pitchFamily="18" charset="0"/>
                  </a:rPr>
                  <a:t>-&gt;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질의문의 결과가 공백임을 알 수 있으므로 실행 없이 응답 가능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 </a:t>
                </a:r>
                <a:endParaRPr lang="en-US" altLang="ko-KR" dirty="0">
                  <a:latin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case2)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주어진 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𝑆𝑛𝑜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𝑆𝑛𝑜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에서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참조 </a:t>
                </a:r>
                <a:r>
                  <a:rPr lang="ko-KR" altLang="en-US" dirty="0" err="1" smtClean="0">
                    <a:latin typeface="Times New Roman" panose="02020603050405020304" pitchFamily="18" charset="0"/>
                  </a:rPr>
                  <a:t>무결성이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보장된다면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?</a:t>
                </a:r>
              </a:p>
              <a:p>
                <a:pPr lvl="1"/>
                <a:r>
                  <a:rPr lang="en-US" altLang="ko-KR" dirty="0" smtClean="0">
                    <a:latin typeface="Times New Roman" panose="02020603050405020304" pitchFamily="18" charset="0"/>
                  </a:rPr>
                  <a:t>-&gt; E(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Cno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Sno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Grade)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에서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Sno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는 외래 키이므로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join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연산은 불필요하고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</a:t>
                </a:r>
              </a:p>
              <a:p>
                <a:pPr lvl="1"/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 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따라서 주어진 식은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𝐶𝑛𝑜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로 변환 가능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  <a:endParaRPr lang="en-US" altLang="ko-KR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978870"/>
                <a:ext cx="82296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593" t="-2787" b="-5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199" y="4836892"/>
            <a:ext cx="8229601" cy="123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72000" rIns="91440" bIns="7200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57188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1pPr>
            <a:lvl2pPr marL="712788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2pPr>
            <a:lvl3pPr marL="1081088" indent="-3683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3pPr>
            <a:lvl4pPr marL="1436688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kumimoji="1" sz="18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4pPr>
            <a:lvl5pPr marL="1252538" indent="-1730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kern="0" dirty="0" smtClean="0"/>
              <a:t>문제점</a:t>
            </a:r>
            <a:r>
              <a:rPr lang="en-US" altLang="ko-KR" kern="0" dirty="0" smtClean="0"/>
              <a:t> ?</a:t>
            </a:r>
          </a:p>
          <a:p>
            <a:pPr lvl="1"/>
            <a:r>
              <a:rPr lang="ko-KR" altLang="en-US" kern="0" dirty="0" smtClean="0"/>
              <a:t>의미적 최적화를 시킬 수 있는 제약 조건을 발견하는 것은 지극히 어려운 일 </a:t>
            </a:r>
            <a:r>
              <a:rPr lang="en-US" altLang="ko-KR" kern="0" dirty="0" smtClean="0"/>
              <a:t>-&gt; </a:t>
            </a:r>
            <a:r>
              <a:rPr lang="ko-KR" altLang="en-US" kern="0" dirty="0" smtClean="0"/>
              <a:t>많은 시간과 노력이 요구됨</a:t>
            </a:r>
            <a:r>
              <a:rPr lang="en-US" altLang="ko-KR" kern="0" dirty="0" smtClean="0"/>
              <a:t>!</a:t>
            </a:r>
          </a:p>
          <a:p>
            <a:pPr lvl="1"/>
            <a:r>
              <a:rPr lang="ko-KR" altLang="en-US" kern="0" dirty="0" smtClean="0"/>
              <a:t>현실적으로  적용하기에는 무리가 있음</a:t>
            </a:r>
            <a:r>
              <a:rPr lang="en-US" altLang="ko-KR" kern="0" smtClean="0"/>
              <a:t>.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6512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일반적인 접근 과정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57200" y="1272619"/>
            <a:ext cx="5783344" cy="3914869"/>
            <a:chOff x="1404594" y="1564849"/>
            <a:chExt cx="5749410" cy="4233880"/>
          </a:xfrm>
        </p:grpSpPr>
        <p:sp>
          <p:nvSpPr>
            <p:cNvPr id="4" name="타원 3"/>
            <p:cNvSpPr/>
            <p:nvPr/>
          </p:nvSpPr>
          <p:spPr bwMode="auto">
            <a:xfrm>
              <a:off x="3233394" y="1564849"/>
              <a:ext cx="1989056" cy="490194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사용자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233394" y="2545237"/>
              <a:ext cx="1989056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DBMS</a:t>
              </a:r>
              <a:endParaRPr lang="ko-KR" altLang="en-US" dirty="0" smtClean="0"/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233394" y="3393649"/>
              <a:ext cx="1989056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File </a:t>
              </a:r>
              <a:r>
                <a:rPr lang="ko-KR" altLang="en-US" dirty="0" smtClean="0"/>
                <a:t>관리자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233394" y="4242061"/>
              <a:ext cx="1989056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Disk</a:t>
              </a:r>
              <a:r>
                <a:rPr lang="ko-KR" altLang="en-US" dirty="0" smtClean="0"/>
                <a:t> 관리자</a:t>
              </a:r>
            </a:p>
          </p:txBody>
        </p:sp>
        <p:sp>
          <p:nvSpPr>
            <p:cNvPr id="8" name="순서도: 자기 디스크 7"/>
            <p:cNvSpPr/>
            <p:nvPr/>
          </p:nvSpPr>
          <p:spPr bwMode="auto">
            <a:xfrm>
              <a:off x="3233394" y="5173746"/>
              <a:ext cx="1989056" cy="624983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저장 </a:t>
              </a:r>
              <a:r>
                <a:rPr lang="en-US" altLang="ko-KR" dirty="0" smtClean="0"/>
                <a:t>DB</a:t>
              </a:r>
              <a:endParaRPr lang="ko-KR" altLang="en-US" dirty="0" smtClean="0"/>
            </a:p>
          </p:txBody>
        </p:sp>
        <p:cxnSp>
          <p:nvCxnSpPr>
            <p:cNvPr id="10" name="직선 화살표 연결선 9"/>
            <p:cNvCxnSpPr>
              <a:stCxn id="4" idx="3"/>
            </p:cNvCxnSpPr>
            <p:nvPr/>
          </p:nvCxnSpPr>
          <p:spPr bwMode="auto">
            <a:xfrm>
              <a:off x="3524685" y="1983256"/>
              <a:ext cx="940" cy="561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endCxn id="4" idx="5"/>
            </p:cNvCxnSpPr>
            <p:nvPr/>
          </p:nvCxnSpPr>
          <p:spPr bwMode="auto">
            <a:xfrm flipV="1">
              <a:off x="4930219" y="1983256"/>
              <a:ext cx="940" cy="561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 bwMode="auto">
            <a:xfrm>
              <a:off x="3524685" y="2903455"/>
              <a:ext cx="0" cy="490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 bwMode="auto">
            <a:xfrm flipV="1">
              <a:off x="4930219" y="2886417"/>
              <a:ext cx="940" cy="5072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V="1">
              <a:off x="4930219" y="3751868"/>
              <a:ext cx="940" cy="4901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/>
            <p:nvPr/>
          </p:nvCxnSpPr>
          <p:spPr bwMode="auto">
            <a:xfrm flipV="1">
              <a:off x="4930219" y="4600281"/>
              <a:ext cx="940" cy="622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>
              <a:off x="3524685" y="3753438"/>
              <a:ext cx="0" cy="490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>
              <a:off x="3524685" y="4600279"/>
              <a:ext cx="0" cy="6221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모서리가 둥근 직사각형 25"/>
            <p:cNvSpPr/>
            <p:nvPr/>
          </p:nvSpPr>
          <p:spPr bwMode="auto">
            <a:xfrm>
              <a:off x="1404594" y="3308808"/>
              <a:ext cx="5656082" cy="1664672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9731" y="2027091"/>
              <a:ext cx="1643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①레코드 요구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04594" y="2876743"/>
              <a:ext cx="219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②저장 레코드 요청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1502" y="3799002"/>
              <a:ext cx="149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③page </a:t>
              </a:r>
              <a:r>
                <a:rPr lang="ko-KR" altLang="en-US" dirty="0" smtClean="0"/>
                <a:t>요청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92499" y="4573686"/>
              <a:ext cx="2121030" cy="39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④</a:t>
              </a:r>
              <a:r>
                <a:rPr lang="en-US" altLang="ko-KR" dirty="0" smtClean="0"/>
                <a:t>Disk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I/O </a:t>
              </a:r>
              <a:r>
                <a:rPr lang="ko-KR" altLang="en-US" dirty="0" smtClean="0"/>
                <a:t>연산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24566" y="4572222"/>
              <a:ext cx="1457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⑤블록 전송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49074" y="3812298"/>
              <a:ext cx="1498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⑥page </a:t>
              </a:r>
              <a:r>
                <a:rPr lang="ko-KR" altLang="en-US" dirty="0" smtClean="0"/>
                <a:t>반환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4566" y="2884846"/>
              <a:ext cx="222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⑦저장 레코드 반환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9074" y="2030454"/>
              <a:ext cx="904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⑧결과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93131" y="3347182"/>
              <a:ext cx="11095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</a:rPr>
                <a:t>운영체제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7200" y="5478764"/>
            <a:ext cx="8229600" cy="1200329"/>
          </a:xfrm>
          <a:prstGeom prst="rect">
            <a:avLst/>
          </a:prstGeom>
          <a:solidFill>
            <a:srgbClr val="93F6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사용자가 요구하는 레코드가 어떤 저장 레코드인지를 결정 </a:t>
            </a:r>
            <a:endParaRPr lang="en-US" altLang="ko-KR" dirty="0" smtClean="0"/>
          </a:p>
          <a:p>
            <a:r>
              <a:rPr lang="ko-KR" altLang="en-US" dirty="0" smtClean="0"/>
              <a:t>③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관리자는 요청한 저장 레코드가 어떤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에 저장되어 있는가를 결정 </a:t>
            </a:r>
            <a:endParaRPr lang="en-US" altLang="ko-KR" dirty="0" smtClean="0"/>
          </a:p>
          <a:p>
            <a:r>
              <a:rPr lang="ko-KR" altLang="en-US" dirty="0" smtClean="0"/>
              <a:t>④</a:t>
            </a:r>
            <a:r>
              <a:rPr lang="en-US" altLang="ko-KR" dirty="0" smtClean="0"/>
              <a:t>Disk</a:t>
            </a:r>
            <a:r>
              <a:rPr lang="ko-KR" altLang="en-US" dirty="0" smtClean="0"/>
              <a:t> 관리자는 요청한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물리적 위치를 파악하여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</a:t>
            </a:r>
            <a:r>
              <a:rPr lang="en-US" altLang="ko-KR" dirty="0" smtClean="0"/>
              <a:t>Disk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명령을 내린다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20813"/>
              </p:ext>
            </p:extLst>
          </p:nvPr>
        </p:nvGraphicFramePr>
        <p:xfrm>
          <a:off x="6276326" y="2318516"/>
          <a:ext cx="256360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60"/>
                <a:gridCol w="165974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Database</a:t>
                      </a:r>
                      <a:r>
                        <a:rPr lang="ko-KR" altLang="en-US" dirty="0" smtClean="0"/>
                        <a:t>를 보는 관점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of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stored</a:t>
                      </a:r>
                      <a:r>
                        <a:rPr lang="en-US" altLang="ko-KR" baseline="0" dirty="0" smtClean="0"/>
                        <a:t> records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of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logical pages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Disk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sequence of physical pages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Disk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51201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운영체제의 한 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대한 모든 입출력에 대한 책임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관리자가 보는 디스크의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Page: </a:t>
            </a:r>
            <a:r>
              <a:rPr lang="ko-KR" altLang="en-US" dirty="0" smtClean="0"/>
              <a:t>일정한 크기를 갖는 구성 단위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page no.</a:t>
            </a:r>
            <a:r>
              <a:rPr lang="ko-KR" altLang="en-US" dirty="0" smtClean="0"/>
              <a:t>로 식별되며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 디스크 주소로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Page Set: </a:t>
            </a:r>
            <a:r>
              <a:rPr lang="ko-KR" altLang="en-US" dirty="0" smtClean="0"/>
              <a:t>중첩되지 않는 디스크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페이지로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Page set ID</a:t>
            </a:r>
            <a:r>
              <a:rPr lang="ko-KR" altLang="en-US" dirty="0" smtClean="0"/>
              <a:t>로 식별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Free space page set(</a:t>
            </a:r>
            <a:r>
              <a:rPr lang="ko-KR" altLang="en-US" dirty="0" smtClean="0"/>
              <a:t>자유 공간 페이지 세트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예비 페이지를 관리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페이지 세트에 대한 페이지의 할당과 회수는 파일 관리자의 요청에 의해 이루어짐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디스크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페이지 세트들의 논리적 집합</a:t>
            </a:r>
            <a:endParaRPr lang="en-US" altLang="ko-KR" dirty="0" smtClean="0"/>
          </a:p>
          <a:p>
            <a:r>
              <a:rPr lang="ko-KR" altLang="en-US" dirty="0" smtClean="0"/>
              <a:t>수행 기능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 smtClean="0"/>
              <a:t>Page set</a:t>
            </a:r>
            <a:r>
              <a:rPr lang="ko-KR" altLang="en-US" dirty="0" smtClean="0"/>
              <a:t>에서 특정 페이지를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관리자의 요청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dirty="0" smtClean="0"/>
              <a:t>Page set</a:t>
            </a:r>
            <a:r>
              <a:rPr lang="ko-KR" altLang="en-US" dirty="0" smtClean="0"/>
              <a:t>에 특정 페이지를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9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5120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운영체제의 한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의 하위 모듈로 구현하는 경우도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내의 모든 파일에 대한 관리 책임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가 저장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저장 파일</a:t>
            </a:r>
            <a:r>
              <a:rPr lang="en-US" altLang="ko-KR" dirty="0" smtClean="0"/>
              <a:t>(stored file)</a:t>
            </a:r>
            <a:r>
              <a:rPr lang="ko-KR" altLang="en-US" dirty="0" smtClean="0"/>
              <a:t>들의 집합으로 취급할 수 있도록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레코드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일정한 타입을 갖는 구성 단위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RID(Record Identifier: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식별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RID = page no. + offset(= </a:t>
            </a:r>
            <a:r>
              <a:rPr lang="ko-KR" altLang="en-US" dirty="0" smtClean="0"/>
              <a:t>페이지 안에서 값인 </a:t>
            </a:r>
            <a:r>
              <a:rPr lang="en-US" altLang="ko-KR" dirty="0" smtClean="0"/>
              <a:t>slot no.)</a:t>
            </a:r>
          </a:p>
          <a:p>
            <a:pPr lvl="2"/>
            <a:r>
              <a:rPr lang="ko-KR" altLang="en-US" dirty="0" smtClean="0"/>
              <a:t>저장 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타입의 저장 레코드들로 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파일 이름 또는 파일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식별되며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page set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그러나 하나의 </a:t>
            </a:r>
            <a:r>
              <a:rPr lang="en-US" altLang="ko-KR" dirty="0" smtClean="0"/>
              <a:t>page set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저장 파일을 저장 가능</a:t>
            </a:r>
            <a:endParaRPr lang="en-US" altLang="ko-KR" dirty="0" smtClean="0"/>
          </a:p>
          <a:p>
            <a:r>
              <a:rPr lang="ko-KR" altLang="en-US" dirty="0" smtClean="0"/>
              <a:t>수행 기능</a:t>
            </a:r>
            <a:r>
              <a:rPr lang="en-US" altLang="ko-KR" dirty="0" smtClean="0"/>
              <a:t>: DBMS</a:t>
            </a:r>
            <a:r>
              <a:rPr lang="ko-KR" altLang="en-US" dirty="0" smtClean="0"/>
              <a:t>가 파일 관리자에게 내리는 명령 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저장 파일에서 특정 저장 레코드를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교체</a:t>
            </a:r>
            <a:endParaRPr lang="en-US" altLang="ko-KR" dirty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저장 파일에 특정 페이지를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저장 파일을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1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Disk Page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339" y="1385740"/>
            <a:ext cx="3431358" cy="369332"/>
          </a:xfrm>
          <a:prstGeom prst="rect">
            <a:avLst/>
          </a:prstGeom>
          <a:solidFill>
            <a:srgbClr val="93F6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/>
              <a:t>page 0(=disk directory)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5567" y="1385740"/>
            <a:ext cx="3454924" cy="369332"/>
          </a:xfrm>
          <a:prstGeom prst="rect">
            <a:avLst/>
          </a:prstGeom>
          <a:solidFill>
            <a:srgbClr val="93F6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▣ </a:t>
            </a:r>
            <a:r>
              <a:rPr lang="en-US" altLang="ko-KR" dirty="0" smtClean="0"/>
              <a:t>page 0 </a:t>
            </a:r>
            <a:r>
              <a:rPr lang="ko-KR" altLang="en-US" dirty="0" smtClean="0"/>
              <a:t>외의 페이지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2498104"/>
            <a:ext cx="3445497" cy="2988185"/>
            <a:chOff x="457200" y="2045617"/>
            <a:chExt cx="3445497" cy="3431357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71340" y="2055044"/>
              <a:ext cx="3431357" cy="3421930"/>
            </a:xfrm>
            <a:prstGeom prst="rect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457200" y="2422689"/>
              <a:ext cx="3445497" cy="94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150070" y="2055043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3206684" y="2045617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256961" y="2084134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null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540" y="2084539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67729"/>
              </p:ext>
            </p:extLst>
          </p:nvPr>
        </p:nvGraphicFramePr>
        <p:xfrm>
          <a:off x="647306" y="3056116"/>
          <a:ext cx="308570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54"/>
                <a:gridCol w="1542854"/>
              </a:tblGrid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 set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 </a:t>
                      </a:r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</a:tr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자유 공간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48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526568" y="1905974"/>
            <a:ext cx="1045432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next page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6601" y="1935764"/>
            <a:ext cx="847469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no.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 bwMode="auto">
          <a:xfrm>
            <a:off x="530336" y="2333254"/>
            <a:ext cx="225026" cy="337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22" idx="2"/>
          </p:cNvCxnSpPr>
          <p:nvPr/>
        </p:nvCxnSpPr>
        <p:spPr bwMode="auto">
          <a:xfrm flipH="1">
            <a:off x="3794287" y="2303464"/>
            <a:ext cx="254997" cy="369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65700" y="5739758"/>
            <a:ext cx="1737674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set list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32" idx="0"/>
            <a:endCxn id="13" idx="2"/>
          </p:cNvCxnSpPr>
          <p:nvPr/>
        </p:nvCxnSpPr>
        <p:spPr bwMode="auto">
          <a:xfrm flipV="1">
            <a:off x="1934537" y="5250676"/>
            <a:ext cx="255623" cy="489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5" name="그룹 44"/>
          <p:cNvGrpSpPr/>
          <p:nvPr/>
        </p:nvGrpSpPr>
        <p:grpSpPr>
          <a:xfrm>
            <a:off x="4581427" y="2498104"/>
            <a:ext cx="3445497" cy="2988185"/>
            <a:chOff x="4581427" y="2498104"/>
            <a:chExt cx="3445497" cy="298818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595567" y="2507531"/>
              <a:ext cx="3431357" cy="2978758"/>
            </a:xfrm>
            <a:prstGeom prst="rect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4581427" y="2875176"/>
              <a:ext cx="3445497" cy="94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>
              <a:off x="5274297" y="2507530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>
              <a:off x="7330911" y="2498104"/>
              <a:ext cx="0" cy="377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381188" y="2536621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1767" y="2537026"/>
              <a:ext cx="5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4595567" y="5033913"/>
              <a:ext cx="34313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7673419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6628615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978978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7326198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297105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4912936" y="5033913"/>
              <a:ext cx="0" cy="443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5099900" y="3610466"/>
              <a:ext cx="1696825" cy="369332"/>
            </a:xfrm>
            <a:prstGeom prst="rect">
              <a:avLst/>
            </a:prstGeom>
            <a:solidFill>
              <a:srgbClr val="D2ECB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저장 레코드 </a:t>
              </a:r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</p:grp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462489" y="1855224"/>
            <a:ext cx="1723534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나머지 제어 정보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7381188" y="5853934"/>
            <a:ext cx="928540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slot list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1" name="직선 화살표 연결선 50"/>
          <p:cNvCxnSpPr>
            <a:stCxn id="47" idx="2"/>
          </p:cNvCxnSpPr>
          <p:nvPr/>
        </p:nvCxnSpPr>
        <p:spPr bwMode="auto">
          <a:xfrm flipH="1">
            <a:off x="2179948" y="2252714"/>
            <a:ext cx="144308" cy="443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모서리가 둥근 직사각형 51"/>
          <p:cNvSpPr/>
          <p:nvPr/>
        </p:nvSpPr>
        <p:spPr bwMode="auto">
          <a:xfrm>
            <a:off x="4477732" y="2403835"/>
            <a:ext cx="3657600" cy="56560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auto">
          <a:xfrm>
            <a:off x="5662210" y="1828923"/>
            <a:ext cx="1269790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header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5" name="직선 화살표 연결선 54"/>
          <p:cNvCxnSpPr>
            <a:stCxn id="53" idx="2"/>
            <a:endCxn id="52" idx="0"/>
          </p:cNvCxnSpPr>
          <p:nvPr/>
        </p:nvCxnSpPr>
        <p:spPr bwMode="auto">
          <a:xfrm>
            <a:off x="6297105" y="2226413"/>
            <a:ext cx="9427" cy="177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모서리가 둥근 직사각형 72"/>
          <p:cNvSpPr/>
          <p:nvPr/>
        </p:nvSpPr>
        <p:spPr bwMode="auto">
          <a:xfrm>
            <a:off x="4477732" y="4982066"/>
            <a:ext cx="3657600" cy="56560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pSp>
        <p:nvGrpSpPr>
          <p:cNvPr id="99" name="그룹 98"/>
          <p:cNvGrpSpPr/>
          <p:nvPr/>
        </p:nvGrpSpPr>
        <p:grpSpPr>
          <a:xfrm>
            <a:off x="4565715" y="5673978"/>
            <a:ext cx="1354318" cy="397490"/>
            <a:chOff x="4565715" y="5673978"/>
            <a:chExt cx="1354318" cy="39749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4565715" y="5673978"/>
              <a:ext cx="1354318" cy="397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82" name="직선 연결선 81"/>
            <p:cNvCxnSpPr>
              <a:stCxn id="80" idx="0"/>
              <a:endCxn id="80" idx="2"/>
            </p:cNvCxnSpPr>
            <p:nvPr/>
          </p:nvCxnSpPr>
          <p:spPr bwMode="auto">
            <a:xfrm>
              <a:off x="5242874" y="5673978"/>
              <a:ext cx="0" cy="397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4701326" y="5714125"/>
              <a:ext cx="386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97924" y="5703446"/>
              <a:ext cx="386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</p:grp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3643653" y="6176702"/>
            <a:ext cx="3153072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레코드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RID = 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page no. +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offset</a:t>
            </a: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20033" y="4707514"/>
            <a:ext cx="208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.....  4    3    2    1    0</a:t>
            </a:r>
            <a:endParaRPr lang="ko-KR" altLang="en-US" sz="1400" dirty="0"/>
          </a:p>
        </p:txBody>
      </p:sp>
      <p:cxnSp>
        <p:nvCxnSpPr>
          <p:cNvPr id="96" name="직선 화살표 연결선 95"/>
          <p:cNvCxnSpPr>
            <a:stCxn id="48" idx="0"/>
          </p:cNvCxnSpPr>
          <p:nvPr/>
        </p:nvCxnSpPr>
        <p:spPr bwMode="auto">
          <a:xfrm flipV="1">
            <a:off x="7845458" y="5547674"/>
            <a:ext cx="0" cy="306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자유형 102"/>
          <p:cNvSpPr/>
          <p:nvPr/>
        </p:nvSpPr>
        <p:spPr bwMode="auto">
          <a:xfrm>
            <a:off x="5797485" y="5269584"/>
            <a:ext cx="688156" cy="651136"/>
          </a:xfrm>
          <a:custGeom>
            <a:avLst/>
            <a:gdLst>
              <a:gd name="connsiteX0" fmla="*/ 0 w 688156"/>
              <a:gd name="connsiteY0" fmla="*/ 650449 h 651136"/>
              <a:gd name="connsiteX1" fmla="*/ 593888 w 688156"/>
              <a:gd name="connsiteY1" fmla="*/ 546754 h 651136"/>
              <a:gd name="connsiteX2" fmla="*/ 688156 w 688156"/>
              <a:gd name="connsiteY2" fmla="*/ 0 h 65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56" h="651136">
                <a:moveTo>
                  <a:pt x="0" y="650449"/>
                </a:moveTo>
                <a:cubicBezTo>
                  <a:pt x="239597" y="652805"/>
                  <a:pt x="479195" y="655162"/>
                  <a:pt x="593888" y="546754"/>
                </a:cubicBezTo>
                <a:cubicBezTo>
                  <a:pt x="708581" y="438346"/>
                  <a:pt x="669302" y="95839"/>
                  <a:pt x="688156" y="0"/>
                </a:cubicBezTo>
              </a:path>
            </a:pathLst>
          </a:custGeom>
          <a:noFill/>
          <a:ln w="9525" cap="flat" cmpd="sng" algn="ctr">
            <a:solidFill>
              <a:srgbClr val="28EEF8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6061436" y="3978111"/>
            <a:ext cx="405352" cy="1159497"/>
          </a:xfrm>
          <a:custGeom>
            <a:avLst/>
            <a:gdLst>
              <a:gd name="connsiteX0" fmla="*/ 637804 w 637804"/>
              <a:gd name="connsiteY0" fmla="*/ 1159497 h 1159497"/>
              <a:gd name="connsiteX1" fmla="*/ 25061 w 637804"/>
              <a:gd name="connsiteY1" fmla="*/ 443060 h 1159497"/>
              <a:gd name="connsiteX2" fmla="*/ 119329 w 637804"/>
              <a:gd name="connsiteY2" fmla="*/ 0 h 115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804" h="1159497">
                <a:moveTo>
                  <a:pt x="637804" y="1159497"/>
                </a:moveTo>
                <a:cubicBezTo>
                  <a:pt x="374638" y="897903"/>
                  <a:pt x="111473" y="636309"/>
                  <a:pt x="25061" y="443060"/>
                </a:cubicBezTo>
                <a:cubicBezTo>
                  <a:pt x="-61352" y="249810"/>
                  <a:pt x="102047" y="61274"/>
                  <a:pt x="119329" y="0"/>
                </a:cubicBezTo>
              </a:path>
            </a:pathLst>
          </a:custGeom>
          <a:noFill/>
          <a:ln w="9525" cap="flat" cmpd="sng" algn="ctr">
            <a:solidFill>
              <a:srgbClr val="28EEF8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5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파일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저장 파일 생성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새로운 </a:t>
            </a:r>
            <a:r>
              <a:rPr lang="en-US" altLang="ko-KR" dirty="0" smtClean="0"/>
              <a:t>page set id.</a:t>
            </a:r>
            <a:r>
              <a:rPr lang="ko-KR" altLang="en-US" dirty="0" smtClean="0"/>
              <a:t>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할당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디스크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등재</a:t>
            </a:r>
            <a:endParaRPr lang="en-US" altLang="ko-KR" dirty="0" smtClean="0"/>
          </a:p>
          <a:p>
            <a:r>
              <a:rPr lang="ko-KR" altLang="en-US" dirty="0" smtClean="0"/>
              <a:t>저장 파일 제거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삭제할 파일이 사용하던 </a:t>
            </a:r>
            <a:r>
              <a:rPr lang="en-US" altLang="ko-KR" dirty="0" smtClean="0"/>
              <a:t>page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를 자유공간으로 반환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ko-KR" altLang="en-US" dirty="0" smtClean="0"/>
              <a:t>디스크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를 삭제 </a:t>
            </a:r>
            <a:endParaRPr lang="en-US" altLang="ko-KR" dirty="0" smtClean="0"/>
          </a:p>
          <a:p>
            <a:pPr marL="458788" indent="-457200"/>
            <a:r>
              <a:rPr lang="ko-KR" altLang="en-US" dirty="0" smtClean="0"/>
              <a:t>저장 레코드에 포함되는 내용</a:t>
            </a:r>
            <a:endParaRPr lang="en-US" altLang="ko-KR" dirty="0"/>
          </a:p>
          <a:p>
            <a:pPr marL="814388" lvl="1" indent="-457200"/>
            <a:r>
              <a:rPr lang="en-US" altLang="ko-KR" dirty="0" smtClean="0"/>
              <a:t>Data fields</a:t>
            </a:r>
          </a:p>
          <a:p>
            <a:pPr marL="814388" lvl="1" indent="-457200"/>
            <a:r>
              <a:rPr lang="ko-KR" altLang="en-US" dirty="0" smtClean="0"/>
              <a:t>제어 정보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레코드의 </a:t>
            </a:r>
            <a:r>
              <a:rPr lang="ko-KR" altLang="en-US" dirty="0" err="1" smtClean="0"/>
              <a:t>접두부</a:t>
            </a:r>
            <a:r>
              <a:rPr lang="en-US" altLang="ko-KR" dirty="0" smtClean="0"/>
              <a:t>(prefix)</a:t>
            </a:r>
            <a:r>
              <a:rPr lang="ko-KR" altLang="en-US" dirty="0" smtClean="0"/>
              <a:t>에 기록</a:t>
            </a:r>
            <a:endParaRPr lang="en-US" altLang="ko-KR" dirty="0" smtClean="0"/>
          </a:p>
          <a:p>
            <a:pPr marL="1182688" lvl="2" indent="-457200"/>
            <a:r>
              <a:rPr lang="ko-KR" altLang="en-US" dirty="0" smtClean="0"/>
              <a:t>레코드가 속한 파일의 </a:t>
            </a:r>
            <a:r>
              <a:rPr lang="en-US" altLang="ko-KR" dirty="0" smtClean="0"/>
              <a:t>id.</a:t>
            </a:r>
          </a:p>
          <a:p>
            <a:pPr marL="1182688" lvl="2" indent="-457200"/>
            <a:r>
              <a:rPr lang="ko-KR" altLang="en-US" dirty="0"/>
              <a:t>레코드의 </a:t>
            </a:r>
            <a:r>
              <a:rPr lang="ko-KR" altLang="en-US" dirty="0" smtClean="0"/>
              <a:t>길이: 가변 레코드인 경우에 기록</a:t>
            </a:r>
            <a:endParaRPr lang="en-US" altLang="ko-KR" dirty="0" smtClean="0"/>
          </a:p>
          <a:p>
            <a:pPr marL="1182688" lvl="2" indent="-457200"/>
            <a:r>
              <a:rPr lang="ko-KR" altLang="en-US" dirty="0" smtClean="0"/>
              <a:t>삭제 표시 플래그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삭제하지 않는 경우에 기록</a:t>
            </a:r>
            <a:endParaRPr lang="en-US" altLang="ko-KR" dirty="0" smtClean="0"/>
          </a:p>
          <a:p>
            <a:pPr marL="1182688" lvl="2" indent="-457200"/>
            <a:r>
              <a:rPr lang="en-US" altLang="ko-KR" dirty="0" smtClean="0"/>
              <a:t>...</a:t>
            </a:r>
          </a:p>
          <a:p>
            <a:pPr marL="1182688" lvl="2" indent="-45720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0277876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MS PGothic"/>
        <a:font script="Hang" typeface="굴림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/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sz="1800" b="0" i="0" u="none" strike="noStrike" cap="none" normalizeH="0" baseline="0" smtClean="0">
            <a:solidFill>
              <a:schemeClr val="tx1"/>
            </a:solidFill>
            <a:effectLst/>
            <a:latin typeface="HY신명조"/>
            <a:ea typeface="HY신명조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3167</TotalTime>
  <Pages>78</Pages>
  <Words>2972</Words>
  <Application>Microsoft Office PowerPoint</Application>
  <PresentationFormat>화면 슬라이드 쇼(4:3)</PresentationFormat>
  <Paragraphs>588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HY신명조</vt:lpstr>
      <vt:lpstr>굴림</vt:lpstr>
      <vt:lpstr>돋움</vt:lpstr>
      <vt:lpstr>맑은 고딕</vt:lpstr>
      <vt:lpstr>바탕</vt:lpstr>
      <vt:lpstr>바탕체</vt:lpstr>
      <vt:lpstr>함초롬바탕</vt:lpstr>
      <vt:lpstr>휴먼편지체</vt:lpstr>
      <vt:lpstr>Arial</vt:lpstr>
      <vt:lpstr>Cambria Math</vt:lpstr>
      <vt:lpstr>Times New Roman</vt:lpstr>
      <vt:lpstr>Wingdings</vt:lpstr>
      <vt:lpstr>색종이 상자</vt:lpstr>
      <vt:lpstr>1_색종이 상자</vt:lpstr>
      <vt:lpstr>DBMS(1)</vt:lpstr>
      <vt:lpstr>DB의 저장 매체</vt:lpstr>
      <vt:lpstr>Hard Disk의 구조와 접근시간</vt:lpstr>
      <vt:lpstr>DB의 저장 구조</vt:lpstr>
      <vt:lpstr>DB의 일반적인 접근 과정</vt:lpstr>
      <vt:lpstr>Disk Manager</vt:lpstr>
      <vt:lpstr>File Manager</vt:lpstr>
      <vt:lpstr>Disk Page의 구조</vt:lpstr>
      <vt:lpstr>저장 파일 관리</vt:lpstr>
      <vt:lpstr>저장 레코드 관리</vt:lpstr>
      <vt:lpstr>File Organization</vt:lpstr>
      <vt:lpstr>Sequential Method</vt:lpstr>
      <vt:lpstr>Index Method</vt:lpstr>
      <vt:lpstr>Indexed Sequential File </vt:lpstr>
      <vt:lpstr>Inverted File </vt:lpstr>
      <vt:lpstr>Multilist File </vt:lpstr>
      <vt:lpstr>Index</vt:lpstr>
      <vt:lpstr>차수가 3인 B-tree</vt:lpstr>
      <vt:lpstr>차수가 3인 B+-tree</vt:lpstr>
      <vt:lpstr>Hashing Method</vt:lpstr>
      <vt:lpstr>Bucket Hashing </vt:lpstr>
      <vt:lpstr>Extensible Hash File </vt:lpstr>
      <vt:lpstr>질의어 처리 단계</vt:lpstr>
      <vt:lpstr>Query Optimization</vt:lpstr>
      <vt:lpstr>질의문의 내부 표현</vt:lpstr>
      <vt:lpstr>Query Tree 예시</vt:lpstr>
      <vt:lpstr>효율적인 내부 표현으로의 변환</vt:lpstr>
      <vt:lpstr>Candidate Procedures 선정</vt:lpstr>
      <vt:lpstr>질의문 계획의 평가 및 결정</vt:lpstr>
      <vt:lpstr>내부 형태 변환 규칙(1)</vt:lpstr>
      <vt:lpstr>내부 형태 변환 규칙(2)</vt:lpstr>
      <vt:lpstr>효율적인 질의문 트리 생성</vt:lpstr>
      <vt:lpstr>관계 대수 연산자의 구현</vt:lpstr>
      <vt:lpstr>Select 연산의 구현</vt:lpstr>
      <vt:lpstr>Join 연산의 구현</vt:lpstr>
      <vt:lpstr>Join 연산의 구현 알고리즘 예시</vt:lpstr>
      <vt:lpstr>Project 연산의 구현</vt:lpstr>
      <vt:lpstr>비용 함수</vt:lpstr>
      <vt:lpstr>Query Decomposition</vt:lpstr>
      <vt:lpstr>질의문 분해 예시(1)</vt:lpstr>
      <vt:lpstr>질의문 분해 예시(2)</vt:lpstr>
      <vt:lpstr>의미적 질의어 최적화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366</cp:revision>
  <cp:lastPrinted>1998-03-03T12:31:10Z</cp:lastPrinted>
  <dcterms:created xsi:type="dcterms:W3CDTF">1995-08-26T10:43:50Z</dcterms:created>
  <dcterms:modified xsi:type="dcterms:W3CDTF">2018-02-02T08:27:01Z</dcterms:modified>
</cp:coreProperties>
</file>