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5"/>
  </p:notesMasterIdLst>
  <p:handoutMasterIdLst>
    <p:handoutMasterId r:id="rId86"/>
  </p:handoutMasterIdLst>
  <p:sldIdLst>
    <p:sldId id="26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88" r:id="rId17"/>
    <p:sldId id="291" r:id="rId18"/>
    <p:sldId id="289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FFEC"/>
    <a:srgbClr val="FFCC99"/>
    <a:srgbClr val="FF9900"/>
    <a:srgbClr val="FFCCFF"/>
    <a:srgbClr val="FF0000"/>
    <a:srgbClr val="7DFFB8"/>
    <a:srgbClr val="28EEF8"/>
    <a:srgbClr val="FF66FF"/>
    <a:srgbClr val="99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46C88-72AF-4E42-80A2-2ABDB9E8DC7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0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DBMS(2)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Recovery</a:t>
            </a:r>
          </a:p>
          <a:p>
            <a:r>
              <a:rPr lang="en-US" altLang="ko-KR" dirty="0" smtClean="0"/>
              <a:t>Concurrency Control</a:t>
            </a:r>
          </a:p>
          <a:p>
            <a:r>
              <a:rPr lang="en-US" altLang="ko-KR" smtClean="0"/>
              <a:t>Integrity &amp; </a:t>
            </a:r>
            <a:r>
              <a:rPr lang="en-US" altLang="ko-KR" smtClean="0"/>
              <a:t>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978" y="1266091"/>
            <a:ext cx="847578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/>
                <a:ea typeface="HY신명조"/>
              </a:rPr>
              <a:t>▣</a:t>
            </a:r>
            <a:r>
              <a:rPr lang="ko-KR" altLang="en-US" dirty="0" smtClean="0">
                <a:latin typeface="HY신명조"/>
                <a:ea typeface="HY신명조"/>
              </a:rPr>
              <a:t>트랜잭션의 상태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246062" indent="-342900">
              <a:buClr>
                <a:schemeClr val="bg2">
                  <a:lumMod val="75000"/>
                </a:schemeClr>
              </a:buClr>
              <a:buFont typeface="+mj-ea"/>
              <a:buAutoNum type="circleNumDbPlain"/>
            </a:pPr>
            <a:r>
              <a:rPr lang="ko-KR" altLang="en-US" dirty="0" smtClean="0">
                <a:latin typeface="HY신명조"/>
                <a:ea typeface="HY신명조"/>
              </a:rPr>
              <a:t>활동</a:t>
            </a:r>
            <a:r>
              <a:rPr lang="en-US" altLang="ko-KR" dirty="0" smtClean="0">
                <a:latin typeface="HY신명조"/>
                <a:ea typeface="HY신명조"/>
              </a:rPr>
              <a:t>(active): </a:t>
            </a:r>
            <a:r>
              <a:rPr lang="ko-KR" altLang="en-US" dirty="0" smtClean="0">
                <a:latin typeface="HY신명조"/>
                <a:ea typeface="HY신명조"/>
              </a:rPr>
              <a:t>실행을 시작하였거나 실행 중인 상태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246062" indent="-342900">
              <a:buClr>
                <a:schemeClr val="bg2">
                  <a:lumMod val="75000"/>
                </a:schemeClr>
              </a:buClr>
              <a:buFont typeface="+mj-ea"/>
              <a:buAutoNum type="circleNumDbPlain"/>
            </a:pPr>
            <a:r>
              <a:rPr lang="ko-KR" altLang="en-US" dirty="0" smtClean="0">
                <a:latin typeface="HY신명조"/>
                <a:ea typeface="HY신명조"/>
              </a:rPr>
              <a:t>부분 완료</a:t>
            </a:r>
            <a:r>
              <a:rPr lang="en-US" altLang="ko-KR" dirty="0" smtClean="0">
                <a:latin typeface="HY신명조"/>
                <a:ea typeface="HY신명조"/>
              </a:rPr>
              <a:t>(partially committed): </a:t>
            </a:r>
            <a:r>
              <a:rPr lang="ko-KR" altLang="en-US" dirty="0" smtClean="0">
                <a:latin typeface="HY신명조"/>
                <a:ea typeface="HY신명조"/>
              </a:rPr>
              <a:t>마지막 </a:t>
            </a:r>
            <a:r>
              <a:rPr lang="ko-KR" altLang="en-US" dirty="0" err="1" smtClean="0">
                <a:latin typeface="HY신명조"/>
                <a:ea typeface="HY신명조"/>
              </a:rPr>
              <a:t>실행문을</a:t>
            </a:r>
            <a:r>
              <a:rPr lang="ko-KR" altLang="en-US" dirty="0" smtClean="0">
                <a:latin typeface="HY신명조"/>
                <a:ea typeface="HY신명조"/>
              </a:rPr>
              <a:t> 실행한 직후의 상태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246062" indent="-342900">
              <a:buClr>
                <a:schemeClr val="bg2">
                  <a:lumMod val="75000"/>
                </a:schemeClr>
              </a:buClr>
              <a:buFont typeface="+mj-ea"/>
              <a:buAutoNum type="circleNumDbPlain"/>
            </a:pPr>
            <a:r>
              <a:rPr lang="ko-KR" altLang="en-US" dirty="0" smtClean="0">
                <a:latin typeface="HY신명조"/>
                <a:ea typeface="HY신명조"/>
              </a:rPr>
              <a:t>실패</a:t>
            </a:r>
            <a:r>
              <a:rPr lang="en-US" altLang="ko-KR" dirty="0" smtClean="0">
                <a:latin typeface="HY신명조"/>
                <a:ea typeface="HY신명조"/>
              </a:rPr>
              <a:t>(failed): </a:t>
            </a:r>
            <a:r>
              <a:rPr lang="ko-KR" altLang="en-US" dirty="0" smtClean="0">
                <a:latin typeface="HY신명조"/>
                <a:ea typeface="HY신명조"/>
              </a:rPr>
              <a:t>실행을 계속할 수 없어서 중단한 상태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246062" indent="-342900">
              <a:buClr>
                <a:schemeClr val="bg2">
                  <a:lumMod val="75000"/>
                </a:schemeClr>
              </a:buClr>
              <a:buFont typeface="+mj-ea"/>
              <a:buAutoNum type="circleNumDbPlain"/>
            </a:pPr>
            <a:r>
              <a:rPr lang="ko-KR" altLang="en-US" dirty="0" smtClean="0">
                <a:latin typeface="HY신명조"/>
                <a:ea typeface="HY신명조"/>
              </a:rPr>
              <a:t>철회</a:t>
            </a:r>
            <a:r>
              <a:rPr lang="en-US" altLang="ko-KR" dirty="0" smtClean="0">
                <a:latin typeface="HY신명조"/>
                <a:ea typeface="HY신명조"/>
              </a:rPr>
              <a:t>(aborted): </a:t>
            </a:r>
            <a:r>
              <a:rPr lang="ko-KR" altLang="en-US" dirty="0" smtClean="0">
                <a:latin typeface="HY신명조"/>
                <a:ea typeface="HY신명조"/>
              </a:rPr>
              <a:t>실행에 실패하여 </a:t>
            </a:r>
            <a:r>
              <a:rPr lang="en-US" altLang="ko-KR" dirty="0" smtClean="0">
                <a:latin typeface="HY신명조"/>
                <a:ea typeface="HY신명조"/>
              </a:rPr>
              <a:t>rollback </a:t>
            </a:r>
            <a:r>
              <a:rPr lang="ko-KR" altLang="en-US" dirty="0" smtClean="0">
                <a:latin typeface="HY신명조"/>
                <a:ea typeface="HY신명조"/>
              </a:rPr>
              <a:t>연산을 수행한 상태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246062" indent="-342900">
              <a:buClr>
                <a:schemeClr val="bg2">
                  <a:lumMod val="75000"/>
                </a:schemeClr>
              </a:buClr>
              <a:buFont typeface="+mj-ea"/>
              <a:buAutoNum type="circleNumDbPlain"/>
            </a:pPr>
            <a:r>
              <a:rPr lang="ko-KR" altLang="en-US" dirty="0" smtClean="0">
                <a:latin typeface="HY신명조"/>
                <a:ea typeface="HY신명조"/>
              </a:rPr>
              <a:t>완료</a:t>
            </a:r>
            <a:r>
              <a:rPr lang="en-US" altLang="ko-KR" dirty="0" smtClean="0">
                <a:latin typeface="HY신명조"/>
                <a:ea typeface="HY신명조"/>
              </a:rPr>
              <a:t>(committed): </a:t>
            </a:r>
            <a:r>
              <a:rPr lang="ko-KR" altLang="en-US" dirty="0" smtClean="0">
                <a:latin typeface="HY신명조"/>
                <a:ea typeface="HY신명조"/>
              </a:rPr>
              <a:t>성공적으로 완료한 상태</a:t>
            </a:r>
            <a:endParaRPr lang="en-US" altLang="ko-KR" dirty="0" smtClean="0">
              <a:latin typeface="HY신명조"/>
              <a:ea typeface="HY신명조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86808" y="3379812"/>
            <a:ext cx="3212123" cy="2339787"/>
            <a:chOff x="5246077" y="3989259"/>
            <a:chExt cx="3212123" cy="2339787"/>
          </a:xfrm>
        </p:grpSpPr>
        <p:sp>
          <p:nvSpPr>
            <p:cNvPr id="5" name="TextBox 4"/>
            <p:cNvSpPr txBox="1"/>
            <p:nvPr/>
          </p:nvSpPr>
          <p:spPr>
            <a:xfrm>
              <a:off x="6204439" y="398925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Times New Roman" pitchFamily="18" charset="0"/>
                </a:rPr>
                <a:t>실행시작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6296758" y="4615693"/>
              <a:ext cx="958362" cy="360484"/>
            </a:xfrm>
            <a:prstGeom prst="ellipse">
              <a:avLst/>
            </a:prstGeom>
            <a:solidFill>
              <a:srgbClr val="DDFF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Times New Roman" panose="02020603050405020304" pitchFamily="18" charset="0"/>
                </a:rPr>
                <a:t>활동</a:t>
              </a: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7499838" y="5225474"/>
              <a:ext cx="958362" cy="360484"/>
            </a:xfrm>
            <a:prstGeom prst="ellipse">
              <a:avLst/>
            </a:prstGeom>
            <a:solidFill>
              <a:srgbClr val="DDFF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Times New Roman" panose="02020603050405020304" pitchFamily="18" charset="0"/>
                </a:rPr>
                <a:t>실패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5246077" y="5225474"/>
              <a:ext cx="958362" cy="360484"/>
            </a:xfrm>
            <a:prstGeom prst="ellipse">
              <a:avLst/>
            </a:prstGeom>
            <a:solidFill>
              <a:srgbClr val="DDFF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Times New Roman" panose="02020603050405020304" pitchFamily="18" charset="0"/>
                </a:rPr>
                <a:t>부분 완료</a:t>
              </a: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7499838" y="5968562"/>
              <a:ext cx="958362" cy="360484"/>
            </a:xfrm>
            <a:prstGeom prst="ellipse">
              <a:avLst/>
            </a:prstGeom>
            <a:solidFill>
              <a:srgbClr val="DDFF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Times New Roman" panose="02020603050405020304" pitchFamily="18" charset="0"/>
                </a:rPr>
                <a:t>철회</a:t>
              </a: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246077" y="5968562"/>
              <a:ext cx="958362" cy="360484"/>
            </a:xfrm>
            <a:prstGeom prst="ellipse">
              <a:avLst/>
            </a:prstGeom>
            <a:solidFill>
              <a:srgbClr val="DDFF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Times New Roman" panose="02020603050405020304" pitchFamily="18" charset="0"/>
                </a:rPr>
                <a:t>완료</a:t>
              </a: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 bwMode="auto">
            <a:xfrm>
              <a:off x="6775939" y="4358591"/>
              <a:ext cx="0" cy="2571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6" idx="3"/>
              <a:endCxn id="8" idx="7"/>
            </p:cNvCxnSpPr>
            <p:nvPr/>
          </p:nvCxnSpPr>
          <p:spPr bwMode="auto">
            <a:xfrm flipH="1">
              <a:off x="6064090" y="4923385"/>
              <a:ext cx="373017" cy="354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/>
            <p:cNvCxnSpPr>
              <a:stCxn id="6" idx="5"/>
              <a:endCxn id="7" idx="1"/>
            </p:cNvCxnSpPr>
            <p:nvPr/>
          </p:nvCxnSpPr>
          <p:spPr bwMode="auto">
            <a:xfrm>
              <a:off x="7114771" y="4923385"/>
              <a:ext cx="525416" cy="354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8" idx="6"/>
              <a:endCxn id="7" idx="2"/>
            </p:cNvCxnSpPr>
            <p:nvPr/>
          </p:nvCxnSpPr>
          <p:spPr bwMode="auto">
            <a:xfrm>
              <a:off x="6204439" y="5405716"/>
              <a:ext cx="12953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8" idx="4"/>
              <a:endCxn id="10" idx="0"/>
            </p:cNvCxnSpPr>
            <p:nvPr/>
          </p:nvCxnSpPr>
          <p:spPr bwMode="auto">
            <a:xfrm>
              <a:off x="5725258" y="5585958"/>
              <a:ext cx="0" cy="3826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7" idx="4"/>
              <a:endCxn id="9" idx="0"/>
            </p:cNvCxnSpPr>
            <p:nvPr/>
          </p:nvCxnSpPr>
          <p:spPr bwMode="auto">
            <a:xfrm>
              <a:off x="7979019" y="5585958"/>
              <a:ext cx="0" cy="3826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6186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회복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소멸 장치의 정보만 손실된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 </a:t>
            </a:r>
            <a:r>
              <a:rPr lang="ko-KR" altLang="en-US" dirty="0" smtClean="0"/>
              <a:t>이용 회복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지연 갱신</a:t>
            </a:r>
            <a:r>
              <a:rPr lang="en-US" altLang="ko-KR" dirty="0"/>
              <a:t>(Deferred Update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회복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의 회복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검사시점</a:t>
            </a:r>
            <a:r>
              <a:rPr lang="en-US" altLang="ko-KR" dirty="0" smtClean="0"/>
              <a:t>(Check Point)</a:t>
            </a:r>
            <a:r>
              <a:rPr lang="ko-KR" altLang="en-US" dirty="0" smtClean="0"/>
              <a:t> 회복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그림자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(Shadow Paging)</a:t>
            </a:r>
            <a:r>
              <a:rPr lang="ko-KR" altLang="en-US" dirty="0" smtClean="0"/>
              <a:t> 기법</a:t>
            </a:r>
            <a:endParaRPr lang="en-US" altLang="ko-KR" dirty="0"/>
          </a:p>
          <a:p>
            <a:r>
              <a:rPr lang="ko-KR" altLang="en-US" dirty="0" err="1" smtClean="0"/>
              <a:t>비소멸</a:t>
            </a:r>
            <a:r>
              <a:rPr lang="ko-KR" altLang="en-US" dirty="0" smtClean="0"/>
              <a:t> 장치의 내용이 손상된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회복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4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Log?</a:t>
            </a:r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변경에 대한 기록을 위한 자료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항목명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전후의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의 유형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&lt;T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Start&gt; : </a:t>
            </a:r>
            <a:r>
              <a:rPr lang="ko-KR" altLang="en-US" dirty="0" smtClean="0"/>
              <a:t>트랜잭션 시작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&lt;T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가 데이터 항목 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j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&lt;T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Commit&gt; : </a:t>
            </a:r>
            <a:r>
              <a:rPr lang="ko-KR" altLang="en-US" dirty="0" smtClean="0"/>
              <a:t>트랜잭션의 실행 완료</a:t>
            </a:r>
            <a:endParaRPr lang="en-US" altLang="ko-KR" dirty="0" smtClean="0"/>
          </a:p>
          <a:p>
            <a:pPr marL="350838" indent="-361950"/>
            <a:r>
              <a:rPr lang="en-US" altLang="ko-KR" dirty="0" smtClean="0"/>
              <a:t>Log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706438" lvl="1" indent="-361950"/>
            <a:r>
              <a:rPr lang="ko-KR" altLang="en-US" dirty="0" smtClean="0"/>
              <a:t>트랜잭션이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연산을 실행할 때</a:t>
            </a:r>
            <a:endParaRPr lang="en-US" altLang="ko-KR" dirty="0" smtClean="0"/>
          </a:p>
          <a:p>
            <a:pPr marL="706438" lvl="1" indent="-361950"/>
            <a:r>
              <a:rPr lang="ko-KR" altLang="en-US" dirty="0" smtClean="0"/>
              <a:t>트랜잭션의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철회와 같은 특별 활동을 할 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0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222519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On-line log &amp; DB -&gt;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시스템 회복에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</a:t>
            </a:r>
            <a:r>
              <a:rPr lang="ko-KR" altLang="en-US" dirty="0"/>
              <a:t>로그</a:t>
            </a:r>
            <a:r>
              <a:rPr lang="en-US" altLang="ko-KR" dirty="0"/>
              <a:t>: </a:t>
            </a:r>
            <a:r>
              <a:rPr lang="ko-KR" altLang="en-US" dirty="0"/>
              <a:t>실행 중인 트랜잭션에 대한 로그로서 디스크에 기록하여 저장한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Archival log &amp; DB -&gt; </a:t>
            </a:r>
            <a:r>
              <a:rPr lang="ko-KR" altLang="en-US" dirty="0" smtClean="0"/>
              <a:t>장치 회복에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보존 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누적되는 로그를 안정 저장장치에 저장한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보존 </a:t>
            </a:r>
            <a:r>
              <a:rPr lang="en-US" altLang="ko-KR" dirty="0" smtClean="0"/>
              <a:t>DB: </a:t>
            </a:r>
            <a:r>
              <a:rPr lang="ko-KR" altLang="en-US" dirty="0" smtClean="0"/>
              <a:t>디스크 붕괴나 시스템 장애로 인한 손실에 대비하여 주기적으로 사본을 만들어 보존한 것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38986" y="3863066"/>
            <a:ext cx="7569724" cy="2434039"/>
            <a:chOff x="838986" y="3863066"/>
            <a:chExt cx="7569724" cy="2434039"/>
          </a:xfrm>
        </p:grpSpPr>
        <p:sp>
          <p:nvSpPr>
            <p:cNvPr id="4" name="원통 3"/>
            <p:cNvSpPr/>
            <p:nvPr/>
          </p:nvSpPr>
          <p:spPr bwMode="auto">
            <a:xfrm>
              <a:off x="838986" y="3930977"/>
              <a:ext cx="1857080" cy="109351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On-line DB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원통 4"/>
            <p:cNvSpPr/>
            <p:nvPr/>
          </p:nvSpPr>
          <p:spPr bwMode="auto">
            <a:xfrm>
              <a:off x="3913695" y="3930977"/>
              <a:ext cx="1857080" cy="109351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On-line Log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순서도: 순차적 액세스 저장소 5"/>
            <p:cNvSpPr/>
            <p:nvPr/>
          </p:nvSpPr>
          <p:spPr bwMode="auto">
            <a:xfrm>
              <a:off x="838986" y="5467546"/>
              <a:ext cx="1857081" cy="829559"/>
            </a:xfrm>
            <a:prstGeom prst="flowChartMagneticTap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Archival DB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순서도: 순차적 액세스 저장소 6"/>
            <p:cNvSpPr/>
            <p:nvPr/>
          </p:nvSpPr>
          <p:spPr bwMode="auto">
            <a:xfrm>
              <a:off x="3913694" y="5467546"/>
              <a:ext cx="1857081" cy="829559"/>
            </a:xfrm>
            <a:prstGeom prst="flowChartMagneticTap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Archival Log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5771" y="4278925"/>
              <a:ext cx="35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</a:rPr>
                <a:t>+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5771" y="5697659"/>
              <a:ext cx="35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</a:rPr>
                <a:t>+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9148" y="4140425"/>
              <a:ext cx="1199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Consistent DB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9148" y="5559159"/>
              <a:ext cx="1199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Consistent DB</a:t>
              </a:r>
              <a:endParaRPr lang="ko-KR" altLang="en-US" dirty="0">
                <a:latin typeface="Times New Roman" pitchFamily="18" charset="0"/>
              </a:endParaRPr>
            </a:p>
          </p:txBody>
        </p:sp>
        <p:cxnSp>
          <p:nvCxnSpPr>
            <p:cNvPr id="14" name="직선 화살표 연결선 13"/>
            <p:cNvCxnSpPr>
              <a:endCxn id="11" idx="1"/>
            </p:cNvCxnSpPr>
            <p:nvPr/>
          </p:nvCxnSpPr>
          <p:spPr bwMode="auto">
            <a:xfrm>
              <a:off x="6080289" y="4460056"/>
              <a:ext cx="1128859" cy="35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/>
            <p:nvPr/>
          </p:nvCxnSpPr>
          <p:spPr bwMode="auto">
            <a:xfrm>
              <a:off x="6080288" y="5883167"/>
              <a:ext cx="1128859" cy="35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266468" y="3863066"/>
              <a:ext cx="756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Redo Undo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6466" y="5536497"/>
              <a:ext cx="756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Redo</a:t>
              </a:r>
              <a:endParaRPr lang="ko-KR" altLang="en-US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61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Deferred Update </a:t>
            </a:r>
            <a:r>
              <a:rPr lang="ko-KR" altLang="en-US" dirty="0" smtClean="0"/>
              <a:t>회복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2" cy="48806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트랜잭션이 부분 완료될 때까지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연산은 지연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변경내역을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전부 기록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</a:t>
            </a:r>
            <a:r>
              <a:rPr lang="ko-KR" altLang="en-US" dirty="0" smtClean="0"/>
              <a:t>변경 작업을 시작하기 전에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안정 저장 장치에 기록</a:t>
            </a:r>
            <a:endParaRPr lang="en-US" altLang="ko-KR" dirty="0" smtClean="0"/>
          </a:p>
          <a:p>
            <a:pPr lvl="2"/>
            <a:r>
              <a:rPr lang="ko-KR" altLang="en-US" dirty="0"/>
              <a:t>변경된 데이터 항목에 대한 변경 후의 값만 </a:t>
            </a:r>
            <a:r>
              <a:rPr lang="ko-KR" altLang="en-US" dirty="0" smtClean="0"/>
              <a:t>기록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트랜잭션이 부분 완료되면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보류시킨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연산을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사용하여 한꺼번에 실행</a:t>
            </a:r>
            <a:endParaRPr lang="en-US" altLang="ko-KR" dirty="0" smtClean="0"/>
          </a:p>
          <a:p>
            <a:r>
              <a:rPr lang="ko-KR" altLang="en-US" dirty="0" smtClean="0"/>
              <a:t>장애 발생 시 조치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트랜잭션이 실행되는 도중에 장애가 발생한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</a:t>
            </a:r>
            <a:r>
              <a:rPr lang="ko-KR" altLang="en-US" dirty="0" smtClean="0"/>
              <a:t>에 있는 정보는 모두 버리고 무시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트랜잭션은 처음부터 다시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트랜잭션이 완료된 후에 장애가 발생한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</a:t>
            </a:r>
            <a:r>
              <a:rPr lang="ko-KR" altLang="en-US" dirty="0" smtClean="0"/>
              <a:t>를 사용하여 해당 트랜잭션을 </a:t>
            </a:r>
            <a:r>
              <a:rPr lang="en-US" altLang="ko-KR" dirty="0" smtClean="0"/>
              <a:t>Redo</a:t>
            </a:r>
          </a:p>
          <a:p>
            <a:pPr lvl="2"/>
            <a:r>
              <a:rPr lang="en-US" altLang="ko-KR" dirty="0" smtClean="0"/>
              <a:t>Undo </a:t>
            </a:r>
            <a:r>
              <a:rPr lang="ko-KR" altLang="en-US" dirty="0" smtClean="0"/>
              <a:t>연산은 불필요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47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Deferred </a:t>
            </a:r>
            <a:r>
              <a:rPr lang="en-US" altLang="ko-KR"/>
              <a:t>Update </a:t>
            </a:r>
            <a:r>
              <a:rPr lang="ko-KR" altLang="en-US" dirty="0" smtClean="0"/>
              <a:t>회복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487" y="1232286"/>
            <a:ext cx="408180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</a:t>
            </a:r>
            <a:r>
              <a:rPr lang="en-US" altLang="ko-KR" dirty="0" smtClean="0">
                <a:latin typeface="Times New Roman" pitchFamily="18" charset="0"/>
              </a:rPr>
              <a:t>T1: </a:t>
            </a:r>
            <a:r>
              <a:rPr lang="ko-KR" altLang="en-US" dirty="0" smtClean="0">
                <a:latin typeface="Times New Roman" pitchFamily="18" charset="0"/>
              </a:rPr>
              <a:t>계좌 </a:t>
            </a:r>
            <a:r>
              <a:rPr lang="en-US" altLang="ko-KR" dirty="0" smtClean="0">
                <a:latin typeface="Times New Roman" pitchFamily="18" charset="0"/>
              </a:rPr>
              <a:t>A</a:t>
            </a:r>
            <a:r>
              <a:rPr lang="ko-KR" altLang="en-US" dirty="0" smtClean="0">
                <a:latin typeface="Times New Roman" pitchFamily="18" charset="0"/>
              </a:rPr>
              <a:t>에서 계좌 </a:t>
            </a:r>
            <a:r>
              <a:rPr lang="en-US" altLang="ko-KR" dirty="0" smtClean="0">
                <a:latin typeface="Times New Roman" pitchFamily="18" charset="0"/>
              </a:rPr>
              <a:t>B</a:t>
            </a:r>
            <a:r>
              <a:rPr lang="ko-KR" altLang="en-US" dirty="0" smtClean="0">
                <a:latin typeface="Times New Roman" pitchFamily="18" charset="0"/>
              </a:rPr>
              <a:t>로 </a:t>
            </a:r>
            <a:r>
              <a:rPr lang="en-US" altLang="ko-KR" dirty="0" smtClean="0">
                <a:latin typeface="Times New Roman" pitchFamily="18" charset="0"/>
              </a:rPr>
              <a:t>100</a:t>
            </a:r>
            <a:r>
              <a:rPr lang="ko-KR" altLang="en-US" dirty="0" smtClean="0">
                <a:latin typeface="Times New Roman" pitchFamily="18" charset="0"/>
              </a:rPr>
              <a:t>원 이체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T1:   Read(A)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A = A – 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Read(B)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B = B + 100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Write(B)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4994" y="1232285"/>
            <a:ext cx="408180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</a:t>
            </a:r>
            <a:r>
              <a:rPr lang="en-US" altLang="ko-KR" dirty="0" smtClean="0">
                <a:latin typeface="Times New Roman" pitchFamily="18" charset="0"/>
              </a:rPr>
              <a:t>T2: </a:t>
            </a:r>
            <a:r>
              <a:rPr lang="ko-KR" altLang="en-US" dirty="0" smtClean="0">
                <a:latin typeface="Times New Roman" pitchFamily="18" charset="0"/>
              </a:rPr>
              <a:t>계좌 </a:t>
            </a:r>
            <a:r>
              <a:rPr lang="en-US" altLang="ko-KR" dirty="0" smtClean="0">
                <a:latin typeface="Times New Roman" pitchFamily="18" charset="0"/>
              </a:rPr>
              <a:t>C</a:t>
            </a:r>
            <a:r>
              <a:rPr lang="ko-KR" altLang="en-US" dirty="0" smtClean="0">
                <a:latin typeface="Times New Roman" pitchFamily="18" charset="0"/>
              </a:rPr>
              <a:t>에서 </a:t>
            </a:r>
            <a:r>
              <a:rPr lang="en-US" altLang="ko-KR" dirty="0">
                <a:latin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</a:rPr>
              <a:t>00</a:t>
            </a:r>
            <a:r>
              <a:rPr lang="ko-KR" altLang="en-US" dirty="0" smtClean="0">
                <a:latin typeface="Times New Roman" pitchFamily="18" charset="0"/>
              </a:rPr>
              <a:t>원 인출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T2:   Read(C)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C = C – 200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4994" y="2617280"/>
            <a:ext cx="40818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 계좌의 초기 잔액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    A: 1000, B: 2000, C: 3000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2680"/>
              </p:ext>
            </p:extLst>
          </p:nvPr>
        </p:nvGraphicFramePr>
        <p:xfrm>
          <a:off x="466628" y="3345723"/>
          <a:ext cx="4067665" cy="31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859"/>
                <a:gridCol w="2311806"/>
              </a:tblGrid>
              <a:tr h="395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Log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변경 내역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Start&gt;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A, 900&gt;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B, 2100&gt;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Commit&gt;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 ← 900, B ← 2100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Start&gt;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C, 2800&gt;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Commit&gt;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 ← 2800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4994" y="3372995"/>
            <a:ext cx="4081806" cy="3139321"/>
          </a:xfrm>
          <a:prstGeom prst="rect">
            <a:avLst/>
          </a:prstGeom>
          <a:solidFill>
            <a:srgbClr val="DDFFE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 </a:t>
            </a:r>
            <a:r>
              <a:rPr lang="ko-KR" altLang="en-US" dirty="0">
                <a:latin typeface="Times New Roman" pitchFamily="18" charset="0"/>
              </a:rPr>
              <a:t>가능한 장애 발생 </a:t>
            </a:r>
            <a:r>
              <a:rPr lang="ko-KR" altLang="en-US" dirty="0" smtClean="0">
                <a:latin typeface="Times New Roman" pitchFamily="18" charset="0"/>
              </a:rPr>
              <a:t>시나리오</a:t>
            </a:r>
            <a:endParaRPr lang="en-US" altLang="ko-KR" dirty="0">
              <a:latin typeface="Times New Roman" pitchFamily="18" charset="0"/>
            </a:endParaRP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&lt;T1, B, 2100&gt; </a:t>
            </a:r>
            <a:r>
              <a:rPr lang="ko-KR" altLang="en-US" dirty="0" smtClean="0">
                <a:latin typeface="Times New Roman" pitchFamily="18" charset="0"/>
              </a:rPr>
              <a:t>기록 후</a:t>
            </a:r>
            <a:r>
              <a:rPr lang="en-US" altLang="ko-KR" dirty="0" smtClean="0">
                <a:latin typeface="Times New Roman" pitchFamily="18" charset="0"/>
              </a:rPr>
              <a:t>,</a:t>
            </a:r>
            <a:r>
              <a:rPr lang="ko-KR" altLang="en-US" dirty="0" smtClean="0">
                <a:latin typeface="Times New Roman" pitchFamily="18" charset="0"/>
              </a:rPr>
              <a:t>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</a:rPr>
              <a:t>회복 조치 불필요</a:t>
            </a:r>
            <a:endParaRPr lang="en-US" altLang="ko-KR" dirty="0" smtClean="0">
              <a:latin typeface="Times New Roman" pitchFamily="18" charset="0"/>
            </a:endParaRP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&lt;T2, C, 2800&gt; </a:t>
            </a:r>
            <a:r>
              <a:rPr lang="ko-KR" altLang="en-US" dirty="0" smtClean="0">
                <a:latin typeface="Times New Roman" pitchFamily="18" charset="0"/>
              </a:rPr>
              <a:t>기록 후</a:t>
            </a:r>
            <a:r>
              <a:rPr lang="en-US" altLang="ko-KR" dirty="0" smtClean="0">
                <a:latin typeface="Times New Roman" pitchFamily="18" charset="0"/>
              </a:rPr>
              <a:t>,</a:t>
            </a:r>
            <a:r>
              <a:rPr lang="ko-KR" altLang="en-US" dirty="0" smtClean="0">
                <a:latin typeface="Times New Roman" pitchFamily="18" charset="0"/>
              </a:rPr>
              <a:t>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80975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T1 </a:t>
            </a:r>
            <a:r>
              <a:rPr lang="ko-KR" altLang="en-US" dirty="0" smtClean="0">
                <a:latin typeface="Times New Roman" pitchFamily="18" charset="0"/>
              </a:rPr>
              <a:t>완료 </a:t>
            </a:r>
            <a:r>
              <a:rPr lang="en-US" altLang="ko-KR" dirty="0" smtClean="0">
                <a:latin typeface="Times New Roman" pitchFamily="18" charset="0"/>
              </a:rPr>
              <a:t>-&gt; Redo(T1)</a:t>
            </a:r>
          </a:p>
          <a:p>
            <a:pPr marL="358775" lvl="1" indent="-180975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T2</a:t>
            </a:r>
            <a:r>
              <a:rPr lang="ko-KR" altLang="en-US" dirty="0" smtClean="0">
                <a:latin typeface="Times New Roman" pitchFamily="18" charset="0"/>
              </a:rPr>
              <a:t>는 처음부터 다시 실행</a:t>
            </a:r>
            <a:endParaRPr lang="en-US" altLang="ko-KR" dirty="0" smtClean="0">
              <a:latin typeface="Times New Roman" pitchFamily="18" charset="0"/>
            </a:endParaRP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&lt;T2, Commit&gt; </a:t>
            </a:r>
            <a:r>
              <a:rPr lang="ko-KR" altLang="en-US" dirty="0" smtClean="0">
                <a:latin typeface="Times New Roman" pitchFamily="18" charset="0"/>
              </a:rPr>
              <a:t>기록 후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</a:rPr>
              <a:t>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</a:rPr>
              <a:t>T1 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</a:rPr>
              <a:t>완료 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</a:rPr>
              <a:t>-&gt; Redo(T1)</a:t>
            </a: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T2 </a:t>
            </a:r>
            <a:r>
              <a:rPr lang="ko-KR" altLang="en-US" dirty="0" smtClean="0">
                <a:latin typeface="Times New Roman" pitchFamily="18" charset="0"/>
              </a:rPr>
              <a:t>완료 </a:t>
            </a:r>
            <a:r>
              <a:rPr lang="en-US" altLang="ko-KR" dirty="0" smtClean="0">
                <a:latin typeface="Times New Roman" pitchFamily="18" charset="0"/>
              </a:rPr>
              <a:t>-&gt; Redo(T2)</a:t>
            </a:r>
          </a:p>
          <a:p>
            <a:pPr marL="179388" indent="-179388">
              <a:buFont typeface="+mj-lt"/>
              <a:buAutoNum type="arabicPeriod"/>
            </a:pPr>
            <a:r>
              <a:rPr lang="ko-KR" altLang="en-US" dirty="0" smtClean="0">
                <a:latin typeface="Times New Roman" pitchFamily="18" charset="0"/>
              </a:rPr>
              <a:t>회복 작업 중에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8573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</a:rPr>
              <a:t>회복 작업을 다시 실행</a:t>
            </a:r>
            <a:endParaRPr lang="en-US" altLang="ko-K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Immediate Update </a:t>
            </a:r>
            <a:r>
              <a:rPr lang="ko-KR" altLang="en-US" dirty="0" smtClean="0"/>
              <a:t>회복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트랜잭션이 실행되는 동안 발생한 변경 내용을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그대로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미완료 갱신</a:t>
            </a:r>
            <a:r>
              <a:rPr lang="en-US" altLang="ko-KR" dirty="0" smtClean="0"/>
              <a:t>(uncommitted update)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가능</a:t>
            </a:r>
            <a:r>
              <a:rPr lang="ko-KR" altLang="en-US" dirty="0"/>
              <a:t>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Undo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/>
              <a:t>장애 발생 시 조치 방법</a:t>
            </a:r>
            <a:endParaRPr lang="en-US" altLang="ko-KR" dirty="0"/>
          </a:p>
          <a:p>
            <a:pPr lvl="1"/>
            <a:r>
              <a:rPr lang="ko-KR" altLang="en-US" dirty="0"/>
              <a:t>트랜잭션이 실행되는 도중에 장애가 발생한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트랜잭션에 대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/>
              <a:t>완료된 후에 장애가 발생한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트랜잭션을 </a:t>
            </a:r>
            <a:r>
              <a:rPr lang="en-US" altLang="ko-KR" dirty="0" smtClean="0"/>
              <a:t>Redo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032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Immediate</a:t>
            </a:r>
            <a:r>
              <a:rPr lang="en-US" altLang="ko-KR" dirty="0" smtClean="0"/>
              <a:t> </a:t>
            </a:r>
            <a:r>
              <a:rPr lang="en-US" altLang="ko-KR" dirty="0"/>
              <a:t>Update </a:t>
            </a:r>
            <a:r>
              <a:rPr lang="ko-KR" altLang="en-US" dirty="0" smtClean="0"/>
              <a:t>회복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487" y="1232286"/>
            <a:ext cx="408180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</a:t>
            </a:r>
            <a:r>
              <a:rPr lang="en-US" altLang="ko-KR" dirty="0" smtClean="0">
                <a:latin typeface="Times New Roman" pitchFamily="18" charset="0"/>
              </a:rPr>
              <a:t>T1: </a:t>
            </a:r>
            <a:r>
              <a:rPr lang="ko-KR" altLang="en-US" dirty="0" smtClean="0">
                <a:latin typeface="Times New Roman" pitchFamily="18" charset="0"/>
              </a:rPr>
              <a:t>계좌 </a:t>
            </a:r>
            <a:r>
              <a:rPr lang="en-US" altLang="ko-KR" dirty="0" smtClean="0">
                <a:latin typeface="Times New Roman" pitchFamily="18" charset="0"/>
              </a:rPr>
              <a:t>A</a:t>
            </a:r>
            <a:r>
              <a:rPr lang="ko-KR" altLang="en-US" dirty="0" smtClean="0">
                <a:latin typeface="Times New Roman" pitchFamily="18" charset="0"/>
              </a:rPr>
              <a:t>에서 계좌 </a:t>
            </a:r>
            <a:r>
              <a:rPr lang="en-US" altLang="ko-KR" dirty="0" smtClean="0">
                <a:latin typeface="Times New Roman" pitchFamily="18" charset="0"/>
              </a:rPr>
              <a:t>B</a:t>
            </a:r>
            <a:r>
              <a:rPr lang="ko-KR" altLang="en-US" dirty="0" smtClean="0">
                <a:latin typeface="Times New Roman" pitchFamily="18" charset="0"/>
              </a:rPr>
              <a:t>로 </a:t>
            </a:r>
            <a:r>
              <a:rPr lang="en-US" altLang="ko-KR" dirty="0" smtClean="0">
                <a:latin typeface="Times New Roman" pitchFamily="18" charset="0"/>
              </a:rPr>
              <a:t>100</a:t>
            </a:r>
            <a:r>
              <a:rPr lang="ko-KR" altLang="en-US" dirty="0" smtClean="0">
                <a:latin typeface="Times New Roman" pitchFamily="18" charset="0"/>
              </a:rPr>
              <a:t>원 이체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T1:   Read(A)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A = A – 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Read(B)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B = B + 100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Write(B)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4994" y="1232285"/>
            <a:ext cx="408180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</a:t>
            </a:r>
            <a:r>
              <a:rPr lang="en-US" altLang="ko-KR" dirty="0" smtClean="0">
                <a:latin typeface="Times New Roman" pitchFamily="18" charset="0"/>
              </a:rPr>
              <a:t>T2: </a:t>
            </a:r>
            <a:r>
              <a:rPr lang="ko-KR" altLang="en-US" dirty="0" smtClean="0">
                <a:latin typeface="Times New Roman" pitchFamily="18" charset="0"/>
              </a:rPr>
              <a:t>계좌 </a:t>
            </a:r>
            <a:r>
              <a:rPr lang="en-US" altLang="ko-KR" dirty="0" smtClean="0">
                <a:latin typeface="Times New Roman" pitchFamily="18" charset="0"/>
              </a:rPr>
              <a:t>C</a:t>
            </a:r>
            <a:r>
              <a:rPr lang="ko-KR" altLang="en-US" dirty="0" smtClean="0">
                <a:latin typeface="Times New Roman" pitchFamily="18" charset="0"/>
              </a:rPr>
              <a:t>에서 </a:t>
            </a:r>
            <a:r>
              <a:rPr lang="en-US" altLang="ko-KR" dirty="0">
                <a:latin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</a:rPr>
              <a:t>00</a:t>
            </a:r>
            <a:r>
              <a:rPr lang="ko-KR" altLang="en-US" dirty="0" smtClean="0">
                <a:latin typeface="Times New Roman" pitchFamily="18" charset="0"/>
              </a:rPr>
              <a:t>원 인출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T2:   Read(C)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C = C – 200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4994" y="2617280"/>
            <a:ext cx="40818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 계좌의 초기 잔액</a:t>
            </a:r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    A: 1000, B: 2000, C: 3000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72533"/>
              </p:ext>
            </p:extLst>
          </p:nvPr>
        </p:nvGraphicFramePr>
        <p:xfrm>
          <a:off x="466628" y="3345723"/>
          <a:ext cx="4067665" cy="31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96"/>
                <a:gridCol w="1756369"/>
              </a:tblGrid>
              <a:tr h="395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Log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DB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변경 내역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Start&gt;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A, 1000, 900&gt;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 ← 900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B, 2000, 2100&gt;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B ← 2100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&lt;T1, Commit&gt;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Start&gt;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C, 3000, 2800&gt;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C ← 2800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9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&lt;T2, Commit&gt;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4994" y="3372995"/>
            <a:ext cx="4081806" cy="3139321"/>
          </a:xfrm>
          <a:prstGeom prst="rect">
            <a:avLst/>
          </a:prstGeom>
          <a:solidFill>
            <a:srgbClr val="DDFFE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</a:rPr>
              <a:t>▣ </a:t>
            </a:r>
            <a:r>
              <a:rPr lang="ko-KR" altLang="en-US" dirty="0">
                <a:latin typeface="Times New Roman" pitchFamily="18" charset="0"/>
              </a:rPr>
              <a:t>가능한 장애 발생 </a:t>
            </a:r>
            <a:r>
              <a:rPr lang="ko-KR" altLang="en-US" dirty="0" smtClean="0">
                <a:latin typeface="Times New Roman" pitchFamily="18" charset="0"/>
              </a:rPr>
              <a:t>시나리오</a:t>
            </a:r>
            <a:endParaRPr lang="en-US" altLang="ko-KR" dirty="0">
              <a:latin typeface="Times New Roman" pitchFamily="18" charset="0"/>
            </a:endParaRP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T1</a:t>
            </a:r>
            <a:r>
              <a:rPr lang="ko-KR" altLang="en-US" dirty="0" smtClean="0">
                <a:latin typeface="Times New Roman" pitchFamily="18" charset="0"/>
              </a:rPr>
              <a:t>을 </a:t>
            </a:r>
            <a:r>
              <a:rPr lang="en-US" altLang="ko-KR" dirty="0" smtClean="0">
                <a:latin typeface="Times New Roman" pitchFamily="18" charset="0"/>
              </a:rPr>
              <a:t>commit</a:t>
            </a:r>
            <a:r>
              <a:rPr lang="ko-KR" altLang="en-US" dirty="0" smtClean="0">
                <a:latin typeface="Times New Roman" pitchFamily="18" charset="0"/>
              </a:rPr>
              <a:t>하기 직전에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T1 </a:t>
            </a:r>
            <a:r>
              <a:rPr lang="ko-KR" altLang="en-US" dirty="0" smtClean="0">
                <a:latin typeface="Times New Roman" pitchFamily="18" charset="0"/>
              </a:rPr>
              <a:t>미완료 </a:t>
            </a:r>
            <a:r>
              <a:rPr lang="en-US" altLang="ko-KR" dirty="0" smtClean="0">
                <a:latin typeface="Times New Roman" pitchFamily="18" charset="0"/>
              </a:rPr>
              <a:t>-&gt; Undo(T1)</a:t>
            </a: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T2</a:t>
            </a:r>
            <a:r>
              <a:rPr lang="ko-KR" altLang="en-US" dirty="0" smtClean="0">
                <a:latin typeface="Times New Roman" pitchFamily="18" charset="0"/>
              </a:rPr>
              <a:t>를 </a:t>
            </a:r>
            <a:r>
              <a:rPr lang="en-US" altLang="ko-KR" dirty="0" smtClean="0">
                <a:latin typeface="Times New Roman" pitchFamily="18" charset="0"/>
              </a:rPr>
              <a:t>commit</a:t>
            </a:r>
            <a:r>
              <a:rPr lang="ko-KR" altLang="en-US" dirty="0" smtClean="0">
                <a:latin typeface="Times New Roman" pitchFamily="18" charset="0"/>
              </a:rPr>
              <a:t>하기 직전에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80975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T1 </a:t>
            </a:r>
            <a:r>
              <a:rPr lang="ko-KR" altLang="en-US" dirty="0" smtClean="0">
                <a:latin typeface="Times New Roman" pitchFamily="18" charset="0"/>
              </a:rPr>
              <a:t>완료 </a:t>
            </a:r>
            <a:r>
              <a:rPr lang="en-US" altLang="ko-KR" dirty="0" smtClean="0">
                <a:latin typeface="Times New Roman" pitchFamily="18" charset="0"/>
              </a:rPr>
              <a:t>-&gt; Redo(T1)</a:t>
            </a:r>
          </a:p>
          <a:p>
            <a:pPr marL="358775" lvl="1" indent="-180975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T2 </a:t>
            </a:r>
            <a:r>
              <a:rPr lang="ko-KR" altLang="en-US" dirty="0" smtClean="0">
                <a:latin typeface="Times New Roman" pitchFamily="18" charset="0"/>
              </a:rPr>
              <a:t>미완료 </a:t>
            </a:r>
            <a:r>
              <a:rPr lang="en-US" altLang="ko-KR" dirty="0" smtClean="0">
                <a:latin typeface="Times New Roman" pitchFamily="18" charset="0"/>
              </a:rPr>
              <a:t>-&gt; Undo(T2)</a:t>
            </a:r>
          </a:p>
          <a:p>
            <a:pPr marL="179388" indent="-179388">
              <a:buFont typeface="+mj-lt"/>
              <a:buAutoNum type="arabicPeriod"/>
            </a:pPr>
            <a:r>
              <a:rPr lang="en-US" altLang="ko-KR" dirty="0" smtClean="0">
                <a:latin typeface="Times New Roman" pitchFamily="18" charset="0"/>
              </a:rPr>
              <a:t>&lt;T2, Commit&gt; </a:t>
            </a:r>
            <a:r>
              <a:rPr lang="ko-KR" altLang="en-US" dirty="0" smtClean="0">
                <a:latin typeface="Times New Roman" pitchFamily="18" charset="0"/>
              </a:rPr>
              <a:t>기록 후</a:t>
            </a:r>
            <a:r>
              <a:rPr lang="en-US" altLang="ko-KR" dirty="0" smtClean="0">
                <a:latin typeface="Times New Roman" pitchFamily="18" charset="0"/>
              </a:rPr>
              <a:t>, </a:t>
            </a:r>
            <a:r>
              <a:rPr lang="ko-KR" altLang="en-US" dirty="0" smtClean="0">
                <a:latin typeface="Times New Roman" pitchFamily="18" charset="0"/>
              </a:rPr>
              <a:t>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</a:rPr>
              <a:t>T1 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</a:rPr>
              <a:t>완료 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</a:rPr>
              <a:t>-&gt; Redo(T1)</a:t>
            </a:r>
          </a:p>
          <a:p>
            <a:pPr marL="358775" lvl="1" indent="-179388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</a:rPr>
              <a:t>T2 </a:t>
            </a:r>
            <a:r>
              <a:rPr lang="ko-KR" altLang="en-US" dirty="0" smtClean="0">
                <a:latin typeface="Times New Roman" pitchFamily="18" charset="0"/>
              </a:rPr>
              <a:t>완료 </a:t>
            </a:r>
            <a:r>
              <a:rPr lang="en-US" altLang="ko-KR" dirty="0" smtClean="0">
                <a:latin typeface="Times New Roman" pitchFamily="18" charset="0"/>
              </a:rPr>
              <a:t>-&gt; Redo(T2)</a:t>
            </a:r>
          </a:p>
          <a:p>
            <a:pPr marL="179388" indent="-179388">
              <a:buFont typeface="+mj-lt"/>
              <a:buAutoNum type="arabicPeriod"/>
            </a:pPr>
            <a:r>
              <a:rPr lang="ko-KR" altLang="en-US" dirty="0" smtClean="0">
                <a:latin typeface="Times New Roman" pitchFamily="18" charset="0"/>
              </a:rPr>
              <a:t>회복 작업 중에 장애 발생</a:t>
            </a:r>
            <a:endParaRPr lang="en-US" altLang="ko-KR" dirty="0" smtClean="0">
              <a:latin typeface="Times New Roman" pitchFamily="18" charset="0"/>
            </a:endParaRPr>
          </a:p>
          <a:p>
            <a:pPr marL="358775" lvl="1" indent="-18573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</a:rPr>
              <a:t>회복 작업을 다시 실행</a:t>
            </a:r>
            <a:endParaRPr lang="en-US" altLang="ko-K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Checkpoint </a:t>
            </a:r>
            <a:r>
              <a:rPr lang="ko-KR" altLang="en-US" dirty="0" smtClean="0"/>
              <a:t>회복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547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 </a:t>
            </a:r>
            <a:r>
              <a:rPr lang="ko-KR" altLang="en-US" dirty="0" smtClean="0"/>
              <a:t>이용 회복의 문제점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Redo or Undo </a:t>
            </a:r>
            <a:r>
              <a:rPr lang="ko-KR" altLang="en-US" dirty="0" smtClean="0"/>
              <a:t>대상 트랜잭션을 찾기 위해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전체를 조사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불필요한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를 반복할 가능성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일정한 간격으로 검사시점</a:t>
            </a:r>
            <a:r>
              <a:rPr lang="en-US" altLang="ko-KR" dirty="0" smtClean="0"/>
              <a:t>(checkpoint)</a:t>
            </a:r>
            <a:r>
              <a:rPr lang="ko-KR" altLang="en-US" dirty="0" smtClean="0"/>
              <a:t>을 설치하여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검사시점 </a:t>
            </a:r>
            <a:r>
              <a:rPr lang="en-US" altLang="ko-KR" dirty="0" smtClean="0"/>
              <a:t>= DB</a:t>
            </a:r>
            <a:r>
              <a:rPr lang="ko-KR" altLang="en-US" dirty="0"/>
              <a:t>와 </a:t>
            </a:r>
            <a:r>
              <a:rPr lang="en-US" altLang="ko-KR" dirty="0"/>
              <a:t>log</a:t>
            </a:r>
            <a:r>
              <a:rPr lang="ko-KR" altLang="en-US" dirty="0"/>
              <a:t>가 동기화 되는 </a:t>
            </a:r>
            <a:r>
              <a:rPr lang="ko-KR" altLang="en-US" dirty="0" smtClean="0"/>
              <a:t>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최근의 검사시점 이후의 트랜잭션이 회복 작업의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</a:t>
            </a:r>
            <a:r>
              <a:rPr lang="en-US" altLang="ko-KR" dirty="0"/>
              <a:t>DBMS </a:t>
            </a:r>
            <a:r>
              <a:rPr lang="ko-KR" altLang="en-US" dirty="0"/>
              <a:t>제품은 </a:t>
            </a:r>
            <a:r>
              <a:rPr lang="ko-KR" altLang="en-US" dirty="0" smtClean="0"/>
              <a:t>자동으로 </a:t>
            </a:r>
            <a:r>
              <a:rPr lang="en-US" altLang="ko-KR" dirty="0"/>
              <a:t>checkpoint </a:t>
            </a:r>
            <a:r>
              <a:rPr lang="ko-KR" altLang="en-US" dirty="0"/>
              <a:t>작업을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 smtClean="0"/>
              <a:t>검사시점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절차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en-US" altLang="ko-KR" dirty="0" smtClean="0"/>
              <a:t>Log buffer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 레코드를 안정 저장소로 출력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buffer</a:t>
            </a:r>
            <a:r>
              <a:rPr lang="ko-KR" altLang="en-US" dirty="0" smtClean="0"/>
              <a:t>를 디스크로 출력</a:t>
            </a:r>
            <a:endParaRPr lang="en-US" altLang="ko-KR" dirty="0" smtClean="0"/>
          </a:p>
          <a:p>
            <a:pPr marL="801688" lvl="1" indent="-457200">
              <a:buFont typeface="+mj-ea"/>
              <a:buAutoNum type="circleNumDbPlain"/>
            </a:pPr>
            <a:r>
              <a:rPr lang="ko-KR" altLang="en-US" dirty="0" smtClean="0"/>
              <a:t>검사시점을 표시하는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레코드인 </a:t>
            </a:r>
            <a:r>
              <a:rPr lang="en-US" altLang="ko-KR" dirty="0" smtClean="0"/>
              <a:t>&lt;Checkpoint L&gt;</a:t>
            </a:r>
            <a:r>
              <a:rPr lang="ko-KR" altLang="en-US" dirty="0" smtClean="0"/>
              <a:t>을 안정 저장소로 출력</a:t>
            </a:r>
            <a:r>
              <a:rPr lang="en-US" altLang="ko-KR" dirty="0" smtClean="0"/>
              <a:t>. L</a:t>
            </a:r>
            <a:r>
              <a:rPr lang="ko-KR" altLang="en-US" dirty="0" smtClean="0"/>
              <a:t>은 현재 실행 중인 트랜잭션의 리스트로서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redo</a:t>
            </a:r>
            <a:r>
              <a:rPr lang="ko-KR" altLang="en-US" dirty="0" smtClean="0"/>
              <a:t>할 트랜잭션을 식별하는데 사용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1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검사시점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기법에서의 트랜잭션 유형</a:t>
            </a:r>
            <a:endParaRPr lang="ko-KR" altLang="en-US" dirty="0"/>
          </a:p>
        </p:txBody>
      </p:sp>
      <p:pic>
        <p:nvPicPr>
          <p:cNvPr id="3" name="_x32254464" descr="DRW00000a1051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4406"/>
            <a:ext cx="6156793" cy="357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4828088"/>
            <a:ext cx="8229600" cy="1632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72000" rIns="72000" bIns="72000" anchor="ctr">
            <a:normAutofit/>
          </a:bodyPr>
          <a:lstStyle>
            <a:lvl1pPr marL="357188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kumimoji="1" sz="2800" baseline="0">
                <a:solidFill>
                  <a:schemeClr val="tx1"/>
                </a:solidFill>
                <a:latin typeface="Arial" panose="020B0604020202020204" pitchFamily="34" charset="0"/>
                <a:ea typeface="HY신명조" panose="0203060000010101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HY신명조" panose="02030600000101010101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kumimoji="1" sz="2000" baseline="0">
                <a:solidFill>
                  <a:schemeClr val="tx1"/>
                </a:solidFill>
                <a:latin typeface="Arial" panose="020B0604020202020204" pitchFamily="34" charset="0"/>
                <a:ea typeface="HY신명조" panose="02030600000101010101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kumimoji="1" sz="2000" baseline="0">
                <a:solidFill>
                  <a:schemeClr val="tx1"/>
                </a:solidFill>
                <a:latin typeface="Arial" panose="020B0604020202020204" pitchFamily="34" charset="0"/>
                <a:ea typeface="HY신명조" panose="02030600000101010101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1. UNDO_LIST = { T2, T3 }; REDO_LIST = { };</a:t>
            </a: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2. UNDO_LIST = UNDO_LIST ∪ { T4, T5 } = { T2, T3, T4, T5 }</a:t>
            </a: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3. UNDO_LIST = UNDO_LIST - { T2, T4 } = { T3, T5 }</a:t>
            </a: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    REDO_LIST = REDO_LIST ∪ {T2, T4 }</a:t>
            </a: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4. Undo T3 and T5</a:t>
            </a: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ea typeface="굴림" panose="020B0600000101010101" pitchFamily="50" charset="-127"/>
              </a:rPr>
              <a:t>5. Redo T2 and T4</a:t>
            </a:r>
            <a:endParaRPr lang="ko-KR" altLang="en-US" sz="16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79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Failure</a:t>
            </a:r>
            <a:r>
              <a:rPr lang="en-US" altLang="ko-KR" dirty="0"/>
              <a:t> (</a:t>
            </a:r>
            <a:r>
              <a:rPr lang="ko-KR" altLang="en-US" dirty="0"/>
              <a:t>장애 </a:t>
            </a:r>
            <a:r>
              <a:rPr lang="en-US" altLang="ko-KR" dirty="0"/>
              <a:t>or </a:t>
            </a:r>
            <a:r>
              <a:rPr lang="ko-KR" altLang="en-US" dirty="0"/>
              <a:t>고장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Failure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시스템이 정해진 명세</a:t>
            </a:r>
            <a:r>
              <a:rPr lang="en-US" altLang="ko-KR" dirty="0"/>
              <a:t>(specification)</a:t>
            </a:r>
            <a:r>
              <a:rPr lang="ko-KR" altLang="en-US" dirty="0"/>
              <a:t>대로 작동하지 않는 상태</a:t>
            </a:r>
          </a:p>
          <a:p>
            <a:pPr lvl="1"/>
            <a:r>
              <a:rPr lang="ko-KR" altLang="en-US" dirty="0"/>
              <a:t>원인</a:t>
            </a:r>
            <a:r>
              <a:rPr lang="en-US" altLang="ko-KR" dirty="0"/>
              <a:t>: h/w </a:t>
            </a:r>
            <a:r>
              <a:rPr lang="ko-KR" altLang="en-US" dirty="0"/>
              <a:t>결함</a:t>
            </a:r>
            <a:r>
              <a:rPr lang="en-US" altLang="ko-KR" dirty="0"/>
              <a:t>, s/w </a:t>
            </a:r>
            <a:r>
              <a:rPr lang="ko-KR" altLang="en-US" dirty="0"/>
              <a:t>결함</a:t>
            </a:r>
            <a:r>
              <a:rPr lang="en-US" altLang="ko-KR" dirty="0"/>
              <a:t>, operator</a:t>
            </a:r>
            <a:r>
              <a:rPr lang="ko-KR" altLang="en-US" dirty="0"/>
              <a:t>의 실수</a:t>
            </a:r>
          </a:p>
          <a:p>
            <a:r>
              <a:rPr lang="ko-KR" altLang="en-US" dirty="0"/>
              <a:t>장애의 유형</a:t>
            </a:r>
          </a:p>
          <a:p>
            <a:pPr lvl="1"/>
            <a:r>
              <a:rPr lang="en-US" altLang="ko-KR" dirty="0" smtClean="0"/>
              <a:t>Transaction failure (or Local failure)</a:t>
            </a:r>
            <a:endParaRPr lang="en-US" altLang="ko-KR" dirty="0"/>
          </a:p>
          <a:p>
            <a:pPr lvl="2"/>
            <a:r>
              <a:rPr lang="ko-KR" altLang="en-US" dirty="0"/>
              <a:t>특정 트랜잭션에서 발생하는 고장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overflow, </a:t>
            </a:r>
            <a:r>
              <a:rPr lang="ko-KR" altLang="en-US" dirty="0"/>
              <a:t>입력 데이터의 불량</a:t>
            </a:r>
            <a:r>
              <a:rPr lang="en-US" altLang="ko-KR" dirty="0"/>
              <a:t>, </a:t>
            </a:r>
            <a:r>
              <a:rPr lang="ko-KR" altLang="en-US" dirty="0"/>
              <a:t>시스템 자원의 과다 사용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System failure (or Soft crash) </a:t>
            </a:r>
          </a:p>
          <a:p>
            <a:pPr lvl="2"/>
            <a:r>
              <a:rPr lang="ko-KR" altLang="en-US" dirty="0"/>
              <a:t>현행 트랜잭션에만 영향을 미치는 고장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power failure, h/w</a:t>
            </a:r>
            <a:r>
              <a:rPr lang="ko-KR" altLang="en-US" dirty="0"/>
              <a:t>의 오작동</a:t>
            </a:r>
            <a:r>
              <a:rPr lang="en-US" altLang="ko-KR" dirty="0"/>
              <a:t>, ...</a:t>
            </a:r>
          </a:p>
          <a:p>
            <a:pPr lvl="1"/>
            <a:r>
              <a:rPr lang="en-US" altLang="ko-KR" dirty="0"/>
              <a:t>Media failure (or Hard crash) </a:t>
            </a:r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일부와 그 부분을 사용하던 </a:t>
            </a:r>
            <a:r>
              <a:rPr lang="en-US" altLang="ko-KR" dirty="0"/>
              <a:t>TR</a:t>
            </a:r>
            <a:r>
              <a:rPr lang="ko-KR" altLang="en-US" dirty="0"/>
              <a:t>에 영향을 미치는 고장   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disk head failure</a:t>
            </a:r>
          </a:p>
          <a:p>
            <a:pPr lvl="1"/>
            <a:r>
              <a:rPr lang="en-US" altLang="ko-KR" dirty="0"/>
              <a:t>Global Failure 〓 System Failure + Media Failure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1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검사시점을 사용한 회복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altLang="ko-KR" dirty="0" smtClean="0"/>
              <a:t>Undo-list</a:t>
            </a:r>
            <a:r>
              <a:rPr lang="ko-KR" altLang="en-US" dirty="0"/>
              <a:t> </a:t>
            </a:r>
            <a:r>
              <a:rPr lang="en-US" altLang="ko-KR" dirty="0" smtClean="0"/>
              <a:t>&amp; Redo-list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marL="625475" lvl="1" indent="-27940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empty lists(Undo-list, Redo-list)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625475" lvl="1" indent="-279400">
              <a:buFont typeface="+mj-ea"/>
              <a:buAutoNum type="circleNumDbPlain"/>
            </a:pPr>
            <a:r>
              <a:rPr lang="ko-KR" altLang="en-US" dirty="0"/>
              <a:t>검사시점 설정 시 활동 중인 </a:t>
            </a:r>
            <a:r>
              <a:rPr lang="en-US" altLang="ko-KR" dirty="0"/>
              <a:t>Undo-list</a:t>
            </a:r>
            <a:r>
              <a:rPr lang="ko-KR" altLang="en-US" dirty="0"/>
              <a:t>에 삽입</a:t>
            </a:r>
          </a:p>
          <a:p>
            <a:pPr marL="625475" lvl="1" indent="-279400">
              <a:buFont typeface="+mj-ea"/>
              <a:buAutoNum type="circleNumDbPlain"/>
            </a:pPr>
            <a:r>
              <a:rPr lang="en-US" altLang="ko-KR" dirty="0"/>
              <a:t>Log</a:t>
            </a:r>
            <a:r>
              <a:rPr lang="ko-KR" altLang="en-US" dirty="0"/>
              <a:t>를 차례로 검사하면서 </a:t>
            </a:r>
            <a:r>
              <a:rPr lang="en-US" altLang="ko-KR" dirty="0"/>
              <a:t>&lt;Ti, Start&gt;</a:t>
            </a:r>
            <a:r>
              <a:rPr lang="ko-KR" altLang="en-US" dirty="0"/>
              <a:t>를 만나면 </a:t>
            </a:r>
            <a:r>
              <a:rPr lang="en-US" altLang="ko-KR" dirty="0"/>
              <a:t>Ti </a:t>
            </a:r>
            <a:r>
              <a:rPr lang="ko-KR" altLang="en-US" dirty="0"/>
              <a:t>를 </a:t>
            </a:r>
            <a:r>
              <a:rPr lang="en-US" altLang="ko-KR" dirty="0"/>
              <a:t>Undo-list</a:t>
            </a:r>
            <a:r>
              <a:rPr lang="ko-KR" altLang="en-US" dirty="0"/>
              <a:t>에 추가</a:t>
            </a:r>
          </a:p>
          <a:p>
            <a:pPr marL="625475" lvl="1" indent="-279400">
              <a:buFont typeface="+mj-ea"/>
              <a:buAutoNum type="circleNumDbPlain"/>
            </a:pPr>
            <a:r>
              <a:rPr lang="en-US" altLang="ko-KR" dirty="0"/>
              <a:t>&lt;Ti, Commit&gt;</a:t>
            </a:r>
            <a:r>
              <a:rPr lang="ko-KR" altLang="en-US" dirty="0"/>
              <a:t>를 만나면 </a:t>
            </a:r>
            <a:r>
              <a:rPr lang="en-US" altLang="ko-KR" dirty="0"/>
              <a:t>Ti </a:t>
            </a:r>
            <a:r>
              <a:rPr lang="ko-KR" altLang="en-US" dirty="0"/>
              <a:t>를 </a:t>
            </a:r>
            <a:r>
              <a:rPr lang="en-US" altLang="ko-KR" dirty="0"/>
              <a:t>Undo-list</a:t>
            </a:r>
            <a:r>
              <a:rPr lang="ko-KR" altLang="en-US" dirty="0"/>
              <a:t>에서 삭제하고</a:t>
            </a:r>
            <a:r>
              <a:rPr lang="en-US" altLang="ko-KR" dirty="0"/>
              <a:t>, Redo-list</a:t>
            </a:r>
            <a:r>
              <a:rPr lang="ko-KR" altLang="en-US" dirty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58775" indent="-358775">
              <a:buFont typeface="+mj-lt"/>
              <a:buAutoNum type="arabicPeriod"/>
            </a:pPr>
            <a:r>
              <a:rPr lang="en-US" altLang="ko-KR" dirty="0" smtClean="0"/>
              <a:t>Undo-list</a:t>
            </a:r>
            <a:r>
              <a:rPr lang="ko-KR" altLang="en-US" dirty="0" smtClean="0"/>
              <a:t>에 있는 모든 트랜잭션에 대해서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기록된 역순으로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연산을 수행 </a:t>
            </a:r>
            <a:r>
              <a:rPr lang="en-US" altLang="ko-KR" dirty="0" smtClean="0"/>
              <a:t>(Backward Recovery)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Redo-list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트랙잭션에</a:t>
            </a:r>
            <a:r>
              <a:rPr lang="ko-KR" altLang="en-US" dirty="0" smtClean="0"/>
              <a:t> 대해서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기록된 순서로 </a:t>
            </a:r>
            <a:r>
              <a:rPr lang="en-US" altLang="ko-KR" dirty="0" smtClean="0"/>
              <a:t>Redo </a:t>
            </a:r>
            <a:r>
              <a:rPr lang="ko-KR" altLang="en-US" dirty="0" smtClean="0"/>
              <a:t>연산을 수행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00"/>
                </a:solidFill>
              </a:rPr>
              <a:t>Forward Recovery)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900" dirty="0" smtClean="0">
              <a:solidFill>
                <a:srgbClr val="000000"/>
              </a:solidFill>
            </a:endParaRPr>
          </a:p>
          <a:p>
            <a:pPr marL="531813" indent="-531813">
              <a:buClr>
                <a:srgbClr val="BB9321"/>
              </a:buClr>
              <a:buNone/>
              <a:tabLst>
                <a:tab pos="1076325" algn="l"/>
              </a:tabLst>
            </a:pPr>
            <a:r>
              <a:rPr lang="en-US" altLang="ko-KR" b="1" dirty="0" smtClean="0">
                <a:solidFill>
                  <a:srgbClr val="C00000"/>
                </a:solidFill>
              </a:rPr>
              <a:t>※</a:t>
            </a:r>
            <a:r>
              <a:rPr lang="ko-KR" altLang="en-US" b="1" dirty="0" smtClean="0">
                <a:solidFill>
                  <a:srgbClr val="C00000"/>
                </a:solidFill>
              </a:rPr>
              <a:t>시스템은 회복 작업이 완료될 때까지 새로운 트랜잭션을 받아 들일 수 없다</a:t>
            </a:r>
            <a:r>
              <a:rPr lang="en-US" altLang="ko-KR" b="1" dirty="0" smtClean="0">
                <a:solidFill>
                  <a:srgbClr val="C00000"/>
                </a:solidFill>
              </a:rPr>
              <a:t>!!!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9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Shadow Paging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를 사용하지 않는 회복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트랜잭션을 실행하는 동안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/>
              <a:t>p</a:t>
            </a:r>
            <a:r>
              <a:rPr lang="en-US" altLang="ko-KR" dirty="0" smtClean="0"/>
              <a:t>age table</a:t>
            </a:r>
            <a:r>
              <a:rPr lang="ko-KR" altLang="en-US" dirty="0" smtClean="0"/>
              <a:t>을 유지</a:t>
            </a:r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urrent page table: Write </a:t>
            </a:r>
            <a:r>
              <a:rPr lang="ko-KR" altLang="en-US" dirty="0" smtClean="0"/>
              <a:t>연산을 실행할 때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Shadow page table: </a:t>
            </a:r>
            <a:r>
              <a:rPr lang="ko-KR" altLang="en-US" dirty="0" smtClean="0"/>
              <a:t>트랜잭션 실행 직전의 상태를 유지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비소멸</a:t>
            </a:r>
            <a:r>
              <a:rPr lang="ko-KR" altLang="en-US" dirty="0" smtClean="0"/>
              <a:t> 저장장치에 기록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회복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완료 전에 장애가 발생</a:t>
            </a:r>
            <a:r>
              <a:rPr lang="en-US" altLang="ko-KR" dirty="0" smtClean="0"/>
              <a:t>: shadow page table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current page table</a:t>
            </a:r>
            <a:r>
              <a:rPr lang="ko-KR" altLang="en-US" dirty="0" smtClean="0"/>
              <a:t>로 복사함으로써 실행 직전의 상태로 복귀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트랜잭션이 성공적으로 완료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buffer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를 디스크로 출력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Current </a:t>
            </a:r>
            <a:r>
              <a:rPr lang="en-US" altLang="ko-KR" dirty="0"/>
              <a:t>page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디스크로 출력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/>
              <a:t>Current page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en-US" altLang="ko-KR" dirty="0"/>
              <a:t>shadow page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덮어 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9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Shadow Paging </a:t>
            </a:r>
            <a:r>
              <a:rPr lang="ko-KR" altLang="en-US" dirty="0"/>
              <a:t>기법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Log </a:t>
            </a:r>
            <a:r>
              <a:rPr lang="ko-KR" altLang="en-US" dirty="0"/>
              <a:t>레코드를 출력하는 비용이 없음</a:t>
            </a:r>
            <a:endParaRPr lang="en-US" altLang="ko-KR" dirty="0"/>
          </a:p>
          <a:p>
            <a:pPr lvl="1"/>
            <a:r>
              <a:rPr lang="ko-KR" altLang="en-US" dirty="0"/>
              <a:t>트랜잭션의 </a:t>
            </a:r>
            <a:r>
              <a:rPr lang="en-US" altLang="ko-KR" dirty="0"/>
              <a:t>Undo </a:t>
            </a:r>
            <a:r>
              <a:rPr lang="ko-KR" altLang="en-US" dirty="0"/>
              <a:t>연산이 간단하고 </a:t>
            </a:r>
            <a:r>
              <a:rPr lang="en-US" altLang="ko-KR" dirty="0"/>
              <a:t>Redo </a:t>
            </a:r>
            <a:r>
              <a:rPr lang="ko-KR" altLang="en-US" dirty="0"/>
              <a:t>연산이 불필요 </a:t>
            </a:r>
            <a:r>
              <a:rPr lang="en-US" altLang="ko-KR" dirty="0"/>
              <a:t>-&gt; </a:t>
            </a:r>
            <a:r>
              <a:rPr lang="ko-KR" altLang="en-US" dirty="0"/>
              <a:t>신속한 회복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여러 트랜잭션이 병행 수행되는 환경에서는 </a:t>
            </a:r>
            <a:r>
              <a:rPr lang="en-US" altLang="ko-KR" dirty="0"/>
              <a:t>paging</a:t>
            </a:r>
            <a:r>
              <a:rPr lang="ko-KR" altLang="en-US" dirty="0"/>
              <a:t> 기법만으로는 회복 작업이 어려움</a:t>
            </a:r>
            <a:endParaRPr lang="en-US" altLang="ko-KR" dirty="0"/>
          </a:p>
          <a:p>
            <a:pPr lvl="1"/>
            <a:r>
              <a:rPr lang="en-US" altLang="ko-KR" dirty="0"/>
              <a:t>DB page</a:t>
            </a:r>
            <a:r>
              <a:rPr lang="ko-KR" altLang="en-US" dirty="0"/>
              <a:t>가 변경될 때마다 </a:t>
            </a:r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위치가 변경 </a:t>
            </a:r>
            <a:r>
              <a:rPr lang="en-US" altLang="ko-KR" dirty="0"/>
              <a:t>-&gt; data fragmentation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1"/>
            <a:r>
              <a:rPr lang="en-US" altLang="ko-KR" dirty="0"/>
              <a:t>Page table</a:t>
            </a:r>
            <a:r>
              <a:rPr lang="ko-KR" altLang="en-US" dirty="0"/>
              <a:t>이 커지면 디스크 입출력 비용이 </a:t>
            </a:r>
            <a:r>
              <a:rPr lang="ko-KR" altLang="en-US" dirty="0" smtClean="0"/>
              <a:t>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891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</a:t>
            </a:r>
            <a:r>
              <a:rPr lang="ko-KR" altLang="en-US" dirty="0" smtClean="0"/>
              <a:t> </a:t>
            </a:r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7578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비소멸</a:t>
            </a:r>
            <a:r>
              <a:rPr lang="ko-KR" altLang="en-US" dirty="0" smtClean="0"/>
              <a:t> 장치의 내용 손상에 대한 회복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희귀하기는 하지만 대비할 필요는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원리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주기적으로 다른 안정 저장소에 </a:t>
            </a:r>
            <a:r>
              <a:rPr lang="en-US" altLang="ko-KR" dirty="0" smtClean="0"/>
              <a:t>dump</a:t>
            </a:r>
          </a:p>
          <a:p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Dump </a:t>
            </a:r>
            <a:r>
              <a:rPr lang="ko-KR" altLang="en-US" dirty="0" smtClean="0"/>
              <a:t>절차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검사시점 설정과 유사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메인 메모리의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레코드를 안정 저장소에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buffer</a:t>
            </a:r>
            <a:r>
              <a:rPr lang="ko-KR" altLang="en-US" dirty="0" smtClean="0"/>
              <a:t>의 블록을 디스크에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DB</a:t>
            </a:r>
            <a:r>
              <a:rPr lang="ko-KR" altLang="en-US" dirty="0" smtClean="0"/>
              <a:t>의 내용을 안정 저장소에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Log </a:t>
            </a:r>
            <a:r>
              <a:rPr lang="ko-KR" altLang="en-US" dirty="0" smtClean="0"/>
              <a:t>레코드 </a:t>
            </a:r>
            <a:r>
              <a:rPr lang="en-US" altLang="ko-KR" dirty="0" smtClean="0"/>
              <a:t>&lt;dump&gt;</a:t>
            </a:r>
            <a:r>
              <a:rPr lang="ko-KR" altLang="en-US" dirty="0" smtClean="0"/>
              <a:t>를 안정 저장소에 출력하여 덤프를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회복 절차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가장 최근의 </a:t>
            </a:r>
            <a:r>
              <a:rPr lang="en-US" altLang="ko-KR" dirty="0" smtClean="0"/>
              <a:t>dump</a:t>
            </a:r>
            <a:r>
              <a:rPr lang="ko-KR" altLang="en-US" dirty="0" smtClean="0"/>
              <a:t>를 사용하여 디스크에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적재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Log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dump </a:t>
            </a:r>
            <a:r>
              <a:rPr lang="ko-KR" altLang="en-US" dirty="0" smtClean="0"/>
              <a:t>이후에 완결된 트랜잭션을 </a:t>
            </a:r>
            <a:r>
              <a:rPr lang="en-US" altLang="ko-KR" dirty="0" smtClean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18149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</a:t>
            </a:r>
            <a:r>
              <a:rPr lang="ko-KR" altLang="en-US" dirty="0" smtClean="0"/>
              <a:t> </a:t>
            </a:r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7578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비소멸</a:t>
            </a:r>
            <a:r>
              <a:rPr lang="ko-KR" altLang="en-US" dirty="0" smtClean="0"/>
              <a:t> 장치의 내용 손상에 대한 회복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희귀하기는 하지만 대비할 필요는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원리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전체를 주기적으로 안정 저장소에 </a:t>
            </a:r>
            <a:r>
              <a:rPr lang="en-US" altLang="ko-KR" dirty="0" smtClean="0"/>
              <a:t>dump</a:t>
            </a:r>
          </a:p>
          <a:p>
            <a:r>
              <a:rPr lang="ko-KR" altLang="en-US" dirty="0" smtClean="0"/>
              <a:t>처리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Dump </a:t>
            </a:r>
            <a:r>
              <a:rPr lang="ko-KR" altLang="en-US" dirty="0" smtClean="0"/>
              <a:t>절차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검사시점 설정과 유사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메인 메모리의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레코드를 안정 저장소에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buffer</a:t>
            </a:r>
            <a:r>
              <a:rPr lang="ko-KR" altLang="en-US" dirty="0" smtClean="0"/>
              <a:t>의 블록을 디스크에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DB</a:t>
            </a:r>
            <a:r>
              <a:rPr lang="ko-KR" altLang="en-US" dirty="0" smtClean="0"/>
              <a:t>의 내용을 안정 저장소에 출력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Log </a:t>
            </a:r>
            <a:r>
              <a:rPr lang="ko-KR" altLang="en-US" dirty="0" smtClean="0"/>
              <a:t>레코드 </a:t>
            </a:r>
            <a:r>
              <a:rPr lang="en-US" altLang="ko-KR" dirty="0" smtClean="0"/>
              <a:t>&lt;dump&gt;</a:t>
            </a:r>
            <a:r>
              <a:rPr lang="ko-KR" altLang="en-US" dirty="0" smtClean="0"/>
              <a:t>를 안정 저장소에 출력하여 덤프를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회복 절차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가장 최근의 </a:t>
            </a:r>
            <a:r>
              <a:rPr lang="en-US" altLang="ko-KR" dirty="0" smtClean="0"/>
              <a:t>dump</a:t>
            </a:r>
            <a:r>
              <a:rPr lang="ko-KR" altLang="en-US" dirty="0" smtClean="0"/>
              <a:t>를 사용하여 디스크에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적재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Log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dump </a:t>
            </a:r>
            <a:r>
              <a:rPr lang="ko-KR" altLang="en-US" dirty="0" smtClean="0"/>
              <a:t>이후에 완결된 트랜잭션을 </a:t>
            </a:r>
            <a:r>
              <a:rPr lang="en-US" altLang="ko-KR" dirty="0" smtClean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279993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record </a:t>
            </a:r>
            <a:r>
              <a:rPr lang="en-US" altLang="ko-KR" dirty="0" smtClean="0"/>
              <a:t>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Log </a:t>
            </a:r>
            <a:r>
              <a:rPr lang="ko-KR" altLang="en-US" dirty="0" smtClean="0"/>
              <a:t>레코드가 생성될 때마다 안정 저장소로 출력하지 않고</a:t>
            </a:r>
            <a:r>
              <a:rPr lang="en-US" altLang="ko-KR" dirty="0" smtClean="0"/>
              <a:t>, Log buffer</a:t>
            </a:r>
            <a:r>
              <a:rPr lang="ko-KR" altLang="en-US" dirty="0" smtClean="0"/>
              <a:t>에 모아 한꺼번에 출력하는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비용을 절감되지만</a:t>
            </a:r>
            <a:r>
              <a:rPr lang="en-US" altLang="ko-KR" dirty="0" smtClean="0"/>
              <a:t>, log</a:t>
            </a:r>
            <a:r>
              <a:rPr lang="ko-KR" altLang="en-US" dirty="0" smtClean="0"/>
              <a:t>가 손실될 위험성은 높다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트랜잭션의 </a:t>
            </a:r>
            <a:r>
              <a:rPr lang="ko-KR" altLang="en-US" dirty="0" err="1" smtClean="0"/>
              <a:t>원자성을</a:t>
            </a:r>
            <a:r>
              <a:rPr lang="ko-KR" altLang="en-US" dirty="0" smtClean="0"/>
              <a:t> 보장하기 위해서는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레코드를 우선적으로 출력해야 함</a:t>
            </a:r>
            <a:endParaRPr lang="en-US" altLang="ko-KR" dirty="0" smtClean="0"/>
          </a:p>
          <a:p>
            <a:r>
              <a:rPr lang="ko-KR" altLang="en-US" dirty="0" smtClean="0"/>
              <a:t>로그 우선 기록 규약</a:t>
            </a:r>
            <a:r>
              <a:rPr lang="en-US" altLang="ko-KR" dirty="0"/>
              <a:t> </a:t>
            </a:r>
            <a:r>
              <a:rPr lang="en-US" altLang="ko-KR" dirty="0" smtClean="0"/>
              <a:t>(write-ahead log protocol)</a:t>
            </a:r>
          </a:p>
          <a:p>
            <a:pPr marL="706438" lvl="1" indent="-361950">
              <a:buFont typeface="+mj-ea"/>
              <a:buAutoNum type="circleNumDbPlain"/>
            </a:pPr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&lt;T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Commit&gt; </a:t>
            </a:r>
            <a:r>
              <a:rPr lang="ko-KR" altLang="en-US" dirty="0" smtClean="0"/>
              <a:t>로그 레코드를 안정 저장소에 출력시켜야만 완료 상태로 들어갈 수 있다</a:t>
            </a:r>
            <a:r>
              <a:rPr lang="en-US" altLang="ko-KR" dirty="0" smtClean="0"/>
              <a:t>.</a:t>
            </a:r>
          </a:p>
          <a:p>
            <a:pPr marL="706438" lvl="1" indent="-361950">
              <a:buFont typeface="+mj-ea"/>
              <a:buAutoNum type="circleNumDbPlain"/>
            </a:pPr>
            <a:r>
              <a:rPr lang="ko-KR" altLang="en-US" dirty="0" smtClean="0"/>
              <a:t> </a:t>
            </a:r>
            <a:r>
              <a:rPr lang="en-US" altLang="ko-KR" dirty="0"/>
              <a:t>&lt;T</a:t>
            </a:r>
            <a:r>
              <a:rPr lang="en-US" altLang="ko-KR" baseline="-25000" dirty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Commit</a:t>
            </a:r>
            <a:r>
              <a:rPr lang="en-US" altLang="ko-KR" dirty="0"/>
              <a:t>&gt; </a:t>
            </a:r>
            <a:r>
              <a:rPr lang="ko-KR" altLang="en-US" dirty="0" smtClean="0"/>
              <a:t>로그 레코드를 출력하기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와 관련된 모든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레코드를 안정 저장소에 출력하여야 한다</a:t>
            </a:r>
            <a:r>
              <a:rPr lang="en-US" altLang="ko-KR" dirty="0" smtClean="0"/>
              <a:t>.</a:t>
            </a:r>
          </a:p>
          <a:p>
            <a:pPr marL="706438" lvl="1" indent="-361950">
              <a:buFont typeface="+mj-ea"/>
              <a:buAutoNum type="circleNumDbPlain"/>
            </a:pPr>
            <a:r>
              <a:rPr lang="en-US" altLang="ko-KR" dirty="0" smtClean="0"/>
              <a:t>DB buffer</a:t>
            </a:r>
            <a:r>
              <a:rPr lang="ko-KR" altLang="en-US" dirty="0" smtClean="0"/>
              <a:t>의 블록을 출력하기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i</a:t>
            </a:r>
            <a:r>
              <a:rPr lang="ko-KR" altLang="en-US" dirty="0"/>
              <a:t>와 관련된 모든 </a:t>
            </a:r>
            <a:r>
              <a:rPr lang="en-US" altLang="ko-KR" dirty="0"/>
              <a:t>log </a:t>
            </a:r>
            <a:r>
              <a:rPr lang="ko-KR" altLang="en-US" dirty="0"/>
              <a:t>레코드를 안정 저장소에 출력하여야 한다</a:t>
            </a:r>
            <a:r>
              <a:rPr lang="en-US" altLang="ko-KR" dirty="0"/>
              <a:t>.</a:t>
            </a:r>
          </a:p>
          <a:p>
            <a:pPr marL="1074738" lvl="2" indent="-3619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3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Multi-DB </a:t>
            </a:r>
            <a:r>
              <a:rPr lang="ko-KR" altLang="en-US" dirty="0" smtClean="0"/>
              <a:t>트랜잭션의 회복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관리자가 서로 다른 여러 개의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접근해야 하는 트랜잭션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상이한 유형의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인 경우에는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별로 독자적인 트랜잭션 관리자를 갖게 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상이한 장소에 저장된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들이 네트워크로 연결된 분산</a:t>
            </a:r>
            <a:r>
              <a:rPr lang="en-US" altLang="ko-KR" dirty="0" smtClean="0"/>
              <a:t> DB </a:t>
            </a:r>
            <a:r>
              <a:rPr lang="ko-KR" altLang="en-US" dirty="0" smtClean="0"/>
              <a:t>시스템과 유사한 측면이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레벨에서 회복 작업이 수행되어야 함</a:t>
            </a:r>
            <a:r>
              <a:rPr lang="en-US" altLang="ko-KR" dirty="0" smtClean="0"/>
              <a:t>!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Global recovery manager or Coordinator 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Local recovery manager or Participant 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pPr marL="706438" lvl="1" indent="-361950"/>
            <a:r>
              <a:rPr lang="ko-KR" altLang="en-US" dirty="0" smtClean="0"/>
              <a:t>회복 기법은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완료 규약</a:t>
            </a:r>
            <a:r>
              <a:rPr lang="en-US" altLang="ko-KR" dirty="0" smtClean="0"/>
              <a:t>(2PCP: two-phase commit protocol)</a:t>
            </a:r>
            <a:r>
              <a:rPr lang="ko-KR" altLang="en-US" dirty="0" smtClean="0"/>
              <a:t>을 따름</a:t>
            </a:r>
            <a:endParaRPr lang="en-US" altLang="ko-KR" dirty="0" smtClean="0"/>
          </a:p>
          <a:p>
            <a:pPr marL="1074738" lvl="2" indent="-361950"/>
            <a:r>
              <a:rPr lang="ko-KR" altLang="en-US" dirty="0" smtClean="0"/>
              <a:t>단계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완료되기 전에 장애 발생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 취소</a:t>
            </a:r>
            <a:endParaRPr lang="en-US" altLang="ko-KR" dirty="0" smtClean="0"/>
          </a:p>
          <a:p>
            <a:pPr marL="1074738" lvl="2" indent="-361950"/>
            <a:r>
              <a:rPr lang="ko-KR" altLang="en-US" dirty="0" smtClean="0"/>
              <a:t>단계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수행 중에 장애 발생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트랜잭션을 회복시키고 완료 처리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5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Multi-DB </a:t>
            </a:r>
            <a:r>
              <a:rPr lang="ko-KR" altLang="en-US" dirty="0"/>
              <a:t>트랜잭션의 회복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3234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1</a:t>
            </a:r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참여자가 </a:t>
            </a:r>
            <a:r>
              <a:rPr lang="en-US" altLang="ko-KR" dirty="0" smtClean="0"/>
              <a:t>multi-DB </a:t>
            </a:r>
            <a:r>
              <a:rPr lang="ko-KR" altLang="en-US" dirty="0" smtClean="0"/>
              <a:t>트랜잭션의 자신 관련 부분에 대한 결론을 내렸다는 사실을 </a:t>
            </a:r>
            <a:r>
              <a:rPr lang="ko-KR" altLang="en-US" dirty="0" err="1" smtClean="0"/>
              <a:t>조정자에게</a:t>
            </a:r>
            <a:r>
              <a:rPr lang="ko-KR" altLang="en-US" dirty="0" smtClean="0"/>
              <a:t> 보고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err="1" smtClean="0"/>
              <a:t>조정자는</a:t>
            </a:r>
            <a:r>
              <a:rPr lang="ko-KR" altLang="en-US" dirty="0" smtClean="0"/>
              <a:t> 모든 참여자에게 </a:t>
            </a:r>
            <a:r>
              <a:rPr lang="en-US" altLang="ko-KR" dirty="0" smtClean="0"/>
              <a:t>‘prepare for commit’ </a:t>
            </a:r>
            <a:r>
              <a:rPr lang="ko-KR" altLang="en-US" dirty="0" smtClean="0"/>
              <a:t>메시지를 전송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메시지를 받은 참여자는 모든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레코드를 디스크로 강제 출력시키고</a:t>
            </a:r>
            <a:r>
              <a:rPr lang="en-US" altLang="ko-KR" dirty="0" smtClean="0"/>
              <a:t>, ‘OK’ </a:t>
            </a:r>
            <a:r>
              <a:rPr lang="ko-KR" altLang="en-US" dirty="0" smtClean="0"/>
              <a:t>메시지를 </a:t>
            </a:r>
            <a:r>
              <a:rPr lang="ko-KR" altLang="en-US" dirty="0" err="1" smtClean="0"/>
              <a:t>조정자에게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이유로 완료할 수 없는 참여자는 </a:t>
            </a:r>
            <a:r>
              <a:rPr lang="en-US" altLang="ko-KR" dirty="0" smtClean="0"/>
              <a:t>‘NOT OK’ </a:t>
            </a:r>
            <a:r>
              <a:rPr lang="ko-KR" altLang="en-US" dirty="0" smtClean="0"/>
              <a:t> 메시지를 전송</a:t>
            </a:r>
            <a:endParaRPr lang="en-US" altLang="ko-KR" dirty="0" smtClean="0"/>
          </a:p>
          <a:p>
            <a:r>
              <a:rPr lang="ko-KR" altLang="en-US" dirty="0" smtClean="0"/>
              <a:t>단계</a:t>
            </a:r>
            <a:r>
              <a:rPr lang="en-US" altLang="ko-KR" dirty="0" smtClean="0"/>
              <a:t>2</a:t>
            </a:r>
          </a:p>
          <a:p>
            <a:pPr marL="357188" lvl="1" indent="0">
              <a:buNone/>
            </a:pPr>
            <a:r>
              <a:rPr lang="en-US" altLang="ko-KR" dirty="0" smtClean="0"/>
              <a:t>case1) </a:t>
            </a:r>
            <a:r>
              <a:rPr lang="ko-KR" altLang="en-US" dirty="0" smtClean="0"/>
              <a:t>조정자가 모든 참여자로부터 </a:t>
            </a:r>
            <a:r>
              <a:rPr lang="en-US" altLang="ko-KR" dirty="0" smtClean="0"/>
              <a:t>‘OK’ </a:t>
            </a:r>
            <a:r>
              <a:rPr lang="ko-KR" altLang="en-US" dirty="0" smtClean="0"/>
              <a:t>메시지를 받은 경우</a:t>
            </a:r>
            <a:endParaRPr lang="en-US" altLang="ko-KR" dirty="0" smtClean="0"/>
          </a:p>
          <a:p>
            <a:pPr marL="1074738" lvl="2" indent="-3492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err="1" smtClean="0"/>
              <a:t>조정자는</a:t>
            </a:r>
            <a:r>
              <a:rPr lang="ko-KR" altLang="en-US" dirty="0" smtClean="0"/>
              <a:t> 자신의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‘Commit’</a:t>
            </a:r>
            <a:r>
              <a:rPr lang="ko-KR" altLang="en-US" dirty="0" smtClean="0"/>
              <a:t>를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참여자에게 </a:t>
            </a:r>
            <a:r>
              <a:rPr lang="en-US" altLang="ko-KR" dirty="0" smtClean="0"/>
              <a:t>‘Commit’ </a:t>
            </a:r>
            <a:r>
              <a:rPr lang="ko-KR" altLang="en-US" dirty="0" smtClean="0"/>
              <a:t>메시지를 발송</a:t>
            </a:r>
            <a:endParaRPr lang="en-US" altLang="ko-KR" dirty="0" smtClean="0"/>
          </a:p>
          <a:p>
            <a:pPr marL="1074738" lvl="2" indent="-3492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smtClean="0"/>
              <a:t>각 참여자는 자신의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‘Commit’</a:t>
            </a:r>
            <a:r>
              <a:rPr lang="ko-KR" altLang="en-US" dirty="0" smtClean="0"/>
              <a:t>를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완료</a:t>
            </a:r>
            <a:endParaRPr lang="en-US" altLang="ko-KR" dirty="0" smtClean="0"/>
          </a:p>
          <a:p>
            <a:pPr marL="357188" lvl="1" indent="0">
              <a:buNone/>
              <a:tabLst>
                <a:tab pos="1074738" algn="l"/>
              </a:tabLst>
            </a:pPr>
            <a:r>
              <a:rPr lang="en-US" altLang="ko-KR" dirty="0" smtClean="0"/>
              <a:t>case2) </a:t>
            </a: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marL="1074738" lvl="2" indent="-3492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err="1" smtClean="0"/>
              <a:t>조정자는</a:t>
            </a:r>
            <a:r>
              <a:rPr lang="ko-KR" altLang="en-US" dirty="0" smtClean="0"/>
              <a:t> 자신의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‘Rollback’</a:t>
            </a:r>
            <a:r>
              <a:rPr lang="ko-KR" altLang="en-US" dirty="0" smtClean="0"/>
              <a:t>을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참여자에게 </a:t>
            </a:r>
            <a:r>
              <a:rPr lang="en-US" altLang="ko-KR" dirty="0" smtClean="0"/>
              <a:t>‘Rollback’ </a:t>
            </a:r>
            <a:r>
              <a:rPr lang="ko-KR" altLang="en-US" dirty="0" smtClean="0"/>
              <a:t>메시지를 발송</a:t>
            </a:r>
            <a:endParaRPr lang="en-US" altLang="ko-KR" dirty="0" smtClean="0"/>
          </a:p>
          <a:p>
            <a:pPr marL="1074738" lvl="2" indent="-3492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smtClean="0"/>
              <a:t>각 참여자는 자신의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‘Rollback’</a:t>
            </a:r>
            <a:r>
              <a:rPr lang="ko-KR" altLang="en-US" dirty="0" smtClean="0"/>
              <a:t>을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트랜잭션에 대한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302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mtClean="0"/>
              <a:t>Concurrency 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59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Multi-user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를 동시에 접근할 수 있는 사용자의 수에 따라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Single-user DBMS</a:t>
            </a:r>
          </a:p>
          <a:p>
            <a:pPr lvl="2"/>
            <a:r>
              <a:rPr lang="ko-KR" altLang="en-US" dirty="0" smtClean="0"/>
              <a:t>개인용 컴퓨터에 국한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Multi-user DBMS (or Concurrent DBMS)</a:t>
            </a:r>
          </a:p>
          <a:p>
            <a:pPr lvl="2"/>
            <a:r>
              <a:rPr lang="en-US" altLang="ko-KR" dirty="0"/>
              <a:t>Multiprogramming(</a:t>
            </a:r>
            <a:r>
              <a:rPr lang="ko-KR" altLang="en-US" dirty="0"/>
              <a:t>다중 프로그래밍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Concurrency(</a:t>
            </a:r>
            <a:r>
              <a:rPr lang="ko-KR" altLang="en-US" dirty="0" err="1" smtClean="0"/>
              <a:t>병행성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지원해야 함</a:t>
            </a:r>
            <a:r>
              <a:rPr lang="en-US" altLang="ko-KR" dirty="0" smtClean="0"/>
              <a:t>!</a:t>
            </a:r>
          </a:p>
          <a:p>
            <a:pPr lvl="2"/>
            <a:endParaRPr lang="en-US" altLang="ko-KR" sz="800" dirty="0" smtClean="0"/>
          </a:p>
          <a:p>
            <a:r>
              <a:rPr lang="ko-KR" altLang="en-US" dirty="0" smtClean="0"/>
              <a:t>트랜잭션 병행 실행의 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공용도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sharability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응답시간</a:t>
            </a:r>
            <a:r>
              <a:rPr lang="en-US" altLang="ko-KR" dirty="0" smtClean="0"/>
              <a:t>(response time) </a:t>
            </a:r>
            <a:r>
              <a:rPr lang="ko-KR" altLang="en-US" dirty="0" smtClean="0"/>
              <a:t>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활용도</a:t>
            </a:r>
            <a:r>
              <a:rPr lang="en-US" altLang="ko-KR" dirty="0" smtClean="0"/>
              <a:t>(system utilization)</a:t>
            </a:r>
            <a:r>
              <a:rPr lang="ko-KR" altLang="en-US" dirty="0"/>
              <a:t> </a:t>
            </a:r>
            <a:r>
              <a:rPr lang="ko-KR" altLang="en-US" dirty="0" smtClean="0"/>
              <a:t>증대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57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Recovery (</a:t>
            </a:r>
            <a:r>
              <a:rPr lang="ko-KR" altLang="en-US" dirty="0" smtClean="0">
                <a:latin typeface="HY신명조" panose="02030600000101010101" pitchFamily="18" charset="-127"/>
              </a:rPr>
              <a:t>회복</a:t>
            </a:r>
            <a:r>
              <a:rPr lang="en-US" altLang="ko-KR" dirty="0" smtClean="0">
                <a:latin typeface="HY신명조" panose="02030600000101010101" pitchFamily="18" charset="-127"/>
              </a:rPr>
              <a:t>)(1)</a:t>
            </a:r>
            <a:endParaRPr lang="ko-KR" altLang="en-US" dirty="0">
              <a:latin typeface="HY신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Recovery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장애가 일어났을 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장애 발생 이전의 일관된 상태</a:t>
            </a:r>
            <a:r>
              <a:rPr lang="en-US" altLang="ko-KR" dirty="0" smtClean="0"/>
              <a:t>(consistent state)</a:t>
            </a:r>
            <a:r>
              <a:rPr lang="ko-KR" altLang="en-US" dirty="0" smtClean="0"/>
              <a:t>로 복원시키는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일관된 상태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에 오류가 없는 상태 또는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의 내용에 모순이 없는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Recovery manager: DBMS</a:t>
            </a:r>
            <a:r>
              <a:rPr lang="ko-KR" altLang="en-US" dirty="0" smtClean="0"/>
              <a:t>의 전체 소스 코드의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장애 발생을 탐지하는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탐지된 장애로부터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복원시키는 기능</a:t>
            </a:r>
            <a:endParaRPr lang="en-US" altLang="ko-KR" dirty="0" smtClean="0"/>
          </a:p>
          <a:p>
            <a:r>
              <a:rPr lang="ko-KR" altLang="en-US" dirty="0" smtClean="0"/>
              <a:t>회복의 기본 원리 </a:t>
            </a:r>
            <a:r>
              <a:rPr lang="en-US" altLang="ko-KR" dirty="0" smtClean="0"/>
              <a:t>= Data Redundancy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내용을 중복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사고 발생 시 이를 바탕으로 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Dump: </a:t>
            </a:r>
            <a:r>
              <a:rPr lang="ko-KR" altLang="en-US" dirty="0" smtClean="0"/>
              <a:t>주기적으로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전체를 다른 저장 장치에 복제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Log(or Journal): </a:t>
            </a:r>
            <a:r>
              <a:rPr lang="ko-KR" altLang="en-US" dirty="0"/>
              <a:t>모든 갱신 연산에 대한 정보를 </a:t>
            </a:r>
            <a:r>
              <a:rPr lang="ko-KR" altLang="en-US" dirty="0" smtClean="0"/>
              <a:t>시간 순서로 기록한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65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569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동시에 실행되고 있는 둘 이상의 트랜잭션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reality, transaction are interleaved.</a:t>
            </a:r>
          </a:p>
          <a:p>
            <a:r>
              <a:rPr lang="en-US" altLang="ko-KR" dirty="0"/>
              <a:t>Concurrency problems</a:t>
            </a:r>
          </a:p>
          <a:p>
            <a:pPr lvl="1"/>
            <a:r>
              <a:rPr lang="en-US" altLang="ko-KR" dirty="0" smtClean="0"/>
              <a:t>Lost </a:t>
            </a:r>
            <a:r>
              <a:rPr lang="en-US" altLang="ko-KR" dirty="0"/>
              <a:t>update (</a:t>
            </a:r>
            <a:r>
              <a:rPr lang="ko-KR" altLang="en-US" dirty="0"/>
              <a:t>갱신 </a:t>
            </a:r>
            <a:r>
              <a:rPr lang="ko-KR" altLang="en-US" dirty="0" smtClean="0"/>
              <a:t>분실</a:t>
            </a:r>
            <a:r>
              <a:rPr lang="en-US" altLang="ko-KR" dirty="0" smtClean="0"/>
              <a:t>) : </a:t>
            </a:r>
            <a:r>
              <a:rPr lang="en-US" altLang="ko-KR" dirty="0" err="1"/>
              <a:t>ReadWrite</a:t>
            </a:r>
            <a:r>
              <a:rPr lang="en-US" altLang="ko-KR" dirty="0"/>
              <a:t> </a:t>
            </a:r>
            <a:r>
              <a:rPr lang="en-US" altLang="ko-KR" dirty="0" smtClean="0"/>
              <a:t>problem</a:t>
            </a:r>
            <a:endParaRPr lang="en-US" altLang="ko-KR" dirty="0"/>
          </a:p>
          <a:p>
            <a:pPr lvl="1"/>
            <a:r>
              <a:rPr lang="en-US" altLang="ko-KR" dirty="0" smtClean="0"/>
              <a:t>Inconsistent </a:t>
            </a:r>
            <a:r>
              <a:rPr lang="en-US" altLang="ko-KR" dirty="0"/>
              <a:t>read (</a:t>
            </a:r>
            <a:r>
              <a:rPr lang="ko-KR" altLang="en-US" dirty="0"/>
              <a:t>모순적 읽기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Dirty read, Non-repeatable read, </a:t>
            </a:r>
            <a:r>
              <a:rPr lang="en-US" altLang="ko-KR" dirty="0" smtClean="0"/>
              <a:t>Phantom</a:t>
            </a:r>
          </a:p>
          <a:p>
            <a:pPr lvl="1"/>
            <a:r>
              <a:rPr lang="en-US" altLang="ko-KR" dirty="0" smtClean="0"/>
              <a:t>Cascading </a:t>
            </a:r>
            <a:r>
              <a:rPr lang="en-US" altLang="ko-KR" dirty="0"/>
              <a:t>rollback</a:t>
            </a:r>
          </a:p>
          <a:p>
            <a:r>
              <a:rPr lang="ko-KR" altLang="en-US" dirty="0"/>
              <a:t>해결 방안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Concurrency Control (</a:t>
            </a:r>
            <a:r>
              <a:rPr lang="ko-KR" altLang="en-US" dirty="0" smtClean="0"/>
              <a:t>병행 제어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한 </a:t>
            </a:r>
            <a:r>
              <a:rPr lang="ko-KR" altLang="en-US" dirty="0"/>
              <a:t>사용자의 작업이 다른 사용자의 작업에 부적절한 영향을 주지 않도록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기본 아이디어</a:t>
            </a:r>
            <a:r>
              <a:rPr lang="en-US" altLang="ko-KR" dirty="0" smtClean="0"/>
              <a:t>: Resource </a:t>
            </a:r>
            <a:r>
              <a:rPr lang="en-US" altLang="ko-KR" dirty="0"/>
              <a:t>locking </a:t>
            </a:r>
            <a:r>
              <a:rPr lang="en-US" altLang="ko-KR" dirty="0" smtClean="0"/>
              <a:t>(=</a:t>
            </a:r>
            <a:r>
              <a:rPr lang="ko-KR" altLang="en-US" dirty="0" smtClean="0"/>
              <a:t>자원 </a:t>
            </a:r>
            <a:r>
              <a:rPr lang="ko-KR" altLang="en-US" dirty="0"/>
              <a:t>공유 </a:t>
            </a:r>
            <a:r>
              <a:rPr lang="ko-KR" altLang="en-US" dirty="0" smtClean="0"/>
              <a:t>금지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Trade-offs </a:t>
            </a:r>
            <a:r>
              <a:rPr lang="en-US" altLang="ko-KR" dirty="0"/>
              <a:t>between </a:t>
            </a:r>
            <a:r>
              <a:rPr lang="en-US" altLang="ko-KR" dirty="0">
                <a:solidFill>
                  <a:srgbClr val="0070C0"/>
                </a:solidFill>
              </a:rPr>
              <a:t>level of protection </a:t>
            </a:r>
            <a:r>
              <a:rPr lang="en-US" altLang="ko-KR" dirty="0"/>
              <a:t>and </a:t>
            </a:r>
            <a:r>
              <a:rPr lang="en-US" altLang="ko-KR" dirty="0" smtClean="0">
                <a:solidFill>
                  <a:srgbClr val="0070C0"/>
                </a:solidFill>
              </a:rPr>
              <a:t>throughput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5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Lost update (</a:t>
            </a:r>
            <a:r>
              <a:rPr lang="ko-KR" altLang="en-US" dirty="0"/>
              <a:t>갱신 분실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57200" y="1395167"/>
            <a:ext cx="8229600" cy="4072379"/>
            <a:chOff x="457200" y="1395167"/>
            <a:chExt cx="8229600" cy="4072379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1140643" y="1875934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x+100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2514" y="2522265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 *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7714" y="3257695"/>
            <a:ext cx="2733773" cy="369332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9585" y="3627027"/>
            <a:ext cx="2733773" cy="369332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925189" y="4765465"/>
            <a:ext cx="2210142" cy="46976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T1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갱신을 무효화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2" idx="0"/>
            <a:endCxn id="11" idx="2"/>
          </p:cNvCxnSpPr>
          <p:nvPr/>
        </p:nvCxnSpPr>
        <p:spPr bwMode="auto">
          <a:xfrm flipH="1" flipV="1">
            <a:off x="6636472" y="3996359"/>
            <a:ext cx="393788" cy="769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94859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Inconsistent Read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7200" y="1395167"/>
            <a:ext cx="8229600" cy="4072379"/>
            <a:chOff x="457200" y="1395167"/>
            <a:chExt cx="8229600" cy="407237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5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1140643" y="187593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x+100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585" y="2799264"/>
            <a:ext cx="2733773" cy="1754326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 * 2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write(x)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y ← y * 2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write(y)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438030" y="5849548"/>
            <a:ext cx="2210142" cy="46976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T1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갱신을 무효화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13" idx="2"/>
          </p:cNvCxnSpPr>
          <p:nvPr/>
        </p:nvCxnSpPr>
        <p:spPr bwMode="auto">
          <a:xfrm flipH="1" flipV="1">
            <a:off x="2507529" y="5476920"/>
            <a:ext cx="35572" cy="372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140642" y="4553590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y</a:t>
            </a:r>
            <a:r>
              <a:rPr lang="en-US" altLang="ko-KR" dirty="0" smtClean="0">
                <a:latin typeface="Times New Roman" panose="02020603050405020304" pitchFamily="18" charset="0"/>
              </a:rPr>
              <a:t> ← y+100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write(y)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9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Cascading </a:t>
            </a:r>
            <a:r>
              <a:rPr lang="en-US" altLang="ko-KR" dirty="0" smtClean="0"/>
              <a:t>Rollback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7200" y="1395167"/>
            <a:ext cx="8229600" cy="4072379"/>
            <a:chOff x="457200" y="1395167"/>
            <a:chExt cx="8229600" cy="407237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5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1140643" y="187593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x+100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write(x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585" y="2799264"/>
            <a:ext cx="273377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x ← x * 2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write(x)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269585" y="4453203"/>
            <a:ext cx="3157980" cy="831116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T2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 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rollback 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되어야 하나</a:t>
            </a:r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완료되었기 때문에 불가능</a:t>
            </a:r>
            <a:endParaRPr lang="en-US" altLang="ko-KR" sz="2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0"/>
            <a:endCxn id="8" idx="2"/>
          </p:cNvCxnSpPr>
          <p:nvPr/>
        </p:nvCxnSpPr>
        <p:spPr bwMode="auto">
          <a:xfrm flipH="1" flipV="1">
            <a:off x="6636472" y="3722594"/>
            <a:ext cx="212103" cy="73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40642" y="3722594"/>
            <a:ext cx="2733773" cy="646331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read(y)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rollback T1</a:t>
            </a:r>
          </a:p>
        </p:txBody>
      </p:sp>
    </p:spTree>
    <p:extLst>
      <p:ext uri="{BB962C8B-B14F-4D97-AF65-F5344CB8AC3E}">
        <p14:creationId xmlns:p14="http://schemas.microsoft.com/office/powerpoint/2010/main" val="115196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Concurrency </a:t>
            </a:r>
            <a:r>
              <a:rPr lang="en-US" altLang="ko-KR" dirty="0" smtClean="0"/>
              <a:t>problems</a:t>
            </a:r>
            <a:r>
              <a:rPr lang="ko-KR" altLang="en-US" dirty="0" smtClean="0"/>
              <a:t>의 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공용 데이터에 대한 트랜잭션 사이의 충돌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</a:t>
            </a:r>
            <a:r>
              <a:rPr lang="en-US" altLang="ko-KR" dirty="0" smtClean="0"/>
              <a:t>(conflict) : </a:t>
            </a:r>
            <a:r>
              <a:rPr lang="ko-KR" altLang="en-US" dirty="0" smtClean="0"/>
              <a:t>아래의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조건을 만족할 때 발생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연산이 서로 다른 트랜잭션에 속하고</a:t>
            </a:r>
            <a:r>
              <a:rPr lang="en-US" altLang="ko-KR" dirty="0" smtClean="0"/>
              <a:t>,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동일한 자료 항목을 처리 대상으로 하고 있으며</a:t>
            </a:r>
            <a:r>
              <a:rPr lang="en-US" altLang="ko-KR" dirty="0" smtClean="0"/>
              <a:t>,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적어도 하나의 연산이 기록</a:t>
            </a:r>
            <a:r>
              <a:rPr lang="en-US" altLang="ko-KR" dirty="0" smtClean="0"/>
              <a:t>(write) </a:t>
            </a:r>
            <a:r>
              <a:rPr lang="ko-KR" altLang="en-US" dirty="0" smtClean="0"/>
              <a:t>연산인 경우</a:t>
            </a:r>
            <a:endParaRPr lang="en-US" altLang="ko-KR" dirty="0" smtClean="0"/>
          </a:p>
          <a:p>
            <a:r>
              <a:rPr lang="ko-KR" altLang="en-US" dirty="0" smtClean="0"/>
              <a:t>트랜잭션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트랜잭션들이 연산을 실행하는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스케줄의 개수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Interleaving</a:t>
            </a:r>
            <a:r>
              <a:rPr lang="ko-KR" altLang="en-US" dirty="0" smtClean="0"/>
              <a:t>이 허용되지 않는 경우</a:t>
            </a:r>
            <a:r>
              <a:rPr lang="en-US" altLang="ko-KR" dirty="0" smtClean="0"/>
              <a:t>: n!</a:t>
            </a:r>
          </a:p>
          <a:p>
            <a:pPr lvl="2"/>
            <a:r>
              <a:rPr lang="en-US" altLang="ko-KR" dirty="0" smtClean="0"/>
              <a:t>Interleaving</a:t>
            </a:r>
            <a:r>
              <a:rPr lang="ko-KR" altLang="en-US" dirty="0" smtClean="0"/>
              <a:t>이 허용될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거의 무한대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병행 수행상의 문제를 야기시키지 않는 스케줄을 어떻게 찾을 수 있을까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직렬 가능성 이론</a:t>
            </a:r>
            <a:r>
              <a:rPr lang="en-US" altLang="ko-KR" dirty="0" smtClean="0"/>
              <a:t>(theory of </a:t>
            </a:r>
            <a:r>
              <a:rPr lang="en-US" altLang="ko-KR" dirty="0" err="1" smtClean="0"/>
              <a:t>serializability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1103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Schedule(1)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2292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직렬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비직렬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직렬 스케줄</a:t>
            </a:r>
            <a:r>
              <a:rPr lang="en-US" altLang="ko-KR" dirty="0" smtClean="0"/>
              <a:t>(serial schedule)</a:t>
            </a:r>
          </a:p>
          <a:p>
            <a:pPr lvl="2"/>
            <a:r>
              <a:rPr lang="ko-KR" altLang="en-US" dirty="0" smtClean="0"/>
              <a:t>스케줄에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포함된 모든 트랜잭션이 하나씩 실행되는 스케줄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수행의 문제가 발생하지 아니함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비직렬</a:t>
            </a:r>
            <a:r>
              <a:rPr lang="ko-KR" altLang="en-US" dirty="0" smtClean="0"/>
              <a:t> 스케줄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nonserial</a:t>
            </a:r>
            <a:r>
              <a:rPr lang="en-US" altLang="ko-KR" dirty="0" smtClean="0"/>
              <a:t> schedule)</a:t>
            </a:r>
          </a:p>
          <a:p>
            <a:pPr lvl="2"/>
            <a:r>
              <a:rPr lang="ko-KR" altLang="en-US" dirty="0" smtClean="0"/>
              <a:t>스케줄에 포함된 트랜잭션들이 서로 </a:t>
            </a:r>
            <a:r>
              <a:rPr lang="en-US" altLang="ko-KR" dirty="0" smtClean="0"/>
              <a:t>interleaved</a:t>
            </a:r>
            <a:r>
              <a:rPr lang="ko-KR" altLang="en-US" dirty="0" smtClean="0"/>
              <a:t>되는 스케줄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직렬 가능 스케줄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직렬 스케줄과 동등한 </a:t>
            </a:r>
            <a:r>
              <a:rPr lang="ko-KR" altLang="en-US" dirty="0" err="1" smtClean="0"/>
              <a:t>비직렬</a:t>
            </a:r>
            <a:r>
              <a:rPr lang="ko-KR" altLang="en-US" dirty="0" smtClean="0"/>
              <a:t> 스케줄</a:t>
            </a:r>
            <a:endParaRPr lang="en-US" altLang="ko-KR" dirty="0" smtClean="0"/>
          </a:p>
          <a:p>
            <a:r>
              <a:rPr lang="ko-KR" altLang="en-US" dirty="0" smtClean="0"/>
              <a:t>스케줄 동등</a:t>
            </a:r>
            <a:r>
              <a:rPr lang="en-US" altLang="ko-KR" dirty="0" smtClean="0"/>
              <a:t>(equivalent)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 smtClean="0"/>
              <a:t>(result)</a:t>
            </a:r>
            <a:r>
              <a:rPr lang="ko-KR" altLang="en-US" dirty="0" smtClean="0"/>
              <a:t> 동등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결과가 동일한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 동등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연산의 순서가 동일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 동등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스케줄 </a:t>
            </a:r>
            <a:r>
              <a:rPr lang="en-US" altLang="ko-KR" dirty="0" smtClean="0"/>
              <a:t>S1, S2</a:t>
            </a:r>
            <a:r>
              <a:rPr lang="ko-KR" altLang="en-US" dirty="0" smtClean="0"/>
              <a:t>에 포함된 트랜잭션이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아래의 조건을 만족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초기 값을 읽는다면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S2</a:t>
            </a:r>
            <a:r>
              <a:rPr lang="ko-KR" altLang="en-US" dirty="0" smtClean="0"/>
              <a:t>에서도 그러해야 한다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read(x)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읽는다면</a:t>
            </a:r>
            <a:r>
              <a:rPr lang="en-US" altLang="ko-KR" dirty="0" smtClean="0"/>
              <a:t>, S2</a:t>
            </a:r>
            <a:r>
              <a:rPr lang="ko-KR" altLang="en-US" smtClean="0"/>
              <a:t>에서도 그러해야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smtClean="0"/>
              <a:t>S1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write(x)</a:t>
            </a:r>
            <a:r>
              <a:rPr lang="ko-KR" altLang="en-US" dirty="0" smtClean="0"/>
              <a:t>를 마지막으로 수행하면</a:t>
            </a:r>
            <a:r>
              <a:rPr lang="en-US" altLang="ko-KR" dirty="0" smtClean="0"/>
              <a:t>, S2</a:t>
            </a:r>
            <a:r>
              <a:rPr lang="ko-KR" altLang="en-US" dirty="0" smtClean="0"/>
              <a:t>에서도 그러해야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332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Serializable</a:t>
            </a:r>
            <a:r>
              <a:rPr lang="en-US" altLang="ko-KR" dirty="0"/>
              <a:t> </a:t>
            </a:r>
            <a:r>
              <a:rPr lang="en-US" altLang="ko-KR" dirty="0" smtClean="0"/>
              <a:t>Schedule(2)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983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직렬 가능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 직렬 가능 스케줄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비직렬</a:t>
            </a:r>
            <a:r>
              <a:rPr lang="ko-KR" altLang="en-US" dirty="0" smtClean="0"/>
              <a:t> 스케줄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대해 충돌 동등한 직렬 스케줄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가 존재하면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충돌 직렬 가능 스케줄이라고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직렬 가능 스케줄</a:t>
            </a:r>
            <a:r>
              <a:rPr lang="en-US" altLang="ko-KR" dirty="0"/>
              <a:t>: </a:t>
            </a:r>
            <a:r>
              <a:rPr lang="ko-KR" altLang="en-US" dirty="0" err="1"/>
              <a:t>비직렬</a:t>
            </a:r>
            <a:r>
              <a:rPr lang="ko-KR" altLang="en-US" dirty="0"/>
              <a:t> 스케줄 </a:t>
            </a:r>
            <a:r>
              <a:rPr lang="en-US" altLang="ko-KR" dirty="0"/>
              <a:t>S</a:t>
            </a:r>
            <a:r>
              <a:rPr lang="ko-KR" altLang="en-US" dirty="0"/>
              <a:t>에 대해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동등한 직렬 스케줄 </a:t>
            </a:r>
            <a:r>
              <a:rPr lang="en-US" altLang="ko-KR" dirty="0"/>
              <a:t>S’</a:t>
            </a:r>
            <a:r>
              <a:rPr lang="ko-KR" altLang="en-US" dirty="0"/>
              <a:t>가 존재하면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직렬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(view </a:t>
            </a:r>
            <a:r>
              <a:rPr lang="en-US" altLang="ko-KR" dirty="0" err="1" smtClean="0"/>
              <a:t>serializable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스케줄이라고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충돌 직렬 가능 스케줄은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직렬 가능 스케줄이지만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역은 성립하지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직렬 가능성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알고리즘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 직렬 가능성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위상 정렬 알고리즘에 기반한 알고리즘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</a:t>
            </a:r>
            <a:r>
              <a:rPr lang="ko-KR" altLang="en-US" dirty="0" smtClean="0"/>
              <a:t> 직렬 가능성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효율적인 알고리즘이 없음이 증명되었음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연산 순서는 운영체제의 </a:t>
            </a:r>
            <a:r>
              <a:rPr lang="en-US" altLang="ko-KR" dirty="0" smtClean="0"/>
              <a:t>scheduler</a:t>
            </a:r>
            <a:r>
              <a:rPr lang="ko-KR" altLang="en-US" dirty="0" smtClean="0"/>
              <a:t>가 결정하므로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상황에서 </a:t>
            </a:r>
            <a:r>
              <a:rPr lang="ko-KR" altLang="en-US" b="1" dirty="0" smtClean="0">
                <a:solidFill>
                  <a:srgbClr val="0070C0"/>
                </a:solidFill>
              </a:rPr>
              <a:t>직렬 가능성 검사는 불가능 </a:t>
            </a:r>
            <a:r>
              <a:rPr lang="en-US" altLang="ko-KR" b="1" dirty="0" smtClean="0">
                <a:solidFill>
                  <a:srgbClr val="0070C0"/>
                </a:solidFill>
              </a:rPr>
              <a:t>-&gt; </a:t>
            </a:r>
            <a:r>
              <a:rPr lang="ko-KR" altLang="en-US" b="1" dirty="0" smtClean="0">
                <a:solidFill>
                  <a:srgbClr val="0070C0"/>
                </a:solidFill>
              </a:rPr>
              <a:t>다른 접근 방법이 필요</a:t>
            </a:r>
            <a:r>
              <a:rPr lang="en-US" altLang="ko-KR" b="1" dirty="0" smtClean="0">
                <a:solidFill>
                  <a:srgbClr val="0070C0"/>
                </a:solidFill>
              </a:rPr>
              <a:t>!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2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병행 제어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Locking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/>
              <a:t>변경중인 </a:t>
            </a:r>
            <a:r>
              <a:rPr lang="en-US" altLang="ko-KR" dirty="0"/>
              <a:t>record</a:t>
            </a:r>
            <a:r>
              <a:rPr lang="ko-KR" altLang="en-US" dirty="0"/>
              <a:t>를 다른 </a:t>
            </a:r>
            <a:r>
              <a:rPr lang="en-US" altLang="ko-KR" dirty="0"/>
              <a:t>transaction</a:t>
            </a:r>
            <a:r>
              <a:rPr lang="ko-KR" altLang="en-US" dirty="0" smtClean="0"/>
              <a:t>들이 접근하지 못하도록 막음으로써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병행 수행 문제를 해결하려는 접근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Protocol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shared locking protocol</a:t>
            </a:r>
          </a:p>
          <a:p>
            <a:pPr lvl="2"/>
            <a:r>
              <a:rPr lang="en-US" altLang="ko-KR" dirty="0" smtClean="0"/>
              <a:t>2PLP (2-phase locking protocol)</a:t>
            </a:r>
          </a:p>
          <a:p>
            <a:pPr lvl="3"/>
            <a:r>
              <a:rPr lang="en-US" altLang="ko-KR" dirty="0" smtClean="0"/>
              <a:t>strict 2PLP</a:t>
            </a:r>
          </a:p>
          <a:p>
            <a:pPr lvl="3"/>
            <a:r>
              <a:rPr lang="en-US" altLang="ko-KR" dirty="0" smtClean="0"/>
              <a:t>rigorous 2PLP</a:t>
            </a:r>
          </a:p>
          <a:p>
            <a:pPr lvl="2"/>
            <a:r>
              <a:rPr lang="en-US" altLang="ko-KR" dirty="0" smtClean="0"/>
              <a:t>Multiple granularity locking protocol</a:t>
            </a:r>
          </a:p>
          <a:p>
            <a:r>
              <a:rPr lang="en-US" altLang="ko-KR" dirty="0" smtClean="0"/>
              <a:t>Timestamp</a:t>
            </a:r>
            <a:r>
              <a:rPr lang="ko-KR" altLang="en-US" dirty="0" smtClean="0"/>
              <a:t>의 개념을 이용한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ordering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Multi-version concurrency control</a:t>
            </a:r>
          </a:p>
          <a:p>
            <a:r>
              <a:rPr lang="en-US" altLang="ko-KR" dirty="0" smtClean="0"/>
              <a:t>Optimistic concurrency control</a:t>
            </a:r>
          </a:p>
          <a:p>
            <a:pPr lvl="1"/>
            <a:r>
              <a:rPr lang="en-US" altLang="ko-KR" dirty="0"/>
              <a:t>Pessimistic Locking </a:t>
            </a:r>
            <a:r>
              <a:rPr lang="ko-KR" altLang="en-US" dirty="0" smtClean="0"/>
              <a:t>기법과 달리 먼저 실행한 후에 나중에 확인 과정을 거침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34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/>
              <a:t> 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6203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Lock: </a:t>
            </a:r>
            <a:r>
              <a:rPr lang="ko-KR" altLang="en-US" dirty="0" smtClean="0"/>
              <a:t>자료 항목에 대한 잠금 장치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 smtClean="0"/>
              <a:t>이 걸린 자료 항목은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걸은 트랜잭션만 접근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걸은 트랜잭션에 의해서</a:t>
            </a:r>
            <a:r>
              <a:rPr lang="ko-KR" altLang="en-US" dirty="0"/>
              <a:t>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shared lock(</a:t>
            </a:r>
            <a:r>
              <a:rPr lang="ko-KR" altLang="en-US" dirty="0"/>
              <a:t>공용 로크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트랜잭션의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exclusive lock(</a:t>
            </a:r>
            <a:r>
              <a:rPr lang="ko-KR" altLang="en-US" dirty="0" smtClean="0"/>
              <a:t>전용 로크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트랜잭션의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en-US" altLang="ko-KR" dirty="0"/>
              <a:t>Lock granularity</a:t>
            </a:r>
          </a:p>
          <a:p>
            <a:pPr lvl="2"/>
            <a:r>
              <a:rPr lang="en-US" altLang="ko-KR" dirty="0"/>
              <a:t>locking</a:t>
            </a:r>
            <a:r>
              <a:rPr lang="ko-KR" altLang="en-US" dirty="0"/>
              <a:t>할 자원의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</a:t>
            </a:r>
            <a:r>
              <a:rPr lang="en-US" altLang="ko-KR" dirty="0"/>
              <a:t>) row, table, database</a:t>
            </a:r>
          </a:p>
          <a:p>
            <a:pPr lvl="2"/>
            <a:r>
              <a:rPr lang="en-US" altLang="ko-KR" dirty="0"/>
              <a:t>Tradeoff: lock </a:t>
            </a:r>
            <a:r>
              <a:rPr lang="ko-KR" altLang="en-US" dirty="0"/>
              <a:t>관리의 용이성 </a:t>
            </a:r>
            <a:r>
              <a:rPr lang="en-US" altLang="ko-KR" dirty="0"/>
              <a:t>vs. </a:t>
            </a:r>
            <a:r>
              <a:rPr lang="ko-KR" altLang="en-US" dirty="0"/>
              <a:t>성능</a:t>
            </a:r>
            <a:r>
              <a:rPr lang="en-US" altLang="ko-KR" dirty="0"/>
              <a:t>(</a:t>
            </a:r>
            <a:r>
              <a:rPr lang="ko-KR" altLang="en-US" dirty="0"/>
              <a:t>충돌빈도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Lock Compatibility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48965" y="4854804"/>
          <a:ext cx="6389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48"/>
                <a:gridCol w="2048719"/>
                <a:gridCol w="2095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Request S-lock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Request X-lock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S-locked data item</a:t>
                      </a:r>
                      <a:endParaRPr lang="ko-KR" altLang="en-US" b="1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X-locked data item</a:t>
                      </a:r>
                      <a:endParaRPr lang="ko-KR" altLang="en-US" b="1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not ok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99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Shared Locking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locking protocol</a:t>
            </a:r>
          </a:p>
          <a:p>
            <a:pPr marL="706438" lvl="1" indent="-361950">
              <a:buClr>
                <a:srgbClr val="EB933B"/>
              </a:buClr>
              <a:buFont typeface="+mj-ea"/>
              <a:buAutoNum type="circleNumDbPlain"/>
            </a:pPr>
            <a:r>
              <a:rPr lang="ko-KR" altLang="en-US" sz="2100" dirty="0">
                <a:solidFill>
                  <a:srgbClr val="000000"/>
                </a:solidFill>
              </a:rPr>
              <a:t>트랜잭션 </a:t>
            </a:r>
            <a:r>
              <a:rPr lang="en-US" altLang="ko-KR" sz="2100" dirty="0">
                <a:solidFill>
                  <a:srgbClr val="000000"/>
                </a:solidFill>
              </a:rPr>
              <a:t>T</a:t>
            </a:r>
            <a:r>
              <a:rPr lang="ko-KR" altLang="en-US" sz="2100" dirty="0">
                <a:solidFill>
                  <a:srgbClr val="000000"/>
                </a:solidFill>
              </a:rPr>
              <a:t>가 </a:t>
            </a:r>
            <a:r>
              <a:rPr lang="en-US" altLang="ko-KR" sz="2100" dirty="0">
                <a:solidFill>
                  <a:srgbClr val="000000"/>
                </a:solidFill>
              </a:rPr>
              <a:t>x</a:t>
            </a:r>
            <a:r>
              <a:rPr lang="ko-KR" altLang="en-US" sz="2100" dirty="0">
                <a:solidFill>
                  <a:srgbClr val="000000"/>
                </a:solidFill>
              </a:rPr>
              <a:t>에 대해 </a:t>
            </a:r>
            <a:r>
              <a:rPr lang="en-US" altLang="ko-KR" sz="2100" dirty="0">
                <a:solidFill>
                  <a:srgbClr val="000000"/>
                </a:solidFill>
              </a:rPr>
              <a:t>read(x)/write(x) </a:t>
            </a:r>
            <a:r>
              <a:rPr lang="ko-KR" altLang="en-US" sz="2100" dirty="0">
                <a:solidFill>
                  <a:srgbClr val="000000"/>
                </a:solidFill>
              </a:rPr>
              <a:t>연산을 하려면 먼저 </a:t>
            </a:r>
            <a:r>
              <a:rPr lang="en-US" altLang="ko-KR" sz="2100" dirty="0">
                <a:solidFill>
                  <a:srgbClr val="000000"/>
                </a:solidFill>
              </a:rPr>
              <a:t>lock(x) </a:t>
            </a:r>
            <a:r>
              <a:rPr lang="ko-KR" altLang="en-US" sz="2100" dirty="0">
                <a:solidFill>
                  <a:srgbClr val="000000"/>
                </a:solidFill>
              </a:rPr>
              <a:t>연산을 실행해야 한다</a:t>
            </a:r>
            <a:r>
              <a:rPr lang="en-US" altLang="ko-KR" sz="2100" dirty="0">
                <a:solidFill>
                  <a:srgbClr val="000000"/>
                </a:solidFill>
              </a:rPr>
              <a:t>.</a:t>
            </a:r>
          </a:p>
          <a:p>
            <a:pPr marL="706438" lvl="1" indent="-361950">
              <a:buClr>
                <a:srgbClr val="EB933B"/>
              </a:buClr>
              <a:buFont typeface="+mj-ea"/>
              <a:buAutoNum type="circleNumDbPlain"/>
            </a:pPr>
            <a:r>
              <a:rPr lang="ko-KR" altLang="en-US" sz="2100" dirty="0">
                <a:solidFill>
                  <a:srgbClr val="000000"/>
                </a:solidFill>
              </a:rPr>
              <a:t>트랜잭션 </a:t>
            </a:r>
            <a:r>
              <a:rPr lang="en-US" altLang="ko-KR" sz="2100" dirty="0">
                <a:solidFill>
                  <a:srgbClr val="000000"/>
                </a:solidFill>
              </a:rPr>
              <a:t>T</a:t>
            </a:r>
            <a:r>
              <a:rPr lang="ko-KR" altLang="en-US" sz="2100" dirty="0">
                <a:solidFill>
                  <a:srgbClr val="000000"/>
                </a:solidFill>
              </a:rPr>
              <a:t>가 실행한 </a:t>
            </a:r>
            <a:r>
              <a:rPr lang="en-US" altLang="ko-KR" sz="2100" dirty="0">
                <a:solidFill>
                  <a:srgbClr val="000000"/>
                </a:solidFill>
              </a:rPr>
              <a:t>lock(x)</a:t>
            </a:r>
            <a:r>
              <a:rPr lang="ko-KR" altLang="en-US" sz="2100" dirty="0">
                <a:solidFill>
                  <a:srgbClr val="000000"/>
                </a:solidFill>
              </a:rPr>
              <a:t>에 대해서는 </a:t>
            </a:r>
            <a:r>
              <a:rPr lang="en-US" altLang="ko-KR" sz="2100" dirty="0">
                <a:solidFill>
                  <a:srgbClr val="000000"/>
                </a:solidFill>
              </a:rPr>
              <a:t>T</a:t>
            </a:r>
            <a:r>
              <a:rPr lang="ko-KR" altLang="en-US" sz="2100" dirty="0">
                <a:solidFill>
                  <a:srgbClr val="000000"/>
                </a:solidFill>
              </a:rPr>
              <a:t>가 모든 실행을 종료하기 전에 </a:t>
            </a:r>
            <a:r>
              <a:rPr lang="en-US" altLang="ko-KR" sz="2100" dirty="0">
                <a:solidFill>
                  <a:srgbClr val="000000"/>
                </a:solidFill>
              </a:rPr>
              <a:t>unlock(x) </a:t>
            </a:r>
            <a:r>
              <a:rPr lang="ko-KR" altLang="en-US" sz="2100" dirty="0">
                <a:solidFill>
                  <a:srgbClr val="000000"/>
                </a:solidFill>
              </a:rPr>
              <a:t>연산을 수행해야 한다</a:t>
            </a:r>
            <a:r>
              <a:rPr lang="en-US" altLang="ko-KR" sz="2100" dirty="0">
                <a:solidFill>
                  <a:srgbClr val="000000"/>
                </a:solidFill>
              </a:rPr>
              <a:t>.</a:t>
            </a:r>
          </a:p>
          <a:p>
            <a:pPr marL="706438" lvl="1" indent="-361950">
              <a:buClr>
                <a:srgbClr val="EB933B"/>
              </a:buClr>
              <a:buFont typeface="+mj-ea"/>
              <a:buAutoNum type="circleNumDbPlain"/>
            </a:pPr>
            <a:r>
              <a:rPr lang="ko-KR" altLang="en-US" sz="2100" dirty="0">
                <a:solidFill>
                  <a:srgbClr val="000000"/>
                </a:solidFill>
              </a:rPr>
              <a:t>트랜잭션 </a:t>
            </a:r>
            <a:r>
              <a:rPr lang="en-US" altLang="ko-KR" sz="2100" dirty="0">
                <a:solidFill>
                  <a:srgbClr val="000000"/>
                </a:solidFill>
              </a:rPr>
              <a:t>T</a:t>
            </a:r>
            <a:r>
              <a:rPr lang="ko-KR" altLang="en-US" sz="2100" dirty="0">
                <a:solidFill>
                  <a:srgbClr val="000000"/>
                </a:solidFill>
              </a:rPr>
              <a:t>는 다른 트랜잭션에 의해 </a:t>
            </a:r>
            <a:r>
              <a:rPr lang="en-US" altLang="ko-KR" sz="2100" dirty="0">
                <a:solidFill>
                  <a:srgbClr val="000000"/>
                </a:solidFill>
              </a:rPr>
              <a:t>lock</a:t>
            </a:r>
            <a:r>
              <a:rPr lang="ko-KR" altLang="en-US" sz="2100" dirty="0">
                <a:solidFill>
                  <a:srgbClr val="000000"/>
                </a:solidFill>
              </a:rPr>
              <a:t>이 걸려 있는 </a:t>
            </a:r>
            <a:r>
              <a:rPr lang="en-US" altLang="ko-KR" sz="2100" dirty="0">
                <a:solidFill>
                  <a:srgbClr val="000000"/>
                </a:solidFill>
              </a:rPr>
              <a:t>x</a:t>
            </a:r>
            <a:r>
              <a:rPr lang="ko-KR" altLang="en-US" sz="2100" dirty="0">
                <a:solidFill>
                  <a:srgbClr val="000000"/>
                </a:solidFill>
              </a:rPr>
              <a:t>에 대해 </a:t>
            </a:r>
            <a:r>
              <a:rPr lang="en-US" altLang="ko-KR" sz="2100" dirty="0">
                <a:solidFill>
                  <a:srgbClr val="000000"/>
                </a:solidFill>
              </a:rPr>
              <a:t>lock(x)</a:t>
            </a:r>
            <a:r>
              <a:rPr lang="ko-KR" altLang="en-US" sz="2100" dirty="0">
                <a:solidFill>
                  <a:srgbClr val="000000"/>
                </a:solidFill>
              </a:rPr>
              <a:t>를 실행할 수 없다</a:t>
            </a:r>
            <a:r>
              <a:rPr lang="en-US" altLang="ko-KR" sz="2100" dirty="0">
                <a:solidFill>
                  <a:srgbClr val="000000"/>
                </a:solidFill>
              </a:rPr>
              <a:t>.</a:t>
            </a:r>
          </a:p>
          <a:p>
            <a:pPr marL="706438" lvl="1" indent="-361950">
              <a:buClr>
                <a:srgbClr val="EB933B"/>
              </a:buClr>
              <a:buFont typeface="+mj-ea"/>
              <a:buAutoNum type="circleNumDbPlain"/>
            </a:pPr>
            <a:r>
              <a:rPr lang="ko-KR" altLang="en-US" sz="2100" dirty="0">
                <a:solidFill>
                  <a:srgbClr val="000000"/>
                </a:solidFill>
              </a:rPr>
              <a:t>트랜잭션 </a:t>
            </a:r>
            <a:r>
              <a:rPr lang="en-US" altLang="ko-KR" sz="2100" dirty="0">
                <a:solidFill>
                  <a:srgbClr val="000000"/>
                </a:solidFill>
              </a:rPr>
              <a:t>T</a:t>
            </a:r>
            <a:r>
              <a:rPr lang="ko-KR" altLang="en-US" sz="2100" dirty="0">
                <a:solidFill>
                  <a:srgbClr val="000000"/>
                </a:solidFill>
              </a:rPr>
              <a:t>는 자신이 </a:t>
            </a:r>
            <a:r>
              <a:rPr lang="en-US" altLang="ko-KR" sz="2100" dirty="0">
                <a:solidFill>
                  <a:srgbClr val="000000"/>
                </a:solidFill>
              </a:rPr>
              <a:t>lock</a:t>
            </a:r>
            <a:r>
              <a:rPr lang="ko-KR" altLang="en-US" sz="2100" dirty="0">
                <a:solidFill>
                  <a:srgbClr val="000000"/>
                </a:solidFill>
              </a:rPr>
              <a:t>을 걸지 않은 </a:t>
            </a:r>
            <a:r>
              <a:rPr lang="en-US" altLang="ko-KR" sz="2100" dirty="0">
                <a:solidFill>
                  <a:srgbClr val="000000"/>
                </a:solidFill>
              </a:rPr>
              <a:t>x</a:t>
            </a:r>
            <a:r>
              <a:rPr lang="ko-KR" altLang="en-US" sz="2100" dirty="0">
                <a:solidFill>
                  <a:srgbClr val="000000"/>
                </a:solidFill>
              </a:rPr>
              <a:t>에 대해 </a:t>
            </a:r>
            <a:r>
              <a:rPr lang="en-US" altLang="ko-KR" sz="2100" dirty="0">
                <a:solidFill>
                  <a:srgbClr val="000000"/>
                </a:solidFill>
              </a:rPr>
              <a:t>unlock(x)</a:t>
            </a:r>
            <a:r>
              <a:rPr lang="ko-KR" altLang="en-US" sz="2100" dirty="0">
                <a:solidFill>
                  <a:srgbClr val="000000"/>
                </a:solidFill>
              </a:rPr>
              <a:t>을 실행할 수 없다</a:t>
            </a:r>
            <a:r>
              <a:rPr lang="en-US" altLang="ko-KR" sz="2100" dirty="0">
                <a:solidFill>
                  <a:srgbClr val="000000"/>
                </a:solidFill>
              </a:rPr>
              <a:t>.</a:t>
            </a:r>
            <a:endParaRPr lang="ko-KR" altLang="en-US" sz="2100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Shared locking protocol(</a:t>
            </a:r>
            <a:r>
              <a:rPr lang="ko-KR" altLang="en-US" dirty="0" smtClean="0"/>
              <a:t>공용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en-US" altLang="ko-KR" dirty="0"/>
              <a:t>read(x) </a:t>
            </a:r>
            <a:r>
              <a:rPr lang="ko-KR" altLang="en-US" dirty="0" smtClean="0"/>
              <a:t>전에 </a:t>
            </a:r>
            <a:r>
              <a:rPr lang="ko-KR" altLang="en-US" dirty="0"/>
              <a:t>반드시 </a:t>
            </a:r>
            <a:r>
              <a:rPr lang="en-US" altLang="ko-KR" dirty="0"/>
              <a:t>lock-S(x) </a:t>
            </a:r>
            <a:r>
              <a:rPr lang="ko-KR" altLang="en-US" dirty="0"/>
              <a:t>또는 </a:t>
            </a:r>
            <a:r>
              <a:rPr lang="en-US" altLang="ko-KR" dirty="0"/>
              <a:t>lock-X(x)</a:t>
            </a:r>
            <a:r>
              <a:rPr lang="ko-KR" altLang="en-US" dirty="0"/>
              <a:t>를 실행해야 함</a:t>
            </a:r>
          </a:p>
          <a:p>
            <a:pPr lvl="1"/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en-US" altLang="ko-KR" dirty="0"/>
              <a:t>write(x) </a:t>
            </a:r>
            <a:r>
              <a:rPr lang="ko-KR" altLang="en-US" dirty="0" smtClean="0"/>
              <a:t>전에 </a:t>
            </a:r>
            <a:r>
              <a:rPr lang="ko-KR" altLang="en-US" dirty="0"/>
              <a:t>반드시 </a:t>
            </a:r>
            <a:r>
              <a:rPr lang="en-US" altLang="ko-KR" dirty="0"/>
              <a:t>lock-X(x)</a:t>
            </a:r>
            <a:r>
              <a:rPr lang="ko-KR" altLang="en-US" dirty="0"/>
              <a:t>를 실행해야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ko-KR" altLang="ko-KR" b="1" dirty="0" smtClean="0">
                <a:solidFill>
                  <a:srgbClr val="990000"/>
                </a:solidFill>
              </a:rPr>
              <a:t>※</a:t>
            </a:r>
            <a:r>
              <a:rPr lang="en-US" altLang="ko-KR" b="1" dirty="0" smtClean="0">
                <a:solidFill>
                  <a:srgbClr val="990000"/>
                </a:solidFill>
              </a:rPr>
              <a:t> </a:t>
            </a:r>
            <a:r>
              <a:rPr lang="ko-KR" altLang="en-US" b="1" dirty="0" err="1">
                <a:solidFill>
                  <a:srgbClr val="990000"/>
                </a:solidFill>
              </a:rPr>
              <a:t>공용로킹규약은</a:t>
            </a:r>
            <a:r>
              <a:rPr lang="ko-KR" altLang="en-US" b="1" dirty="0">
                <a:solidFill>
                  <a:srgbClr val="990000"/>
                </a:solidFill>
              </a:rPr>
              <a:t> 직렬가능성</a:t>
            </a:r>
            <a:r>
              <a:rPr lang="en-US" altLang="ko-KR" b="1" dirty="0">
                <a:solidFill>
                  <a:srgbClr val="990000"/>
                </a:solidFill>
              </a:rPr>
              <a:t>(</a:t>
            </a:r>
            <a:r>
              <a:rPr lang="en-US" altLang="ko-KR" b="1" dirty="0" err="1" smtClean="0">
                <a:solidFill>
                  <a:srgbClr val="990000"/>
                </a:solidFill>
              </a:rPr>
              <a:t>serializability</a:t>
            </a:r>
            <a:r>
              <a:rPr lang="en-US" altLang="ko-KR" b="1" dirty="0" smtClean="0">
                <a:solidFill>
                  <a:srgbClr val="990000"/>
                </a:solidFill>
              </a:rPr>
              <a:t>)</a:t>
            </a:r>
            <a:r>
              <a:rPr lang="ko-KR" altLang="en-US" b="1" dirty="0" smtClean="0">
                <a:solidFill>
                  <a:srgbClr val="990000"/>
                </a:solidFill>
              </a:rPr>
              <a:t>을 </a:t>
            </a:r>
            <a:r>
              <a:rPr lang="ko-KR" altLang="en-US" b="1" dirty="0">
                <a:solidFill>
                  <a:srgbClr val="990000"/>
                </a:solidFill>
              </a:rPr>
              <a:t>보장하지 </a:t>
            </a:r>
            <a:r>
              <a:rPr lang="ko-KR" altLang="en-US" b="1" dirty="0" smtClean="0">
                <a:solidFill>
                  <a:srgbClr val="990000"/>
                </a:solidFill>
              </a:rPr>
              <a:t>못함</a:t>
            </a:r>
            <a:endParaRPr lang="ko-KR" alt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9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Recovery (</a:t>
            </a:r>
            <a:r>
              <a:rPr lang="ko-KR" altLang="en-US" dirty="0">
                <a:latin typeface="HY신명조" panose="02030600000101010101" pitchFamily="18" charset="-127"/>
              </a:rPr>
              <a:t>회복</a:t>
            </a:r>
            <a:r>
              <a:rPr lang="en-US" altLang="ko-KR" dirty="0" smtClean="0">
                <a:latin typeface="HY신명조" panose="02030600000101010101" pitchFamily="18" charset="-127"/>
              </a:rPr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회복을 위해 취할 수 있는 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Redo: </a:t>
            </a:r>
            <a:r>
              <a:rPr lang="ko-KR" altLang="en-US" dirty="0" smtClean="0"/>
              <a:t>최근의 복제 본을 적재시키고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이후의 변경을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이용하여 재실행함으로써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복원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Redo(Redo(X)) = Redo(x)</a:t>
            </a:r>
          </a:p>
          <a:p>
            <a:pPr lvl="1"/>
            <a:r>
              <a:rPr lang="en-US" altLang="ko-KR" dirty="0" smtClean="0"/>
              <a:t>Undo</a:t>
            </a:r>
            <a:r>
              <a:rPr lang="en-US" altLang="ko-KR" dirty="0"/>
              <a:t>: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이용하여 </a:t>
            </a:r>
            <a:r>
              <a:rPr lang="ko-KR" altLang="en-US" dirty="0"/>
              <a:t>모든 변경을 </a:t>
            </a:r>
            <a:r>
              <a:rPr lang="ko-KR" altLang="en-US" dirty="0" smtClean="0"/>
              <a:t>취소시킴으로써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복원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Undo(Undo(X</a:t>
            </a:r>
            <a:r>
              <a:rPr lang="en-US" altLang="ko-KR" dirty="0"/>
              <a:t>)) = </a:t>
            </a:r>
            <a:r>
              <a:rPr lang="en-US" altLang="ko-KR" dirty="0" smtClean="0"/>
              <a:t>Undo(x)</a:t>
            </a:r>
            <a:endParaRPr lang="en-US" altLang="ko-KR" dirty="0"/>
          </a:p>
          <a:p>
            <a:r>
              <a:rPr lang="ko-KR" altLang="en-US" dirty="0" smtClean="0"/>
              <a:t>회복 작업의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손상된 부분을 포함하는 최소의 범위 안에서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최단 시간 내에  회복을 완료 </a:t>
            </a:r>
            <a:r>
              <a:rPr lang="en-US" altLang="ko-KR" dirty="0" smtClean="0"/>
              <a:t>-&gt; DB </a:t>
            </a:r>
            <a:r>
              <a:rPr lang="ko-KR" altLang="en-US" dirty="0" smtClean="0"/>
              <a:t>접근이 중단되는 시간을 최소화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회복 작업의 기본 단위 </a:t>
            </a:r>
            <a:r>
              <a:rPr lang="en-US" altLang="ko-KR" b="1" dirty="0" smtClean="0">
                <a:solidFill>
                  <a:srgbClr val="0070C0"/>
                </a:solidFill>
              </a:rPr>
              <a:t>= </a:t>
            </a:r>
            <a:r>
              <a:rPr lang="ko-KR" altLang="en-US" b="1" dirty="0" smtClean="0">
                <a:solidFill>
                  <a:srgbClr val="0070C0"/>
                </a:solidFill>
              </a:rPr>
              <a:t>트랜잭션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회복 작업은 시스템 레벨에서 자동으로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68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4075"/>
            <a:ext cx="8229600" cy="893393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로킹</a:t>
            </a:r>
            <a:r>
              <a:rPr lang="ko-KR" altLang="en-US" dirty="0" smtClean="0"/>
              <a:t> 규약을 준수하였으나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직렬 가능이 아닌 스케줄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7200" y="1395167"/>
            <a:ext cx="8229600" cy="5051932"/>
            <a:chOff x="457200" y="1395167"/>
            <a:chExt cx="8229600" cy="4072379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95167"/>
              <a:ext cx="82296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Times New Roman" panose="02020603050405020304" pitchFamily="18" charset="0"/>
                </a:rPr>
                <a:t>T1                                 Time                                T2</a:t>
              </a:r>
              <a:endParaRPr lang="ko-KR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" name="직선 화살표 연결선 5"/>
            <p:cNvCxnSpPr>
              <a:stCxn id="5" idx="2"/>
            </p:cNvCxnSpPr>
            <p:nvPr/>
          </p:nvCxnSpPr>
          <p:spPr bwMode="auto">
            <a:xfrm>
              <a:off x="4572000" y="1795277"/>
              <a:ext cx="0" cy="36722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1140643" y="2018401"/>
            <a:ext cx="3026243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lock-X(x)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read(x); x ← x+100; write(x)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unlock(x)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1161" y="2941731"/>
            <a:ext cx="3082833" cy="1754326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lock-X(x)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read(x); x ← x * 2; write(x)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unlock(x)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lock-X(y)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read(y); y ← y * 2; write(y)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unlock(y)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0642" y="4696057"/>
            <a:ext cx="3026244" cy="923330"/>
          </a:xfrm>
          <a:prstGeom prst="rect">
            <a:avLst/>
          </a:prstGeom>
          <a:solidFill>
            <a:srgbClr val="9E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lock-X(y)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read(y); y ← y+100; write(y)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unlock(y)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4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2-phase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Locking Protocol(2PLP)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0848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단계로킹규약</a:t>
            </a:r>
            <a:r>
              <a:rPr lang="ko-KR" altLang="en-US" dirty="0"/>
              <a:t> ⇒ </a:t>
            </a:r>
            <a:r>
              <a:rPr lang="ko-KR" altLang="en-US" dirty="0" smtClean="0">
                <a:solidFill>
                  <a:srgbClr val="990000"/>
                </a:solidFill>
              </a:rPr>
              <a:t>직렬 가능성 보장</a:t>
            </a:r>
            <a:r>
              <a:rPr lang="en-US" altLang="ko-KR" dirty="0" smtClean="0">
                <a:solidFill>
                  <a:srgbClr val="990000"/>
                </a:solidFill>
              </a:rPr>
              <a:t>, Deadlock </a:t>
            </a:r>
            <a:r>
              <a:rPr lang="ko-KR" altLang="en-US" dirty="0" smtClean="0">
                <a:solidFill>
                  <a:srgbClr val="990000"/>
                </a:solidFill>
              </a:rPr>
              <a:t>문제</a:t>
            </a:r>
            <a:endParaRPr lang="ko-KR" altLang="en-US" dirty="0">
              <a:solidFill>
                <a:srgbClr val="990000"/>
              </a:solidFill>
            </a:endParaRP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en-US" altLang="ko-KR" dirty="0"/>
              <a:t>Growing phase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트랜잭션은 </a:t>
            </a:r>
            <a:r>
              <a:rPr lang="ko-KR" altLang="en-US" dirty="0"/>
              <a:t>계속하여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획득할 수 있으나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unlock </a:t>
            </a:r>
            <a:r>
              <a:rPr lang="ko-KR" altLang="en-US" dirty="0" smtClean="0"/>
              <a:t>연산은 실행할 수 없음 </a:t>
            </a:r>
            <a:endParaRPr lang="ko-KR" altLang="en-US" dirty="0"/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en-US" altLang="ko-KR" dirty="0"/>
              <a:t>Shrinking </a:t>
            </a:r>
            <a:r>
              <a:rPr lang="en-US" altLang="ko-KR" dirty="0" smtClean="0"/>
              <a:t>phase)</a:t>
            </a:r>
          </a:p>
          <a:p>
            <a:pPr lvl="2"/>
            <a:r>
              <a:rPr lang="ko-KR" altLang="en-US" dirty="0" smtClean="0"/>
              <a:t>일단 </a:t>
            </a:r>
            <a:r>
              <a:rPr lang="en-US" altLang="ko-KR" dirty="0"/>
              <a:t>lock</a:t>
            </a:r>
            <a:r>
              <a:rPr lang="ko-KR" altLang="en-US" dirty="0"/>
              <a:t>을 해제하면 더 이상 </a:t>
            </a:r>
            <a:r>
              <a:rPr lang="en-US" altLang="ko-KR" dirty="0"/>
              <a:t>lock </a:t>
            </a:r>
            <a:r>
              <a:rPr lang="ko-KR" altLang="en-US" dirty="0"/>
              <a:t>획득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2"/>
            <a:r>
              <a:rPr lang="en-US" altLang="ko-KR" dirty="0"/>
              <a:t>unlock </a:t>
            </a:r>
            <a:r>
              <a:rPr lang="ko-KR" altLang="en-US" dirty="0" smtClean="0"/>
              <a:t>연산만 실행 가능</a:t>
            </a:r>
            <a:endParaRPr lang="en-US" altLang="ko-KR" dirty="0" smtClean="0"/>
          </a:p>
          <a:p>
            <a:r>
              <a:rPr lang="ko-KR" altLang="en-US" dirty="0" smtClean="0"/>
              <a:t>변형 </a:t>
            </a:r>
            <a:r>
              <a:rPr lang="en-US" altLang="ko-KR" dirty="0" smtClean="0"/>
              <a:t>-&gt; </a:t>
            </a:r>
            <a:r>
              <a:rPr lang="en-US" altLang="ko-KR" b="1" dirty="0">
                <a:solidFill>
                  <a:srgbClr val="0070C0"/>
                </a:solidFill>
              </a:rPr>
              <a:t>The more restrictive, the easier to </a:t>
            </a:r>
            <a:r>
              <a:rPr lang="en-US" altLang="ko-KR" b="1" dirty="0" smtClean="0">
                <a:solidFill>
                  <a:srgbClr val="0070C0"/>
                </a:solidFill>
              </a:rPr>
              <a:t>implement!</a:t>
            </a:r>
          </a:p>
          <a:p>
            <a:pPr lvl="1"/>
            <a:r>
              <a:rPr lang="en-US" altLang="ko-KR" dirty="0"/>
              <a:t>Strict 2PLP (</a:t>
            </a:r>
            <a:r>
              <a:rPr lang="ko-KR" altLang="en-US" dirty="0" smtClean="0"/>
              <a:t>엄밀 </a:t>
            </a:r>
            <a:r>
              <a:rPr lang="en-US" altLang="ko-KR" dirty="0" err="1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2PLP </a:t>
            </a:r>
            <a:r>
              <a:rPr lang="en-US" altLang="ko-KR" dirty="0"/>
              <a:t>+ </a:t>
            </a:r>
            <a:r>
              <a:rPr lang="en-US" altLang="ko-KR" dirty="0" smtClean="0"/>
              <a:t>‘X-lock</a:t>
            </a:r>
            <a:r>
              <a:rPr lang="ko-KR" altLang="en-US" dirty="0"/>
              <a:t>은 </a:t>
            </a:r>
            <a:r>
              <a:rPr lang="en-US" altLang="ko-KR" dirty="0"/>
              <a:t>TR </a:t>
            </a:r>
            <a:r>
              <a:rPr lang="ko-KR" altLang="en-US" dirty="0" smtClean="0"/>
              <a:t>완료 시까지 </a:t>
            </a:r>
            <a:r>
              <a:rPr lang="en-US" altLang="ko-KR" dirty="0"/>
              <a:t>unlock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/>
              <a:t>연쇄 복귀 문제가 발생하지 아니함</a:t>
            </a:r>
            <a:r>
              <a:rPr lang="en-US" altLang="ko-KR" dirty="0" smtClean="0"/>
              <a:t>!</a:t>
            </a:r>
            <a:endParaRPr lang="ko-KR" altLang="en-US" dirty="0"/>
          </a:p>
          <a:p>
            <a:pPr lvl="1"/>
            <a:r>
              <a:rPr lang="en-US" altLang="ko-KR" dirty="0" smtClean="0"/>
              <a:t>Rigorous </a:t>
            </a:r>
            <a:r>
              <a:rPr lang="en-US" altLang="ko-KR" dirty="0"/>
              <a:t>2PLP (</a:t>
            </a:r>
            <a:r>
              <a:rPr lang="ko-KR" altLang="en-US" dirty="0" smtClean="0"/>
              <a:t>엄격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2PLP </a:t>
            </a:r>
            <a:r>
              <a:rPr lang="en-US" altLang="ko-KR" dirty="0"/>
              <a:t>+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모든 </a:t>
            </a:r>
            <a:r>
              <a:rPr lang="en-US" altLang="ko-KR" dirty="0"/>
              <a:t>lock</a:t>
            </a:r>
            <a:r>
              <a:rPr lang="ko-KR" altLang="en-US" dirty="0"/>
              <a:t>은 </a:t>
            </a:r>
            <a:r>
              <a:rPr lang="en-US" altLang="ko-KR" dirty="0"/>
              <a:t>TR </a:t>
            </a:r>
            <a:r>
              <a:rPr lang="ko-KR" altLang="en-US" dirty="0" smtClean="0"/>
              <a:t>완료 시까지 </a:t>
            </a:r>
            <a:r>
              <a:rPr lang="en-US" altLang="ko-KR" dirty="0"/>
              <a:t>unlock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’</a:t>
            </a:r>
            <a:endParaRPr lang="ko-KR" altLang="en-US" dirty="0"/>
          </a:p>
          <a:p>
            <a:pPr marL="357188" lvl="1" indent="0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▣상용 </a:t>
            </a:r>
            <a:r>
              <a:rPr lang="en-US" altLang="ko-KR" dirty="0" smtClean="0">
                <a:solidFill>
                  <a:srgbClr val="0070C0"/>
                </a:solidFill>
              </a:rPr>
              <a:t>DBMS -&gt; strict 2PLP or rigorous 2PLP </a:t>
            </a:r>
            <a:r>
              <a:rPr lang="ko-KR" altLang="en-US" dirty="0" smtClean="0">
                <a:solidFill>
                  <a:srgbClr val="0070C0"/>
                </a:solidFill>
              </a:rPr>
              <a:t>사용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90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Deadlock (</a:t>
            </a:r>
            <a:r>
              <a:rPr lang="ko-KR" altLang="en-US" dirty="0" smtClean="0"/>
              <a:t>교착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</a:t>
            </a:r>
            <a:r>
              <a:rPr lang="ko-KR" altLang="en-US" dirty="0"/>
              <a:t>트랜잭션이 서로 상대방이 보유하고 있는 자원을 획득하기 위해 대기하고 있는 상황</a:t>
            </a:r>
          </a:p>
          <a:p>
            <a:pPr lvl="1"/>
            <a:r>
              <a:rPr lang="ko-KR" altLang="en-US" dirty="0" smtClean="0"/>
              <a:t>교착 상태 발생의 필요 충분 조건</a:t>
            </a:r>
            <a:endParaRPr lang="en-US" altLang="ko-KR" dirty="0" smtClean="0"/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 smtClean="0"/>
              <a:t>상호 배제</a:t>
            </a:r>
            <a:r>
              <a:rPr lang="en-US" altLang="ko-KR" dirty="0" smtClean="0"/>
              <a:t>(mutual exclusion)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 smtClean="0"/>
              <a:t>대기</a:t>
            </a:r>
            <a:r>
              <a:rPr lang="en-US" altLang="ko-KR" dirty="0" smtClean="0"/>
              <a:t>(wait for)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 smtClean="0"/>
              <a:t>선취 금지</a:t>
            </a:r>
            <a:r>
              <a:rPr lang="en-US" altLang="ko-KR" dirty="0" smtClean="0"/>
              <a:t>(no preemption)</a:t>
            </a:r>
          </a:p>
          <a:p>
            <a:pPr marL="1076325" lvl="2" indent="-358775">
              <a:buFont typeface="+mj-ea"/>
              <a:buAutoNum type="circleNumDbPlain"/>
            </a:pPr>
            <a:r>
              <a:rPr lang="ko-KR" altLang="en-US" dirty="0" smtClean="0"/>
              <a:t>순환 대기</a:t>
            </a:r>
            <a:r>
              <a:rPr lang="en-US" altLang="ko-KR" dirty="0" smtClean="0"/>
              <a:t>(circular wait)</a:t>
            </a:r>
            <a:endParaRPr lang="en-US" altLang="ko-KR" dirty="0"/>
          </a:p>
          <a:p>
            <a:pPr marL="450850" indent="-457200"/>
            <a:r>
              <a:rPr lang="ko-KR" altLang="en-US" dirty="0" smtClean="0"/>
              <a:t>해결 방안</a:t>
            </a:r>
            <a:endParaRPr lang="en-US" altLang="ko-KR" dirty="0" smtClean="0"/>
          </a:p>
          <a:p>
            <a:pPr marL="717550" lvl="1" indent="-368300"/>
            <a:r>
              <a:rPr lang="ko-KR" altLang="en-US" dirty="0" smtClean="0"/>
              <a:t>회피</a:t>
            </a:r>
            <a:r>
              <a:rPr lang="en-US" altLang="ko-KR" dirty="0" smtClean="0"/>
              <a:t>(avoidance): </a:t>
            </a:r>
            <a:r>
              <a:rPr lang="ko-KR" altLang="en-US" dirty="0" smtClean="0"/>
              <a:t>자원 할당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발생하지 않도록</a:t>
            </a:r>
            <a:endParaRPr lang="en-US" altLang="ko-KR" dirty="0" smtClean="0"/>
          </a:p>
          <a:p>
            <a:pPr marL="717550" lvl="1" indent="-368300"/>
            <a:r>
              <a:rPr lang="ko-KR" altLang="en-US" dirty="0" smtClean="0"/>
              <a:t>예방</a:t>
            </a:r>
            <a:r>
              <a:rPr lang="en-US" altLang="ko-KR" dirty="0" smtClean="0"/>
              <a:t>(prevention): </a:t>
            </a:r>
            <a:r>
              <a:rPr lang="ko-KR" altLang="en-US" dirty="0" smtClean="0"/>
              <a:t>트랜잭션을 실행하기 전에 교착상태 발생이 불가능하게 만드는 방법</a:t>
            </a:r>
            <a:endParaRPr lang="en-US" altLang="ko-KR" dirty="0" smtClean="0"/>
          </a:p>
          <a:p>
            <a:pPr marL="717550" lvl="1" indent="-368300"/>
            <a:r>
              <a:rPr lang="ko-KR" altLang="en-US" dirty="0" smtClean="0"/>
              <a:t>탐지</a:t>
            </a:r>
            <a:r>
              <a:rPr lang="en-US" altLang="ko-KR" dirty="0" smtClean="0"/>
              <a:t>(detection): </a:t>
            </a:r>
            <a:r>
              <a:rPr lang="ko-KR" altLang="en-US" dirty="0" smtClean="0"/>
              <a:t>교착상태가 발생하면 사후에 조치</a:t>
            </a:r>
            <a:endParaRPr lang="en-US" altLang="ko-KR" dirty="0" smtClean="0"/>
          </a:p>
          <a:p>
            <a:pPr marL="1076325" lvl="2" indent="-358775"/>
            <a:r>
              <a:rPr lang="ko-KR" altLang="en-US" dirty="0"/>
              <a:t>트랜잭션들 중 하나를 </a:t>
            </a:r>
            <a:r>
              <a:rPr lang="ko-KR" altLang="en-US" dirty="0" smtClean="0"/>
              <a:t>강제종료</a:t>
            </a:r>
            <a:r>
              <a:rPr lang="en-US" altLang="ko-KR" dirty="0" smtClean="0"/>
              <a:t>(rollback)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116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Deadlock </a:t>
            </a:r>
            <a:r>
              <a:rPr lang="ko-KR" altLang="en-US" dirty="0" smtClean="0"/>
              <a:t>발생 예시</a:t>
            </a:r>
            <a:endParaRPr lang="ko-KR" alt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1443393"/>
          <a:ext cx="7158942" cy="477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3" imgW="5380952" imgH="3734321" progId="MSPhotoEd.3">
                  <p:embed/>
                </p:oleObj>
              </mc:Choice>
              <mc:Fallback>
                <p:oleObj name="Photo Editor Photo" r:id="rId3" imgW="5380952" imgH="373432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3393"/>
                        <a:ext cx="7158942" cy="477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458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Locking Granularity(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locking granularity</a:t>
            </a:r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대상이 되는 객체의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제어의 데이터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단위의 크기가 커지면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병행성</a:t>
            </a:r>
            <a:r>
              <a:rPr lang="ko-KR" altLang="en-US" dirty="0" smtClean="0"/>
              <a:t> 수준은 낮아지고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병행 제어 기법은 간단해진다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로킹</a:t>
            </a:r>
            <a:r>
              <a:rPr lang="ko-KR" altLang="en-US" dirty="0" smtClean="0"/>
              <a:t> 단위의 종류</a:t>
            </a:r>
            <a:r>
              <a:rPr lang="en-US" altLang="ko-KR" dirty="0" smtClean="0"/>
              <a:t>: DB, 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r>
              <a:rPr lang="en-US" altLang="ko-KR" dirty="0" smtClean="0"/>
              <a:t>Multiple granularity locking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병행성</a:t>
            </a:r>
            <a:r>
              <a:rPr lang="ko-KR" altLang="en-US" dirty="0" smtClean="0"/>
              <a:t> 수준을 감소시키지 않기 위해서 필요 이상의 크기로 </a:t>
            </a:r>
            <a:r>
              <a:rPr lang="en-US" altLang="ko-KR" dirty="0" err="1" smtClean="0"/>
              <a:t>lockin</a:t>
            </a:r>
            <a:r>
              <a:rPr lang="ko-KR" altLang="en-US" dirty="0" smtClean="0"/>
              <a:t>하지 않는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로킹</a:t>
            </a:r>
            <a:r>
              <a:rPr lang="ko-KR" altLang="en-US" dirty="0" smtClean="0"/>
              <a:t> 계층 트리</a:t>
            </a:r>
            <a:r>
              <a:rPr lang="en-US" altLang="ko-KR" dirty="0" smtClean="0"/>
              <a:t>: DB -&gt;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70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Declaring Lock </a:t>
            </a:r>
            <a:r>
              <a:rPr lang="en-US" altLang="ko-KR" dirty="0" smtClean="0"/>
              <a:t>Characteristics(1)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Lock Declaration</a:t>
            </a:r>
          </a:p>
          <a:p>
            <a:pPr lvl="1"/>
            <a:r>
              <a:rPr lang="ko-KR" altLang="en-US" dirty="0" smtClean="0"/>
              <a:t>트랜잭션의 </a:t>
            </a:r>
            <a:r>
              <a:rPr lang="en-US" altLang="ko-KR" dirty="0"/>
              <a:t>locking behavior</a:t>
            </a:r>
            <a:r>
              <a:rPr lang="ko-KR" altLang="en-US" dirty="0"/>
              <a:t>를 </a:t>
            </a:r>
            <a:r>
              <a:rPr lang="ko-KR" altLang="en-US" dirty="0" smtClean="0"/>
              <a:t>선언하는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pPr lvl="1"/>
            <a:r>
              <a:rPr lang="en-US" altLang="ko-KR" dirty="0"/>
              <a:t>Isolation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응용 프로그램에서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isolation(</a:t>
            </a:r>
            <a:r>
              <a:rPr lang="ko-KR" altLang="en-US" dirty="0" smtClean="0"/>
              <a:t>격리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트랜잭션은 </a:t>
            </a:r>
            <a:r>
              <a:rPr lang="ko-KR" altLang="en-US" dirty="0"/>
              <a:t>서로 상대방을 간섭하지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가 묵시적으로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관리 업무를 수행</a:t>
            </a:r>
            <a:endParaRPr lang="ko-KR" altLang="en-US" dirty="0"/>
          </a:p>
          <a:p>
            <a:r>
              <a:rPr lang="ko-KR" altLang="en-US" dirty="0" smtClean="0"/>
              <a:t>장단점</a:t>
            </a:r>
            <a:endParaRPr lang="ko-KR" altLang="en-US" dirty="0"/>
          </a:p>
          <a:p>
            <a:pPr lvl="1"/>
            <a:r>
              <a:rPr lang="en-US" altLang="ko-KR" dirty="0"/>
              <a:t>locking </a:t>
            </a:r>
            <a:r>
              <a:rPr lang="en-US" altLang="ko-KR" dirty="0" smtClean="0"/>
              <a:t>behavior</a:t>
            </a:r>
            <a:r>
              <a:rPr lang="ko-KR" altLang="en-US" dirty="0" smtClean="0"/>
              <a:t>는 응용프로그램의 </a:t>
            </a:r>
            <a:r>
              <a:rPr lang="ko-KR" altLang="en-US" dirty="0"/>
              <a:t>변경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lock declaration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변경함으로써 가능</a:t>
            </a:r>
            <a:endParaRPr lang="ko-KR" altLang="en-US" dirty="0"/>
          </a:p>
          <a:p>
            <a:pPr lvl="1"/>
            <a:r>
              <a:rPr lang="ko-KR" altLang="en-US" dirty="0"/>
              <a:t>명시적 로크는 사용하기가 어려움</a:t>
            </a:r>
            <a:r>
              <a:rPr lang="en-US" altLang="ko-KR" dirty="0"/>
              <a:t>(</a:t>
            </a:r>
            <a:r>
              <a:rPr lang="ko-KR" altLang="en-US" dirty="0"/>
              <a:t>복잡함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479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Declaring Lock </a:t>
            </a:r>
            <a:r>
              <a:rPr lang="en-US" altLang="ko-KR" dirty="0" smtClean="0"/>
              <a:t>Characteristics(2)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411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SQL-92’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transaction </a:t>
            </a:r>
            <a:r>
              <a:rPr lang="en-US" altLang="ko-KR" dirty="0"/>
              <a:t>isolation </a:t>
            </a:r>
            <a:r>
              <a:rPr lang="en-US" altLang="ko-KR" dirty="0" smtClean="0"/>
              <a:t>levels</a:t>
            </a:r>
            <a:endParaRPr lang="en-US" altLang="ko-KR" dirty="0"/>
          </a:p>
          <a:p>
            <a:pPr lvl="1"/>
            <a:r>
              <a:rPr lang="en-US" altLang="ko-KR" dirty="0"/>
              <a:t>Read uncommitted</a:t>
            </a:r>
          </a:p>
          <a:p>
            <a:pPr lvl="1"/>
            <a:r>
              <a:rPr lang="en-US" altLang="ko-KR" dirty="0"/>
              <a:t>Read committed</a:t>
            </a:r>
          </a:p>
          <a:p>
            <a:pPr lvl="1"/>
            <a:r>
              <a:rPr lang="en-US" altLang="ko-KR" dirty="0"/>
              <a:t>Repeatable read</a:t>
            </a:r>
          </a:p>
          <a:p>
            <a:pPr lvl="1"/>
            <a:r>
              <a:rPr lang="en-US" altLang="ko-KR" dirty="0" err="1"/>
              <a:t>Serializable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1372" y="3502788"/>
            <a:ext cx="8125428" cy="2932736"/>
            <a:chOff x="192" y="976"/>
            <a:chExt cx="5376" cy="206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92" y="976"/>
            <a:ext cx="5376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Photo Editor Photo" r:id="rId3" imgW="7078063" imgH="1800476" progId="MSPhotoEd.3">
                    <p:embed/>
                  </p:oleObj>
                </mc:Choice>
                <mc:Fallback>
                  <p:oleObj name="Photo Editor Photo" r:id="rId3" imgW="7078063" imgH="1800476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976"/>
                          <a:ext cx="5376" cy="2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72" y="1991"/>
              <a:ext cx="528" cy="217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84" y="1968"/>
              <a:ext cx="720" cy="217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8" y="1968"/>
              <a:ext cx="768" cy="457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60" y="1968"/>
              <a:ext cx="768" cy="912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256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Timestamp Ordering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547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Timestamp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시스템에서 트랜잭션을 유일하게 식별하기 위해 부여한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</a:p>
          <a:p>
            <a:pPr lvl="1"/>
            <a:r>
              <a:rPr lang="ko-KR" altLang="en-US" dirty="0" smtClean="0"/>
              <a:t>트랜잭션이 시스템에 들어온 순서대로 부여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논리적 계수</a:t>
            </a:r>
            <a:r>
              <a:rPr lang="en-US" altLang="ko-KR" dirty="0" smtClean="0"/>
              <a:t>(logical counter)</a:t>
            </a:r>
            <a:r>
              <a:rPr lang="ko-KR" altLang="en-US" dirty="0" smtClean="0"/>
              <a:t>를 사용하여 일련 번호 생성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트랜잭션이 시스템에 들어올 때의 </a:t>
            </a:r>
            <a:r>
              <a:rPr lang="en-US" altLang="ko-KR" dirty="0" smtClean="0"/>
              <a:t>system clock </a:t>
            </a:r>
            <a:r>
              <a:rPr lang="ko-KR" altLang="en-US" dirty="0" smtClean="0"/>
              <a:t>값을 사용</a:t>
            </a:r>
            <a:endParaRPr lang="en-US" altLang="ko-KR" dirty="0" smtClean="0"/>
          </a:p>
          <a:p>
            <a:r>
              <a:rPr lang="en-US" altLang="ko-KR" dirty="0" smtClean="0"/>
              <a:t>Timestamp ordering(TSO)</a:t>
            </a:r>
          </a:p>
          <a:p>
            <a:pPr lvl="1"/>
            <a:r>
              <a:rPr lang="ko-KR" altLang="en-US" dirty="0" smtClean="0"/>
              <a:t>트랜잭션들이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그들의 </a:t>
            </a:r>
            <a:r>
              <a:rPr lang="en-US" altLang="ko-KR" dirty="0" smtClean="0"/>
              <a:t>timestamp </a:t>
            </a:r>
            <a:r>
              <a:rPr lang="ko-KR" altLang="en-US" dirty="0" smtClean="0"/>
              <a:t>순서에 따라 실행된 것과 똑같이 되도록 </a:t>
            </a:r>
            <a:r>
              <a:rPr lang="ko-KR" altLang="en-US" dirty="0" err="1" smtClean="0"/>
              <a:t>비직렬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스케줄을 만드는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자료 항목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대하여 두 개의 </a:t>
            </a:r>
            <a:r>
              <a:rPr lang="en-US" altLang="ko-KR" dirty="0" smtClean="0"/>
              <a:t>timestamp </a:t>
            </a:r>
            <a:r>
              <a:rPr lang="ko-KR" altLang="en-US" dirty="0" smtClean="0"/>
              <a:t>값을 유지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read_TS</a:t>
            </a:r>
            <a:r>
              <a:rPr lang="en-US" altLang="ko-KR" dirty="0" smtClean="0"/>
              <a:t>(x)  : </a:t>
            </a:r>
            <a:r>
              <a:rPr lang="ko-KR" altLang="en-US" dirty="0" smtClean="0"/>
              <a:t>가장 최근에 </a:t>
            </a:r>
            <a:r>
              <a:rPr lang="en-US" altLang="ko-KR" dirty="0" smtClean="0"/>
              <a:t>read(x)</a:t>
            </a:r>
            <a:r>
              <a:rPr lang="ko-KR" altLang="en-US" dirty="0" smtClean="0"/>
              <a:t>를 성공적으로 수행한 트랜잭션의 </a:t>
            </a:r>
            <a:r>
              <a:rPr lang="en-US" altLang="ko-KR" dirty="0" smtClean="0"/>
              <a:t>timestamp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write_TS</a:t>
            </a:r>
            <a:r>
              <a:rPr lang="en-US" altLang="ko-KR" dirty="0" smtClean="0"/>
              <a:t>(x) : </a:t>
            </a:r>
            <a:r>
              <a:rPr lang="ko-KR" altLang="en-US" dirty="0"/>
              <a:t>가장 최근에 </a:t>
            </a:r>
            <a:r>
              <a:rPr lang="en-US" altLang="ko-KR" dirty="0" smtClean="0"/>
              <a:t>write(x</a:t>
            </a:r>
            <a:r>
              <a:rPr lang="en-US" altLang="ko-KR" dirty="0"/>
              <a:t>)</a:t>
            </a:r>
            <a:r>
              <a:rPr lang="ko-KR" altLang="en-US" dirty="0"/>
              <a:t>를 성공적으로 수행한 트랜잭션의 </a:t>
            </a:r>
            <a:r>
              <a:rPr lang="en-US" altLang="ko-KR" dirty="0"/>
              <a:t>timestamp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lvl="1"/>
            <a:r>
              <a:rPr lang="ko-KR" altLang="en-US" dirty="0" smtClean="0"/>
              <a:t>트랜잭션의 연산이 </a:t>
            </a:r>
            <a:r>
              <a:rPr lang="en-US" altLang="ko-KR" dirty="0" smtClean="0"/>
              <a:t>timestamp </a:t>
            </a:r>
            <a:r>
              <a:rPr lang="ko-KR" altLang="en-US" dirty="0" smtClean="0"/>
              <a:t>순서를 위반하지 않는지를 검사하여 직렬 가능성을 보장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6014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</a:t>
            </a:r>
            <a:r>
              <a:rPr lang="en-US" altLang="ko-KR" dirty="0" smtClean="0"/>
              <a:t>Ordering </a:t>
            </a:r>
            <a:r>
              <a:rPr lang="en-US" altLang="ko-KR" dirty="0"/>
              <a:t>Protocol(TSOP)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44415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충돌하는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연산을 </a:t>
            </a:r>
            <a:r>
              <a:rPr lang="ko-KR" altLang="en-US" dirty="0" err="1" smtClean="0"/>
              <a:t>타임스템프</a:t>
            </a:r>
            <a:r>
              <a:rPr lang="ko-KR" altLang="en-US" dirty="0" smtClean="0"/>
              <a:t> 순서대로 실행되게 보장하기 위한 규약</a:t>
            </a:r>
            <a:endParaRPr lang="en-US" altLang="ko-KR" dirty="0" smtClean="0"/>
          </a:p>
          <a:p>
            <a:pPr marL="708025" lvl="1" indent="-363538">
              <a:buFont typeface="+mj-ea"/>
              <a:buAutoNum type="circleNumDbPlain"/>
            </a:pPr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read(x)</a:t>
            </a:r>
            <a:r>
              <a:rPr lang="ko-KR" altLang="en-US" dirty="0" smtClean="0"/>
              <a:t>를 수행하려 할 때</a:t>
            </a:r>
            <a:endParaRPr lang="en-US" altLang="ko-KR" dirty="0" smtClean="0"/>
          </a:p>
          <a:p>
            <a:pPr marL="1076325" lvl="2" indent="-363538"/>
            <a:r>
              <a:rPr lang="ko-KR" altLang="en-US" dirty="0" smtClean="0"/>
              <a:t>만약 </a:t>
            </a:r>
            <a:r>
              <a:rPr lang="en-US" altLang="ko-KR" dirty="0" smtClean="0"/>
              <a:t>TS(T) &lt; </a:t>
            </a:r>
            <a:r>
              <a:rPr lang="en-US" altLang="ko-KR" dirty="0" err="1" smtClean="0"/>
              <a:t>write_TS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read(x)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거부하고</a:t>
            </a:r>
            <a:r>
              <a:rPr lang="en-US" altLang="ko-KR" dirty="0" smtClean="0"/>
              <a:t>, T</a:t>
            </a:r>
            <a:r>
              <a:rPr lang="ko-KR" altLang="en-US" dirty="0" smtClean="0"/>
              <a:t>를 복귀</a:t>
            </a:r>
            <a:endParaRPr lang="en-US" altLang="ko-KR" dirty="0" smtClean="0"/>
          </a:p>
          <a:p>
            <a:pPr marL="1076325" lvl="2" indent="-363538"/>
            <a:r>
              <a:rPr lang="en-US" altLang="ko-KR" dirty="0" smtClean="0"/>
              <a:t>timestamp</a:t>
            </a:r>
            <a:r>
              <a:rPr lang="ko-KR" altLang="en-US" dirty="0" smtClean="0"/>
              <a:t>가 큰 트랜잭션이 기록한 값을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가 작은 트랜잭션이 읽을 수 없도록 방지</a:t>
            </a:r>
            <a:endParaRPr lang="en-US" altLang="ko-KR" dirty="0" smtClean="0"/>
          </a:p>
          <a:p>
            <a:pPr marL="708025" lvl="1" indent="-363538">
              <a:buFont typeface="+mj-ea"/>
              <a:buAutoNum type="circleNumDbPlain"/>
            </a:pPr>
            <a:r>
              <a:rPr lang="ko-KR" altLang="en-US" dirty="0"/>
              <a:t>트랜잭션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 smtClean="0"/>
              <a:t>write(x</a:t>
            </a:r>
            <a:r>
              <a:rPr lang="en-US" altLang="ko-KR" dirty="0"/>
              <a:t>)</a:t>
            </a:r>
            <a:r>
              <a:rPr lang="ko-KR" altLang="en-US" dirty="0"/>
              <a:t>를 수행하려 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1076325" lvl="2" indent="-363538"/>
            <a:r>
              <a:rPr lang="ko-KR" altLang="en-US" dirty="0"/>
              <a:t>만약 </a:t>
            </a:r>
            <a:r>
              <a:rPr lang="en-US" altLang="ko-KR" dirty="0"/>
              <a:t>TS(T) &lt; </a:t>
            </a:r>
            <a:r>
              <a:rPr lang="en-US" altLang="ko-KR" dirty="0" err="1" smtClean="0"/>
              <a:t>read_TS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TS(T</a:t>
            </a:r>
            <a:r>
              <a:rPr lang="en-US" altLang="ko-KR" dirty="0"/>
              <a:t>) &lt; </a:t>
            </a:r>
            <a:r>
              <a:rPr lang="en-US" altLang="ko-KR" dirty="0" err="1" smtClean="0"/>
              <a:t>write_TS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write(x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거부하고</a:t>
            </a:r>
            <a:r>
              <a:rPr lang="en-US" altLang="ko-KR" dirty="0"/>
              <a:t>, T</a:t>
            </a:r>
            <a:r>
              <a:rPr lang="ko-KR" altLang="en-US" dirty="0"/>
              <a:t>를 복귀</a:t>
            </a:r>
            <a:endParaRPr lang="en-US" altLang="ko-KR" dirty="0"/>
          </a:p>
          <a:p>
            <a:pPr marL="1076325" lvl="2" indent="-363538"/>
            <a:r>
              <a:rPr lang="en-US" altLang="ko-KR" dirty="0"/>
              <a:t>timestamp </a:t>
            </a:r>
            <a:r>
              <a:rPr lang="ko-KR" altLang="en-US" dirty="0" smtClean="0"/>
              <a:t>가 </a:t>
            </a:r>
            <a:r>
              <a:rPr lang="ko-KR" altLang="en-US" dirty="0"/>
              <a:t>큰 트랜잭션이 </a:t>
            </a:r>
            <a:r>
              <a:rPr lang="ko-KR" altLang="en-US" dirty="0" smtClean="0"/>
              <a:t>먼저 읽은 </a:t>
            </a:r>
            <a:r>
              <a:rPr lang="ko-KR" altLang="en-US" dirty="0"/>
              <a:t>값을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가 </a:t>
            </a:r>
            <a:r>
              <a:rPr lang="ko-KR" altLang="en-US" dirty="0"/>
              <a:t>작은 트랜잭션이 </a:t>
            </a:r>
            <a:r>
              <a:rPr lang="ko-KR" altLang="en-US" dirty="0" smtClean="0"/>
              <a:t>변경할 수 없도록 방지</a:t>
            </a:r>
            <a:endParaRPr lang="en-US" altLang="ko-KR" dirty="0" smtClean="0"/>
          </a:p>
          <a:p>
            <a:pPr marL="344488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※Read/Write </a:t>
            </a:r>
            <a:r>
              <a:rPr lang="ko-KR" altLang="en-US" dirty="0" smtClean="0">
                <a:solidFill>
                  <a:srgbClr val="C00000"/>
                </a:solidFill>
              </a:rPr>
              <a:t>연산을 수행하려다 실패하고 복귀된 트랜잭션은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344488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새로운 </a:t>
            </a:r>
            <a:r>
              <a:rPr lang="ko-KR" altLang="en-US" dirty="0" err="1" smtClean="0">
                <a:solidFill>
                  <a:srgbClr val="C00000"/>
                </a:solidFill>
              </a:rPr>
              <a:t>타임스템프를</a:t>
            </a:r>
            <a:r>
              <a:rPr lang="ko-KR" altLang="en-US" dirty="0" smtClean="0">
                <a:solidFill>
                  <a:srgbClr val="C00000"/>
                </a:solidFill>
              </a:rPr>
              <a:t> 부여 받아 다시 실행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TSOP </a:t>
            </a:r>
            <a:r>
              <a:rPr lang="ko-KR" altLang="en-US" dirty="0" smtClean="0"/>
              <a:t>는 스케줄의 직렬 가능성을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교착상태는 발생하지 않으나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연쇄 복귀 문제는 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트랜잭션의 빈번한 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재시작으로</a:t>
            </a:r>
            <a:r>
              <a:rPr lang="ko-KR" altLang="en-US" dirty="0" smtClean="0"/>
              <a:t> 인한 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17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Thomas’ write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 </a:t>
            </a:r>
            <a:r>
              <a:rPr lang="ko-KR" altLang="en-US" dirty="0" smtClean="0"/>
              <a:t>연산에 대한 규약 ②를 일부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 </a:t>
            </a:r>
            <a:r>
              <a:rPr lang="ko-KR" altLang="en-US" dirty="0" smtClean="0"/>
              <a:t>연산의 거부로 인한 트랜잭션의 취소를 감소시킴</a:t>
            </a:r>
            <a:endParaRPr lang="en-US" altLang="ko-KR" dirty="0" smtClean="0"/>
          </a:p>
          <a:p>
            <a:r>
              <a:rPr lang="ko-KR" altLang="en-US" dirty="0" err="1" smtClean="0"/>
              <a:t>토마스의</a:t>
            </a:r>
            <a:r>
              <a:rPr lang="ko-KR" altLang="en-US" dirty="0" smtClean="0"/>
              <a:t> 기록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규약 </a:t>
            </a:r>
            <a:r>
              <a:rPr lang="ko-KR" altLang="en-US" dirty="0"/>
              <a:t>②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다음과 같이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만일 </a:t>
            </a:r>
            <a:r>
              <a:rPr lang="en-US" altLang="ko-KR" dirty="0" smtClean="0"/>
              <a:t>TS(T) &lt; </a:t>
            </a:r>
            <a:r>
              <a:rPr lang="en-US" altLang="ko-KR" dirty="0" err="1" smtClean="0"/>
              <a:t>read_TS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write(x)</a:t>
            </a:r>
            <a:r>
              <a:rPr lang="ko-KR" altLang="en-US" dirty="0" smtClean="0"/>
              <a:t>를 거부하고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복귀</a:t>
            </a:r>
            <a:endParaRPr lang="en-US" altLang="ko-KR" dirty="0" smtClean="0"/>
          </a:p>
          <a:p>
            <a:pPr lvl="2"/>
            <a:r>
              <a:rPr lang="ko-KR" altLang="en-US" dirty="0"/>
              <a:t>만일 </a:t>
            </a:r>
            <a:r>
              <a:rPr lang="en-US" altLang="ko-KR" dirty="0"/>
              <a:t>TS(T) &lt; </a:t>
            </a:r>
            <a:r>
              <a:rPr lang="en-US" altLang="ko-KR" dirty="0" err="1" smtClean="0"/>
              <a:t>write_TS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write(x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실행한 것으로 간주하고 무시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직렬 가능 스케줄을 가능케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01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98518"/>
              </p:ext>
            </p:extLst>
          </p:nvPr>
        </p:nvGraphicFramePr>
        <p:xfrm>
          <a:off x="439541" y="1143000"/>
          <a:ext cx="8247259" cy="445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hoto Editor Photo" r:id="rId3" imgW="5800000" imgH="3924848" progId="MSPhotoEd.3">
                  <p:embed/>
                </p:oleObj>
              </mc:Choice>
              <mc:Fallback>
                <p:oleObj name="Photo Editor Photo" r:id="rId3" imgW="5800000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1" y="1143000"/>
                        <a:ext cx="8247259" cy="445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457200" y="5813173"/>
            <a:ext cx="822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※ Pointer -&gt;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동일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한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트랜잭션의 다음 기록에 대한 포인터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‘0’ -&gt; list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끝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38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Multi-version </a:t>
            </a:r>
            <a:r>
              <a:rPr lang="ko-KR" altLang="en-US" dirty="0" smtClean="0"/>
              <a:t>병행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 항목의 값이 변경될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전의 값을 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= &lt;x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m</a:t>
            </a:r>
            <a:r>
              <a:rPr lang="en-US" altLang="ko-KR" dirty="0" smtClean="0"/>
              <a:t>&gt;, 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(1 ≤ k ≤ m)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유지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직렬 가능성이 보이는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을 선택 가능</a:t>
            </a:r>
            <a:endParaRPr lang="en-US" altLang="ko-KR" dirty="0" smtClean="0"/>
          </a:p>
          <a:p>
            <a:r>
              <a:rPr lang="en-US" altLang="ko-KR" dirty="0" smtClean="0"/>
              <a:t>Multi-version timestamp ordering protocol</a:t>
            </a:r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트랜잭션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read(x)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수행하려고 할 때</a:t>
            </a:r>
            <a:endParaRPr lang="en-US" altLang="ko-KR" dirty="0" smtClean="0"/>
          </a:p>
          <a:p>
            <a:pPr marL="1085850" lvl="2" indent="-360363"/>
            <a:r>
              <a:rPr lang="en-US" altLang="ko-KR" dirty="0" err="1" smtClean="0"/>
              <a:t>write_TS</a:t>
            </a:r>
            <a:r>
              <a:rPr lang="ko-KR" altLang="en-US" dirty="0" smtClean="0"/>
              <a:t>가 가장 큰 </a:t>
            </a:r>
            <a:r>
              <a:rPr lang="en-US" altLang="ko-KR" dirty="0" smtClean="0"/>
              <a:t>x</a:t>
            </a:r>
            <a:r>
              <a:rPr lang="ko-KR" altLang="en-US" dirty="0"/>
              <a:t>의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을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ko-KR" altLang="en-US" dirty="0" smtClean="0"/>
              <a:t> 라 하자</a:t>
            </a:r>
            <a:r>
              <a:rPr lang="en-US" altLang="ko-KR" dirty="0" smtClean="0"/>
              <a:t>.</a:t>
            </a:r>
          </a:p>
          <a:p>
            <a:pPr marL="1068387" lvl="2" indent="-342900"/>
            <a:r>
              <a:rPr lang="en-US" altLang="ko-KR" dirty="0" err="1" smtClean="0"/>
              <a:t>write_TS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) ≤ TS(T)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en-US" altLang="ko-KR" baseline="-25000" dirty="0"/>
              <a:t> </a:t>
            </a:r>
            <a:r>
              <a:rPr lang="ko-KR" altLang="en-US" dirty="0" smtClean="0"/>
              <a:t>의 값을 읽게 하고</a:t>
            </a:r>
            <a:r>
              <a:rPr lang="en-US" altLang="ko-KR" dirty="0"/>
              <a:t> </a:t>
            </a:r>
            <a:r>
              <a:rPr lang="en-US" altLang="ko-KR" dirty="0" err="1" smtClean="0"/>
              <a:t>read_TS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현재의 </a:t>
            </a:r>
            <a:r>
              <a:rPr lang="en-US" altLang="ko-KR" dirty="0" err="1"/>
              <a:t>read_TS</a:t>
            </a:r>
            <a:r>
              <a:rPr lang="en-US" altLang="ko-KR" dirty="0"/>
              <a:t>(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TS(T) </a:t>
            </a:r>
            <a:r>
              <a:rPr lang="ko-KR" altLang="en-US" dirty="0"/>
              <a:t>중</a:t>
            </a:r>
            <a:r>
              <a:rPr lang="ko-KR" altLang="en-US" dirty="0" smtClean="0"/>
              <a:t>에서 큰 값으로 설정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/>
              <a:t>트랜잭션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 smtClean="0"/>
              <a:t>write(x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수행하려고 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1085850" lvl="2" indent="-360363"/>
            <a:r>
              <a:rPr lang="en-US" altLang="ko-KR" dirty="0" err="1"/>
              <a:t>write_TS</a:t>
            </a:r>
            <a:r>
              <a:rPr lang="ko-KR" altLang="en-US" dirty="0"/>
              <a:t>가 가장 큰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version</a:t>
            </a:r>
            <a:r>
              <a:rPr lang="ko-KR" altLang="en-US" dirty="0"/>
              <a:t>을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ko-KR" altLang="en-US" dirty="0"/>
              <a:t> 라 하자</a:t>
            </a:r>
            <a:r>
              <a:rPr lang="en-US" altLang="ko-KR" dirty="0"/>
              <a:t>.</a:t>
            </a:r>
          </a:p>
          <a:p>
            <a:pPr marL="1068387" lvl="2" indent="-342900"/>
            <a:r>
              <a:rPr lang="en-US" altLang="ko-KR" dirty="0" err="1"/>
              <a:t>write_TS</a:t>
            </a:r>
            <a:r>
              <a:rPr lang="en-US" altLang="ko-KR" dirty="0"/>
              <a:t>(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en-US" altLang="ko-KR" dirty="0"/>
              <a:t>) ≤ TS(T)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read_TS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k</a:t>
            </a:r>
            <a:r>
              <a:rPr lang="en-US" altLang="ko-KR" dirty="0"/>
              <a:t>) </a:t>
            </a:r>
            <a:r>
              <a:rPr lang="en-US" altLang="ko-KR" dirty="0" smtClean="0"/>
              <a:t>&gt; </a:t>
            </a:r>
            <a:r>
              <a:rPr lang="en-US" altLang="ko-KR" dirty="0"/>
              <a:t>TS(T)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</a:t>
            </a:r>
            <a:r>
              <a:rPr lang="en-US" altLang="ko-KR" dirty="0"/>
              <a:t>,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복귀</a:t>
            </a:r>
            <a:r>
              <a:rPr lang="en-US" altLang="ko-KR" dirty="0" smtClean="0"/>
              <a:t>.</a:t>
            </a:r>
          </a:p>
          <a:p>
            <a:pPr marL="1068387" lvl="2" indent="-342900"/>
            <a:r>
              <a:rPr lang="ko-KR" altLang="en-US" dirty="0" smtClean="0"/>
              <a:t>그렇지 않으면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새로운 </a:t>
            </a:r>
            <a:r>
              <a:rPr lang="en-US" altLang="ko-KR" dirty="0" smtClean="0"/>
              <a:t>version x</a:t>
            </a:r>
            <a:r>
              <a:rPr lang="en-US" altLang="ko-KR" baseline="-25000" dirty="0" smtClean="0"/>
              <a:t>m+1 </a:t>
            </a:r>
            <a:r>
              <a:rPr lang="ko-KR" altLang="en-US" dirty="0" smtClean="0"/>
              <a:t>을 생성하고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read_TS</a:t>
            </a:r>
            <a:r>
              <a:rPr lang="en-US" altLang="ko-KR" dirty="0" smtClean="0"/>
              <a:t>(x</a:t>
            </a:r>
            <a:r>
              <a:rPr lang="en-US" altLang="ko-KR" baseline="-25000" dirty="0" smtClean="0"/>
              <a:t>m+1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write_TS</a:t>
            </a:r>
            <a:r>
              <a:rPr lang="en-US" altLang="ko-KR" dirty="0" smtClean="0"/>
              <a:t>(x</a:t>
            </a:r>
            <a:r>
              <a:rPr lang="en-US" altLang="ko-KR" baseline="-25000" dirty="0" smtClean="0"/>
              <a:t>m+1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TS(T)</a:t>
            </a:r>
            <a:r>
              <a:rPr lang="ko-KR" altLang="en-US" dirty="0" smtClean="0"/>
              <a:t>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615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Locking (</a:t>
            </a:r>
            <a:r>
              <a:rPr lang="ko-KR" altLang="en-US" dirty="0"/>
              <a:t>낙관적 </a:t>
            </a:r>
            <a:r>
              <a:rPr lang="ko-KR" altLang="en-US" dirty="0" err="1"/>
              <a:t>로킹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Pessimistic </a:t>
            </a:r>
            <a:r>
              <a:rPr lang="en-US" altLang="ko-KR" dirty="0"/>
              <a:t>Locking (</a:t>
            </a:r>
            <a:r>
              <a:rPr lang="ko-KR" altLang="en-US" dirty="0"/>
              <a:t>비관적 </a:t>
            </a:r>
            <a:r>
              <a:rPr lang="ko-KR" altLang="en-US" dirty="0" err="1"/>
              <a:t>로킹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다른 트랜잭션과 충돌한다고 가정함</a:t>
            </a:r>
          </a:p>
          <a:p>
            <a:pPr lvl="1"/>
            <a:r>
              <a:rPr lang="ko-KR" altLang="en-US" dirty="0" smtClean="0"/>
              <a:t>트랜잭션을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전에 자원에 대한 </a:t>
            </a:r>
            <a:r>
              <a:rPr lang="en-US" altLang="ko-KR" dirty="0"/>
              <a:t>locking </a:t>
            </a:r>
            <a:r>
              <a:rPr lang="ko-KR" altLang="en-US" dirty="0" smtClean="0"/>
              <a:t>시도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ko-KR" altLang="en-US" dirty="0" smtClean="0"/>
              <a:t>①자원에 대한 </a:t>
            </a:r>
            <a:r>
              <a:rPr lang="en-US" altLang="ko-KR" dirty="0" smtClean="0"/>
              <a:t>lock, ②</a:t>
            </a:r>
            <a:r>
              <a:rPr lang="ko-KR" altLang="en-US" dirty="0" smtClean="0"/>
              <a:t>트랜잭션 실행</a:t>
            </a:r>
            <a:r>
              <a:rPr lang="en-US" altLang="ko-KR" dirty="0" smtClean="0"/>
              <a:t>, ③</a:t>
            </a:r>
            <a:r>
              <a:rPr lang="ko-KR" altLang="en-US" dirty="0" smtClean="0"/>
              <a:t>자원에 재한 </a:t>
            </a:r>
            <a:r>
              <a:rPr lang="en-US" altLang="ko-KR" dirty="0" smtClean="0"/>
              <a:t>unlock</a:t>
            </a:r>
            <a:endParaRPr lang="en-US" altLang="ko-KR" dirty="0"/>
          </a:p>
          <a:p>
            <a:r>
              <a:rPr lang="en-US" altLang="ko-KR" dirty="0"/>
              <a:t>Optimistic </a:t>
            </a:r>
            <a:r>
              <a:rPr lang="en-US" altLang="ko-KR" dirty="0" smtClean="0"/>
              <a:t>Locking </a:t>
            </a:r>
            <a:r>
              <a:rPr lang="en-US" altLang="ko-KR" dirty="0"/>
              <a:t>(</a:t>
            </a:r>
            <a:r>
              <a:rPr lang="ko-KR" altLang="en-US" dirty="0"/>
              <a:t>낙관적 </a:t>
            </a:r>
            <a:r>
              <a:rPr lang="ko-KR" altLang="en-US" dirty="0" err="1"/>
              <a:t>로킹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다른 트랜잭션과 충돌하지 않는다고 </a:t>
            </a:r>
            <a:r>
              <a:rPr lang="ko-KR" altLang="en-US" dirty="0" smtClean="0"/>
              <a:t>가정함</a:t>
            </a:r>
            <a:endParaRPr lang="ko-KR" altLang="en-US" dirty="0"/>
          </a:p>
          <a:p>
            <a:pPr lvl="1"/>
            <a:r>
              <a:rPr lang="ko-KR" altLang="en-US" dirty="0" smtClean="0"/>
              <a:t>병행 제어는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처리</a:t>
            </a:r>
            <a:endParaRPr lang="en-US" altLang="ko-KR" dirty="0" smtClean="0"/>
          </a:p>
          <a:p>
            <a:pPr marL="1076325" lvl="2" indent="-358775">
              <a:buFont typeface="+mj-ea"/>
              <a:buAutoNum type="circleNumDbPlain"/>
            </a:pPr>
            <a:r>
              <a:rPr lang="en-US" altLang="ko-KR" dirty="0" smtClean="0"/>
              <a:t>Read </a:t>
            </a:r>
            <a:r>
              <a:rPr lang="en-US" altLang="ko-KR" dirty="0"/>
              <a:t>step (</a:t>
            </a:r>
            <a:r>
              <a:rPr lang="ko-KR" altLang="en-US" dirty="0"/>
              <a:t>판독 단계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트랜잭션에게 필요한 자료 항목을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로부터 읽어 </a:t>
            </a:r>
            <a:r>
              <a:rPr lang="en-US" altLang="ko-KR" dirty="0" smtClean="0"/>
              <a:t>local working area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갱신은 사본을 대상으로 수행</a:t>
            </a:r>
            <a:endParaRPr lang="ko-KR" altLang="en-US" dirty="0"/>
          </a:p>
          <a:p>
            <a:pPr marL="1076325" lvl="2" indent="-358775">
              <a:buFont typeface="+mj-ea"/>
              <a:buAutoNum type="circleNumDbPlain"/>
            </a:pPr>
            <a:r>
              <a:rPr lang="en-US" altLang="ko-KR" dirty="0"/>
              <a:t>Validation step (</a:t>
            </a:r>
            <a:r>
              <a:rPr lang="ko-KR" altLang="en-US" dirty="0"/>
              <a:t>확인 단계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직렬 가능성 위반 여부를 검사</a:t>
            </a:r>
            <a:endParaRPr lang="en-US" altLang="ko-KR" dirty="0" smtClean="0"/>
          </a:p>
          <a:p>
            <a:pPr marL="1076325" lvl="2" indent="-358775">
              <a:buFont typeface="+mj-ea"/>
              <a:buAutoNum type="circleNumDbPlain"/>
            </a:pPr>
            <a:r>
              <a:rPr lang="en-US" altLang="ko-KR" dirty="0" smtClean="0"/>
              <a:t>Write </a:t>
            </a:r>
            <a:r>
              <a:rPr lang="en-US" altLang="ko-KR" dirty="0"/>
              <a:t>step (</a:t>
            </a:r>
            <a:r>
              <a:rPr lang="ko-KR" altLang="en-US" dirty="0"/>
              <a:t>기록 단계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확인단계를 통과하면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반영하고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실행 결과는 취소하고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트랜잭션은 복귀</a:t>
            </a:r>
            <a:endParaRPr lang="en-US" altLang="ko-KR" dirty="0" smtClean="0"/>
          </a:p>
          <a:p>
            <a:pPr marL="708025" lvl="1" indent="-358775"/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timestamp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Start(T), Validation(T), Finish(T)</a:t>
            </a:r>
            <a:endParaRPr lang="en-US" altLang="ko-KR" dirty="0"/>
          </a:p>
          <a:p>
            <a:pPr marL="1076325" lvl="2" indent="-358775">
              <a:buFont typeface="+mj-ea"/>
              <a:buAutoNum type="circleNumDbPlain"/>
            </a:pPr>
            <a:endParaRPr lang="en-US" altLang="ko-KR" dirty="0" smtClean="0"/>
          </a:p>
          <a:p>
            <a:pPr marL="1076325" lvl="2" indent="-358775">
              <a:buFont typeface="+mj-ea"/>
              <a:buAutoNum type="circleNumDbPlain"/>
            </a:pPr>
            <a:endParaRPr lang="ko-KR" altLang="en-US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774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Phantom Conflict(</a:t>
            </a:r>
            <a:r>
              <a:rPr lang="ko-KR" altLang="en-US" dirty="0" err="1" smtClean="0"/>
              <a:t>팬텀</a:t>
            </a:r>
            <a:r>
              <a:rPr lang="ko-KR" altLang="en-US" dirty="0" smtClean="0"/>
              <a:t> 충돌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Phantom(</a:t>
            </a:r>
            <a:r>
              <a:rPr lang="ko-KR" altLang="en-US" dirty="0" smtClean="0"/>
              <a:t>도깨비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환영</a:t>
            </a:r>
            <a:r>
              <a:rPr lang="en-US" altLang="ko-KR" dirty="0" smtClean="0"/>
              <a:t>) Conflict ?</a:t>
            </a:r>
          </a:p>
          <a:p>
            <a:pPr marL="357188" lvl="1" indent="0">
              <a:buNone/>
            </a:pPr>
            <a:r>
              <a:rPr lang="en-US" altLang="ko-KR" dirty="0" smtClean="0"/>
              <a:t>T1: SELECT SUM(salary) FROM Processor</a:t>
            </a:r>
          </a:p>
          <a:p>
            <a:pPr marL="35718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WHERE </a:t>
            </a:r>
            <a:r>
              <a:rPr lang="en-US" altLang="ko-KR" dirty="0" err="1" smtClean="0"/>
              <a:t>dept</a:t>
            </a:r>
            <a:r>
              <a:rPr lang="en-US" altLang="ko-KR" dirty="0"/>
              <a:t> </a:t>
            </a:r>
            <a:r>
              <a:rPr lang="en-US" altLang="ko-KR" dirty="0" smtClean="0"/>
              <a:t>= ‘SE’;</a:t>
            </a:r>
          </a:p>
          <a:p>
            <a:pPr marL="357188" lvl="1" indent="0">
              <a:buNone/>
            </a:pPr>
            <a:r>
              <a:rPr lang="en-US" altLang="ko-KR" dirty="0" smtClean="0"/>
              <a:t>T2: INSERT INTO Processor</a:t>
            </a:r>
          </a:p>
          <a:p>
            <a:pPr marL="35718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VALUES(‘p123’, ‘Lee’, ‘SE’, 200);</a:t>
            </a:r>
          </a:p>
          <a:p>
            <a:pPr lvl="1"/>
            <a:r>
              <a:rPr lang="ko-KR" altLang="en-US" dirty="0" smtClean="0"/>
              <a:t>트랜잭션 </a:t>
            </a:r>
            <a:r>
              <a:rPr lang="en-US" altLang="ko-KR" dirty="0" smtClean="0"/>
              <a:t>T1, T2</a:t>
            </a:r>
            <a:r>
              <a:rPr lang="ko-KR" altLang="en-US" dirty="0" smtClean="0"/>
              <a:t>는 서로 충돌하지 않지만</a:t>
            </a:r>
            <a:r>
              <a:rPr lang="en-US" altLang="ko-KR" dirty="0" smtClean="0"/>
              <a:t>, &lt;T1, T2&gt; </a:t>
            </a:r>
            <a:r>
              <a:rPr lang="ko-KR" altLang="en-US" dirty="0" smtClean="0"/>
              <a:t>순으로 실행한 것과 </a:t>
            </a:r>
            <a:r>
              <a:rPr lang="en-US" altLang="ko-KR" dirty="0" smtClean="0"/>
              <a:t>&lt;T2, T1&gt; </a:t>
            </a:r>
            <a:r>
              <a:rPr lang="ko-KR" altLang="en-US" dirty="0" smtClean="0"/>
              <a:t>순으로 실행한 결과는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에 삽입되려는 </a:t>
            </a:r>
            <a:r>
              <a:rPr lang="en-US" altLang="ko-KR" dirty="0" smtClean="0"/>
              <a:t>phantom tuple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T1, T2</a:t>
            </a:r>
            <a:r>
              <a:rPr lang="ko-KR" altLang="en-US" dirty="0" smtClean="0"/>
              <a:t>가 충돌 </a:t>
            </a:r>
            <a:r>
              <a:rPr lang="en-US" altLang="ko-KR" dirty="0" smtClean="0"/>
              <a:t>-&gt; phantom conflict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해결 방안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 smtClean="0"/>
              <a:t>단위를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으로 확대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locking : 2PLP</a:t>
            </a:r>
            <a:r>
              <a:rPr lang="ko-KR" altLang="en-US" dirty="0" smtClean="0"/>
              <a:t>를 인덱스에 적용하여 </a:t>
            </a:r>
            <a:r>
              <a:rPr lang="ko-KR" altLang="en-US" dirty="0" err="1" smtClean="0"/>
              <a:t>팬텀</a:t>
            </a:r>
            <a:r>
              <a:rPr lang="ko-KR" altLang="en-US" dirty="0" smtClean="0"/>
              <a:t> 충돌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58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연산의 병행 제어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7387"/>
            <a:ext cx="822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삽입</a:t>
            </a:r>
            <a:r>
              <a:rPr lang="en-US" altLang="ko-KR" dirty="0" smtClean="0">
                <a:latin typeface="Times New Roman" panose="02020603050405020304" pitchFamily="18" charset="0"/>
              </a:rPr>
              <a:t>/</a:t>
            </a:r>
            <a:r>
              <a:rPr lang="ko-KR" altLang="en-US" dirty="0" smtClean="0">
                <a:latin typeface="Times New Roman" panose="02020603050405020304" pitchFamily="18" charset="0"/>
              </a:rPr>
              <a:t>삭제 연산의 충돌 관계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7200" y="1871562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read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write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insert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delete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Insert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수행 순서에 종속적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수행 순서에 종속적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논리적 오류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delete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수행 순서에 종속적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수행 순서에 종속적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ok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논리적 오류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914172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삽입</a:t>
            </a:r>
            <a:r>
              <a:rPr lang="en-US" altLang="ko-KR" dirty="0" smtClean="0">
                <a:latin typeface="Times New Roman" panose="02020603050405020304" pitchFamily="18" charset="0"/>
              </a:rPr>
              <a:t>/</a:t>
            </a:r>
            <a:r>
              <a:rPr lang="ko-KR" altLang="en-US" dirty="0" smtClean="0">
                <a:latin typeface="Times New Roman" panose="02020603050405020304" pitchFamily="18" charset="0"/>
              </a:rPr>
              <a:t>삭제 연산의 병행 제어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delete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연산과 </a:t>
            </a:r>
            <a:r>
              <a:rPr lang="en-US" altLang="ko-KR" dirty="0" smtClean="0">
                <a:latin typeface="Times New Roman" panose="02020603050405020304" pitchFamily="18" charset="0"/>
              </a:rPr>
              <a:t>insert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연산은 </a:t>
            </a:r>
            <a:r>
              <a:rPr lang="en-US" altLang="ko-KR" dirty="0" smtClean="0">
                <a:latin typeface="Times New Roman" panose="02020603050405020304" pitchFamily="18" charset="0"/>
              </a:rPr>
              <a:t>write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연산과 동등하게 처리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2PLP: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delete </a:t>
            </a:r>
            <a:r>
              <a:rPr lang="ko-KR" altLang="en-US" dirty="0">
                <a:latin typeface="Times New Roman" panose="02020603050405020304" pitchFamily="18" charset="0"/>
              </a:rPr>
              <a:t>연산과 </a:t>
            </a:r>
            <a:r>
              <a:rPr lang="en-US" altLang="ko-KR" dirty="0">
                <a:latin typeface="Times New Roman" panose="02020603050405020304" pitchFamily="18" charset="0"/>
              </a:rPr>
              <a:t>insert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연산에 대해 </a:t>
            </a:r>
            <a:r>
              <a:rPr lang="en-US" altLang="ko-KR" dirty="0" smtClean="0">
                <a:latin typeface="Times New Roman" panose="02020603050405020304" pitchFamily="18" charset="0"/>
              </a:rPr>
              <a:t>exclusive lock</a:t>
            </a:r>
            <a:r>
              <a:rPr lang="ko-KR" altLang="en-US" dirty="0" smtClean="0">
                <a:latin typeface="Times New Roman" panose="02020603050405020304" pitchFamily="18" charset="0"/>
              </a:rPr>
              <a:t>을 사용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timestamp </a:t>
            </a:r>
            <a:r>
              <a:rPr lang="ko-KR" altLang="en-US" dirty="0" smtClean="0">
                <a:latin typeface="Times New Roman" panose="02020603050405020304" pitchFamily="18" charset="0"/>
              </a:rPr>
              <a:t>규약</a:t>
            </a:r>
            <a:r>
              <a:rPr lang="en-US" altLang="ko-KR" dirty="0">
                <a:latin typeface="Times New Roman" panose="02020603050405020304" pitchFamily="18" charset="0"/>
              </a:rPr>
              <a:t>: delete </a:t>
            </a:r>
            <a:r>
              <a:rPr lang="ko-KR" altLang="en-US" dirty="0">
                <a:latin typeface="Times New Roman" panose="02020603050405020304" pitchFamily="18" charset="0"/>
              </a:rPr>
              <a:t>연산과 </a:t>
            </a:r>
            <a:r>
              <a:rPr lang="en-US" altLang="ko-KR" dirty="0">
                <a:latin typeface="Times New Roman" panose="02020603050405020304" pitchFamily="18" charset="0"/>
              </a:rPr>
              <a:t>insert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연산을</a:t>
            </a:r>
            <a:r>
              <a:rPr lang="en-US" altLang="ko-KR" dirty="0" smtClean="0">
                <a:latin typeface="Times New Roman" panose="02020603050405020304" pitchFamily="18" charset="0"/>
              </a:rPr>
              <a:t> write </a:t>
            </a:r>
            <a:r>
              <a:rPr lang="ko-KR" altLang="en-US" dirty="0" smtClean="0">
                <a:latin typeface="Times New Roman" panose="02020603050405020304" pitchFamily="18" charset="0"/>
              </a:rPr>
              <a:t>연산과 같이 취급</a:t>
            </a:r>
          </a:p>
        </p:txBody>
      </p:sp>
    </p:spTree>
    <p:extLst>
      <p:ext uri="{BB962C8B-B14F-4D97-AF65-F5344CB8AC3E}">
        <p14:creationId xmlns:p14="http://schemas.microsoft.com/office/powerpoint/2010/main" val="2215357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Integrity &amp; Security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219254" y="1358125"/>
            <a:ext cx="5467546" cy="3563331"/>
            <a:chOff x="1828801" y="1715677"/>
            <a:chExt cx="5467546" cy="356333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1828801" y="1715677"/>
              <a:ext cx="5467546" cy="3563331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Security System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554663" y="2432115"/>
              <a:ext cx="4044099" cy="205504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Integrity Sub-System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원통 6"/>
            <p:cNvSpPr/>
            <p:nvPr/>
          </p:nvSpPr>
          <p:spPr bwMode="auto">
            <a:xfrm>
              <a:off x="3610466" y="3044858"/>
              <a:ext cx="2045616" cy="1065229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Integral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Database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531449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Integrity(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무결성</a:t>
            </a:r>
            <a:r>
              <a:rPr lang="en-US" altLang="ko-KR" dirty="0" smtClean="0">
                <a:latin typeface="Times New Roman" panose="02020603050405020304" pitchFamily="18" charset="0"/>
              </a:rPr>
              <a:t>): DB</a:t>
            </a:r>
            <a:r>
              <a:rPr lang="ko-KR" altLang="en-US" dirty="0" smtClean="0">
                <a:latin typeface="Times New Roman" panose="02020603050405020304" pitchFamily="18" charset="0"/>
              </a:rPr>
              <a:t>에 저장된 데이터 값이 정확하게 유지되는 것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ko-KR" altLang="ko-KR" dirty="0" smtClean="0">
                <a:latin typeface="Times New Roman" panose="02020603050405020304" pitchFamily="18" charset="0"/>
              </a:rPr>
              <a:t>▣</a:t>
            </a:r>
            <a:r>
              <a:rPr lang="en-US" altLang="ko-KR" dirty="0" smtClean="0">
                <a:latin typeface="Times New Roman" panose="02020603050405020304" pitchFamily="18" charset="0"/>
              </a:rPr>
              <a:t> Consistency(</a:t>
            </a:r>
            <a:r>
              <a:rPr lang="ko-KR" altLang="en-US" dirty="0" smtClean="0">
                <a:latin typeface="Times New Roman" panose="02020603050405020304" pitchFamily="18" charset="0"/>
              </a:rPr>
              <a:t>일관성</a:t>
            </a:r>
            <a:r>
              <a:rPr lang="en-US" altLang="ko-KR" dirty="0" smtClean="0">
                <a:latin typeface="Times New Roman" panose="02020603050405020304" pitchFamily="18" charset="0"/>
              </a:rPr>
              <a:t>): </a:t>
            </a:r>
            <a:r>
              <a:rPr lang="ko-KR" altLang="en-US" dirty="0" smtClean="0">
                <a:latin typeface="Times New Roman" panose="02020603050405020304" pitchFamily="18" charset="0"/>
              </a:rPr>
              <a:t>같은 의미를 갖는 두 개의 데이터 값이 서로 다르지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않도록 유지되는 것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폭발 1 9"/>
          <p:cNvSpPr/>
          <p:nvPr/>
        </p:nvSpPr>
        <p:spPr bwMode="auto">
          <a:xfrm>
            <a:off x="1180706" y="3161725"/>
            <a:ext cx="999242" cy="1102936"/>
          </a:xfrm>
          <a:prstGeom prst="irregularSeal1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1" name="웃는 얼굴 10"/>
          <p:cNvSpPr/>
          <p:nvPr/>
        </p:nvSpPr>
        <p:spPr bwMode="auto">
          <a:xfrm>
            <a:off x="1133573" y="1506540"/>
            <a:ext cx="1093509" cy="857840"/>
          </a:xfrm>
          <a:prstGeom prst="smileyFac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1978" y="2364140"/>
            <a:ext cx="244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legal but incorrect access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978" y="4195354"/>
            <a:ext cx="244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illegal or accidental access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333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Integrity Rules(1)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7948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</a:t>
            </a:r>
            <a:r>
              <a:rPr lang="ko-KR" altLang="en-US" dirty="0" smtClean="0"/>
              <a:t> 시스템의 작동 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무결성에 관한 규정</a:t>
            </a:r>
            <a:r>
              <a:rPr lang="en-US" altLang="ko-KR" dirty="0" smtClean="0"/>
              <a:t>(integrity rules or integrity constraints)</a:t>
            </a:r>
            <a:r>
              <a:rPr lang="ko-KR" altLang="en-US" dirty="0" smtClean="0"/>
              <a:t>을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의 상태가 이 규정에 위배되지 않으면 </a:t>
            </a:r>
            <a:r>
              <a:rPr lang="ko-KR" altLang="en-US" dirty="0" err="1" smtClean="0"/>
              <a:t>무결성이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</a:t>
            </a:r>
            <a:r>
              <a:rPr lang="ko-KR" altLang="en-US" dirty="0" smtClean="0"/>
              <a:t> 규정의 구성 요소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규정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규정을 참조할 때 사용하는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검사 시기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트랜잭션의 접근 유형과 검사 시기를 기술 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제약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만족해야 할 제약 조건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err="1" smtClean="0"/>
              <a:t>위반시</a:t>
            </a:r>
            <a:r>
              <a:rPr lang="ko-KR" altLang="en-US" dirty="0" smtClean="0"/>
              <a:t> 조치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제약조건을 검사한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위반이 발견되었을 때 취해야 하는 대응 조치를 기술</a:t>
            </a:r>
            <a:endParaRPr lang="en-US" altLang="ko-KR" dirty="0" smtClean="0"/>
          </a:p>
          <a:p>
            <a:pPr marL="706438" lvl="1" indent="-361950"/>
            <a:r>
              <a:rPr lang="ko-KR" altLang="en-US" dirty="0" err="1" smtClean="0"/>
              <a:t>무결성</a:t>
            </a:r>
            <a:r>
              <a:rPr lang="ko-KR" altLang="en-US" dirty="0" smtClean="0"/>
              <a:t> 규정은 누가 정의하는가</a:t>
            </a:r>
            <a:r>
              <a:rPr lang="en-US" altLang="ko-KR" dirty="0" smtClean="0"/>
              <a:t>?</a:t>
            </a:r>
          </a:p>
          <a:p>
            <a:pPr marL="1074738" lvl="2" indent="-361950"/>
            <a:r>
              <a:rPr lang="en-US" altLang="ko-KR" dirty="0" smtClean="0"/>
              <a:t>DBA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DCL(Data Control Language)</a:t>
            </a:r>
            <a:r>
              <a:rPr lang="ko-KR" altLang="en-US" dirty="0" smtClean="0"/>
              <a:t>을 사용하여 기술</a:t>
            </a:r>
            <a:endParaRPr lang="en-US" altLang="ko-KR" dirty="0" smtClean="0"/>
          </a:p>
          <a:p>
            <a:pPr marL="1074738" lvl="2" indent="-361950"/>
            <a:r>
              <a:rPr lang="ko-KR" altLang="en-US" dirty="0" smtClean="0"/>
              <a:t>정의된 규정은 </a:t>
            </a:r>
            <a:r>
              <a:rPr lang="en-US" altLang="ko-KR" dirty="0" smtClean="0"/>
              <a:t>system catalog(or data dictionary)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1074738" lvl="2" indent="-361950"/>
            <a:r>
              <a:rPr lang="ko-KR" altLang="en-US" dirty="0" smtClean="0"/>
              <a:t>저장된 시점부터 바로 시행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30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Integrity Rule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5740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R1: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AFTER UPDATING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Student.year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CHECK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Student.year</a:t>
            </a:r>
            <a:r>
              <a:rPr lang="en-US" altLang="ko-KR" dirty="0" smtClean="0">
                <a:latin typeface="Times New Roman" panose="02020603050405020304" pitchFamily="18" charset="0"/>
              </a:rPr>
              <a:t> &gt; 0)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ELSE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DO;</a:t>
            </a:r>
          </a:p>
          <a:p>
            <a:pPr lvl="3"/>
            <a:r>
              <a:rPr lang="en-US" altLang="ko-KR" dirty="0" smtClean="0">
                <a:latin typeface="Times New Roman" panose="02020603050405020304" pitchFamily="18" charset="0"/>
              </a:rPr>
              <a:t>PRINT “R1 violated!!”;</a:t>
            </a:r>
          </a:p>
          <a:p>
            <a:pPr lvl="3"/>
            <a:r>
              <a:rPr lang="en-US" altLang="ko-KR" dirty="0" smtClean="0">
                <a:latin typeface="Times New Roman" panose="02020603050405020304" pitchFamily="18" charset="0"/>
              </a:rPr>
              <a:t>REJECT;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END;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27282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R1 -&gt; </a:t>
            </a:r>
            <a:r>
              <a:rPr lang="ko-KR" altLang="en-US" dirty="0" smtClean="0">
                <a:latin typeface="Times New Roman" panose="02020603050405020304" pitchFamily="18" charset="0"/>
              </a:rPr>
              <a:t>규정 이름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AFTER </a:t>
            </a:r>
            <a:r>
              <a:rPr lang="ko-KR" altLang="en-US" dirty="0" smtClean="0">
                <a:latin typeface="Times New Roman" panose="02020603050405020304" pitchFamily="18" charset="0"/>
              </a:rPr>
              <a:t>절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 smtClean="0">
                <a:latin typeface="Times New Roman" panose="02020603050405020304" pitchFamily="18" charset="0"/>
              </a:rPr>
              <a:t>검사 시기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CHECK </a:t>
            </a:r>
            <a:r>
              <a:rPr lang="ko-KR" altLang="en-US" dirty="0" smtClean="0">
                <a:latin typeface="Times New Roman" panose="02020603050405020304" pitchFamily="18" charset="0"/>
              </a:rPr>
              <a:t>절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 smtClean="0">
                <a:latin typeface="Times New Roman" panose="02020603050405020304" pitchFamily="18" charset="0"/>
              </a:rPr>
              <a:t>제약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조건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ELSE </a:t>
            </a:r>
            <a:r>
              <a:rPr lang="ko-KR" altLang="en-US" dirty="0" smtClean="0">
                <a:latin typeface="Times New Roman" panose="02020603050405020304" pitchFamily="18" charset="0"/>
              </a:rPr>
              <a:t>절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 smtClean="0">
                <a:latin typeface="Times New Roman" panose="02020603050405020304" pitchFamily="18" charset="0"/>
              </a:rPr>
              <a:t>위반 시 조치 내용을 기술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742950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</a:rPr>
              <a:t>아무 것도 기술하지 않으면 갱신 연산을 묵시적으로 거부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37828"/>
            <a:ext cx="822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시스템 카탈로그에 수록된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무결성</a:t>
            </a:r>
            <a:r>
              <a:rPr lang="ko-KR" altLang="en-US" dirty="0" smtClean="0">
                <a:latin typeface="Times New Roman" panose="02020603050405020304" pitchFamily="18" charset="0"/>
              </a:rPr>
              <a:t> 규정은 다른 데이터와 마찬가지로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</a:t>
            </a:r>
            <a:r>
              <a:rPr lang="ko-KR" altLang="en-US" dirty="0" smtClean="0">
                <a:latin typeface="Times New Roman" panose="02020603050405020304" pitchFamily="18" charset="0"/>
              </a:rPr>
              <a:t> 일반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질의문을</a:t>
            </a:r>
            <a:r>
              <a:rPr lang="ko-KR" altLang="en-US" dirty="0" smtClean="0">
                <a:latin typeface="Times New Roman" panose="02020603050405020304" pitchFamily="18" charset="0"/>
              </a:rPr>
              <a:t> 통하여 검색 가능</a:t>
            </a:r>
            <a:r>
              <a:rPr lang="en-US" altLang="ko-KR" dirty="0" smtClean="0">
                <a:latin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703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 </a:t>
            </a:r>
            <a:r>
              <a:rPr lang="en-US" altLang="ko-KR" dirty="0" smtClean="0"/>
              <a:t>Rules(2)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규정의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</a:t>
            </a:r>
          </a:p>
          <a:p>
            <a:pPr lvl="1"/>
            <a:r>
              <a:rPr lang="en-US" altLang="ko-KR" dirty="0" smtClean="0"/>
              <a:t>Primary </a:t>
            </a:r>
            <a:r>
              <a:rPr lang="en-US" altLang="ko-KR" dirty="0"/>
              <a:t>or Foreign </a:t>
            </a:r>
            <a:r>
              <a:rPr lang="en-US" altLang="ko-KR" dirty="0" smtClean="0"/>
              <a:t>key</a:t>
            </a:r>
          </a:p>
          <a:p>
            <a:pPr lvl="1"/>
            <a:r>
              <a:rPr lang="en-US" altLang="ko-KR" dirty="0" smtClean="0"/>
              <a:t>Dependency</a:t>
            </a:r>
          </a:p>
          <a:p>
            <a:pPr lvl="1"/>
            <a:r>
              <a:rPr lang="en-US" altLang="ko-KR" dirty="0" smtClean="0"/>
              <a:t>Relationship</a:t>
            </a:r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ko-KR" altLang="en-US" dirty="0"/>
              <a:t> 규정의 유형</a:t>
            </a:r>
            <a:endParaRPr lang="en-US" altLang="ko-KR" dirty="0"/>
          </a:p>
          <a:p>
            <a:pPr lvl="1"/>
            <a:r>
              <a:rPr lang="en-US" altLang="ko-KR" dirty="0"/>
              <a:t>Domain Integrity </a:t>
            </a:r>
            <a:r>
              <a:rPr lang="en-US" altLang="ko-KR" dirty="0" smtClean="0"/>
              <a:t>Rules(</a:t>
            </a:r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규정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Relation Integrity </a:t>
            </a:r>
            <a:r>
              <a:rPr lang="en-US" altLang="ko-KR" dirty="0" smtClean="0"/>
              <a:t>Rules(</a:t>
            </a:r>
            <a:r>
              <a:rPr lang="ko-KR" altLang="en-US" dirty="0" smtClean="0"/>
              <a:t>관계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규정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566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Integrity Rules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499332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속성의 값은 그 속성의 도메인에 속해야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1~4 </a:t>
            </a:r>
            <a:r>
              <a:rPr lang="ko-KR" altLang="en-US" dirty="0" smtClean="0"/>
              <a:t>사이의 정수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863948"/>
            <a:ext cx="8229600" cy="2831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도메인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무결성</a:t>
            </a:r>
            <a:r>
              <a:rPr lang="ko-KR" altLang="en-US" dirty="0" smtClean="0">
                <a:latin typeface="Times New Roman" panose="02020603050405020304" pitchFamily="18" charset="0"/>
              </a:rPr>
              <a:t> 규정 예시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CREATE DOMAIN Name CHAR(20);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CREATE DOMAIN Weight DECIMAL(5, 1)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CHECK (Weight &gt; 0 AND Weight &lt; 300);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CREATE DOMAIN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StudentNo</a:t>
            </a:r>
            <a:r>
              <a:rPr lang="en-US" altLang="ko-KR" dirty="0" smtClean="0">
                <a:latin typeface="Times New Roman" panose="02020603050405020304" pitchFamily="18" charset="0"/>
              </a:rPr>
              <a:t> CHAR(5)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CHECK (SUBSTR(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StudentNo</a:t>
            </a:r>
            <a:r>
              <a:rPr lang="en-US" altLang="ko-KR" dirty="0" smtClean="0">
                <a:latin typeface="Times New Roman" panose="02020603050405020304" pitchFamily="18" charset="0"/>
              </a:rPr>
              <a:t>, 1, 1) = ‘S’</a:t>
            </a:r>
          </a:p>
          <a:p>
            <a:pPr lvl="3"/>
            <a:r>
              <a:rPr lang="en-US" altLang="ko-KR" dirty="0" smtClean="0">
                <a:latin typeface="Times New Roman" panose="02020603050405020304" pitchFamily="18" charset="0"/>
              </a:rPr>
              <a:t>AND IS_NUMBER(SUBSTR(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StudentNo</a:t>
            </a:r>
            <a:r>
              <a:rPr lang="en-US" altLang="ko-KR" dirty="0" smtClean="0">
                <a:latin typeface="Times New Roman" panose="02020603050405020304" pitchFamily="18" charset="0"/>
              </a:rPr>
              <a:t>, 2, 4)))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ELSE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</a:rPr>
              <a:t>REJECT;</a:t>
            </a:r>
          </a:p>
        </p:txBody>
      </p:sp>
    </p:spTree>
    <p:extLst>
      <p:ext uri="{BB962C8B-B14F-4D97-AF65-F5344CB8AC3E}">
        <p14:creationId xmlns:p14="http://schemas.microsoft.com/office/powerpoint/2010/main" val="1463004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Integrity </a:t>
            </a:r>
            <a:r>
              <a:rPr lang="en-US" altLang="ko-KR" dirty="0" smtClean="0"/>
              <a:t>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286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</a:t>
            </a:r>
            <a:r>
              <a:rPr lang="ko-KR" altLang="en-US" dirty="0" smtClean="0"/>
              <a:t>을 다루는 과정에서 지켜져야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의미적 관계</a:t>
            </a:r>
            <a:r>
              <a:rPr lang="en-US" altLang="ko-KR" dirty="0" smtClean="0"/>
              <a:t>(semantic relationship)</a:t>
            </a:r>
            <a:r>
              <a:rPr lang="ko-KR" altLang="en-US" dirty="0" smtClean="0"/>
              <a:t>에 대한 규정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Insert, Delete, Update</a:t>
            </a:r>
            <a:r>
              <a:rPr lang="ko-KR" altLang="en-US" dirty="0"/>
              <a:t> </a:t>
            </a:r>
            <a:r>
              <a:rPr lang="ko-KR" altLang="en-US" dirty="0" smtClean="0"/>
              <a:t>등의 연산을 수행하기 전과 수행한 후의 관계를 명시</a:t>
            </a:r>
            <a:endParaRPr lang="en-US" altLang="ko-KR" dirty="0" smtClean="0"/>
          </a:p>
          <a:p>
            <a:r>
              <a:rPr lang="ko-KR" altLang="en-US" dirty="0" smtClean="0"/>
              <a:t>관계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규정의 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 constraint &amp; transition constraint</a:t>
            </a:r>
          </a:p>
          <a:p>
            <a:pPr lvl="2"/>
            <a:r>
              <a:rPr lang="ko-KR" altLang="en-US" dirty="0" smtClean="0"/>
              <a:t>상태 제약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가 일관된 상태가 되기 위한 조건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전이간 제약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의 상태가 변환되는 과정에서 적용되는 조건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 constraint &amp; tuple constraint</a:t>
            </a:r>
          </a:p>
          <a:p>
            <a:pPr lvl="2"/>
            <a:r>
              <a:rPr lang="ko-KR" altLang="en-US" dirty="0" smtClean="0"/>
              <a:t>집합 제약</a:t>
            </a:r>
            <a:r>
              <a:rPr lang="en-US" altLang="ko-KR" dirty="0" smtClean="0"/>
              <a:t>: tuple</a:t>
            </a:r>
            <a:r>
              <a:rPr lang="ko-KR" altLang="en-US" dirty="0" smtClean="0"/>
              <a:t>들로 구성된 집합에 관한 조건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튜플</a:t>
            </a:r>
            <a:r>
              <a:rPr lang="ko-KR" altLang="en-US" dirty="0" smtClean="0"/>
              <a:t> 제약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처리 대상인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에만 적용되는 조건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immediate constraint &amp; deferred constraint</a:t>
            </a:r>
          </a:p>
          <a:p>
            <a:pPr lvl="2"/>
            <a:r>
              <a:rPr lang="ko-KR" altLang="en-US" dirty="0" smtClean="0"/>
              <a:t>즉시 제약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 연산이 수행된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즉시 적용되는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지연 제약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 내의 모든 연산을 수행한 후에 적용되는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1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64073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장애에 대한 탄력성에 따른 장치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Volatile(</a:t>
            </a:r>
            <a:r>
              <a:rPr lang="ko-KR" altLang="en-US" dirty="0" smtClean="0"/>
              <a:t>소멸적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Non-Volatile(</a:t>
            </a:r>
            <a:r>
              <a:rPr lang="ko-KR" altLang="en-US" dirty="0" smtClean="0"/>
              <a:t>비소멸적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테이프</a:t>
            </a:r>
            <a:r>
              <a:rPr lang="en-US" altLang="ko-KR" dirty="0" smtClean="0"/>
              <a:t>, ...</a:t>
            </a:r>
          </a:p>
          <a:p>
            <a:pPr lvl="1"/>
            <a:r>
              <a:rPr lang="en-US" altLang="ko-KR" dirty="0" smtClean="0"/>
              <a:t>Stable(</a:t>
            </a:r>
            <a:r>
              <a:rPr lang="ko-KR" altLang="en-US" dirty="0" smtClean="0"/>
              <a:t>안정적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비소멸</a:t>
            </a:r>
            <a:r>
              <a:rPr lang="ko-KR" altLang="en-US" dirty="0" smtClean="0"/>
              <a:t> 저장 장치로 구성하여 데이터의 손실이 발생하지 아니함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57200" y="3035431"/>
            <a:ext cx="5000920" cy="3289955"/>
            <a:chOff x="457200" y="3035431"/>
            <a:chExt cx="5000920" cy="328995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457200" y="3035431"/>
              <a:ext cx="5000920" cy="3289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main/memory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641023" y="3431357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응용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1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984343" y="3431357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응용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2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160364" y="3431356"/>
              <a:ext cx="1159497" cy="57503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응용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프로그램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n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6199" y="3534207"/>
              <a:ext cx="43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41023" y="4562573"/>
              <a:ext cx="4678838" cy="160255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DBMS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1852" y="4925506"/>
              <a:ext cx="1979628" cy="1135930"/>
            </a:xfrm>
            <a:prstGeom prst="rect">
              <a:avLst/>
            </a:prstGeom>
            <a:solidFill>
              <a:srgbClr val="28EEF8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DBMS</a:t>
              </a:r>
            </a:p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프로그램 코드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393649" y="4925506"/>
              <a:ext cx="1781666" cy="505176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Log 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Buffer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393649" y="5561814"/>
              <a:ext cx="1781666" cy="499622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DB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Buffer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15" name="직선 화살표 연결선 14"/>
            <p:cNvCxnSpPr>
              <a:endCxn id="12" idx="1"/>
            </p:cNvCxnSpPr>
            <p:nvPr/>
          </p:nvCxnSpPr>
          <p:spPr bwMode="auto">
            <a:xfrm flipV="1">
              <a:off x="2771480" y="5178094"/>
              <a:ext cx="622169" cy="66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>
              <a:endCxn id="13" idx="1"/>
            </p:cNvCxnSpPr>
            <p:nvPr/>
          </p:nvCxnSpPr>
          <p:spPr bwMode="auto">
            <a:xfrm flipV="1">
              <a:off x="2771480" y="5811625"/>
              <a:ext cx="622169" cy="141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>
              <a:stCxn id="5" idx="2"/>
            </p:cNvCxnSpPr>
            <p:nvPr/>
          </p:nvCxnSpPr>
          <p:spPr bwMode="auto">
            <a:xfrm>
              <a:off x="1220772" y="4006392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직선 화살표 연결선 21"/>
            <p:cNvCxnSpPr/>
            <p:nvPr/>
          </p:nvCxnSpPr>
          <p:spPr bwMode="auto">
            <a:xfrm>
              <a:off x="2559378" y="4004819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>
              <a:off x="4740112" y="4006391"/>
              <a:ext cx="4713" cy="5561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39" name="그룹 38"/>
          <p:cNvGrpSpPr/>
          <p:nvPr/>
        </p:nvGrpSpPr>
        <p:grpSpPr>
          <a:xfrm>
            <a:off x="5175315" y="3674881"/>
            <a:ext cx="3267961" cy="2763628"/>
            <a:chOff x="5175315" y="3674881"/>
            <a:chExt cx="3267961" cy="2763628"/>
          </a:xfrm>
        </p:grpSpPr>
        <p:sp>
          <p:nvSpPr>
            <p:cNvPr id="25" name="원통 24"/>
            <p:cNvSpPr/>
            <p:nvPr/>
          </p:nvSpPr>
          <p:spPr bwMode="auto">
            <a:xfrm>
              <a:off x="6174556" y="3674881"/>
              <a:ext cx="933254" cy="65987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On-line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Log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6" name="원통 25"/>
            <p:cNvSpPr/>
            <p:nvPr/>
          </p:nvSpPr>
          <p:spPr bwMode="auto">
            <a:xfrm>
              <a:off x="7510022" y="5034452"/>
              <a:ext cx="933254" cy="659876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On-line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anose="02020603050405020304" pitchFamily="18" charset="0"/>
                </a:rPr>
                <a:t>DB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7" name="순서도: 순차적 액세스 저장소 26"/>
            <p:cNvSpPr/>
            <p:nvPr/>
          </p:nvSpPr>
          <p:spPr bwMode="auto">
            <a:xfrm>
              <a:off x="6174556" y="4448721"/>
              <a:ext cx="933254" cy="657461"/>
            </a:xfrm>
            <a:prstGeom prst="flowChartMagneticTape">
              <a:avLst/>
            </a:prstGeom>
            <a:solidFill>
              <a:srgbClr val="7DFF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보존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Log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8" name="순서도: 순차적 액세스 저장소 27"/>
            <p:cNvSpPr/>
            <p:nvPr/>
          </p:nvSpPr>
          <p:spPr bwMode="auto">
            <a:xfrm>
              <a:off x="7510022" y="5781048"/>
              <a:ext cx="933254" cy="657461"/>
            </a:xfrm>
            <a:prstGeom prst="flowChartMagneticTape">
              <a:avLst/>
            </a:prstGeom>
            <a:solidFill>
              <a:srgbClr val="7DFF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보존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DB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/>
            <p:cNvCxnSpPr>
              <a:stCxn id="12" idx="3"/>
              <a:endCxn id="25" idx="2"/>
            </p:cNvCxnSpPr>
            <p:nvPr/>
          </p:nvCxnSpPr>
          <p:spPr bwMode="auto">
            <a:xfrm flipV="1">
              <a:off x="5175315" y="4004819"/>
              <a:ext cx="999241" cy="11732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2" name="직선 화살표 연결선 31"/>
            <p:cNvCxnSpPr>
              <a:endCxn id="27" idx="1"/>
            </p:cNvCxnSpPr>
            <p:nvPr/>
          </p:nvCxnSpPr>
          <p:spPr bwMode="auto">
            <a:xfrm flipV="1">
              <a:off x="5199670" y="4777452"/>
              <a:ext cx="974886" cy="400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endCxn id="26" idx="2"/>
            </p:cNvCxnSpPr>
            <p:nvPr/>
          </p:nvCxnSpPr>
          <p:spPr bwMode="auto">
            <a:xfrm flipV="1">
              <a:off x="5199670" y="5364390"/>
              <a:ext cx="2310352" cy="4727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6" name="직선 화살표 연결선 35"/>
            <p:cNvCxnSpPr>
              <a:stCxn id="13" idx="3"/>
              <a:endCxn id="28" idx="1"/>
            </p:cNvCxnSpPr>
            <p:nvPr/>
          </p:nvCxnSpPr>
          <p:spPr bwMode="auto">
            <a:xfrm>
              <a:off x="5175315" y="5811625"/>
              <a:ext cx="2334707" cy="2981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1959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Relation Integrity </a:t>
            </a:r>
            <a:r>
              <a:rPr lang="en-US" altLang="ko-KR" dirty="0" smtClean="0"/>
              <a:t>Rules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574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상태 제약의 예 </a:t>
            </a:r>
            <a:r>
              <a:rPr lang="en-US" altLang="ko-KR" dirty="0" smtClean="0">
                <a:latin typeface="Times New Roman" panose="02020603050405020304" pitchFamily="18" charset="0"/>
              </a:rPr>
              <a:t>: R1 </a:t>
            </a:r>
            <a:r>
              <a:rPr lang="ko-KR" altLang="en-US" dirty="0" smtClean="0">
                <a:latin typeface="Times New Roman" panose="02020603050405020304" pitchFamily="18" charset="0"/>
              </a:rPr>
              <a:t>참조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>
              <a:buClr>
                <a:schemeClr val="bg2">
                  <a:lumMod val="75000"/>
                </a:schemeClr>
              </a:buClr>
            </a:pPr>
            <a:r>
              <a:rPr lang="en-US" altLang="ko-KR" dirty="0" smtClean="0">
                <a:latin typeface="Times New Roman" panose="02020603050405020304" pitchFamily="18" charset="0"/>
              </a:rPr>
              <a:t>①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발송량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≤ </a:t>
            </a:r>
            <a:r>
              <a:rPr lang="ko-KR" altLang="en-US" dirty="0" smtClean="0">
                <a:latin typeface="Times New Roman" panose="02020603050405020304" pitchFamily="18" charset="0"/>
              </a:rPr>
              <a:t>주문량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>
              <a:buClr>
                <a:schemeClr val="bg2">
                  <a:lumMod val="75000"/>
                </a:schemeClr>
              </a:buClr>
            </a:pPr>
            <a:r>
              <a:rPr lang="en-US" altLang="ko-KR" dirty="0" smtClean="0">
                <a:latin typeface="Times New Roman" panose="02020603050405020304" pitchFamily="18" charset="0"/>
              </a:rPr>
              <a:t>②</a:t>
            </a:r>
            <a:r>
              <a:rPr lang="ko-KR" altLang="en-US" dirty="0" smtClean="0">
                <a:latin typeface="Times New Roman" panose="02020603050405020304" pitchFamily="18" charset="0"/>
              </a:rPr>
              <a:t>과목을 </a:t>
            </a:r>
            <a:r>
              <a:rPr lang="ko-KR" altLang="en-US" dirty="0">
                <a:latin typeface="Times New Roman" panose="02020603050405020304" pitchFamily="18" charset="0"/>
              </a:rPr>
              <a:t>삭제하기 전에 그 과목에 등록한 </a:t>
            </a:r>
            <a:r>
              <a:rPr lang="ko-KR" altLang="en-US" dirty="0" smtClean="0">
                <a:latin typeface="Times New Roman" panose="02020603050405020304" pitchFamily="18" charset="0"/>
              </a:rPr>
              <a:t>학생이 없어야 </a:t>
            </a:r>
            <a:r>
              <a:rPr lang="ko-KR" altLang="en-US" dirty="0">
                <a:latin typeface="Times New Roman" panose="02020603050405020304" pitchFamily="18" charset="0"/>
              </a:rPr>
              <a:t>한다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20888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상태 전이간 제약 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>
                <a:latin typeface="Times New Roman" panose="02020603050405020304" pitchFamily="18" charset="0"/>
              </a:rPr>
              <a:t>salary</a:t>
            </a:r>
            <a:r>
              <a:rPr lang="ko-KR" altLang="en-US" dirty="0">
                <a:latin typeface="Times New Roman" panose="02020603050405020304" pitchFamily="18" charset="0"/>
              </a:rPr>
              <a:t>는 감소될 수 없다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R2: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WHEN UPDATE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Employee.salary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CHECK(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Employee.NEWsalary</a:t>
            </a:r>
            <a:r>
              <a:rPr lang="en-US" altLang="ko-KR" dirty="0" smtClean="0">
                <a:latin typeface="Times New Roman" panose="02020603050405020304" pitchFamily="18" charset="0"/>
              </a:rPr>
              <a:t> &gt;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Employee.OLDsalary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733035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집합 제약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R3: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AFTER UPDATING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Employee.salary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CHECK(AVG(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Employee.salary</a:t>
            </a:r>
            <a:r>
              <a:rPr lang="en-US" altLang="ko-KR" dirty="0" smtClean="0">
                <a:latin typeface="Times New Roman" panose="02020603050405020304" pitchFamily="18" charset="0"/>
              </a:rPr>
              <a:t>) ≤ 300);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045182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err="1">
                <a:latin typeface="Times New Roman" panose="02020603050405020304" pitchFamily="18" charset="0"/>
              </a:rPr>
              <a:t>튜플</a:t>
            </a:r>
            <a:r>
              <a:rPr lang="ko-KR" altLang="en-US" dirty="0">
                <a:latin typeface="Times New Roman" panose="02020603050405020304" pitchFamily="18" charset="0"/>
              </a:rPr>
              <a:t> 제약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R4: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AFTER UPDATING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Employee.salary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CHECK(salary ≤ 500);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3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Relation Integrity Rules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5740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즉시 제약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R5: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AFTER UPDATING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Employee.sex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CHECK(sex = ‘M’ OR sex = ‘F’);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07064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지연 제약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R6: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WHEN COMMIT: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CHECK(SUM(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Account.balance</a:t>
            </a:r>
            <a:r>
              <a:rPr lang="en-US" altLang="ko-KR" dirty="0" smtClean="0">
                <a:latin typeface="Times New Roman" panose="02020603050405020304" pitchFamily="18" charset="0"/>
              </a:rPr>
              <a:t>)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Summary.total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6094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규정 기술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8521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Trigger</a:t>
            </a:r>
            <a:r>
              <a:rPr lang="ko-KR" altLang="en-US" dirty="0" smtClean="0"/>
              <a:t>를 사용하여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trigger =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명령문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되면 명령문이 수행됨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DEFINE TRIGGER </a:t>
            </a:r>
            <a:r>
              <a:rPr lang="en-US" altLang="ko-KR" i="1" dirty="0" err="1" smtClean="0"/>
              <a:t>trigger_name</a:t>
            </a:r>
            <a:r>
              <a:rPr lang="en-US" altLang="ko-KR" dirty="0" smtClean="0"/>
              <a:t> ON </a:t>
            </a:r>
            <a:r>
              <a:rPr lang="en-US" altLang="ko-KR" i="1" dirty="0" smtClean="0"/>
              <a:t>condition</a:t>
            </a:r>
            <a:r>
              <a:rPr lang="en-US" altLang="ko-KR" dirty="0" smtClean="0"/>
              <a:t> : </a:t>
            </a:r>
            <a:r>
              <a:rPr lang="ko-KR" altLang="en-US" i="1" dirty="0" smtClean="0"/>
              <a:t>명령문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에서 제약조건</a:t>
            </a:r>
            <a:r>
              <a:rPr lang="en-US" altLang="ko-KR" dirty="0" smtClean="0"/>
              <a:t>(constraint)</a:t>
            </a:r>
            <a:r>
              <a:rPr lang="ko-KR" altLang="en-US" dirty="0" smtClean="0"/>
              <a:t>으로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제약조건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[CONSTRAINT </a:t>
            </a:r>
            <a:r>
              <a:rPr lang="en-US" altLang="ko-KR" i="1" dirty="0" smtClean="0">
                <a:solidFill>
                  <a:srgbClr val="0070C0"/>
                </a:solidFill>
              </a:rPr>
              <a:t>name</a:t>
            </a:r>
            <a:r>
              <a:rPr lang="en-US" altLang="ko-KR" dirty="0" smtClean="0">
                <a:solidFill>
                  <a:srgbClr val="0070C0"/>
                </a:solidFill>
              </a:rPr>
              <a:t>] CHECK(</a:t>
            </a:r>
            <a:r>
              <a:rPr lang="en-US" altLang="ko-KR" i="1" dirty="0" smtClean="0">
                <a:solidFill>
                  <a:srgbClr val="0070C0"/>
                </a:solidFill>
              </a:rPr>
              <a:t>condition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/>
              <a:t>기본 테이블 제약 조건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[CONSTRAINT </a:t>
            </a:r>
            <a:r>
              <a:rPr lang="en-US" altLang="ko-KR" i="1" dirty="0" smtClean="0">
                <a:solidFill>
                  <a:srgbClr val="0070C0"/>
                </a:solidFill>
              </a:rPr>
              <a:t>name</a:t>
            </a:r>
            <a:r>
              <a:rPr lang="en-US" altLang="ko-KR" dirty="0" smtClean="0">
                <a:solidFill>
                  <a:srgbClr val="0070C0"/>
                </a:solidFill>
              </a:rPr>
              <a:t>] {PRIMARY KEY | UNIQUE} (</a:t>
            </a:r>
            <a:r>
              <a:rPr lang="en-US" altLang="ko-KR" i="1" dirty="0" smtClean="0">
                <a:solidFill>
                  <a:srgbClr val="0070C0"/>
                </a:solidFill>
              </a:rPr>
              <a:t>columns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| [CONSTRAINT </a:t>
            </a:r>
            <a:r>
              <a:rPr lang="en-US" altLang="ko-KR" i="1" dirty="0" smtClean="0">
                <a:solidFill>
                  <a:srgbClr val="0070C0"/>
                </a:solidFill>
              </a:rPr>
              <a:t>name</a:t>
            </a:r>
            <a:r>
              <a:rPr lang="en-US" altLang="ko-KR" dirty="0" smtClean="0">
                <a:solidFill>
                  <a:srgbClr val="0070C0"/>
                </a:solidFill>
              </a:rPr>
              <a:t>] FOREIGN KEY (</a:t>
            </a:r>
            <a:r>
              <a:rPr lang="en-US" altLang="ko-KR" i="1" dirty="0" smtClean="0">
                <a:solidFill>
                  <a:srgbClr val="0070C0"/>
                </a:solidFill>
              </a:rPr>
              <a:t>columns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marL="1068388" lvl="3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REFERENCE </a:t>
            </a:r>
            <a:r>
              <a:rPr lang="en-US" altLang="ko-KR" i="1" dirty="0" smtClean="0">
                <a:solidFill>
                  <a:srgbClr val="0070C0"/>
                </a:solidFill>
              </a:rPr>
              <a:t>table</a:t>
            </a:r>
            <a:r>
              <a:rPr lang="en-US" altLang="ko-KR" dirty="0" smtClean="0">
                <a:solidFill>
                  <a:srgbClr val="0070C0"/>
                </a:solidFill>
              </a:rPr>
              <a:t>[(</a:t>
            </a:r>
            <a:r>
              <a:rPr lang="en-US" altLang="ko-KR" i="1" dirty="0" smtClean="0">
                <a:solidFill>
                  <a:srgbClr val="0070C0"/>
                </a:solidFill>
              </a:rPr>
              <a:t>columns</a:t>
            </a:r>
            <a:r>
              <a:rPr lang="en-US" altLang="ko-KR" dirty="0" smtClean="0">
                <a:solidFill>
                  <a:srgbClr val="0070C0"/>
                </a:solidFill>
              </a:rPr>
              <a:t>)] [ON DELETE {NO ACTION | CASCADE}]</a:t>
            </a:r>
          </a:p>
          <a:p>
            <a:pPr marL="1068388" lvl="3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		    [ON UPDATE {NO ACTION | CASCADE}]</a:t>
            </a:r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| </a:t>
            </a:r>
            <a:r>
              <a:rPr lang="en-US" altLang="ko-KR" dirty="0">
                <a:solidFill>
                  <a:srgbClr val="0070C0"/>
                </a:solidFill>
              </a:rPr>
              <a:t>[CONSTRAINT </a:t>
            </a:r>
            <a:r>
              <a:rPr lang="en-US" altLang="ko-KR" i="1" dirty="0">
                <a:solidFill>
                  <a:srgbClr val="0070C0"/>
                </a:solidFill>
              </a:rPr>
              <a:t>name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en-US" altLang="ko-KR" dirty="0" smtClean="0">
                <a:solidFill>
                  <a:srgbClr val="0070C0"/>
                </a:solidFill>
              </a:rPr>
              <a:t>CHECK(</a:t>
            </a:r>
            <a:r>
              <a:rPr lang="en-US" altLang="ko-KR" i="1" dirty="0" smtClean="0">
                <a:solidFill>
                  <a:srgbClr val="0070C0"/>
                </a:solidFill>
              </a:rPr>
              <a:t>condition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일반 제약 조건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CREATE ASSERTION </a:t>
            </a:r>
            <a:r>
              <a:rPr lang="en-US" altLang="ko-KR" i="1" dirty="0" smtClean="0">
                <a:solidFill>
                  <a:srgbClr val="0070C0"/>
                </a:solidFill>
              </a:rPr>
              <a:t>name</a:t>
            </a:r>
            <a:r>
              <a:rPr lang="en-US" altLang="ko-KR" dirty="0" smtClean="0">
                <a:solidFill>
                  <a:srgbClr val="0070C0"/>
                </a:solidFill>
              </a:rPr>
              <a:t> CHECK (</a:t>
            </a:r>
            <a:r>
              <a:rPr lang="en-US" altLang="ko-KR" i="1" dirty="0" smtClean="0">
                <a:solidFill>
                  <a:srgbClr val="0070C0"/>
                </a:solidFill>
              </a:rPr>
              <a:t>condition</a:t>
            </a:r>
            <a:r>
              <a:rPr lang="en-US" altLang="ko-KR" dirty="0" smtClean="0">
                <a:solidFill>
                  <a:srgbClr val="0070C0"/>
                </a:solidFill>
              </a:rPr>
              <a:t>);</a:t>
            </a:r>
          </a:p>
          <a:p>
            <a:pPr marL="712788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DROP ASSERTION </a:t>
            </a:r>
            <a:r>
              <a:rPr lang="en-US" altLang="ko-KR" i="1" dirty="0" smtClean="0">
                <a:solidFill>
                  <a:srgbClr val="0070C0"/>
                </a:solidFill>
              </a:rPr>
              <a:t>name</a:t>
            </a:r>
            <a:r>
              <a:rPr lang="en-US" altLang="ko-KR" dirty="0" smtClean="0">
                <a:solidFill>
                  <a:srgbClr val="0070C0"/>
                </a:solidFill>
              </a:rPr>
              <a:t>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2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5740"/>
            <a:ext cx="82296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트리거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DEFINE TRIGGER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StudentInsertion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ON INSERTION OF Student: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(UPDATE Department</a:t>
            </a:r>
          </a:p>
          <a:p>
            <a:pPr marL="914400" lvl="5"/>
            <a:r>
              <a:rPr lang="en-US" altLang="ko-KR" dirty="0" smtClean="0">
                <a:latin typeface="Times New Roman" panose="02020603050405020304" pitchFamily="18" charset="0"/>
              </a:rPr>
              <a:t>SET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student_count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student_count</a:t>
            </a:r>
            <a:r>
              <a:rPr lang="en-US" altLang="ko-KR" dirty="0" smtClean="0">
                <a:latin typeface="Times New Roman" panose="02020603050405020304" pitchFamily="18" charset="0"/>
              </a:rPr>
              <a:t> + 1</a:t>
            </a:r>
          </a:p>
          <a:p>
            <a:pPr marL="914400" lvl="5"/>
            <a:r>
              <a:rPr lang="en-US" altLang="ko-KR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department_no</a:t>
            </a:r>
            <a:r>
              <a:rPr lang="en-US" altLang="ko-KR" dirty="0" smtClean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NEWstudent.department_no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  <a:p>
            <a:pPr marL="914400" lvl="5"/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>
                <a:latin typeface="Times New Roman" panose="02020603050405020304" pitchFamily="18" charset="0"/>
              </a:rPr>
              <a:t>DEFINE TRIGGER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StudentDeletion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457200" lvl="4"/>
            <a:r>
              <a:rPr lang="en-US" altLang="ko-KR" dirty="0">
                <a:latin typeface="Times New Roman" panose="02020603050405020304" pitchFamily="18" charset="0"/>
              </a:rPr>
              <a:t>ON </a:t>
            </a:r>
            <a:r>
              <a:rPr lang="en-US" altLang="ko-KR" dirty="0" smtClean="0">
                <a:latin typeface="Times New Roman" panose="02020603050405020304" pitchFamily="18" charset="0"/>
              </a:rPr>
              <a:t>DELETION </a:t>
            </a:r>
            <a:r>
              <a:rPr lang="en-US" altLang="ko-KR" dirty="0">
                <a:latin typeface="Times New Roman" panose="02020603050405020304" pitchFamily="18" charset="0"/>
              </a:rPr>
              <a:t>OF Student:</a:t>
            </a:r>
          </a:p>
          <a:p>
            <a:pPr marL="457200" lvl="4"/>
            <a:r>
              <a:rPr lang="en-US" altLang="ko-KR" dirty="0">
                <a:latin typeface="Times New Roman" panose="02020603050405020304" pitchFamily="18" charset="0"/>
              </a:rPr>
              <a:t>(UPDATE Department</a:t>
            </a:r>
          </a:p>
          <a:p>
            <a:pPr marL="914400" lvl="5"/>
            <a:r>
              <a:rPr lang="en-US" altLang="ko-KR" dirty="0">
                <a:latin typeface="Times New Roman" panose="02020603050405020304" pitchFamily="18" charset="0"/>
              </a:rPr>
              <a:t>SET </a:t>
            </a:r>
            <a:r>
              <a:rPr lang="en-US" altLang="ko-KR" dirty="0" err="1">
                <a:latin typeface="Times New Roman" panose="02020603050405020304" pitchFamily="18" charset="0"/>
              </a:rPr>
              <a:t>student_count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student_count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- </a:t>
            </a:r>
            <a:r>
              <a:rPr lang="en-US" altLang="ko-KR" dirty="0">
                <a:latin typeface="Times New Roman" panose="02020603050405020304" pitchFamily="18" charset="0"/>
              </a:rPr>
              <a:t>1</a:t>
            </a:r>
          </a:p>
          <a:p>
            <a:pPr marL="914400" lvl="5"/>
            <a:r>
              <a:rPr lang="en-US" altLang="ko-KR" dirty="0">
                <a:latin typeface="Times New Roman" panose="02020603050405020304" pitchFamily="18" charset="0"/>
              </a:rPr>
              <a:t>WHERE </a:t>
            </a:r>
            <a:r>
              <a:rPr lang="en-US" altLang="ko-KR" dirty="0" err="1">
                <a:latin typeface="Times New Roman" panose="02020603050405020304" pitchFamily="18" charset="0"/>
              </a:rPr>
              <a:t>department_no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OLDstudent.department_no</a:t>
            </a:r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5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 </a:t>
            </a:r>
            <a:r>
              <a:rPr lang="ko-KR" altLang="en-US" dirty="0" smtClean="0"/>
              <a:t>제약조건 기술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5740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도메인 제약 조건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CREATE DOMAIN Grade SMALLINT</a:t>
            </a: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CONSTRAINT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Constraint_Year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CHECK (VALUE IN (1, 2, 3, 4));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78784"/>
            <a:ext cx="82296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기본 테이블 제약 조건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CREATE TABLE Enrollment</a:t>
            </a: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pPr marL="457200" lvl="4"/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StudentNo</a:t>
            </a:r>
            <a:r>
              <a:rPr lang="en-US" altLang="ko-KR" dirty="0" smtClean="0">
                <a:latin typeface="Times New Roman" panose="02020603050405020304" pitchFamily="18" charset="0"/>
              </a:rPr>
              <a:t> NOT NULL,</a:t>
            </a:r>
          </a:p>
          <a:p>
            <a:pPr marL="457200" lvl="4"/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CourseNo</a:t>
            </a:r>
            <a:r>
              <a:rPr lang="en-US" altLang="ko-KR" dirty="0" smtClean="0">
                <a:latin typeface="Times New Roman" panose="02020603050405020304" pitchFamily="18" charset="0"/>
              </a:rPr>
              <a:t> NOT NULL,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PRIMARY KEY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 smtClean="0">
                <a:latin typeface="Times New Roman" panose="02020603050405020304" pitchFamily="18" charset="0"/>
              </a:rPr>
              <a:t>),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FOREIGN KEY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) REFERENCES Student</a:t>
            </a:r>
          </a:p>
          <a:p>
            <a:pPr marL="914400" lvl="5"/>
            <a:r>
              <a:rPr lang="en-US" altLang="ko-KR" dirty="0" smtClean="0">
                <a:latin typeface="Times New Roman" panose="02020603050405020304" pitchFamily="18" charset="0"/>
              </a:rPr>
              <a:t>ON DELETE CASCADE ON UPDATE CSCADE</a:t>
            </a:r>
          </a:p>
          <a:p>
            <a:pPr marL="457200" lvl="4"/>
            <a:r>
              <a:rPr lang="en-US" altLang="ko-KR" dirty="0">
                <a:latin typeface="Times New Roman" panose="02020603050405020304" pitchFamily="18" charset="0"/>
              </a:rPr>
              <a:t>FOREIGN KEY 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r>
              <a:rPr lang="en-US" altLang="ko-KR" dirty="0">
                <a:latin typeface="Times New Roman" panose="02020603050405020304" pitchFamily="18" charset="0"/>
              </a:rPr>
              <a:t>) REFERENCES </a:t>
            </a:r>
            <a:r>
              <a:rPr lang="en-US" altLang="ko-KR" dirty="0" smtClean="0">
                <a:latin typeface="Times New Roman" panose="02020603050405020304" pitchFamily="18" charset="0"/>
              </a:rPr>
              <a:t>Course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914400" lvl="5"/>
            <a:r>
              <a:rPr lang="en-US" altLang="ko-KR" dirty="0">
                <a:latin typeface="Times New Roman" panose="02020603050405020304" pitchFamily="18" charset="0"/>
              </a:rPr>
              <a:t>ON DELETE CASCADE ON UPDATE CSCADE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 (grade ≥ 0 AND grade ≤ 100) );</a:t>
            </a:r>
          </a:p>
        </p:txBody>
      </p:sp>
    </p:spTree>
    <p:extLst>
      <p:ext uri="{BB962C8B-B14F-4D97-AF65-F5344CB8AC3E}">
        <p14:creationId xmlns:p14="http://schemas.microsoft.com/office/powerpoint/2010/main" val="2712374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 제약조건 기술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5740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일반 제약 조건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CREATE ASSERTION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Constraint_Year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CHECK ( (SELECT MIN(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Student.year</a:t>
            </a:r>
            <a:r>
              <a:rPr lang="en-US" altLang="ko-KR" dirty="0" smtClean="0">
                <a:latin typeface="Times New Roman" panose="02020603050405020304" pitchFamily="18" charset="0"/>
              </a:rPr>
              <a:t>) FROM Student) &gt; 0);</a:t>
            </a:r>
          </a:p>
          <a:p>
            <a:pPr marL="457200" lvl="4"/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>
                <a:latin typeface="Times New Roman" panose="02020603050405020304" pitchFamily="18" charset="0"/>
              </a:rPr>
              <a:t>CREATE ASSERTION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Constraint_Credit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457200" lvl="4"/>
            <a:r>
              <a:rPr lang="en-US" altLang="ko-KR" dirty="0">
                <a:latin typeface="Times New Roman" panose="02020603050405020304" pitchFamily="18" charset="0"/>
              </a:rPr>
              <a:t>CHECK ( </a:t>
            </a:r>
            <a:r>
              <a:rPr lang="en-US" altLang="ko-KR" dirty="0" smtClean="0">
                <a:latin typeface="Times New Roman" panose="02020603050405020304" pitchFamily="18" charset="0"/>
              </a:rPr>
              <a:t>NOT EXISTS (SELECT * </a:t>
            </a:r>
            <a:r>
              <a:rPr lang="en-US" altLang="ko-KR" dirty="0">
                <a:latin typeface="Times New Roman" panose="02020603050405020304" pitchFamily="18" charset="0"/>
              </a:rPr>
              <a:t>FROM </a:t>
            </a:r>
            <a:r>
              <a:rPr lang="en-US" altLang="ko-KR" dirty="0" smtClean="0">
                <a:latin typeface="Times New Roman" panose="02020603050405020304" pitchFamily="18" charset="0"/>
              </a:rPr>
              <a:t>Course</a:t>
            </a:r>
          </a:p>
          <a:p>
            <a:pPr marL="457200" lvl="4"/>
            <a:r>
              <a:rPr lang="en-US" altLang="ko-KR" dirty="0" smtClean="0">
                <a:latin typeface="Times New Roman" panose="02020603050405020304" pitchFamily="18" charset="0"/>
              </a:rPr>
              <a:t>			  WHERE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Course.credit</a:t>
            </a:r>
            <a:r>
              <a:rPr lang="en-US" altLang="ko-KR" dirty="0" smtClean="0">
                <a:latin typeface="Times New Roman" panose="02020603050405020304" pitchFamily="18" charset="0"/>
              </a:rPr>
              <a:t> &gt;= 5));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936804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SQL</a:t>
            </a:r>
            <a:r>
              <a:rPr lang="ko-KR" altLang="en-US" dirty="0" smtClean="0">
                <a:latin typeface="Times New Roman" panose="02020603050405020304" pitchFamily="18" charset="0"/>
              </a:rPr>
              <a:t> 검사 시기 설정 방법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endParaRPr lang="en-US" altLang="ko-KR" dirty="0" smtClean="0">
              <a:latin typeface="Times New Roman" panose="02020603050405020304" pitchFamily="18" charset="0"/>
            </a:endParaRPr>
          </a:p>
          <a:p>
            <a:pPr marL="0" lvl="3"/>
            <a:r>
              <a:rPr lang="en-US" altLang="ko-KR" dirty="0" smtClean="0">
                <a:latin typeface="Times New Roman" panose="02020603050405020304" pitchFamily="18" charset="0"/>
              </a:rPr>
              <a:t>SET CONSTRAINTS </a:t>
            </a:r>
            <a:r>
              <a:rPr lang="en-US" altLang="ko-KR" i="1" dirty="0" err="1" smtClean="0">
                <a:latin typeface="Times New Roman" panose="02020603050405020304" pitchFamily="18" charset="0"/>
              </a:rPr>
              <a:t>constraint_list</a:t>
            </a:r>
            <a:r>
              <a:rPr lang="en-US" altLang="ko-KR" dirty="0" smtClean="0">
                <a:latin typeface="Times New Roman" panose="02020603050405020304" pitchFamily="18" charset="0"/>
              </a:rPr>
              <a:t> {DEFERRED | IMMEDIATE}</a:t>
            </a:r>
          </a:p>
        </p:txBody>
      </p:sp>
    </p:spTree>
    <p:extLst>
      <p:ext uri="{BB962C8B-B14F-4D97-AF65-F5344CB8AC3E}">
        <p14:creationId xmlns:p14="http://schemas.microsoft.com/office/powerpoint/2010/main" val="3698862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Ensures </a:t>
            </a:r>
            <a:r>
              <a:rPr lang="en-US" altLang="ko-KR" dirty="0"/>
              <a:t>that </a:t>
            </a:r>
            <a:r>
              <a:rPr lang="en-US" altLang="ko-KR" dirty="0" smtClean="0"/>
              <a:t>only </a:t>
            </a:r>
            <a:r>
              <a:rPr lang="en-US" altLang="ko-KR" dirty="0"/>
              <a:t>authorized users can perform	 </a:t>
            </a:r>
            <a:r>
              <a:rPr lang="en-US" altLang="ko-KR" dirty="0" smtClean="0"/>
              <a:t>authorized </a:t>
            </a:r>
            <a:r>
              <a:rPr lang="en-US" altLang="ko-KR" dirty="0"/>
              <a:t>activities </a:t>
            </a:r>
            <a:r>
              <a:rPr lang="en-US" altLang="ko-KR" dirty="0" smtClean="0"/>
              <a:t>at </a:t>
            </a:r>
            <a:r>
              <a:rPr lang="en-US" altLang="ko-KR" dirty="0"/>
              <a:t>authorized times</a:t>
            </a:r>
          </a:p>
          <a:p>
            <a:pPr lvl="1"/>
            <a:r>
              <a:rPr lang="ko-KR" altLang="en-US" dirty="0" smtClean="0"/>
              <a:t>불법적인 데이터의 폭로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파괴 등으로부터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보호하는 활동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 규정</a:t>
            </a:r>
            <a:r>
              <a:rPr lang="en-US" altLang="ko-KR" dirty="0" smtClean="0"/>
              <a:t>(security rule)</a:t>
            </a:r>
            <a:r>
              <a:rPr lang="ko-KR" altLang="en-US" dirty="0" smtClean="0"/>
              <a:t>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집행하는 방안이 필요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보안에 대한 통제의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윤리적 통제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법과 윤리를 통하여 심리적 보안을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관리적 통제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관련 직원 및 조직을 감독하여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잘못된 사용을 탐지하고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통제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에 대한 접근을 물리적 방법으로 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기술적 통제</a:t>
            </a:r>
            <a:r>
              <a:rPr lang="en-US" altLang="ko-KR" dirty="0" smtClean="0"/>
              <a:t>: h/w, s/w, DBMS</a:t>
            </a:r>
            <a:r>
              <a:rPr lang="ko-KR" altLang="en-US" dirty="0" smtClean="0"/>
              <a:t>를 통한 통제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90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보안에 대한 통제 범위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57200" y="1838227"/>
            <a:ext cx="8229600" cy="4383464"/>
            <a:chOff x="457201" y="1489435"/>
            <a:chExt cx="8229600" cy="4383464"/>
          </a:xfrm>
        </p:grpSpPr>
        <p:sp>
          <p:nvSpPr>
            <p:cNvPr id="3" name="타원 2"/>
            <p:cNvSpPr/>
            <p:nvPr/>
          </p:nvSpPr>
          <p:spPr bwMode="auto">
            <a:xfrm>
              <a:off x="457201" y="1489435"/>
              <a:ext cx="8229600" cy="4383464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0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법적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윤리적 통제</a:t>
              </a: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1216058" y="2535810"/>
              <a:ext cx="6881567" cy="320511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행정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관리적 통제</a:t>
              </a: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2083324" y="3346515"/>
              <a:ext cx="5326144" cy="2281287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물리적 통제</a:t>
              </a:r>
              <a:endParaRPr lang="ko-KR" altLang="en-US" dirty="0" smtClean="0"/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658360" y="3996966"/>
              <a:ext cx="4270342" cy="15648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8" name="직선 연결선 7"/>
            <p:cNvCxnSpPr>
              <a:stCxn id="6" idx="0"/>
            </p:cNvCxnSpPr>
            <p:nvPr/>
          </p:nvCxnSpPr>
          <p:spPr bwMode="auto">
            <a:xfrm flipH="1">
              <a:off x="4788816" y="3996966"/>
              <a:ext cx="4715" cy="8295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>
              <a:endCxn id="6" idx="3"/>
            </p:cNvCxnSpPr>
            <p:nvPr/>
          </p:nvCxnSpPr>
          <p:spPr bwMode="auto">
            <a:xfrm flipH="1">
              <a:off x="3283737" y="4826524"/>
              <a:ext cx="1505079" cy="5061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endCxn id="6" idx="5"/>
            </p:cNvCxnSpPr>
            <p:nvPr/>
          </p:nvCxnSpPr>
          <p:spPr bwMode="auto">
            <a:xfrm>
              <a:off x="4788816" y="4826524"/>
              <a:ext cx="1514509" cy="5061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101419" y="4430598"/>
              <a:ext cx="111236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atin typeface="Times New Roman" panose="02020603050405020304" pitchFamily="18" charset="0"/>
                </a:rPr>
                <a:t>HW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16717" y="4457192"/>
              <a:ext cx="111236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SW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469" y="5097371"/>
              <a:ext cx="123972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DB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040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보안 지침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15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보안 계획 수립</a:t>
            </a:r>
          </a:p>
          <a:p>
            <a:pPr lvl="1"/>
            <a:r>
              <a:rPr lang="ko-KR" altLang="en-US" dirty="0"/>
              <a:t>보안 문제를 예방하고 탐지할 수 있도록 보안 계획 수립</a:t>
            </a:r>
          </a:p>
          <a:p>
            <a:pPr lvl="1"/>
            <a:r>
              <a:rPr lang="ko-KR" altLang="en-US" dirty="0"/>
              <a:t>비상사태</a:t>
            </a:r>
            <a:r>
              <a:rPr lang="en-US" altLang="ko-KR" dirty="0"/>
              <a:t>(security emergency)</a:t>
            </a:r>
            <a:r>
              <a:rPr lang="ko-KR" altLang="en-US" dirty="0"/>
              <a:t>를 위한 절차를 수립하고 실행함</a:t>
            </a:r>
          </a:p>
          <a:p>
            <a:r>
              <a:rPr lang="ko-KR" altLang="en-US" dirty="0" smtClean="0"/>
              <a:t>계정</a:t>
            </a:r>
            <a:r>
              <a:rPr lang="en-US" altLang="ko-KR" dirty="0"/>
              <a:t>(account)</a:t>
            </a:r>
            <a:r>
              <a:rPr lang="ko-KR" altLang="en-US" dirty="0"/>
              <a:t>과 암호</a:t>
            </a:r>
            <a:r>
              <a:rPr lang="en-US" altLang="ko-KR" dirty="0"/>
              <a:t>(password)</a:t>
            </a:r>
            <a:r>
              <a:rPr lang="ko-KR" altLang="en-US" dirty="0"/>
              <a:t>를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pPr lvl="1"/>
            <a:r>
              <a:rPr lang="en-US" altLang="ko-KR" dirty="0"/>
              <a:t>DBMS </a:t>
            </a:r>
            <a:r>
              <a:rPr lang="ko-KR" altLang="en-US" dirty="0"/>
              <a:t>사용을 위한 계정의 </a:t>
            </a:r>
            <a:r>
              <a:rPr lang="en-US" altLang="ko-KR" dirty="0"/>
              <a:t>privilege</a:t>
            </a:r>
            <a:r>
              <a:rPr lang="ko-KR" altLang="en-US" dirty="0"/>
              <a:t>는 낮게 설정함</a:t>
            </a:r>
          </a:p>
          <a:p>
            <a:pPr lvl="1"/>
            <a:r>
              <a:rPr lang="ko-KR" altLang="en-US" dirty="0"/>
              <a:t>계정을 강력한 암호</a:t>
            </a:r>
            <a:r>
              <a:rPr lang="en-US" altLang="ko-KR" dirty="0"/>
              <a:t>(strong password)</a:t>
            </a:r>
            <a:r>
              <a:rPr lang="ko-KR" altLang="en-US" dirty="0"/>
              <a:t>로 보호함</a:t>
            </a:r>
          </a:p>
          <a:p>
            <a:pPr lvl="1"/>
            <a:r>
              <a:rPr lang="ko-KR" altLang="en-US" dirty="0"/>
              <a:t>실패한 로그인 시도를 감시함</a:t>
            </a:r>
          </a:p>
          <a:p>
            <a:pPr lvl="1"/>
            <a:r>
              <a:rPr lang="ko-KR" altLang="en-US" dirty="0"/>
              <a:t>그룹</a:t>
            </a:r>
            <a:r>
              <a:rPr lang="en-US" altLang="ko-KR" dirty="0"/>
              <a:t>(group)</a:t>
            </a:r>
            <a:r>
              <a:rPr lang="ko-KR" altLang="en-US" dirty="0"/>
              <a:t>과 역할</a:t>
            </a:r>
            <a:r>
              <a:rPr lang="en-US" altLang="ko-KR" dirty="0"/>
              <a:t>(role)</a:t>
            </a:r>
            <a:r>
              <a:rPr lang="ko-KR" altLang="en-US" dirty="0"/>
              <a:t>의 구성원을 자주 검사함</a:t>
            </a:r>
          </a:p>
          <a:p>
            <a:pPr lvl="1"/>
            <a:r>
              <a:rPr lang="en-US" altLang="ko-KR" dirty="0"/>
              <a:t>null password</a:t>
            </a:r>
            <a:r>
              <a:rPr lang="ko-KR" altLang="en-US" dirty="0"/>
              <a:t>를 가진 계정을 감사함</a:t>
            </a:r>
            <a:r>
              <a:rPr lang="en-US" altLang="ko-KR" dirty="0"/>
              <a:t>(audit)</a:t>
            </a:r>
          </a:p>
          <a:p>
            <a:pPr lvl="1"/>
            <a:r>
              <a:rPr lang="en-US" altLang="ko-KR" dirty="0"/>
              <a:t>DBA </a:t>
            </a:r>
            <a:r>
              <a:rPr lang="ko-KR" altLang="en-US" dirty="0"/>
              <a:t>계정의 권한을 </a:t>
            </a:r>
            <a:r>
              <a:rPr lang="ko-KR" altLang="en-US" dirty="0" smtClean="0"/>
              <a:t>제한함</a:t>
            </a:r>
            <a:endParaRPr lang="en-US" altLang="ko-KR" dirty="0" smtClean="0"/>
          </a:p>
          <a:p>
            <a:r>
              <a:rPr lang="ko-KR" altLang="en-US" dirty="0"/>
              <a:t>보안 </a:t>
            </a:r>
            <a:r>
              <a:rPr lang="en-US" altLang="ko-KR" dirty="0" smtClean="0"/>
              <a:t>S/W </a:t>
            </a:r>
            <a:r>
              <a:rPr lang="ko-KR" altLang="en-US" dirty="0"/>
              <a:t>가동</a:t>
            </a:r>
            <a:endParaRPr lang="en-US" altLang="ko-KR" dirty="0"/>
          </a:p>
          <a:p>
            <a:pPr lvl="1"/>
            <a:r>
              <a:rPr lang="en-US" altLang="ko-KR" dirty="0"/>
              <a:t>Firewall </a:t>
            </a:r>
            <a:r>
              <a:rPr lang="ko-KR" altLang="en-US" dirty="0"/>
              <a:t>설치 및 파괴에 대비한 보안 계획 수립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와 운영체제의 최신 </a:t>
            </a:r>
            <a:r>
              <a:rPr lang="en-US" altLang="ko-KR" dirty="0"/>
              <a:t>service pack/fix</a:t>
            </a:r>
            <a:r>
              <a:rPr lang="ko-KR" altLang="en-US" dirty="0"/>
              <a:t>를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615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보안 지침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DB Server</a:t>
            </a:r>
            <a:r>
              <a:rPr lang="ko-KR" altLang="en-US" dirty="0" smtClean="0"/>
              <a:t>의 보호</a:t>
            </a:r>
            <a:endParaRPr lang="ko-KR" altLang="en-US" dirty="0"/>
          </a:p>
          <a:p>
            <a:pPr lvl="1"/>
            <a:r>
              <a:rPr lang="ko-KR" altLang="en-US" dirty="0"/>
              <a:t>누구도 </a:t>
            </a:r>
            <a:r>
              <a:rPr lang="en-US" altLang="ko-KR" dirty="0" smtClean="0"/>
              <a:t>DB </a:t>
            </a:r>
            <a:r>
              <a:rPr lang="en-US" altLang="ko-KR" dirty="0"/>
              <a:t>server machine</a:t>
            </a:r>
            <a:r>
              <a:rPr lang="ko-KR" altLang="en-US" dirty="0"/>
              <a:t>에서 작업하지 못하게 함</a:t>
            </a:r>
          </a:p>
          <a:p>
            <a:pPr lvl="1"/>
            <a:r>
              <a:rPr lang="en-US" altLang="ko-KR" dirty="0" smtClean="0"/>
              <a:t>DB </a:t>
            </a:r>
            <a:r>
              <a:rPr lang="en-US" altLang="ko-KR" dirty="0"/>
              <a:t>server machine</a:t>
            </a:r>
            <a:r>
              <a:rPr lang="ko-KR" altLang="en-US" dirty="0"/>
              <a:t>을 시건 장치가 되어 있는 방에 둠</a:t>
            </a:r>
          </a:p>
          <a:p>
            <a:pPr lvl="1"/>
            <a:r>
              <a:rPr lang="en-US" altLang="ko-KR" dirty="0" smtClean="0"/>
              <a:t>DB </a:t>
            </a:r>
            <a:r>
              <a:rPr lang="en-US" altLang="ko-KR" dirty="0"/>
              <a:t>server machine</a:t>
            </a:r>
            <a:r>
              <a:rPr lang="ko-KR" altLang="en-US" dirty="0"/>
              <a:t>이 있는 방에 대한 접근 사실을 기록함</a:t>
            </a:r>
          </a:p>
          <a:p>
            <a:r>
              <a:rPr lang="ko-KR" altLang="en-US" dirty="0"/>
              <a:t>가능한 한 최소 기능 사용</a:t>
            </a:r>
          </a:p>
          <a:p>
            <a:pPr lvl="1"/>
            <a:r>
              <a:rPr lang="ko-KR" altLang="en-US" dirty="0"/>
              <a:t>가능한 한 적은 수의 </a:t>
            </a:r>
            <a:r>
              <a:rPr lang="en-US" altLang="ko-KR" dirty="0"/>
              <a:t>network protocol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불필요하거나 사용하지 않는 </a:t>
            </a:r>
            <a:r>
              <a:rPr lang="en-US" altLang="ko-KR" dirty="0"/>
              <a:t>system stored procedure </a:t>
            </a:r>
            <a:r>
              <a:rPr lang="ko-KR" altLang="en-US" dirty="0"/>
              <a:t>제거</a:t>
            </a:r>
          </a:p>
          <a:p>
            <a:pPr lvl="1"/>
            <a:r>
              <a:rPr lang="ko-KR" altLang="en-US" dirty="0"/>
              <a:t>필요할 경우를 제외하고 </a:t>
            </a:r>
            <a:r>
              <a:rPr lang="en-US" altLang="ko-KR" dirty="0"/>
              <a:t>DBMS</a:t>
            </a:r>
            <a:r>
              <a:rPr lang="ko-KR" altLang="en-US" dirty="0"/>
              <a:t>를 </a:t>
            </a:r>
            <a:r>
              <a:rPr lang="en-US" altLang="ko-KR" dirty="0"/>
              <a:t>interactive</a:t>
            </a:r>
            <a:r>
              <a:rPr lang="ko-KR" altLang="en-US" dirty="0"/>
              <a:t>하지 못하게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/>
              <a:t>Application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</a:t>
            </a:r>
            <a:r>
              <a:rPr lang="ko-KR" altLang="en-US" dirty="0"/>
              <a:t>보안 설비가 부적절한 경우 </a:t>
            </a:r>
            <a:r>
              <a:rPr lang="ko-KR" altLang="en-US" dirty="0" smtClean="0"/>
              <a:t>응용프로그램에서 </a:t>
            </a:r>
            <a:r>
              <a:rPr lang="ko-KR" altLang="en-US" dirty="0"/>
              <a:t>추가의 보안 코드를 작성할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59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저장 연산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220771" y="1750597"/>
            <a:ext cx="6367806" cy="2122361"/>
            <a:chOff x="457200" y="1385740"/>
            <a:chExt cx="6367806" cy="212236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385740"/>
              <a:ext cx="2050330" cy="2122361"/>
              <a:chOff x="457200" y="1385740"/>
              <a:chExt cx="2050330" cy="2122361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457200" y="1385740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457200" y="1811277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i</a:t>
                </a:r>
                <a:endParaRPr lang="ko-KR" altLang="en-US" baseline="-25000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457200" y="2235483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457200" y="2659689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err="1" smtClean="0">
                    <a:latin typeface="Times New Roman" panose="02020603050405020304" pitchFamily="18" charset="0"/>
                  </a:rPr>
                  <a:t>j</a:t>
                </a:r>
                <a:endParaRPr lang="ko-KR" altLang="en-US" baseline="-25000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457200" y="3083895"/>
                <a:ext cx="2050330" cy="42420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572000" y="1385740"/>
              <a:ext cx="2253006" cy="2122361"/>
              <a:chOff x="4572000" y="1385740"/>
              <a:chExt cx="2253006" cy="2122361"/>
            </a:xfrm>
          </p:grpSpPr>
          <p:sp>
            <p:nvSpPr>
              <p:cNvPr id="10" name="원통 9"/>
              <p:cNvSpPr/>
              <p:nvPr/>
            </p:nvSpPr>
            <p:spPr bwMode="auto">
              <a:xfrm>
                <a:off x="4572000" y="1385740"/>
                <a:ext cx="2253006" cy="212236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995446" y="2017880"/>
                <a:ext cx="728221" cy="424206"/>
              </a:xfrm>
              <a:prstGeom prst="rect">
                <a:avLst/>
              </a:prstGeom>
              <a:solidFill>
                <a:srgbClr val="DDFFE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smtClean="0">
                    <a:latin typeface="Times New Roman" panose="02020603050405020304" pitchFamily="18" charset="0"/>
                  </a:rPr>
                  <a:t>i</a:t>
                </a:r>
                <a:endParaRPr lang="ko-KR" altLang="en-US" baseline="-25000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988350" y="2659689"/>
                <a:ext cx="728221" cy="424206"/>
              </a:xfrm>
              <a:prstGeom prst="rect">
                <a:avLst/>
              </a:prstGeom>
              <a:solidFill>
                <a:srgbClr val="DDFFE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Times New Roman" panose="02020603050405020304" pitchFamily="18" charset="0"/>
                  </a:rPr>
                  <a:t>B</a:t>
                </a:r>
                <a:r>
                  <a:rPr lang="en-US" altLang="ko-KR" baseline="-25000" dirty="0" err="1" smtClean="0">
                    <a:latin typeface="Times New Roman" panose="02020603050405020304" pitchFamily="18" charset="0"/>
                  </a:rPr>
                  <a:t>j</a:t>
                </a:r>
                <a:endParaRPr lang="ko-KR" altLang="en-US" baseline="-25000" dirty="0" smtClean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직선 화살표 연결선 16"/>
            <p:cNvCxnSpPr>
              <a:stCxn id="5" idx="3"/>
            </p:cNvCxnSpPr>
            <p:nvPr/>
          </p:nvCxnSpPr>
          <p:spPr bwMode="auto">
            <a:xfrm>
              <a:off x="2507530" y="2023380"/>
              <a:ext cx="3487916" cy="2066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triangle"/>
              <a:tailEnd type="none"/>
            </a:ln>
            <a:effectLst/>
          </p:spPr>
        </p:cxnSp>
        <p:cxnSp>
          <p:nvCxnSpPr>
            <p:cNvPr id="20" name="직선 화살표 연결선 19"/>
            <p:cNvCxnSpPr>
              <a:stCxn id="7" idx="3"/>
            </p:cNvCxnSpPr>
            <p:nvPr/>
          </p:nvCxnSpPr>
          <p:spPr bwMode="auto">
            <a:xfrm>
              <a:off x="2507530" y="2871792"/>
              <a:ext cx="24808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978870" y="1696825"/>
              <a:ext cx="1084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Input(B</a:t>
              </a:r>
              <a:r>
                <a:rPr lang="en-US" altLang="ko-KR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8614" y="2899229"/>
              <a:ext cx="124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Output(</a:t>
              </a:r>
              <a:r>
                <a:rPr lang="en-US" altLang="ko-KR" dirty="0" err="1" smtClean="0">
                  <a:latin typeface="Times New Roman" panose="02020603050405020304" pitchFamily="18" charset="0"/>
                </a:rPr>
                <a:t>B</a:t>
              </a:r>
              <a:r>
                <a:rPr lang="en-US" altLang="ko-KR" baseline="-25000" dirty="0" err="1" smtClean="0">
                  <a:latin typeface="Times New Roman" panose="02020603050405020304" pitchFamily="18" charset="0"/>
                </a:rPr>
                <a:t>j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0771" y="1105317"/>
            <a:ext cx="205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DB Buffer Blocks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in M/M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4415" y="1104266"/>
            <a:ext cx="173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Disk Blocks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in Disk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045321"/>
            <a:ext cx="8229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Read(X) : x = X; where ‘X’ is a data item, ‘x’ is a local variable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① X</a:t>
            </a:r>
            <a:r>
              <a:rPr lang="ko-KR" altLang="en-US" dirty="0" smtClean="0">
                <a:latin typeface="Times New Roman" panose="02020603050405020304" pitchFamily="18" charset="0"/>
              </a:rPr>
              <a:t>가 버퍼 블록에 없으면</a:t>
            </a:r>
            <a:r>
              <a:rPr lang="en-US" altLang="ko-KR" dirty="0" smtClean="0">
                <a:latin typeface="Times New Roman" panose="02020603050405020304" pitchFamily="18" charset="0"/>
              </a:rPr>
              <a:t>, X</a:t>
            </a:r>
            <a:r>
              <a:rPr lang="ko-KR" altLang="en-US" dirty="0" smtClean="0">
                <a:latin typeface="Times New Roman" panose="02020603050405020304" pitchFamily="18" charset="0"/>
              </a:rPr>
              <a:t>를 포함한 블록 </a:t>
            </a:r>
            <a:r>
              <a:rPr lang="en-US" altLang="ko-KR" dirty="0" smtClean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에 대해 </a:t>
            </a:r>
            <a:r>
              <a:rPr lang="en-US" altLang="ko-KR" dirty="0" smtClean="0">
                <a:latin typeface="Times New Roman" panose="02020603050405020304" pitchFamily="18" charset="0"/>
              </a:rPr>
              <a:t>Input(B</a:t>
            </a:r>
            <a:r>
              <a:rPr lang="en-US" altLang="ko-KR" baseline="-25000" dirty="0" smtClean="0">
                <a:latin typeface="Times New Roman" panose="02020603050405020304" pitchFamily="18" charset="0"/>
              </a:rPr>
              <a:t>X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</a:rPr>
              <a:t>를 실행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② </a:t>
            </a:r>
            <a:r>
              <a:rPr lang="ko-KR" altLang="en-US" dirty="0" smtClean="0">
                <a:latin typeface="Times New Roman" panose="02020603050405020304" pitchFamily="18" charset="0"/>
              </a:rPr>
              <a:t>버퍼 블록 </a:t>
            </a:r>
            <a:r>
              <a:rPr lang="en-US" altLang="ko-KR" dirty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에 있는 </a:t>
            </a:r>
            <a:r>
              <a:rPr lang="en-US" altLang="ko-KR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의 값을 </a:t>
            </a:r>
            <a:r>
              <a:rPr lang="en-US" altLang="ko-KR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에 </a:t>
            </a:r>
            <a:r>
              <a:rPr lang="en-US" altLang="ko-KR" dirty="0" smtClean="0">
                <a:latin typeface="Times New Roman" panose="02020603050405020304" pitchFamily="18" charset="0"/>
              </a:rPr>
              <a:t>assign.</a:t>
            </a:r>
          </a:p>
          <a:p>
            <a:r>
              <a:rPr lang="ko-KR" altLang="en-US" dirty="0" smtClean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Write(X) : X </a:t>
            </a:r>
            <a:r>
              <a:rPr lang="en-US" altLang="ko-KR" dirty="0">
                <a:latin typeface="Times New Roman" panose="02020603050405020304" pitchFamily="18" charset="0"/>
              </a:rPr>
              <a:t>= </a:t>
            </a:r>
            <a:r>
              <a:rPr lang="en-US" altLang="ko-KR" dirty="0" smtClean="0">
                <a:latin typeface="Times New Roman" panose="02020603050405020304" pitchFamily="18" charset="0"/>
              </a:rPr>
              <a:t>x; </a:t>
            </a:r>
            <a:r>
              <a:rPr lang="en-US" altLang="ko-KR" dirty="0">
                <a:latin typeface="Times New Roman" panose="02020603050405020304" pitchFamily="18" charset="0"/>
              </a:rPr>
              <a:t>where ‘X’ is a data item, ‘x’ is a local </a:t>
            </a:r>
            <a:r>
              <a:rPr lang="en-US" altLang="ko-KR" dirty="0" smtClean="0">
                <a:latin typeface="Times New Roman" panose="02020603050405020304" pitchFamily="18" charset="0"/>
              </a:rPr>
              <a:t>variable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①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가 버퍼 블록에 없으면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를 포함한 </a:t>
            </a:r>
            <a:r>
              <a:rPr lang="ko-KR" altLang="en-US" dirty="0">
                <a:latin typeface="Times New Roman" panose="02020603050405020304" pitchFamily="18" charset="0"/>
              </a:rPr>
              <a:t>블록 </a:t>
            </a:r>
            <a:r>
              <a:rPr lang="en-US" altLang="ko-KR" dirty="0">
                <a:latin typeface="Times New Roman" panose="02020603050405020304" pitchFamily="18" charset="0"/>
              </a:rPr>
              <a:t>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ko-KR" altLang="en-US" dirty="0">
                <a:latin typeface="Times New Roman" panose="02020603050405020304" pitchFamily="18" charset="0"/>
              </a:rPr>
              <a:t>에 대해 </a:t>
            </a:r>
            <a:r>
              <a:rPr lang="en-US" altLang="ko-KR" dirty="0">
                <a:latin typeface="Times New Roman" panose="02020603050405020304" pitchFamily="18" charset="0"/>
              </a:rPr>
              <a:t>Input(B</a:t>
            </a:r>
            <a:r>
              <a:rPr lang="en-US" altLang="ko-KR" baseline="-25000" dirty="0">
                <a:latin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</a:rPr>
              <a:t>를 실행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② x</a:t>
            </a:r>
            <a:r>
              <a:rPr lang="ko-KR" altLang="en-US" dirty="0" smtClean="0">
                <a:latin typeface="Times New Roman" panose="02020603050405020304" pitchFamily="18" charset="0"/>
              </a:rPr>
              <a:t>의 값을 </a:t>
            </a:r>
            <a:r>
              <a:rPr lang="en-US" altLang="ko-KR" dirty="0" smtClean="0"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latin typeface="Times New Roman" panose="02020603050405020304" pitchFamily="18" charset="0"/>
              </a:rPr>
              <a:t>에 </a:t>
            </a:r>
            <a:r>
              <a:rPr lang="en-US" altLang="ko-KR" dirty="0" smtClean="0">
                <a:latin typeface="Times New Roman" panose="02020603050405020304" pitchFamily="18" charset="0"/>
              </a:rPr>
              <a:t>assign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※Output(B</a:t>
            </a:r>
            <a:r>
              <a:rPr lang="en-US" altLang="ko-KR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는 보통 즉각적으로 실행되지 않음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-&gt;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Output(B</a:t>
            </a:r>
            <a:r>
              <a:rPr lang="en-US" altLang="ko-KR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가 실행되기 전에</a:t>
            </a:r>
            <a:endParaRPr lang="en-US" altLang="ko-KR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장애가 발생하면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ko-KR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의 변경된 값은 디스크에 반영되지 않고 소실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!!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17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DBMS’s Security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26290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Security facilities to </a:t>
            </a:r>
            <a:r>
              <a:rPr lang="en-US" altLang="ko-KR" dirty="0"/>
              <a:t>limit </a:t>
            </a:r>
            <a:r>
              <a:rPr lang="en-US" altLang="ko-KR" b="1" dirty="0">
                <a:solidFill>
                  <a:srgbClr val="C00000"/>
                </a:solidFill>
              </a:rPr>
              <a:t>certain actions </a:t>
            </a:r>
            <a:r>
              <a:rPr lang="en-US" altLang="ko-KR" dirty="0"/>
              <a:t>on </a:t>
            </a:r>
            <a:r>
              <a:rPr lang="en-US" altLang="ko-KR" b="1" dirty="0">
                <a:solidFill>
                  <a:srgbClr val="C00000"/>
                </a:solidFill>
              </a:rPr>
              <a:t>certain </a:t>
            </a:r>
            <a:r>
              <a:rPr lang="en-US" altLang="ko-KR" b="1" dirty="0" smtClean="0">
                <a:solidFill>
                  <a:srgbClr val="C00000"/>
                </a:solidFill>
              </a:rPr>
              <a:t>objects </a:t>
            </a:r>
            <a:r>
              <a:rPr lang="en-US" altLang="ko-KR" dirty="0" smtClean="0"/>
              <a:t>to </a:t>
            </a:r>
            <a:r>
              <a:rPr lang="en-US" altLang="ko-KR" b="1" dirty="0">
                <a:solidFill>
                  <a:srgbClr val="C00000"/>
                </a:solidFill>
              </a:rPr>
              <a:t>certain users/groups</a:t>
            </a:r>
            <a:r>
              <a:rPr lang="en-US" altLang="ko-KR" dirty="0"/>
              <a:t> (also called roles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User or </a:t>
            </a:r>
            <a:r>
              <a:rPr lang="en-US" altLang="ko-KR" dirty="0" smtClean="0"/>
              <a:t>Authorization-ID : </a:t>
            </a:r>
            <a:r>
              <a:rPr lang="ko-KR" altLang="en-US" dirty="0"/>
              <a:t>데이터베이스 사용자</a:t>
            </a:r>
          </a:p>
          <a:p>
            <a:pPr lvl="1"/>
            <a:r>
              <a:rPr lang="en-US" altLang="ko-KR" dirty="0" smtClean="0"/>
              <a:t>Database entity : </a:t>
            </a:r>
            <a:r>
              <a:rPr lang="ko-KR" altLang="en-US" dirty="0" smtClean="0"/>
              <a:t>보호 </a:t>
            </a:r>
            <a:r>
              <a:rPr lang="ko-KR" altLang="en-US" dirty="0"/>
              <a:t>대상이 되는 </a:t>
            </a:r>
            <a:r>
              <a:rPr lang="en-US" altLang="ko-KR" dirty="0"/>
              <a:t>DB </a:t>
            </a:r>
            <a:r>
              <a:rPr lang="en-US" altLang="ko-KR" dirty="0" smtClean="0"/>
              <a:t>entity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table, view, column </a:t>
            </a:r>
            <a:r>
              <a:rPr lang="ko-KR" altLang="en-US" dirty="0"/>
              <a:t>등등</a:t>
            </a:r>
          </a:p>
          <a:p>
            <a:pPr lvl="1"/>
            <a:r>
              <a:rPr lang="en-US" altLang="ko-KR" dirty="0" smtClean="0"/>
              <a:t>Privilege :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개체에 허용된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table(or </a:t>
            </a:r>
            <a:r>
              <a:rPr lang="en-US" altLang="ko-KR" dirty="0"/>
              <a:t>view)</a:t>
            </a:r>
            <a:r>
              <a:rPr lang="ko-KR" altLang="en-US" dirty="0"/>
              <a:t>에 대한 </a:t>
            </a:r>
            <a:r>
              <a:rPr lang="en-US" altLang="ko-KR" dirty="0"/>
              <a:t>insert/delete/update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Picture 2" descr="C:\Users\Auer.WWU\Auer-Projects\Kroenke-Auer-Projects\Kroenke-Auer-DBP-e11\DBP-e11-Supplements\Images\Chapter09\Fig9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52" y="3429556"/>
            <a:ext cx="632597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36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접근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접근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신분증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 </a:t>
            </a:r>
            <a:r>
              <a:rPr lang="ko-KR" altLang="en-US" b="1" dirty="0" smtClean="0">
                <a:solidFill>
                  <a:srgbClr val="C00000"/>
                </a:solidFill>
              </a:rPr>
              <a:t>인증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요청한 데이터 및 연산에 대한 </a:t>
            </a:r>
            <a:r>
              <a:rPr lang="ko-KR" altLang="en-US" b="1" dirty="0" smtClean="0">
                <a:solidFill>
                  <a:srgbClr val="C00000"/>
                </a:solidFill>
              </a:rPr>
              <a:t>권한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간접 접근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장소에서 다른 장소로의 데이터 흐름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 data</a:t>
            </a:r>
            <a:r>
              <a:rPr lang="ko-KR" altLang="en-US" dirty="0" smtClean="0"/>
              <a:t>로부터 작성된 </a:t>
            </a:r>
            <a:r>
              <a:rPr lang="ko-KR" altLang="en-US" b="1" dirty="0" smtClean="0">
                <a:solidFill>
                  <a:srgbClr val="C00000"/>
                </a:solidFill>
              </a:rPr>
              <a:t>통계에 대한 추론 방지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전송되거나 저장되는 자료의 </a:t>
            </a:r>
            <a:r>
              <a:rPr lang="ko-KR" altLang="en-US" b="1" dirty="0" smtClean="0">
                <a:solidFill>
                  <a:srgbClr val="C00000"/>
                </a:solidFill>
              </a:rPr>
              <a:t>암호화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시스템 접근에 대한 감시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324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본인 인증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본인 인증 절차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컴퓨터 시스템에 자신의 신분증</a:t>
            </a:r>
            <a:r>
              <a:rPr lang="en-US" altLang="ko-KR" dirty="0" smtClean="0"/>
              <a:t>(ID: Identification)</a:t>
            </a:r>
            <a:r>
              <a:rPr lang="ko-KR" altLang="en-US" dirty="0" smtClean="0"/>
              <a:t>을 제시</a:t>
            </a:r>
            <a:endParaRPr lang="en-US" altLang="ko-KR" dirty="0" smtClean="0"/>
          </a:p>
          <a:p>
            <a:pPr marL="1084263" lvl="2" indent="-358775"/>
            <a:r>
              <a:rPr lang="ko-KR" altLang="en-US" dirty="0"/>
              <a:t>사용자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계정 번호 등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신분증을 제시한 사용자가 본인이라는 것을 확인</a:t>
            </a:r>
            <a:endParaRPr lang="en-US" altLang="ko-KR" dirty="0" smtClean="0"/>
          </a:p>
          <a:p>
            <a:pPr marL="458788" indent="-457200"/>
            <a:r>
              <a:rPr lang="ko-KR" altLang="en-US" dirty="0" smtClean="0"/>
              <a:t>인증 방법</a:t>
            </a:r>
            <a:endParaRPr lang="en-US" altLang="ko-KR" dirty="0" smtClean="0"/>
          </a:p>
          <a:p>
            <a:pPr marL="814388" lvl="1" indent="-457200"/>
            <a:r>
              <a:rPr lang="ko-KR" altLang="en-US" dirty="0" smtClean="0"/>
              <a:t>암호</a:t>
            </a:r>
            <a:r>
              <a:rPr lang="en-US" altLang="ko-KR" dirty="0" smtClean="0"/>
              <a:t>(password), PIN(Personal Identification Number), </a:t>
            </a:r>
            <a:r>
              <a:rPr lang="ko-KR" altLang="en-US" dirty="0" smtClean="0"/>
              <a:t>시스템의 질문에 대답하기</a:t>
            </a:r>
            <a:endParaRPr lang="en-US" altLang="ko-KR" dirty="0" smtClean="0"/>
          </a:p>
          <a:p>
            <a:pPr marL="814388" lvl="1" indent="-457200"/>
            <a:r>
              <a:rPr lang="ko-KR" altLang="en-US" dirty="0" smtClean="0"/>
              <a:t>당해 사용자만 갖고 있는 물건을 제시</a:t>
            </a:r>
            <a:r>
              <a:rPr lang="en-US" altLang="ko-KR" dirty="0" smtClean="0"/>
              <a:t>: badge,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플라스틱 카드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814388" lvl="1" indent="-457200"/>
            <a:r>
              <a:rPr lang="ko-KR" altLang="en-US" dirty="0" smtClean="0"/>
              <a:t>사용자의 신체적 특징으로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손바닥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홍체</a:t>
            </a:r>
            <a:endParaRPr lang="en-US" altLang="ko-KR" dirty="0" smtClean="0"/>
          </a:p>
          <a:p>
            <a:pPr marL="814388" lvl="1" indent="-457200"/>
            <a:r>
              <a:rPr lang="ko-KR" altLang="en-US" dirty="0" smtClean="0"/>
              <a:t>사용자만 알고 있는 함수를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842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 부여 및 회수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7578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부여 규정</a:t>
            </a:r>
            <a:r>
              <a:rPr lang="en-US" altLang="ko-KR" dirty="0" smtClean="0"/>
              <a:t>(authorization rule)</a:t>
            </a:r>
          </a:p>
          <a:p>
            <a:pPr lvl="1"/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부여 테이블</a:t>
            </a:r>
            <a:r>
              <a:rPr lang="en-US" altLang="ko-KR" dirty="0" smtClean="0"/>
              <a:t>(authorization table)</a:t>
            </a:r>
          </a:p>
          <a:p>
            <a:pPr lvl="2"/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데이터에 대하여 수행 가능한 연산에 대한 정보를 기록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프로파일을 하나의 테이블에서 관리</a:t>
            </a:r>
            <a:endParaRPr lang="en-US" altLang="ko-KR" dirty="0" smtClean="0"/>
          </a:p>
          <a:p>
            <a:pPr marL="712788" lvl="2" indent="0">
              <a:buNone/>
            </a:pPr>
            <a:endParaRPr lang="en-US" altLang="ko-KR" dirty="0" smtClean="0"/>
          </a:p>
          <a:p>
            <a:pPr marL="712788" lvl="2" indent="0">
              <a:buNone/>
            </a:pPr>
            <a:endParaRPr lang="en-US" altLang="ko-KR" dirty="0"/>
          </a:p>
          <a:p>
            <a:pPr marL="712788" lvl="2" indent="0">
              <a:buNone/>
            </a:pPr>
            <a:endParaRPr lang="en-US" altLang="ko-KR" dirty="0" smtClean="0"/>
          </a:p>
          <a:p>
            <a:pPr marL="712788" lvl="2" indent="0">
              <a:buNone/>
            </a:pPr>
            <a:endParaRPr lang="en-US" altLang="ko-KR" dirty="0"/>
          </a:p>
          <a:p>
            <a:pPr marL="712788" lvl="2" indent="0">
              <a:buNone/>
            </a:pPr>
            <a:endParaRPr lang="en-US" altLang="ko-KR" dirty="0" smtClean="0"/>
          </a:p>
          <a:p>
            <a:pPr marL="801688" lvl="1" indent="-457200"/>
            <a:endParaRPr lang="en-US" altLang="ko-KR" dirty="0" smtClean="0"/>
          </a:p>
          <a:p>
            <a:pPr marL="801688" lvl="1" indent="-457200"/>
            <a:r>
              <a:rPr lang="ko-KR" altLang="en-US" dirty="0" smtClean="0"/>
              <a:t>권한 검사자</a:t>
            </a:r>
            <a:r>
              <a:rPr lang="en-US" altLang="ko-KR" dirty="0" smtClean="0"/>
              <a:t>(security enforcer)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61707" y="3565164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data1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data2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data3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user1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user2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user3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user4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갱신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41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 및 회수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소유자</a:t>
            </a:r>
            <a:r>
              <a:rPr lang="en-US" altLang="ko-KR" dirty="0"/>
              <a:t>(owner)</a:t>
            </a:r>
            <a:r>
              <a:rPr lang="ko-KR" altLang="en-US" dirty="0"/>
              <a:t>의 권한</a:t>
            </a:r>
          </a:p>
          <a:p>
            <a:pPr lvl="1"/>
            <a:r>
              <a:rPr lang="ko-KR" altLang="en-US" dirty="0"/>
              <a:t>테이블 소유자 </a:t>
            </a:r>
            <a:r>
              <a:rPr lang="en-US" altLang="ko-KR" dirty="0"/>
              <a:t>= </a:t>
            </a:r>
            <a:r>
              <a:rPr lang="ko-KR" altLang="en-US" dirty="0"/>
              <a:t>테이블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lvl="2"/>
            <a:r>
              <a:rPr lang="ko-KR" altLang="en-US" dirty="0"/>
              <a:t>테이블에 대한 모든 권한 가짐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소유자 </a:t>
            </a:r>
            <a:r>
              <a:rPr lang="en-US" altLang="ko-KR" dirty="0"/>
              <a:t>=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endParaRPr lang="ko-KR" altLang="en-US" dirty="0"/>
          </a:p>
          <a:p>
            <a:pPr lvl="2"/>
            <a:r>
              <a:rPr lang="ko-KR" altLang="en-US" dirty="0"/>
              <a:t>반드시 </a:t>
            </a:r>
            <a:r>
              <a:rPr lang="ko-KR" altLang="en-US" dirty="0" err="1"/>
              <a:t>뷰에</a:t>
            </a:r>
            <a:r>
              <a:rPr lang="ko-KR" altLang="en-US" dirty="0"/>
              <a:t> 대한 모든 권한을 가지지는 않음</a:t>
            </a:r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권한 자동 보유 </a:t>
            </a:r>
          </a:p>
          <a:p>
            <a:pPr lvl="2"/>
            <a:r>
              <a:rPr lang="en-US" altLang="ko-KR" dirty="0"/>
              <a:t>insert/update/delete </a:t>
            </a:r>
            <a:r>
              <a:rPr lang="ko-KR" altLang="en-US" dirty="0"/>
              <a:t>권한은 </a:t>
            </a:r>
            <a:r>
              <a:rPr lang="en-US" altLang="ko-KR" dirty="0"/>
              <a:t>source table</a:t>
            </a:r>
            <a:r>
              <a:rPr lang="ko-KR" altLang="en-US" dirty="0"/>
              <a:t>에 대한 권한에 따름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774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 부여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의 정의를 활용하는 권한 부여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기반 테이블의 소유자가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생성하여 일부 필드에 대해서만 접근 권한을 부여</a:t>
            </a:r>
            <a:endParaRPr lang="en-US" altLang="ko-KR" dirty="0" smtClean="0"/>
          </a:p>
          <a:p>
            <a:r>
              <a:rPr lang="en-US" altLang="ko-KR" dirty="0" smtClean="0"/>
              <a:t>GRANT/REVOKE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DBA</a:t>
            </a:r>
            <a:r>
              <a:rPr lang="ko-KR" altLang="en-US" dirty="0" smtClean="0"/>
              <a:t>가 권한의 일부를 다른 사용자에게 부여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권한을 위임 받은 사용자는 또 다른 사람에게 권한 부여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DROP </a:t>
            </a:r>
            <a:r>
              <a:rPr lang="ko-KR" altLang="en-US" dirty="0" smtClean="0"/>
              <a:t>권한은 부여 대상이 아님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GRANT </a:t>
            </a:r>
            <a:r>
              <a:rPr lang="ko-KR" altLang="en-US" i="1" dirty="0" smtClean="0"/>
              <a:t>권한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</a:t>
            </a:r>
            <a:r>
              <a:rPr lang="en-US" altLang="ko-KR" i="1" dirty="0" smtClean="0"/>
              <a:t>data </a:t>
            </a:r>
            <a:r>
              <a:rPr lang="en-US" altLang="ko-KR" dirty="0" smtClean="0"/>
              <a:t>TO </a:t>
            </a:r>
            <a:r>
              <a:rPr lang="en-US" altLang="ko-KR" i="1" dirty="0" smtClean="0"/>
              <a:t>user</a:t>
            </a:r>
            <a:r>
              <a:rPr lang="en-US" altLang="ko-KR" dirty="0" smtClean="0"/>
              <a:t> [WITH GRANT OPTION];</a:t>
            </a:r>
          </a:p>
          <a:p>
            <a:pPr lvl="1"/>
            <a:r>
              <a:rPr lang="ko-KR" altLang="en-US" dirty="0" smtClean="0"/>
              <a:t>권한의 회수 </a:t>
            </a:r>
            <a:r>
              <a:rPr lang="en-US" altLang="ko-KR" dirty="0" smtClean="0"/>
              <a:t>-&gt; REVOKE 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REVOKE [GRANT OPTION FOR] </a:t>
            </a:r>
            <a:r>
              <a:rPr lang="ko-KR" altLang="en-US" i="1" dirty="0" smtClean="0"/>
              <a:t>권한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</a:t>
            </a:r>
            <a:r>
              <a:rPr lang="en-US" altLang="ko-KR" i="1" dirty="0" smtClean="0"/>
              <a:t>data</a:t>
            </a:r>
            <a:r>
              <a:rPr lang="en-US" altLang="ko-KR" dirty="0" smtClean="0"/>
              <a:t> FROM </a:t>
            </a:r>
            <a:r>
              <a:rPr lang="en-US" altLang="ko-KR" i="1" dirty="0" smtClean="0"/>
              <a:t>user</a:t>
            </a:r>
            <a:r>
              <a:rPr lang="en-US" altLang="ko-KR" dirty="0" smtClean="0"/>
              <a:t> {CASCADE, RESTRICT};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617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접근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229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Discretionary Access Control</a:t>
            </a:r>
          </a:p>
          <a:p>
            <a:pPr lvl="1"/>
            <a:r>
              <a:rPr lang="ko-KR" altLang="en-US" dirty="0" smtClean="0"/>
              <a:t>사용자가 데이터에 따라 상이한 권한을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데이터라 하더라도 사용자에 따라 상이한 권한을 갖는 경우가 가능</a:t>
            </a:r>
            <a:endParaRPr lang="en-US" altLang="ko-KR" dirty="0" smtClean="0"/>
          </a:p>
          <a:p>
            <a:r>
              <a:rPr lang="en-US" altLang="ko-KR" dirty="0" smtClean="0"/>
              <a:t>Mandatory Access Control</a:t>
            </a:r>
          </a:p>
          <a:p>
            <a:pPr lvl="1"/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기업체 등에서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등급의 종류</a:t>
            </a:r>
            <a:r>
              <a:rPr lang="en-US" altLang="ko-KR" dirty="0" smtClean="0"/>
              <a:t>: TS(</a:t>
            </a:r>
            <a:r>
              <a:rPr lang="ko-KR" altLang="en-US" dirty="0" smtClean="0"/>
              <a:t>극비</a:t>
            </a:r>
            <a:r>
              <a:rPr lang="en-US" altLang="ko-KR" dirty="0" smtClean="0"/>
              <a:t>), S(</a:t>
            </a:r>
            <a:r>
              <a:rPr lang="ko-KR" altLang="en-US" dirty="0" smtClean="0"/>
              <a:t>비밀</a:t>
            </a:r>
            <a:r>
              <a:rPr lang="en-US" altLang="ko-KR" dirty="0" smtClean="0"/>
              <a:t>), C(</a:t>
            </a:r>
            <a:r>
              <a:rPr lang="ko-KR" altLang="en-US" dirty="0" smtClean="0"/>
              <a:t>대외비</a:t>
            </a:r>
            <a:r>
              <a:rPr lang="en-US" altLang="ko-KR" dirty="0" smtClean="0"/>
              <a:t>), U(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:unclassified)</a:t>
            </a:r>
          </a:p>
          <a:p>
            <a:pPr lvl="1"/>
            <a:r>
              <a:rPr lang="ko-KR" altLang="en-US" dirty="0" smtClean="0"/>
              <a:t>보안 규정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판독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허가 등급 ≥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비밀 등급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  <a:tabLst>
                <a:tab pos="1074738" algn="l"/>
              </a:tabLst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갱신</a:t>
            </a:r>
            <a:r>
              <a:rPr lang="en-US" altLang="ko-KR" dirty="0" smtClean="0"/>
              <a:t>: </a:t>
            </a:r>
            <a:r>
              <a:rPr lang="ko-KR" altLang="en-US" dirty="0"/>
              <a:t>사용자의 허가 등급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/>
              <a:t>j</a:t>
            </a:r>
            <a:r>
              <a:rPr lang="ko-KR" altLang="en-US" dirty="0"/>
              <a:t>의 비밀 </a:t>
            </a:r>
            <a:r>
              <a:rPr lang="ko-KR" altLang="en-US" dirty="0" smtClean="0"/>
              <a:t>등급</a:t>
            </a:r>
            <a:endParaRPr lang="en-US" altLang="ko-KR" dirty="0" smtClean="0"/>
          </a:p>
          <a:p>
            <a:pPr marL="1430338" lvl="3" indent="-361950"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ko-KR" altLang="en-US" dirty="0" smtClean="0"/>
              <a:t>상급자가 임의로 갱신하는 것을 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425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개인적인 비밀을 내용으로 하는 레코드로 구성되나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개인에 관한 정보는 제공하지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요약 정보만 제공하는 </a:t>
            </a:r>
            <a:r>
              <a:rPr lang="en-US" altLang="ko-KR" dirty="0" smtClean="0"/>
              <a:t>DB</a:t>
            </a:r>
          </a:p>
          <a:p>
            <a:pPr lvl="1"/>
            <a:r>
              <a:rPr lang="ko-KR" altLang="en-US" dirty="0" smtClean="0"/>
              <a:t>문제점</a:t>
            </a:r>
            <a:r>
              <a:rPr lang="en-US" altLang="ko-KR" dirty="0" smtClean="0"/>
              <a:t>: individual tracker &amp; general tracker</a:t>
            </a:r>
            <a:r>
              <a:rPr lang="ko-KR" altLang="en-US" dirty="0" smtClean="0"/>
              <a:t>를 통하여 개인의 비밀정보를 추론할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통계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대한 보안의 목적은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개인 정보를 추론할 수 없도록 방지하는 것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보안 대책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만족할 만한 것이 없다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데이터를 서로 교환하여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데이터를 계속적으로 접근할 수 없도록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질의문의 결과에 </a:t>
            </a:r>
            <a:r>
              <a:rPr lang="ko-KR" altLang="en-US" dirty="0" err="1" smtClean="0"/>
              <a:t>부정확성을</a:t>
            </a:r>
            <a:r>
              <a:rPr lang="ko-KR" altLang="en-US" dirty="0" smtClean="0"/>
              <a:t> 첨가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63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Encryption(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091703"/>
          </a:xfrm>
        </p:spPr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암호화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 등을 저장하거나 전송할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암호 형태로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변환시키는 것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데이터를 암호화하여 그 내용을 판독할 수 없게 함으로써 보안 유지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암호화 시스템</a:t>
            </a:r>
            <a:r>
              <a:rPr lang="en-US" altLang="ko-KR" dirty="0" smtClean="0"/>
              <a:t>(cipher system)</a:t>
            </a:r>
            <a:r>
              <a:rPr lang="ko-KR" altLang="en-US" dirty="0" smtClean="0"/>
              <a:t>의 구성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암호화 알고리즘 </a:t>
            </a:r>
            <a:r>
              <a:rPr lang="en-US" altLang="ko-KR" dirty="0" smtClean="0"/>
              <a:t>E(encryption algorithm)</a:t>
            </a:r>
          </a:p>
          <a:p>
            <a:pPr lvl="2"/>
            <a:r>
              <a:rPr lang="ko-KR" altLang="en-US" dirty="0" smtClean="0"/>
              <a:t>해독 알고리즘 </a:t>
            </a:r>
            <a:r>
              <a:rPr lang="en-US" altLang="ko-KR" dirty="0" smtClean="0"/>
              <a:t>D(decryption algorithm)</a:t>
            </a:r>
          </a:p>
          <a:p>
            <a:pPr lvl="2"/>
            <a:r>
              <a:rPr lang="ko-KR" altLang="en-US" dirty="0" smtClean="0"/>
              <a:t>암호화 키 </a:t>
            </a:r>
            <a:r>
              <a:rPr lang="en-US" altLang="ko-KR" dirty="0" smtClean="0"/>
              <a:t>K(encryption key)</a:t>
            </a:r>
          </a:p>
          <a:p>
            <a:pPr lvl="2"/>
            <a:r>
              <a:rPr lang="ko-KR" altLang="en-US" dirty="0" smtClean="0"/>
              <a:t>해독 키</a:t>
            </a:r>
            <a:r>
              <a:rPr lang="en-US" altLang="ko-KR" dirty="0" smtClean="0"/>
              <a:t>(decryption key) : </a:t>
            </a:r>
            <a:r>
              <a:rPr lang="ko-KR" altLang="en-US" dirty="0" smtClean="0"/>
              <a:t>암호화 키와 같을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505254"/>
            <a:ext cx="7772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P: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평문</a:t>
            </a:r>
            <a:r>
              <a:rPr lang="en-US" altLang="ko-KR" dirty="0" smtClean="0">
                <a:latin typeface="Times New Roman" panose="02020603050405020304" pitchFamily="18" charset="0"/>
              </a:rPr>
              <a:t>(plain text), C: </a:t>
            </a:r>
            <a:r>
              <a:rPr lang="ko-KR" altLang="en-US" dirty="0" smtClean="0">
                <a:latin typeface="Times New Roman" panose="02020603050405020304" pitchFamily="18" charset="0"/>
              </a:rPr>
              <a:t>암호문</a:t>
            </a:r>
            <a:r>
              <a:rPr lang="en-US" altLang="ko-KR" dirty="0" smtClean="0">
                <a:latin typeface="Times New Roman" panose="02020603050405020304" pitchFamily="18" charset="0"/>
              </a:rPr>
              <a:t>(cipher text)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 = 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ko-KR" baseline="300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(P),   P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ko-KR" baseline="300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(C)</a:t>
            </a:r>
            <a:endParaRPr lang="ko-KR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995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 기법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8775" indent="-358775">
              <a:buFont typeface="+mj-lt"/>
              <a:buAutoNum type="romanUcPeriod"/>
            </a:pPr>
            <a:r>
              <a:rPr lang="ko-KR" altLang="en-US" dirty="0" smtClean="0"/>
              <a:t>전치 기법</a:t>
            </a:r>
            <a:r>
              <a:rPr lang="en-US" altLang="ko-KR" dirty="0" smtClean="0"/>
              <a:t>(transposed method)</a:t>
            </a:r>
          </a:p>
          <a:p>
            <a:pPr marL="714375" lvl="1" indent="-358775"/>
            <a:r>
              <a:rPr lang="ko-KR" altLang="en-US" dirty="0" smtClean="0"/>
              <a:t>일정한 규칙에 따라 데이터의 문자를 순열로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358775" indent="-358775">
              <a:buFont typeface="+mj-lt"/>
              <a:buAutoNum type="romanUcPeriod"/>
            </a:pPr>
            <a:r>
              <a:rPr lang="ko-KR" altLang="en-US" dirty="0" smtClean="0"/>
              <a:t>대체 기법</a:t>
            </a:r>
            <a:r>
              <a:rPr lang="en-US" altLang="ko-KR" dirty="0" smtClean="0"/>
              <a:t>(substitution method)</a:t>
            </a:r>
          </a:p>
          <a:p>
            <a:pPr marL="714375" lvl="1" indent="-358775"/>
            <a:r>
              <a:rPr lang="ko-KR" altLang="en-US" dirty="0" err="1" smtClean="0"/>
              <a:t>평문의</a:t>
            </a:r>
            <a:r>
              <a:rPr lang="ko-KR" altLang="en-US" dirty="0" smtClean="0"/>
              <a:t> 문자나 단어를 다른 문자나 단어로 대체시킴</a:t>
            </a:r>
            <a:r>
              <a:rPr lang="en-US" altLang="ko-KR" dirty="0" smtClean="0"/>
              <a:t>.</a:t>
            </a:r>
          </a:p>
          <a:p>
            <a:pPr marL="714375" lvl="1" indent="-358775"/>
            <a:r>
              <a:rPr lang="ko-KR" altLang="en-US" dirty="0" smtClean="0"/>
              <a:t>암호화 키만 알면 쉽게 해독 가능</a:t>
            </a:r>
            <a:endParaRPr lang="en-US" altLang="ko-KR" dirty="0" smtClean="0"/>
          </a:p>
          <a:p>
            <a:pPr marL="358775" indent="-358775">
              <a:buFont typeface="+mj-lt"/>
              <a:buAutoNum type="romanUcPeriod"/>
            </a:pPr>
            <a:r>
              <a:rPr lang="en-US" altLang="ko-KR" dirty="0" smtClean="0"/>
              <a:t>DES(Data Encryption Standard)</a:t>
            </a:r>
          </a:p>
          <a:p>
            <a:pPr marL="714375" lvl="1" indent="-358775"/>
            <a:r>
              <a:rPr lang="en-US" altLang="ko-KR" dirty="0" smtClean="0"/>
              <a:t>IBM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연방 정부 표준으로 채택</a:t>
            </a:r>
            <a:endParaRPr lang="en-US" altLang="ko-KR" dirty="0" smtClean="0"/>
          </a:p>
          <a:p>
            <a:pPr marL="714375" lvl="1" indent="-358775"/>
            <a:r>
              <a:rPr lang="ko-KR" altLang="en-US" dirty="0" smtClean="0"/>
              <a:t>순열과 대체 방법을 혼용</a:t>
            </a:r>
            <a:r>
              <a:rPr lang="en-US" altLang="ko-KR" dirty="0" smtClean="0"/>
              <a:t>. 64</a:t>
            </a:r>
            <a:r>
              <a:rPr lang="ko-KR" altLang="en-US" dirty="0" smtClean="0"/>
              <a:t>비트로 된 암호화 키 사용</a:t>
            </a:r>
            <a:endParaRPr lang="en-US" altLang="ko-KR" dirty="0" smtClean="0"/>
          </a:p>
          <a:p>
            <a:pPr marL="714375" lvl="1" indent="-358775"/>
            <a:r>
              <a:rPr lang="ko-KR" altLang="en-US" dirty="0" smtClean="0"/>
              <a:t>장점</a:t>
            </a:r>
            <a:endParaRPr lang="en-US" altLang="ko-KR" dirty="0"/>
          </a:p>
          <a:p>
            <a:pPr marL="1082675" lvl="2" indent="-358775"/>
            <a:r>
              <a:rPr lang="ko-KR" altLang="en-US" dirty="0" smtClean="0"/>
              <a:t>데이터 전송 및 저장에 사용 가능</a:t>
            </a:r>
            <a:endParaRPr lang="en-US" altLang="ko-KR" dirty="0" smtClean="0"/>
          </a:p>
          <a:p>
            <a:pPr marL="1082675" lvl="2" indent="-358775"/>
            <a:r>
              <a:rPr lang="ko-KR" altLang="en-US" dirty="0" smtClean="0"/>
              <a:t>키의 보호가 보안의 핵심</a:t>
            </a:r>
            <a:endParaRPr lang="en-US" altLang="ko-KR" dirty="0" smtClean="0"/>
          </a:p>
          <a:p>
            <a:pPr marL="1082675" lvl="2" indent="-358775"/>
            <a:r>
              <a:rPr lang="ko-KR" altLang="en-US" dirty="0" smtClean="0"/>
              <a:t>구현 비용이 저렴하고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효율이 높다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80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 smtClean="0"/>
                  <a:t>트랜잭션의 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일련의 연산 집합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하나의 논리적 기능을 수행하기 위한 작업 단위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DB</a:t>
                </a:r>
                <a:r>
                  <a:rPr lang="ko-KR" altLang="en-US" dirty="0" smtClean="0"/>
                  <a:t>의 일관된 상태를 또 다른 일관된 상태로 변환</a:t>
                </a:r>
                <a:endParaRPr lang="en-US" altLang="ko-KR" dirty="0" smtClean="0"/>
              </a:p>
              <a:p>
                <a:pPr marL="106838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𝑇</m:t>
                      </m:r>
                      <m:r>
                        <a:rPr lang="en-US" altLang="ko-KR" b="0" i="1" smtClean="0">
                          <a:latin typeface="Cambria Math"/>
                        </a:rPr>
                        <m:t> :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       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en-US" altLang="ko-KR" dirty="0" smtClean="0"/>
              </a:p>
              <a:p>
                <a:pPr marL="630238" lvl="1" indent="-285750"/>
                <a:r>
                  <a:rPr lang="ko-KR" altLang="en-US" dirty="0" smtClean="0"/>
                  <a:t>트랜잭션에 포함된 모든 연산은 불가분의 관계</a:t>
                </a:r>
                <a:endParaRPr lang="en-US" altLang="ko-KR" dirty="0" smtClean="0"/>
              </a:p>
              <a:p>
                <a:pPr marL="274638" indent="-285750"/>
                <a:r>
                  <a:rPr lang="ko-KR" altLang="en-US" dirty="0" smtClean="0"/>
                  <a:t>트랜잭션의 특성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ACID </a:t>
                </a:r>
                <a:r>
                  <a:rPr lang="ko-KR" altLang="en-US" dirty="0" smtClean="0"/>
                  <a:t>성질</a:t>
                </a:r>
                <a:endParaRPr lang="en-US" altLang="ko-KR" dirty="0" smtClean="0"/>
              </a:p>
              <a:p>
                <a:pPr marL="630238" lvl="1" indent="-285750"/>
                <a:r>
                  <a:rPr lang="en-US" altLang="ko-KR" dirty="0" smtClean="0"/>
                  <a:t>Atomic(</a:t>
                </a:r>
                <a:r>
                  <a:rPr lang="ko-KR" altLang="en-US" dirty="0" err="1" smtClean="0"/>
                  <a:t>원자성</a:t>
                </a:r>
                <a:r>
                  <a:rPr lang="en-US" altLang="ko-KR" dirty="0"/>
                  <a:t>): </a:t>
                </a:r>
                <a:r>
                  <a:rPr lang="en-US" altLang="ko-KR" dirty="0" smtClean="0"/>
                  <a:t>Either </a:t>
                </a:r>
                <a:r>
                  <a:rPr lang="en-US" altLang="ko-KR" dirty="0"/>
                  <a:t>all or none of </a:t>
                </a:r>
                <a:r>
                  <a:rPr lang="en-US" altLang="ko-KR" dirty="0" smtClean="0"/>
                  <a:t>DB actions occur.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All or nothing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pPr marL="630238" lvl="1" indent="-285750"/>
                <a:r>
                  <a:rPr lang="en-US" altLang="ko-KR" dirty="0" smtClean="0"/>
                  <a:t>Consistent(</a:t>
                </a:r>
                <a:r>
                  <a:rPr lang="ko-KR" altLang="en-US" dirty="0" smtClean="0"/>
                  <a:t>일관성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트랜잭션이 성공적으로 완료되면 </a:t>
                </a:r>
                <a:r>
                  <a:rPr lang="en-US" altLang="ko-KR" dirty="0" smtClean="0"/>
                  <a:t>DB</a:t>
                </a:r>
                <a:r>
                  <a:rPr lang="ko-KR" altLang="en-US" dirty="0" smtClean="0"/>
                  <a:t>는 항상 일관된 상태를 유지</a:t>
                </a:r>
                <a:endParaRPr lang="en-US" altLang="ko-KR" dirty="0" smtClean="0"/>
              </a:p>
              <a:p>
                <a:pPr marL="630238" lvl="1" indent="-285750"/>
                <a:r>
                  <a:rPr lang="en-US" altLang="ko-KR" dirty="0" smtClean="0"/>
                  <a:t>Isolated(</a:t>
                </a:r>
                <a:r>
                  <a:rPr lang="ko-KR" altLang="en-US" dirty="0" err="1" smtClean="0"/>
                  <a:t>격리성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실행 중인 트랜잭션의 중간 결과에는 다른 트랜잭션이 접근할 수 없다</a:t>
                </a:r>
                <a:r>
                  <a:rPr lang="en-US" altLang="ko-KR" dirty="0"/>
                  <a:t>!</a:t>
                </a:r>
                <a:endParaRPr lang="en-US" altLang="ko-KR" dirty="0" smtClean="0"/>
              </a:p>
              <a:p>
                <a:pPr marL="630238" lvl="1" indent="-285750"/>
                <a:r>
                  <a:rPr lang="en-US" altLang="ko-KR" dirty="0" smtClean="0"/>
                  <a:t>Durable(</a:t>
                </a:r>
                <a:r>
                  <a:rPr lang="ko-KR" altLang="en-US" dirty="0" smtClean="0"/>
                  <a:t>영속성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트랜잭션이 성공적으로 완료되면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결과는 영속적이다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시스템은 어떠한 경우에도 완료된 결과에 대한 영속성을 보장해야 한다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pPr marL="274638" indent="-285750"/>
                <a:endParaRPr lang="en-US" altLang="ko-KR" dirty="0" smtClean="0"/>
              </a:p>
              <a:p>
                <a:pPr marL="630238" lvl="1" indent="-285750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25" r="-1333" b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29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기법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dirty="0"/>
              <a:t>공개 키 암호화 </a:t>
            </a:r>
            <a:r>
              <a:rPr lang="en-US" altLang="ko-KR" dirty="0"/>
              <a:t>(public key encryption) </a:t>
            </a:r>
            <a:r>
              <a:rPr lang="ko-KR" altLang="en-US" dirty="0"/>
              <a:t>기법</a:t>
            </a:r>
          </a:p>
          <a:p>
            <a:pPr marL="698500" lvl="1" indent="-342900"/>
            <a:r>
              <a:rPr lang="ko-KR" altLang="en-US" dirty="0" smtClean="0"/>
              <a:t>암호화 알고리즘과 암호화 키는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해독 알고리즘과 해독 키는 비밀로 유지</a:t>
            </a:r>
            <a:endParaRPr lang="en-US" altLang="ko-KR" dirty="0" smtClean="0"/>
          </a:p>
          <a:p>
            <a:pPr marL="698500" lvl="1" indent="-342900"/>
            <a:r>
              <a:rPr lang="ko-KR" altLang="en-US" dirty="0" smtClean="0"/>
              <a:t>해독 키는 암호화 키로부터 유도 불가능</a:t>
            </a:r>
            <a:endParaRPr lang="en-US" altLang="ko-KR" dirty="0" smtClean="0"/>
          </a:p>
          <a:p>
            <a:pPr marL="698500" lvl="1" indent="-342900"/>
            <a:r>
              <a:rPr lang="en-US" altLang="ko-KR" dirty="0" smtClean="0"/>
              <a:t>RSA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Rivest</a:t>
            </a:r>
            <a:r>
              <a:rPr lang="en-US" altLang="ko-KR" dirty="0" smtClean="0"/>
              <a:t>, Shamir, </a:t>
            </a:r>
            <a:r>
              <a:rPr lang="en-US" altLang="ko-KR" dirty="0" err="1" smtClean="0"/>
              <a:t>Adleman</a:t>
            </a:r>
            <a:r>
              <a:rPr lang="ko-KR" altLang="en-US" dirty="0" smtClean="0"/>
              <a:t>이 제안</a:t>
            </a:r>
            <a:endParaRPr lang="en-US" altLang="ko-KR" dirty="0" smtClean="0"/>
          </a:p>
          <a:p>
            <a:pPr marL="1066800" lvl="2" indent="-342900"/>
            <a:r>
              <a:rPr lang="en-US" altLang="ko-KR" dirty="0" smtClean="0"/>
              <a:t>E</a:t>
            </a:r>
            <a:r>
              <a:rPr lang="en-US" altLang="ko-KR" baseline="-25000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R</a:t>
            </a:r>
            <a:r>
              <a:rPr lang="ko-KR" altLang="en-US" dirty="0" smtClean="0"/>
              <a:t>은 역함수 관계</a:t>
            </a:r>
            <a:endParaRPr lang="en-US" altLang="ko-KR" dirty="0" smtClean="0"/>
          </a:p>
          <a:p>
            <a:pPr marL="1066800" lvl="2" indent="-342900"/>
            <a:r>
              <a:rPr lang="en-US" altLang="ko-KR" dirty="0" smtClean="0"/>
              <a:t>C = E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(P),   P = D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(C) = D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(E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(C))</a:t>
            </a:r>
          </a:p>
          <a:p>
            <a:pPr marL="698500" lvl="1" indent="-342900"/>
            <a:r>
              <a:rPr lang="ko-KR" altLang="en-US" dirty="0" smtClean="0"/>
              <a:t>서명 인증</a:t>
            </a:r>
            <a:r>
              <a:rPr lang="en-US" altLang="ko-KR" dirty="0" smtClean="0"/>
              <a:t>(signature authentication)</a:t>
            </a:r>
            <a:r>
              <a:rPr lang="ko-KR" altLang="en-US" dirty="0" smtClean="0"/>
              <a:t>에 적용 가능</a:t>
            </a:r>
            <a:endParaRPr lang="en-US" altLang="ko-KR" dirty="0" smtClean="0"/>
          </a:p>
          <a:p>
            <a:pPr marL="1066800" lvl="2" indent="-342900"/>
            <a:r>
              <a:rPr lang="ko-KR" altLang="en-US" dirty="0" smtClean="0"/>
              <a:t>암호문으로 교신할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수신인은 발송인을 확인할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발송인은 지정된 수신인만 해독할 수 있다는 것을 확인 가능</a:t>
            </a:r>
            <a:endParaRPr lang="en-US" altLang="ko-KR" dirty="0" smtClean="0"/>
          </a:p>
          <a:p>
            <a:pPr marL="1066800" lvl="2" indent="-342900"/>
            <a:r>
              <a:rPr lang="ko-KR" altLang="en-US" dirty="0" smtClean="0"/>
              <a:t>발송인</a:t>
            </a:r>
            <a:r>
              <a:rPr lang="en-US" altLang="ko-KR" dirty="0" smtClean="0"/>
              <a:t>(Sender): C = E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(P)),</a:t>
            </a:r>
            <a:r>
              <a:rPr lang="ko-KR" altLang="en-US" dirty="0" smtClean="0"/>
              <a:t> </a:t>
            </a:r>
            <a:r>
              <a:rPr lang="ko-KR" altLang="en-US" dirty="0"/>
              <a:t>암호문 </a:t>
            </a:r>
            <a:r>
              <a:rPr lang="en-US" altLang="ko-KR" dirty="0"/>
              <a:t>C</a:t>
            </a:r>
            <a:r>
              <a:rPr lang="ko-KR" altLang="en-US" dirty="0"/>
              <a:t>를 발송</a:t>
            </a:r>
            <a:endParaRPr lang="en-US" altLang="ko-KR" dirty="0"/>
          </a:p>
          <a:p>
            <a:pPr marL="1066800" lvl="2" indent="-342900"/>
            <a:r>
              <a:rPr lang="ko-KR" altLang="en-US" dirty="0" smtClean="0"/>
              <a:t>수신인</a:t>
            </a:r>
            <a:r>
              <a:rPr lang="en-US" altLang="ko-KR" dirty="0" smtClean="0"/>
              <a:t>(Receiver): E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(C)) = E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(E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(P)))) = E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(P)) = 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98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DBA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DBA</a:t>
            </a:r>
          </a:p>
          <a:p>
            <a:pPr lvl="1"/>
            <a:r>
              <a:rPr lang="en-US" altLang="ko-KR" dirty="0" smtClean="0"/>
              <a:t>A person or office </a:t>
            </a:r>
            <a:r>
              <a:rPr lang="en-US" altLang="ko-KR" dirty="0"/>
              <a:t>specific to a single </a:t>
            </a:r>
            <a:r>
              <a:rPr lang="en-US" altLang="ko-KR" dirty="0" smtClean="0"/>
              <a:t>database &amp; its </a:t>
            </a:r>
            <a:r>
              <a:rPr lang="en-US" altLang="ko-KR" dirty="0"/>
              <a:t>applications</a:t>
            </a:r>
          </a:p>
          <a:p>
            <a:r>
              <a:rPr lang="en-US" altLang="ko-KR" dirty="0" smtClean="0"/>
              <a:t>DBA</a:t>
            </a:r>
            <a:r>
              <a:rPr lang="ko-KR" altLang="en-US" dirty="0" smtClean="0"/>
              <a:t>의 임무</a:t>
            </a:r>
            <a:endParaRPr lang="en-US" altLang="ko-KR" dirty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/>
              <a:t>구조 관리</a:t>
            </a:r>
          </a:p>
          <a:p>
            <a:pPr lvl="1"/>
            <a:r>
              <a:rPr lang="ko-KR" altLang="en-US" dirty="0"/>
              <a:t>병행 처리 제어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보안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복구</a:t>
            </a:r>
          </a:p>
          <a:p>
            <a:pPr lvl="1"/>
            <a:r>
              <a:rPr lang="en-US" altLang="ko-KR" dirty="0"/>
              <a:t>DBMS </a:t>
            </a:r>
            <a:r>
              <a:rPr lang="ko-KR" altLang="en-US" dirty="0" smtClean="0"/>
              <a:t>관리 및 </a:t>
            </a:r>
            <a:r>
              <a:rPr lang="en-US" altLang="ko-KR" dirty="0" smtClean="0"/>
              <a:t>Data Store(</a:t>
            </a:r>
            <a:r>
              <a:rPr lang="ko-KR" altLang="en-US" dirty="0" smtClean="0"/>
              <a:t>자료 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06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DB </a:t>
            </a:r>
            <a:r>
              <a:rPr lang="ko-KR" altLang="en-US" dirty="0"/>
              <a:t>구조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개발에 참여</a:t>
            </a:r>
          </a:p>
          <a:p>
            <a:pPr lvl="1"/>
            <a:r>
              <a:rPr lang="en-US" altLang="ko-KR" dirty="0"/>
              <a:t>requirements analysis, data modeling</a:t>
            </a:r>
            <a:r>
              <a:rPr lang="ko-KR" altLang="en-US" dirty="0"/>
              <a:t>을 지원</a:t>
            </a:r>
          </a:p>
          <a:p>
            <a:pPr lvl="1"/>
            <a:r>
              <a:rPr lang="en-US" altLang="ko-KR" dirty="0"/>
              <a:t>database </a:t>
            </a: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생성에 적극적 역할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r>
              <a:rPr lang="en-US" altLang="ko-KR" dirty="0" smtClean="0"/>
              <a:t>Database </a:t>
            </a:r>
            <a:r>
              <a:rPr lang="en-US" altLang="ko-KR" dirty="0"/>
              <a:t>structure </a:t>
            </a:r>
            <a:r>
              <a:rPr lang="ko-KR" altLang="en-US" dirty="0"/>
              <a:t>변경을 지원</a:t>
            </a:r>
          </a:p>
          <a:p>
            <a:pPr lvl="1"/>
            <a:r>
              <a:rPr lang="ko-KR" altLang="en-US" dirty="0"/>
              <a:t>체계적 변경제어</a:t>
            </a:r>
            <a:r>
              <a:rPr lang="en-US" altLang="ko-KR" dirty="0"/>
              <a:t>(change control )</a:t>
            </a:r>
            <a:r>
              <a:rPr lang="ko-KR" altLang="en-US" dirty="0"/>
              <a:t>절차 수립</a:t>
            </a:r>
          </a:p>
          <a:p>
            <a:pPr lvl="1"/>
            <a:r>
              <a:rPr lang="ko-KR" altLang="en-US" dirty="0"/>
              <a:t>조직 전체 관점에서 해결책 수립 </a:t>
            </a:r>
            <a:r>
              <a:rPr lang="ko-KR" altLang="en-US" dirty="0" smtClean="0"/>
              <a:t>및 </a:t>
            </a:r>
            <a:r>
              <a:rPr lang="ko-KR" altLang="en-US" dirty="0"/>
              <a:t>모든 사용자에게 가해지는 영향 평가</a:t>
            </a:r>
          </a:p>
          <a:p>
            <a:pPr lvl="1"/>
            <a:r>
              <a:rPr lang="ko-KR" altLang="en-US" dirty="0"/>
              <a:t>구조 변경에 따른 문제에 대비</a:t>
            </a:r>
          </a:p>
          <a:p>
            <a:pPr lvl="1"/>
            <a:r>
              <a:rPr lang="ko-KR" altLang="en-US" dirty="0"/>
              <a:t>체계적 문서화</a:t>
            </a:r>
          </a:p>
          <a:p>
            <a:pPr lvl="2"/>
            <a:r>
              <a:rPr lang="en-US" altLang="ko-KR" dirty="0"/>
              <a:t>CASE </a:t>
            </a:r>
            <a:r>
              <a:rPr lang="ko-KR" altLang="en-US" dirty="0"/>
              <a:t>도구 </a:t>
            </a:r>
          </a:p>
          <a:p>
            <a:pPr lvl="2"/>
            <a:r>
              <a:rPr lang="en-US" altLang="ko-KR" dirty="0"/>
              <a:t>history data </a:t>
            </a:r>
            <a:r>
              <a:rPr lang="ko-KR" altLang="en-US" dirty="0"/>
              <a:t>활용에도 </a:t>
            </a:r>
            <a:r>
              <a:rPr lang="ko-KR" altLang="en-US" dirty="0" smtClean="0"/>
              <a:t>중요함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31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DBA</a:t>
            </a:r>
            <a:r>
              <a:rPr lang="ko-KR" altLang="en-US" dirty="0"/>
              <a:t>의 책임</a:t>
            </a:r>
          </a:p>
          <a:p>
            <a:pPr lvl="1"/>
            <a:r>
              <a:rPr lang="ko-KR" altLang="en-US" dirty="0"/>
              <a:t>데이터베이스 성능 보고서 작성</a:t>
            </a:r>
          </a:p>
          <a:p>
            <a:pPr lvl="1"/>
            <a:r>
              <a:rPr lang="ko-KR" altLang="en-US" dirty="0"/>
              <a:t>사용자 성능 불만 조사</a:t>
            </a:r>
          </a:p>
          <a:p>
            <a:pPr lvl="1"/>
            <a:r>
              <a:rPr lang="ko-KR" altLang="en-US" dirty="0"/>
              <a:t>데이터베이스 구조</a:t>
            </a:r>
            <a:r>
              <a:rPr lang="en-US" altLang="ko-KR" dirty="0"/>
              <a:t>/</a:t>
            </a:r>
            <a:r>
              <a:rPr lang="ko-KR" altLang="en-US" dirty="0"/>
              <a:t>응용프로그램 설계 변경에 대한 요구를 평가함</a:t>
            </a:r>
          </a:p>
          <a:p>
            <a:pPr lvl="1"/>
            <a:r>
              <a:rPr lang="ko-KR" altLang="en-US" dirty="0"/>
              <a:t>데이터베이스 구조를 변경함</a:t>
            </a: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DBMS feature</a:t>
            </a:r>
            <a:r>
              <a:rPr lang="ko-KR" altLang="en-US" dirty="0"/>
              <a:t>를 평가하고 구현함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를 </a:t>
            </a:r>
            <a:r>
              <a:rPr lang="en-US" altLang="ko-KR" dirty="0"/>
              <a:t>tuning </a:t>
            </a:r>
            <a:r>
              <a:rPr lang="ko-KR" altLang="en-US" dirty="0"/>
              <a:t>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6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031" y="1266092"/>
            <a:ext cx="415876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/>
                <a:ea typeface="HY신명조"/>
              </a:rPr>
              <a:t>▣</a:t>
            </a:r>
            <a:r>
              <a:rPr lang="ko-KR" altLang="en-US" dirty="0" smtClean="0">
                <a:latin typeface="HY신명조"/>
                <a:ea typeface="HY신명조"/>
              </a:rPr>
              <a:t>계좌 </a:t>
            </a:r>
            <a:r>
              <a:rPr lang="en-US" altLang="ko-KR" dirty="0" smtClean="0">
                <a:latin typeface="HY신명조"/>
                <a:ea typeface="HY신명조"/>
              </a:rPr>
              <a:t>A</a:t>
            </a:r>
            <a:r>
              <a:rPr lang="ko-KR" altLang="en-US" dirty="0" smtClean="0">
                <a:latin typeface="HY신명조"/>
                <a:ea typeface="HY신명조"/>
              </a:rPr>
              <a:t>에서 계좌 </a:t>
            </a:r>
            <a:r>
              <a:rPr lang="en-US" altLang="ko-KR" dirty="0" smtClean="0">
                <a:latin typeface="HY신명조"/>
                <a:ea typeface="HY신명조"/>
              </a:rPr>
              <a:t>B</a:t>
            </a:r>
            <a:r>
              <a:rPr lang="ko-KR" altLang="en-US" dirty="0" smtClean="0">
                <a:latin typeface="HY신명조"/>
                <a:ea typeface="HY신명조"/>
              </a:rPr>
              <a:t>로 </a:t>
            </a:r>
            <a:r>
              <a:rPr lang="en-US" altLang="ko-KR" dirty="0" smtClean="0">
                <a:latin typeface="HY신명조"/>
                <a:ea typeface="HY신명조"/>
              </a:rPr>
              <a:t>100</a:t>
            </a:r>
            <a:r>
              <a:rPr lang="ko-KR" altLang="en-US" dirty="0" smtClean="0">
                <a:latin typeface="HY신명조"/>
                <a:ea typeface="HY신명조"/>
              </a:rPr>
              <a:t>원을 이체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4508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HY신명조"/>
                <a:ea typeface="HY신명조"/>
              </a:rPr>
              <a:t>기초잔액</a:t>
            </a:r>
            <a:r>
              <a:rPr lang="en-US" altLang="ko-KR" dirty="0" smtClean="0">
                <a:latin typeface="HY신명조"/>
                <a:ea typeface="HY신명조"/>
              </a:rPr>
              <a:t>-&gt; A:1000, B:2000</a:t>
            </a:r>
          </a:p>
          <a:p>
            <a:pPr marL="4508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HY신명조"/>
                <a:ea typeface="HY신명조"/>
              </a:rPr>
              <a:t>실행 후 </a:t>
            </a:r>
            <a:r>
              <a:rPr lang="en-US" altLang="ko-KR" dirty="0" smtClean="0">
                <a:latin typeface="HY신명조"/>
                <a:ea typeface="HY신명조"/>
              </a:rPr>
              <a:t>-&gt; A: 900, B: 2100</a:t>
            </a:r>
          </a:p>
          <a:p>
            <a:endParaRPr lang="en-US" altLang="ko-KR" dirty="0" smtClean="0">
              <a:latin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</a:rPr>
              <a:t>T : </a:t>
            </a:r>
            <a:r>
              <a:rPr lang="en-US" altLang="ko-KR" dirty="0" err="1" smtClean="0">
                <a:latin typeface="Times New Roman" pitchFamily="18" charset="0"/>
              </a:rPr>
              <a:t>Begin_Trans</a:t>
            </a:r>
            <a:endParaRPr lang="en-US" altLang="ko-KR" dirty="0" smtClean="0">
              <a:latin typeface="Times New Roman" pitchFamily="18" charset="0"/>
            </a:endParaRP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Read(A)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A = A–100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Write(A)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Read(B)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B = B+100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Write(B)</a:t>
            </a:r>
          </a:p>
          <a:p>
            <a:r>
              <a:rPr lang="en-US" altLang="ko-KR" dirty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    </a:t>
            </a:r>
            <a:r>
              <a:rPr lang="en-US" altLang="ko-KR" dirty="0" err="1" smtClean="0">
                <a:latin typeface="Times New Roman" pitchFamily="18" charset="0"/>
              </a:rPr>
              <a:t>End_Trans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1" y="4866422"/>
            <a:ext cx="415876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/>
                <a:ea typeface="HY신명조"/>
              </a:rPr>
              <a:t>▣ </a:t>
            </a:r>
            <a:r>
              <a:rPr lang="ko-KR" altLang="en-US" dirty="0" smtClean="0">
                <a:latin typeface="HY신명조"/>
                <a:ea typeface="HY신명조"/>
              </a:rPr>
              <a:t>만약 </a:t>
            </a:r>
            <a:r>
              <a:rPr lang="en-US" altLang="ko-KR" dirty="0" smtClean="0">
                <a:latin typeface="HY신명조"/>
                <a:ea typeface="HY신명조"/>
              </a:rPr>
              <a:t>A</a:t>
            </a:r>
            <a:r>
              <a:rPr lang="ko-KR" altLang="en-US" dirty="0" smtClean="0">
                <a:latin typeface="HY신명조"/>
                <a:ea typeface="HY신명조"/>
              </a:rPr>
              <a:t>를 저장하고</a:t>
            </a:r>
            <a:r>
              <a:rPr lang="en-US" altLang="ko-KR" dirty="0" smtClean="0">
                <a:latin typeface="HY신명조"/>
                <a:ea typeface="HY신명조"/>
              </a:rPr>
              <a:t>, B</a:t>
            </a:r>
            <a:r>
              <a:rPr lang="ko-KR" altLang="en-US" dirty="0" smtClean="0">
                <a:latin typeface="HY신명조"/>
                <a:ea typeface="HY신명조"/>
              </a:rPr>
              <a:t>를 저장하기</a:t>
            </a:r>
            <a:endParaRPr lang="en-US" altLang="ko-KR" dirty="0" smtClean="0">
              <a:latin typeface="HY신명조"/>
              <a:ea typeface="HY신명조"/>
            </a:endParaRPr>
          </a:p>
          <a:p>
            <a:r>
              <a:rPr lang="en-US" altLang="ko-KR" dirty="0">
                <a:latin typeface="HY신명조"/>
                <a:ea typeface="HY신명조"/>
              </a:rPr>
              <a:t> </a:t>
            </a:r>
            <a:r>
              <a:rPr lang="en-US" altLang="ko-KR" dirty="0" smtClean="0">
                <a:latin typeface="HY신명조"/>
                <a:ea typeface="HY신명조"/>
              </a:rPr>
              <a:t>  </a:t>
            </a:r>
            <a:r>
              <a:rPr lang="ko-KR" altLang="en-US" dirty="0" smtClean="0">
                <a:latin typeface="HY신명조"/>
                <a:ea typeface="HY신명조"/>
              </a:rPr>
              <a:t> 전에 장애</a:t>
            </a:r>
            <a:r>
              <a:rPr lang="ko-KR" altLang="en-US" dirty="0">
                <a:latin typeface="HY신명조"/>
                <a:ea typeface="HY신명조"/>
              </a:rPr>
              <a:t>가</a:t>
            </a:r>
            <a:r>
              <a:rPr lang="ko-KR" altLang="en-US" dirty="0" smtClean="0">
                <a:latin typeface="HY신명조"/>
                <a:ea typeface="HY신명조"/>
              </a:rPr>
              <a:t> 발생했다면</a:t>
            </a:r>
            <a:r>
              <a:rPr lang="en-US" altLang="ko-KR" dirty="0" smtClean="0">
                <a:latin typeface="HY신명조"/>
                <a:ea typeface="HY신명조"/>
              </a:rPr>
              <a:t>?</a:t>
            </a:r>
          </a:p>
          <a:p>
            <a:pPr marL="536575" lvl="1" indent="-176213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신명조"/>
                <a:ea typeface="HY신명조"/>
              </a:rPr>
              <a:t>계좌 </a:t>
            </a:r>
            <a:r>
              <a:rPr lang="en-US" altLang="ko-KR" dirty="0" smtClean="0">
                <a:latin typeface="HY신명조"/>
                <a:ea typeface="HY신명조"/>
              </a:rPr>
              <a:t>A: 900, </a:t>
            </a:r>
            <a:r>
              <a:rPr lang="ko-KR" altLang="en-US" dirty="0" smtClean="0">
                <a:latin typeface="HY신명조"/>
                <a:ea typeface="HY신명조"/>
              </a:rPr>
              <a:t>계좌 </a:t>
            </a:r>
            <a:r>
              <a:rPr lang="en-US" altLang="ko-KR" dirty="0" smtClean="0">
                <a:latin typeface="HY신명조"/>
                <a:ea typeface="HY신명조"/>
              </a:rPr>
              <a:t>B: 2000</a:t>
            </a:r>
          </a:p>
          <a:p>
            <a:pPr marL="536575" lvl="1" indent="-176213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신명조"/>
                <a:ea typeface="HY신명조"/>
              </a:rPr>
              <a:t>모순 상태</a:t>
            </a:r>
            <a:r>
              <a:rPr lang="en-US" altLang="ko-KR" dirty="0" smtClean="0">
                <a:latin typeface="HY신명조"/>
                <a:ea typeface="HY신명조"/>
              </a:rPr>
              <a:t>(inconsistent state)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945" y="1266092"/>
            <a:ext cx="415876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/>
                <a:ea typeface="HY신명조"/>
              </a:rPr>
              <a:t>▣</a:t>
            </a:r>
            <a:r>
              <a:rPr lang="ko-KR" altLang="en-US" dirty="0" smtClean="0">
                <a:latin typeface="HY신명조"/>
                <a:ea typeface="HY신명조"/>
              </a:rPr>
              <a:t>트랜잭션의 </a:t>
            </a:r>
            <a:r>
              <a:rPr lang="ko-KR" altLang="en-US" dirty="0" err="1" smtClean="0">
                <a:latin typeface="HY신명조"/>
                <a:ea typeface="HY신명조"/>
              </a:rPr>
              <a:t>원자성을</a:t>
            </a:r>
            <a:r>
              <a:rPr lang="ko-KR" altLang="en-US" dirty="0" smtClean="0">
                <a:latin typeface="HY신명조"/>
                <a:ea typeface="HY신명조"/>
              </a:rPr>
              <a:t> 위한 연산</a:t>
            </a:r>
            <a:endParaRPr lang="en-US" altLang="ko-KR" dirty="0" smtClean="0">
              <a:latin typeface="HY신명조"/>
              <a:ea typeface="HY신명조"/>
            </a:endParaRPr>
          </a:p>
          <a:p>
            <a:pPr marL="539750" lvl="1" indent="-179388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ko-KR" dirty="0" smtClean="0">
                <a:latin typeface="HY신명조"/>
                <a:ea typeface="HY신명조"/>
              </a:rPr>
              <a:t>Commit(</a:t>
            </a:r>
            <a:r>
              <a:rPr lang="ko-KR" altLang="en-US" dirty="0" smtClean="0">
                <a:latin typeface="HY신명조"/>
                <a:ea typeface="HY신명조"/>
              </a:rPr>
              <a:t>완료</a:t>
            </a:r>
            <a:r>
              <a:rPr lang="en-US" altLang="ko-KR" dirty="0" smtClean="0">
                <a:latin typeface="HY신명조"/>
                <a:ea typeface="HY신명조"/>
              </a:rPr>
              <a:t>)</a:t>
            </a:r>
          </a:p>
          <a:p>
            <a:pPr marL="539750" lvl="1" indent="-179388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ko-KR" dirty="0" smtClean="0">
                <a:latin typeface="HY신명조"/>
                <a:ea typeface="HY신명조"/>
              </a:rPr>
              <a:t>Rollback(</a:t>
            </a:r>
            <a:r>
              <a:rPr lang="ko-KR" altLang="en-US" dirty="0" smtClean="0">
                <a:latin typeface="HY신명조"/>
                <a:ea typeface="HY신명조"/>
              </a:rPr>
              <a:t>철회</a:t>
            </a:r>
            <a:r>
              <a:rPr lang="en-US" altLang="ko-KR" dirty="0" smtClean="0">
                <a:latin typeface="HY신명조"/>
                <a:ea typeface="HY신명조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5946" y="2281099"/>
            <a:ext cx="4158761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/>
                <a:ea typeface="HY신명조"/>
              </a:rPr>
              <a:t>▣Commit</a:t>
            </a:r>
            <a:r>
              <a:rPr lang="ko-KR" altLang="en-US" dirty="0" smtClean="0">
                <a:latin typeface="HY신명조"/>
                <a:ea typeface="HY신명조"/>
              </a:rPr>
              <a:t>와 </a:t>
            </a:r>
            <a:r>
              <a:rPr lang="en-US" altLang="ko-KR" dirty="0" smtClean="0">
                <a:latin typeface="HY신명조"/>
                <a:ea typeface="HY신명조"/>
              </a:rPr>
              <a:t>Rollback</a:t>
            </a:r>
            <a:r>
              <a:rPr lang="ko-KR" altLang="en-US" dirty="0" smtClean="0">
                <a:latin typeface="HY신명조"/>
                <a:ea typeface="HY신명조"/>
              </a:rPr>
              <a:t>을 포함한 코드</a:t>
            </a:r>
            <a:endParaRPr lang="en-US" altLang="ko-KR" dirty="0" smtClean="0">
              <a:latin typeface="HY신명조"/>
              <a:ea typeface="HY신명조"/>
            </a:endParaRPr>
          </a:p>
          <a:p>
            <a:endParaRPr lang="en-US" altLang="ko-KR" sz="800" dirty="0" smtClean="0">
              <a:latin typeface="Times New Roman" pitchFamily="18" charset="0"/>
            </a:endParaRPr>
          </a:p>
          <a:p>
            <a:r>
              <a:rPr lang="en-US" altLang="ko-KR" dirty="0" err="1" smtClean="0">
                <a:latin typeface="Times New Roman" pitchFamily="18" charset="0"/>
              </a:rPr>
              <a:t>Begin_Trans</a:t>
            </a:r>
            <a:r>
              <a:rPr lang="en-US" altLang="ko-KR" dirty="0" smtClean="0">
                <a:latin typeface="Times New Roman" pitchFamily="18" charset="0"/>
              </a:rPr>
              <a:t>;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UPDATE Account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SET balance = balance-100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WHERE </a:t>
            </a:r>
            <a:r>
              <a:rPr lang="en-US" altLang="ko-KR" dirty="0" err="1" smtClean="0">
                <a:latin typeface="Times New Roman" pitchFamily="18" charset="0"/>
              </a:rPr>
              <a:t>acc_no</a:t>
            </a:r>
            <a:r>
              <a:rPr lang="en-US" altLang="ko-KR" dirty="0" smtClean="0">
                <a:latin typeface="Times New Roman" pitchFamily="18" charset="0"/>
              </a:rPr>
              <a:t> = ‘A’;</a:t>
            </a: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If ERROR {Rollback Trans; Return;}</a:t>
            </a:r>
          </a:p>
          <a:p>
            <a:pPr lvl="1"/>
            <a:endParaRPr lang="en-US" altLang="ko-KR" sz="800" dirty="0" smtClean="0">
              <a:latin typeface="Times New Roman" pitchFamily="18" charset="0"/>
            </a:endParaRPr>
          </a:p>
          <a:p>
            <a:pPr lvl="1"/>
            <a:r>
              <a:rPr lang="en-US" altLang="ko-KR" dirty="0">
                <a:latin typeface="Times New Roman" pitchFamily="18" charset="0"/>
              </a:rPr>
              <a:t>UPDATE Account</a:t>
            </a:r>
          </a:p>
          <a:p>
            <a:pPr lvl="1"/>
            <a:r>
              <a:rPr lang="en-US" altLang="ko-KR" dirty="0">
                <a:latin typeface="Times New Roman" pitchFamily="18" charset="0"/>
              </a:rPr>
              <a:t>SET balance = </a:t>
            </a:r>
            <a:r>
              <a:rPr lang="en-US" altLang="ko-KR" dirty="0" smtClean="0">
                <a:latin typeface="Times New Roman" pitchFamily="18" charset="0"/>
              </a:rPr>
              <a:t>balance+100</a:t>
            </a:r>
            <a:endParaRPr lang="en-US" altLang="ko-KR" dirty="0">
              <a:latin typeface="Times New Roman" pitchFamily="18" charset="0"/>
            </a:endParaRPr>
          </a:p>
          <a:p>
            <a:pPr lvl="1"/>
            <a:r>
              <a:rPr lang="en-US" altLang="ko-KR" dirty="0">
                <a:latin typeface="Times New Roman" pitchFamily="18" charset="0"/>
              </a:rPr>
              <a:t>WHERE </a:t>
            </a:r>
            <a:r>
              <a:rPr lang="en-US" altLang="ko-KR" dirty="0" err="1">
                <a:latin typeface="Times New Roman" pitchFamily="18" charset="0"/>
              </a:rPr>
              <a:t>acc_no</a:t>
            </a:r>
            <a:r>
              <a:rPr lang="en-US" altLang="ko-KR" dirty="0">
                <a:latin typeface="Times New Roman" pitchFamily="18" charset="0"/>
              </a:rPr>
              <a:t> = </a:t>
            </a:r>
            <a:r>
              <a:rPr lang="en-US" altLang="ko-KR" dirty="0" smtClean="0">
                <a:latin typeface="Times New Roman" pitchFamily="18" charset="0"/>
              </a:rPr>
              <a:t>‘B’;</a:t>
            </a:r>
            <a:endParaRPr lang="en-US" altLang="ko-KR" dirty="0">
              <a:latin typeface="Times New Roman" pitchFamily="18" charset="0"/>
            </a:endParaRPr>
          </a:p>
          <a:p>
            <a:pPr lvl="1"/>
            <a:r>
              <a:rPr lang="en-US" altLang="ko-KR" dirty="0">
                <a:latin typeface="Times New Roman" pitchFamily="18" charset="0"/>
              </a:rPr>
              <a:t>If ERROR {Rollback Trans; Return</a:t>
            </a:r>
            <a:r>
              <a:rPr lang="en-US" altLang="ko-KR" dirty="0" smtClean="0">
                <a:latin typeface="Times New Roman" pitchFamily="18" charset="0"/>
              </a:rPr>
              <a:t>;}</a:t>
            </a:r>
          </a:p>
          <a:p>
            <a:pPr lvl="1"/>
            <a:endParaRPr lang="en-US" altLang="ko-KR" sz="800" dirty="0">
              <a:latin typeface="Times New Roman" pitchFamily="18" charset="0"/>
            </a:endParaRPr>
          </a:p>
          <a:p>
            <a:pPr lvl="1"/>
            <a:r>
              <a:rPr lang="en-US" altLang="ko-KR" dirty="0" smtClean="0">
                <a:latin typeface="Times New Roman" pitchFamily="18" charset="0"/>
              </a:rPr>
              <a:t>Commit Trans; Return;</a:t>
            </a:r>
          </a:p>
          <a:p>
            <a:r>
              <a:rPr lang="en-US" altLang="ko-KR" dirty="0" err="1" smtClean="0">
                <a:latin typeface="Times New Roman" pitchFamily="18" charset="0"/>
              </a:rPr>
              <a:t>End_Trans</a:t>
            </a:r>
            <a:r>
              <a:rPr lang="en-US" altLang="ko-KR" dirty="0" smtClean="0">
                <a:latin typeface="Times New Roman" pitchFamily="18" charset="0"/>
              </a:rPr>
              <a:t>;</a:t>
            </a:r>
            <a:endParaRPr lang="ko-KR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34837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  <a:txDef>
      <a:spPr>
        <a:solidFill>
          <a:schemeClr val="bg1">
            <a:lumMod val="95000"/>
          </a:schemeClr>
        </a:solidFill>
      </a:spPr>
      <a:bodyPr wrap="square" rtlCol="0">
        <a:spAutoFit/>
      </a:bodyPr>
      <a:lstStyle>
        <a:defPPr>
          <a:defRPr dirty="0">
            <a:latin typeface="Times New Roman" pitchFamily="18" charset="0"/>
          </a:defRPr>
        </a:defPPr>
      </a:lstStyle>
    </a:tx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3166</TotalTime>
  <Pages>78</Pages>
  <Words>6532</Words>
  <Application>Microsoft Office PowerPoint</Application>
  <PresentationFormat>화면 슬라이드 쇼(4:3)</PresentationFormat>
  <Paragraphs>1063</Paragraphs>
  <Slides>83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4" baseType="lpstr">
      <vt:lpstr>HY신명조</vt:lpstr>
      <vt:lpstr>굴림</vt:lpstr>
      <vt:lpstr>돋움</vt:lpstr>
      <vt:lpstr>바탕체</vt:lpstr>
      <vt:lpstr>휴먼편지체</vt:lpstr>
      <vt:lpstr>Arial</vt:lpstr>
      <vt:lpstr>Cambria Math</vt:lpstr>
      <vt:lpstr>Times New Roman</vt:lpstr>
      <vt:lpstr>Wingdings</vt:lpstr>
      <vt:lpstr>색종이 상자</vt:lpstr>
      <vt:lpstr>Photo Editor Photo</vt:lpstr>
      <vt:lpstr>DBMS(2)</vt:lpstr>
      <vt:lpstr>Failure (장애 or 고장) </vt:lpstr>
      <vt:lpstr>Recovery (회복)(1)</vt:lpstr>
      <vt:lpstr>Recovery (회복)(2)</vt:lpstr>
      <vt:lpstr>Log 예시</vt:lpstr>
      <vt:lpstr>DBMS의 저장 장치</vt:lpstr>
      <vt:lpstr>DBMS의 저장 연산</vt:lpstr>
      <vt:lpstr>Transaction</vt:lpstr>
      <vt:lpstr>Transaction 예시</vt:lpstr>
      <vt:lpstr>Transaction 상태</vt:lpstr>
      <vt:lpstr>회복 방법</vt:lpstr>
      <vt:lpstr>DB Log</vt:lpstr>
      <vt:lpstr>Log를 이용한 회복</vt:lpstr>
      <vt:lpstr>Deferred Update 회복 기법</vt:lpstr>
      <vt:lpstr>Deferred Update 회복 예시</vt:lpstr>
      <vt:lpstr>Immediate Update 회복 기법</vt:lpstr>
      <vt:lpstr>Immediate Update 회복 예시</vt:lpstr>
      <vt:lpstr>Checkpoint 회복 기법</vt:lpstr>
      <vt:lpstr>검사시점 기법에서의 트랜잭션 유형</vt:lpstr>
      <vt:lpstr>검사시점을 사용한 회복 방법</vt:lpstr>
      <vt:lpstr>Shadow Paging 기법(1)</vt:lpstr>
      <vt:lpstr>Shadow Paging 기법(2)</vt:lpstr>
      <vt:lpstr>Media Recovery</vt:lpstr>
      <vt:lpstr>Media Recovery</vt:lpstr>
      <vt:lpstr>Log record buffering</vt:lpstr>
      <vt:lpstr>Multi-DB 트랜잭션의 회복(1)</vt:lpstr>
      <vt:lpstr>Multi-DB 트랜잭션의 회복(2)</vt:lpstr>
      <vt:lpstr>Concurrency Control</vt:lpstr>
      <vt:lpstr>Multi-user DBMS</vt:lpstr>
      <vt:lpstr>Concurrent Transaction</vt:lpstr>
      <vt:lpstr>Lost update (갱신 분실)</vt:lpstr>
      <vt:lpstr>Inconsistent Read</vt:lpstr>
      <vt:lpstr>Cascading Rollback</vt:lpstr>
      <vt:lpstr>Transaction Schedule</vt:lpstr>
      <vt:lpstr>Serializable Schedule(1)</vt:lpstr>
      <vt:lpstr>Serializable Schedule(2)</vt:lpstr>
      <vt:lpstr>병행 제어 기법</vt:lpstr>
      <vt:lpstr>Lock ?</vt:lpstr>
      <vt:lpstr>Shared Locking Protocol</vt:lpstr>
      <vt:lpstr>로킹 규약을 준수하였으나 직렬 가능이 아닌 스케줄 </vt:lpstr>
      <vt:lpstr>2-phase Locking Protocol(2PLP)</vt:lpstr>
      <vt:lpstr>Deadlock (교착 상태)</vt:lpstr>
      <vt:lpstr>Deadlock 발생 예시</vt:lpstr>
      <vt:lpstr>Locking Granularity(단위)</vt:lpstr>
      <vt:lpstr>Declaring Lock Characteristics(1)</vt:lpstr>
      <vt:lpstr>Declaring Lock Characteristics(2)</vt:lpstr>
      <vt:lpstr>Timestamp Ordering 기법</vt:lpstr>
      <vt:lpstr>Timestamp Ordering Protocol(TSOP) </vt:lpstr>
      <vt:lpstr>Thomas’ write rule</vt:lpstr>
      <vt:lpstr>Multi-version 병행 제어</vt:lpstr>
      <vt:lpstr>Optimistic Locking (낙관적 로킹)</vt:lpstr>
      <vt:lpstr>Phantom Conflict(팬텀 충돌)</vt:lpstr>
      <vt:lpstr>삽입/삭제 연산의 병행 제어</vt:lpstr>
      <vt:lpstr>Integrity &amp; Security</vt:lpstr>
      <vt:lpstr>Integrity Rules(1)</vt:lpstr>
      <vt:lpstr>Integrity Rule 예시</vt:lpstr>
      <vt:lpstr>Integrity Rules(2)</vt:lpstr>
      <vt:lpstr>Domain Integrity Rules</vt:lpstr>
      <vt:lpstr>Relation Integrity Rules</vt:lpstr>
      <vt:lpstr>Relation Integrity Rules 예시(1)</vt:lpstr>
      <vt:lpstr>Relation Integrity Rules 예시(2)</vt:lpstr>
      <vt:lpstr>무결성 규정 기술 방법</vt:lpstr>
      <vt:lpstr>Trigger 예시</vt:lpstr>
      <vt:lpstr>SQL에서 제약조건 기술 예시(1)</vt:lpstr>
      <vt:lpstr>SQL에서 제약조건 기술 예시(2)</vt:lpstr>
      <vt:lpstr>DB Security</vt:lpstr>
      <vt:lpstr>보안에 대한 통제 범위</vt:lpstr>
      <vt:lpstr>DB 보안 지침(1)</vt:lpstr>
      <vt:lpstr>DB 보안 지침(2)</vt:lpstr>
      <vt:lpstr>DBMS’s Security Model</vt:lpstr>
      <vt:lpstr>DB 접근 제어</vt:lpstr>
      <vt:lpstr>본인 인증</vt:lpstr>
      <vt:lpstr>권한 부여 및 회수(1)</vt:lpstr>
      <vt:lpstr>권한 부여 및 회수(2)</vt:lpstr>
      <vt:lpstr>권한 부여 방법</vt:lpstr>
      <vt:lpstr>필수 접근 제어</vt:lpstr>
      <vt:lpstr>Statistical DB 보안</vt:lpstr>
      <vt:lpstr>Data Encryption(암호화)</vt:lpstr>
      <vt:lpstr>암호화 기법(1)</vt:lpstr>
      <vt:lpstr>암호화 기법(2)</vt:lpstr>
      <vt:lpstr>DBA ?</vt:lpstr>
      <vt:lpstr>DB 구조 관리</vt:lpstr>
      <vt:lpstr>DBMS 관리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387</cp:revision>
  <cp:lastPrinted>1998-03-03T12:31:10Z</cp:lastPrinted>
  <dcterms:created xsi:type="dcterms:W3CDTF">1995-08-26T10:43:50Z</dcterms:created>
  <dcterms:modified xsi:type="dcterms:W3CDTF">2018-02-02T08:29:41Z</dcterms:modified>
</cp:coreProperties>
</file>