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46"/>
  </p:notesMasterIdLst>
  <p:handoutMasterIdLst>
    <p:handoutMasterId r:id="rId47"/>
  </p:handoutMasterIdLst>
  <p:sldIdLst>
    <p:sldId id="263" r:id="rId2"/>
    <p:sldId id="282" r:id="rId3"/>
    <p:sldId id="266" r:id="rId4"/>
    <p:sldId id="269" r:id="rId5"/>
    <p:sldId id="267" r:id="rId6"/>
    <p:sldId id="268" r:id="rId7"/>
    <p:sldId id="272" r:id="rId8"/>
    <p:sldId id="273" r:id="rId9"/>
    <p:sldId id="271" r:id="rId10"/>
    <p:sldId id="274" r:id="rId11"/>
    <p:sldId id="276" r:id="rId12"/>
    <p:sldId id="275" r:id="rId13"/>
    <p:sldId id="283" r:id="rId14"/>
    <p:sldId id="279" r:id="rId15"/>
    <p:sldId id="277" r:id="rId16"/>
    <p:sldId id="280" r:id="rId17"/>
    <p:sldId id="287" r:id="rId18"/>
    <p:sldId id="285" r:id="rId19"/>
    <p:sldId id="286" r:id="rId20"/>
    <p:sldId id="284" r:id="rId21"/>
    <p:sldId id="278" r:id="rId22"/>
    <p:sldId id="290" r:id="rId23"/>
    <p:sldId id="288" r:id="rId24"/>
    <p:sldId id="291" r:id="rId25"/>
    <p:sldId id="292" r:id="rId26"/>
    <p:sldId id="293" r:id="rId27"/>
    <p:sldId id="294" r:id="rId28"/>
    <p:sldId id="289" r:id="rId29"/>
    <p:sldId id="295" r:id="rId30"/>
    <p:sldId id="296" r:id="rId31"/>
    <p:sldId id="297" r:id="rId32"/>
    <p:sldId id="298" r:id="rId33"/>
    <p:sldId id="299" r:id="rId34"/>
    <p:sldId id="303" r:id="rId35"/>
    <p:sldId id="300" r:id="rId36"/>
    <p:sldId id="304" r:id="rId37"/>
    <p:sldId id="301" r:id="rId38"/>
    <p:sldId id="305" r:id="rId39"/>
    <p:sldId id="302" r:id="rId40"/>
    <p:sldId id="306" r:id="rId41"/>
    <p:sldId id="307" r:id="rId42"/>
    <p:sldId id="308" r:id="rId43"/>
    <p:sldId id="309" r:id="rId44"/>
    <p:sldId id="310" r:id="rId45"/>
  </p:sldIdLst>
  <p:sldSz cx="9144000" cy="6858000" type="screen4x3"/>
  <p:notesSz cx="9774238" cy="67087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FF"/>
    <a:srgbClr val="FFCCFF"/>
    <a:srgbClr val="28EEF8"/>
    <a:srgbClr val="990000"/>
    <a:srgbClr val="FF0000"/>
    <a:srgbClr val="3333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9" autoAdjust="0"/>
    <p:restoredTop sz="96067" autoAdjust="0"/>
  </p:normalViewPr>
  <p:slideViewPr>
    <p:cSldViewPr snapToGrid="0">
      <p:cViewPr varScale="1">
        <p:scale>
          <a:sx n="81" d="100"/>
          <a:sy n="81" d="100"/>
        </p:scale>
        <p:origin x="7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7938"/>
            <a:ext cx="4238626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7200" y="7938"/>
            <a:ext cx="42386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6388100"/>
            <a:ext cx="4238626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defTabSz="904875" eaLnBrk="0" latinLnBrk="0" hangingPunct="0">
              <a:defRPr sz="1000" i="1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7200" y="6388100"/>
            <a:ext cx="42386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r" defTabSz="904875">
              <a:defRPr sz="1000" i="1"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pPr>
              <a:defRPr/>
            </a:pPr>
            <a:fld id="{1126E89D-4FC5-485A-B077-3AEC359E27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3527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7938"/>
            <a:ext cx="4238626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7200" y="7938"/>
            <a:ext cx="42386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t" anchorCtr="0" compatLnSpc="1">
            <a:prstTxWarp prst="textNoShape">
              <a:avLst/>
            </a:prstTxWarp>
          </a:bodyPr>
          <a:lstStyle>
            <a:lvl1pPr algn="r"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6388100"/>
            <a:ext cx="4238626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defTabSz="754063" eaLnBrk="1" latinLnBrk="0" hangingPunct="1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7200" y="6388100"/>
            <a:ext cx="42386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72" tIns="0" rIns="18772" bIns="0" numCol="1" anchor="b" anchorCtr="0" compatLnSpc="1">
            <a:prstTxWarp prst="textNoShape">
              <a:avLst/>
            </a:prstTxWarp>
          </a:bodyPr>
          <a:lstStyle>
            <a:lvl1pPr algn="r" defTabSz="754063" eaLnBrk="1" hangingPunct="1">
              <a:defRPr sz="1000" i="1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99946C88-72AF-4E42-80A2-2ABDB9E8DC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1750" y="3187700"/>
            <a:ext cx="7170738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0" tIns="45365" rIns="90730" bIns="453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07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16275" y="508000"/>
            <a:ext cx="3346450" cy="250983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657618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5988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3188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31975" algn="l" defTabSz="917575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505575"/>
            <a:ext cx="9144000" cy="304800"/>
            <a:chOff x="0" y="4032"/>
            <a:chExt cx="4992" cy="144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3" y="4026"/>
              <a:ext cx="2483" cy="145"/>
              <a:chOff x="-2" y="3924"/>
              <a:chExt cx="5760" cy="403"/>
            </a:xfrm>
          </p:grpSpPr>
          <p:sp>
            <p:nvSpPr>
              <p:cNvPr id="29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499" y="4026"/>
              <a:ext cx="2483" cy="145"/>
              <a:chOff x="-2" y="3924"/>
              <a:chExt cx="5760" cy="403"/>
            </a:xfrm>
          </p:grpSpPr>
          <p:sp>
            <p:nvSpPr>
              <p:cNvPr id="7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3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3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8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5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5" y="3939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3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3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6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69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5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17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17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3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49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49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5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1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1" y="3928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-3" y="392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4" cy="388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609600" y="2362200"/>
            <a:ext cx="7924800" cy="762000"/>
            <a:chOff x="384" y="1488"/>
            <a:chExt cx="4992" cy="480"/>
          </a:xfrm>
        </p:grpSpPr>
        <p:sp>
          <p:nvSpPr>
            <p:cNvPr id="52" name="Line 50"/>
            <p:cNvSpPr>
              <a:spLocks noChangeShapeType="1"/>
            </p:cNvSpPr>
            <p:nvPr/>
          </p:nvSpPr>
          <p:spPr bwMode="ltGray">
            <a:xfrm>
              <a:off x="483" y="1488"/>
              <a:ext cx="478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gray">
            <a:xfrm flipV="1">
              <a:off x="483" y="1968"/>
              <a:ext cx="478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54" name="Group 52"/>
            <p:cNvGrpSpPr>
              <a:grpSpLocks/>
            </p:cNvGrpSpPr>
            <p:nvPr userDrawn="1"/>
          </p:nvGrpSpPr>
          <p:grpSpPr bwMode="auto">
            <a:xfrm>
              <a:off x="384" y="1513"/>
              <a:ext cx="507" cy="426"/>
              <a:chOff x="384" y="1513"/>
              <a:chExt cx="507" cy="426"/>
            </a:xfrm>
          </p:grpSpPr>
          <p:sp>
            <p:nvSpPr>
              <p:cNvPr id="64" name="AutoShape 53"/>
              <p:cNvSpPr>
                <a:spLocks noChangeArrowheads="1"/>
              </p:cNvSpPr>
              <p:nvPr/>
            </p:nvSpPr>
            <p:spPr bwMode="auto">
              <a:xfrm>
                <a:off x="527" y="1518"/>
                <a:ext cx="242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649" y="1513"/>
                <a:ext cx="242" cy="215"/>
              </a:xfrm>
              <a:custGeom>
                <a:avLst/>
                <a:gdLst>
                  <a:gd name="T0" fmla="*/ 3260 w 196"/>
                  <a:gd name="T1" fmla="*/ 40209 h 158"/>
                  <a:gd name="T2" fmla="*/ 8723 w 196"/>
                  <a:gd name="T3" fmla="*/ 40563 h 158"/>
                  <a:gd name="T4" fmla="*/ 5150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649" y="1725"/>
                <a:ext cx="242" cy="211"/>
              </a:xfrm>
              <a:custGeom>
                <a:avLst/>
                <a:gdLst>
                  <a:gd name="T0" fmla="*/ 4693 w 192"/>
                  <a:gd name="T1" fmla="*/ 1 h 157"/>
                  <a:gd name="T2" fmla="*/ 12358 w 192"/>
                  <a:gd name="T3" fmla="*/ 0 h 157"/>
                  <a:gd name="T4" fmla="*/ 7266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AutoShape 56"/>
              <p:cNvSpPr>
                <a:spLocks noChangeArrowheads="1"/>
              </p:cNvSpPr>
              <p:nvPr/>
            </p:nvSpPr>
            <p:spPr bwMode="auto">
              <a:xfrm>
                <a:off x="384" y="1513"/>
                <a:ext cx="172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Freeform 57"/>
              <p:cNvSpPr>
                <a:spLocks/>
              </p:cNvSpPr>
              <p:nvPr/>
            </p:nvSpPr>
            <p:spPr bwMode="auto">
              <a:xfrm>
                <a:off x="470" y="1517"/>
                <a:ext cx="242" cy="211"/>
              </a:xfrm>
              <a:custGeom>
                <a:avLst/>
                <a:gdLst>
                  <a:gd name="T0" fmla="*/ 3090 w 196"/>
                  <a:gd name="T1" fmla="*/ 28866 h 158"/>
                  <a:gd name="T2" fmla="*/ 8723 w 196"/>
                  <a:gd name="T3" fmla="*/ 28866 h 158"/>
                  <a:gd name="T4" fmla="*/ 5445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467" y="1725"/>
                <a:ext cx="245" cy="211"/>
              </a:xfrm>
              <a:custGeom>
                <a:avLst/>
                <a:gdLst>
                  <a:gd name="T0" fmla="*/ 4477 w 194"/>
                  <a:gd name="T1" fmla="*/ 0 h 158"/>
                  <a:gd name="T2" fmla="*/ 12953 w 194"/>
                  <a:gd name="T3" fmla="*/ 0 h 158"/>
                  <a:gd name="T4" fmla="*/ 8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Freeform 59"/>
              <p:cNvSpPr>
                <a:spLocks/>
              </p:cNvSpPr>
              <p:nvPr/>
            </p:nvSpPr>
            <p:spPr bwMode="auto">
              <a:xfrm>
                <a:off x="414" y="1589"/>
                <a:ext cx="109" cy="136"/>
              </a:xfrm>
              <a:custGeom>
                <a:avLst/>
                <a:gdLst>
                  <a:gd name="T0" fmla="*/ 3152 w 86"/>
                  <a:gd name="T1" fmla="*/ 0 h 102"/>
                  <a:gd name="T2" fmla="*/ 0 w 86"/>
                  <a:gd name="T3" fmla="*/ 18017 h 102"/>
                  <a:gd name="T4" fmla="*/ 6123 w 86"/>
                  <a:gd name="T5" fmla="*/ 18017 h 102"/>
                  <a:gd name="T6" fmla="*/ 315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414" y="1725"/>
                <a:ext cx="109" cy="137"/>
              </a:xfrm>
              <a:custGeom>
                <a:avLst/>
                <a:gdLst>
                  <a:gd name="T0" fmla="*/ 2992 w 86"/>
                  <a:gd name="T1" fmla="*/ 20655 h 102"/>
                  <a:gd name="T2" fmla="*/ 0 w 86"/>
                  <a:gd name="T3" fmla="*/ 0 h 102"/>
                  <a:gd name="T4" fmla="*/ 6123 w 86"/>
                  <a:gd name="T5" fmla="*/ 0 h 102"/>
                  <a:gd name="T6" fmla="*/ 299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" name="Group 61"/>
            <p:cNvGrpSpPr>
              <a:grpSpLocks/>
            </p:cNvGrpSpPr>
            <p:nvPr userDrawn="1"/>
          </p:nvGrpSpPr>
          <p:grpSpPr bwMode="auto">
            <a:xfrm>
              <a:off x="4895" y="1513"/>
              <a:ext cx="481" cy="426"/>
              <a:chOff x="4895" y="1513"/>
              <a:chExt cx="481" cy="426"/>
            </a:xfrm>
          </p:grpSpPr>
          <p:sp>
            <p:nvSpPr>
              <p:cNvPr id="56" name="AutoShape 62"/>
              <p:cNvSpPr>
                <a:spLocks noChangeArrowheads="1"/>
              </p:cNvSpPr>
              <p:nvPr/>
            </p:nvSpPr>
            <p:spPr bwMode="auto">
              <a:xfrm>
                <a:off x="5030" y="1518"/>
                <a:ext cx="230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Freeform 63"/>
              <p:cNvSpPr>
                <a:spLocks/>
              </p:cNvSpPr>
              <p:nvPr/>
            </p:nvSpPr>
            <p:spPr bwMode="auto">
              <a:xfrm>
                <a:off x="5146" y="1518"/>
                <a:ext cx="230" cy="210"/>
              </a:xfrm>
              <a:custGeom>
                <a:avLst/>
                <a:gdLst>
                  <a:gd name="T0" fmla="*/ 1324 w 196"/>
                  <a:gd name="T1" fmla="*/ 26285 h 158"/>
                  <a:gd name="T2" fmla="*/ 3496 w 196"/>
                  <a:gd name="T3" fmla="*/ 26480 h 158"/>
                  <a:gd name="T4" fmla="*/ 2075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Freeform 64"/>
              <p:cNvSpPr>
                <a:spLocks/>
              </p:cNvSpPr>
              <p:nvPr/>
            </p:nvSpPr>
            <p:spPr bwMode="auto">
              <a:xfrm>
                <a:off x="5146" y="1725"/>
                <a:ext cx="230" cy="211"/>
              </a:xfrm>
              <a:custGeom>
                <a:avLst/>
                <a:gdLst>
                  <a:gd name="T0" fmla="*/ 1883 w 192"/>
                  <a:gd name="T1" fmla="*/ 1 h 157"/>
                  <a:gd name="T2" fmla="*/ 4975 w 192"/>
                  <a:gd name="T3" fmla="*/ 0 h 157"/>
                  <a:gd name="T4" fmla="*/ 2912 w 192"/>
                  <a:gd name="T5" fmla="*/ 32142 h 157"/>
                  <a:gd name="T6" fmla="*/ 0 w 192"/>
                  <a:gd name="T7" fmla="*/ 32142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AutoShape 65"/>
              <p:cNvSpPr>
                <a:spLocks noChangeArrowheads="1"/>
              </p:cNvSpPr>
              <p:nvPr/>
            </p:nvSpPr>
            <p:spPr bwMode="auto">
              <a:xfrm>
                <a:off x="4895" y="1513"/>
                <a:ext cx="163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Freeform 66"/>
              <p:cNvSpPr>
                <a:spLocks/>
              </p:cNvSpPr>
              <p:nvPr/>
            </p:nvSpPr>
            <p:spPr bwMode="auto">
              <a:xfrm>
                <a:off x="4976" y="1517"/>
                <a:ext cx="230" cy="211"/>
              </a:xfrm>
              <a:custGeom>
                <a:avLst/>
                <a:gdLst>
                  <a:gd name="T0" fmla="*/ 1223 w 196"/>
                  <a:gd name="T1" fmla="*/ 28866 h 158"/>
                  <a:gd name="T2" fmla="*/ 3496 w 196"/>
                  <a:gd name="T3" fmla="*/ 28866 h 158"/>
                  <a:gd name="T4" fmla="*/ 2169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Freeform 67"/>
              <p:cNvSpPr>
                <a:spLocks/>
              </p:cNvSpPr>
              <p:nvPr/>
            </p:nvSpPr>
            <p:spPr bwMode="auto">
              <a:xfrm>
                <a:off x="4974" y="1725"/>
                <a:ext cx="232" cy="211"/>
              </a:xfrm>
              <a:custGeom>
                <a:avLst/>
                <a:gdLst>
                  <a:gd name="T0" fmla="*/ 1685 w 194"/>
                  <a:gd name="T1" fmla="*/ 0 h 158"/>
                  <a:gd name="T2" fmla="*/ 4854 w 194"/>
                  <a:gd name="T3" fmla="*/ 0 h 158"/>
                  <a:gd name="T4" fmla="*/ 3014 w 194"/>
                  <a:gd name="T5" fmla="*/ 28866 h 158"/>
                  <a:gd name="T6" fmla="*/ 0 w 194"/>
                  <a:gd name="T7" fmla="*/ 285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Freeform 68"/>
              <p:cNvSpPr>
                <a:spLocks/>
              </p:cNvSpPr>
              <p:nvPr/>
            </p:nvSpPr>
            <p:spPr bwMode="auto">
              <a:xfrm>
                <a:off x="4924" y="1589"/>
                <a:ext cx="103" cy="136"/>
              </a:xfrm>
              <a:custGeom>
                <a:avLst/>
                <a:gdLst>
                  <a:gd name="T0" fmla="*/ 1132 w 86"/>
                  <a:gd name="T1" fmla="*/ 0 h 102"/>
                  <a:gd name="T2" fmla="*/ 0 w 86"/>
                  <a:gd name="T3" fmla="*/ 18017 h 102"/>
                  <a:gd name="T4" fmla="*/ 2206 w 86"/>
                  <a:gd name="T5" fmla="*/ 18017 h 102"/>
                  <a:gd name="T6" fmla="*/ 1132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Freeform 69"/>
              <p:cNvSpPr>
                <a:spLocks/>
              </p:cNvSpPr>
              <p:nvPr/>
            </p:nvSpPr>
            <p:spPr bwMode="auto">
              <a:xfrm>
                <a:off x="4924" y="1725"/>
                <a:ext cx="103" cy="137"/>
              </a:xfrm>
              <a:custGeom>
                <a:avLst/>
                <a:gdLst>
                  <a:gd name="T0" fmla="*/ 1072 w 86"/>
                  <a:gd name="T1" fmla="*/ 20655 h 102"/>
                  <a:gd name="T2" fmla="*/ 0 w 86"/>
                  <a:gd name="T3" fmla="*/ 0 h 102"/>
                  <a:gd name="T4" fmla="*/ 2206 w 86"/>
                  <a:gd name="T5" fmla="*/ 0 h 102"/>
                  <a:gd name="T6" fmla="*/ 1072 w 86"/>
                  <a:gd name="T7" fmla="*/ 20655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2" name="Text Box 75"/>
          <p:cNvSpPr txBox="1">
            <a:spLocks noChangeArrowheads="1"/>
          </p:cNvSpPr>
          <p:nvPr/>
        </p:nvSpPr>
        <p:spPr bwMode="auto">
          <a:xfrm>
            <a:off x="3871913" y="10588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latinLnBrk="0">
              <a:defRPr/>
            </a:pPr>
            <a:endParaRPr kumimoji="0" lang="ko-KR" altLang="en-US" smtClean="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9702" name="Rectangle 7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8382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9703" name="Rectangle 7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3" name="Rectangle 7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031D0-3DFE-4FBA-AFB9-2DCD425BD8A8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2015-11-07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6D6FA-8207-4696-A949-9ABB0482152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0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1479"/>
            <a:ext cx="8229600" cy="692787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4880610"/>
          </a:xfrm>
        </p:spPr>
        <p:txBody>
          <a:bodyPr tIns="72000" bIns="72000">
            <a:normAutofit/>
          </a:bodyPr>
          <a:lstStyle>
            <a:lvl1pPr marL="357188" indent="-357188">
              <a:defRPr baseline="0">
                <a:latin typeface="Times New Roman" panose="02020603050405020304" pitchFamily="18" charset="0"/>
              </a:defRPr>
            </a:lvl1pPr>
            <a:lvl2pPr marL="712788" indent="-355600">
              <a:defRPr baseline="0"/>
            </a:lvl2pPr>
            <a:lvl3pPr marL="1081088" indent="-368300">
              <a:defRPr baseline="0"/>
            </a:lvl3pPr>
            <a:lvl4pPr marL="1436688" indent="-355600">
              <a:defRPr sz="1800" baseline="0"/>
            </a:lvl4pPr>
            <a:lvl5pPr marL="1252538" indent="-173038">
              <a:buFont typeface="Arial" panose="020B0604020202020204" pitchFamily="34" charset="0"/>
              <a:buChar char="•"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58B93-E36F-4575-826F-C3FB47895976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2015-11-07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37C06-072D-466A-8A2E-98E21C360EC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3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3225" y="1363663"/>
            <a:ext cx="4038600" cy="4751387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4648200" y="1363662"/>
            <a:ext cx="40386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85B98-9F9D-4559-83FD-7E51E041D10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2015-11-07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7CA9A-636C-4FCD-A89F-C3D55DA85BD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85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7810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3225" y="1363663"/>
            <a:ext cx="8229600" cy="22987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  <a:lvl2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2pPr>
            <a:lvl3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3pPr>
            <a:lvl4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4pPr>
            <a:lvl5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403225" y="3804444"/>
            <a:ext cx="8229600" cy="22987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1pPr>
            <a:lvl2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2pPr>
            <a:lvl3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3pPr>
            <a:lvl4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4pPr>
            <a:lvl5pPr>
              <a:defRPr baseline="0">
                <a:latin typeface="Times New Roman" panose="02020603050405020304" pitchFamily="18" charset="0"/>
                <a:ea typeface="HY신명조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D0743-B2B2-4430-A72D-A0F6BC1F7A9D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2015-11-07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F108A-7D7C-4A6D-A994-39C54929B738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92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C03F-D7F4-4593-A1C1-1CA7C9E10ACF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2015-11-07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C28FC-6933-48F8-8631-B86C601D988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6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1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6535738"/>
            <a:ext cx="9144000" cy="304800"/>
            <a:chOff x="0" y="4032"/>
            <a:chExt cx="4992" cy="144"/>
          </a:xfrm>
        </p:grpSpPr>
        <p:grpSp>
          <p:nvGrpSpPr>
            <p:cNvPr id="1052" name="Group 3" descr="좁은 수평선"/>
            <p:cNvGrpSpPr>
              <a:grpSpLocks/>
            </p:cNvGrpSpPr>
            <p:nvPr/>
          </p:nvGrpSpPr>
          <p:grpSpPr bwMode="auto">
            <a:xfrm>
              <a:off x="0" y="4032"/>
              <a:ext cx="2496" cy="144"/>
              <a:chOff x="0" y="3926"/>
              <a:chExt cx="5760" cy="399"/>
            </a:xfrm>
          </p:grpSpPr>
          <p:sp>
            <p:nvSpPr>
              <p:cNvPr id="1076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7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8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0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1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53" name="Group 26" descr="좁은 수평선"/>
            <p:cNvGrpSpPr>
              <a:grpSpLocks/>
            </p:cNvGrpSpPr>
            <p:nvPr/>
          </p:nvGrpSpPr>
          <p:grpSpPr bwMode="auto">
            <a:xfrm>
              <a:off x="2496" y="4032"/>
              <a:ext cx="2496" cy="144"/>
              <a:chOff x="0" y="3926"/>
              <a:chExt cx="5760" cy="399"/>
            </a:xfrm>
          </p:grpSpPr>
          <p:sp>
            <p:nvSpPr>
              <p:cNvPr id="1054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2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3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27" name="Group 49"/>
          <p:cNvGrpSpPr>
            <a:grpSpLocks/>
          </p:cNvGrpSpPr>
          <p:nvPr/>
        </p:nvGrpSpPr>
        <p:grpSpPr bwMode="auto">
          <a:xfrm>
            <a:off x="609600" y="533400"/>
            <a:ext cx="7900988" cy="609600"/>
            <a:chOff x="384" y="336"/>
            <a:chExt cx="4977" cy="384"/>
          </a:xfrm>
        </p:grpSpPr>
        <p:sp>
          <p:nvSpPr>
            <p:cNvPr id="1033" name="Line 50"/>
            <p:cNvSpPr>
              <a:spLocks noChangeShapeType="1"/>
            </p:cNvSpPr>
            <p:nvPr/>
          </p:nvSpPr>
          <p:spPr bwMode="gray">
            <a:xfrm flipV="1">
              <a:off x="480" y="720"/>
              <a:ext cx="48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grpSp>
          <p:nvGrpSpPr>
            <p:cNvPr id="1034" name="Group 51"/>
            <p:cNvGrpSpPr>
              <a:grpSpLocks/>
            </p:cNvGrpSpPr>
            <p:nvPr userDrawn="1"/>
          </p:nvGrpSpPr>
          <p:grpSpPr bwMode="auto">
            <a:xfrm>
              <a:off x="384" y="336"/>
              <a:ext cx="402" cy="319"/>
              <a:chOff x="384" y="336"/>
              <a:chExt cx="402" cy="319"/>
            </a:xfrm>
          </p:grpSpPr>
          <p:sp>
            <p:nvSpPr>
              <p:cNvPr id="1044" name="AutoShape 52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Freeform 53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6" name="Freeform 54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7" name="AutoShape 55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" name="Freeform 56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9" name="Freeform 57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0" name="Freeform 58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1" name="Freeform 59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35" name="Group 60"/>
            <p:cNvGrpSpPr>
              <a:grpSpLocks/>
            </p:cNvGrpSpPr>
            <p:nvPr userDrawn="1"/>
          </p:nvGrpSpPr>
          <p:grpSpPr bwMode="auto">
            <a:xfrm>
              <a:off x="4959" y="336"/>
              <a:ext cx="402" cy="319"/>
              <a:chOff x="384" y="336"/>
              <a:chExt cx="402" cy="319"/>
            </a:xfrm>
          </p:grpSpPr>
          <p:sp>
            <p:nvSpPr>
              <p:cNvPr id="1036" name="AutoShape 61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Freeform 62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43 w 196"/>
                  <a:gd name="T1" fmla="*/ 157 h 158"/>
                  <a:gd name="T2" fmla="*/ 111 w 196"/>
                  <a:gd name="T3" fmla="*/ 158 h 158"/>
                  <a:gd name="T4" fmla="*/ 6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Freeform 63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75 h 157"/>
                  <a:gd name="T6" fmla="*/ 0 w 192"/>
                  <a:gd name="T7" fmla="*/ 17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AutoShape 64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1pPr>
                <a:lvl2pPr marL="742950" indent="-28575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2pPr>
                <a:lvl3pPr marL="11430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3pPr>
                <a:lvl4pPr marL="16002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4pPr>
                <a:lvl5pPr marL="2057400" indent="-228600" latinLnBrk="1"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Freeform 65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51 w 196"/>
                  <a:gd name="T1" fmla="*/ 158 h 158"/>
                  <a:gd name="T2" fmla="*/ 135 w 196"/>
                  <a:gd name="T3" fmla="*/ 158 h 158"/>
                  <a:gd name="T4" fmla="*/ 8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1" name="Freeform 66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194 h 158"/>
                  <a:gd name="T6" fmla="*/ 0 w 194"/>
                  <a:gd name="T7" fmla="*/ 193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2" name="Freeform 67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3" name="Freeform 68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28" name="Rectangle 6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1950"/>
            <a:ext cx="822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7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3225" y="1363663"/>
            <a:ext cx="82296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68679" name="Rectangle 7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9CD2854-C43A-4921-9AEC-9C1E904767E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2015-11-07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0" name="Rectangle 7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8681" name="Rectangle 7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08A6201E-5092-4835-AA88-60130319160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9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6" r:id="rId4"/>
    <p:sldLayoutId id="2147483974" r:id="rId5"/>
    <p:sldLayoutId id="2147483975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HY신명조" panose="02030600000101010101" pitchFamily="18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HY신명조" pitchFamily="18" charset="-127"/>
          <a:ea typeface="HY신명조" pitchFamily="18" charset="-127"/>
          <a:cs typeface="Arial" charset="0"/>
        </a:defRPr>
      </a:lvl9pPr>
    </p:titleStyle>
    <p:bodyStyle>
      <a:lvl1pPr marL="357188" indent="-3571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kumimoji="1" sz="28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1pPr>
      <a:lvl2pPr marL="712788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ü"/>
        <a:defRPr kumimoji="1" sz="24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2pPr>
      <a:lvl3pPr marL="1079500" indent="-36671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3pPr>
      <a:lvl4pPr marL="1435100" indent="-355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kumimoji="1" sz="2000">
          <a:solidFill>
            <a:schemeClr val="tx1"/>
          </a:solidFill>
          <a:latin typeface="Times New Roman" panose="02020603050405020304" pitchFamily="18" charset="0"/>
          <a:ea typeface="HY신명조" panose="02030600000101010101" pitchFamily="18" charset="-127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.../" TargetMode="External"/><Relationship Id="rId2" Type="http://schemas.openxmlformats.org/officeDocument/2006/relationships/hyperlink" Target="http://www.w3.org/2001/XMLSchem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pany.com/info.x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smtClean="0"/>
              <a:t>XML &amp;</a:t>
            </a:r>
            <a:r>
              <a:rPr lang="ko-KR" altLang="en-US" smtClean="0"/>
              <a:t> </a:t>
            </a:r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24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</a:t>
            </a:r>
            <a:r>
              <a:rPr lang="en-US" altLang="ko-KR" dirty="0" smtClean="0"/>
              <a:t>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385859" cy="5270531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start tag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end tag</a:t>
            </a:r>
            <a:r>
              <a:rPr lang="ko-KR" altLang="en-US" dirty="0" smtClean="0"/>
              <a:t>의 쌍으로 둘러 싼 텍스트로 구성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&lt;Project&gt; ... &lt;/Project&gt;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ProjName</a:t>
            </a:r>
            <a:r>
              <a:rPr lang="en-US" altLang="ko-KR" dirty="0" smtClean="0"/>
              <a:t>&gt; Alpha &lt;/</a:t>
            </a:r>
            <a:r>
              <a:rPr lang="en-US" altLang="ko-KR" dirty="0" err="1" smtClean="0"/>
              <a:t>ProjName</a:t>
            </a:r>
            <a:r>
              <a:rPr lang="en-US" altLang="ko-KR" dirty="0" smtClean="0"/>
              <a:t>&gt; : Alpha</a:t>
            </a:r>
            <a:r>
              <a:rPr lang="en-US" altLang="ko-KR" dirty="0"/>
              <a:t>(</a:t>
            </a:r>
            <a:r>
              <a:rPr lang="ko-KR" altLang="en-US" dirty="0" err="1"/>
              <a:t>스트링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원소의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원소가 기술된 순서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문서에 출력되는 순서 </a:t>
            </a:r>
            <a:endParaRPr lang="en-US" altLang="ko-KR" dirty="0" smtClean="0"/>
          </a:p>
          <a:p>
            <a:r>
              <a:rPr lang="ko-KR" altLang="en-US" dirty="0" smtClean="0"/>
              <a:t>원소 안에 다른 원소를 하위 원소로 포함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단순 원소</a:t>
            </a:r>
            <a:r>
              <a:rPr lang="en-US" altLang="ko-KR" dirty="0" smtClean="0"/>
              <a:t>(simple element)</a:t>
            </a:r>
          </a:p>
          <a:p>
            <a:pPr lvl="1"/>
            <a:r>
              <a:rPr lang="ko-KR" altLang="en-US" dirty="0" smtClean="0"/>
              <a:t>복합 원소</a:t>
            </a:r>
            <a:r>
              <a:rPr lang="en-US" altLang="ko-KR" dirty="0" smtClean="0"/>
              <a:t>(complex element)</a:t>
            </a:r>
          </a:p>
          <a:p>
            <a:r>
              <a:rPr lang="ko-KR" altLang="en-US" dirty="0" smtClean="0"/>
              <a:t>시작 태그 속에 속성을 기술할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형식 </a:t>
            </a:r>
            <a:r>
              <a:rPr lang="en-US" altLang="ko-KR" dirty="0" smtClean="0"/>
              <a:t>: </a:t>
            </a:r>
            <a:r>
              <a:rPr lang="en-US" altLang="ko-KR" i="1" dirty="0" smtClean="0"/>
              <a:t>attribute-name</a:t>
            </a:r>
            <a:r>
              <a:rPr lang="en-US" altLang="ko-KR" dirty="0" smtClean="0"/>
              <a:t> = </a:t>
            </a:r>
            <a:r>
              <a:rPr lang="en-US" altLang="ko-KR" i="1" dirty="0" smtClean="0"/>
              <a:t>value</a:t>
            </a:r>
            <a:r>
              <a:rPr lang="en-US" altLang="ko-KR" dirty="0" smtClean="0"/>
              <a:t>. </a:t>
            </a:r>
            <a:r>
              <a:rPr lang="en-US" altLang="ko-KR" i="1" dirty="0" smtClean="0"/>
              <a:t>value</a:t>
            </a:r>
            <a:r>
              <a:rPr lang="en-US" altLang="ko-KR" dirty="0" smtClean="0"/>
              <a:t>:</a:t>
            </a:r>
            <a:r>
              <a:rPr lang="ko-KR" altLang="en-US" dirty="0" smtClean="0"/>
              <a:t> 따옴표</a:t>
            </a:r>
            <a:r>
              <a:rPr lang="en-US" altLang="ko-KR" dirty="0" smtClean="0"/>
              <a:t>(“ ”)</a:t>
            </a:r>
            <a:r>
              <a:rPr lang="ko-KR" altLang="en-US" dirty="0" smtClean="0"/>
              <a:t>로 둘러싼 </a:t>
            </a:r>
            <a:r>
              <a:rPr lang="ko-KR" altLang="en-US" dirty="0" err="1" smtClean="0"/>
              <a:t>스트링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&lt;Project </a:t>
            </a:r>
            <a:r>
              <a:rPr lang="en-US" altLang="ko-KR" dirty="0" smtClean="0">
                <a:solidFill>
                  <a:srgbClr val="00B0F0"/>
                </a:solidFill>
              </a:rPr>
              <a:t>City</a:t>
            </a:r>
            <a:r>
              <a:rPr lang="en-US" altLang="ko-KR" dirty="0" smtClean="0"/>
              <a:t>=“Seoul” </a:t>
            </a:r>
            <a:r>
              <a:rPr lang="en-US" altLang="ko-KR" dirty="0" smtClean="0">
                <a:solidFill>
                  <a:srgbClr val="00B0F0"/>
                </a:solidFill>
              </a:rPr>
              <a:t>Period</a:t>
            </a:r>
            <a:r>
              <a:rPr lang="en-US" altLang="ko-KR" dirty="0" smtClean="0"/>
              <a:t>=“Long”&gt;</a:t>
            </a:r>
          </a:p>
          <a:p>
            <a:pPr lvl="1"/>
            <a:r>
              <a:rPr lang="ko-KR" altLang="en-US" dirty="0" smtClean="0"/>
              <a:t>속성은 문서에 출력되지 않는 묵시적 텍스트이다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원소 값의 타입</a:t>
            </a:r>
            <a:r>
              <a:rPr lang="en-US" altLang="ko-KR" dirty="0" smtClean="0"/>
              <a:t>: string </a:t>
            </a:r>
            <a:r>
              <a:rPr lang="ko-KR" altLang="en-US" dirty="0" smtClean="0"/>
              <a:t>타입만 허용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값에 특수 문자를 포함시켜야 할 때에는 다음과 같이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&lt;![CDATA</a:t>
            </a:r>
            <a:r>
              <a:rPr lang="en-US" altLang="ko-KR" dirty="0" smtClean="0">
                <a:solidFill>
                  <a:srgbClr val="0070C0"/>
                </a:solidFill>
              </a:rPr>
              <a:t>[&lt;b&gt;&lt;</a:t>
            </a:r>
            <a:r>
              <a:rPr lang="en-US" altLang="ko-KR" dirty="0" err="1" smtClean="0">
                <a:solidFill>
                  <a:srgbClr val="0070C0"/>
                </a:solidFill>
              </a:rPr>
              <a:t>i</a:t>
            </a:r>
            <a:r>
              <a:rPr lang="en-US" altLang="ko-KR" dirty="0" smtClean="0">
                <a:solidFill>
                  <a:srgbClr val="0070C0"/>
                </a:solidFill>
              </a:rPr>
              <a:t>&gt;Wrong element&lt;/b&gt;&lt;/</a:t>
            </a:r>
            <a:r>
              <a:rPr lang="en-US" altLang="ko-KR" dirty="0" err="1" smtClean="0">
                <a:solidFill>
                  <a:srgbClr val="0070C0"/>
                </a:solidFill>
              </a:rPr>
              <a:t>i</a:t>
            </a:r>
            <a:r>
              <a:rPr lang="en-US" altLang="ko-KR" dirty="0" smtClean="0">
                <a:solidFill>
                  <a:srgbClr val="0070C0"/>
                </a:solidFill>
              </a:rPr>
              <a:t>&gt;]</a:t>
            </a:r>
            <a:r>
              <a:rPr lang="en-US" altLang="ko-KR" dirty="0" smtClean="0"/>
              <a:t>]&gt;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70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 Document </a:t>
            </a:r>
            <a:r>
              <a:rPr lang="ko-KR" altLang="en-US" dirty="0"/>
              <a:t>예시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131" y="1377388"/>
            <a:ext cx="4276846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&lt;?xml version=“1.0” standalone=“yes”?&gt;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&lt;!– This is an XML document example </a:t>
            </a:r>
            <a:r>
              <a:rPr lang="en-US" altLang="ko-KR" sz="1400" dirty="0" smtClean="0">
                <a:sym typeface="Wingdings" pitchFamily="2" charset="2"/>
              </a:rPr>
              <a:t>--&gt;</a:t>
            </a:r>
            <a:endParaRPr lang="en-US" altLang="ko-KR" sz="1400" dirty="0" smtClean="0"/>
          </a:p>
          <a:p>
            <a:r>
              <a:rPr lang="en-US" altLang="ko-KR" sz="1400" dirty="0" smtClean="0"/>
              <a:t>&lt;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ProjectList</a:t>
            </a:r>
            <a:r>
              <a:rPr lang="en-US" altLang="ko-KR" sz="1400" dirty="0" smtClean="0"/>
              <a:t>&gt; &lt;!– root element </a:t>
            </a:r>
            <a:r>
              <a:rPr lang="en-US" altLang="ko-KR" sz="1400" dirty="0" smtClean="0">
                <a:sym typeface="Wingdings" pitchFamily="2" charset="2"/>
              </a:rPr>
              <a:t>--&gt;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</a:t>
            </a:r>
            <a:r>
              <a:rPr lang="en-US" altLang="ko-KR" sz="1400" dirty="0" smtClean="0">
                <a:solidFill>
                  <a:srgbClr val="C00000"/>
                </a:solidFill>
              </a:rPr>
              <a:t>Project</a:t>
            </a:r>
            <a:r>
              <a:rPr lang="en-US" altLang="ko-KR" sz="1400" dirty="0" smtClean="0"/>
              <a:t> City=“Seoul” Period=“Long”&gt;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&lt;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ProjName</a:t>
            </a:r>
            <a:r>
              <a:rPr lang="en-US" altLang="ko-KR" sz="1400" dirty="0" smtClean="0"/>
              <a:t>&gt;</a:t>
            </a:r>
            <a:r>
              <a:rPr lang="en-US" altLang="ko-KR" sz="1400" dirty="0" smtClean="0">
                <a:solidFill>
                  <a:srgbClr val="00B0F0"/>
                </a:solidFill>
              </a:rPr>
              <a:t>Alpha</a:t>
            </a:r>
            <a:r>
              <a:rPr lang="en-US" altLang="ko-KR" sz="1400" dirty="0" smtClean="0"/>
              <a:t>&lt;</a:t>
            </a:r>
            <a:r>
              <a:rPr lang="en-US" altLang="ko-KR" sz="1400" dirty="0" smtClean="0">
                <a:solidFill>
                  <a:srgbClr val="C00000"/>
                </a:solidFill>
              </a:rPr>
              <a:t>/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ProjName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&lt;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ProjId</a:t>
            </a:r>
            <a:r>
              <a:rPr lang="en-US" altLang="ko-KR" sz="1400" dirty="0" smtClean="0"/>
              <a:t>&gt;</a:t>
            </a:r>
            <a:r>
              <a:rPr lang="en-US" altLang="ko-KR" sz="1400" dirty="0" smtClean="0">
                <a:solidFill>
                  <a:srgbClr val="00B0F0"/>
                </a:solidFill>
              </a:rPr>
              <a:t>1</a:t>
            </a:r>
            <a:r>
              <a:rPr lang="en-US" altLang="ko-KR" sz="1400" dirty="0" smtClean="0"/>
              <a:t>&lt;</a:t>
            </a:r>
            <a:r>
              <a:rPr lang="en-US" altLang="ko-KR" sz="1400" dirty="0" smtClean="0">
                <a:solidFill>
                  <a:srgbClr val="C00000"/>
                </a:solidFill>
              </a:rPr>
              <a:t>/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ProjId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DeptId</a:t>
            </a:r>
            <a:r>
              <a:rPr lang="en-US" altLang="ko-KR" sz="1400" dirty="0" smtClean="0"/>
              <a:t>&gt;</a:t>
            </a:r>
            <a:r>
              <a:rPr lang="en-US" altLang="ko-KR" sz="1400" dirty="0" smtClean="0">
                <a:solidFill>
                  <a:srgbClr val="00B0F0"/>
                </a:solidFill>
              </a:rPr>
              <a:t>5</a:t>
            </a:r>
            <a:r>
              <a:rPr lang="en-US" altLang="ko-KR" sz="1400" dirty="0" smtClean="0"/>
              <a:t>&lt;</a:t>
            </a:r>
            <a:r>
              <a:rPr lang="en-US" altLang="ko-KR" sz="1400" dirty="0" smtClean="0">
                <a:solidFill>
                  <a:srgbClr val="C00000"/>
                </a:solidFill>
              </a:rPr>
              <a:t>/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DeptId</a:t>
            </a:r>
            <a:r>
              <a:rPr lang="en-US" altLang="ko-KR" sz="1400" dirty="0"/>
              <a:t>&gt;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&lt;</a:t>
            </a:r>
            <a:r>
              <a:rPr lang="en-US" altLang="ko-KR" sz="1400" dirty="0" smtClean="0">
                <a:solidFill>
                  <a:srgbClr val="C00000"/>
                </a:solidFill>
              </a:rPr>
              <a:t>Employee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&lt;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EmpName</a:t>
            </a:r>
            <a:r>
              <a:rPr lang="en-US" altLang="ko-KR" sz="1400" dirty="0" smtClean="0"/>
              <a:t>&gt;</a:t>
            </a:r>
            <a:r>
              <a:rPr lang="en-US" altLang="ko-KR" sz="1400" dirty="0" smtClean="0">
                <a:solidFill>
                  <a:srgbClr val="00B0F0"/>
                </a:solidFill>
              </a:rPr>
              <a:t>Woods</a:t>
            </a:r>
            <a:r>
              <a:rPr lang="en-US" altLang="ko-KR" sz="1400" dirty="0" smtClean="0"/>
              <a:t>&lt;</a:t>
            </a:r>
            <a:r>
              <a:rPr lang="en-US" altLang="ko-KR" sz="1400" dirty="0" smtClean="0">
                <a:solidFill>
                  <a:srgbClr val="C00000"/>
                </a:solidFill>
              </a:rPr>
              <a:t>/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EmpName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&lt;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EmpId</a:t>
            </a:r>
            <a:r>
              <a:rPr lang="en-US" altLang="ko-KR" sz="1400" dirty="0" smtClean="0"/>
              <a:t>&gt;</a:t>
            </a:r>
            <a:r>
              <a:rPr lang="en-US" altLang="ko-KR" sz="1400" dirty="0" smtClean="0">
                <a:solidFill>
                  <a:srgbClr val="00B0F0"/>
                </a:solidFill>
              </a:rPr>
              <a:t>123</a:t>
            </a:r>
            <a:r>
              <a:rPr lang="en-US" altLang="ko-KR" sz="1400" dirty="0" smtClean="0"/>
              <a:t>&lt;</a:t>
            </a:r>
            <a:r>
              <a:rPr lang="en-US" altLang="ko-KR" sz="1400" dirty="0" smtClean="0">
                <a:solidFill>
                  <a:srgbClr val="C00000"/>
                </a:solidFill>
              </a:rPr>
              <a:t>/</a:t>
            </a:r>
            <a:r>
              <a:rPr lang="en-US" altLang="ko-KR" sz="1400" dirty="0" err="1">
                <a:solidFill>
                  <a:srgbClr val="C00000"/>
                </a:solidFill>
              </a:rPr>
              <a:t>EmpId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&lt;</a:t>
            </a:r>
            <a:r>
              <a:rPr lang="en-US" altLang="ko-KR" sz="1400" dirty="0" smtClean="0">
                <a:solidFill>
                  <a:srgbClr val="C00000"/>
                </a:solidFill>
              </a:rPr>
              <a:t>Hours</a:t>
            </a:r>
            <a:r>
              <a:rPr lang="en-US" altLang="ko-KR" sz="1400" dirty="0" smtClean="0"/>
              <a:t>&gt;</a:t>
            </a:r>
            <a:r>
              <a:rPr lang="en-US" altLang="ko-KR" sz="1400" dirty="0" smtClean="0">
                <a:solidFill>
                  <a:srgbClr val="00B0F0"/>
                </a:solidFill>
              </a:rPr>
              <a:t>32</a:t>
            </a:r>
            <a:r>
              <a:rPr lang="en-US" altLang="ko-KR" sz="1400" dirty="0" smtClean="0"/>
              <a:t>&lt;</a:t>
            </a:r>
            <a:r>
              <a:rPr lang="en-US" altLang="ko-KR" sz="1400" dirty="0" smtClean="0">
                <a:solidFill>
                  <a:srgbClr val="C00000"/>
                </a:solidFill>
              </a:rPr>
              <a:t>/</a:t>
            </a:r>
            <a:r>
              <a:rPr lang="en-US" altLang="ko-KR" sz="1400" dirty="0">
                <a:solidFill>
                  <a:srgbClr val="C00000"/>
                </a:solidFill>
              </a:rPr>
              <a:t>Hours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&lt;</a:t>
            </a:r>
            <a:r>
              <a:rPr lang="en-US" altLang="ko-KR" sz="1400" dirty="0" smtClean="0">
                <a:solidFill>
                  <a:srgbClr val="C00000"/>
                </a:solidFill>
              </a:rPr>
              <a:t>/</a:t>
            </a:r>
            <a:r>
              <a:rPr lang="en-US" altLang="ko-KR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</a:rPr>
              <a:t>Employee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&lt;</a:t>
            </a:r>
            <a:r>
              <a:rPr lang="en-US" altLang="ko-KR" sz="1400" dirty="0">
                <a:solidFill>
                  <a:srgbClr val="C00000"/>
                </a:solidFill>
              </a:rPr>
              <a:t>Employee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&lt;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EmpName</a:t>
            </a:r>
            <a:r>
              <a:rPr lang="en-US" altLang="ko-KR" sz="1400" dirty="0" smtClean="0"/>
              <a:t>&gt;</a:t>
            </a:r>
            <a:r>
              <a:rPr lang="en-US" altLang="ko-KR" sz="1400" dirty="0" smtClean="0">
                <a:solidFill>
                  <a:srgbClr val="00B0F0"/>
                </a:solidFill>
              </a:rPr>
              <a:t>Hogan</a:t>
            </a:r>
            <a:r>
              <a:rPr lang="en-US" altLang="ko-KR" sz="1400" dirty="0" smtClean="0"/>
              <a:t>&lt;</a:t>
            </a:r>
            <a:r>
              <a:rPr lang="en-US" altLang="ko-KR" sz="1400" dirty="0" smtClean="0">
                <a:solidFill>
                  <a:srgbClr val="C00000"/>
                </a:solidFill>
              </a:rPr>
              <a:t>/</a:t>
            </a:r>
            <a:r>
              <a:rPr lang="en-US" altLang="ko-KR" sz="1400" dirty="0" err="1">
                <a:solidFill>
                  <a:srgbClr val="C00000"/>
                </a:solidFill>
              </a:rPr>
              <a:t>EmpName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&lt;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EmpId</a:t>
            </a:r>
            <a:r>
              <a:rPr lang="en-US" altLang="ko-KR" sz="1400" dirty="0" smtClean="0"/>
              <a:t>&gt;</a:t>
            </a:r>
            <a:r>
              <a:rPr lang="en-US" altLang="ko-KR" sz="1400" dirty="0" smtClean="0">
                <a:solidFill>
                  <a:srgbClr val="00B0F0"/>
                </a:solidFill>
              </a:rPr>
              <a:t>456</a:t>
            </a:r>
            <a:r>
              <a:rPr lang="en-US" altLang="ko-KR" sz="1400" dirty="0" smtClean="0"/>
              <a:t>&lt;</a:t>
            </a:r>
            <a:r>
              <a:rPr lang="en-US" altLang="ko-KR" sz="1400" dirty="0" smtClean="0">
                <a:solidFill>
                  <a:srgbClr val="C00000"/>
                </a:solidFill>
              </a:rPr>
              <a:t>/</a:t>
            </a:r>
            <a:r>
              <a:rPr lang="en-US" altLang="ko-KR" sz="1400" dirty="0" err="1">
                <a:solidFill>
                  <a:srgbClr val="C00000"/>
                </a:solidFill>
              </a:rPr>
              <a:t>EmpId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&lt;</a:t>
            </a:r>
            <a:r>
              <a:rPr lang="en-US" altLang="ko-KR" sz="1400" dirty="0" smtClean="0">
                <a:solidFill>
                  <a:srgbClr val="C00000"/>
                </a:solidFill>
              </a:rPr>
              <a:t>Hours</a:t>
            </a:r>
            <a:r>
              <a:rPr lang="en-US" altLang="ko-KR" sz="1400" dirty="0" smtClean="0"/>
              <a:t>&gt;</a:t>
            </a:r>
            <a:r>
              <a:rPr lang="en-US" altLang="ko-KR" sz="1400" dirty="0" smtClean="0">
                <a:solidFill>
                  <a:srgbClr val="00B0F0"/>
                </a:solidFill>
              </a:rPr>
              <a:t>20</a:t>
            </a:r>
            <a:r>
              <a:rPr lang="en-US" altLang="ko-KR" sz="1400" dirty="0" smtClean="0"/>
              <a:t>&lt;</a:t>
            </a:r>
            <a:r>
              <a:rPr lang="en-US" altLang="ko-KR" sz="1400" dirty="0" smtClean="0">
                <a:solidFill>
                  <a:srgbClr val="C00000"/>
                </a:solidFill>
              </a:rPr>
              <a:t>/</a:t>
            </a:r>
            <a:r>
              <a:rPr lang="en-US" altLang="ko-KR" sz="1400" dirty="0">
                <a:solidFill>
                  <a:srgbClr val="C00000"/>
                </a:solidFill>
              </a:rPr>
              <a:t>Hours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>
                <a:solidFill>
                  <a:srgbClr val="C00000"/>
                </a:solidFill>
              </a:rPr>
              <a:t>/ Employee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</a:t>
            </a:r>
            <a:r>
              <a:rPr lang="en-US" altLang="ko-KR" sz="1400" dirty="0" smtClean="0">
                <a:solidFill>
                  <a:srgbClr val="C00000"/>
                </a:solidFill>
              </a:rPr>
              <a:t>/Project </a:t>
            </a:r>
            <a:r>
              <a:rPr lang="en-US" altLang="ko-KR" sz="1400" dirty="0" smtClean="0"/>
              <a:t>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&lt;</a:t>
            </a:r>
            <a:r>
              <a:rPr lang="en-US" altLang="ko-KR" sz="1400" dirty="0">
                <a:solidFill>
                  <a:srgbClr val="C00000"/>
                </a:solidFill>
              </a:rPr>
              <a:t>Project</a:t>
            </a:r>
            <a:r>
              <a:rPr lang="en-US" altLang="ko-KR" sz="1400" dirty="0"/>
              <a:t> City</a:t>
            </a:r>
            <a:r>
              <a:rPr lang="en-US" altLang="ko-KR" sz="1400" dirty="0" smtClean="0"/>
              <a:t>=“</a:t>
            </a:r>
            <a:r>
              <a:rPr lang="en-US" altLang="ko-KR" sz="1400" dirty="0" err="1" smtClean="0"/>
              <a:t>Busan</a:t>
            </a:r>
            <a:r>
              <a:rPr lang="en-US" altLang="ko-KR" sz="1400" dirty="0" smtClean="0"/>
              <a:t>”&gt;</a:t>
            </a:r>
            <a:endParaRPr lang="en-US" altLang="ko-KR" sz="1400" dirty="0"/>
          </a:p>
          <a:p>
            <a:r>
              <a:rPr lang="en-US" altLang="ko-KR" sz="1400" dirty="0"/>
              <a:t>    &lt;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ProjName</a:t>
            </a:r>
            <a:r>
              <a:rPr lang="en-US" altLang="ko-KR" sz="1400" dirty="0" smtClean="0"/>
              <a:t>&gt;</a:t>
            </a:r>
            <a:r>
              <a:rPr lang="en-US" altLang="ko-KR" sz="1400" dirty="0" smtClean="0">
                <a:solidFill>
                  <a:srgbClr val="00B0F0"/>
                </a:solidFill>
              </a:rPr>
              <a:t>Beta</a:t>
            </a:r>
            <a:r>
              <a:rPr lang="en-US" altLang="ko-KR" sz="1400" dirty="0" smtClean="0"/>
              <a:t>&lt;</a:t>
            </a:r>
            <a:r>
              <a:rPr lang="en-US" altLang="ko-KR" sz="1400" dirty="0" smtClean="0">
                <a:solidFill>
                  <a:srgbClr val="C00000"/>
                </a:solidFill>
              </a:rPr>
              <a:t>/</a:t>
            </a:r>
            <a:r>
              <a:rPr lang="en-US" altLang="ko-KR" sz="1400" dirty="0" err="1">
                <a:solidFill>
                  <a:srgbClr val="C00000"/>
                </a:solidFill>
              </a:rPr>
              <a:t>ProjName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ProjId</a:t>
            </a:r>
            <a:r>
              <a:rPr lang="en-US" altLang="ko-KR" sz="1400" dirty="0" smtClean="0"/>
              <a:t>&gt;</a:t>
            </a:r>
            <a:r>
              <a:rPr lang="en-US" altLang="ko-KR" sz="1400" dirty="0" smtClean="0">
                <a:solidFill>
                  <a:srgbClr val="00B0F0"/>
                </a:solidFill>
              </a:rPr>
              <a:t>2</a:t>
            </a:r>
            <a:r>
              <a:rPr lang="en-US" altLang="ko-KR" sz="1400" dirty="0" smtClean="0"/>
              <a:t>&lt;</a:t>
            </a:r>
            <a:r>
              <a:rPr lang="en-US" altLang="ko-KR" sz="1400" dirty="0" smtClean="0">
                <a:solidFill>
                  <a:srgbClr val="C00000"/>
                </a:solidFill>
              </a:rPr>
              <a:t>/</a:t>
            </a:r>
            <a:r>
              <a:rPr lang="en-US" altLang="ko-KR" sz="1400" dirty="0" err="1">
                <a:solidFill>
                  <a:srgbClr val="C00000"/>
                </a:solidFill>
              </a:rPr>
              <a:t>ProjId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 err="1">
                <a:solidFill>
                  <a:srgbClr val="C00000"/>
                </a:solidFill>
              </a:rPr>
              <a:t>DeptId</a:t>
            </a:r>
            <a:r>
              <a:rPr lang="en-US" altLang="ko-KR" sz="1400" dirty="0"/>
              <a:t>&gt;</a:t>
            </a:r>
            <a:r>
              <a:rPr lang="en-US" altLang="ko-KR" sz="1400" dirty="0">
                <a:solidFill>
                  <a:srgbClr val="00B0F0"/>
                </a:solidFill>
              </a:rPr>
              <a:t>5</a:t>
            </a:r>
            <a:r>
              <a:rPr lang="en-US" altLang="ko-KR" sz="1400" dirty="0"/>
              <a:t>&lt;</a:t>
            </a:r>
            <a:r>
              <a:rPr lang="en-US" altLang="ko-KR" sz="1400" dirty="0">
                <a:solidFill>
                  <a:srgbClr val="C00000"/>
                </a:solidFill>
              </a:rPr>
              <a:t>/</a:t>
            </a:r>
            <a:r>
              <a:rPr lang="en-US" altLang="ko-KR" sz="1400" dirty="0" err="1">
                <a:solidFill>
                  <a:srgbClr val="C00000"/>
                </a:solidFill>
              </a:rPr>
              <a:t>DeptId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1377388"/>
            <a:ext cx="4276846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   &lt;</a:t>
            </a:r>
            <a:r>
              <a:rPr lang="en-US" altLang="ko-KR" sz="1400" dirty="0">
                <a:solidFill>
                  <a:srgbClr val="C00000"/>
                </a:solidFill>
              </a:rPr>
              <a:t>Employee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 smtClean="0"/>
              <a:t>      &lt;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EmpId</a:t>
            </a:r>
            <a:r>
              <a:rPr lang="en-US" altLang="ko-KR" sz="1400" dirty="0" smtClean="0"/>
              <a:t>&gt;</a:t>
            </a:r>
            <a:r>
              <a:rPr lang="en-US" altLang="ko-KR" sz="1400" dirty="0" smtClean="0">
                <a:solidFill>
                  <a:srgbClr val="00B0F0"/>
                </a:solidFill>
              </a:rPr>
              <a:t>123</a:t>
            </a:r>
            <a:r>
              <a:rPr lang="en-US" altLang="ko-KR" sz="1400" dirty="0" smtClean="0"/>
              <a:t>&lt;</a:t>
            </a:r>
            <a:r>
              <a:rPr lang="en-US" altLang="ko-KR" sz="1400" dirty="0" smtClean="0">
                <a:solidFill>
                  <a:srgbClr val="C00000"/>
                </a:solidFill>
              </a:rPr>
              <a:t>/</a:t>
            </a:r>
            <a:r>
              <a:rPr lang="en-US" altLang="ko-KR" sz="1400" dirty="0" err="1">
                <a:solidFill>
                  <a:srgbClr val="C00000"/>
                </a:solidFill>
              </a:rPr>
              <a:t>EmpId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&lt;</a:t>
            </a:r>
            <a:r>
              <a:rPr lang="en-US" altLang="ko-KR" sz="1400" dirty="0" smtClean="0">
                <a:solidFill>
                  <a:srgbClr val="C00000"/>
                </a:solidFill>
              </a:rPr>
              <a:t>Hours</a:t>
            </a:r>
            <a:r>
              <a:rPr lang="en-US" altLang="ko-KR" sz="1400" dirty="0" smtClean="0"/>
              <a:t>&gt;</a:t>
            </a:r>
            <a:r>
              <a:rPr lang="en-US" altLang="ko-KR" sz="1400" dirty="0" smtClean="0">
                <a:solidFill>
                  <a:srgbClr val="00B0F0"/>
                </a:solidFill>
              </a:rPr>
              <a:t>8</a:t>
            </a:r>
            <a:r>
              <a:rPr lang="en-US" altLang="ko-KR" sz="1400" dirty="0" smtClean="0"/>
              <a:t>&lt;</a:t>
            </a:r>
            <a:r>
              <a:rPr lang="en-US" altLang="ko-KR" sz="1400" dirty="0" smtClean="0">
                <a:solidFill>
                  <a:srgbClr val="C00000"/>
                </a:solidFill>
              </a:rPr>
              <a:t>/</a:t>
            </a:r>
            <a:r>
              <a:rPr lang="en-US" altLang="ko-KR" sz="1400" dirty="0">
                <a:solidFill>
                  <a:srgbClr val="C00000"/>
                </a:solidFill>
              </a:rPr>
              <a:t>Hours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>
                <a:solidFill>
                  <a:srgbClr val="C00000"/>
                </a:solidFill>
              </a:rPr>
              <a:t>/ Employee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&lt;</a:t>
            </a:r>
            <a:r>
              <a:rPr lang="en-US" altLang="ko-KR" sz="1400" dirty="0">
                <a:solidFill>
                  <a:srgbClr val="C00000"/>
                </a:solidFill>
              </a:rPr>
              <a:t>Employee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&lt;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EmpId</a:t>
            </a:r>
            <a:r>
              <a:rPr lang="en-US" altLang="ko-KR" sz="1400" dirty="0" smtClean="0"/>
              <a:t>&gt;</a:t>
            </a:r>
            <a:r>
              <a:rPr lang="en-US" altLang="ko-KR" sz="1400" dirty="0" smtClean="0">
                <a:solidFill>
                  <a:srgbClr val="00B0F0"/>
                </a:solidFill>
              </a:rPr>
              <a:t>456</a:t>
            </a:r>
            <a:r>
              <a:rPr lang="en-US" altLang="ko-KR" sz="1400" dirty="0" smtClean="0"/>
              <a:t>&lt;</a:t>
            </a:r>
            <a:r>
              <a:rPr lang="en-US" altLang="ko-KR" sz="1400" dirty="0" smtClean="0">
                <a:solidFill>
                  <a:srgbClr val="C00000"/>
                </a:solidFill>
              </a:rPr>
              <a:t>/</a:t>
            </a:r>
            <a:r>
              <a:rPr lang="en-US" altLang="ko-KR" sz="1400" dirty="0" err="1">
                <a:solidFill>
                  <a:srgbClr val="C00000"/>
                </a:solidFill>
              </a:rPr>
              <a:t>EmpId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&lt;</a:t>
            </a:r>
            <a:r>
              <a:rPr lang="en-US" altLang="ko-KR" sz="1400" dirty="0" smtClean="0">
                <a:solidFill>
                  <a:srgbClr val="C00000"/>
                </a:solidFill>
              </a:rPr>
              <a:t>Hours</a:t>
            </a:r>
            <a:r>
              <a:rPr lang="en-US" altLang="ko-KR" sz="1400" dirty="0" smtClean="0"/>
              <a:t>&gt;</a:t>
            </a:r>
            <a:r>
              <a:rPr lang="en-US" altLang="ko-KR" sz="1400" dirty="0" smtClean="0">
                <a:solidFill>
                  <a:srgbClr val="00B0F0"/>
                </a:solidFill>
              </a:rPr>
              <a:t>20</a:t>
            </a:r>
            <a:r>
              <a:rPr lang="en-US" altLang="ko-KR" sz="1400" dirty="0" smtClean="0"/>
              <a:t>&lt;</a:t>
            </a:r>
            <a:r>
              <a:rPr lang="en-US" altLang="ko-KR" sz="1400" dirty="0" smtClean="0">
                <a:solidFill>
                  <a:srgbClr val="C00000"/>
                </a:solidFill>
              </a:rPr>
              <a:t>/</a:t>
            </a:r>
            <a:r>
              <a:rPr lang="en-US" altLang="ko-KR" sz="1400" dirty="0">
                <a:solidFill>
                  <a:srgbClr val="C00000"/>
                </a:solidFill>
              </a:rPr>
              <a:t>Hours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>
                <a:solidFill>
                  <a:srgbClr val="C00000"/>
                </a:solidFill>
              </a:rPr>
              <a:t>/ Employee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&lt;</a:t>
            </a:r>
            <a:r>
              <a:rPr lang="en-US" altLang="ko-KR" sz="1400" dirty="0">
                <a:solidFill>
                  <a:srgbClr val="C00000"/>
                </a:solidFill>
              </a:rPr>
              <a:t>Employee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&lt;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EmpId</a:t>
            </a:r>
            <a:r>
              <a:rPr lang="en-US" altLang="ko-KR" sz="1400" dirty="0" smtClean="0"/>
              <a:t>&gt;</a:t>
            </a:r>
            <a:r>
              <a:rPr lang="en-US" altLang="ko-KR" sz="1400" dirty="0" smtClean="0">
                <a:solidFill>
                  <a:srgbClr val="00B0F0"/>
                </a:solidFill>
              </a:rPr>
              <a:t>789</a:t>
            </a:r>
            <a:r>
              <a:rPr lang="en-US" altLang="ko-KR" sz="1400" dirty="0" smtClean="0"/>
              <a:t>&lt;</a:t>
            </a:r>
            <a:r>
              <a:rPr lang="en-US" altLang="ko-KR" sz="1400" dirty="0" smtClean="0">
                <a:solidFill>
                  <a:srgbClr val="C00000"/>
                </a:solidFill>
              </a:rPr>
              <a:t>/</a:t>
            </a:r>
            <a:r>
              <a:rPr lang="en-US" altLang="ko-KR" sz="1400" dirty="0" err="1">
                <a:solidFill>
                  <a:srgbClr val="C00000"/>
                </a:solidFill>
              </a:rPr>
              <a:t>EmpId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&lt;</a:t>
            </a:r>
            <a:r>
              <a:rPr lang="en-US" altLang="ko-KR" sz="1400" dirty="0" smtClean="0">
                <a:solidFill>
                  <a:srgbClr val="C00000"/>
                </a:solidFill>
              </a:rPr>
              <a:t>Hours</a:t>
            </a:r>
            <a:r>
              <a:rPr lang="en-US" altLang="ko-KR" sz="1400" dirty="0" smtClean="0"/>
              <a:t>&gt;</a:t>
            </a:r>
            <a:r>
              <a:rPr lang="en-US" altLang="ko-KR" sz="1400" dirty="0" smtClean="0">
                <a:solidFill>
                  <a:srgbClr val="00B0F0"/>
                </a:solidFill>
              </a:rPr>
              <a:t>10</a:t>
            </a:r>
            <a:r>
              <a:rPr lang="en-US" altLang="ko-KR" sz="1400" dirty="0" smtClean="0"/>
              <a:t>&lt;</a:t>
            </a:r>
            <a:r>
              <a:rPr lang="en-US" altLang="ko-KR" sz="1400" dirty="0" smtClean="0">
                <a:solidFill>
                  <a:srgbClr val="C00000"/>
                </a:solidFill>
              </a:rPr>
              <a:t>/</a:t>
            </a:r>
            <a:r>
              <a:rPr lang="en-US" altLang="ko-KR" sz="1400" dirty="0">
                <a:solidFill>
                  <a:srgbClr val="C00000"/>
                </a:solidFill>
              </a:rPr>
              <a:t>Hours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&lt;</a:t>
            </a:r>
            <a:r>
              <a:rPr lang="en-US" altLang="ko-KR" sz="1400" dirty="0">
                <a:solidFill>
                  <a:srgbClr val="C00000"/>
                </a:solidFill>
              </a:rPr>
              <a:t>/ Employee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/>
              <a:t>  &lt;</a:t>
            </a:r>
            <a:r>
              <a:rPr lang="en-US" altLang="ko-KR" sz="1400" dirty="0">
                <a:solidFill>
                  <a:srgbClr val="C00000"/>
                </a:solidFill>
              </a:rPr>
              <a:t>/Project 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  <a:p>
            <a:r>
              <a:rPr lang="en-US" altLang="ko-KR" sz="1400" dirty="0" smtClean="0"/>
              <a:t>&lt;</a:t>
            </a:r>
            <a:r>
              <a:rPr lang="en-US" altLang="ko-KR" sz="1400" dirty="0" smtClean="0">
                <a:solidFill>
                  <a:srgbClr val="C00000"/>
                </a:solidFill>
              </a:rPr>
              <a:t>/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ProjectList</a:t>
            </a:r>
            <a:r>
              <a:rPr lang="en-US" altLang="ko-KR" sz="1400" dirty="0" smtClean="0"/>
              <a:t>&gt;</a:t>
            </a:r>
            <a:endParaRPr lang="en-US" altLang="ko-KR" sz="1400" dirty="0" smtClean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4609042"/>
            <a:ext cx="4276846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Times New Roman" pitchFamily="18" charset="0"/>
              </a:rPr>
              <a:t>▣ </a:t>
            </a:r>
            <a:r>
              <a:rPr lang="ko-KR" altLang="en-US" sz="1400" dirty="0" smtClean="0">
                <a:solidFill>
                  <a:srgbClr val="0070C0"/>
                </a:solidFill>
                <a:latin typeface="Times New Roman" pitchFamily="18" charset="0"/>
              </a:rPr>
              <a:t>특기 사항</a:t>
            </a:r>
            <a:endParaRPr lang="en-US" altLang="ko-KR" sz="1400" dirty="0" smtClean="0">
              <a:solidFill>
                <a:srgbClr val="0070C0"/>
              </a:solidFill>
              <a:latin typeface="Times New Roman" pitchFamily="18" charset="0"/>
            </a:endParaRPr>
          </a:p>
          <a:p>
            <a:pPr marL="176213" indent="-176213">
              <a:buFontTx/>
              <a:buAutoNum type="arabicPeriod"/>
            </a:pPr>
            <a:r>
              <a:rPr lang="en-US" altLang="ko-KR" sz="1400" dirty="0">
                <a:latin typeface="Times New Roman" pitchFamily="18" charset="0"/>
              </a:rPr>
              <a:t>Schema </a:t>
            </a:r>
            <a:r>
              <a:rPr lang="ko-KR" altLang="en-US" sz="1400" dirty="0">
                <a:latin typeface="Times New Roman" pitchFamily="18" charset="0"/>
              </a:rPr>
              <a:t>정보와 데이터 값이 </a:t>
            </a:r>
            <a:r>
              <a:rPr lang="ko-KR" altLang="en-US" sz="1400" dirty="0" smtClean="0">
                <a:latin typeface="Times New Roman" pitchFamily="18" charset="0"/>
              </a:rPr>
              <a:t>혼합</a:t>
            </a:r>
            <a:r>
              <a:rPr lang="en-US" altLang="ko-KR" sz="1400" dirty="0" smtClean="0">
                <a:latin typeface="Times New Roman" pitchFamily="18" charset="0"/>
              </a:rPr>
              <a:t>. </a:t>
            </a:r>
            <a:r>
              <a:rPr lang="ko-KR" altLang="en-US" sz="1400" dirty="0" smtClean="0">
                <a:latin typeface="Times New Roman" pitchFamily="18" charset="0"/>
              </a:rPr>
              <a:t>데이터 값은 따옴표가 없는 텍스트를 사용</a:t>
            </a:r>
            <a:r>
              <a:rPr lang="en-US" altLang="ko-KR" sz="1400" dirty="0" smtClean="0">
                <a:latin typeface="Times New Roman" pitchFamily="18" charset="0"/>
              </a:rPr>
              <a:t>.</a:t>
            </a:r>
            <a:endParaRPr lang="en-US" altLang="ko-KR" sz="1400" dirty="0">
              <a:latin typeface="Times New Roman" pitchFamily="18" charset="0"/>
            </a:endParaRPr>
          </a:p>
          <a:p>
            <a:pPr marL="176213" indent="-176213">
              <a:buAutoNum type="arabicPeriod"/>
            </a:pPr>
            <a:r>
              <a:rPr lang="en-US" altLang="ko-KR" sz="1400" dirty="0" smtClean="0">
                <a:latin typeface="Times New Roman" pitchFamily="18" charset="0"/>
              </a:rPr>
              <a:t>&lt;</a:t>
            </a:r>
            <a:r>
              <a:rPr lang="en-US" altLang="ko-KR" sz="1400" dirty="0" err="1" smtClean="0">
                <a:solidFill>
                  <a:srgbClr val="C00000"/>
                </a:solidFill>
                <a:latin typeface="Times New Roman" pitchFamily="18" charset="0"/>
              </a:rPr>
              <a:t>ProjectList</a:t>
            </a:r>
            <a:r>
              <a:rPr lang="en-US" altLang="ko-KR" sz="1400" dirty="0">
                <a:latin typeface="Times New Roman" pitchFamily="18" charset="0"/>
              </a:rPr>
              <a:t>&gt; </a:t>
            </a:r>
            <a:r>
              <a:rPr lang="en-US" altLang="ko-KR" sz="1400" dirty="0" smtClean="0">
                <a:latin typeface="Times New Roman" pitchFamily="18" charset="0"/>
              </a:rPr>
              <a:t>…</a:t>
            </a:r>
            <a:r>
              <a:rPr lang="en-US" altLang="ko-KR" sz="1400" dirty="0">
                <a:latin typeface="Times New Roman" pitchFamily="18" charset="0"/>
              </a:rPr>
              <a:t> </a:t>
            </a:r>
            <a:r>
              <a:rPr lang="en-US" altLang="ko-KR" sz="1400" dirty="0" smtClean="0">
                <a:latin typeface="Times New Roman" pitchFamily="18" charset="0"/>
              </a:rPr>
              <a:t>&lt;</a:t>
            </a:r>
            <a:r>
              <a:rPr lang="en-US" altLang="ko-KR" sz="1400" dirty="0" smtClean="0">
                <a:solidFill>
                  <a:srgbClr val="C00000"/>
                </a:solidFill>
                <a:latin typeface="Times New Roman" pitchFamily="18" charset="0"/>
              </a:rPr>
              <a:t>/</a:t>
            </a:r>
            <a:r>
              <a:rPr lang="en-US" altLang="ko-KR" sz="1400" dirty="0" err="1" smtClean="0">
                <a:solidFill>
                  <a:srgbClr val="C00000"/>
                </a:solidFill>
                <a:latin typeface="Times New Roman" pitchFamily="18" charset="0"/>
              </a:rPr>
              <a:t>ProjectList</a:t>
            </a:r>
            <a:r>
              <a:rPr lang="en-US" altLang="ko-KR" sz="1400" dirty="0">
                <a:latin typeface="Times New Roman" pitchFamily="18" charset="0"/>
              </a:rPr>
              <a:t>&gt; </a:t>
            </a:r>
            <a:r>
              <a:rPr lang="en-US" altLang="ko-KR" sz="1400" dirty="0" smtClean="0">
                <a:latin typeface="Times New Roman" pitchFamily="18" charset="0"/>
              </a:rPr>
              <a:t>: </a:t>
            </a:r>
            <a:r>
              <a:rPr lang="ko-KR" altLang="en-US" sz="1400" dirty="0" smtClean="0">
                <a:latin typeface="Times New Roman" pitchFamily="18" charset="0"/>
              </a:rPr>
              <a:t>원소</a:t>
            </a:r>
            <a:endParaRPr lang="en-US" altLang="ko-KR" sz="1400" dirty="0" smtClean="0">
              <a:latin typeface="Times New Roman" pitchFamily="18" charset="0"/>
            </a:endParaRPr>
          </a:p>
          <a:p>
            <a:pPr marL="176213" indent="-176213">
              <a:buFontTx/>
              <a:buAutoNum type="arabicPeriod"/>
            </a:pPr>
            <a:r>
              <a:rPr lang="en-US" altLang="ko-KR" sz="1400" dirty="0">
                <a:latin typeface="Times New Roman" pitchFamily="18" charset="0"/>
              </a:rPr>
              <a:t>City, Period -&gt; </a:t>
            </a:r>
            <a:r>
              <a:rPr lang="ko-KR" altLang="en-US" sz="1400" dirty="0">
                <a:latin typeface="Times New Roman" pitchFamily="18" charset="0"/>
              </a:rPr>
              <a:t>원소의 </a:t>
            </a:r>
            <a:r>
              <a:rPr lang="ko-KR" altLang="en-US" sz="1400" dirty="0" smtClean="0">
                <a:latin typeface="Times New Roman" pitchFamily="18" charset="0"/>
              </a:rPr>
              <a:t>속성</a:t>
            </a:r>
            <a:endParaRPr lang="en-US" altLang="ko-KR" sz="1400" dirty="0" smtClean="0">
              <a:latin typeface="Times New Roman" pitchFamily="18" charset="0"/>
            </a:endParaRPr>
          </a:p>
          <a:p>
            <a:pPr marL="176213" indent="-176213">
              <a:buFontTx/>
              <a:buAutoNum type="arabicPeriod"/>
            </a:pPr>
            <a:r>
              <a:rPr lang="en-US" altLang="ko-KR" sz="1400" dirty="0"/>
              <a:t>&lt;</a:t>
            </a:r>
            <a:r>
              <a:rPr lang="en-US" altLang="ko-KR" sz="1400" dirty="0" smtClean="0">
                <a:solidFill>
                  <a:srgbClr val="C00000"/>
                </a:solidFill>
              </a:rPr>
              <a:t>Project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는</a:t>
            </a:r>
            <a:r>
              <a:rPr lang="ko-KR" altLang="en-US" sz="1400" dirty="0" smtClean="0">
                <a:solidFill>
                  <a:srgbClr val="C00000"/>
                </a:solidFill>
              </a:rPr>
              <a:t> </a:t>
            </a:r>
            <a:r>
              <a:rPr lang="en-US" altLang="ko-KR" sz="1400" dirty="0">
                <a:latin typeface="Times New Roman" pitchFamily="18" charset="0"/>
              </a:rPr>
              <a:t>&lt;</a:t>
            </a:r>
            <a:r>
              <a:rPr lang="en-US" altLang="ko-KR" sz="1400" dirty="0" err="1">
                <a:solidFill>
                  <a:srgbClr val="C00000"/>
                </a:solidFill>
                <a:latin typeface="Times New Roman" pitchFamily="18" charset="0"/>
              </a:rPr>
              <a:t>ProjectList</a:t>
            </a:r>
            <a:r>
              <a:rPr lang="en-US" altLang="ko-KR" sz="1400" dirty="0" smtClean="0">
                <a:latin typeface="Times New Roman" pitchFamily="18" charset="0"/>
              </a:rPr>
              <a:t>&gt;</a:t>
            </a:r>
            <a:r>
              <a:rPr lang="ko-KR" altLang="en-US" sz="1400" dirty="0" smtClean="0">
                <a:latin typeface="Times New Roman" pitchFamily="18" charset="0"/>
              </a:rPr>
              <a:t>의 하위 원소</a:t>
            </a:r>
            <a:endParaRPr lang="en-US" altLang="ko-KR" sz="1400" dirty="0" smtClean="0">
              <a:latin typeface="Times New Roman" pitchFamily="18" charset="0"/>
            </a:endParaRPr>
          </a:p>
          <a:p>
            <a:pPr marL="176213" indent="-176213">
              <a:buFontTx/>
              <a:buAutoNum type="arabicPeriod"/>
            </a:pPr>
            <a:r>
              <a:rPr lang="en-US" altLang="ko-KR" sz="1400" dirty="0"/>
              <a:t>&lt;</a:t>
            </a:r>
            <a:r>
              <a:rPr lang="en-US" altLang="ko-KR" sz="1400" dirty="0" smtClean="0">
                <a:solidFill>
                  <a:srgbClr val="C00000"/>
                </a:solidFill>
              </a:rPr>
              <a:t>Employee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&lt;</a:t>
            </a:r>
            <a:r>
              <a:rPr lang="en-US" altLang="ko-KR" sz="1400" dirty="0" smtClean="0">
                <a:solidFill>
                  <a:srgbClr val="C00000"/>
                </a:solidFill>
              </a:rPr>
              <a:t>Project</a:t>
            </a:r>
            <a:r>
              <a:rPr lang="en-US" altLang="ko-KR" sz="1400" dirty="0" smtClean="0"/>
              <a:t>&gt;</a:t>
            </a:r>
            <a:r>
              <a:rPr lang="ko-KR" altLang="en-US" sz="1400" dirty="0" smtClean="0">
                <a:latin typeface="Times New Roman" pitchFamily="18" charset="0"/>
              </a:rPr>
              <a:t>의 </a:t>
            </a:r>
            <a:r>
              <a:rPr lang="ko-KR" altLang="en-US" sz="1400" dirty="0">
                <a:latin typeface="Times New Roman" pitchFamily="18" charset="0"/>
              </a:rPr>
              <a:t>하위 원소</a:t>
            </a:r>
            <a:endParaRPr lang="en-US" altLang="ko-KR" sz="1400" dirty="0">
              <a:latin typeface="Times New Roman" pitchFamily="18" charset="0"/>
            </a:endParaRPr>
          </a:p>
          <a:p>
            <a:pPr marL="176213" indent="-176213">
              <a:buAutoNum type="arabicPeriod"/>
            </a:pPr>
            <a:r>
              <a:rPr lang="en-US" altLang="ko-KR" sz="1400" dirty="0" smtClean="0">
                <a:latin typeface="Times New Roman" pitchFamily="18" charset="0"/>
              </a:rPr>
              <a:t>Standalone=“yes” -&gt; </a:t>
            </a:r>
            <a:r>
              <a:rPr lang="en-US" altLang="ko-KR" sz="1400" dirty="0" err="1" smtClean="0">
                <a:latin typeface="Times New Roman" pitchFamily="18" charset="0"/>
              </a:rPr>
              <a:t>schemaless</a:t>
            </a:r>
            <a:r>
              <a:rPr lang="en-US" altLang="ko-KR" sz="1400" dirty="0" smtClean="0">
                <a:latin typeface="Times New Roman" pitchFamily="18" charset="0"/>
              </a:rPr>
              <a:t> XML </a:t>
            </a:r>
            <a:r>
              <a:rPr lang="ko-KR" altLang="en-US" sz="1400" dirty="0" smtClean="0">
                <a:latin typeface="Times New Roman" pitchFamily="18" charset="0"/>
              </a:rPr>
              <a:t>문서</a:t>
            </a:r>
            <a:endParaRPr lang="en-US" altLang="ko-KR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94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Data </a:t>
            </a:r>
            <a:r>
              <a:rPr lang="en-US" altLang="ko-KR" dirty="0" smtClean="0"/>
              <a:t>Model(1)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498725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Tree(or Hierarchical) Model</a:t>
            </a:r>
          </a:p>
          <a:p>
            <a:pPr lvl="1"/>
            <a:r>
              <a:rPr lang="en-US" altLang="ko-KR" dirty="0" smtClean="0"/>
              <a:t>XML Document = Tree</a:t>
            </a:r>
          </a:p>
          <a:p>
            <a:pPr lvl="2"/>
            <a:r>
              <a:rPr lang="ko-KR" altLang="en-US" dirty="0" smtClean="0"/>
              <a:t>복합 원소 </a:t>
            </a:r>
            <a:r>
              <a:rPr lang="en-US" altLang="ko-KR" dirty="0" smtClean="0"/>
              <a:t>= branch node, </a:t>
            </a:r>
            <a:r>
              <a:rPr lang="ko-KR" altLang="en-US" dirty="0" smtClean="0"/>
              <a:t>단순 원소 </a:t>
            </a:r>
            <a:r>
              <a:rPr lang="en-US" altLang="ko-KR" dirty="0" smtClean="0"/>
              <a:t>= leaf</a:t>
            </a:r>
            <a:r>
              <a:rPr lang="ko-KR" altLang="en-US" dirty="0" smtClean="0"/>
              <a:t> </a:t>
            </a:r>
            <a:r>
              <a:rPr lang="en-US" altLang="ko-KR" dirty="0" smtClean="0"/>
              <a:t>node, </a:t>
            </a:r>
          </a:p>
          <a:p>
            <a:pPr lvl="2"/>
            <a:r>
              <a:rPr lang="en-US" altLang="ko-KR" dirty="0" smtClean="0"/>
              <a:t>root element = root node</a:t>
            </a:r>
          </a:p>
          <a:p>
            <a:pPr lvl="2"/>
            <a:r>
              <a:rPr lang="en-US" altLang="ko-KR" dirty="0" smtClean="0"/>
              <a:t>level : </a:t>
            </a:r>
            <a:r>
              <a:rPr lang="ko-KR" altLang="en-US" dirty="0" smtClean="0"/>
              <a:t>무제한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구문적으로 정확한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문서는 처리기를 통하여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로 변환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Tree</a:t>
            </a:r>
            <a:r>
              <a:rPr lang="ko-KR" altLang="en-US" dirty="0" smtClean="0"/>
              <a:t>로 변환되면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DOM(Document Object Model)</a:t>
            </a:r>
            <a:r>
              <a:rPr lang="ko-KR" altLang="en-US" dirty="0" smtClean="0"/>
              <a:t>이라는 표준 </a:t>
            </a:r>
            <a:r>
              <a:rPr lang="en-US" altLang="ko-KR" dirty="0" smtClean="0"/>
              <a:t>API(Application Programming Interface) </a:t>
            </a:r>
            <a:r>
              <a:rPr lang="ko-KR" altLang="en-US" dirty="0" smtClean="0"/>
              <a:t>함수를 사용하여 자동 처리 가능</a:t>
            </a:r>
            <a:endParaRPr lang="en-US" altLang="ko-KR" dirty="0" smtClean="0"/>
          </a:p>
          <a:p>
            <a:pPr lvl="1"/>
            <a:endParaRPr lang="en-US" altLang="ko-KR" sz="900" dirty="0" smtClean="0"/>
          </a:p>
          <a:p>
            <a:r>
              <a:rPr lang="en-US" altLang="ko-KR" dirty="0"/>
              <a:t>XML </a:t>
            </a:r>
            <a:r>
              <a:rPr lang="ko-KR" altLang="en-US" dirty="0"/>
              <a:t>문서의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(format)</a:t>
            </a:r>
            <a:r>
              <a:rPr lang="ko-KR" altLang="en-US" dirty="0" smtClean="0"/>
              <a:t>을 </a:t>
            </a:r>
            <a:r>
              <a:rPr lang="ko-KR" altLang="en-US" dirty="0"/>
              <a:t>정의하는 언어</a:t>
            </a:r>
            <a:endParaRPr lang="en-US" altLang="ko-KR" dirty="0"/>
          </a:p>
          <a:p>
            <a:pPr lvl="1"/>
            <a:r>
              <a:rPr lang="en-US" altLang="ko-KR" dirty="0"/>
              <a:t>XML DTD(Document Type Definition)</a:t>
            </a:r>
          </a:p>
          <a:p>
            <a:pPr lvl="1"/>
            <a:r>
              <a:rPr lang="en-US" altLang="ko-KR" dirty="0"/>
              <a:t>XML </a:t>
            </a:r>
            <a:r>
              <a:rPr lang="en-US" altLang="ko-KR" dirty="0" smtClean="0"/>
              <a:t>schema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6004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9449" y="352523"/>
            <a:ext cx="8229600" cy="781050"/>
          </a:xfrm>
        </p:spPr>
        <p:txBody>
          <a:bodyPr/>
          <a:lstStyle/>
          <a:p>
            <a:r>
              <a:rPr lang="en-US" altLang="ko-KR" dirty="0"/>
              <a:t>XML Data </a:t>
            </a:r>
            <a:r>
              <a:rPr lang="en-US" altLang="ko-KR" dirty="0" smtClean="0"/>
              <a:t>Model(2)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56181" y="9049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58083456" descr="DRW00000bd8a66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254" y="1362173"/>
            <a:ext cx="4961107" cy="47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939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</a:t>
            </a:r>
            <a:r>
              <a:rPr lang="en-US" altLang="ko-KR" dirty="0" smtClean="0"/>
              <a:t>Document</a:t>
            </a:r>
            <a:r>
              <a:rPr lang="ko-KR" altLang="en-US" dirty="0"/>
              <a:t>의 </a:t>
            </a:r>
            <a:r>
              <a:rPr lang="ko-KR" altLang="en-US" dirty="0" smtClean="0"/>
              <a:t>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499" y="1234441"/>
            <a:ext cx="8521831" cy="488061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Data-centric</a:t>
            </a:r>
          </a:p>
          <a:p>
            <a:pPr lvl="1"/>
            <a:r>
              <a:rPr lang="ko-KR" altLang="en-US" dirty="0" smtClean="0"/>
              <a:t>어떤 구조의 작은 데이터 아이템으로 구성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웹 상에서 교환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종류로 </a:t>
            </a:r>
            <a:r>
              <a:rPr lang="ko-KR" altLang="en-US" dirty="0"/>
              <a:t>구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DTD or XML schema</a:t>
            </a:r>
            <a:r>
              <a:rPr lang="ko-KR" altLang="en-US" dirty="0" smtClean="0"/>
              <a:t>에 따라 작성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구조화 데이터로 취급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schema </a:t>
            </a:r>
            <a:r>
              <a:rPr lang="ko-KR" altLang="en-US" dirty="0" smtClean="0"/>
              <a:t>없는</a:t>
            </a:r>
            <a:r>
              <a:rPr lang="en-US" altLang="ko-KR" dirty="0" smtClean="0"/>
              <a:t> XML </a:t>
            </a:r>
            <a:r>
              <a:rPr lang="ko-KR" altLang="en-US" dirty="0" smtClean="0"/>
              <a:t>문서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반구조화</a:t>
            </a:r>
            <a:r>
              <a:rPr lang="ko-KR" altLang="en-US" dirty="0" smtClean="0"/>
              <a:t> 데이터로 취급</a:t>
            </a:r>
            <a:endParaRPr lang="en-US" altLang="ko-KR" dirty="0" smtClean="0"/>
          </a:p>
          <a:p>
            <a:pPr marL="725488" lvl="2" indent="0">
              <a:buNone/>
            </a:pPr>
            <a:r>
              <a:rPr lang="ko-KR" altLang="ko-KR" dirty="0" smtClean="0"/>
              <a:t>※</a:t>
            </a:r>
            <a:r>
              <a:rPr lang="en-US" altLang="ko-KR" dirty="0" smtClean="0"/>
              <a:t> XML </a:t>
            </a:r>
            <a:r>
              <a:rPr lang="ko-KR" altLang="en-US" dirty="0" smtClean="0"/>
              <a:t>선언에서 </a:t>
            </a:r>
            <a:r>
              <a:rPr lang="en-US" altLang="ko-KR" dirty="0" smtClean="0"/>
              <a:t>standalone </a:t>
            </a:r>
            <a:r>
              <a:rPr lang="ko-KR" altLang="en-US" dirty="0" smtClean="0"/>
              <a:t>속성 값이 </a:t>
            </a:r>
            <a:r>
              <a:rPr lang="en-US" altLang="ko-KR" dirty="0" smtClean="0"/>
              <a:t>yes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schema </a:t>
            </a:r>
            <a:r>
              <a:rPr lang="ko-KR" altLang="en-US" dirty="0" smtClean="0"/>
              <a:t>없는 문서</a:t>
            </a:r>
            <a:endParaRPr lang="en-US" altLang="ko-KR" dirty="0" smtClean="0"/>
          </a:p>
          <a:p>
            <a:r>
              <a:rPr lang="en-US" altLang="ko-KR" dirty="0" smtClean="0"/>
              <a:t>Document-centric</a:t>
            </a:r>
          </a:p>
          <a:p>
            <a:pPr lvl="1"/>
            <a:r>
              <a:rPr lang="ko-KR" altLang="en-US" dirty="0" smtClean="0"/>
              <a:t>신문기사나 책과 같은 대량의 텍스트로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 내에 구조화된 데이터가 거의 없음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Hybrid</a:t>
            </a:r>
          </a:p>
          <a:p>
            <a:pPr lvl="1"/>
            <a:r>
              <a:rPr lang="ko-KR" altLang="en-US" dirty="0" smtClean="0"/>
              <a:t>구조화된 부분과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비구조화 부분이 혼합되어 있는 문서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6516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Well-formed </a:t>
            </a:r>
            <a:r>
              <a:rPr lang="en-US" altLang="ko-KR" dirty="0" smtClean="0"/>
              <a:t>&amp; Valid XML Document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Well-formed XML Document</a:t>
            </a:r>
          </a:p>
          <a:p>
            <a:pPr lvl="1"/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다음의 조건을 만족하는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</a:t>
            </a:r>
            <a:endParaRPr lang="en-US" altLang="ko-KR" dirty="0" smtClean="0"/>
          </a:p>
          <a:p>
            <a:pPr marL="1073150" lvl="2" indent="-360363">
              <a:buFont typeface="+mj-ea"/>
              <a:buAutoNum type="circleNumDbPlain"/>
            </a:pPr>
            <a:r>
              <a:rPr lang="en-US" altLang="ko-KR" dirty="0" smtClean="0"/>
              <a:t>XML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(&lt;?...?&gt;)</a:t>
            </a:r>
            <a:r>
              <a:rPr lang="ko-KR" altLang="en-US" dirty="0" smtClean="0"/>
              <a:t>으로 시작 </a:t>
            </a:r>
            <a:r>
              <a:rPr lang="en-US" altLang="ko-KR" dirty="0" smtClean="0"/>
              <a:t>: XML version</a:t>
            </a:r>
            <a:r>
              <a:rPr lang="ko-KR" altLang="en-US" dirty="0" smtClean="0"/>
              <a:t>과 다른 속성</a:t>
            </a:r>
            <a:endParaRPr lang="en-US" altLang="ko-KR" dirty="0" smtClean="0"/>
          </a:p>
          <a:p>
            <a:pPr marL="1073150" lvl="2" indent="-360363">
              <a:buFont typeface="+mj-ea"/>
              <a:buAutoNum type="circleNumDbPlain"/>
            </a:pPr>
            <a:r>
              <a:rPr lang="ko-KR" altLang="en-US" dirty="0" smtClean="0"/>
              <a:t>단 하나의 </a:t>
            </a:r>
            <a:r>
              <a:rPr lang="en-US" altLang="ko-KR" dirty="0" smtClean="0"/>
              <a:t>root element</a:t>
            </a:r>
            <a:r>
              <a:rPr lang="ko-KR" altLang="en-US" dirty="0" smtClean="0"/>
              <a:t>가 존재하고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시작 태그와 끝 태그가 모든 하위 원소를 둘러싸고 있어야 한다</a:t>
            </a:r>
            <a:r>
              <a:rPr lang="en-US" altLang="ko-KR" dirty="0" smtClean="0"/>
              <a:t>.</a:t>
            </a:r>
          </a:p>
          <a:p>
            <a:pPr marL="1073150" lvl="2" indent="-360363">
              <a:buFont typeface="+mj-ea"/>
              <a:buAutoNum type="circleNumDbPlain"/>
            </a:pPr>
            <a:r>
              <a:rPr lang="ko-KR" altLang="en-US" dirty="0" smtClean="0"/>
              <a:t>각 원소는 자신의 </a:t>
            </a:r>
            <a:r>
              <a:rPr lang="en-US" altLang="ko-KR" dirty="0" smtClean="0"/>
              <a:t>parent element</a:t>
            </a:r>
            <a:r>
              <a:rPr lang="ko-KR" altLang="en-US" dirty="0" smtClean="0"/>
              <a:t>에 포함되어 있다</a:t>
            </a:r>
            <a:r>
              <a:rPr lang="en-US" altLang="ko-KR" dirty="0" smtClean="0"/>
              <a:t>.</a:t>
            </a:r>
          </a:p>
          <a:p>
            <a:pPr marL="704850" lvl="1" indent="-360363"/>
            <a:r>
              <a:rPr lang="ko-KR" altLang="en-US" dirty="0" smtClean="0"/>
              <a:t>정형화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문서는 구문적으로 정확하므로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처리기에 의해 </a:t>
            </a:r>
            <a:r>
              <a:rPr lang="en-US" altLang="ko-KR" dirty="0" smtClean="0"/>
              <a:t>internal tree representation</a:t>
            </a:r>
            <a:r>
              <a:rPr lang="ko-KR" altLang="en-US" dirty="0" smtClean="0"/>
              <a:t>으로 변환 가능</a:t>
            </a:r>
            <a:endParaRPr lang="en-US" altLang="ko-KR" dirty="0" smtClean="0"/>
          </a:p>
          <a:p>
            <a:pPr marL="1073150" lvl="2" indent="-360363"/>
            <a:r>
              <a:rPr lang="en-US" altLang="ko-KR" dirty="0" smtClean="0"/>
              <a:t>Tree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DOM API or SAX API</a:t>
            </a:r>
            <a:r>
              <a:rPr lang="ko-KR" altLang="en-US" dirty="0" smtClean="0"/>
              <a:t>에 의해 구문 분석 가능</a:t>
            </a:r>
            <a:endParaRPr lang="en-US" altLang="ko-KR" dirty="0" smtClean="0"/>
          </a:p>
          <a:p>
            <a:pPr marL="349250" indent="-360363"/>
            <a:r>
              <a:rPr lang="en-US" altLang="ko-KR" dirty="0" smtClean="0"/>
              <a:t>Valid XML Document</a:t>
            </a:r>
          </a:p>
          <a:p>
            <a:pPr marL="704850" lvl="1" indent="-360363"/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/>
              <a:t>다음의 조건을 만족하는 </a:t>
            </a:r>
            <a:r>
              <a:rPr lang="en-US" altLang="ko-KR" dirty="0"/>
              <a:t>XML </a:t>
            </a:r>
            <a:r>
              <a:rPr lang="ko-KR" altLang="en-US" dirty="0"/>
              <a:t>문서</a:t>
            </a:r>
            <a:endParaRPr lang="en-US" altLang="ko-KR" dirty="0"/>
          </a:p>
          <a:p>
            <a:pPr marL="1073150" lvl="2" indent="-361950">
              <a:buFont typeface="+mj-ea"/>
              <a:buAutoNum type="circleNumDbPlain"/>
            </a:pPr>
            <a:r>
              <a:rPr lang="ko-KR" altLang="en-US" dirty="0" smtClean="0"/>
              <a:t>정형화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문서일 것</a:t>
            </a:r>
            <a:r>
              <a:rPr lang="en-US" altLang="ko-KR" dirty="0" smtClean="0"/>
              <a:t>.</a:t>
            </a:r>
          </a:p>
          <a:p>
            <a:pPr marL="1073150" lvl="2" indent="-361950">
              <a:buFont typeface="+mj-ea"/>
              <a:buAutoNum type="circleNumDbPlain"/>
            </a:pPr>
            <a:r>
              <a:rPr lang="ko-KR" altLang="en-US" dirty="0" smtClean="0"/>
              <a:t>시작과 끝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에 사용된 원소 이름은 별도의  </a:t>
            </a:r>
            <a:r>
              <a:rPr lang="en-US" altLang="ko-KR" dirty="0" smtClean="0"/>
              <a:t>DTD or XML schema </a:t>
            </a:r>
            <a:r>
              <a:rPr lang="ko-KR" altLang="en-US" dirty="0" smtClean="0"/>
              <a:t>파일에 기술된 구조와 부합할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907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 DTD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524177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DTD </a:t>
            </a:r>
            <a:r>
              <a:rPr lang="ko-KR" altLang="en-US" dirty="0" smtClean="0"/>
              <a:t>파일이란 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XML </a:t>
            </a:r>
            <a:r>
              <a:rPr lang="ko-KR" altLang="en-US" dirty="0"/>
              <a:t>문서의 </a:t>
            </a:r>
            <a:r>
              <a:rPr lang="en-US" altLang="ko-KR" dirty="0"/>
              <a:t>format</a:t>
            </a:r>
            <a:r>
              <a:rPr lang="ko-KR" altLang="en-US" dirty="0"/>
              <a:t>을 기술해 놓은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(</a:t>
            </a:r>
            <a:r>
              <a:rPr lang="ko-KR" altLang="en-US" dirty="0" err="1"/>
              <a:t>확장자</a:t>
            </a:r>
            <a:r>
              <a:rPr lang="en-US" altLang="ko-KR" dirty="0"/>
              <a:t>: .</a:t>
            </a:r>
            <a:r>
              <a:rPr lang="en-US" altLang="ko-KR" dirty="0" err="1" smtClean="0"/>
              <a:t>dtd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en-US" altLang="ko-KR" dirty="0" smtClean="0"/>
              <a:t>XML </a:t>
            </a:r>
            <a:r>
              <a:rPr lang="ko-KR" altLang="en-US" dirty="0" smtClean="0"/>
              <a:t>문서에서 사용 가능한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와 문법을 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동일한 형식의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문서를 교환할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DTD </a:t>
            </a:r>
            <a:r>
              <a:rPr lang="ko-KR" altLang="en-US" dirty="0" smtClean="0"/>
              <a:t>파일을 참조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DTD </a:t>
            </a:r>
            <a:r>
              <a:rPr lang="ko-KR" altLang="en-US" dirty="0" smtClean="0"/>
              <a:t>파일의 저장 위치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XML </a:t>
            </a:r>
            <a:r>
              <a:rPr lang="ko-KR" altLang="en-US" dirty="0" smtClean="0"/>
              <a:t>문서의 일부로 포함시키거나</a:t>
            </a:r>
            <a:r>
              <a:rPr lang="en-US" altLang="ko-KR" dirty="0" smtClean="0"/>
              <a:t>,</a:t>
            </a:r>
          </a:p>
          <a:p>
            <a:pPr lvl="2"/>
            <a:r>
              <a:rPr lang="ko-KR" altLang="en-US" dirty="0" smtClean="0"/>
              <a:t>별도의 위치에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위치를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로 기술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공유 가능</a:t>
            </a:r>
            <a:endParaRPr lang="en-US" altLang="ko-KR" dirty="0" smtClean="0"/>
          </a:p>
          <a:p>
            <a:pPr marL="1068388" lvl="3" indent="0">
              <a:buNone/>
            </a:pPr>
            <a:r>
              <a:rPr lang="en-US" altLang="ko-KR" dirty="0"/>
              <a:t>&lt;?xml version=“1.0” standalone=“no”&gt;</a:t>
            </a:r>
          </a:p>
          <a:p>
            <a:pPr marL="1068388" lvl="3" indent="0">
              <a:buNone/>
            </a:pPr>
            <a:r>
              <a:rPr lang="en-US" altLang="ko-KR" dirty="0"/>
              <a:t>&lt;! DOCTYPE </a:t>
            </a:r>
            <a:r>
              <a:rPr lang="en-US" altLang="ko-KR" dirty="0" err="1"/>
              <a:t>ProjectList</a:t>
            </a:r>
            <a:r>
              <a:rPr lang="en-US" altLang="ko-KR" dirty="0"/>
              <a:t> SYSTEM “ProjectList.dtd</a:t>
            </a:r>
            <a:r>
              <a:rPr lang="en-US" altLang="ko-KR" dirty="0" smtClean="0"/>
              <a:t>”&gt;</a:t>
            </a:r>
          </a:p>
          <a:p>
            <a:pPr marL="1068388" lvl="3" indent="0">
              <a:buNone/>
            </a:pPr>
            <a:endParaRPr lang="en-US" altLang="ko-KR" sz="900" dirty="0" smtClean="0"/>
          </a:p>
          <a:p>
            <a:r>
              <a:rPr lang="en-US" altLang="ko-KR" dirty="0" smtClean="0"/>
              <a:t>DTD</a:t>
            </a:r>
            <a:r>
              <a:rPr lang="ko-KR" altLang="en-US" dirty="0" smtClean="0"/>
              <a:t>의 제약 사항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DTD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타입만 사용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XML </a:t>
            </a:r>
            <a:r>
              <a:rPr lang="ko-KR" altLang="en-US" dirty="0" smtClean="0"/>
              <a:t>문서와는 다른 구문을 사용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별도의 전문 처리기가 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DTD</a:t>
            </a:r>
            <a:r>
              <a:rPr lang="ko-KR" altLang="en-US" dirty="0" smtClean="0"/>
              <a:t>에서 원소가 나열된 순서는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문서에서 지켜야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 err="1" smtClean="0"/>
              <a:t>무결성을</a:t>
            </a:r>
            <a:r>
              <a:rPr lang="ko-KR" altLang="en-US" dirty="0" smtClean="0"/>
              <a:t> 표현하는데 취약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58033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DTD </a:t>
            </a:r>
            <a:r>
              <a:rPr lang="ko-KR" altLang="en-US" dirty="0"/>
              <a:t>파일 작성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>
              <a:buFont typeface="+mj-lt"/>
              <a:buAutoNum type="arabicPeriod"/>
            </a:pPr>
            <a:r>
              <a:rPr lang="en-US" altLang="ko-KR" dirty="0"/>
              <a:t>document type name</a:t>
            </a:r>
            <a:r>
              <a:rPr lang="ko-KR" altLang="en-US" dirty="0"/>
              <a:t>을 기술</a:t>
            </a:r>
            <a:endParaRPr lang="en-US" altLang="ko-KR" dirty="0"/>
          </a:p>
          <a:p>
            <a:pPr marL="701675" lvl="1" indent="-342900"/>
            <a:r>
              <a:rPr lang="ko-KR" altLang="en-US" dirty="0"/>
              <a:t>구문 </a:t>
            </a:r>
            <a:r>
              <a:rPr lang="en-US" altLang="ko-KR" dirty="0"/>
              <a:t>: &lt;!DOCTYPE </a:t>
            </a:r>
            <a:r>
              <a:rPr lang="ko-KR" altLang="en-US" i="1" dirty="0" err="1"/>
              <a:t>문서타입명</a:t>
            </a:r>
            <a:r>
              <a:rPr lang="ko-KR" altLang="en-US" dirty="0"/>
              <a:t> </a:t>
            </a:r>
            <a:r>
              <a:rPr lang="en-US" altLang="ko-KR" dirty="0"/>
              <a:t>[ ... ]&gt;</a:t>
            </a:r>
          </a:p>
          <a:p>
            <a:pPr marL="360363">
              <a:buFont typeface="+mj-lt"/>
              <a:buAutoNum type="arabicPeriod"/>
            </a:pPr>
            <a:r>
              <a:rPr lang="en-US" altLang="ko-KR" dirty="0"/>
              <a:t>root </a:t>
            </a:r>
            <a:r>
              <a:rPr lang="ko-KR" altLang="en-US" dirty="0"/>
              <a:t>원소와 하위 원소를 기술 </a:t>
            </a:r>
            <a:endParaRPr lang="en-US" altLang="ko-KR" dirty="0" smtClean="0"/>
          </a:p>
          <a:p>
            <a:pPr marL="701675" lvl="1" indent="-342900"/>
            <a:r>
              <a:rPr lang="ko-KR" altLang="en-US" dirty="0" smtClean="0"/>
              <a:t>구문 </a:t>
            </a:r>
            <a:r>
              <a:rPr lang="en-US" altLang="ko-KR" dirty="0"/>
              <a:t>: &lt;!ELEMENT </a:t>
            </a:r>
            <a:r>
              <a:rPr lang="en-US" altLang="ko-KR" i="1" dirty="0" err="1"/>
              <a:t>element_name</a:t>
            </a:r>
            <a:r>
              <a:rPr lang="en-US" altLang="ko-KR" i="1" dirty="0"/>
              <a:t> </a:t>
            </a:r>
            <a:r>
              <a:rPr lang="en-US" altLang="ko-KR" dirty="0"/>
              <a:t>(</a:t>
            </a:r>
            <a:r>
              <a:rPr lang="en-US" altLang="ko-KR" i="1" dirty="0" err="1"/>
              <a:t>element_type</a:t>
            </a:r>
            <a:r>
              <a:rPr lang="en-US" altLang="ko-KR" dirty="0"/>
              <a:t>) &gt;</a:t>
            </a:r>
          </a:p>
          <a:p>
            <a:pPr marL="701675" lvl="1" indent="-342900"/>
            <a:r>
              <a:rPr lang="ko-KR" altLang="en-US" dirty="0"/>
              <a:t>루트 원소의 이름은 문서 타입의 이름과 동일해야 함</a:t>
            </a:r>
            <a:r>
              <a:rPr lang="en-US" altLang="ko-KR" dirty="0" smtClean="0"/>
              <a:t>!</a:t>
            </a:r>
          </a:p>
          <a:p>
            <a:pPr marL="701675" lvl="1" indent="-342900"/>
            <a:r>
              <a:rPr lang="ko-KR" altLang="en-US" dirty="0"/>
              <a:t>반드시 </a:t>
            </a:r>
            <a:r>
              <a:rPr lang="en-US" altLang="ko-KR" dirty="0"/>
              <a:t>tree </a:t>
            </a:r>
            <a:r>
              <a:rPr lang="ko-KR" altLang="en-US" dirty="0"/>
              <a:t>구조가 되도록 할 것</a:t>
            </a:r>
            <a:r>
              <a:rPr lang="en-US" altLang="ko-KR" dirty="0"/>
              <a:t>!</a:t>
            </a:r>
          </a:p>
          <a:p>
            <a:pPr marL="360363">
              <a:buFont typeface="+mj-lt"/>
              <a:buAutoNum type="arabicPeriod"/>
            </a:pPr>
            <a:r>
              <a:rPr lang="ko-KR" altLang="en-US" dirty="0" smtClean="0"/>
              <a:t>속성이 </a:t>
            </a:r>
            <a:r>
              <a:rPr lang="ko-KR" altLang="en-US" dirty="0"/>
              <a:t>있으면 해당 원소의 아래에 기술</a:t>
            </a:r>
            <a:endParaRPr lang="en-US" altLang="ko-KR" dirty="0"/>
          </a:p>
          <a:p>
            <a:pPr marL="701675" lvl="1" indent="-342900"/>
            <a:r>
              <a:rPr lang="ko-KR" altLang="en-US" dirty="0"/>
              <a:t>구문 </a:t>
            </a:r>
            <a:r>
              <a:rPr lang="en-US" altLang="ko-KR" dirty="0"/>
              <a:t>: &lt;!ATTLIST </a:t>
            </a:r>
            <a:r>
              <a:rPr lang="en-US" altLang="ko-KR" i="1" dirty="0" err="1"/>
              <a:t>element_name</a:t>
            </a:r>
            <a:r>
              <a:rPr lang="en-US" altLang="ko-KR" i="1" dirty="0"/>
              <a:t> </a:t>
            </a:r>
            <a:r>
              <a:rPr lang="ko-KR" altLang="en-US" dirty="0"/>
              <a:t>속성</a:t>
            </a:r>
            <a:r>
              <a:rPr lang="en-US" altLang="ko-KR" dirty="0"/>
              <a:t>1 </a:t>
            </a:r>
            <a:r>
              <a:rPr lang="ko-KR" altLang="en-US" dirty="0"/>
              <a:t>속성</a:t>
            </a:r>
            <a:r>
              <a:rPr lang="en-US" altLang="ko-KR" dirty="0"/>
              <a:t>2 ...&gt; </a:t>
            </a:r>
          </a:p>
          <a:p>
            <a:pPr marL="715963" lvl="1" indent="-357188"/>
            <a:r>
              <a:rPr lang="ko-KR" altLang="en-US" dirty="0"/>
              <a:t>나열된 속성들 사이에는 순서가 없다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8977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Element Type 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5213493"/>
          </a:xfrm>
        </p:spPr>
        <p:txBody>
          <a:bodyPr>
            <a:normAutofit/>
          </a:bodyPr>
          <a:lstStyle/>
          <a:p>
            <a:pPr marL="715963" lvl="1" indent="-358775">
              <a:buFont typeface="+mj-ea"/>
              <a:buAutoNum type="circleNumDbPlain"/>
            </a:pPr>
            <a:r>
              <a:rPr lang="en-US" altLang="ko-KR" dirty="0" smtClean="0"/>
              <a:t>(e1, e2, e3, ...) : e1, e2, e3, ...</a:t>
            </a:r>
            <a:r>
              <a:rPr lang="ko-KR" altLang="en-US" dirty="0" smtClean="0"/>
              <a:t>은 해당 원소의 자식 원소</a:t>
            </a:r>
            <a:endParaRPr lang="en-US" altLang="ko-KR" dirty="0" smtClean="0"/>
          </a:p>
          <a:p>
            <a:pPr marL="725488" lvl="2" indent="0">
              <a:buNone/>
            </a:pPr>
            <a:r>
              <a:rPr lang="ko-KR" altLang="ko-KR" dirty="0"/>
              <a:t>※</a:t>
            </a:r>
            <a:r>
              <a:rPr lang="en-US" altLang="ko-KR" dirty="0"/>
              <a:t>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&lt;!ELEMENT Employee (</a:t>
            </a:r>
            <a:r>
              <a:rPr lang="en-US" altLang="ko-KR" dirty="0" err="1" smtClean="0"/>
              <a:t>EmpName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EmpId</a:t>
            </a:r>
            <a:r>
              <a:rPr lang="en-US" altLang="ko-KR" dirty="0" smtClean="0"/>
              <a:t>, Hours)&gt;</a:t>
            </a:r>
          </a:p>
          <a:p>
            <a:pPr marL="715963" lvl="1" indent="-358775">
              <a:buFont typeface="+mj-ea"/>
              <a:buAutoNum type="circleNumDbPlain"/>
            </a:pPr>
            <a:r>
              <a:rPr lang="en-US" altLang="ko-KR" dirty="0" smtClean="0"/>
              <a:t>(</a:t>
            </a:r>
            <a:r>
              <a:rPr lang="ko-KR" altLang="en-US" dirty="0" smtClean="0"/>
              <a:t>원소이름</a:t>
            </a:r>
            <a:r>
              <a:rPr lang="en-US" altLang="ko-KR" dirty="0" smtClean="0"/>
              <a:t>+</a:t>
            </a:r>
            <a:r>
              <a:rPr lang="ko-KR" altLang="en-US" dirty="0" smtClean="0"/>
              <a:t>기호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기호 별로 아래와 같은 의미를 표현</a:t>
            </a:r>
            <a:endParaRPr lang="en-US" altLang="ko-KR" dirty="0" smtClean="0"/>
          </a:p>
          <a:p>
            <a:pPr marL="1068388" lvl="2" indent="-342900"/>
            <a:r>
              <a:rPr lang="en-US" altLang="ko-KR" dirty="0" smtClean="0"/>
              <a:t>e+ </a:t>
            </a:r>
            <a:r>
              <a:rPr lang="en-US" altLang="ko-KR" dirty="0"/>
              <a:t>: </a:t>
            </a:r>
            <a:r>
              <a:rPr lang="ko-KR" altLang="en-US" dirty="0" smtClean="0"/>
              <a:t>원소 </a:t>
            </a:r>
            <a:r>
              <a:rPr lang="en-US" altLang="ko-KR" dirty="0" smtClean="0"/>
              <a:t>e</a:t>
            </a:r>
            <a:r>
              <a:rPr lang="ko-KR" altLang="en-US" dirty="0" smtClean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개 이상 나타날 수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e* </a:t>
            </a:r>
            <a:r>
              <a:rPr lang="en-US" altLang="ko-KR" dirty="0"/>
              <a:t>: </a:t>
            </a:r>
            <a:r>
              <a:rPr lang="ko-KR" altLang="en-US" dirty="0" smtClean="0"/>
              <a:t>원소 </a:t>
            </a:r>
            <a:r>
              <a:rPr lang="en-US" altLang="ko-KR" dirty="0" smtClean="0"/>
              <a:t>e</a:t>
            </a:r>
            <a:r>
              <a:rPr lang="ko-KR" altLang="en-US" dirty="0" smtClean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개 이상 나타날 수 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smtClean="0"/>
              <a:t>e? </a:t>
            </a:r>
            <a:r>
              <a:rPr lang="en-US" altLang="ko-KR" dirty="0"/>
              <a:t>: </a:t>
            </a:r>
            <a:r>
              <a:rPr lang="ko-KR" altLang="en-US" dirty="0" smtClean="0"/>
              <a:t>원소 </a:t>
            </a:r>
            <a:r>
              <a:rPr lang="en-US" altLang="ko-KR" dirty="0" smtClean="0"/>
              <a:t>e</a:t>
            </a:r>
            <a:r>
              <a:rPr lang="ko-KR" altLang="en-US" dirty="0" smtClean="0"/>
              <a:t>는 </a:t>
            </a:r>
            <a:r>
              <a:rPr lang="ko-KR" altLang="en-US" dirty="0"/>
              <a:t>선택적</a:t>
            </a:r>
            <a:r>
              <a:rPr lang="en-US" altLang="ko-KR" dirty="0"/>
              <a:t>(optional</a:t>
            </a:r>
            <a:r>
              <a:rPr lang="en-US" altLang="ko-KR" dirty="0" smtClean="0"/>
              <a:t>).</a:t>
            </a:r>
            <a:endParaRPr lang="en-US" altLang="ko-KR" dirty="0"/>
          </a:p>
          <a:p>
            <a:pPr lvl="2"/>
            <a:r>
              <a:rPr lang="en-US" altLang="ko-KR" dirty="0" smtClean="0"/>
              <a:t>e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 smtClean="0"/>
              <a:t>원소 </a:t>
            </a:r>
            <a:r>
              <a:rPr lang="en-US" altLang="ko-KR" dirty="0" smtClean="0"/>
              <a:t>e</a:t>
            </a:r>
            <a:r>
              <a:rPr lang="ko-KR" altLang="en-US" dirty="0" smtClean="0"/>
              <a:t>가 </a:t>
            </a:r>
            <a:r>
              <a:rPr lang="ko-KR" altLang="en-US" dirty="0"/>
              <a:t>정확하게 </a:t>
            </a:r>
            <a:r>
              <a:rPr lang="en-US" altLang="ko-KR" dirty="0"/>
              <a:t>1</a:t>
            </a:r>
            <a:r>
              <a:rPr lang="ko-KR" altLang="en-US" dirty="0"/>
              <a:t>개만 나타난다</a:t>
            </a:r>
            <a:r>
              <a:rPr lang="en-US" altLang="ko-KR" dirty="0" smtClean="0"/>
              <a:t>.</a:t>
            </a:r>
          </a:p>
          <a:p>
            <a:pPr marL="1084263" lvl="2" indent="-357188"/>
            <a:r>
              <a:rPr lang="en-US" altLang="ko-KR" dirty="0" smtClean="0"/>
              <a:t>(e1|e2</a:t>
            </a:r>
            <a:r>
              <a:rPr lang="en-US" altLang="ko-KR" dirty="0"/>
              <a:t>) </a:t>
            </a:r>
            <a:r>
              <a:rPr lang="en-US" altLang="ko-KR" dirty="0" smtClean="0"/>
              <a:t>: </a:t>
            </a:r>
            <a:r>
              <a:rPr lang="en-US" altLang="ko-KR" dirty="0"/>
              <a:t>e1, e2</a:t>
            </a:r>
            <a:r>
              <a:rPr lang="ko-KR" altLang="en-US" dirty="0"/>
              <a:t> 중에서 하나를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marL="727075" lvl="2" indent="0">
              <a:buNone/>
            </a:pPr>
            <a:r>
              <a:rPr lang="ko-KR" altLang="ko-KR" dirty="0" smtClean="0"/>
              <a:t>※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/>
              <a:t>: &lt;!ELEMENT </a:t>
            </a:r>
            <a:r>
              <a:rPr lang="en-US" altLang="ko-KR" dirty="0" err="1" smtClean="0"/>
              <a:t>ProjectList</a:t>
            </a:r>
            <a:r>
              <a:rPr lang="en-US" altLang="ko-KR" dirty="0" smtClean="0"/>
              <a:t> (Project+)&gt;</a:t>
            </a:r>
            <a:endParaRPr lang="en-US" altLang="ko-KR" dirty="0"/>
          </a:p>
          <a:p>
            <a:pPr marL="715963" lvl="1" indent="-357188">
              <a:buFont typeface="+mj-ea"/>
              <a:buAutoNum type="circleNumDbPlain"/>
            </a:pPr>
            <a:r>
              <a:rPr lang="en-US" altLang="ko-KR" dirty="0" smtClean="0"/>
              <a:t>#PCDATA</a:t>
            </a:r>
          </a:p>
          <a:p>
            <a:pPr marL="1084263" lvl="2" indent="-357188"/>
            <a:r>
              <a:rPr lang="en-US" altLang="ko-KR" dirty="0" smtClean="0"/>
              <a:t>string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. Parsed </a:t>
            </a:r>
            <a:r>
              <a:rPr lang="en-US" altLang="ko-KR" dirty="0"/>
              <a:t>Character Data</a:t>
            </a:r>
            <a:r>
              <a:rPr lang="ko-KR" altLang="en-US" dirty="0"/>
              <a:t>의 약자</a:t>
            </a:r>
            <a:r>
              <a:rPr lang="en-US" altLang="ko-KR" dirty="0" smtClean="0"/>
              <a:t>.</a:t>
            </a:r>
            <a:endParaRPr lang="en-US" altLang="ko-KR" sz="900" dirty="0"/>
          </a:p>
          <a:p>
            <a:pPr marL="727075" lvl="2" indent="0">
              <a:buNone/>
            </a:pPr>
            <a:r>
              <a:rPr lang="ko-KR" altLang="ko-KR" dirty="0"/>
              <a:t>※</a:t>
            </a:r>
            <a:r>
              <a:rPr lang="en-US" altLang="ko-KR" dirty="0"/>
              <a:t> </a:t>
            </a:r>
            <a:r>
              <a:rPr lang="ko-KR" altLang="en-US" dirty="0"/>
              <a:t>예</a:t>
            </a:r>
            <a:r>
              <a:rPr lang="en-US" altLang="ko-KR" dirty="0"/>
              <a:t>: &lt;!ELEMENT </a:t>
            </a:r>
            <a:r>
              <a:rPr lang="en-US" altLang="ko-KR" dirty="0" err="1" smtClean="0"/>
              <a:t>EmpName</a:t>
            </a:r>
            <a:r>
              <a:rPr lang="en-US" altLang="ko-KR" dirty="0" smtClean="0"/>
              <a:t> (#PCDATA)&gt;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2845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Attribute </a:t>
            </a:r>
            <a:r>
              <a:rPr lang="ko-KR" altLang="en-US" dirty="0" smtClean="0"/>
              <a:t>표현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5213493"/>
          </a:xfrm>
        </p:spPr>
        <p:txBody>
          <a:bodyPr>
            <a:normAutofit/>
          </a:bodyPr>
          <a:lstStyle/>
          <a:p>
            <a:pPr marL="701675" lvl="1" indent="-342900"/>
            <a:r>
              <a:rPr lang="ko-KR" altLang="en-US" dirty="0" smtClean="0"/>
              <a:t>속성 </a:t>
            </a:r>
            <a:r>
              <a:rPr lang="en-US" altLang="ko-KR" dirty="0"/>
              <a:t>= </a:t>
            </a:r>
            <a:r>
              <a:rPr lang="ko-KR" altLang="en-US" i="1" dirty="0"/>
              <a:t>속성 이름 </a:t>
            </a:r>
            <a:r>
              <a:rPr lang="en-US" altLang="ko-KR" dirty="0"/>
              <a:t>(</a:t>
            </a:r>
            <a:r>
              <a:rPr lang="ko-KR" altLang="en-US" i="1" dirty="0"/>
              <a:t>속성 타입</a:t>
            </a:r>
            <a:r>
              <a:rPr lang="en-US" altLang="ko-KR" dirty="0"/>
              <a:t>) </a:t>
            </a:r>
            <a:r>
              <a:rPr lang="en-US" altLang="ko-KR" i="1" dirty="0"/>
              <a:t>default value</a:t>
            </a:r>
          </a:p>
          <a:p>
            <a:pPr marL="715963" lvl="1" indent="-357188"/>
            <a:r>
              <a:rPr lang="ko-KR" altLang="en-US" i="1" dirty="0"/>
              <a:t>속성 타입 </a:t>
            </a:r>
            <a:r>
              <a:rPr lang="en-US" altLang="ko-KR" dirty="0"/>
              <a:t>-&gt; </a:t>
            </a:r>
            <a:r>
              <a:rPr lang="en-US" altLang="ko-KR" dirty="0" smtClean="0"/>
              <a:t>CDATA, </a:t>
            </a:r>
            <a:r>
              <a:rPr lang="en-US" altLang="ko-KR" dirty="0"/>
              <a:t>ID, IDREF, </a:t>
            </a:r>
            <a:r>
              <a:rPr lang="en-US" altLang="ko-KR" dirty="0" smtClean="0"/>
              <a:t>IDREFS</a:t>
            </a:r>
          </a:p>
          <a:p>
            <a:pPr marL="1084263" lvl="2" indent="-357188"/>
            <a:r>
              <a:rPr lang="en-US" altLang="ko-KR" dirty="0" smtClean="0"/>
              <a:t>CDATA : string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marL="1084263" lvl="2" indent="-357188"/>
            <a:r>
              <a:rPr lang="en-US" altLang="ko-KR" dirty="0" smtClean="0"/>
              <a:t>ID</a:t>
            </a:r>
          </a:p>
          <a:p>
            <a:pPr marL="1439863" lvl="3" indent="-357188"/>
            <a:r>
              <a:rPr lang="en-US" altLang="ko-KR" dirty="0" smtClean="0"/>
              <a:t>XML </a:t>
            </a:r>
            <a:r>
              <a:rPr lang="ko-KR" altLang="en-US" dirty="0"/>
              <a:t>문서 내에서 유일한 값을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pPr marL="1439863" lvl="3" indent="-357188"/>
            <a:r>
              <a:rPr lang="ko-KR" altLang="en-US" dirty="0" smtClean="0"/>
              <a:t>유일성 제약을 표현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키와 같은 역할</a:t>
            </a:r>
            <a:r>
              <a:rPr lang="en-US" altLang="ko-KR" dirty="0" smtClean="0"/>
              <a:t>.</a:t>
            </a:r>
          </a:p>
          <a:p>
            <a:pPr marL="1084263" lvl="2" indent="-357188"/>
            <a:r>
              <a:rPr lang="en-US" altLang="ko-KR" dirty="0" smtClean="0"/>
              <a:t>IDREF</a:t>
            </a:r>
          </a:p>
          <a:p>
            <a:pPr marL="1439863" lvl="3" indent="-357188"/>
            <a:r>
              <a:rPr lang="en-US" altLang="ko-KR" dirty="0" smtClean="0"/>
              <a:t>ID </a:t>
            </a:r>
            <a:r>
              <a:rPr lang="ko-KR" altLang="en-US" dirty="0" smtClean="0"/>
              <a:t>타입의 속성 값을 참조</a:t>
            </a:r>
            <a:endParaRPr lang="en-US" altLang="ko-KR" dirty="0" smtClean="0"/>
          </a:p>
          <a:p>
            <a:pPr marL="1439863" lvl="3" indent="-357188"/>
            <a:r>
              <a:rPr lang="ko-KR" altLang="en-US" dirty="0" err="1" smtClean="0"/>
              <a:t>참조무결성</a:t>
            </a:r>
            <a:r>
              <a:rPr lang="ko-KR" altLang="en-US" dirty="0" smtClean="0"/>
              <a:t> 제약을 표현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외래 </a:t>
            </a:r>
            <a:r>
              <a:rPr lang="ko-KR" altLang="en-US" dirty="0"/>
              <a:t>키의 역할</a:t>
            </a:r>
            <a:r>
              <a:rPr lang="en-US" altLang="ko-KR" dirty="0" smtClean="0"/>
              <a:t>.</a:t>
            </a:r>
          </a:p>
          <a:p>
            <a:pPr marL="1084263" lvl="2" indent="-357188"/>
            <a:r>
              <a:rPr lang="en-US" altLang="ko-KR" dirty="0" smtClean="0"/>
              <a:t>IDREFS : </a:t>
            </a:r>
            <a:r>
              <a:rPr lang="ko-KR" altLang="en-US" dirty="0" smtClean="0"/>
              <a:t>여러 개의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타입의 값을 참조</a:t>
            </a:r>
            <a:endParaRPr lang="en-US" altLang="ko-KR" dirty="0"/>
          </a:p>
          <a:p>
            <a:pPr marL="715963" lvl="1" indent="-357188"/>
            <a:r>
              <a:rPr lang="en-US" altLang="ko-KR" i="1" dirty="0"/>
              <a:t>default value </a:t>
            </a:r>
            <a:r>
              <a:rPr lang="en-US" altLang="ko-KR" dirty="0"/>
              <a:t>-&gt; </a:t>
            </a:r>
            <a:r>
              <a:rPr lang="ko-KR" altLang="en-US" dirty="0"/>
              <a:t>값</a:t>
            </a:r>
            <a:r>
              <a:rPr lang="en-US" altLang="ko-KR" dirty="0"/>
              <a:t>, #REQUIRED, #</a:t>
            </a:r>
            <a:r>
              <a:rPr lang="en-US" altLang="ko-KR" dirty="0" smtClean="0"/>
              <a:t>IMPLIED</a:t>
            </a:r>
          </a:p>
          <a:p>
            <a:pPr marL="1084263" lvl="2" indent="-357188"/>
            <a:r>
              <a:rPr lang="en-US" altLang="ko-KR" dirty="0" smtClean="0"/>
              <a:t>#REQUIRED : </a:t>
            </a:r>
            <a:r>
              <a:rPr lang="ko-KR" altLang="en-US" dirty="0" smtClean="0"/>
              <a:t>속성의 값을 반드시 기술해야 함</a:t>
            </a:r>
            <a:r>
              <a:rPr lang="en-US" altLang="ko-KR" dirty="0" smtClean="0"/>
              <a:t>.</a:t>
            </a:r>
          </a:p>
          <a:p>
            <a:pPr marL="1084263" lvl="2" indent="-357188"/>
            <a:r>
              <a:rPr lang="en-US" altLang="ko-KR" dirty="0" smtClean="0"/>
              <a:t>#IMPLIED : </a:t>
            </a:r>
            <a:r>
              <a:rPr lang="ko-KR" altLang="en-US" dirty="0" smtClean="0"/>
              <a:t>속성의 값을 생략할 수 있음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434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의 </a:t>
            </a:r>
            <a:r>
              <a:rPr lang="ko-KR" altLang="en-US" dirty="0"/>
              <a:t>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510979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 </a:t>
            </a:r>
            <a:r>
              <a:rPr lang="ko-KR" altLang="en-US" dirty="0" smtClean="0"/>
              <a:t>인터넷을 통한 </a:t>
            </a:r>
            <a:r>
              <a:rPr lang="ko-KR" altLang="en-US" dirty="0"/>
              <a:t>정보</a:t>
            </a:r>
            <a:r>
              <a:rPr lang="en-US" altLang="ko-KR" dirty="0" smtClean="0"/>
              <a:t>(or </a:t>
            </a:r>
            <a:r>
              <a:rPr lang="ko-KR" altLang="en-US" dirty="0" smtClean="0"/>
              <a:t>문서</a:t>
            </a:r>
            <a:r>
              <a:rPr lang="en-US" altLang="ko-KR" dirty="0"/>
              <a:t>) </a:t>
            </a:r>
            <a:r>
              <a:rPr lang="ko-KR" altLang="en-US" dirty="0" smtClean="0"/>
              <a:t>교환이 급속히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전자상거래</a:t>
            </a:r>
            <a:r>
              <a:rPr lang="en-US" altLang="ko-KR" dirty="0"/>
              <a:t>: </a:t>
            </a:r>
            <a:r>
              <a:rPr lang="ko-KR" altLang="en-US" dirty="0"/>
              <a:t>견적서</a:t>
            </a:r>
            <a:r>
              <a:rPr lang="en-US" altLang="ko-KR" dirty="0"/>
              <a:t>, </a:t>
            </a:r>
            <a:r>
              <a:rPr lang="ko-KR" altLang="en-US" dirty="0"/>
              <a:t>주문서</a:t>
            </a:r>
            <a:r>
              <a:rPr lang="en-US" altLang="ko-KR" dirty="0"/>
              <a:t>, </a:t>
            </a:r>
            <a:r>
              <a:rPr lang="ko-KR" altLang="en-US" dirty="0"/>
              <a:t>대금 결제</a:t>
            </a:r>
            <a:r>
              <a:rPr lang="en-US" altLang="ko-KR" dirty="0"/>
              <a:t>, </a:t>
            </a:r>
            <a:r>
              <a:rPr lang="ko-KR" altLang="en-US" dirty="0"/>
              <a:t>배송 정보</a:t>
            </a:r>
            <a:r>
              <a:rPr lang="en-US" altLang="ko-KR" dirty="0"/>
              <a:t>, etc.</a:t>
            </a:r>
          </a:p>
          <a:p>
            <a:pPr lvl="1"/>
            <a:r>
              <a:rPr lang="ko-KR" altLang="en-US" dirty="0"/>
              <a:t>인터넷 </a:t>
            </a:r>
            <a:r>
              <a:rPr lang="ko-KR" altLang="en-US" dirty="0" smtClean="0"/>
              <a:t>상에서의 </a:t>
            </a:r>
            <a:r>
              <a:rPr lang="ko-KR" altLang="en-US" dirty="0"/>
              <a:t>문서 </a:t>
            </a:r>
            <a:r>
              <a:rPr lang="ko-KR" altLang="en-US" dirty="0" smtClean="0"/>
              <a:t>교환을 위한 </a:t>
            </a:r>
            <a:r>
              <a:rPr lang="ko-KR" altLang="en-US" dirty="0"/>
              <a:t>표준 </a:t>
            </a:r>
            <a:r>
              <a:rPr lang="ko-KR" altLang="en-US" dirty="0" smtClean="0"/>
              <a:t>언어 제정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XML(</a:t>
            </a:r>
            <a:r>
              <a:rPr lang="en-US" altLang="ko-KR" dirty="0" err="1" smtClean="0"/>
              <a:t>eXtensible</a:t>
            </a:r>
            <a:r>
              <a:rPr lang="en-US" altLang="ko-KR" dirty="0" smtClean="0"/>
              <a:t> </a:t>
            </a:r>
            <a:r>
              <a:rPr lang="en-US" altLang="ko-KR" dirty="0"/>
              <a:t>Markup Language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교환 문서의 작성 </a:t>
            </a:r>
            <a:r>
              <a:rPr lang="ko-KR" altLang="en-US" dirty="0"/>
              <a:t>규칙을 기술하는데 사용되는 </a:t>
            </a:r>
            <a:r>
              <a:rPr lang="en-US" altLang="ko-KR" dirty="0"/>
              <a:t>meta-language</a:t>
            </a:r>
          </a:p>
          <a:p>
            <a:pPr lvl="2"/>
            <a:r>
              <a:rPr lang="en-US" altLang="ko-KR" dirty="0" smtClean="0"/>
              <a:t>1998</a:t>
            </a:r>
            <a:r>
              <a:rPr lang="ko-KR" altLang="en-US" dirty="0"/>
              <a:t>년 </a:t>
            </a:r>
            <a:r>
              <a:rPr lang="en-US" altLang="ko-KR" dirty="0"/>
              <a:t>W3C(World Wide Web </a:t>
            </a:r>
            <a:r>
              <a:rPr lang="en-US" altLang="ko-KR" dirty="0" smtClean="0"/>
              <a:t>Consortium)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제정</a:t>
            </a:r>
            <a:endParaRPr lang="en-US" altLang="ko-KR" dirty="0" smtClean="0"/>
          </a:p>
          <a:p>
            <a:r>
              <a:rPr lang="ko-KR" altLang="en-US" dirty="0" smtClean="0"/>
              <a:t>교환되는 문서의 자동 처리에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필요성 증대</a:t>
            </a:r>
            <a:endParaRPr lang="en-US" altLang="ko-KR" dirty="0" smtClean="0"/>
          </a:p>
          <a:p>
            <a:pPr lvl="1"/>
            <a:r>
              <a:rPr lang="en-US" altLang="ko-KR" dirty="0"/>
              <a:t>Hyperlink Document</a:t>
            </a:r>
          </a:p>
          <a:p>
            <a:pPr lvl="2"/>
            <a:r>
              <a:rPr lang="en-US" altLang="ko-KR" dirty="0"/>
              <a:t>Web Page</a:t>
            </a:r>
            <a:r>
              <a:rPr lang="ko-KR" altLang="en-US" dirty="0"/>
              <a:t>의 내용과 </a:t>
            </a:r>
            <a:r>
              <a:rPr lang="en-US" altLang="ko-KR" dirty="0"/>
              <a:t>formatting</a:t>
            </a:r>
            <a:r>
              <a:rPr lang="ko-KR" altLang="en-US" dirty="0"/>
              <a:t> 방법을 기술한 문서</a:t>
            </a:r>
            <a:endParaRPr lang="en-US" altLang="ko-KR" dirty="0"/>
          </a:p>
          <a:p>
            <a:pPr lvl="2"/>
            <a:r>
              <a:rPr lang="ko-KR" altLang="en-US" dirty="0"/>
              <a:t>문서 작성 언어</a:t>
            </a:r>
            <a:r>
              <a:rPr lang="en-US" altLang="ko-KR" dirty="0"/>
              <a:t>: HTML(</a:t>
            </a:r>
            <a:r>
              <a:rPr lang="en-US" altLang="ko-KR" dirty="0" err="1"/>
              <a:t>HyperText</a:t>
            </a:r>
            <a:r>
              <a:rPr lang="en-US" altLang="ko-KR" dirty="0"/>
              <a:t> Markup Language)</a:t>
            </a:r>
          </a:p>
          <a:p>
            <a:pPr lvl="2"/>
            <a:r>
              <a:rPr lang="ko-KR" altLang="en-US" dirty="0"/>
              <a:t>스키마 정보가 전혀 없음 </a:t>
            </a:r>
            <a:r>
              <a:rPr lang="en-US" altLang="ko-KR" dirty="0"/>
              <a:t>-&gt; </a:t>
            </a:r>
            <a:r>
              <a:rPr lang="ko-KR" altLang="en-US" dirty="0" smtClean="0"/>
              <a:t>문서의 자동 처리는 </a:t>
            </a:r>
            <a:r>
              <a:rPr lang="ko-KR" altLang="en-US" dirty="0"/>
              <a:t>불가능</a:t>
            </a:r>
            <a:endParaRPr lang="en-US" altLang="ko-KR" dirty="0"/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XML Document</a:t>
            </a:r>
          </a:p>
          <a:p>
            <a:pPr lvl="2"/>
            <a:r>
              <a:rPr lang="en-US" altLang="ko-KR" dirty="0" smtClean="0"/>
              <a:t>Data structuring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: XML DTD, XML </a:t>
            </a:r>
            <a:r>
              <a:rPr lang="en-US" altLang="ko-KR" dirty="0"/>
              <a:t>Schema</a:t>
            </a:r>
          </a:p>
          <a:p>
            <a:pPr lvl="2"/>
            <a:r>
              <a:rPr lang="en-US" altLang="ko-KR" dirty="0" smtClean="0"/>
              <a:t>XML </a:t>
            </a:r>
            <a:r>
              <a:rPr lang="ko-KR" altLang="en-US" dirty="0" smtClean="0"/>
              <a:t>문서의 자동 </a:t>
            </a:r>
            <a:r>
              <a:rPr lang="ko-KR" altLang="en-US" dirty="0"/>
              <a:t>처리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XPath</a:t>
            </a:r>
            <a:r>
              <a:rPr lang="en-US" altLang="ko-KR" dirty="0"/>
              <a:t>, XQuery, </a:t>
            </a:r>
            <a:r>
              <a:rPr lang="en-US" altLang="ko-KR" dirty="0" smtClean="0"/>
              <a:t>XSLT, SQL/XML</a:t>
            </a:r>
            <a:endParaRPr lang="en-US" altLang="ko-KR" dirty="0"/>
          </a:p>
          <a:p>
            <a:pPr lvl="2"/>
            <a:r>
              <a:rPr lang="en-US" altLang="ko-KR" dirty="0" smtClean="0"/>
              <a:t>XML </a:t>
            </a:r>
            <a:r>
              <a:rPr lang="ko-KR" altLang="en-US" dirty="0"/>
              <a:t>문서의 </a:t>
            </a:r>
            <a:r>
              <a:rPr lang="en-US" altLang="ko-KR" dirty="0" smtClean="0"/>
              <a:t>rendering : XSL </a:t>
            </a:r>
            <a:r>
              <a:rPr lang="en-US" altLang="ko-KR" dirty="0"/>
              <a:t>(</a:t>
            </a:r>
            <a:r>
              <a:rPr lang="en-US" altLang="ko-KR" dirty="0" err="1"/>
              <a:t>eXtensible</a:t>
            </a:r>
            <a:r>
              <a:rPr lang="en-US" altLang="ko-KR" dirty="0"/>
              <a:t> </a:t>
            </a:r>
            <a:r>
              <a:rPr lang="en-US" altLang="ko-KR" dirty="0" err="1"/>
              <a:t>Stylesheet</a:t>
            </a:r>
            <a:r>
              <a:rPr lang="en-US" altLang="ko-KR" dirty="0"/>
              <a:t> Language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XML </a:t>
            </a:r>
            <a:r>
              <a:rPr lang="ko-KR" altLang="en-US" dirty="0" smtClean="0"/>
              <a:t>문서의 저장 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C00000"/>
                </a:solidFill>
              </a:rPr>
              <a:t>XML Database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288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 DTD </a:t>
            </a:r>
            <a:r>
              <a:rPr lang="ko-KR" altLang="en-US" dirty="0" smtClean="0"/>
              <a:t>작성 예시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85741"/>
            <a:ext cx="8229600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indent="-201612"/>
            <a:r>
              <a:rPr lang="en-US" altLang="ko-KR" dirty="0">
                <a:latin typeface="Times New Roman" panose="02020603050405020304" pitchFamily="18" charset="0"/>
              </a:rPr>
              <a:t>&lt;!DOCTYPE </a:t>
            </a:r>
            <a:r>
              <a:rPr lang="en-US" altLang="ko-KR" dirty="0" err="1">
                <a:latin typeface="Times New Roman" panose="02020603050405020304" pitchFamily="18" charset="0"/>
              </a:rPr>
              <a:t>ProjectList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[				</a:t>
            </a:r>
            <a:r>
              <a:rPr lang="en-US" altLang="ko-KR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// document </a:t>
            </a:r>
            <a:r>
              <a:rPr lang="en-US" altLang="ko-KR" dirty="0">
                <a:solidFill>
                  <a:srgbClr val="FF66FF"/>
                </a:solidFill>
                <a:latin typeface="Times New Roman" panose="02020603050405020304" pitchFamily="18" charset="0"/>
              </a:rPr>
              <a:t>type name</a:t>
            </a:r>
          </a:p>
          <a:p>
            <a:pPr indent="-201612"/>
            <a:r>
              <a:rPr lang="en-US" altLang="ko-KR" dirty="0">
                <a:latin typeface="Times New Roman" panose="02020603050405020304" pitchFamily="18" charset="0"/>
              </a:rPr>
              <a:t>  &lt;!ELEMENT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ProjectList</a:t>
            </a:r>
            <a:r>
              <a:rPr lang="en-US" altLang="ko-KR" dirty="0" smtClean="0">
                <a:latin typeface="Times New Roman" panose="02020603050405020304" pitchFamily="18" charset="0"/>
              </a:rPr>
              <a:t> (Project+)&gt;			</a:t>
            </a:r>
            <a:r>
              <a:rPr lang="en-US" altLang="ko-KR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// Root </a:t>
            </a:r>
            <a:r>
              <a:rPr lang="en-US" altLang="ko-KR" dirty="0">
                <a:solidFill>
                  <a:srgbClr val="FF66FF"/>
                </a:solidFill>
                <a:latin typeface="Times New Roman" panose="02020603050405020304" pitchFamily="18" charset="0"/>
              </a:rPr>
              <a:t>element </a:t>
            </a:r>
            <a:r>
              <a:rPr lang="en-US" altLang="ko-KR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name</a:t>
            </a:r>
            <a:endParaRPr lang="en-US" altLang="ko-KR" dirty="0">
              <a:solidFill>
                <a:srgbClr val="FF66FF"/>
              </a:solidFill>
              <a:latin typeface="Times New Roman" panose="02020603050405020304" pitchFamily="18" charset="0"/>
            </a:endParaRPr>
          </a:p>
          <a:p>
            <a:pPr indent="-201612"/>
            <a:r>
              <a:rPr lang="en-US" altLang="ko-KR" dirty="0">
                <a:latin typeface="Times New Roman" panose="02020603050405020304" pitchFamily="18" charset="0"/>
              </a:rPr>
              <a:t>  &lt;!ELEMENT </a:t>
            </a:r>
            <a:r>
              <a:rPr lang="en-US" altLang="ko-KR" dirty="0" smtClean="0">
                <a:latin typeface="Times New Roman" panose="02020603050405020304" pitchFamily="18" charset="0"/>
              </a:rPr>
              <a:t>Project 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ProjName</a:t>
            </a:r>
            <a:r>
              <a:rPr lang="en-US" altLang="ko-KR" dirty="0">
                <a:latin typeface="Times New Roman" panose="02020603050405020304" pitchFamily="18" charset="0"/>
              </a:rPr>
              <a:t>,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ProjId</a:t>
            </a:r>
            <a:r>
              <a:rPr lang="en-US" altLang="ko-KR" dirty="0" smtClean="0">
                <a:latin typeface="Times New Roman" panose="02020603050405020304" pitchFamily="18" charset="0"/>
              </a:rPr>
              <a:t>,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DeptId</a:t>
            </a:r>
            <a:r>
              <a:rPr lang="en-US" altLang="ko-KR" dirty="0" smtClean="0">
                <a:latin typeface="Times New Roman" panose="02020603050405020304" pitchFamily="18" charset="0"/>
              </a:rPr>
              <a:t>?, </a:t>
            </a:r>
            <a:r>
              <a:rPr lang="en-US" altLang="ko-KR" dirty="0">
                <a:latin typeface="Times New Roman" panose="02020603050405020304" pitchFamily="18" charset="0"/>
              </a:rPr>
              <a:t>Employees</a:t>
            </a:r>
            <a:r>
              <a:rPr lang="en-US" altLang="ko-KR" dirty="0" smtClean="0">
                <a:latin typeface="Times New Roman" panose="02020603050405020304" pitchFamily="18" charset="0"/>
              </a:rPr>
              <a:t>)&gt;</a:t>
            </a:r>
          </a:p>
          <a:p>
            <a:pPr indent="-201612"/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smtClean="0">
                <a:latin typeface="Times New Roman" panose="02020603050405020304" pitchFamily="18" charset="0"/>
              </a:rPr>
              <a:t>					</a:t>
            </a:r>
            <a:r>
              <a:rPr lang="en-US" altLang="ko-KR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//complex </a:t>
            </a:r>
            <a:r>
              <a:rPr lang="en-US" altLang="ko-KR" dirty="0">
                <a:solidFill>
                  <a:srgbClr val="FF66FF"/>
                </a:solidFill>
                <a:latin typeface="Times New Roman" panose="02020603050405020304" pitchFamily="18" charset="0"/>
              </a:rPr>
              <a:t>element</a:t>
            </a:r>
          </a:p>
          <a:p>
            <a:pPr indent="-201612"/>
            <a:r>
              <a:rPr lang="en-US" altLang="ko-KR" dirty="0">
                <a:latin typeface="Times New Roman" panose="02020603050405020304" pitchFamily="18" charset="0"/>
              </a:rPr>
              <a:t>  </a:t>
            </a:r>
            <a:r>
              <a:rPr lang="en-US" altLang="ko-KR" dirty="0" smtClean="0">
                <a:latin typeface="Times New Roman" panose="02020603050405020304" pitchFamily="18" charset="0"/>
              </a:rPr>
              <a:t>&lt;!</a:t>
            </a:r>
            <a:r>
              <a:rPr lang="en-US" altLang="ko-KR" dirty="0">
                <a:latin typeface="Times New Roman" panose="02020603050405020304" pitchFamily="18" charset="0"/>
              </a:rPr>
              <a:t>ATTLIST  </a:t>
            </a:r>
            <a:r>
              <a:rPr lang="en-US" altLang="ko-KR" dirty="0" smtClean="0">
                <a:latin typeface="Times New Roman" panose="02020603050405020304" pitchFamily="18" charset="0"/>
              </a:rPr>
              <a:t>Project				</a:t>
            </a:r>
            <a:r>
              <a:rPr lang="en-US" altLang="ko-KR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// Attributes </a:t>
            </a:r>
            <a:r>
              <a:rPr lang="en-US" altLang="ko-KR" dirty="0">
                <a:solidFill>
                  <a:srgbClr val="FF66FF"/>
                </a:solidFill>
                <a:latin typeface="Times New Roman" panose="02020603050405020304" pitchFamily="18" charset="0"/>
              </a:rPr>
              <a:t>of </a:t>
            </a:r>
            <a:r>
              <a:rPr lang="en-US" altLang="ko-KR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‘Project’</a:t>
            </a:r>
          </a:p>
          <a:p>
            <a:pPr lvl="2" indent="-201612"/>
            <a:r>
              <a:rPr lang="en-US" altLang="ko-KR" dirty="0" smtClean="0">
                <a:latin typeface="Times New Roman" panose="02020603050405020304" pitchFamily="18" charset="0"/>
              </a:rPr>
              <a:t>City (Seoul </a:t>
            </a:r>
            <a:r>
              <a:rPr lang="en-US" altLang="ko-KR" dirty="0">
                <a:latin typeface="Times New Roman" panose="02020603050405020304" pitchFamily="18" charset="0"/>
              </a:rPr>
              <a:t>| Gumi) #</a:t>
            </a:r>
            <a:r>
              <a:rPr lang="en-US" altLang="ko-KR" dirty="0" smtClean="0">
                <a:latin typeface="Times New Roman" panose="02020603050405020304" pitchFamily="18" charset="0"/>
              </a:rPr>
              <a:t>REQUIRED		</a:t>
            </a:r>
            <a:r>
              <a:rPr lang="en-US" altLang="ko-KR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// attribute</a:t>
            </a:r>
          </a:p>
          <a:p>
            <a:pPr lvl="2" indent="-201612"/>
            <a:r>
              <a:rPr lang="en-US" altLang="ko-KR" dirty="0" smtClean="0">
                <a:latin typeface="Times New Roman" panose="02020603050405020304" pitchFamily="18" charset="0"/>
              </a:rPr>
              <a:t>Period </a:t>
            </a:r>
            <a:r>
              <a:rPr lang="en-US" altLang="ko-KR" dirty="0">
                <a:latin typeface="Times New Roman" panose="02020603050405020304" pitchFamily="18" charset="0"/>
              </a:rPr>
              <a:t>(Short | Long) </a:t>
            </a:r>
            <a:r>
              <a:rPr lang="en-US" altLang="ko-KR" dirty="0" smtClean="0">
                <a:latin typeface="Times New Roman" panose="02020603050405020304" pitchFamily="18" charset="0"/>
              </a:rPr>
              <a:t>“Short” &gt;			</a:t>
            </a:r>
            <a:r>
              <a:rPr lang="en-US" altLang="ko-KR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// attribute</a:t>
            </a:r>
            <a:endParaRPr lang="en-US" altLang="ko-KR" dirty="0">
              <a:solidFill>
                <a:srgbClr val="FF66FF"/>
              </a:solidFill>
              <a:latin typeface="Times New Roman" panose="02020603050405020304" pitchFamily="18" charset="0"/>
            </a:endParaRPr>
          </a:p>
          <a:p>
            <a:pPr indent="-201612"/>
            <a:r>
              <a:rPr lang="en-US" altLang="ko-KR" dirty="0">
                <a:latin typeface="Times New Roman" panose="02020603050405020304" pitchFamily="18" charset="0"/>
              </a:rPr>
              <a:t>  </a:t>
            </a:r>
            <a:r>
              <a:rPr lang="en-US" altLang="ko-KR" dirty="0" smtClean="0">
                <a:latin typeface="Times New Roman" panose="02020603050405020304" pitchFamily="18" charset="0"/>
              </a:rPr>
              <a:t>&lt;!</a:t>
            </a:r>
            <a:r>
              <a:rPr lang="en-US" altLang="ko-KR" dirty="0">
                <a:latin typeface="Times New Roman" panose="02020603050405020304" pitchFamily="18" charset="0"/>
              </a:rPr>
              <a:t>ELEMENT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ProjName</a:t>
            </a:r>
            <a:r>
              <a:rPr lang="en-US" altLang="ko-KR" dirty="0" smtClean="0">
                <a:latin typeface="Times New Roman" panose="02020603050405020304" pitchFamily="18" charset="0"/>
              </a:rPr>
              <a:t> (#</a:t>
            </a:r>
            <a:r>
              <a:rPr lang="en-US" altLang="ko-KR" dirty="0">
                <a:latin typeface="Times New Roman" panose="02020603050405020304" pitchFamily="18" charset="0"/>
              </a:rPr>
              <a:t>PCDATA</a:t>
            </a:r>
            <a:r>
              <a:rPr lang="en-US" altLang="ko-KR" dirty="0" smtClean="0">
                <a:latin typeface="Times New Roman" panose="02020603050405020304" pitchFamily="18" charset="0"/>
              </a:rPr>
              <a:t>)&gt;		</a:t>
            </a:r>
            <a:r>
              <a:rPr lang="en-US" altLang="ko-KR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// simple </a:t>
            </a:r>
            <a:r>
              <a:rPr lang="en-US" altLang="ko-KR" dirty="0">
                <a:solidFill>
                  <a:srgbClr val="FF66FF"/>
                </a:solidFill>
                <a:latin typeface="Times New Roman" panose="02020603050405020304" pitchFamily="18" charset="0"/>
              </a:rPr>
              <a:t>element</a:t>
            </a:r>
          </a:p>
          <a:p>
            <a:pPr indent="-201612"/>
            <a:r>
              <a:rPr lang="en-US" altLang="ko-KR" dirty="0">
                <a:latin typeface="Times New Roman" panose="02020603050405020304" pitchFamily="18" charset="0"/>
              </a:rPr>
              <a:t>  &lt;!ELEMENT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ProjId</a:t>
            </a:r>
            <a:r>
              <a:rPr lang="en-US" altLang="ko-KR" dirty="0" smtClean="0">
                <a:latin typeface="Times New Roman" panose="02020603050405020304" pitchFamily="18" charset="0"/>
              </a:rPr>
              <a:t> (#</a:t>
            </a:r>
            <a:r>
              <a:rPr lang="en-US" altLang="ko-KR" dirty="0">
                <a:latin typeface="Times New Roman" panose="02020603050405020304" pitchFamily="18" charset="0"/>
              </a:rPr>
              <a:t>PCDATA)&gt;</a:t>
            </a:r>
          </a:p>
          <a:p>
            <a:pPr indent="-201612"/>
            <a:r>
              <a:rPr lang="en-US" altLang="ko-KR" dirty="0">
                <a:latin typeface="Times New Roman" panose="02020603050405020304" pitchFamily="18" charset="0"/>
              </a:rPr>
              <a:t>  &lt;!ELEMENT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DeptId</a:t>
            </a:r>
            <a:r>
              <a:rPr lang="en-US" altLang="ko-KR" dirty="0" smtClean="0">
                <a:latin typeface="Times New Roman" panose="02020603050405020304" pitchFamily="18" charset="0"/>
              </a:rPr>
              <a:t> (#</a:t>
            </a:r>
            <a:r>
              <a:rPr lang="en-US" altLang="ko-KR" dirty="0">
                <a:latin typeface="Times New Roman" panose="02020603050405020304" pitchFamily="18" charset="0"/>
              </a:rPr>
              <a:t>PCDATA)&gt;</a:t>
            </a:r>
          </a:p>
          <a:p>
            <a:pPr indent="-201612"/>
            <a:r>
              <a:rPr lang="en-US" altLang="ko-KR" dirty="0">
                <a:latin typeface="Times New Roman" panose="02020603050405020304" pitchFamily="18" charset="0"/>
              </a:rPr>
              <a:t>  &lt;!ELEMENT </a:t>
            </a:r>
            <a:r>
              <a:rPr lang="en-US" altLang="ko-KR" dirty="0" smtClean="0">
                <a:latin typeface="Times New Roman" panose="02020603050405020304" pitchFamily="18" charset="0"/>
              </a:rPr>
              <a:t>Employees (Employee*)&gt;		</a:t>
            </a:r>
            <a:r>
              <a:rPr lang="en-US" altLang="ko-KR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// complex </a:t>
            </a:r>
            <a:r>
              <a:rPr lang="en-US" altLang="ko-KR" dirty="0">
                <a:solidFill>
                  <a:srgbClr val="FF66FF"/>
                </a:solidFill>
                <a:latin typeface="Times New Roman" panose="02020603050405020304" pitchFamily="18" charset="0"/>
              </a:rPr>
              <a:t>element</a:t>
            </a:r>
          </a:p>
          <a:p>
            <a:pPr indent="-201612"/>
            <a:r>
              <a:rPr lang="en-US" altLang="ko-KR" dirty="0">
                <a:latin typeface="Times New Roman" panose="02020603050405020304" pitchFamily="18" charset="0"/>
              </a:rPr>
              <a:t>  &lt;!ELEMENT </a:t>
            </a:r>
            <a:r>
              <a:rPr lang="en-US" altLang="ko-KR" dirty="0" smtClean="0">
                <a:latin typeface="Times New Roman" panose="02020603050405020304" pitchFamily="18" charset="0"/>
              </a:rPr>
              <a:t>Employee 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EmpName</a:t>
            </a:r>
            <a:r>
              <a:rPr lang="en-US" altLang="ko-KR" dirty="0">
                <a:latin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Times New Roman" panose="02020603050405020304" pitchFamily="18" charset="0"/>
              </a:rPr>
              <a:t>EmpId</a:t>
            </a:r>
            <a:r>
              <a:rPr lang="en-US" altLang="ko-KR" dirty="0">
                <a:latin typeface="Times New Roman" panose="02020603050405020304" pitchFamily="18" charset="0"/>
              </a:rPr>
              <a:t>, Hours</a:t>
            </a:r>
            <a:r>
              <a:rPr lang="en-US" altLang="ko-KR" dirty="0" smtClean="0">
                <a:latin typeface="Times New Roman" panose="02020603050405020304" pitchFamily="18" charset="0"/>
              </a:rPr>
              <a:t>)&gt;	</a:t>
            </a:r>
            <a:r>
              <a:rPr lang="en-US" altLang="ko-KR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// complex </a:t>
            </a:r>
            <a:r>
              <a:rPr lang="en-US" altLang="ko-KR" dirty="0">
                <a:solidFill>
                  <a:srgbClr val="FF66FF"/>
                </a:solidFill>
                <a:latin typeface="Times New Roman" panose="02020603050405020304" pitchFamily="18" charset="0"/>
              </a:rPr>
              <a:t>element</a:t>
            </a:r>
          </a:p>
          <a:p>
            <a:pPr indent="-201612"/>
            <a:r>
              <a:rPr lang="en-US" altLang="ko-KR" dirty="0">
                <a:latin typeface="Times New Roman" panose="02020603050405020304" pitchFamily="18" charset="0"/>
              </a:rPr>
              <a:t>  &lt;!ELEMENT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EmpName</a:t>
            </a:r>
            <a:r>
              <a:rPr lang="en-US" altLang="ko-KR" dirty="0" smtClean="0">
                <a:latin typeface="Times New Roman" panose="02020603050405020304" pitchFamily="18" charset="0"/>
              </a:rPr>
              <a:t> (#</a:t>
            </a:r>
            <a:r>
              <a:rPr lang="en-US" altLang="ko-KR" dirty="0">
                <a:latin typeface="Times New Roman" panose="02020603050405020304" pitchFamily="18" charset="0"/>
              </a:rPr>
              <a:t>PCDATA)&gt;</a:t>
            </a:r>
          </a:p>
          <a:p>
            <a:pPr indent="-201612"/>
            <a:r>
              <a:rPr lang="en-US" altLang="ko-KR" dirty="0">
                <a:latin typeface="Times New Roman" panose="02020603050405020304" pitchFamily="18" charset="0"/>
              </a:rPr>
              <a:t>  &lt;!ELEMENT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EmpId</a:t>
            </a:r>
            <a:r>
              <a:rPr lang="en-US" altLang="ko-KR" dirty="0" smtClean="0">
                <a:latin typeface="Times New Roman" panose="02020603050405020304" pitchFamily="18" charset="0"/>
              </a:rPr>
              <a:t> (#</a:t>
            </a:r>
            <a:r>
              <a:rPr lang="en-US" altLang="ko-KR" dirty="0">
                <a:latin typeface="Times New Roman" panose="02020603050405020304" pitchFamily="18" charset="0"/>
              </a:rPr>
              <a:t>PCDATA)&gt;</a:t>
            </a:r>
          </a:p>
          <a:p>
            <a:pPr indent="-201612"/>
            <a:r>
              <a:rPr lang="en-US" altLang="ko-KR" dirty="0">
                <a:latin typeface="Times New Roman" panose="02020603050405020304" pitchFamily="18" charset="0"/>
              </a:rPr>
              <a:t>  &lt;!ELEMENT </a:t>
            </a:r>
            <a:r>
              <a:rPr lang="en-US" altLang="ko-KR" dirty="0" smtClean="0">
                <a:latin typeface="Times New Roman" panose="02020603050405020304" pitchFamily="18" charset="0"/>
              </a:rPr>
              <a:t>Hours (#</a:t>
            </a:r>
            <a:r>
              <a:rPr lang="en-US" altLang="ko-KR" dirty="0">
                <a:latin typeface="Times New Roman" panose="02020603050405020304" pitchFamily="18" charset="0"/>
              </a:rPr>
              <a:t>PCDATA)&gt;</a:t>
            </a:r>
          </a:p>
          <a:p>
            <a:pPr indent="-201612"/>
            <a:r>
              <a:rPr lang="en-US" altLang="ko-KR" dirty="0" smtClean="0">
                <a:latin typeface="Times New Roman" panose="02020603050405020304" pitchFamily="18" charset="0"/>
              </a:rPr>
              <a:t>] &gt;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968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 Schema(1)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XML Schema ?</a:t>
            </a:r>
          </a:p>
          <a:p>
            <a:pPr lvl="1"/>
            <a:r>
              <a:rPr lang="en-US" altLang="ko-KR" dirty="0" smtClean="0"/>
              <a:t>XML </a:t>
            </a:r>
            <a:r>
              <a:rPr lang="ko-KR" altLang="en-US" dirty="0" smtClean="0"/>
              <a:t>문서의 구조를 기술하는데 사용하는 언어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Tree </a:t>
            </a:r>
            <a:r>
              <a:rPr lang="ko-KR" altLang="en-US" dirty="0" smtClean="0"/>
              <a:t>구조에 기반을 두고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용어와 기능이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매우 유사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W3C</a:t>
            </a:r>
            <a:r>
              <a:rPr lang="ko-KR" altLang="en-US" dirty="0"/>
              <a:t>에서 </a:t>
            </a:r>
            <a:r>
              <a:rPr lang="en-US" altLang="ko-KR" dirty="0"/>
              <a:t>2001</a:t>
            </a:r>
            <a:r>
              <a:rPr lang="ko-KR" altLang="en-US" dirty="0"/>
              <a:t>년에 </a:t>
            </a:r>
            <a:r>
              <a:rPr lang="ko-KR" altLang="en-US" dirty="0" smtClean="0"/>
              <a:t>표준을 공표</a:t>
            </a:r>
            <a:endParaRPr lang="en-US" altLang="ko-KR" dirty="0"/>
          </a:p>
          <a:p>
            <a:pPr lvl="2"/>
            <a:r>
              <a:rPr lang="ko-KR" altLang="en-US" dirty="0" smtClean="0"/>
              <a:t>많은 </a:t>
            </a:r>
            <a:r>
              <a:rPr lang="en-US" altLang="ko-KR" dirty="0" smtClean="0"/>
              <a:t>s/w </a:t>
            </a:r>
            <a:r>
              <a:rPr lang="ko-KR" altLang="en-US" dirty="0" smtClean="0"/>
              <a:t>공급자들이 채택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DTD </a:t>
            </a:r>
            <a:r>
              <a:rPr lang="ko-KR" altLang="en-US" dirty="0" smtClean="0"/>
              <a:t>문서를 </a:t>
            </a:r>
            <a:r>
              <a:rPr lang="en-US" altLang="ko-KR" dirty="0" smtClean="0"/>
              <a:t>XML Schema </a:t>
            </a:r>
            <a:r>
              <a:rPr lang="ko-KR" altLang="en-US" dirty="0" smtClean="0"/>
              <a:t>문서로 변환하는 도구 제공</a:t>
            </a:r>
            <a:endParaRPr lang="en-US" altLang="ko-KR" dirty="0" smtClean="0"/>
          </a:p>
          <a:p>
            <a:r>
              <a:rPr lang="ko-KR" altLang="en-US" dirty="0" smtClean="0"/>
              <a:t>주요 특성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XML</a:t>
            </a:r>
            <a:r>
              <a:rPr lang="ko-KR" altLang="en-US" dirty="0" smtClean="0"/>
              <a:t>과 같은 구문 규칙을 사용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하나의 처리기로 </a:t>
            </a:r>
            <a:r>
              <a:rPr lang="en-US" altLang="ko-KR" dirty="0" smtClean="0"/>
              <a:t>XML Schema </a:t>
            </a:r>
            <a:r>
              <a:rPr lang="ko-KR" altLang="en-US" dirty="0" smtClean="0"/>
              <a:t>문서와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문서에 사용 가능</a:t>
            </a:r>
            <a:endParaRPr lang="en-US" altLang="ko-KR" dirty="0" smtClean="0"/>
          </a:p>
          <a:p>
            <a:pPr lvl="1"/>
            <a:r>
              <a:rPr lang="ko-KR" altLang="en-US" dirty="0"/>
              <a:t>가장 기본적인 문법 </a:t>
            </a:r>
            <a:r>
              <a:rPr lang="ko-KR" altLang="en-US" dirty="0" smtClean="0"/>
              <a:t>요소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element</a:t>
            </a:r>
          </a:p>
          <a:p>
            <a:pPr lvl="2"/>
            <a:r>
              <a:rPr lang="ko-KR" altLang="en-US" dirty="0"/>
              <a:t>속성 및</a:t>
            </a:r>
            <a:r>
              <a:rPr lang="en-US" altLang="ko-KR" dirty="0"/>
              <a:t> </a:t>
            </a:r>
            <a:r>
              <a:rPr lang="ko-KR" altLang="en-US" dirty="0"/>
              <a:t>하위원소를 가질 수 있음</a:t>
            </a:r>
          </a:p>
          <a:p>
            <a:pPr lvl="1"/>
            <a:r>
              <a:rPr lang="ko-KR" altLang="en-US" dirty="0" smtClean="0"/>
              <a:t>자료 형</a:t>
            </a:r>
            <a:r>
              <a:rPr lang="en-US" altLang="ko-KR" dirty="0" smtClean="0"/>
              <a:t>: primitive</a:t>
            </a:r>
            <a:r>
              <a:rPr lang="en-US" altLang="ko-KR" dirty="0"/>
              <a:t>, system-defined, user-defined type.</a:t>
            </a:r>
          </a:p>
          <a:p>
            <a:pPr lvl="1"/>
            <a:r>
              <a:rPr lang="en-US" altLang="ko-KR" dirty="0" smtClean="0"/>
              <a:t>Constraint Specification: </a:t>
            </a:r>
            <a:r>
              <a:rPr lang="ko-KR" altLang="en-US" dirty="0"/>
              <a:t>유일성</a:t>
            </a:r>
            <a:r>
              <a:rPr lang="en-US" altLang="ko-KR" dirty="0"/>
              <a:t>, </a:t>
            </a:r>
            <a:r>
              <a:rPr lang="ko-KR" altLang="en-US" dirty="0"/>
              <a:t>개체 </a:t>
            </a:r>
            <a:r>
              <a:rPr lang="ko-KR" altLang="en-US" dirty="0" err="1"/>
              <a:t>무결성</a:t>
            </a:r>
            <a:r>
              <a:rPr lang="en-US" altLang="ko-KR" dirty="0"/>
              <a:t>, </a:t>
            </a:r>
            <a:r>
              <a:rPr lang="ko-KR" altLang="en-US" dirty="0"/>
              <a:t>참조 </a:t>
            </a:r>
            <a:r>
              <a:rPr lang="ko-KR" altLang="en-US" dirty="0" err="1"/>
              <a:t>무결성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130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XML Schema(2)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XML Schema</a:t>
            </a:r>
            <a:r>
              <a:rPr lang="ko-KR" altLang="en-US" dirty="0" smtClean="0"/>
              <a:t>는 그 자체가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구문을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보다 많은 </a:t>
            </a:r>
            <a:r>
              <a:rPr lang="en-US" altLang="ko-KR" dirty="0" smtClean="0"/>
              <a:t>system type</a:t>
            </a:r>
            <a:r>
              <a:rPr lang="ko-KR" altLang="en-US" dirty="0" smtClean="0"/>
              <a:t>을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타입을 기초로 문서 작성자가 원하는 복합 타입을 정의할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키와 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제약을 지원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DTD</a:t>
            </a:r>
            <a:r>
              <a:rPr lang="ko-KR" altLang="en-US" dirty="0" smtClean="0"/>
              <a:t>보다 복잡한 문서를 작성할 수 있는 기법을 지원</a:t>
            </a:r>
            <a:endParaRPr lang="en-US" altLang="ko-KR" dirty="0" smtClean="0"/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DTD</a:t>
            </a:r>
            <a:r>
              <a:rPr lang="ko-KR" altLang="en-US" dirty="0" smtClean="0"/>
              <a:t>보다 훨씬 복잡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4964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 Schema </a:t>
            </a:r>
            <a:r>
              <a:rPr lang="ko-KR" altLang="en-US" dirty="0" smtClean="0"/>
              <a:t>작성법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Namespace</a:t>
            </a:r>
          </a:p>
          <a:p>
            <a:pPr lvl="1"/>
            <a:r>
              <a:rPr lang="en-US" altLang="ko-KR" dirty="0" smtClean="0"/>
              <a:t>XML namespace = XML </a:t>
            </a:r>
            <a:r>
              <a:rPr lang="ko-KR" altLang="en-US" dirty="0"/>
              <a:t>문서에서 사용된 </a:t>
            </a:r>
            <a:r>
              <a:rPr lang="en-US" altLang="ko-KR" dirty="0"/>
              <a:t>tag name</a:t>
            </a:r>
            <a:r>
              <a:rPr lang="ko-KR" altLang="en-US" dirty="0"/>
              <a:t>들이 </a:t>
            </a:r>
            <a:r>
              <a:rPr lang="ko-KR" altLang="en-US" dirty="0" smtClean="0"/>
              <a:t>정의된 도메인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XML </a:t>
            </a:r>
            <a:r>
              <a:rPr lang="ko-KR" altLang="en-US" dirty="0"/>
              <a:t>표준 </a:t>
            </a:r>
            <a:r>
              <a:rPr lang="en-US" altLang="ko-KR" dirty="0" smtClean="0"/>
              <a:t>namespace : </a:t>
            </a:r>
            <a:r>
              <a:rPr lang="en-US" altLang="ko-KR" dirty="0"/>
              <a:t>"element", "sequence" </a:t>
            </a:r>
            <a:r>
              <a:rPr lang="ko-KR" altLang="en-US" dirty="0" smtClean="0"/>
              <a:t>등</a:t>
            </a:r>
            <a:r>
              <a:rPr lang="ko-KR" altLang="en-US" dirty="0"/>
              <a:t>을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xmlns:xsd</a:t>
            </a:r>
            <a:r>
              <a:rPr lang="en-US" altLang="ko-KR" dirty="0" smtClean="0"/>
              <a:t>=</a:t>
            </a:r>
            <a:r>
              <a:rPr lang="en-US" altLang="ko-KR" dirty="0" smtClean="0">
                <a:hlinkClick r:id="rId2"/>
              </a:rPr>
              <a:t>“http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www.w3.org/2001/</a:t>
            </a:r>
            <a:r>
              <a:rPr lang="en-US" altLang="ko-KR" dirty="0" err="1" smtClean="0">
                <a:hlinkClick r:id="rId2"/>
              </a:rPr>
              <a:t>XMLSchema</a:t>
            </a:r>
            <a:r>
              <a:rPr lang="en-US" altLang="ko-KR" dirty="0" smtClean="0"/>
              <a:t>”</a:t>
            </a:r>
          </a:p>
          <a:p>
            <a:pPr lvl="2"/>
            <a:r>
              <a:rPr lang="en-US" altLang="ko-KR" dirty="0" err="1" smtClean="0"/>
              <a:t>xmlns</a:t>
            </a:r>
            <a:r>
              <a:rPr lang="en-US" altLang="ko-KR" dirty="0" smtClean="0"/>
              <a:t> -&gt; XML </a:t>
            </a:r>
            <a:r>
              <a:rPr lang="en-US" altLang="ko-KR" dirty="0"/>
              <a:t>namespace </a:t>
            </a:r>
            <a:r>
              <a:rPr lang="ko-KR" altLang="en-US" dirty="0"/>
              <a:t>선언을 나타내는 속성</a:t>
            </a:r>
          </a:p>
          <a:p>
            <a:pPr lvl="2"/>
            <a:r>
              <a:rPr lang="en-US" altLang="ko-KR" dirty="0" smtClean="0">
                <a:hlinkClick r:id="rId3"/>
              </a:rPr>
              <a:t>http://...</a:t>
            </a:r>
            <a:r>
              <a:rPr lang="en-US" altLang="ko-KR" dirty="0" smtClean="0"/>
              <a:t> -&gt; namespace </a:t>
            </a:r>
            <a:r>
              <a:rPr lang="ko-KR" altLang="en-US" dirty="0" smtClean="0"/>
              <a:t>파일 이름</a:t>
            </a:r>
            <a:r>
              <a:rPr lang="en-US" altLang="ko-KR" dirty="0" smtClean="0"/>
              <a:t>. URL</a:t>
            </a:r>
            <a:r>
              <a:rPr lang="ko-KR" altLang="en-US" dirty="0" smtClean="0"/>
              <a:t>로 기술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2"/>
            <a:r>
              <a:rPr lang="en-US" altLang="ko-KR" dirty="0" err="1" smtClean="0"/>
              <a:t>xsd</a:t>
            </a:r>
            <a:r>
              <a:rPr lang="en-US" altLang="ko-KR" dirty="0" smtClean="0"/>
              <a:t> -&gt; namespace </a:t>
            </a:r>
            <a:r>
              <a:rPr lang="en-US" altLang="ko-KR" dirty="0"/>
              <a:t>qualifier</a:t>
            </a:r>
            <a:r>
              <a:rPr lang="ko-KR" altLang="en-US" dirty="0"/>
              <a:t>로 사용될 </a:t>
            </a:r>
            <a:r>
              <a:rPr lang="ko-KR" altLang="en-US" dirty="0" smtClean="0"/>
              <a:t>접두사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생략하면 </a:t>
            </a:r>
            <a:r>
              <a:rPr lang="en-US" altLang="ko-KR" dirty="0"/>
              <a:t>default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임을 나타냄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하나의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를 가질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선언부</a:t>
            </a:r>
            <a:endParaRPr lang="en-US" altLang="ko-KR" dirty="0" smtClean="0"/>
          </a:p>
          <a:p>
            <a:pPr marL="357188" lvl="1" indent="0">
              <a:buNone/>
            </a:pPr>
            <a:r>
              <a:rPr lang="en-US" altLang="ko-KR" dirty="0"/>
              <a:t>&lt;?xml version="1.0" encoding="UTF-8"?&gt;</a:t>
            </a:r>
          </a:p>
          <a:p>
            <a:pPr marL="357188" lvl="1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xsd:schema</a:t>
            </a:r>
            <a:r>
              <a:rPr lang="en-US" altLang="ko-KR" dirty="0"/>
              <a:t> </a:t>
            </a:r>
            <a:r>
              <a:rPr lang="en-US" altLang="ko-KR" dirty="0" err="1"/>
              <a:t>xmlns:xsd</a:t>
            </a:r>
            <a:r>
              <a:rPr lang="en-US" altLang="ko-KR" dirty="0"/>
              <a:t>="http://www.w3.org/2001/XMLSchema</a:t>
            </a:r>
            <a:r>
              <a:rPr lang="en-US" altLang="ko-KR" dirty="0" smtClean="0"/>
              <a:t>"&gt;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1971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Schema </a:t>
            </a:r>
            <a:r>
              <a:rPr lang="ko-KR" altLang="en-US" dirty="0"/>
              <a:t>작성법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462383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원소의 정의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1696824"/>
            <a:ext cx="8229600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</a:rPr>
              <a:t>&lt;</a:t>
            </a:r>
            <a:r>
              <a:rPr lang="en-US" altLang="ko-KR" dirty="0" err="1">
                <a:latin typeface="Times New Roman" panose="02020603050405020304" pitchFamily="18" charset="0"/>
              </a:rPr>
              <a:t>xsd:</a:t>
            </a:r>
            <a:r>
              <a:rPr lang="en-US" altLang="ko-KR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element</a:t>
            </a:r>
            <a:r>
              <a:rPr lang="en-US" altLang="ko-KR" dirty="0">
                <a:latin typeface="Times New Roman" panose="02020603050405020304" pitchFamily="18" charset="0"/>
              </a:rPr>
              <a:t> name="</a:t>
            </a:r>
            <a:r>
              <a:rPr lang="en-US" altLang="ko-KR" dirty="0">
                <a:solidFill>
                  <a:srgbClr val="C00000"/>
                </a:solidFill>
                <a:latin typeface="Times New Roman" panose="02020603050405020304" pitchFamily="18" charset="0"/>
              </a:rPr>
              <a:t>Company</a:t>
            </a:r>
            <a:r>
              <a:rPr lang="en-US" altLang="ko-KR" dirty="0" smtClean="0">
                <a:latin typeface="Times New Roman" panose="02020603050405020304" pitchFamily="18" charset="0"/>
              </a:rPr>
              <a:t>"&gt;		</a:t>
            </a:r>
            <a:r>
              <a:rPr lang="en-US" altLang="ko-KR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// root element</a:t>
            </a:r>
            <a:r>
              <a:rPr lang="ko-KR" altLang="en-US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의 시작 태그</a:t>
            </a:r>
            <a:endParaRPr lang="en-US" altLang="ko-KR" dirty="0">
              <a:solidFill>
                <a:srgbClr val="FF66FF"/>
              </a:solidFill>
              <a:latin typeface="Times New Roman" panose="02020603050405020304" pitchFamily="18" charset="0"/>
            </a:endParaRPr>
          </a:p>
          <a:p>
            <a:r>
              <a:rPr lang="ko-KR" altLang="en-US" dirty="0">
                <a:latin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&lt;</a:t>
            </a:r>
            <a:r>
              <a:rPr lang="en-US" altLang="ko-KR" dirty="0" err="1">
                <a:latin typeface="Times New Roman" panose="02020603050405020304" pitchFamily="18" charset="0"/>
              </a:rPr>
              <a:t>xsd:complexType</a:t>
            </a:r>
            <a:r>
              <a:rPr lang="en-US" altLang="ko-KR" dirty="0">
                <a:latin typeface="Times New Roman" panose="02020603050405020304" pitchFamily="18" charset="0"/>
              </a:rPr>
              <a:t>&gt; &lt;</a:t>
            </a:r>
            <a:r>
              <a:rPr lang="en-US" altLang="ko-KR" dirty="0" err="1">
                <a:latin typeface="Times New Roman" panose="02020603050405020304" pitchFamily="18" charset="0"/>
              </a:rPr>
              <a:t>xsd:sequence</a:t>
            </a:r>
            <a:r>
              <a:rPr lang="en-US" altLang="ko-KR" dirty="0" smtClean="0">
                <a:latin typeface="Times New Roman" panose="02020603050405020304" pitchFamily="18" charset="0"/>
              </a:rPr>
              <a:t>&gt;		</a:t>
            </a:r>
            <a:r>
              <a:rPr lang="en-US" altLang="ko-KR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// </a:t>
            </a:r>
            <a:r>
              <a:rPr lang="ko-KR" altLang="en-US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복합 </a:t>
            </a:r>
            <a:r>
              <a:rPr lang="ko-KR" altLang="en-US" dirty="0">
                <a:solidFill>
                  <a:srgbClr val="FF66FF"/>
                </a:solidFill>
                <a:latin typeface="Times New Roman" panose="02020603050405020304" pitchFamily="18" charset="0"/>
              </a:rPr>
              <a:t>타입</a:t>
            </a:r>
            <a:r>
              <a:rPr lang="en-US" altLang="ko-KR" dirty="0">
                <a:solidFill>
                  <a:srgbClr val="FF66FF"/>
                </a:solidFill>
                <a:latin typeface="Times New Roman" panose="02020603050405020304" pitchFamily="18" charset="0"/>
              </a:rPr>
              <a:t>, </a:t>
            </a:r>
            <a:r>
              <a:rPr lang="ko-KR" altLang="en-US" dirty="0">
                <a:solidFill>
                  <a:srgbClr val="FF66FF"/>
                </a:solidFill>
                <a:latin typeface="Times New Roman" panose="02020603050405020304" pitchFamily="18" charset="0"/>
              </a:rPr>
              <a:t>순차 구조</a:t>
            </a:r>
          </a:p>
          <a:p>
            <a:r>
              <a:rPr lang="ko-KR" altLang="en-US" dirty="0">
                <a:latin typeface="Times New Roman" panose="02020603050405020304" pitchFamily="18" charset="0"/>
              </a:rPr>
              <a:t>  </a:t>
            </a:r>
            <a:r>
              <a:rPr lang="ko-KR" altLang="en-US" dirty="0" smtClean="0">
                <a:latin typeface="Times New Roman" panose="02020603050405020304" pitchFamily="18" charset="0"/>
              </a:rPr>
              <a:t>  </a:t>
            </a:r>
            <a:r>
              <a:rPr lang="en-US" altLang="ko-KR" dirty="0" smtClean="0">
                <a:latin typeface="Times New Roman" panose="02020603050405020304" pitchFamily="18" charset="0"/>
              </a:rPr>
              <a:t>&lt;</a:t>
            </a:r>
            <a:r>
              <a:rPr lang="en-US" altLang="ko-KR" dirty="0" err="1">
                <a:latin typeface="Times New Roman" panose="02020603050405020304" pitchFamily="18" charset="0"/>
              </a:rPr>
              <a:t>xsd:</a:t>
            </a:r>
            <a:r>
              <a:rPr lang="en-US" altLang="ko-KR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element</a:t>
            </a:r>
            <a:r>
              <a:rPr lang="en-US" altLang="ko-KR" dirty="0">
                <a:latin typeface="Times New Roman" panose="02020603050405020304" pitchFamily="18" charset="0"/>
              </a:rPr>
              <a:t> name="</a:t>
            </a:r>
            <a:r>
              <a:rPr lang="en-US" altLang="ko-KR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Department</a:t>
            </a:r>
            <a:r>
              <a:rPr lang="en-US" altLang="ko-KR" dirty="0">
                <a:latin typeface="Times New Roman" panose="02020603050405020304" pitchFamily="18" charset="0"/>
              </a:rPr>
              <a:t>"</a:t>
            </a:r>
            <a:r>
              <a:rPr lang="en-US" altLang="ko-KR" dirty="0" smtClean="0">
                <a:latin typeface="Times New Roman" panose="02020603050405020304" pitchFamily="18" charset="0"/>
              </a:rPr>
              <a:t> type</a:t>
            </a:r>
            <a:r>
              <a:rPr lang="en-US" altLang="ko-KR" dirty="0">
                <a:latin typeface="Times New Roman" panose="02020603050405020304" pitchFamily="18" charset="0"/>
              </a:rPr>
              <a:t>="</a:t>
            </a:r>
            <a:r>
              <a:rPr lang="en-US" altLang="ko-KR" dirty="0" err="1" smtClean="0">
                <a:solidFill>
                  <a:srgbClr val="C00000"/>
                </a:solidFill>
                <a:latin typeface="Times New Roman" panose="02020603050405020304" pitchFamily="18" charset="0"/>
              </a:rPr>
              <a:t>DepartmentType</a:t>
            </a:r>
            <a:r>
              <a:rPr lang="en-US" altLang="ko-KR" dirty="0">
                <a:latin typeface="Times New Roman" panose="02020603050405020304" pitchFamily="18" charset="0"/>
              </a:rPr>
              <a:t>"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minOccurs</a:t>
            </a:r>
            <a:r>
              <a:rPr lang="en-US" altLang="ko-KR" dirty="0">
                <a:latin typeface="Times New Roman" panose="02020603050405020304" pitchFamily="18" charset="0"/>
              </a:rPr>
              <a:t>="0" </a:t>
            </a:r>
            <a:r>
              <a:rPr lang="en-US" altLang="ko-KR" dirty="0" err="1">
                <a:latin typeface="Times New Roman" panose="02020603050405020304" pitchFamily="18" charset="0"/>
              </a:rPr>
              <a:t>maxOccurs</a:t>
            </a:r>
            <a:r>
              <a:rPr lang="en-US" altLang="ko-KR" dirty="0">
                <a:latin typeface="Times New Roman" panose="02020603050405020304" pitchFamily="18" charset="0"/>
              </a:rPr>
              <a:t>="unbounded"/&gt;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 </a:t>
            </a:r>
            <a:r>
              <a:rPr lang="en-US" altLang="ko-KR" dirty="0" smtClean="0">
                <a:latin typeface="Times New Roman" panose="02020603050405020304" pitchFamily="18" charset="0"/>
              </a:rPr>
              <a:t>  &lt;</a:t>
            </a:r>
            <a:r>
              <a:rPr lang="en-US" altLang="ko-KR" dirty="0" err="1">
                <a:latin typeface="Times New Roman" panose="02020603050405020304" pitchFamily="18" charset="0"/>
              </a:rPr>
              <a:t>xsd:</a:t>
            </a:r>
            <a:r>
              <a:rPr lang="en-US" altLang="ko-KR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element</a:t>
            </a:r>
            <a:r>
              <a:rPr lang="en-US" altLang="ko-KR" dirty="0">
                <a:latin typeface="Times New Roman" panose="02020603050405020304" pitchFamily="18" charset="0"/>
              </a:rPr>
              <a:t> name="</a:t>
            </a:r>
            <a:r>
              <a:rPr lang="en-US" altLang="ko-KR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Employee</a:t>
            </a:r>
            <a:r>
              <a:rPr lang="en-US" altLang="ko-KR" dirty="0" smtClean="0">
                <a:latin typeface="Times New Roman" panose="02020603050405020304" pitchFamily="18" charset="0"/>
              </a:rPr>
              <a:t>“ type</a:t>
            </a:r>
            <a:r>
              <a:rPr lang="en-US" altLang="ko-KR" dirty="0">
                <a:latin typeface="Times New Roman" panose="02020603050405020304" pitchFamily="18" charset="0"/>
              </a:rPr>
              <a:t>="</a:t>
            </a:r>
            <a:r>
              <a:rPr lang="en-US" altLang="ko-KR" dirty="0" err="1" smtClean="0">
                <a:solidFill>
                  <a:srgbClr val="C00000"/>
                </a:solidFill>
                <a:latin typeface="Times New Roman" panose="02020603050405020304" pitchFamily="18" charset="0"/>
              </a:rPr>
              <a:t>EmployeeType</a:t>
            </a:r>
            <a:r>
              <a:rPr lang="en-US" altLang="ko-KR" dirty="0">
                <a:latin typeface="Times New Roman" panose="02020603050405020304" pitchFamily="18" charset="0"/>
              </a:rPr>
              <a:t>"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minOccurs</a:t>
            </a:r>
            <a:r>
              <a:rPr lang="en-US" altLang="ko-KR" dirty="0">
                <a:latin typeface="Times New Roman" panose="02020603050405020304" pitchFamily="18" charset="0"/>
              </a:rPr>
              <a:t>="0" </a:t>
            </a:r>
            <a:r>
              <a:rPr lang="en-US" altLang="ko-KR" dirty="0" err="1">
                <a:latin typeface="Times New Roman" panose="02020603050405020304" pitchFamily="18" charset="0"/>
              </a:rPr>
              <a:t>maxOccurs</a:t>
            </a:r>
            <a:r>
              <a:rPr lang="en-US" altLang="ko-KR" dirty="0">
                <a:latin typeface="Times New Roman" panose="02020603050405020304" pitchFamily="18" charset="0"/>
              </a:rPr>
              <a:t>="unbounded"/&gt;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 </a:t>
            </a:r>
            <a:r>
              <a:rPr lang="en-US" altLang="ko-KR" dirty="0" smtClean="0">
                <a:latin typeface="Times New Roman" panose="02020603050405020304" pitchFamily="18" charset="0"/>
              </a:rPr>
              <a:t>  &lt;</a:t>
            </a:r>
            <a:r>
              <a:rPr lang="en-US" altLang="ko-KR" dirty="0" err="1">
                <a:latin typeface="Times New Roman" panose="02020603050405020304" pitchFamily="18" charset="0"/>
              </a:rPr>
              <a:t>xsd:</a:t>
            </a:r>
            <a:r>
              <a:rPr lang="en-US" altLang="ko-KR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element</a:t>
            </a:r>
            <a:r>
              <a:rPr lang="en-US" altLang="ko-KR" dirty="0">
                <a:latin typeface="Times New Roman" panose="02020603050405020304" pitchFamily="18" charset="0"/>
              </a:rPr>
              <a:t> name="</a:t>
            </a:r>
            <a:r>
              <a:rPr lang="en-US" altLang="ko-KR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Project</a:t>
            </a:r>
            <a:r>
              <a:rPr lang="en-US" altLang="ko-KR" dirty="0" smtClean="0">
                <a:latin typeface="Times New Roman" panose="02020603050405020304" pitchFamily="18" charset="0"/>
              </a:rPr>
              <a:t>" type</a:t>
            </a:r>
            <a:r>
              <a:rPr lang="en-US" altLang="ko-KR" dirty="0">
                <a:latin typeface="Times New Roman" panose="02020603050405020304" pitchFamily="18" charset="0"/>
              </a:rPr>
              <a:t>="</a:t>
            </a:r>
            <a:r>
              <a:rPr lang="en-US" altLang="ko-KR" dirty="0" err="1" smtClean="0">
                <a:solidFill>
                  <a:srgbClr val="C00000"/>
                </a:solidFill>
                <a:latin typeface="Times New Roman" panose="02020603050405020304" pitchFamily="18" charset="0"/>
              </a:rPr>
              <a:t>ProjectType</a:t>
            </a:r>
            <a:r>
              <a:rPr lang="en-US" altLang="ko-KR" dirty="0" smtClean="0">
                <a:latin typeface="Times New Roman" panose="02020603050405020304" pitchFamily="18" charset="0"/>
              </a:rPr>
              <a:t>"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	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minOccurs</a:t>
            </a:r>
            <a:r>
              <a:rPr lang="en-US" altLang="ko-KR" dirty="0">
                <a:latin typeface="Times New Roman" panose="02020603050405020304" pitchFamily="18" charset="0"/>
              </a:rPr>
              <a:t>="0" </a:t>
            </a:r>
            <a:r>
              <a:rPr lang="en-US" altLang="ko-KR" dirty="0" err="1">
                <a:latin typeface="Times New Roman" panose="02020603050405020304" pitchFamily="18" charset="0"/>
              </a:rPr>
              <a:t>maxOccurs</a:t>
            </a:r>
            <a:r>
              <a:rPr lang="en-US" altLang="ko-KR" dirty="0">
                <a:latin typeface="Times New Roman" panose="02020603050405020304" pitchFamily="18" charset="0"/>
              </a:rPr>
              <a:t>="unbounded"/&gt;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 </a:t>
            </a:r>
            <a:r>
              <a:rPr lang="en-US" altLang="ko-KR" dirty="0" smtClean="0">
                <a:latin typeface="Times New Roman" panose="02020603050405020304" pitchFamily="18" charset="0"/>
              </a:rPr>
              <a:t>  &lt;</a:t>
            </a:r>
            <a:r>
              <a:rPr lang="en-US" altLang="ko-KR" dirty="0" err="1">
                <a:latin typeface="Times New Roman" panose="02020603050405020304" pitchFamily="18" charset="0"/>
              </a:rPr>
              <a:t>xsd:</a:t>
            </a:r>
            <a:r>
              <a:rPr lang="en-US" altLang="ko-KR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element</a:t>
            </a:r>
            <a:r>
              <a:rPr lang="en-US" altLang="ko-KR" dirty="0">
                <a:latin typeface="Times New Roman" panose="02020603050405020304" pitchFamily="18" charset="0"/>
              </a:rPr>
              <a:t> name="</a:t>
            </a:r>
            <a:r>
              <a:rPr lang="en-US" altLang="ko-KR" dirty="0" err="1" smtClean="0">
                <a:solidFill>
                  <a:srgbClr val="C00000"/>
                </a:solidFill>
                <a:latin typeface="Times New Roman" panose="02020603050405020304" pitchFamily="18" charset="0"/>
              </a:rPr>
              <a:t>WorksOn</a:t>
            </a:r>
            <a:r>
              <a:rPr lang="en-US" altLang="ko-KR" dirty="0" smtClean="0">
                <a:latin typeface="Times New Roman" panose="02020603050405020304" pitchFamily="18" charset="0"/>
              </a:rPr>
              <a:t>" type</a:t>
            </a:r>
            <a:r>
              <a:rPr lang="en-US" altLang="ko-KR" dirty="0">
                <a:latin typeface="Times New Roman" panose="02020603050405020304" pitchFamily="18" charset="0"/>
              </a:rPr>
              <a:t>="</a:t>
            </a:r>
            <a:r>
              <a:rPr lang="en-US" altLang="ko-KR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WorksOnType</a:t>
            </a:r>
            <a:r>
              <a:rPr lang="en-US" altLang="ko-KR" dirty="0">
                <a:latin typeface="Times New Roman" panose="02020603050405020304" pitchFamily="18" charset="0"/>
              </a:rPr>
              <a:t>" 	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minOccurs</a:t>
            </a:r>
            <a:r>
              <a:rPr lang="en-US" altLang="ko-KR" dirty="0">
                <a:latin typeface="Times New Roman" panose="02020603050405020304" pitchFamily="18" charset="0"/>
              </a:rPr>
              <a:t>="0" </a:t>
            </a:r>
            <a:r>
              <a:rPr lang="en-US" altLang="ko-KR" dirty="0" err="1">
                <a:latin typeface="Times New Roman" panose="02020603050405020304" pitchFamily="18" charset="0"/>
              </a:rPr>
              <a:t>maxOccurs</a:t>
            </a:r>
            <a:r>
              <a:rPr lang="en-US" altLang="ko-KR" dirty="0">
                <a:latin typeface="Times New Roman" panose="02020603050405020304" pitchFamily="18" charset="0"/>
              </a:rPr>
              <a:t>="unbounded"/&gt;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 &lt;/</a:t>
            </a:r>
            <a:r>
              <a:rPr lang="en-US" altLang="ko-KR" dirty="0" err="1">
                <a:latin typeface="Times New Roman" panose="02020603050405020304" pitchFamily="18" charset="0"/>
              </a:rPr>
              <a:t>xsd:sequence</a:t>
            </a:r>
            <a:r>
              <a:rPr lang="en-US" altLang="ko-KR" dirty="0">
                <a:latin typeface="Times New Roman" panose="02020603050405020304" pitchFamily="18" charset="0"/>
              </a:rPr>
              <a:t>&gt;&lt;/</a:t>
            </a:r>
            <a:r>
              <a:rPr lang="en-US" altLang="ko-KR" dirty="0" err="1">
                <a:latin typeface="Times New Roman" panose="02020603050405020304" pitchFamily="18" charset="0"/>
              </a:rPr>
              <a:t>xsd:complexType</a:t>
            </a:r>
            <a:r>
              <a:rPr lang="en-US" altLang="ko-KR" dirty="0" smtClean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…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&lt;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</a:rPr>
              <a:t>xsd:</a:t>
            </a:r>
            <a:r>
              <a:rPr lang="en-US" altLang="ko-KR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element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&gt;				</a:t>
            </a:r>
            <a:r>
              <a:rPr lang="en-US" altLang="ko-KR" dirty="0">
                <a:solidFill>
                  <a:srgbClr val="FF66FF"/>
                </a:solidFill>
                <a:latin typeface="Times New Roman" panose="02020603050405020304" pitchFamily="18" charset="0"/>
              </a:rPr>
              <a:t>// root element</a:t>
            </a:r>
            <a:r>
              <a:rPr lang="ko-KR" altLang="en-US" dirty="0">
                <a:solidFill>
                  <a:srgbClr val="FF66FF"/>
                </a:solidFill>
                <a:latin typeface="Times New Roman" panose="02020603050405020304" pitchFamily="18" charset="0"/>
              </a:rPr>
              <a:t>의 </a:t>
            </a:r>
            <a:r>
              <a:rPr lang="ko-KR" altLang="en-US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끝 태그</a:t>
            </a:r>
            <a:endParaRPr lang="en-US" altLang="ko-KR" dirty="0">
              <a:solidFill>
                <a:srgbClr val="FF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9" y="5529360"/>
            <a:ext cx="82296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79388" indent="-179388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Times New Roman" panose="02020603050405020304" pitchFamily="18" charset="0"/>
              </a:rPr>
              <a:t>복합원소 </a:t>
            </a:r>
            <a:r>
              <a:rPr lang="en-US" altLang="ko-KR" dirty="0" smtClean="0">
                <a:latin typeface="Times New Roman" panose="02020603050405020304" pitchFamily="18" charset="0"/>
              </a:rPr>
              <a:t>-&gt; </a:t>
            </a:r>
            <a:r>
              <a:rPr lang="ko-KR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&lt;</a:t>
            </a:r>
            <a:r>
              <a:rPr lang="en-US" altLang="ko-KR" dirty="0" err="1">
                <a:latin typeface="Times New Roman" panose="02020603050405020304" pitchFamily="18" charset="0"/>
              </a:rPr>
              <a:t>xsd:</a:t>
            </a:r>
            <a:r>
              <a:rPr lang="en-US" altLang="ko-KR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element</a:t>
            </a:r>
            <a:r>
              <a:rPr lang="en-US" altLang="ko-KR" dirty="0">
                <a:latin typeface="Times New Roman" panose="02020603050405020304" pitchFamily="18" charset="0"/>
              </a:rPr>
              <a:t> name</a:t>
            </a:r>
            <a:r>
              <a:rPr lang="en-US" altLang="ko-KR" dirty="0" smtClean="0">
                <a:latin typeface="Times New Roman" panose="02020603050405020304" pitchFamily="18" charset="0"/>
              </a:rPr>
              <a:t>=＂</a:t>
            </a:r>
            <a:r>
              <a:rPr lang="en-US" altLang="ko-KR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Company</a:t>
            </a:r>
            <a:r>
              <a:rPr lang="en-US" altLang="ko-KR" dirty="0" smtClean="0">
                <a:latin typeface="Times New Roman" panose="02020603050405020304" pitchFamily="18" charset="0"/>
              </a:rPr>
              <a:t>＂&gt; …&lt; </a:t>
            </a:r>
            <a:r>
              <a:rPr lang="en-US" altLang="ko-KR" dirty="0" err="1">
                <a:latin typeface="Times New Roman" panose="02020603050405020304" pitchFamily="18" charset="0"/>
              </a:rPr>
              <a:t>xsd:</a:t>
            </a:r>
            <a:r>
              <a:rPr lang="en-US" altLang="ko-KR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element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&gt;</a:t>
            </a:r>
          </a:p>
          <a:p>
            <a:pPr marL="179388" indent="-179388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Times New Roman" panose="02020603050405020304" pitchFamily="18" charset="0"/>
              </a:rPr>
              <a:t>공백 원소 </a:t>
            </a:r>
            <a:r>
              <a:rPr lang="en-US" altLang="ko-KR" dirty="0" smtClean="0">
                <a:latin typeface="Times New Roman" panose="02020603050405020304" pitchFamily="18" charset="0"/>
              </a:rPr>
              <a:t>-&gt; </a:t>
            </a:r>
            <a:r>
              <a:rPr lang="ko-KR" altLang="en-US" dirty="0"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</a:rPr>
              <a:t>&lt;</a:t>
            </a:r>
            <a:r>
              <a:rPr lang="en-US" altLang="ko-KR" dirty="0" err="1">
                <a:latin typeface="Times New Roman" panose="02020603050405020304" pitchFamily="18" charset="0"/>
              </a:rPr>
              <a:t>xsd:</a:t>
            </a:r>
            <a:r>
              <a:rPr lang="en-US" altLang="ko-KR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element</a:t>
            </a:r>
            <a:r>
              <a:rPr lang="en-US" altLang="ko-KR" dirty="0">
                <a:latin typeface="Times New Roman" panose="02020603050405020304" pitchFamily="18" charset="0"/>
              </a:rPr>
              <a:t> name="</a:t>
            </a:r>
            <a:r>
              <a:rPr lang="en-US" altLang="ko-KR" dirty="0">
                <a:solidFill>
                  <a:srgbClr val="C00000"/>
                </a:solidFill>
                <a:latin typeface="Times New Roman" panose="02020603050405020304" pitchFamily="18" charset="0"/>
              </a:rPr>
              <a:t>Department</a:t>
            </a:r>
            <a:r>
              <a:rPr lang="en-US" altLang="ko-KR" dirty="0">
                <a:latin typeface="Times New Roman" panose="02020603050405020304" pitchFamily="18" charset="0"/>
              </a:rPr>
              <a:t>" type="</a:t>
            </a:r>
            <a:r>
              <a:rPr lang="en-US" altLang="ko-KR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DepartmentType</a:t>
            </a:r>
            <a:r>
              <a:rPr lang="en-US" altLang="ko-KR" dirty="0">
                <a:latin typeface="Times New Roman" panose="02020603050405020304" pitchFamily="18" charset="0"/>
              </a:rPr>
              <a:t>"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smtClean="0">
                <a:latin typeface="Times New Roman" panose="02020603050405020304" pitchFamily="18" charset="0"/>
              </a:rPr>
              <a:t>	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minOccurs</a:t>
            </a:r>
            <a:r>
              <a:rPr lang="en-US" altLang="ko-KR" dirty="0">
                <a:latin typeface="Times New Roman" panose="02020603050405020304" pitchFamily="18" charset="0"/>
              </a:rPr>
              <a:t>="0" </a:t>
            </a:r>
            <a:r>
              <a:rPr lang="en-US" altLang="ko-KR" dirty="0" err="1">
                <a:latin typeface="Times New Roman" panose="02020603050405020304" pitchFamily="18" charset="0"/>
              </a:rPr>
              <a:t>maxOccurs</a:t>
            </a:r>
            <a:r>
              <a:rPr lang="en-US" altLang="ko-KR" dirty="0">
                <a:latin typeface="Times New Roman" panose="02020603050405020304" pitchFamily="18" charset="0"/>
              </a:rPr>
              <a:t>="unbounded"/&gt;</a:t>
            </a:r>
          </a:p>
        </p:txBody>
      </p:sp>
    </p:spTree>
    <p:extLst>
      <p:ext uri="{BB962C8B-B14F-4D97-AF65-F5344CB8AC3E}">
        <p14:creationId xmlns:p14="http://schemas.microsoft.com/office/powerpoint/2010/main" val="859058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Schema </a:t>
            </a:r>
            <a:r>
              <a:rPr lang="ko-KR" altLang="en-US" dirty="0"/>
              <a:t>작성법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527948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원소의 타입</a:t>
            </a:r>
            <a:endParaRPr lang="en-US" altLang="ko-KR" dirty="0" smtClean="0"/>
          </a:p>
          <a:p>
            <a:pPr marL="814388" lvl="1" indent="-457200">
              <a:buFont typeface="+mj-lt"/>
              <a:buAutoNum type="arabicPeriod"/>
            </a:pPr>
            <a:r>
              <a:rPr lang="en-US" altLang="ko-KR" dirty="0" smtClean="0"/>
              <a:t>type </a:t>
            </a:r>
            <a:r>
              <a:rPr lang="ko-KR" altLang="en-US" dirty="0" smtClean="0"/>
              <a:t>속성을 사용하여 기술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구문</a:t>
            </a:r>
            <a:r>
              <a:rPr lang="en-US" altLang="ko-KR" dirty="0"/>
              <a:t> </a:t>
            </a:r>
            <a:r>
              <a:rPr lang="en-US" altLang="ko-KR" dirty="0" smtClean="0"/>
              <a:t>: type=“</a:t>
            </a:r>
            <a:r>
              <a:rPr lang="en-US" altLang="ko-KR" i="1" dirty="0" err="1" smtClean="0"/>
              <a:t>type_name</a:t>
            </a:r>
            <a:r>
              <a:rPr lang="en-US" altLang="ko-KR" dirty="0" smtClean="0"/>
              <a:t>”</a:t>
            </a:r>
          </a:p>
          <a:p>
            <a:pPr lvl="2"/>
            <a:r>
              <a:rPr lang="en-US" altLang="ko-KR" i="1" dirty="0" err="1" smtClean="0"/>
              <a:t>type_name</a:t>
            </a:r>
            <a:r>
              <a:rPr lang="ko-KR" altLang="en-US" dirty="0" smtClean="0"/>
              <a:t>이 원소의 이름이면 별도로 해당 타입을 정의해야 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sz="2100" kern="1200" dirty="0" smtClean="0">
                <a:solidFill>
                  <a:srgbClr val="000000"/>
                </a:solidFill>
              </a:rPr>
              <a:t>&lt;</a:t>
            </a:r>
            <a:r>
              <a:rPr lang="en-US" altLang="ko-KR" sz="2100" kern="1200" dirty="0" err="1">
                <a:solidFill>
                  <a:srgbClr val="000000"/>
                </a:solidFill>
              </a:rPr>
              <a:t>xsd:</a:t>
            </a:r>
            <a:r>
              <a:rPr lang="en-US" altLang="ko-KR" sz="2100" kern="1200" dirty="0" err="1">
                <a:solidFill>
                  <a:srgbClr val="0070C0"/>
                </a:solidFill>
              </a:rPr>
              <a:t>element</a:t>
            </a:r>
            <a:r>
              <a:rPr lang="en-US" altLang="ko-KR" sz="2100" kern="1200" dirty="0">
                <a:solidFill>
                  <a:srgbClr val="000000"/>
                </a:solidFill>
              </a:rPr>
              <a:t> name="</a:t>
            </a:r>
            <a:r>
              <a:rPr lang="en-US" altLang="ko-KR" sz="2100" kern="1200" dirty="0">
                <a:solidFill>
                  <a:srgbClr val="C00000"/>
                </a:solidFill>
              </a:rPr>
              <a:t>Department</a:t>
            </a:r>
            <a:r>
              <a:rPr lang="en-US" altLang="ko-KR" sz="2100" kern="1200" dirty="0">
                <a:solidFill>
                  <a:srgbClr val="000000"/>
                </a:solidFill>
              </a:rPr>
              <a:t>" type="</a:t>
            </a:r>
            <a:r>
              <a:rPr lang="en-US" altLang="ko-KR" sz="2100" kern="1200" dirty="0" err="1" smtClean="0">
                <a:solidFill>
                  <a:srgbClr val="C00000"/>
                </a:solidFill>
              </a:rPr>
              <a:t>DepartmentType</a:t>
            </a:r>
            <a:r>
              <a:rPr lang="en-US" altLang="ko-KR" sz="2100" kern="1200" dirty="0">
                <a:solidFill>
                  <a:srgbClr val="000000"/>
                </a:solidFill>
              </a:rPr>
              <a:t>"</a:t>
            </a:r>
            <a:r>
              <a:rPr lang="en-US" altLang="ko-KR" sz="2100" kern="1200" dirty="0" smtClean="0"/>
              <a:t>/&gt;</a:t>
            </a:r>
          </a:p>
          <a:p>
            <a:pPr marL="1081088" lvl="3" indent="0">
              <a:buNone/>
            </a:pPr>
            <a:r>
              <a:rPr lang="en-US" altLang="ko-KR" sz="2100" kern="1200" dirty="0" smtClean="0"/>
              <a:t>&lt;</a:t>
            </a:r>
            <a:r>
              <a:rPr lang="en-US" altLang="ko-KR" sz="2100" kern="1200" dirty="0" err="1" smtClean="0"/>
              <a:t>xsd:element</a:t>
            </a:r>
            <a:r>
              <a:rPr lang="en-US" altLang="ko-KR" sz="2100" kern="1200" dirty="0" smtClean="0"/>
              <a:t> name=“</a:t>
            </a:r>
            <a:r>
              <a:rPr lang="en-US" altLang="ko-KR" sz="2100" kern="1200" dirty="0" err="1" smtClean="0"/>
              <a:t>EmpName</a:t>
            </a:r>
            <a:r>
              <a:rPr lang="en-US" altLang="ko-KR" sz="2100" kern="1200" dirty="0" smtClean="0"/>
              <a:t>” type=“</a:t>
            </a:r>
            <a:r>
              <a:rPr lang="en-US" altLang="ko-KR" sz="2100" kern="1200" dirty="0" err="1" smtClean="0"/>
              <a:t>xsd:string</a:t>
            </a:r>
            <a:r>
              <a:rPr lang="en-US" altLang="ko-KR" sz="2100" kern="1200" dirty="0" smtClean="0"/>
              <a:t>”/&gt;</a:t>
            </a:r>
          </a:p>
          <a:p>
            <a:pPr marL="1081088" lvl="3" indent="0">
              <a:buNone/>
            </a:pPr>
            <a:endParaRPr lang="en-US" altLang="ko-KR" sz="900" kern="1200" dirty="0" smtClean="0"/>
          </a:p>
          <a:p>
            <a:pPr marL="81438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smtClean="0"/>
              <a:t>type </a:t>
            </a:r>
            <a:r>
              <a:rPr lang="ko-KR" altLang="en-US" dirty="0" smtClean="0"/>
              <a:t>속성을 사용하지 않을 때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시작 태그 뒤에 바로 뒤에서 해당 원소의 구조를 기술</a:t>
            </a:r>
            <a:endParaRPr lang="en-US" altLang="ko-KR" dirty="0" smtClean="0"/>
          </a:p>
          <a:p>
            <a:pPr marL="1074738" lvl="2" indent="-349250"/>
            <a:r>
              <a:rPr lang="en-US" altLang="ko-KR" kern="1200" dirty="0" smtClean="0">
                <a:solidFill>
                  <a:srgbClr val="000000"/>
                </a:solidFill>
              </a:rPr>
              <a:t>&lt;</a:t>
            </a:r>
            <a:r>
              <a:rPr lang="en-US" altLang="ko-KR" kern="1200" dirty="0" err="1">
                <a:solidFill>
                  <a:srgbClr val="000000"/>
                </a:solidFill>
              </a:rPr>
              <a:t>xsd:</a:t>
            </a:r>
            <a:r>
              <a:rPr lang="en-US" altLang="ko-KR" kern="1200" dirty="0" err="1">
                <a:solidFill>
                  <a:srgbClr val="0070C0"/>
                </a:solidFill>
              </a:rPr>
              <a:t>element</a:t>
            </a:r>
            <a:r>
              <a:rPr lang="en-US" altLang="ko-KR" kern="1200" dirty="0">
                <a:solidFill>
                  <a:srgbClr val="000000"/>
                </a:solidFill>
              </a:rPr>
              <a:t> name="</a:t>
            </a:r>
            <a:r>
              <a:rPr lang="en-US" altLang="ko-KR" kern="1200" dirty="0">
                <a:solidFill>
                  <a:srgbClr val="C00000"/>
                </a:solidFill>
              </a:rPr>
              <a:t>Company</a:t>
            </a:r>
            <a:r>
              <a:rPr lang="en-US" altLang="ko-KR" kern="1200" dirty="0" smtClean="0">
                <a:solidFill>
                  <a:srgbClr val="000000"/>
                </a:solidFill>
              </a:rPr>
              <a:t>"&gt;</a:t>
            </a:r>
            <a:endParaRPr lang="en-US" altLang="ko-KR" kern="1200" dirty="0">
              <a:solidFill>
                <a:srgbClr val="FF66FF"/>
              </a:solidFill>
            </a:endParaRPr>
          </a:p>
          <a:p>
            <a:pPr marL="0" lvl="0" indent="0" latinLnBrk="0">
              <a:spcBef>
                <a:spcPct val="0"/>
              </a:spcBef>
              <a:buClrTx/>
              <a:buNone/>
            </a:pPr>
            <a:r>
              <a:rPr lang="ko-KR" altLang="en-US" sz="1800" kern="1200" dirty="0">
                <a:solidFill>
                  <a:srgbClr val="000000"/>
                </a:solidFill>
              </a:rPr>
              <a:t>  </a:t>
            </a:r>
            <a:r>
              <a:rPr lang="en-US" altLang="ko-KR" sz="1800" kern="1200" dirty="0" smtClean="0">
                <a:solidFill>
                  <a:srgbClr val="000000"/>
                </a:solidFill>
              </a:rPr>
              <a:t>		&lt;</a:t>
            </a:r>
            <a:r>
              <a:rPr lang="en-US" altLang="ko-KR" sz="1800" kern="1200" dirty="0" err="1">
                <a:solidFill>
                  <a:srgbClr val="000000"/>
                </a:solidFill>
              </a:rPr>
              <a:t>xsd:complexType</a:t>
            </a:r>
            <a:r>
              <a:rPr lang="en-US" altLang="ko-KR" sz="1800" kern="1200" dirty="0">
                <a:solidFill>
                  <a:srgbClr val="000000"/>
                </a:solidFill>
              </a:rPr>
              <a:t>&gt; &lt;</a:t>
            </a:r>
            <a:r>
              <a:rPr lang="en-US" altLang="ko-KR" sz="1800" kern="1200" dirty="0" err="1">
                <a:solidFill>
                  <a:srgbClr val="000000"/>
                </a:solidFill>
              </a:rPr>
              <a:t>xsd:sequence</a:t>
            </a:r>
            <a:r>
              <a:rPr lang="en-US" altLang="ko-KR" sz="1800" kern="1200" dirty="0" smtClean="0">
                <a:solidFill>
                  <a:srgbClr val="000000"/>
                </a:solidFill>
              </a:rPr>
              <a:t>&gt;</a:t>
            </a:r>
          </a:p>
          <a:p>
            <a:pPr marL="0" lvl="0" indent="0" latinLnBrk="0">
              <a:spcBef>
                <a:spcPct val="0"/>
              </a:spcBef>
              <a:buClrTx/>
              <a:buNone/>
            </a:pPr>
            <a:r>
              <a:rPr lang="en-US" altLang="ko-KR" sz="1800" kern="1200" dirty="0">
                <a:solidFill>
                  <a:srgbClr val="000000"/>
                </a:solidFill>
              </a:rPr>
              <a:t>	</a:t>
            </a:r>
            <a:r>
              <a:rPr lang="en-US" altLang="ko-KR" sz="1800" kern="1200" dirty="0" smtClean="0">
                <a:solidFill>
                  <a:srgbClr val="000000"/>
                </a:solidFill>
              </a:rPr>
              <a:t>		 </a:t>
            </a:r>
            <a:r>
              <a:rPr lang="en-US" altLang="ko-KR" sz="1800" kern="1200" dirty="0">
                <a:solidFill>
                  <a:srgbClr val="000000"/>
                </a:solidFill>
              </a:rPr>
              <a:t>… </a:t>
            </a:r>
            <a:endParaRPr lang="en-US" altLang="ko-KR" sz="1800" kern="1200" dirty="0" smtClean="0">
              <a:solidFill>
                <a:srgbClr val="000000"/>
              </a:solidFill>
            </a:endParaRPr>
          </a:p>
          <a:p>
            <a:pPr marL="0" lvl="0" indent="0" latinLnBrk="0">
              <a:spcBef>
                <a:spcPct val="0"/>
              </a:spcBef>
              <a:buClrTx/>
              <a:buNone/>
            </a:pPr>
            <a:r>
              <a:rPr lang="en-US" altLang="ko-KR" sz="1800" kern="1200" dirty="0">
                <a:solidFill>
                  <a:srgbClr val="000000"/>
                </a:solidFill>
              </a:rPr>
              <a:t>	</a:t>
            </a:r>
            <a:r>
              <a:rPr lang="en-US" altLang="ko-KR" sz="1800" kern="1200" dirty="0" smtClean="0">
                <a:solidFill>
                  <a:srgbClr val="000000"/>
                </a:solidFill>
              </a:rPr>
              <a:t>	&lt;/</a:t>
            </a:r>
            <a:r>
              <a:rPr lang="en-US" altLang="ko-KR" sz="1800" kern="1200" dirty="0" err="1">
                <a:solidFill>
                  <a:srgbClr val="000000"/>
                </a:solidFill>
              </a:rPr>
              <a:t>xsd:sequence</a:t>
            </a:r>
            <a:r>
              <a:rPr lang="en-US" altLang="ko-KR" sz="1800" kern="1200" dirty="0">
                <a:solidFill>
                  <a:srgbClr val="000000"/>
                </a:solidFill>
              </a:rPr>
              <a:t>&gt;&lt;/</a:t>
            </a:r>
            <a:r>
              <a:rPr lang="en-US" altLang="ko-KR" sz="1800" kern="1200" dirty="0" err="1">
                <a:solidFill>
                  <a:srgbClr val="000000"/>
                </a:solidFill>
              </a:rPr>
              <a:t>xsd:complexType</a:t>
            </a:r>
            <a:r>
              <a:rPr lang="en-US" altLang="ko-KR" sz="1800" kern="1200" dirty="0" smtClean="0">
                <a:solidFill>
                  <a:srgbClr val="000000"/>
                </a:solidFill>
              </a:rPr>
              <a:t>&gt;</a:t>
            </a:r>
          </a:p>
          <a:p>
            <a:pPr marL="0" lvl="0" indent="0" latinLnBrk="0">
              <a:spcBef>
                <a:spcPct val="0"/>
              </a:spcBef>
              <a:buClrTx/>
              <a:buNone/>
            </a:pPr>
            <a:endParaRPr lang="en-US" altLang="ko-KR" sz="900" dirty="0" smtClean="0"/>
          </a:p>
          <a:p>
            <a:r>
              <a:rPr lang="ko-KR" altLang="en-US" dirty="0" smtClean="0"/>
              <a:t>원소의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 개수</a:t>
            </a:r>
            <a:endParaRPr lang="en-US" altLang="ko-KR" dirty="0"/>
          </a:p>
          <a:p>
            <a:pPr lvl="1"/>
            <a:r>
              <a:rPr lang="en-US" altLang="ko-KR" dirty="0" err="1" smtClean="0"/>
              <a:t>minOccurs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maxOccurs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사용하여 기술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default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=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133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Schema </a:t>
            </a:r>
            <a:r>
              <a:rPr lang="ko-KR" altLang="en-US" dirty="0"/>
              <a:t>작성법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유일성 </a:t>
            </a:r>
            <a:r>
              <a:rPr lang="ko-KR" altLang="en-US" dirty="0"/>
              <a:t>제약 </a:t>
            </a:r>
            <a:r>
              <a:rPr lang="en-US" altLang="ko-KR" dirty="0"/>
              <a:t>(Uniqueness constraints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xsd:unique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>
                <a:solidFill>
                  <a:srgbClr val="0070C0"/>
                </a:solidFill>
              </a:rPr>
              <a:t>xsd:unique</a:t>
            </a:r>
            <a:r>
              <a:rPr lang="en-US" altLang="ko-KR" dirty="0" smtClean="0"/>
              <a:t> </a:t>
            </a:r>
            <a:r>
              <a:rPr lang="en-US" altLang="ko-KR" dirty="0"/>
              <a:t>name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DeptNameUnique</a:t>
            </a:r>
            <a:r>
              <a:rPr lang="en-US" altLang="ko-KR" dirty="0" smtClean="0"/>
              <a:t>"&gt;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dirty="0" smtClean="0"/>
              <a:t>	&lt;</a:t>
            </a:r>
            <a:r>
              <a:rPr lang="en-US" altLang="ko-KR" dirty="0" err="1"/>
              <a:t>xsd:selector</a:t>
            </a:r>
            <a:r>
              <a:rPr lang="en-US" altLang="ko-KR" dirty="0"/>
              <a:t> </a:t>
            </a:r>
            <a:r>
              <a:rPr lang="en-US" altLang="ko-KR" dirty="0" err="1" smtClean="0"/>
              <a:t>xpath</a:t>
            </a:r>
            <a:r>
              <a:rPr lang="en-US" altLang="ko-KR" dirty="0" smtClean="0"/>
              <a:t>="Department"/&gt;</a:t>
            </a:r>
          </a:p>
          <a:p>
            <a:pPr marL="357188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/>
              <a:t>xsd:field</a:t>
            </a:r>
            <a:r>
              <a:rPr lang="en-US" altLang="ko-KR" dirty="0"/>
              <a:t> </a:t>
            </a:r>
            <a:r>
              <a:rPr lang="en-US" altLang="ko-KR" dirty="0" err="1" smtClean="0"/>
              <a:t>xpath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DeptName</a:t>
            </a:r>
            <a:r>
              <a:rPr lang="en-US" altLang="ko-KR" dirty="0" smtClean="0"/>
              <a:t>"/&gt;&lt;/</a:t>
            </a:r>
            <a:r>
              <a:rPr lang="en-US" altLang="ko-KR" dirty="0" err="1">
                <a:solidFill>
                  <a:srgbClr val="0070C0"/>
                </a:solidFill>
              </a:rPr>
              <a:t>xsd:unique</a:t>
            </a:r>
            <a:r>
              <a:rPr lang="en-US" altLang="ko-KR" dirty="0"/>
              <a:t>&gt;</a:t>
            </a:r>
          </a:p>
          <a:p>
            <a:pPr lvl="2"/>
            <a:r>
              <a:rPr lang="en-US" altLang="ko-KR" dirty="0" err="1" smtClean="0"/>
              <a:t>xsd:selector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필드가 유일해야 하는 범위인 원소를 기술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xsd:field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유일해야 하는 필드 이름</a:t>
            </a:r>
            <a:endParaRPr lang="en-US" altLang="ko-KR" dirty="0" smtClean="0"/>
          </a:p>
          <a:p>
            <a:pPr lvl="2"/>
            <a:r>
              <a:rPr lang="en-US" altLang="ko-KR" dirty="0" err="1"/>
              <a:t>xpath</a:t>
            </a:r>
            <a:r>
              <a:rPr lang="en-US" altLang="ko-KR" dirty="0"/>
              <a:t>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이름을 기술하는데 사용되는 속성</a:t>
            </a:r>
            <a:endParaRPr lang="en-US" altLang="ko-KR" dirty="0" smtClean="0"/>
          </a:p>
          <a:p>
            <a:r>
              <a:rPr lang="ko-KR" altLang="en-US" dirty="0" smtClean="0"/>
              <a:t>기본 키 제약</a:t>
            </a:r>
            <a:r>
              <a:rPr lang="en-US" altLang="ko-KR" dirty="0" smtClean="0"/>
              <a:t>(Primary key constraints)</a:t>
            </a:r>
          </a:p>
          <a:p>
            <a:pPr lvl="1"/>
            <a:r>
              <a:rPr lang="en-US" altLang="ko-KR" dirty="0" err="1" smtClean="0"/>
              <a:t>xsd:key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>
                <a:solidFill>
                  <a:srgbClr val="0070C0"/>
                </a:solidFill>
              </a:rPr>
              <a:t>xsd:key</a:t>
            </a:r>
            <a:r>
              <a:rPr lang="en-US" altLang="ko-KR" dirty="0"/>
              <a:t> name="</a:t>
            </a:r>
            <a:r>
              <a:rPr lang="en-US" altLang="ko-KR" dirty="0" err="1"/>
              <a:t>DeptPrimaryKey</a:t>
            </a:r>
            <a:r>
              <a:rPr lang="en-US" altLang="ko-KR" dirty="0"/>
              <a:t>"&gt;</a:t>
            </a:r>
          </a:p>
          <a:p>
            <a:pPr marL="357188" lvl="1" indent="0">
              <a:buNone/>
            </a:pPr>
            <a:r>
              <a:rPr lang="en-US" altLang="ko-KR" dirty="0" smtClean="0"/>
              <a:t>	&lt;</a:t>
            </a:r>
            <a:r>
              <a:rPr lang="en-US" altLang="ko-KR" dirty="0" err="1"/>
              <a:t>xsd:selector</a:t>
            </a:r>
            <a:r>
              <a:rPr lang="en-US" altLang="ko-KR" dirty="0"/>
              <a:t> </a:t>
            </a:r>
            <a:r>
              <a:rPr lang="en-US" altLang="ko-KR" dirty="0" err="1"/>
              <a:t>xpath</a:t>
            </a:r>
            <a:r>
              <a:rPr lang="en-US" altLang="ko-KR" dirty="0"/>
              <a:t>="Department</a:t>
            </a:r>
            <a:r>
              <a:rPr lang="en-US" altLang="ko-KR" dirty="0" smtClean="0"/>
              <a:t>"/&gt;</a:t>
            </a:r>
          </a:p>
          <a:p>
            <a:pPr marL="357188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/>
              <a:t>xsd:field</a:t>
            </a:r>
            <a:r>
              <a:rPr lang="en-US" altLang="ko-KR" dirty="0"/>
              <a:t> </a:t>
            </a:r>
            <a:r>
              <a:rPr lang="en-US" altLang="ko-KR" dirty="0" err="1"/>
              <a:t>xpath</a:t>
            </a:r>
            <a:r>
              <a:rPr lang="en-US" altLang="ko-KR" dirty="0"/>
              <a:t>="</a:t>
            </a:r>
            <a:r>
              <a:rPr lang="en-US" altLang="ko-KR" dirty="0" err="1"/>
              <a:t>DeptId</a:t>
            </a:r>
            <a:r>
              <a:rPr lang="en-US" altLang="ko-KR" dirty="0"/>
              <a:t>"/&gt;&lt;/</a:t>
            </a:r>
            <a:r>
              <a:rPr lang="en-US" altLang="ko-KR" dirty="0" err="1">
                <a:solidFill>
                  <a:srgbClr val="0070C0"/>
                </a:solidFill>
              </a:rPr>
              <a:t>xsd:key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443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Schema </a:t>
            </a:r>
            <a:r>
              <a:rPr lang="ko-KR" altLang="en-US" dirty="0"/>
              <a:t>작성법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8" y="1234441"/>
            <a:ext cx="8403997" cy="512865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</a:t>
            </a:r>
            <a:r>
              <a:rPr lang="ko-KR" altLang="en-US" dirty="0"/>
              <a:t>제약 </a:t>
            </a:r>
            <a:r>
              <a:rPr lang="en-US" altLang="ko-KR" dirty="0"/>
              <a:t>(Foreign key constraints</a:t>
            </a:r>
            <a:r>
              <a:rPr lang="en-US" altLang="ko-KR" dirty="0" smtClean="0"/>
              <a:t>)</a:t>
            </a:r>
          </a:p>
          <a:p>
            <a:pPr lvl="1">
              <a:buClr>
                <a:srgbClr val="BB9321"/>
              </a:buClr>
            </a:pPr>
            <a:r>
              <a:rPr lang="en-US" altLang="ko-KR" sz="2200" dirty="0" err="1" smtClean="0">
                <a:solidFill>
                  <a:srgbClr val="000000"/>
                </a:solidFill>
              </a:rPr>
              <a:t>xsd:keyref</a:t>
            </a:r>
            <a:r>
              <a:rPr lang="en-US" altLang="ko-KR" sz="2200" dirty="0" smtClean="0">
                <a:solidFill>
                  <a:srgbClr val="000000"/>
                </a:solidFill>
              </a:rPr>
              <a:t> </a:t>
            </a:r>
            <a:r>
              <a:rPr lang="ko-KR" altLang="en-US" sz="2200" dirty="0">
                <a:solidFill>
                  <a:srgbClr val="000000"/>
                </a:solidFill>
              </a:rPr>
              <a:t>태그 사용</a:t>
            </a:r>
            <a:endParaRPr lang="en-US" altLang="ko-KR" sz="2200" dirty="0">
              <a:solidFill>
                <a:srgbClr val="000000"/>
              </a:solidFill>
            </a:endParaRPr>
          </a:p>
          <a:p>
            <a:pPr lvl="1">
              <a:buClr>
                <a:srgbClr val="BB9321"/>
              </a:buClr>
            </a:pPr>
            <a:r>
              <a:rPr lang="en-US" altLang="ko-KR" sz="2200" dirty="0" smtClean="0">
                <a:solidFill>
                  <a:srgbClr val="000000"/>
                </a:solidFill>
              </a:rPr>
              <a:t>&lt;</a:t>
            </a:r>
            <a:r>
              <a:rPr lang="en-US" altLang="ko-KR" sz="2200" dirty="0" err="1" smtClean="0">
                <a:solidFill>
                  <a:srgbClr val="0070C0"/>
                </a:solidFill>
              </a:rPr>
              <a:t>xsd:keyref</a:t>
            </a:r>
            <a:r>
              <a:rPr lang="en-US" altLang="ko-KR" sz="2200" dirty="0">
                <a:solidFill>
                  <a:srgbClr val="000000"/>
                </a:solidFill>
              </a:rPr>
              <a:t> name="</a:t>
            </a:r>
            <a:r>
              <a:rPr lang="en-US" altLang="ko-KR" sz="2200" dirty="0" err="1" smtClean="0">
                <a:solidFill>
                  <a:srgbClr val="000000"/>
                </a:solidFill>
              </a:rPr>
              <a:t>MgrKeyRef</a:t>
            </a:r>
            <a:r>
              <a:rPr lang="en-US" altLang="ko-KR" sz="2200" dirty="0" smtClean="0">
                <a:solidFill>
                  <a:srgbClr val="000000"/>
                </a:solidFill>
              </a:rPr>
              <a:t>" refer</a:t>
            </a:r>
            <a:r>
              <a:rPr lang="en-US" altLang="ko-KR" sz="2200" dirty="0">
                <a:solidFill>
                  <a:srgbClr val="000000"/>
                </a:solidFill>
              </a:rPr>
              <a:t>="</a:t>
            </a:r>
            <a:r>
              <a:rPr lang="en-US" altLang="ko-KR" sz="2200" dirty="0" err="1">
                <a:solidFill>
                  <a:srgbClr val="000000"/>
                </a:solidFill>
              </a:rPr>
              <a:t>EmpPrimaryKey</a:t>
            </a:r>
            <a:r>
              <a:rPr lang="en-US" altLang="ko-KR" sz="2200" dirty="0">
                <a:solidFill>
                  <a:srgbClr val="000000"/>
                </a:solidFill>
              </a:rPr>
              <a:t>"&gt;</a:t>
            </a:r>
          </a:p>
          <a:p>
            <a:pPr marL="357188" lvl="1" indent="0">
              <a:buClr>
                <a:srgbClr val="BB9321"/>
              </a:buClr>
              <a:buNone/>
            </a:pPr>
            <a:r>
              <a:rPr lang="en-US" altLang="ko-KR" sz="2200" dirty="0" smtClean="0">
                <a:solidFill>
                  <a:srgbClr val="000000"/>
                </a:solidFill>
              </a:rPr>
              <a:t>	&lt;</a:t>
            </a:r>
            <a:r>
              <a:rPr lang="en-US" altLang="ko-KR" sz="2200" dirty="0" err="1">
                <a:solidFill>
                  <a:srgbClr val="000000"/>
                </a:solidFill>
              </a:rPr>
              <a:t>xsd:selector</a:t>
            </a:r>
            <a:r>
              <a:rPr lang="en-US" altLang="ko-KR" sz="2200" dirty="0">
                <a:solidFill>
                  <a:srgbClr val="000000"/>
                </a:solidFill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</a:rPr>
              <a:t>xpath</a:t>
            </a:r>
            <a:r>
              <a:rPr lang="en-US" altLang="ko-KR" sz="2200" dirty="0">
                <a:solidFill>
                  <a:srgbClr val="000000"/>
                </a:solidFill>
              </a:rPr>
              <a:t>="Department</a:t>
            </a:r>
            <a:r>
              <a:rPr lang="en-US" altLang="ko-KR" sz="2200" dirty="0" smtClean="0">
                <a:solidFill>
                  <a:srgbClr val="000000"/>
                </a:solidFill>
              </a:rPr>
              <a:t>"/&gt;</a:t>
            </a:r>
          </a:p>
          <a:p>
            <a:pPr marL="357188" lvl="1" indent="0">
              <a:buClr>
                <a:srgbClr val="BB9321"/>
              </a:buClr>
              <a:buNone/>
            </a:pPr>
            <a:r>
              <a:rPr lang="en-US" altLang="ko-KR" sz="2200" dirty="0" smtClean="0">
                <a:solidFill>
                  <a:srgbClr val="000000"/>
                </a:solidFill>
              </a:rPr>
              <a:t>	&lt;</a:t>
            </a:r>
            <a:r>
              <a:rPr lang="en-US" altLang="ko-KR" sz="2200" dirty="0" err="1">
                <a:solidFill>
                  <a:srgbClr val="000000"/>
                </a:solidFill>
              </a:rPr>
              <a:t>xsd:field</a:t>
            </a:r>
            <a:r>
              <a:rPr lang="en-US" altLang="ko-KR" sz="2200" dirty="0">
                <a:solidFill>
                  <a:srgbClr val="000000"/>
                </a:solidFill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</a:rPr>
              <a:t>xpath</a:t>
            </a:r>
            <a:r>
              <a:rPr lang="en-US" altLang="ko-KR" sz="2200" dirty="0">
                <a:solidFill>
                  <a:srgbClr val="000000"/>
                </a:solidFill>
              </a:rPr>
              <a:t>="</a:t>
            </a:r>
            <a:r>
              <a:rPr lang="en-US" altLang="ko-KR" sz="2200" dirty="0" err="1">
                <a:solidFill>
                  <a:srgbClr val="000000"/>
                </a:solidFill>
              </a:rPr>
              <a:t>MgrId</a:t>
            </a:r>
            <a:r>
              <a:rPr lang="en-US" altLang="ko-KR" sz="2200" dirty="0" smtClean="0">
                <a:solidFill>
                  <a:srgbClr val="000000"/>
                </a:solidFill>
              </a:rPr>
              <a:t>"/&gt;&lt;/</a:t>
            </a:r>
            <a:r>
              <a:rPr lang="en-US" altLang="ko-KR" sz="2200" dirty="0" err="1" smtClean="0">
                <a:solidFill>
                  <a:srgbClr val="0070C0"/>
                </a:solidFill>
              </a:rPr>
              <a:t>xsd:keyref</a:t>
            </a:r>
            <a:r>
              <a:rPr lang="en-US" altLang="ko-KR" sz="2200" dirty="0" smtClean="0">
                <a:solidFill>
                  <a:srgbClr val="000000"/>
                </a:solidFill>
              </a:rPr>
              <a:t>&gt;</a:t>
            </a:r>
            <a:endParaRPr lang="ko-KR" altLang="en-US" sz="2200" dirty="0">
              <a:solidFill>
                <a:srgbClr val="000000"/>
              </a:solidFill>
            </a:endParaRPr>
          </a:p>
          <a:p>
            <a:pPr lvl="2"/>
            <a:r>
              <a:rPr lang="en-US" altLang="ko-KR" dirty="0" smtClean="0"/>
              <a:t>refer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참조되는 기본 키</a:t>
            </a:r>
            <a:endParaRPr lang="en-US" altLang="ko-KR" dirty="0" smtClean="0"/>
          </a:p>
          <a:p>
            <a:pPr lvl="2">
              <a:buClr>
                <a:srgbClr val="EB933B"/>
              </a:buClr>
            </a:pPr>
            <a:r>
              <a:rPr lang="en-US" altLang="ko-KR" sz="1900" dirty="0" err="1">
                <a:solidFill>
                  <a:srgbClr val="000000"/>
                </a:solidFill>
              </a:rPr>
              <a:t>xsd:selector</a:t>
            </a:r>
            <a:r>
              <a:rPr lang="en-US" altLang="ko-KR" sz="1900" dirty="0">
                <a:solidFill>
                  <a:srgbClr val="000000"/>
                </a:solidFill>
              </a:rPr>
              <a:t> </a:t>
            </a:r>
            <a:r>
              <a:rPr lang="ko-KR" altLang="en-US" sz="1900" dirty="0">
                <a:solidFill>
                  <a:srgbClr val="000000"/>
                </a:solidFill>
              </a:rPr>
              <a:t>태그 </a:t>
            </a:r>
            <a:r>
              <a:rPr lang="en-US" altLang="ko-KR" sz="1900" dirty="0">
                <a:solidFill>
                  <a:srgbClr val="000000"/>
                </a:solidFill>
              </a:rPr>
              <a:t>: </a:t>
            </a:r>
            <a:r>
              <a:rPr lang="ko-KR" altLang="en-US" sz="1900" dirty="0" smtClean="0">
                <a:solidFill>
                  <a:srgbClr val="000000"/>
                </a:solidFill>
              </a:rPr>
              <a:t>참조하는 원소를 </a:t>
            </a:r>
            <a:r>
              <a:rPr lang="ko-KR" altLang="en-US" sz="1900" dirty="0">
                <a:solidFill>
                  <a:srgbClr val="000000"/>
                </a:solidFill>
              </a:rPr>
              <a:t>기술</a:t>
            </a:r>
            <a:endParaRPr lang="en-US" altLang="ko-KR" sz="1900" dirty="0">
              <a:solidFill>
                <a:srgbClr val="000000"/>
              </a:solidFill>
            </a:endParaRPr>
          </a:p>
          <a:p>
            <a:pPr lvl="2">
              <a:buClr>
                <a:srgbClr val="EB933B"/>
              </a:buClr>
            </a:pPr>
            <a:r>
              <a:rPr lang="en-US" altLang="ko-KR" sz="1900" dirty="0" err="1">
                <a:solidFill>
                  <a:srgbClr val="000000"/>
                </a:solidFill>
              </a:rPr>
              <a:t>xsd:field</a:t>
            </a:r>
            <a:r>
              <a:rPr lang="en-US" altLang="ko-KR" sz="1900" dirty="0">
                <a:solidFill>
                  <a:srgbClr val="000000"/>
                </a:solidFill>
              </a:rPr>
              <a:t> </a:t>
            </a:r>
            <a:r>
              <a:rPr lang="ko-KR" altLang="en-US" sz="1900" dirty="0">
                <a:solidFill>
                  <a:srgbClr val="000000"/>
                </a:solidFill>
              </a:rPr>
              <a:t>태그 </a:t>
            </a:r>
            <a:r>
              <a:rPr lang="en-US" altLang="ko-KR" sz="1900" dirty="0">
                <a:solidFill>
                  <a:srgbClr val="000000"/>
                </a:solidFill>
              </a:rPr>
              <a:t>: </a:t>
            </a:r>
            <a:r>
              <a:rPr lang="ko-KR" altLang="en-US" sz="1900" dirty="0" smtClean="0">
                <a:solidFill>
                  <a:srgbClr val="000000"/>
                </a:solidFill>
              </a:rPr>
              <a:t>외래 키를 기술</a:t>
            </a:r>
            <a:endParaRPr lang="en-US" altLang="ko-KR" sz="1900" dirty="0" smtClean="0">
              <a:solidFill>
                <a:srgbClr val="000000"/>
              </a:solidFill>
            </a:endParaRPr>
          </a:p>
          <a:p>
            <a:pPr lvl="2">
              <a:buClr>
                <a:srgbClr val="EB933B"/>
              </a:buClr>
            </a:pPr>
            <a:endParaRPr lang="en-US" altLang="ko-KR" sz="900" dirty="0">
              <a:solidFill>
                <a:srgbClr val="000000"/>
              </a:solidFill>
            </a:endParaRPr>
          </a:p>
          <a:p>
            <a:r>
              <a:rPr lang="ko-KR" altLang="en-US" dirty="0" smtClean="0"/>
              <a:t>단순 타입</a:t>
            </a:r>
            <a:r>
              <a:rPr lang="en-US" altLang="ko-KR" dirty="0" smtClean="0"/>
              <a:t>(Simple Type)</a:t>
            </a:r>
          </a:p>
          <a:p>
            <a:pPr lvl="1"/>
            <a:r>
              <a:rPr lang="en-US" altLang="ko-KR" sz="2200" dirty="0" err="1" smtClean="0"/>
              <a:t>xsd:simpleType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태그 사용</a:t>
            </a:r>
            <a:endParaRPr lang="en-US" altLang="ko-KR" sz="2200" dirty="0" smtClean="0"/>
          </a:p>
          <a:p>
            <a:pPr lvl="1"/>
            <a:r>
              <a:rPr lang="en-US" altLang="ko-KR" sz="2200" dirty="0" smtClean="0"/>
              <a:t>&lt;</a:t>
            </a:r>
            <a:r>
              <a:rPr lang="en-US" altLang="ko-KR" sz="2200" dirty="0" err="1">
                <a:solidFill>
                  <a:srgbClr val="0070C0"/>
                </a:solidFill>
              </a:rPr>
              <a:t>xsd:simpleType</a:t>
            </a:r>
            <a:r>
              <a:rPr lang="en-US" altLang="ko-KR" sz="2200" dirty="0"/>
              <a:t>="</a:t>
            </a:r>
            <a:r>
              <a:rPr lang="en-US" altLang="ko-KR" sz="2200" dirty="0" err="1"/>
              <a:t>CityType</a:t>
            </a:r>
            <a:r>
              <a:rPr lang="en-US" altLang="ko-KR" sz="2200" dirty="0" smtClean="0"/>
              <a:t>"&gt;</a:t>
            </a:r>
          </a:p>
          <a:p>
            <a:pPr marL="357188" lvl="1" indent="0">
              <a:buNone/>
            </a:pPr>
            <a:r>
              <a:rPr lang="en-US" altLang="ko-KR" sz="2200" dirty="0"/>
              <a:t>	</a:t>
            </a:r>
            <a:r>
              <a:rPr lang="en-US" altLang="ko-KR" sz="2200" dirty="0" smtClean="0"/>
              <a:t>&lt;</a:t>
            </a:r>
            <a:r>
              <a:rPr lang="en-US" altLang="ko-KR" sz="2200" dirty="0" err="1"/>
              <a:t>xsd:restriction</a:t>
            </a:r>
            <a:r>
              <a:rPr lang="en-US" altLang="ko-KR" sz="2200" dirty="0"/>
              <a:t> base="</a:t>
            </a:r>
            <a:r>
              <a:rPr lang="en-US" altLang="ko-KR" sz="2200" dirty="0" err="1"/>
              <a:t>xsd:string</a:t>
            </a:r>
            <a:r>
              <a:rPr lang="en-US" altLang="ko-KR" sz="2200" dirty="0" smtClean="0"/>
              <a:t>"&gt;</a:t>
            </a:r>
          </a:p>
          <a:p>
            <a:pPr marL="357188" lvl="1" indent="0">
              <a:buNone/>
            </a:pPr>
            <a:r>
              <a:rPr lang="en-US" altLang="ko-KR" sz="2200" dirty="0"/>
              <a:t>	</a:t>
            </a:r>
            <a:r>
              <a:rPr lang="en-US" altLang="ko-KR" sz="2200" dirty="0" smtClean="0"/>
              <a:t>&lt;</a:t>
            </a:r>
            <a:r>
              <a:rPr lang="en-US" altLang="ko-KR" sz="2200" dirty="0" err="1"/>
              <a:t>xsd:enumeration</a:t>
            </a:r>
            <a:r>
              <a:rPr lang="en-US" altLang="ko-KR" sz="2200" dirty="0"/>
              <a:t> value="Seoul</a:t>
            </a:r>
            <a:r>
              <a:rPr lang="en-US" altLang="ko-KR" sz="2200" dirty="0" smtClean="0"/>
              <a:t>"/&gt;&lt;</a:t>
            </a:r>
            <a:r>
              <a:rPr lang="en-US" altLang="ko-KR" sz="2200" dirty="0" err="1"/>
              <a:t>xsd:enumeration</a:t>
            </a:r>
            <a:r>
              <a:rPr lang="en-US" altLang="ko-KR" sz="2200" dirty="0"/>
              <a:t> value="Gumi"/&gt;</a:t>
            </a:r>
          </a:p>
          <a:p>
            <a:pPr marL="357188" lvl="1" indent="0">
              <a:buNone/>
            </a:pPr>
            <a:r>
              <a:rPr lang="en-US" altLang="ko-KR" sz="2200" dirty="0" smtClean="0"/>
              <a:t>	&lt;/</a:t>
            </a:r>
            <a:r>
              <a:rPr lang="en-US" altLang="ko-KR" sz="2200" dirty="0" err="1"/>
              <a:t>xsd:restriction</a:t>
            </a:r>
            <a:r>
              <a:rPr lang="en-US" altLang="ko-KR" sz="2200" dirty="0" smtClean="0"/>
              <a:t>&gt;&lt;/</a:t>
            </a:r>
            <a:r>
              <a:rPr lang="en-US" altLang="ko-KR" sz="2200" dirty="0" err="1">
                <a:solidFill>
                  <a:srgbClr val="0070C0"/>
                </a:solidFill>
              </a:rPr>
              <a:t>xsd:simpleType</a:t>
            </a:r>
            <a:r>
              <a:rPr lang="en-US" altLang="ko-KR" sz="2200" dirty="0"/>
              <a:t>&gt;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09936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Schema </a:t>
            </a:r>
            <a:r>
              <a:rPr lang="ko-KR" altLang="en-US" dirty="0"/>
              <a:t>작성법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복합 타입</a:t>
            </a:r>
            <a:r>
              <a:rPr lang="en-US" altLang="ko-KR" dirty="0"/>
              <a:t>(Complex Type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xsd:complexType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>
                <a:solidFill>
                  <a:srgbClr val="0070C0"/>
                </a:solidFill>
              </a:rPr>
              <a:t>xsd:complexType</a:t>
            </a:r>
            <a:r>
              <a:rPr lang="en-US" altLang="ko-KR" dirty="0"/>
              <a:t>="</a:t>
            </a:r>
            <a:r>
              <a:rPr lang="en-US" altLang="ko-KR" dirty="0" err="1"/>
              <a:t>ProjectType</a:t>
            </a:r>
            <a:r>
              <a:rPr lang="en-US" altLang="ko-KR" dirty="0" smtClean="0"/>
              <a:t>"&gt;</a:t>
            </a:r>
          </a:p>
          <a:p>
            <a:pPr marL="357188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>
                <a:solidFill>
                  <a:srgbClr val="0070C0"/>
                </a:solidFill>
              </a:rPr>
              <a:t>xsd:sequence</a:t>
            </a:r>
            <a:r>
              <a:rPr lang="en-US" altLang="ko-KR" dirty="0"/>
              <a:t>&gt;</a:t>
            </a:r>
          </a:p>
          <a:p>
            <a:pPr marL="357188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/>
              <a:t> </a:t>
            </a:r>
            <a:r>
              <a:rPr lang="en-US" altLang="ko-KR" dirty="0" smtClean="0"/>
              <a:t> &lt;</a:t>
            </a:r>
            <a:r>
              <a:rPr lang="en-US" altLang="ko-KR" dirty="0" err="1"/>
              <a:t>xsd:element</a:t>
            </a:r>
            <a:r>
              <a:rPr lang="en-US" altLang="ko-KR" dirty="0"/>
              <a:t> name="</a:t>
            </a:r>
            <a:r>
              <a:rPr lang="en-US" altLang="ko-KR" dirty="0" err="1"/>
              <a:t>ProjName</a:t>
            </a:r>
            <a:r>
              <a:rPr lang="en-US" altLang="ko-KR" dirty="0"/>
              <a:t>" type="</a:t>
            </a:r>
            <a:r>
              <a:rPr lang="en-US" altLang="ko-KR" dirty="0" err="1"/>
              <a:t>xsd:string</a:t>
            </a:r>
            <a:r>
              <a:rPr lang="en-US" altLang="ko-KR" dirty="0" smtClean="0"/>
              <a:t>"/&gt;</a:t>
            </a:r>
          </a:p>
          <a:p>
            <a:pPr marL="357188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/>
              <a:t> </a:t>
            </a:r>
            <a:r>
              <a:rPr lang="en-US" altLang="ko-KR" dirty="0" smtClean="0"/>
              <a:t> &lt;</a:t>
            </a:r>
            <a:r>
              <a:rPr lang="en-US" altLang="ko-KR" dirty="0" err="1"/>
              <a:t>xsd:element</a:t>
            </a:r>
            <a:r>
              <a:rPr lang="en-US" altLang="ko-KR" dirty="0"/>
              <a:t> name="</a:t>
            </a:r>
            <a:r>
              <a:rPr lang="en-US" altLang="ko-KR" dirty="0" err="1"/>
              <a:t>ProjId</a:t>
            </a:r>
            <a:r>
              <a:rPr lang="en-US" altLang="ko-KR" dirty="0"/>
              <a:t>" type="</a:t>
            </a:r>
            <a:r>
              <a:rPr lang="en-US" altLang="ko-KR" dirty="0" err="1"/>
              <a:t>xsd:string</a:t>
            </a:r>
            <a:r>
              <a:rPr lang="en-US" altLang="ko-KR" dirty="0" smtClean="0"/>
              <a:t>"/&gt;</a:t>
            </a:r>
          </a:p>
          <a:p>
            <a:pPr marL="357188" lvl="1" indent="0">
              <a:buNone/>
            </a:pPr>
            <a:r>
              <a:rPr lang="en-US" altLang="ko-KR" dirty="0"/>
              <a:t>	 </a:t>
            </a:r>
            <a:r>
              <a:rPr lang="en-US" altLang="ko-KR" dirty="0" smtClean="0"/>
              <a:t> &lt;</a:t>
            </a:r>
            <a:r>
              <a:rPr lang="en-US" altLang="ko-KR" dirty="0" err="1"/>
              <a:t>xsd:element</a:t>
            </a:r>
            <a:r>
              <a:rPr lang="en-US" altLang="ko-KR" dirty="0"/>
              <a:t> name="</a:t>
            </a:r>
            <a:r>
              <a:rPr lang="en-US" altLang="ko-KR" dirty="0" err="1"/>
              <a:t>DeptId</a:t>
            </a:r>
            <a:r>
              <a:rPr lang="en-US" altLang="ko-KR" dirty="0"/>
              <a:t>" type="</a:t>
            </a:r>
            <a:r>
              <a:rPr lang="en-US" altLang="ko-KR" dirty="0" err="1"/>
              <a:t>xsd:string</a:t>
            </a:r>
            <a:r>
              <a:rPr lang="en-US" altLang="ko-KR" dirty="0" smtClean="0"/>
              <a:t>"/&gt;</a:t>
            </a:r>
          </a:p>
          <a:p>
            <a:pPr marL="357188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&lt;/</a:t>
            </a:r>
            <a:r>
              <a:rPr lang="en-US" altLang="ko-KR" dirty="0" err="1" smtClean="0">
                <a:solidFill>
                  <a:srgbClr val="0070C0"/>
                </a:solidFill>
              </a:rPr>
              <a:t>xsd:sequence</a:t>
            </a:r>
            <a:r>
              <a:rPr lang="en-US" altLang="ko-KR" dirty="0" smtClean="0"/>
              <a:t>&gt;</a:t>
            </a:r>
          </a:p>
          <a:p>
            <a:pPr marL="357188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 smtClean="0">
                <a:solidFill>
                  <a:srgbClr val="0070C0"/>
                </a:solidFill>
              </a:rPr>
              <a:t>xsd:attribute</a:t>
            </a:r>
            <a:r>
              <a:rPr lang="en-US" altLang="ko-KR" dirty="0" smtClean="0"/>
              <a:t> </a:t>
            </a:r>
            <a:r>
              <a:rPr lang="en-US" altLang="ko-KR" dirty="0"/>
              <a:t>name="City" type="</a:t>
            </a:r>
            <a:r>
              <a:rPr lang="en-US" altLang="ko-KR" dirty="0" err="1"/>
              <a:t>CityType</a:t>
            </a:r>
            <a:r>
              <a:rPr lang="en-US" altLang="ko-KR" dirty="0" smtClean="0"/>
              <a:t>"/&gt;</a:t>
            </a:r>
          </a:p>
          <a:p>
            <a:pPr marL="357188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>
                <a:solidFill>
                  <a:srgbClr val="0070C0"/>
                </a:solidFill>
              </a:rPr>
              <a:t>xsd:attribute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name="Period" type="</a:t>
            </a:r>
            <a:r>
              <a:rPr lang="en-US" altLang="ko-KR" dirty="0" err="1" smtClean="0"/>
              <a:t>PeriodTyp</a:t>
            </a:r>
            <a:r>
              <a:rPr lang="en-US" altLang="ko-KR" dirty="0"/>
              <a:t>"</a:t>
            </a:r>
            <a:endParaRPr lang="en-US" altLang="ko-KR" dirty="0" smtClean="0"/>
          </a:p>
          <a:p>
            <a:pPr marL="357188" lvl="1" indent="0">
              <a:buNone/>
            </a:pPr>
            <a:r>
              <a:rPr lang="en-US" altLang="ko-KR" dirty="0" smtClean="0"/>
              <a:t>			default</a:t>
            </a:r>
            <a:r>
              <a:rPr lang="en-US" altLang="ko-KR" dirty="0"/>
              <a:t>="Short"/&gt;</a:t>
            </a:r>
          </a:p>
          <a:p>
            <a:pPr marL="357188" lvl="1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   &lt;/</a:t>
            </a:r>
            <a:r>
              <a:rPr lang="en-US" altLang="ko-KR" dirty="0" err="1">
                <a:solidFill>
                  <a:srgbClr val="0070C0"/>
                </a:solidFill>
              </a:rPr>
              <a:t>xsd:complexType</a:t>
            </a:r>
            <a:r>
              <a:rPr lang="en-US" altLang="ko-KR" dirty="0"/>
              <a:t>&gt;</a:t>
            </a:r>
          </a:p>
          <a:p>
            <a:pPr lvl="2"/>
            <a:r>
              <a:rPr lang="en-US" altLang="ko-KR" dirty="0" err="1" smtClean="0"/>
              <a:t>xsd:sequence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xsd:element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태그를 사용하여 하위 원소를 기술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355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 Schema </a:t>
            </a:r>
            <a:r>
              <a:rPr lang="ko-KR" altLang="en-US" dirty="0"/>
              <a:t>작성법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복합 속성</a:t>
            </a:r>
            <a:r>
              <a:rPr lang="en-US" altLang="ko-KR" dirty="0" smtClean="0"/>
              <a:t>(Composite Attributes)</a:t>
            </a:r>
          </a:p>
          <a:p>
            <a:pPr lvl="1"/>
            <a:r>
              <a:rPr lang="ko-KR" altLang="en-US" dirty="0" smtClean="0"/>
              <a:t>속성 기술 방법</a:t>
            </a:r>
            <a:endParaRPr lang="en-US" altLang="ko-KR" dirty="0" smtClean="0"/>
          </a:p>
          <a:p>
            <a:pPr marL="1074738" lvl="2" indent="-358775">
              <a:buFont typeface="+mj-lt"/>
              <a:buAutoNum type="arabicPeriod"/>
            </a:pPr>
            <a:r>
              <a:rPr lang="ko-KR" altLang="en-US" dirty="0" smtClean="0"/>
              <a:t>부모 원소 내부에 직접 포함</a:t>
            </a:r>
            <a:endParaRPr lang="en-US" altLang="ko-KR" dirty="0" smtClean="0"/>
          </a:p>
          <a:p>
            <a:pPr marL="1074738" lvl="2" indent="-358775">
              <a:buFont typeface="+mj-lt"/>
              <a:buAutoNum type="arabicPeriod"/>
            </a:pPr>
            <a:r>
              <a:rPr lang="en-US" altLang="ko-KR" dirty="0" err="1" smtClean="0"/>
              <a:t>xsd:attribute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태그를 사용하여 원소의 선언 속에서 기술</a:t>
            </a:r>
            <a:endParaRPr lang="en-US" altLang="ko-KR" dirty="0" smtClean="0"/>
          </a:p>
          <a:p>
            <a:pPr marL="706438" lvl="1" indent="-358775"/>
            <a:r>
              <a:rPr lang="ko-KR" altLang="en-US" dirty="0" smtClean="0"/>
              <a:t>복합 속성은 복합 타입으로 정의하여 기술하는 것이   편리</a:t>
            </a:r>
            <a:endParaRPr lang="en-US" altLang="ko-KR" dirty="0" smtClean="0"/>
          </a:p>
          <a:p>
            <a:pPr marL="715963" lvl="2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>
                <a:solidFill>
                  <a:srgbClr val="0070C0"/>
                </a:solidFill>
              </a:rPr>
              <a:t>xsd:complexType</a:t>
            </a:r>
            <a:r>
              <a:rPr lang="en-US" altLang="ko-KR" dirty="0" smtClean="0"/>
              <a:t> name=“</a:t>
            </a:r>
            <a:r>
              <a:rPr lang="en-US" altLang="ko-KR" dirty="0" err="1" smtClean="0"/>
              <a:t>AddressType</a:t>
            </a:r>
            <a:r>
              <a:rPr lang="en-US" altLang="ko-KR" dirty="0" smtClean="0"/>
              <a:t>”&gt;</a:t>
            </a:r>
          </a:p>
          <a:p>
            <a:pPr marL="715963" lvl="2" indent="0">
              <a:buNone/>
            </a:pPr>
            <a:r>
              <a:rPr lang="en-US" altLang="ko-KR" dirty="0" smtClean="0"/>
              <a:t>	&lt;</a:t>
            </a:r>
            <a:r>
              <a:rPr lang="en-US" altLang="ko-KR" dirty="0" err="1" smtClean="0"/>
              <a:t>xsd:sequence</a:t>
            </a:r>
            <a:r>
              <a:rPr lang="en-US" altLang="ko-KR" dirty="0" smtClean="0"/>
              <a:t>&gt;</a:t>
            </a:r>
          </a:p>
          <a:p>
            <a:pPr marL="715963" lvl="2" indent="0">
              <a:buNone/>
            </a:pPr>
            <a:r>
              <a:rPr lang="en-US" altLang="ko-KR" dirty="0" smtClean="0"/>
              <a:t>	  &lt;</a:t>
            </a:r>
            <a:r>
              <a:rPr lang="en-US" altLang="ko-KR" dirty="0" err="1" smtClean="0"/>
              <a:t>xsd:element</a:t>
            </a:r>
            <a:r>
              <a:rPr lang="en-US" altLang="ko-KR" dirty="0" smtClean="0"/>
              <a:t> name=“Number” type=“</a:t>
            </a:r>
            <a:r>
              <a:rPr lang="en-US" altLang="ko-KR" dirty="0" err="1" smtClean="0"/>
              <a:t>xsd:string</a:t>
            </a:r>
            <a:r>
              <a:rPr lang="en-US" altLang="ko-KR" dirty="0" smtClean="0"/>
              <a:t>”/&gt;</a:t>
            </a:r>
          </a:p>
          <a:p>
            <a:pPr marL="715963" lvl="2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en-US" altLang="ko-KR" dirty="0"/>
              <a:t>&lt;</a:t>
            </a:r>
            <a:r>
              <a:rPr lang="en-US" altLang="ko-KR" dirty="0" err="1"/>
              <a:t>xsd:element</a:t>
            </a:r>
            <a:r>
              <a:rPr lang="en-US" altLang="ko-KR" dirty="0"/>
              <a:t> name</a:t>
            </a:r>
            <a:r>
              <a:rPr lang="en-US" altLang="ko-KR" dirty="0" smtClean="0"/>
              <a:t>=“Street” </a:t>
            </a:r>
            <a:r>
              <a:rPr lang="en-US" altLang="ko-KR" dirty="0"/>
              <a:t>type=“</a:t>
            </a:r>
            <a:r>
              <a:rPr lang="en-US" altLang="ko-KR" dirty="0" err="1"/>
              <a:t>xsd:string</a:t>
            </a:r>
            <a:r>
              <a:rPr lang="en-US" altLang="ko-KR" dirty="0"/>
              <a:t>”/&gt;</a:t>
            </a:r>
            <a:endParaRPr lang="ko-KR" altLang="en-US" dirty="0"/>
          </a:p>
          <a:p>
            <a:pPr marL="715963" lvl="2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en-US" altLang="ko-KR" dirty="0"/>
              <a:t>&lt;</a:t>
            </a:r>
            <a:r>
              <a:rPr lang="en-US" altLang="ko-KR" dirty="0" err="1"/>
              <a:t>xsd:element</a:t>
            </a:r>
            <a:r>
              <a:rPr lang="en-US" altLang="ko-KR" dirty="0"/>
              <a:t> name</a:t>
            </a:r>
            <a:r>
              <a:rPr lang="en-US" altLang="ko-KR" dirty="0" smtClean="0"/>
              <a:t>=“Zip” </a:t>
            </a:r>
            <a:r>
              <a:rPr lang="en-US" altLang="ko-KR" dirty="0"/>
              <a:t>type=“</a:t>
            </a:r>
            <a:r>
              <a:rPr lang="en-US" altLang="ko-KR" dirty="0" err="1"/>
              <a:t>xsd:string</a:t>
            </a:r>
            <a:r>
              <a:rPr lang="en-US" altLang="ko-KR" dirty="0" smtClean="0"/>
              <a:t>”/&gt;</a:t>
            </a:r>
          </a:p>
          <a:p>
            <a:pPr marL="715963" lvl="2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&lt;/</a:t>
            </a:r>
            <a:r>
              <a:rPr lang="en-US" altLang="ko-KR" dirty="0" err="1" smtClean="0"/>
              <a:t>xsd:sequence</a:t>
            </a:r>
            <a:r>
              <a:rPr lang="en-US" altLang="ko-KR" dirty="0" smtClean="0"/>
              <a:t>&gt;</a:t>
            </a:r>
          </a:p>
          <a:p>
            <a:pPr marL="715963" lvl="2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>
                <a:solidFill>
                  <a:srgbClr val="0070C0"/>
                </a:solidFill>
              </a:rPr>
              <a:t>xsd:complexType</a:t>
            </a:r>
            <a:r>
              <a:rPr lang="en-US" altLang="ko-KR" dirty="0" smtClean="0"/>
              <a:t>&gt;</a:t>
            </a:r>
            <a:endParaRPr lang="ko-KR" altLang="en-US" dirty="0"/>
          </a:p>
          <a:p>
            <a:pPr marL="715963" lvl="2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75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Structuring</a:t>
            </a:r>
            <a:r>
              <a:rPr lang="ko-KR" altLang="en-US" dirty="0" smtClean="0"/>
              <a:t>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Structured Data (</a:t>
            </a:r>
            <a:r>
              <a:rPr lang="ko-KR" altLang="en-US" dirty="0" smtClean="0"/>
              <a:t>구조화 데이터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Data </a:t>
            </a:r>
            <a:r>
              <a:rPr lang="en-US" altLang="ko-KR" dirty="0"/>
              <a:t>format</a:t>
            </a:r>
            <a:r>
              <a:rPr lang="ko-KR" altLang="en-US" dirty="0"/>
              <a:t>이 엄격하고 고정적</a:t>
            </a:r>
            <a:r>
              <a:rPr lang="en-US" altLang="ko-KR" dirty="0"/>
              <a:t>. </a:t>
            </a:r>
            <a:r>
              <a:rPr lang="en-US" altLang="ko-KR" dirty="0" smtClean="0"/>
              <a:t>Schema</a:t>
            </a:r>
            <a:r>
              <a:rPr lang="ko-KR" altLang="en-US" dirty="0"/>
              <a:t>가 </a:t>
            </a:r>
            <a:r>
              <a:rPr lang="ko-KR" altLang="en-US" dirty="0" smtClean="0"/>
              <a:t>미리 정의됨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DB </a:t>
            </a:r>
            <a:r>
              <a:rPr lang="ko-KR" altLang="en-US" dirty="0" smtClean="0"/>
              <a:t>테이블에 저장된 </a:t>
            </a:r>
            <a:r>
              <a:rPr lang="en-US" altLang="ko-KR" dirty="0" smtClean="0"/>
              <a:t>data</a:t>
            </a:r>
          </a:p>
          <a:p>
            <a:r>
              <a:rPr lang="en-US" altLang="ko-KR" dirty="0" smtClean="0"/>
              <a:t>Semi-Structured Data (</a:t>
            </a:r>
            <a:r>
              <a:rPr lang="ko-KR" altLang="en-US" dirty="0" err="1" smtClean="0"/>
              <a:t>반구조화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를 저장하고 관리할 방법이 결정되기 전에 수집</a:t>
            </a:r>
            <a:endParaRPr lang="en-US" altLang="ko-KR" dirty="0"/>
          </a:p>
          <a:p>
            <a:pPr lvl="2"/>
            <a:r>
              <a:rPr lang="en-US" altLang="ko-KR" dirty="0" smtClean="0"/>
              <a:t>Data </a:t>
            </a:r>
            <a:r>
              <a:rPr lang="en-US" altLang="ko-KR" dirty="0"/>
              <a:t>format</a:t>
            </a:r>
            <a:r>
              <a:rPr lang="ko-KR" altLang="en-US" dirty="0"/>
              <a:t>이 </a:t>
            </a:r>
            <a:r>
              <a:rPr lang="ko-KR" altLang="en-US" dirty="0" smtClean="0"/>
              <a:t>가변적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프로그램 실행 중에도 변경 가능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Schema</a:t>
            </a:r>
            <a:r>
              <a:rPr lang="ko-KR" altLang="en-US" dirty="0"/>
              <a:t>를 미리 정할 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어떤 구조를 갖고 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수집된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가 모두 동일한 구조를 갖는 것은 아니다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/>
              <a:t>Data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schema</a:t>
            </a:r>
            <a:r>
              <a:rPr lang="ko-KR" altLang="en-US" dirty="0" smtClean="0"/>
              <a:t>와 혼합 </a:t>
            </a:r>
            <a:r>
              <a:rPr lang="en-US" altLang="ko-KR" dirty="0"/>
              <a:t>(self-describing data</a:t>
            </a:r>
            <a:r>
              <a:rPr lang="en-US" altLang="ko-KR" dirty="0" smtClean="0"/>
              <a:t>) : </a:t>
            </a:r>
            <a:r>
              <a:rPr lang="en-US" altLang="ko-KR" dirty="0"/>
              <a:t>&lt;</a:t>
            </a:r>
            <a:r>
              <a:rPr lang="ko-KR" altLang="en-US" dirty="0"/>
              <a:t>의미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주로 </a:t>
            </a:r>
            <a:r>
              <a:rPr lang="en-US" altLang="ko-KR" dirty="0" smtClean="0"/>
              <a:t>tree, graph, linked list </a:t>
            </a:r>
            <a:r>
              <a:rPr lang="ko-KR" altLang="en-US" dirty="0" smtClean="0"/>
              <a:t>등으로 표현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schema</a:t>
            </a:r>
            <a:r>
              <a:rPr lang="ko-KR" altLang="en-US" dirty="0" smtClean="0"/>
              <a:t>를 갖지 않은</a:t>
            </a:r>
            <a:r>
              <a:rPr lang="en-US" altLang="ko-KR" dirty="0" smtClean="0"/>
              <a:t> XML </a:t>
            </a:r>
            <a:r>
              <a:rPr lang="ko-KR" altLang="en-US" dirty="0" smtClean="0"/>
              <a:t>문서</a:t>
            </a:r>
            <a:endParaRPr lang="en-US" altLang="ko-KR" dirty="0" smtClean="0"/>
          </a:p>
          <a:p>
            <a:r>
              <a:rPr lang="en-US" altLang="ko-KR" dirty="0" smtClean="0"/>
              <a:t>Unstructured Data (</a:t>
            </a:r>
            <a:r>
              <a:rPr lang="ko-KR" altLang="en-US" dirty="0" smtClean="0"/>
              <a:t>비구조화 데이터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구조가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거의 없는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Text Document, HTML</a:t>
            </a:r>
            <a:r>
              <a:rPr lang="ko-KR" altLang="en-US" dirty="0" smtClean="0"/>
              <a:t>로 작성된 </a:t>
            </a:r>
            <a:r>
              <a:rPr lang="en-US" altLang="ko-KR" dirty="0" smtClean="0"/>
              <a:t>Web Pages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840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 </a:t>
            </a:r>
            <a:r>
              <a:rPr lang="ko-KR" altLang="en-US" dirty="0" smtClean="0"/>
              <a:t>문서의 저장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451131" cy="5072091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ko-KR" dirty="0" smtClean="0"/>
              <a:t>XML </a:t>
            </a:r>
            <a:r>
              <a:rPr lang="ko-KR" altLang="en-US" dirty="0"/>
              <a:t>문서 전체를 하나의 </a:t>
            </a:r>
            <a:r>
              <a:rPr lang="en-US" altLang="ko-KR" dirty="0" smtClean="0"/>
              <a:t>attribute </a:t>
            </a:r>
            <a:r>
              <a:rPr lang="ko-KR" altLang="en-US" dirty="0" smtClean="0"/>
              <a:t>값으로 저장</a:t>
            </a:r>
            <a:endParaRPr lang="en-US" altLang="ko-KR" dirty="0" smtClean="0"/>
          </a:p>
          <a:p>
            <a:pPr marL="715963" lvl="1" indent="-357188"/>
            <a:r>
              <a:rPr lang="ko-KR" altLang="en-US" dirty="0" smtClean="0"/>
              <a:t>전제</a:t>
            </a:r>
            <a:r>
              <a:rPr lang="en-US" altLang="ko-KR" dirty="0" smtClean="0"/>
              <a:t>: DBMS</a:t>
            </a:r>
            <a:r>
              <a:rPr lang="ko-KR" altLang="en-US" dirty="0" smtClean="0"/>
              <a:t>가 문서 처리를 위한 특수 모듈을 갖고 있음</a:t>
            </a:r>
            <a:endParaRPr lang="en-US" altLang="ko-KR" dirty="0" smtClean="0"/>
          </a:p>
          <a:p>
            <a:pPr marL="715963" lvl="1" indent="-357188"/>
            <a:r>
              <a:rPr lang="en-US" altLang="ko-KR" dirty="0" smtClean="0"/>
              <a:t>schema</a:t>
            </a:r>
            <a:r>
              <a:rPr lang="ko-KR" altLang="en-US" dirty="0"/>
              <a:t>가 없는 </a:t>
            </a:r>
            <a:r>
              <a:rPr lang="en-US" altLang="ko-KR" dirty="0"/>
              <a:t>XML </a:t>
            </a:r>
            <a:r>
              <a:rPr lang="ko-KR" altLang="en-US" dirty="0" smtClean="0"/>
              <a:t>문서로서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문서 전체를 접근하고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갱신이 거의 없는 경우에 적합</a:t>
            </a:r>
            <a:endParaRPr lang="ko-KR" altLang="en-US" dirty="0"/>
          </a:p>
          <a:p>
            <a:pPr marL="571500" indent="-571500">
              <a:buFont typeface="+mj-lt"/>
              <a:buAutoNum type="romanUcPeriod"/>
            </a:pPr>
            <a:r>
              <a:rPr lang="en-US" altLang="ko-KR" dirty="0" smtClean="0"/>
              <a:t>XML </a:t>
            </a:r>
            <a:r>
              <a:rPr lang="ko-KR" altLang="en-US" dirty="0"/>
              <a:t>문서를 여러 데이터 원소로 나누어 저장</a:t>
            </a:r>
          </a:p>
          <a:p>
            <a:pPr lvl="1"/>
            <a:r>
              <a:rPr lang="ko-KR" altLang="en-US" dirty="0" smtClean="0"/>
              <a:t>전제</a:t>
            </a:r>
            <a:r>
              <a:rPr lang="en-US" altLang="ko-KR" dirty="0" smtClean="0"/>
              <a:t>: ①XML </a:t>
            </a:r>
            <a:r>
              <a:rPr lang="ko-KR" altLang="en-US" dirty="0" smtClean="0"/>
              <a:t>문서 구조와 호환 가능한 </a:t>
            </a:r>
            <a:r>
              <a:rPr lang="en-US" altLang="ko-KR" dirty="0" smtClean="0"/>
              <a:t>DB schema</a:t>
            </a:r>
            <a:r>
              <a:rPr lang="ko-KR" altLang="en-US" dirty="0" smtClean="0"/>
              <a:t>를 설계할 수 있고</a:t>
            </a:r>
            <a:r>
              <a:rPr lang="en-US" altLang="ko-KR" dirty="0" smtClean="0"/>
              <a:t>, ②</a:t>
            </a:r>
            <a:r>
              <a:rPr lang="ko-KR" altLang="en-US" dirty="0" smtClean="0"/>
              <a:t>저장된 자료를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문서로 변환시키는 </a:t>
            </a:r>
            <a:r>
              <a:rPr lang="en-US" altLang="ko-KR" dirty="0" smtClean="0"/>
              <a:t>mapping algorithm</a:t>
            </a:r>
            <a:r>
              <a:rPr lang="ko-KR" altLang="en-US" dirty="0" smtClean="0"/>
              <a:t>이 존재</a:t>
            </a:r>
            <a:endParaRPr lang="en-US" altLang="ko-KR" dirty="0" smtClean="0"/>
          </a:p>
          <a:p>
            <a:pPr lvl="2"/>
            <a:r>
              <a:rPr lang="en-US" altLang="ko-KR" dirty="0"/>
              <a:t>Shredding : XML </a:t>
            </a:r>
            <a:r>
              <a:rPr lang="ko-KR" altLang="en-US" dirty="0"/>
              <a:t>문서 내용을 여러 개의 원소로 나누어 저장하는 것</a:t>
            </a:r>
          </a:p>
          <a:p>
            <a:pPr lvl="2"/>
            <a:r>
              <a:rPr lang="en-US" altLang="ko-KR" dirty="0"/>
              <a:t>Publishing : </a:t>
            </a:r>
            <a:r>
              <a:rPr lang="ko-KR" altLang="en-US" dirty="0"/>
              <a:t>관계 </a:t>
            </a:r>
            <a:r>
              <a:rPr lang="en-US" altLang="ko-KR" dirty="0"/>
              <a:t>DB</a:t>
            </a:r>
            <a:r>
              <a:rPr lang="ko-KR" altLang="en-US" dirty="0"/>
              <a:t>로부터 </a:t>
            </a:r>
            <a:r>
              <a:rPr lang="en-US" altLang="ko-KR" dirty="0"/>
              <a:t>XML </a:t>
            </a:r>
            <a:r>
              <a:rPr lang="ko-KR" altLang="en-US" dirty="0"/>
              <a:t>문서를 생성하는 것</a:t>
            </a:r>
          </a:p>
          <a:p>
            <a:pPr lvl="1"/>
            <a:r>
              <a:rPr lang="ko-KR" altLang="en-US" dirty="0" smtClean="0"/>
              <a:t>특정 </a:t>
            </a:r>
            <a:r>
              <a:rPr lang="en-US" altLang="ko-KR" dirty="0" smtClean="0"/>
              <a:t>DTD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XML schema</a:t>
            </a:r>
            <a:r>
              <a:rPr lang="ko-KR" altLang="en-US" dirty="0" smtClean="0"/>
              <a:t>에 따라 작성된 여러 개의 문서를 </a:t>
            </a:r>
            <a:r>
              <a:rPr lang="ko-KR" altLang="en-US" dirty="0" err="1" smtClean="0"/>
              <a:t>저장하는경우에</a:t>
            </a:r>
            <a:r>
              <a:rPr lang="ko-KR" altLang="en-US" dirty="0" smtClean="0"/>
              <a:t> 적합</a:t>
            </a:r>
            <a:endParaRPr lang="en-US" altLang="ko-KR" dirty="0" smtClean="0"/>
          </a:p>
          <a:p>
            <a:pPr marL="571500" indent="-571500">
              <a:buFont typeface="+mj-lt"/>
              <a:buAutoNum type="romanUcPeriod"/>
            </a:pPr>
            <a:r>
              <a:rPr lang="en-US" altLang="ko-KR" dirty="0" smtClean="0"/>
              <a:t>Native </a:t>
            </a:r>
            <a:r>
              <a:rPr lang="en-US" altLang="ko-KR" dirty="0"/>
              <a:t>XML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를 만들어서 저장</a:t>
            </a:r>
            <a:endParaRPr lang="en-US" altLang="ko-KR" dirty="0"/>
          </a:p>
          <a:p>
            <a:pPr lvl="1"/>
            <a:r>
              <a:rPr lang="ko-KR" altLang="en-US" dirty="0" smtClean="0"/>
              <a:t>전제</a:t>
            </a:r>
            <a:r>
              <a:rPr lang="en-US" altLang="ko-KR" dirty="0" smtClean="0"/>
              <a:t>: Hierarchical </a:t>
            </a:r>
            <a:r>
              <a:rPr lang="en-US" altLang="ko-KR" dirty="0"/>
              <a:t>model</a:t>
            </a:r>
            <a:r>
              <a:rPr lang="ko-KR" altLang="en-US" dirty="0"/>
              <a:t>에 기반한 새로운 유형의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설계 및 구현</a:t>
            </a:r>
            <a:endParaRPr lang="en-US" altLang="ko-KR" dirty="0"/>
          </a:p>
          <a:p>
            <a:pPr lvl="1"/>
            <a:r>
              <a:rPr lang="en-US" altLang="ko-KR" dirty="0" smtClean="0"/>
              <a:t>XML </a:t>
            </a:r>
            <a:r>
              <a:rPr lang="en-US" altLang="ko-KR" dirty="0"/>
              <a:t>database</a:t>
            </a:r>
            <a:r>
              <a:rPr lang="ko-KR" altLang="en-US" dirty="0"/>
              <a:t>에 </a:t>
            </a:r>
            <a:r>
              <a:rPr lang="en-US" altLang="ko-KR" dirty="0"/>
              <a:t>XML </a:t>
            </a:r>
            <a:r>
              <a:rPr lang="ko-KR" altLang="en-US" dirty="0"/>
              <a:t>문서 직접 저장</a:t>
            </a:r>
          </a:p>
        </p:txBody>
      </p:sp>
    </p:spTree>
    <p:extLst>
      <p:ext uri="{BB962C8B-B14F-4D97-AF65-F5344CB8AC3E}">
        <p14:creationId xmlns:p14="http://schemas.microsoft.com/office/powerpoint/2010/main" val="1005752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RDB</a:t>
            </a:r>
            <a:r>
              <a:rPr lang="ko-KR" altLang="en-US" dirty="0" smtClean="0"/>
              <a:t>의 자료를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문서로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503438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변환 문제의 핵심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관계 모델</a:t>
            </a:r>
            <a:r>
              <a:rPr lang="en-US" altLang="ko-KR" dirty="0" smtClean="0"/>
              <a:t>(RDB)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계층 모델</a:t>
            </a:r>
            <a:r>
              <a:rPr lang="en-US" altLang="ko-KR" dirty="0" smtClean="0"/>
              <a:t>(XML 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RDB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schema + </a:t>
            </a:r>
            <a:r>
              <a:rPr lang="ko-KR" altLang="en-US" dirty="0" smtClean="0"/>
              <a:t>참조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 </a:t>
            </a:r>
            <a:r>
              <a:rPr lang="en-US" altLang="ko-KR" dirty="0" smtClean="0"/>
              <a:t>= Graph</a:t>
            </a:r>
          </a:p>
          <a:p>
            <a:pPr lvl="1"/>
            <a:r>
              <a:rPr lang="ko-KR" altLang="en-US" dirty="0" smtClean="0"/>
              <a:t>문제</a:t>
            </a:r>
            <a:r>
              <a:rPr lang="en-US" altLang="ko-KR" dirty="0" smtClean="0"/>
              <a:t>: graph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로 변환하는 것</a:t>
            </a:r>
            <a:r>
              <a:rPr lang="en-US" altLang="ko-KR" dirty="0" smtClean="0"/>
              <a:t>!</a:t>
            </a:r>
          </a:p>
          <a:p>
            <a:pPr lvl="2"/>
            <a:r>
              <a:rPr lang="ko-KR" altLang="en-US" dirty="0" smtClean="0"/>
              <a:t>어떤 </a:t>
            </a:r>
            <a:r>
              <a:rPr lang="en-US" altLang="ko-KR" dirty="0" smtClean="0"/>
              <a:t>entity type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로 잡느냐에 따라 여러 개의 계층구조가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응용에 따라 필요한 데이터를 </a:t>
            </a:r>
            <a:r>
              <a:rPr lang="en-US" altLang="ko-KR" dirty="0" smtClean="0"/>
              <a:t>RDB</a:t>
            </a:r>
            <a:r>
              <a:rPr lang="ko-KR" altLang="en-US" dirty="0" smtClean="0"/>
              <a:t>로부터 추출하여 </a:t>
            </a:r>
            <a:r>
              <a:rPr lang="en-US" altLang="ko-KR" dirty="0" smtClean="0"/>
              <a:t>tree </a:t>
            </a:r>
            <a:r>
              <a:rPr lang="ko-KR" altLang="en-US" dirty="0" smtClean="0"/>
              <a:t>형태로 구성하면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문서를 생성할 수 있다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변환 단계</a:t>
            </a:r>
            <a:endParaRPr lang="en-US" altLang="ko-KR" dirty="0" smtClean="0"/>
          </a:p>
          <a:p>
            <a:pPr marL="715963" lvl="1" indent="-358775">
              <a:buFont typeface="+mj-lt"/>
              <a:buAutoNum type="arabicPeriod"/>
            </a:pPr>
            <a:r>
              <a:rPr lang="ko-KR" altLang="en-US" dirty="0" smtClean="0"/>
              <a:t>적절한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계층과 이에 대응하는 </a:t>
            </a:r>
            <a:r>
              <a:rPr lang="en-US" altLang="ko-KR" dirty="0" smtClean="0"/>
              <a:t>XML schema </a:t>
            </a:r>
            <a:r>
              <a:rPr lang="ko-KR" altLang="en-US" dirty="0" smtClean="0"/>
              <a:t>문서를 생성</a:t>
            </a:r>
            <a:endParaRPr lang="en-US" altLang="ko-KR" dirty="0" smtClean="0"/>
          </a:p>
          <a:p>
            <a:pPr marL="715963" lvl="1" indent="-358775">
              <a:buFont typeface="+mj-lt"/>
              <a:buAutoNum type="arabicPeriod"/>
            </a:pPr>
            <a:r>
              <a:rPr lang="en-US" altLang="ko-KR" dirty="0" smtClean="0"/>
              <a:t>XML </a:t>
            </a:r>
            <a:r>
              <a:rPr lang="ko-KR" altLang="en-US" dirty="0" smtClean="0"/>
              <a:t>문서에 포함시킬 데이터를 추출하기 위하여 정확한 </a:t>
            </a:r>
            <a:r>
              <a:rPr lang="en-US" altLang="ko-KR" dirty="0" smtClean="0"/>
              <a:t>SQL </a:t>
            </a:r>
            <a:r>
              <a:rPr lang="ko-KR" altLang="en-US" dirty="0" err="1" smtClean="0"/>
              <a:t>질의문을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tuple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다수의 </a:t>
            </a:r>
            <a:r>
              <a:rPr lang="en-US" altLang="ko-KR" dirty="0" smtClean="0"/>
              <a:t>tuples</a:t>
            </a:r>
            <a:r>
              <a:rPr lang="ko-KR" altLang="en-US" dirty="0" smtClean="0"/>
              <a:t>를 검색</a:t>
            </a:r>
            <a:endParaRPr lang="en-US" altLang="ko-KR" dirty="0" smtClean="0"/>
          </a:p>
          <a:p>
            <a:pPr marL="715963" lvl="1" indent="-358775">
              <a:buFont typeface="+mj-lt"/>
              <a:buAutoNum type="arabicPeriod"/>
            </a:pPr>
            <a:r>
              <a:rPr lang="ko-KR" altLang="en-US" dirty="0" smtClean="0"/>
              <a:t>질의문의 결과로 얻은 테이블 형식의 데이터를 </a:t>
            </a:r>
            <a:r>
              <a:rPr lang="en-US" altLang="ko-KR" dirty="0" smtClean="0"/>
              <a:t>XML tree    </a:t>
            </a:r>
            <a:r>
              <a:rPr lang="ko-KR" altLang="en-US" dirty="0" smtClean="0"/>
              <a:t>형태로 변환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74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 </a:t>
            </a:r>
            <a:r>
              <a:rPr lang="ko-KR" altLang="en-US" dirty="0" smtClean="0"/>
              <a:t>데이터 처리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XML </a:t>
            </a:r>
            <a:r>
              <a:rPr lang="ko-KR" altLang="en-US" dirty="0" smtClean="0"/>
              <a:t>문서에 대한 자료 검색</a:t>
            </a:r>
            <a:r>
              <a:rPr lang="en-US" altLang="ko-KR" dirty="0" smtClean="0"/>
              <a:t>(XML </a:t>
            </a:r>
            <a:r>
              <a:rPr lang="ko-KR" altLang="en-US" dirty="0" smtClean="0"/>
              <a:t>질의 언어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/>
            <a:r>
              <a:rPr lang="en-US" altLang="ko-KR" dirty="0" err="1" smtClean="0"/>
              <a:t>XPath</a:t>
            </a:r>
            <a:r>
              <a:rPr lang="en-US" altLang="ko-KR" dirty="0" smtClean="0"/>
              <a:t>(XML </a:t>
            </a:r>
            <a:r>
              <a:rPr lang="en-US" altLang="ko-KR" dirty="0"/>
              <a:t>Path </a:t>
            </a:r>
            <a:r>
              <a:rPr lang="en-US" altLang="ko-KR" dirty="0" smtClean="0"/>
              <a:t>Language)</a:t>
            </a:r>
            <a:endParaRPr lang="en-US" altLang="ko-KR" dirty="0"/>
          </a:p>
          <a:p>
            <a:pPr lvl="1"/>
            <a:r>
              <a:rPr lang="en-US" altLang="ko-KR" dirty="0" smtClean="0"/>
              <a:t>XQuery(XML </a:t>
            </a:r>
            <a:r>
              <a:rPr lang="en-US" altLang="ko-KR" dirty="0"/>
              <a:t>Query Language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XML </a:t>
            </a:r>
            <a:r>
              <a:rPr lang="ko-KR" altLang="en-US" dirty="0" smtClean="0"/>
              <a:t>문서를 다른 유형의 문서로 변환</a:t>
            </a:r>
            <a:endParaRPr lang="en-US" altLang="ko-KR" dirty="0"/>
          </a:p>
          <a:p>
            <a:pPr lvl="1"/>
            <a:r>
              <a:rPr lang="en-US" altLang="ko-KR" dirty="0"/>
              <a:t>XSLT(</a:t>
            </a:r>
            <a:r>
              <a:rPr lang="en-US" altLang="ko-KR" dirty="0" err="1"/>
              <a:t>eXtensible</a:t>
            </a:r>
            <a:r>
              <a:rPr lang="en-US" altLang="ko-KR" dirty="0"/>
              <a:t> </a:t>
            </a:r>
            <a:r>
              <a:rPr lang="en-US" altLang="ko-KR" dirty="0" err="1"/>
              <a:t>Stylesheet</a:t>
            </a:r>
            <a:r>
              <a:rPr lang="en-US" altLang="ko-KR" dirty="0"/>
              <a:t> Language Transformation)</a:t>
            </a:r>
          </a:p>
          <a:p>
            <a:r>
              <a:rPr lang="en-US" altLang="ko-KR" dirty="0" smtClean="0"/>
              <a:t>XML </a:t>
            </a:r>
            <a:r>
              <a:rPr lang="ko-KR" altLang="en-US" dirty="0" smtClean="0"/>
              <a:t>문서를 </a:t>
            </a:r>
            <a:r>
              <a:rPr lang="en-US" altLang="ko-KR" dirty="0" smtClean="0"/>
              <a:t>RDB</a:t>
            </a:r>
            <a:r>
              <a:rPr lang="ko-KR" altLang="en-US" dirty="0" smtClean="0"/>
              <a:t>에 저장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추출</a:t>
            </a:r>
            <a:endParaRPr lang="en-US" altLang="ko-KR" dirty="0"/>
          </a:p>
          <a:p>
            <a:pPr lvl="1"/>
            <a:r>
              <a:rPr lang="en-US" altLang="ko-KR" dirty="0" smtClean="0"/>
              <a:t>SQL/XML</a:t>
            </a:r>
          </a:p>
          <a:p>
            <a:pPr lvl="1"/>
            <a:r>
              <a:rPr lang="ko-KR" altLang="en-US" dirty="0" smtClean="0"/>
              <a:t>지원 기능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SQL </a:t>
            </a:r>
            <a:r>
              <a:rPr lang="ko-KR" altLang="en-US" dirty="0" smtClean="0"/>
              <a:t>테이블의 내용으로부터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문서를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SQL </a:t>
            </a:r>
            <a:r>
              <a:rPr lang="ko-KR" altLang="en-US" dirty="0" smtClean="0"/>
              <a:t>질의문의 결과를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문서로 변환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XML </a:t>
            </a:r>
            <a:r>
              <a:rPr lang="ko-KR" altLang="en-US" dirty="0" smtClean="0"/>
              <a:t>문서를 </a:t>
            </a:r>
            <a:r>
              <a:rPr lang="en-US" altLang="ko-KR" dirty="0" smtClean="0"/>
              <a:t>RDB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SQL</a:t>
            </a:r>
            <a:r>
              <a:rPr lang="ko-KR" altLang="en-US" dirty="0" smtClean="0"/>
              <a:t>을 사용하여 </a:t>
            </a:r>
            <a:r>
              <a:rPr lang="en-US" altLang="ko-KR" dirty="0" smtClean="0"/>
              <a:t>RDB</a:t>
            </a:r>
            <a:r>
              <a:rPr lang="ko-KR" altLang="en-US" dirty="0" smtClean="0"/>
              <a:t>에 저장된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문서에 대하여 질의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938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 err="1" smtClean="0"/>
              <a:t>XPath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229601" cy="337526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en-US" altLang="ko-KR" dirty="0"/>
              <a:t>XML </a:t>
            </a:r>
            <a:r>
              <a:rPr lang="ko-KR" altLang="en-US" dirty="0"/>
              <a:t>문서를 </a:t>
            </a:r>
            <a:r>
              <a:rPr lang="en-US" altLang="ko-KR" dirty="0"/>
              <a:t>tree</a:t>
            </a:r>
            <a:r>
              <a:rPr lang="ko-KR" altLang="en-US" dirty="0"/>
              <a:t>로 </a:t>
            </a:r>
            <a:r>
              <a:rPr lang="ko-KR" altLang="en-US" dirty="0" smtClean="0"/>
              <a:t>간주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node : element, attribute, comment, text </a:t>
            </a:r>
            <a:r>
              <a:rPr lang="ko-KR" altLang="en-US" dirty="0" smtClean="0"/>
              <a:t>등을 표현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link : node </a:t>
            </a:r>
            <a:r>
              <a:rPr lang="ko-KR" altLang="en-US" dirty="0" smtClean="0"/>
              <a:t>사이의 계층구조를 표현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 err="1" smtClean="0"/>
              <a:t>XPath</a:t>
            </a:r>
            <a:r>
              <a:rPr lang="en-US" altLang="ko-KR" dirty="0" smtClean="0"/>
              <a:t> </a:t>
            </a:r>
            <a:r>
              <a:rPr lang="ko-KR" altLang="en-US" dirty="0" err="1"/>
              <a:t>질의문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smtClean="0"/>
              <a:t>경로 식 </a:t>
            </a:r>
            <a:r>
              <a:rPr lang="en-US" altLang="ko-KR" dirty="0"/>
              <a:t>+ </a:t>
            </a:r>
            <a:r>
              <a:rPr lang="ko-KR" altLang="en-US" dirty="0"/>
              <a:t>검색조건 ⇨ </a:t>
            </a:r>
            <a:r>
              <a:rPr lang="en-US" altLang="ko-KR" dirty="0"/>
              <a:t>{result node set}</a:t>
            </a:r>
          </a:p>
          <a:p>
            <a:pPr lvl="2"/>
            <a:r>
              <a:rPr lang="ko-KR" altLang="en-US" dirty="0" smtClean="0"/>
              <a:t>경로 식</a:t>
            </a:r>
            <a:r>
              <a:rPr lang="en-US" altLang="ko-KR" dirty="0" smtClean="0"/>
              <a:t>(Path </a:t>
            </a:r>
            <a:r>
              <a:rPr lang="en-US" altLang="ko-KR" dirty="0"/>
              <a:t>expression</a:t>
            </a:r>
            <a:r>
              <a:rPr lang="en-US" altLang="ko-KR" dirty="0" smtClean="0"/>
              <a:t>) : root </a:t>
            </a:r>
            <a:r>
              <a:rPr lang="en-US" altLang="ko-KR" dirty="0"/>
              <a:t>node</a:t>
            </a:r>
            <a:r>
              <a:rPr lang="ko-KR" altLang="en-US" dirty="0"/>
              <a:t>에서 </a:t>
            </a:r>
            <a:r>
              <a:rPr lang="en-US" altLang="ko-KR" dirty="0"/>
              <a:t>target node</a:t>
            </a:r>
            <a:r>
              <a:rPr lang="ko-KR" altLang="en-US" dirty="0"/>
              <a:t>까지의 </a:t>
            </a:r>
            <a:r>
              <a:rPr lang="ko-KR" altLang="en-US" dirty="0" smtClean="0"/>
              <a:t>경로</a:t>
            </a:r>
            <a:endParaRPr lang="ko-KR" altLang="en-US" dirty="0"/>
          </a:p>
          <a:p>
            <a:pPr lvl="2"/>
            <a:r>
              <a:rPr lang="ko-KR" altLang="en-US" dirty="0" smtClean="0"/>
              <a:t>검색조건</a:t>
            </a:r>
            <a:r>
              <a:rPr lang="en-US" altLang="ko-KR" dirty="0" smtClean="0"/>
              <a:t>(Selection </a:t>
            </a:r>
            <a:r>
              <a:rPr lang="en-US" altLang="ko-KR" dirty="0"/>
              <a:t>condition</a:t>
            </a:r>
            <a:r>
              <a:rPr lang="en-US" altLang="ko-KR" dirty="0" smtClean="0"/>
              <a:t>) : </a:t>
            </a:r>
            <a:r>
              <a:rPr lang="en-US" altLang="ko-KR" dirty="0"/>
              <a:t>target node</a:t>
            </a:r>
            <a:r>
              <a:rPr lang="ko-KR" altLang="en-US" dirty="0"/>
              <a:t>가 만족해야 할 </a:t>
            </a:r>
            <a:r>
              <a:rPr lang="ko-KR" altLang="en-US" dirty="0" smtClean="0"/>
              <a:t>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경로 식과 관련된 기호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380389"/>
              </p:ext>
            </p:extLst>
          </p:nvPr>
        </p:nvGraphicFramePr>
        <p:xfrm>
          <a:off x="1137500" y="4609707"/>
          <a:ext cx="75492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286"/>
                <a:gridCol w="60190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기호 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or 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함수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의미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/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①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맨 앞에 사용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: 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루트 </a:t>
                      </a:r>
                      <a:r>
                        <a:rPr lang="ko-KR" altLang="en-US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노드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, ②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중간에 사용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: </a:t>
                      </a:r>
                      <a:r>
                        <a:rPr lang="ko-KR" altLang="en-US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노드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분리자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//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루트 </a:t>
                      </a:r>
                      <a:r>
                        <a:rPr lang="ko-KR" altLang="en-US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노드에서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현재 </a:t>
                      </a:r>
                      <a:r>
                        <a:rPr lang="ko-KR" altLang="en-US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노드까지의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 경로에 대한 </a:t>
                      </a:r>
                      <a:r>
                        <a:rPr lang="ko-KR" altLang="en-US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축약형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원소 이름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현재 </a:t>
                      </a:r>
                      <a:r>
                        <a:rPr lang="ko-KR" altLang="en-US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노드</a:t>
                      </a:r>
                      <a:endParaRPr lang="ko-KR" altLang="en-US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doc(</a:t>
                      </a:r>
                      <a:r>
                        <a:rPr lang="en-US" altLang="ko-KR" i="1" baseline="0" dirty="0" err="1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file_name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baseline="0" dirty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XML 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문서의 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root</a:t>
                      </a:r>
                      <a:r>
                        <a:rPr lang="ko-KR" altLang="en-US" baseline="0" dirty="0" smtClean="0"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를 반환하는 내장 함수</a:t>
                      </a:r>
                      <a:endParaRPr lang="en-US" altLang="ko-KR" baseline="0" dirty="0" smtClean="0"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271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XPath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613213"/>
          </a:xfrm>
        </p:spPr>
        <p:txBody>
          <a:bodyPr/>
          <a:lstStyle/>
          <a:p>
            <a:r>
              <a:rPr lang="en-US" altLang="ko-KR" dirty="0" err="1"/>
              <a:t>XPath</a:t>
            </a:r>
            <a:r>
              <a:rPr lang="ko-KR" altLang="en-US" dirty="0"/>
              <a:t>를 </a:t>
            </a:r>
            <a:r>
              <a:rPr lang="ko-KR" altLang="en-US" dirty="0" smtClean="0"/>
              <a:t>사용한 질의 예시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0895" y="1977829"/>
            <a:ext cx="8229600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altLang="ko-KR" sz="2000" b="1" dirty="0">
                <a:solidFill>
                  <a:srgbClr val="0070C0"/>
                </a:solidFill>
              </a:rPr>
              <a:t>/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Company</a:t>
            </a:r>
          </a:p>
          <a:p>
            <a:pPr marL="536575" lvl="1" indent="-357188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/>
              <a:t>Company </a:t>
            </a:r>
            <a:r>
              <a:rPr lang="ko-KR" altLang="en-US" sz="2000" b="1" dirty="0" err="1"/>
              <a:t>노드와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그의 모든 </a:t>
            </a:r>
            <a:r>
              <a:rPr lang="ko-KR" altLang="en-US" sz="2000" b="1" dirty="0"/>
              <a:t>자손 </a:t>
            </a:r>
            <a:r>
              <a:rPr lang="ko-KR" altLang="en-US" sz="2000" b="1" dirty="0" err="1" smtClean="0"/>
              <a:t>노드를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반환</a:t>
            </a:r>
            <a:endParaRPr lang="ko-KR" altLang="en-US" sz="2000" dirty="0"/>
          </a:p>
          <a:p>
            <a:pPr marL="457200" indent="-45720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altLang="ko-KR" sz="2000" b="1" dirty="0" smtClean="0">
                <a:solidFill>
                  <a:srgbClr val="0070C0"/>
                </a:solidFill>
              </a:rPr>
              <a:t>/Company/Department</a:t>
            </a:r>
          </a:p>
          <a:p>
            <a:pPr marL="536575" lvl="1" indent="-357188">
              <a:buClr>
                <a:srgbClr val="F5B363">
                  <a:lumMod val="75000"/>
                </a:srgbClr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000000"/>
                </a:solidFill>
              </a:rPr>
              <a:t>Department </a:t>
            </a:r>
            <a:r>
              <a:rPr lang="ko-KR" altLang="en-US" sz="2000" b="1" dirty="0" err="1">
                <a:solidFill>
                  <a:srgbClr val="000000"/>
                </a:solidFill>
              </a:rPr>
              <a:t>노드와</a:t>
            </a:r>
            <a:r>
              <a:rPr lang="ko-KR" altLang="en-US" sz="2000" b="1" dirty="0">
                <a:solidFill>
                  <a:srgbClr val="0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000000"/>
                </a:solidFill>
              </a:rPr>
              <a:t>그의 모든 </a:t>
            </a:r>
            <a:r>
              <a:rPr lang="ko-KR" altLang="en-US" sz="2000" b="1" dirty="0">
                <a:solidFill>
                  <a:srgbClr val="000000"/>
                </a:solidFill>
              </a:rPr>
              <a:t>자손 </a:t>
            </a:r>
            <a:r>
              <a:rPr lang="ko-KR" altLang="en-US" sz="2000" b="1" dirty="0" err="1" smtClean="0">
                <a:solidFill>
                  <a:srgbClr val="000000"/>
                </a:solidFill>
              </a:rPr>
              <a:t>노드를</a:t>
            </a:r>
            <a:r>
              <a:rPr lang="ko-KR" altLang="en-US" sz="2000" b="1" dirty="0" smtClean="0">
                <a:solidFill>
                  <a:srgbClr val="000000"/>
                </a:solidFill>
              </a:rPr>
              <a:t> 반환</a:t>
            </a:r>
            <a:endParaRPr lang="ko-KR" altLang="en-US" sz="2000" dirty="0" smtClean="0">
              <a:solidFill>
                <a:srgbClr val="000000"/>
              </a:solidFill>
            </a:endParaRPr>
          </a:p>
          <a:p>
            <a:pPr marL="457200" indent="-45720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altLang="ko-KR" sz="2000" b="1" dirty="0" smtClean="0">
                <a:solidFill>
                  <a:srgbClr val="0070C0"/>
                </a:solidFill>
              </a:rPr>
              <a:t>/</a:t>
            </a:r>
            <a:r>
              <a:rPr lang="en-US" altLang="ko-KR" sz="2000" b="1" dirty="0">
                <a:solidFill>
                  <a:srgbClr val="0070C0"/>
                </a:solidFill>
              </a:rPr>
              <a:t>Company/</a:t>
            </a:r>
            <a:r>
              <a:rPr lang="en-US" altLang="ko-KR" sz="2000" b="1" dirty="0" err="1">
                <a:solidFill>
                  <a:srgbClr val="0070C0"/>
                </a:solidFill>
              </a:rPr>
              <a:t>WorksOn</a:t>
            </a:r>
            <a:r>
              <a:rPr lang="en-US" altLang="ko-KR" sz="2000" b="1" dirty="0">
                <a:solidFill>
                  <a:srgbClr val="0070C0"/>
                </a:solidFill>
              </a:rPr>
              <a:t> [Hours&gt;15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]</a:t>
            </a:r>
          </a:p>
          <a:p>
            <a:pPr marL="536575" lvl="1" indent="-357188">
              <a:buClr>
                <a:srgbClr val="F5B363">
                  <a:lumMod val="75000"/>
                </a:srgbClr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 err="1" smtClean="0">
                <a:solidFill>
                  <a:srgbClr val="000000"/>
                </a:solidFill>
              </a:rPr>
              <a:t>WorksOn</a:t>
            </a:r>
            <a:r>
              <a:rPr lang="en-US" altLang="ko-KR" sz="2000" b="1" dirty="0" smtClean="0">
                <a:solidFill>
                  <a:srgbClr val="000000"/>
                </a:solidFill>
              </a:rPr>
              <a:t> </a:t>
            </a:r>
            <a:r>
              <a:rPr lang="ko-KR" altLang="en-US" sz="2000" b="1" dirty="0" err="1">
                <a:solidFill>
                  <a:srgbClr val="000000"/>
                </a:solidFill>
              </a:rPr>
              <a:t>노드와</a:t>
            </a:r>
            <a:r>
              <a:rPr lang="ko-KR" altLang="en-US" sz="2000" b="1" dirty="0">
                <a:solidFill>
                  <a:srgbClr val="0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000000"/>
                </a:solidFill>
              </a:rPr>
              <a:t>그의 자손 </a:t>
            </a:r>
            <a:r>
              <a:rPr lang="ko-KR" altLang="en-US" sz="2000" b="1" dirty="0" err="1" smtClean="0">
                <a:solidFill>
                  <a:srgbClr val="000000"/>
                </a:solidFill>
              </a:rPr>
              <a:t>노드</a:t>
            </a:r>
            <a:r>
              <a:rPr lang="ko-KR" altLang="en-US" sz="2000" b="1" dirty="0" smtClean="0">
                <a:solidFill>
                  <a:srgbClr val="000000"/>
                </a:solidFill>
              </a:rPr>
              <a:t> 중에서 </a:t>
            </a:r>
            <a:r>
              <a:rPr lang="en-US" altLang="ko-KR" sz="2000" b="1" dirty="0">
                <a:solidFill>
                  <a:srgbClr val="000000"/>
                </a:solidFill>
              </a:rPr>
              <a:t>Hours&gt;15</a:t>
            </a:r>
            <a:r>
              <a:rPr lang="ko-KR" altLang="en-US" sz="2000" b="1" dirty="0">
                <a:solidFill>
                  <a:srgbClr val="000000"/>
                </a:solidFill>
              </a:rPr>
              <a:t>인 </a:t>
            </a:r>
            <a:r>
              <a:rPr lang="ko-KR" altLang="en-US" sz="2000" b="1" dirty="0" err="1" smtClean="0">
                <a:solidFill>
                  <a:srgbClr val="000000"/>
                </a:solidFill>
              </a:rPr>
              <a:t>노드를</a:t>
            </a:r>
            <a:r>
              <a:rPr lang="ko-KR" altLang="en-US" sz="2000" b="1" dirty="0" smtClean="0">
                <a:solidFill>
                  <a:srgbClr val="000000"/>
                </a:solidFill>
              </a:rPr>
              <a:t> 반환</a:t>
            </a:r>
            <a:endParaRPr lang="ko-KR" altLang="en-US" sz="2000" dirty="0" smtClean="0">
              <a:solidFill>
                <a:srgbClr val="000000"/>
              </a:solidFill>
            </a:endParaRPr>
          </a:p>
          <a:p>
            <a:pPr marL="457200" indent="-45720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altLang="ko-KR" sz="2000" b="1" dirty="0" smtClean="0">
                <a:solidFill>
                  <a:srgbClr val="0070C0"/>
                </a:solidFill>
              </a:rPr>
              <a:t>/</a:t>
            </a:r>
            <a:r>
              <a:rPr lang="en-US" altLang="ko-KR" sz="2000" b="1" dirty="0">
                <a:solidFill>
                  <a:srgbClr val="0070C0"/>
                </a:solidFill>
              </a:rPr>
              <a:t>Company/Employee [Salary&gt;50000]/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Address</a:t>
            </a:r>
          </a:p>
          <a:p>
            <a:pPr marL="536575" lvl="1" indent="-357188">
              <a:buClr>
                <a:srgbClr val="F5B363">
                  <a:lumMod val="75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0000"/>
                </a:solidFill>
              </a:rPr>
              <a:t>봉급이 </a:t>
            </a:r>
            <a:r>
              <a:rPr lang="en-US" altLang="ko-KR" sz="2000" b="1" dirty="0" smtClean="0">
                <a:solidFill>
                  <a:srgbClr val="000000"/>
                </a:solidFill>
              </a:rPr>
              <a:t>50000</a:t>
            </a:r>
            <a:r>
              <a:rPr lang="ko-KR" altLang="en-US" sz="2000" b="1" dirty="0" smtClean="0">
                <a:solidFill>
                  <a:srgbClr val="000000"/>
                </a:solidFill>
              </a:rPr>
              <a:t>보다 큰 </a:t>
            </a:r>
            <a:r>
              <a:rPr lang="en-US" altLang="ko-KR" sz="2000" b="1" dirty="0" smtClean="0">
                <a:solidFill>
                  <a:srgbClr val="000000"/>
                </a:solidFill>
              </a:rPr>
              <a:t>Employee </a:t>
            </a:r>
            <a:r>
              <a:rPr lang="ko-KR" altLang="en-US" sz="2000" b="1" dirty="0" err="1" smtClean="0">
                <a:solidFill>
                  <a:srgbClr val="000000"/>
                </a:solidFill>
              </a:rPr>
              <a:t>노드에</a:t>
            </a:r>
            <a:r>
              <a:rPr lang="ko-KR" altLang="en-US" sz="2000" b="1" dirty="0" smtClean="0">
                <a:solidFill>
                  <a:srgbClr val="000000"/>
                </a:solidFill>
              </a:rPr>
              <a:t> 속하는 </a:t>
            </a:r>
            <a:r>
              <a:rPr lang="en-US" altLang="ko-KR" sz="2000" b="1" dirty="0">
                <a:solidFill>
                  <a:srgbClr val="000000"/>
                </a:solidFill>
              </a:rPr>
              <a:t>Address </a:t>
            </a:r>
            <a:r>
              <a:rPr lang="ko-KR" altLang="en-US" sz="2000" b="1" dirty="0" err="1" smtClean="0">
                <a:solidFill>
                  <a:srgbClr val="000000"/>
                </a:solidFill>
              </a:rPr>
              <a:t>노드</a:t>
            </a:r>
            <a:r>
              <a:rPr lang="ko-KR" altLang="en-US" sz="2000" b="1" dirty="0" smtClean="0">
                <a:solidFill>
                  <a:srgbClr val="000000"/>
                </a:solidFill>
              </a:rPr>
              <a:t> 반환</a:t>
            </a:r>
            <a:endParaRPr lang="ko-KR" altLang="en-US" sz="2000" dirty="0" smtClean="0">
              <a:solidFill>
                <a:srgbClr val="000000"/>
              </a:solidFill>
            </a:endParaRPr>
          </a:p>
          <a:p>
            <a:pPr marL="457200" indent="-45720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altLang="ko-KR" sz="2000" b="1" dirty="0" smtClean="0">
                <a:solidFill>
                  <a:srgbClr val="0070C0"/>
                </a:solidFill>
              </a:rPr>
              <a:t>//</a:t>
            </a:r>
            <a:r>
              <a:rPr lang="en-US" altLang="ko-KR" sz="2000" b="1" dirty="0">
                <a:solidFill>
                  <a:srgbClr val="0070C0"/>
                </a:solidFill>
              </a:rPr>
              <a:t>Employee [Salary&gt;50000]/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Address</a:t>
            </a:r>
          </a:p>
          <a:p>
            <a:pPr marL="536575" lvl="1" indent="-357188">
              <a:buClr>
                <a:srgbClr val="F5B363">
                  <a:lumMod val="75000"/>
                </a:srgbClr>
              </a:buClr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0000"/>
                </a:solidFill>
              </a:rPr>
              <a:t>4</a:t>
            </a:r>
            <a:r>
              <a:rPr lang="ko-KR" altLang="en-US" sz="2000" dirty="0" smtClean="0">
                <a:solidFill>
                  <a:srgbClr val="000000"/>
                </a:solidFill>
              </a:rPr>
              <a:t>번과 동일한 결과</a:t>
            </a:r>
            <a:endParaRPr lang="ko-KR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040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XQuery(1)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2913353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W3C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에 대한 표준 질의어로 발전시키고 있는 언어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Quilt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질의어에서</a:t>
            </a:r>
            <a:r>
              <a:rPr lang="ko-KR" altLang="en-US" dirty="0" smtClean="0"/>
              <a:t> 시작된 언어로서 </a:t>
            </a:r>
            <a:r>
              <a:rPr lang="en-US" altLang="ko-KR" dirty="0" err="1" smtClean="0"/>
              <a:t>XPath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식을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질의문의 결과 </a:t>
            </a:r>
            <a:r>
              <a:rPr lang="en-US" altLang="ko-KR" dirty="0" smtClean="0"/>
              <a:t>: tree </a:t>
            </a:r>
            <a:r>
              <a:rPr lang="ko-KR" altLang="en-US" dirty="0" smtClean="0"/>
              <a:t>구조를 갖는 </a:t>
            </a:r>
            <a:r>
              <a:rPr lang="ko-KR" altLang="en-US" dirty="0" err="1" smtClean="0"/>
              <a:t>노드들의</a:t>
            </a:r>
            <a:r>
              <a:rPr lang="ko-KR" altLang="en-US" dirty="0" smtClean="0"/>
              <a:t> 리스트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개 이상의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문서에 대한 일반적인 질의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질의문의 형식 </a:t>
            </a:r>
            <a:r>
              <a:rPr lang="en-US" altLang="ko-KR" dirty="0" smtClean="0"/>
              <a:t>: FLWR(For-Let-Where-Return)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9496" y="4147794"/>
            <a:ext cx="752730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</a:pP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FOR &lt;iterator</a:t>
            </a:r>
            <a:r>
              <a:rPr lang="ko-KR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변수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&gt; IN &lt;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XPath</a:t>
            </a:r>
            <a:r>
              <a:rPr lang="ko-KR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식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&gt;	     </a:t>
            </a:r>
            <a:r>
              <a:rPr lang="en-US" altLang="ko-KR" sz="2000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// for </a:t>
            </a:r>
            <a:r>
              <a:rPr lang="en-US" altLang="ko-KR" sz="2000" dirty="0">
                <a:solidFill>
                  <a:srgbClr val="FF66FF"/>
                </a:solidFill>
                <a:latin typeface="Times New Roman" panose="02020603050405020304" pitchFamily="18" charset="0"/>
              </a:rPr>
              <a:t>each x∈{result node set}</a:t>
            </a: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LET 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&lt;collection</a:t>
            </a:r>
            <a:r>
              <a:rPr lang="ko-KR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변수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&gt; := &lt;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XPath</a:t>
            </a:r>
            <a:r>
              <a:rPr lang="ko-KR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식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&gt;  </a:t>
            </a:r>
            <a:r>
              <a:rPr lang="en-US" altLang="ko-KR" sz="2000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// </a:t>
            </a:r>
            <a:r>
              <a:rPr lang="ko-KR" altLang="en-US" sz="2000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질의결과를 변수에</a:t>
            </a:r>
            <a:r>
              <a:rPr lang="en-US" altLang="ko-KR" sz="2000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2000" dirty="0">
                <a:solidFill>
                  <a:srgbClr val="FF66FF"/>
                </a:solidFill>
                <a:latin typeface="Times New Roman" panose="02020603050405020304" pitchFamily="18" charset="0"/>
              </a:rPr>
              <a:t>저장</a:t>
            </a: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WHERE 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&lt;FOR/LET</a:t>
            </a:r>
            <a:r>
              <a:rPr lang="ko-KR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의 검색조건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&gt;     </a:t>
            </a:r>
            <a:r>
              <a:rPr lang="en-US" altLang="ko-KR" sz="2000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// FOR/LET</a:t>
            </a:r>
            <a:r>
              <a:rPr lang="ko-KR" altLang="en-US" sz="2000" dirty="0">
                <a:solidFill>
                  <a:srgbClr val="FF66FF"/>
                </a:solidFill>
                <a:latin typeface="Times New Roman" panose="02020603050405020304" pitchFamily="18" charset="0"/>
              </a:rPr>
              <a:t>의 검색조건</a:t>
            </a: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RETURN 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ko-KR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질의결과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&gt;                         </a:t>
            </a:r>
            <a:r>
              <a:rPr lang="en-US" altLang="ko-KR" sz="2000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//</a:t>
            </a:r>
            <a:r>
              <a:rPr lang="ko-KR" altLang="en-US" sz="2000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질의결과 </a:t>
            </a:r>
            <a:r>
              <a:rPr lang="ko-KR" altLang="en-US" sz="2000" dirty="0">
                <a:solidFill>
                  <a:srgbClr val="FF66FF"/>
                </a:solidFill>
                <a:latin typeface="Times New Roman" panose="02020603050405020304" pitchFamily="18" charset="0"/>
              </a:rPr>
              <a:t>반환</a:t>
            </a:r>
            <a:endParaRPr lang="ko-KR" altLang="en-US" sz="2000" dirty="0" smtClean="0">
              <a:solidFill>
                <a:srgbClr val="FF66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637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XQuery(2)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613213"/>
          </a:xfrm>
        </p:spPr>
        <p:txBody>
          <a:bodyPr/>
          <a:lstStyle/>
          <a:p>
            <a:r>
              <a:rPr lang="en-US" altLang="ko-KR" dirty="0" smtClean="0"/>
              <a:t>XQuery</a:t>
            </a:r>
            <a:r>
              <a:rPr lang="ko-KR" altLang="en-US" dirty="0" smtClean="0"/>
              <a:t>를 사용한 질의 예시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977829"/>
            <a:ext cx="8333296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</a:pPr>
            <a:r>
              <a:rPr lang="en-US" altLang="ko-KR" b="1" dirty="0" smtClean="0"/>
              <a:t>▣ </a:t>
            </a:r>
            <a:r>
              <a:rPr lang="en-US" altLang="ko-KR" b="1" dirty="0"/>
              <a:t>Salary&gt;50000</a:t>
            </a:r>
            <a:r>
              <a:rPr lang="ko-KR" altLang="en-US" b="1" dirty="0"/>
              <a:t>을 만족하는 </a:t>
            </a:r>
            <a:r>
              <a:rPr lang="en-US" altLang="ko-KR" b="1" dirty="0"/>
              <a:t>Employee </a:t>
            </a:r>
            <a:r>
              <a:rPr lang="ko-KR" altLang="en-US" b="1" dirty="0" err="1"/>
              <a:t>노드의</a:t>
            </a:r>
            <a:r>
              <a:rPr lang="ko-KR" altLang="en-US" b="1" dirty="0"/>
              <a:t> 각 </a:t>
            </a:r>
            <a:r>
              <a:rPr lang="en-US" altLang="ko-KR" b="1" dirty="0"/>
              <a:t>Address </a:t>
            </a:r>
            <a:r>
              <a:rPr lang="ko-KR" altLang="en-US" b="1" dirty="0" err="1"/>
              <a:t>노드에</a:t>
            </a:r>
            <a:r>
              <a:rPr lang="ko-KR" altLang="en-US" b="1" dirty="0"/>
              <a:t> 대해 </a:t>
            </a:r>
            <a:r>
              <a:rPr lang="en-US" altLang="ko-KR" b="1" dirty="0"/>
              <a:t>Number, Street, Zip</a:t>
            </a:r>
            <a:r>
              <a:rPr lang="ko-KR" altLang="en-US" b="1" dirty="0"/>
              <a:t>을 </a:t>
            </a:r>
            <a:r>
              <a:rPr lang="ko-KR" altLang="en-US" b="1" dirty="0" smtClean="0"/>
              <a:t>반환하라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n-US" altLang="ko-KR" b="1" dirty="0" smtClean="0">
                <a:solidFill>
                  <a:srgbClr val="0070C0"/>
                </a:solidFill>
              </a:rPr>
              <a:t>FOR </a:t>
            </a:r>
            <a:r>
              <a:rPr lang="en-US" altLang="ko-KR" b="1" dirty="0">
                <a:solidFill>
                  <a:srgbClr val="0070C0"/>
                </a:solidFill>
              </a:rPr>
              <a:t>$x IN </a:t>
            </a:r>
            <a:r>
              <a:rPr lang="en-US" altLang="ko-KR" b="1" dirty="0" smtClean="0">
                <a:solidFill>
                  <a:srgbClr val="0070C0"/>
                </a:solidFill>
              </a:rPr>
              <a:t>doc(</a:t>
            </a:r>
            <a:r>
              <a:rPr lang="en-US" altLang="ko-KR" b="1" dirty="0" smtClean="0">
                <a:solidFill>
                  <a:srgbClr val="0070C0"/>
                </a:solidFill>
                <a:hlinkClick r:id="rId2"/>
              </a:rPr>
              <a:t>www.company.com/info.xml</a:t>
            </a:r>
            <a:r>
              <a:rPr lang="en-US" altLang="ko-KR" b="1" dirty="0" smtClean="0">
                <a:solidFill>
                  <a:srgbClr val="0070C0"/>
                </a:solidFill>
              </a:rPr>
              <a:t>)</a:t>
            </a: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n-US" altLang="ko-KR" b="1" dirty="0">
                <a:solidFill>
                  <a:srgbClr val="0070C0"/>
                </a:solidFill>
              </a:rPr>
              <a:t>	</a:t>
            </a:r>
            <a:r>
              <a:rPr lang="en-US" altLang="ko-KR" b="1" dirty="0" smtClean="0">
                <a:solidFill>
                  <a:srgbClr val="0070C0"/>
                </a:solidFill>
              </a:rPr>
              <a:t>//Employee[Salary&gt;50000]/Address</a:t>
            </a: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n-US" altLang="ko-KR" b="1" dirty="0" smtClean="0">
                <a:solidFill>
                  <a:srgbClr val="0070C0"/>
                </a:solidFill>
              </a:rPr>
              <a:t>RETURN </a:t>
            </a:r>
            <a:r>
              <a:rPr lang="en-US" altLang="ko-KR" b="1" dirty="0">
                <a:solidFill>
                  <a:srgbClr val="0070C0"/>
                </a:solidFill>
              </a:rPr>
              <a:t>&lt;res&gt; $x/Number, $x/Street, $x/Zip &lt;/res</a:t>
            </a:r>
            <a:r>
              <a:rPr lang="en-US" altLang="ko-KR" b="1" dirty="0" smtClean="0">
                <a:solidFill>
                  <a:srgbClr val="0070C0"/>
                </a:solidFill>
              </a:rPr>
              <a:t>&gt;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3590056"/>
            <a:ext cx="833329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▣ </a:t>
            </a:r>
            <a:r>
              <a:rPr lang="en-US" altLang="ko-KR" b="1" dirty="0"/>
              <a:t>Join</a:t>
            </a:r>
            <a:r>
              <a:rPr lang="ko-KR" altLang="en-US" b="1" dirty="0"/>
              <a:t>을 사용한 질의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FOR </a:t>
            </a:r>
            <a:r>
              <a:rPr lang="en-US" altLang="ko-KR" b="1" dirty="0">
                <a:solidFill>
                  <a:srgbClr val="0070C0"/>
                </a:solidFill>
              </a:rPr>
              <a:t>$x IN /Company/Employee, $y IN /Company/</a:t>
            </a:r>
            <a:r>
              <a:rPr lang="en-US" altLang="ko-KR" b="1" dirty="0" err="1">
                <a:solidFill>
                  <a:srgbClr val="0070C0"/>
                </a:solidFill>
              </a:rPr>
              <a:t>WorksOn</a:t>
            </a:r>
            <a:r>
              <a:rPr lang="en-US" altLang="ko-KR" b="1" dirty="0">
                <a:solidFill>
                  <a:srgbClr val="0070C0"/>
                </a:solidFill>
              </a:rPr>
              <a:t> [</a:t>
            </a:r>
            <a:r>
              <a:rPr lang="en-US" altLang="ko-KR" b="1" dirty="0" err="1">
                <a:solidFill>
                  <a:srgbClr val="0070C0"/>
                </a:solidFill>
              </a:rPr>
              <a:t>ProjId</a:t>
            </a:r>
            <a:r>
              <a:rPr lang="en-US" altLang="ko-KR" b="1" dirty="0">
                <a:solidFill>
                  <a:srgbClr val="0070C0"/>
                </a:solidFill>
              </a:rPr>
              <a:t>=5]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b="1" dirty="0">
                <a:solidFill>
                  <a:srgbClr val="0070C0"/>
                </a:solidFill>
              </a:rPr>
              <a:t>WHERE $y/Hours&gt;20 AND $x/</a:t>
            </a:r>
            <a:r>
              <a:rPr lang="en-US" altLang="ko-KR" b="1" dirty="0" err="1">
                <a:solidFill>
                  <a:srgbClr val="0070C0"/>
                </a:solidFill>
              </a:rPr>
              <a:t>EmpId</a:t>
            </a:r>
            <a:r>
              <a:rPr lang="en-US" altLang="ko-KR" b="1" dirty="0">
                <a:solidFill>
                  <a:srgbClr val="0070C0"/>
                </a:solidFill>
              </a:rPr>
              <a:t>=&amp;</a:t>
            </a:r>
            <a:r>
              <a:rPr lang="en-US" altLang="ko-KR" b="1" dirty="0" err="1">
                <a:solidFill>
                  <a:srgbClr val="0070C0"/>
                </a:solidFill>
              </a:rPr>
              <a:t>y.EmpId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b="1" dirty="0">
                <a:solidFill>
                  <a:srgbClr val="0070C0"/>
                </a:solidFill>
              </a:rPr>
              <a:t>RETURN &lt;res&gt; $x/</a:t>
            </a:r>
            <a:r>
              <a:rPr lang="en-US" altLang="ko-KR" b="1" dirty="0" err="1">
                <a:solidFill>
                  <a:srgbClr val="0070C0"/>
                </a:solidFill>
              </a:rPr>
              <a:t>EmpName</a:t>
            </a:r>
            <a:r>
              <a:rPr lang="en-US" altLang="ko-KR" b="1" dirty="0">
                <a:solidFill>
                  <a:srgbClr val="0070C0"/>
                </a:solidFill>
              </a:rPr>
              <a:t>, $y/Hours &lt;/res</a:t>
            </a:r>
            <a:r>
              <a:rPr lang="en-US" altLang="ko-KR" b="1" dirty="0" smtClean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199" y="4925284"/>
            <a:ext cx="8333296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▣ </a:t>
            </a:r>
            <a:r>
              <a:rPr lang="ko-KR" altLang="en-US" b="1" dirty="0" smtClean="0"/>
              <a:t>결과를 저장하는 질의</a:t>
            </a:r>
            <a:endParaRPr lang="en-US" altLang="ko-KR" b="1" dirty="0" smtClean="0"/>
          </a:p>
          <a:p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</a:rPr>
              <a:t>FOR $x IN /Company/Employee/</a:t>
            </a:r>
            <a:r>
              <a:rPr lang="en-US" altLang="ko-KR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EmpId</a:t>
            </a:r>
            <a:endParaRPr lang="en-US" altLang="ko-KR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</a:rPr>
              <a:t>LET $y := /Company/</a:t>
            </a:r>
            <a:r>
              <a:rPr lang="en-US" altLang="ko-KR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WorksOn</a:t>
            </a:r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</a:rPr>
              <a:t> [</a:t>
            </a:r>
            <a:r>
              <a:rPr lang="en-US" altLang="ko-KR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EmpId</a:t>
            </a:r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</a:rPr>
              <a:t>=$x]</a:t>
            </a:r>
          </a:p>
          <a:p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</a:rPr>
              <a:t>WHERE COUNT($y)&gt;3</a:t>
            </a:r>
          </a:p>
          <a:p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</a:rPr>
              <a:t>RETURN &lt;res&gt; $x &lt;/res&gt;</a:t>
            </a:r>
          </a:p>
        </p:txBody>
      </p:sp>
    </p:spTree>
    <p:extLst>
      <p:ext uri="{BB962C8B-B14F-4D97-AF65-F5344CB8AC3E}">
        <p14:creationId xmlns:p14="http://schemas.microsoft.com/office/powerpoint/2010/main" val="3610661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XSLT(1)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39"/>
            <a:ext cx="8229601" cy="5317189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XML </a:t>
            </a:r>
            <a:r>
              <a:rPr lang="ko-KR" altLang="en-US" dirty="0"/>
              <a:t>문서를 다른 타입의 문서</a:t>
            </a:r>
            <a:r>
              <a:rPr lang="en-US" altLang="ko-KR" dirty="0" smtClean="0"/>
              <a:t>(HTML</a:t>
            </a:r>
            <a:r>
              <a:rPr lang="en-US" altLang="ko-KR" dirty="0"/>
              <a:t>, text)</a:t>
            </a:r>
            <a:r>
              <a:rPr lang="ko-KR" altLang="en-US" dirty="0"/>
              <a:t>로 변환하는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문서의 </a:t>
            </a:r>
            <a:r>
              <a:rPr lang="ko-KR" altLang="en-US" dirty="0"/>
              <a:t>구조 변경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문서 </a:t>
            </a:r>
            <a:r>
              <a:rPr lang="ko-KR" altLang="en-US" dirty="0"/>
              <a:t>디스플레이 형식 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(</a:t>
            </a:r>
            <a:r>
              <a:rPr lang="en-US" altLang="ko-KR" dirty="0"/>
              <a:t>markup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기능</a:t>
            </a:r>
            <a:endParaRPr lang="en-US" altLang="ko-KR" dirty="0"/>
          </a:p>
          <a:p>
            <a:pPr lvl="1"/>
            <a:r>
              <a:rPr lang="en-US" altLang="ko-KR" dirty="0" smtClean="0"/>
              <a:t>XSL(XML </a:t>
            </a:r>
            <a:r>
              <a:rPr lang="ko-KR" altLang="en-US" dirty="0"/>
              <a:t>문서의 </a:t>
            </a:r>
            <a:r>
              <a:rPr lang="ko-KR" altLang="en-US" dirty="0" smtClean="0"/>
              <a:t>표현 </a:t>
            </a:r>
            <a:r>
              <a:rPr lang="ko-KR" altLang="en-US" dirty="0"/>
              <a:t>형식을 </a:t>
            </a:r>
            <a:r>
              <a:rPr lang="ko-KR" altLang="en-US" dirty="0" smtClean="0"/>
              <a:t>기술하는 </a:t>
            </a:r>
            <a:r>
              <a:rPr lang="ko-KR" altLang="en-US" dirty="0"/>
              <a:t>언어</a:t>
            </a:r>
            <a:r>
              <a:rPr lang="en-US" altLang="ko-KR" dirty="0"/>
              <a:t>)</a:t>
            </a:r>
            <a:r>
              <a:rPr lang="ko-KR" altLang="en-US" dirty="0"/>
              <a:t>의 일부</a:t>
            </a:r>
          </a:p>
          <a:p>
            <a:pPr lvl="1"/>
            <a:r>
              <a:rPr lang="ko-KR" altLang="en-US" dirty="0" smtClean="0"/>
              <a:t>기본 구문</a:t>
            </a:r>
            <a:r>
              <a:rPr lang="en-US" altLang="ko-KR" dirty="0"/>
              <a:t>: </a:t>
            </a:r>
            <a:r>
              <a:rPr lang="en-US" altLang="ko-KR" dirty="0" smtClean="0"/>
              <a:t>Template</a:t>
            </a:r>
            <a:r>
              <a:rPr lang="ko-KR" altLang="en-US" dirty="0" smtClean="0"/>
              <a:t>이라는 일련의 순환 규칙으로 표현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en-US" altLang="ko-KR" dirty="0" err="1" smtClean="0"/>
              <a:t>Xpath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node</a:t>
            </a:r>
            <a:r>
              <a:rPr lang="ko-KR" altLang="en-US" dirty="0"/>
              <a:t>를 선택하고</a:t>
            </a:r>
            <a:r>
              <a:rPr lang="en-US" altLang="ko-KR" dirty="0" smtClean="0"/>
              <a:t>,		// match </a:t>
            </a:r>
            <a:r>
              <a:rPr lang="ko-KR" altLang="en-US" dirty="0" smtClean="0"/>
              <a:t>절</a:t>
            </a:r>
            <a:endParaRPr lang="en-US" altLang="ko-KR" dirty="0" smtClean="0"/>
          </a:p>
          <a:p>
            <a:pPr marL="1074738" lvl="2" indent="-361950">
              <a:buFont typeface="+mj-ea"/>
              <a:buAutoNum type="circleNumDbPlain"/>
            </a:pPr>
            <a:r>
              <a:rPr lang="ko-KR" altLang="en-US" dirty="0" smtClean="0"/>
              <a:t>선택한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에 대한 </a:t>
            </a:r>
            <a:r>
              <a:rPr lang="ko-KR" altLang="en-US" dirty="0"/>
              <a:t>변환 규칙을 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	// select </a:t>
            </a:r>
            <a:r>
              <a:rPr lang="ko-KR" altLang="en-US" dirty="0" smtClean="0"/>
              <a:t>절</a:t>
            </a:r>
            <a:endParaRPr lang="en-US" altLang="ko-KR" dirty="0" smtClean="0"/>
          </a:p>
          <a:p>
            <a:pPr marL="446088" indent="-457200"/>
            <a:r>
              <a:rPr lang="en-US" altLang="ko-KR" dirty="0"/>
              <a:t>XSLT</a:t>
            </a:r>
            <a:r>
              <a:rPr lang="ko-KR" altLang="en-US" dirty="0"/>
              <a:t>를 사용한 질의 </a:t>
            </a:r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801688" lvl="1" indent="-457200"/>
            <a:r>
              <a:rPr lang="en-US" altLang="ko-KR" dirty="0" smtClean="0"/>
              <a:t>Simple Template</a:t>
            </a:r>
          </a:p>
          <a:p>
            <a:pPr marL="801688" lvl="1" indent="-457200"/>
            <a:r>
              <a:rPr lang="en-US" altLang="ko-KR" dirty="0" smtClean="0"/>
              <a:t>Apply Template -&gt; structural recursion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marL="1074738" lvl="2" indent="-358775"/>
            <a:r>
              <a:rPr lang="ko-KR" altLang="en-US" dirty="0" smtClean="0"/>
              <a:t>템플릿이 </a:t>
            </a:r>
            <a:r>
              <a:rPr lang="en-US" altLang="ko-KR" dirty="0" smtClean="0"/>
              <a:t>tree </a:t>
            </a:r>
            <a:r>
              <a:rPr lang="ko-KR" altLang="en-US" dirty="0" smtClean="0"/>
              <a:t>구조의 한 원소와 일치되면 그 원소는 물론 하위의 모든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에 대해서도 반복적으로 </a:t>
            </a:r>
            <a:r>
              <a:rPr lang="ko-KR" altLang="en-US" dirty="0"/>
              <a:t>적</a:t>
            </a:r>
            <a:r>
              <a:rPr lang="ko-KR" altLang="en-US" dirty="0" smtClean="0"/>
              <a:t>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52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XSLT(2)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199" y="3195391"/>
            <a:ext cx="8333296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</a:rPr>
              <a:t>▣ </a:t>
            </a:r>
            <a:r>
              <a:rPr lang="en-US" altLang="ko-KR" dirty="0" smtClean="0">
                <a:latin typeface="Times New Roman" panose="02020603050405020304" pitchFamily="18" charset="0"/>
              </a:rPr>
              <a:t>apply-template </a:t>
            </a:r>
            <a:r>
              <a:rPr lang="ko-KR" altLang="en-US" dirty="0" smtClean="0">
                <a:latin typeface="Times New Roman" panose="02020603050405020304" pitchFamily="18" charset="0"/>
              </a:rPr>
              <a:t>예</a:t>
            </a:r>
            <a:r>
              <a:rPr lang="en-US" altLang="ko-KR" dirty="0" smtClean="0">
                <a:latin typeface="Times New Roman" panose="02020603050405020304" pitchFamily="18" charset="0"/>
              </a:rPr>
              <a:t>: </a:t>
            </a:r>
            <a:r>
              <a:rPr lang="ko-KR" altLang="en-US" dirty="0">
                <a:latin typeface="Times New Roman" panose="02020603050405020304" pitchFamily="18" charset="0"/>
              </a:rPr>
              <a:t>모든 </a:t>
            </a:r>
            <a:r>
              <a:rPr lang="en-US" altLang="ko-KR" dirty="0" err="1">
                <a:latin typeface="Times New Roman" panose="02020603050405020304" pitchFamily="18" charset="0"/>
              </a:rPr>
              <a:t>subtree</a:t>
            </a:r>
            <a:r>
              <a:rPr lang="ko-KR" altLang="en-US" dirty="0">
                <a:latin typeface="Times New Roman" panose="02020603050405020304" pitchFamily="18" charset="0"/>
              </a:rPr>
              <a:t>에 대해서도 반복적으로 </a:t>
            </a:r>
            <a:r>
              <a:rPr lang="ko-KR" altLang="en-US" dirty="0" smtClean="0">
                <a:latin typeface="Times New Roman" panose="02020603050405020304" pitchFamily="18" charset="0"/>
              </a:rPr>
              <a:t>적용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&lt;</a:t>
            </a:r>
            <a:r>
              <a:rPr lang="en-US" altLang="ko-KR" dirty="0" err="1">
                <a:latin typeface="Times New Roman" panose="02020603050405020304" pitchFamily="18" charset="0"/>
              </a:rPr>
              <a:t>xsl:template</a:t>
            </a:r>
            <a:r>
              <a:rPr lang="en-US" altLang="ko-KR" dirty="0">
                <a:latin typeface="Times New Roman" panose="02020603050405020304" pitchFamily="18" charset="0"/>
              </a:rPr>
              <a:t> match="/Company</a:t>
            </a:r>
            <a:r>
              <a:rPr lang="en-US" altLang="ko-KR" dirty="0" smtClean="0">
                <a:latin typeface="Times New Roman" panose="02020603050405020304" pitchFamily="18" charset="0"/>
              </a:rPr>
              <a:t>"&gt;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&lt;</a:t>
            </a:r>
            <a:r>
              <a:rPr lang="en-US" altLang="ko-KR" dirty="0" err="1">
                <a:latin typeface="Times New Roman" panose="02020603050405020304" pitchFamily="18" charset="0"/>
              </a:rPr>
              <a:t>xsl:apply-templates</a:t>
            </a:r>
            <a:r>
              <a:rPr lang="en-US" altLang="ko-KR" dirty="0">
                <a:latin typeface="Times New Roman" panose="02020603050405020304" pitchFamily="18" charset="0"/>
              </a:rPr>
              <a:t> select="Project</a:t>
            </a:r>
            <a:r>
              <a:rPr lang="en-US" altLang="ko-KR" dirty="0" smtClean="0">
                <a:latin typeface="Times New Roman" panose="02020603050405020304" pitchFamily="18" charset="0"/>
              </a:rPr>
              <a:t>"/&gt;	</a:t>
            </a:r>
            <a:r>
              <a:rPr lang="en-US" altLang="ko-KR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// </a:t>
            </a:r>
            <a:r>
              <a:rPr lang="ko-KR" altLang="en-US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모든 </a:t>
            </a:r>
            <a:r>
              <a:rPr lang="en-US" altLang="ko-KR" i="1" dirty="0" err="1" smtClean="0">
                <a:solidFill>
                  <a:srgbClr val="FF66FF"/>
                </a:solidFill>
                <a:latin typeface="Times New Roman" panose="02020603050405020304" pitchFamily="18" charset="0"/>
              </a:rPr>
              <a:t>subtree</a:t>
            </a:r>
            <a:r>
              <a:rPr lang="ko-KR" altLang="en-US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에 적용</a:t>
            </a:r>
            <a:endParaRPr lang="ko-KR" altLang="en-US" dirty="0">
              <a:solidFill>
                <a:srgbClr val="FF66FF"/>
              </a:solidFill>
              <a:latin typeface="Times New Roman" panose="02020603050405020304" pitchFamily="18" charset="0"/>
            </a:endParaRPr>
          </a:p>
          <a:p>
            <a:r>
              <a:rPr lang="ko-KR" altLang="en-US" dirty="0">
                <a:latin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Times New Roman" panose="02020603050405020304" pitchFamily="18" charset="0"/>
              </a:rPr>
              <a:t>   </a:t>
            </a:r>
            <a:r>
              <a:rPr lang="en-US" altLang="ko-KR" dirty="0" smtClean="0">
                <a:latin typeface="Times New Roman" panose="02020603050405020304" pitchFamily="18" charset="0"/>
              </a:rPr>
              <a:t>&lt;</a:t>
            </a:r>
            <a:r>
              <a:rPr lang="en-US" altLang="ko-KR" dirty="0" err="1">
                <a:latin typeface="Times New Roman" panose="02020603050405020304" pitchFamily="18" charset="0"/>
              </a:rPr>
              <a:t>xsl:sort</a:t>
            </a:r>
            <a:r>
              <a:rPr lang="en-US" altLang="ko-KR" dirty="0">
                <a:latin typeface="Times New Roman" panose="02020603050405020304" pitchFamily="18" charset="0"/>
              </a:rPr>
              <a:t> select="</a:t>
            </a:r>
            <a:r>
              <a:rPr lang="en-US" altLang="ko-KR" dirty="0" err="1">
                <a:latin typeface="Times New Roman" panose="02020603050405020304" pitchFamily="18" charset="0"/>
              </a:rPr>
              <a:t>ProjName</a:t>
            </a:r>
            <a:r>
              <a:rPr lang="en-US" altLang="ko-KR" dirty="0">
                <a:latin typeface="Times New Roman" panose="02020603050405020304" pitchFamily="18" charset="0"/>
              </a:rPr>
              <a:t>"/&gt;	</a:t>
            </a:r>
            <a:r>
              <a:rPr lang="en-US" altLang="ko-KR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// Project </a:t>
            </a:r>
            <a:r>
              <a:rPr lang="ko-KR" altLang="en-US" dirty="0" err="1">
                <a:solidFill>
                  <a:srgbClr val="FF66FF"/>
                </a:solidFill>
                <a:latin typeface="Times New Roman" panose="02020603050405020304" pitchFamily="18" charset="0"/>
              </a:rPr>
              <a:t>노드를</a:t>
            </a:r>
            <a:r>
              <a:rPr lang="ko-KR" altLang="en-US" dirty="0">
                <a:solidFill>
                  <a:srgbClr val="FF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rgbClr val="FF66FF"/>
                </a:solidFill>
                <a:latin typeface="Times New Roman" panose="02020603050405020304" pitchFamily="18" charset="0"/>
              </a:rPr>
              <a:t>ProjName</a:t>
            </a:r>
            <a:r>
              <a:rPr lang="ko-KR" altLang="en-US" dirty="0">
                <a:solidFill>
                  <a:srgbClr val="FF66FF"/>
                </a:solidFill>
                <a:latin typeface="Times New Roman" panose="02020603050405020304" pitchFamily="18" charset="0"/>
              </a:rPr>
              <a:t>으로 정렬</a:t>
            </a:r>
          </a:p>
          <a:p>
            <a:r>
              <a:rPr lang="ko-KR" altLang="en-US" dirty="0">
                <a:latin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&lt;/</a:t>
            </a:r>
            <a:r>
              <a:rPr lang="en-US" altLang="ko-KR" dirty="0" err="1">
                <a:latin typeface="Times New Roman" panose="02020603050405020304" pitchFamily="18" charset="0"/>
              </a:rPr>
              <a:t>xsl:apply-templates</a:t>
            </a:r>
            <a:r>
              <a:rPr lang="en-US" altLang="ko-KR" dirty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&lt;/</a:t>
            </a:r>
            <a:r>
              <a:rPr lang="en-US" altLang="ko-KR" dirty="0" err="1">
                <a:latin typeface="Times New Roman" panose="02020603050405020304" pitchFamily="18" charset="0"/>
              </a:rPr>
              <a:t>xsl:template</a:t>
            </a:r>
            <a:r>
              <a:rPr lang="en-US" altLang="ko-KR" dirty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&lt;</a:t>
            </a:r>
            <a:r>
              <a:rPr lang="en-US" altLang="ko-KR" dirty="0" err="1">
                <a:latin typeface="Times New Roman" panose="02020603050405020304" pitchFamily="18" charset="0"/>
              </a:rPr>
              <a:t>xsl:template</a:t>
            </a:r>
            <a:r>
              <a:rPr lang="en-US" altLang="ko-KR" dirty="0">
                <a:latin typeface="Times New Roman" panose="02020603050405020304" pitchFamily="18" charset="0"/>
              </a:rPr>
              <a:t> match="Project</a:t>
            </a:r>
            <a:r>
              <a:rPr lang="en-US" altLang="ko-KR" dirty="0" smtClean="0">
                <a:latin typeface="Times New Roman" panose="02020603050405020304" pitchFamily="18" charset="0"/>
              </a:rPr>
              <a:t>"&gt;	</a:t>
            </a:r>
            <a:r>
              <a:rPr lang="en-US" altLang="ko-KR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// </a:t>
            </a:r>
            <a:r>
              <a:rPr lang="ko-KR" altLang="en-US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현재 </a:t>
            </a:r>
            <a:r>
              <a:rPr lang="ko-KR" altLang="en-US" dirty="0" err="1">
                <a:solidFill>
                  <a:srgbClr val="FF66FF"/>
                </a:solidFill>
                <a:latin typeface="Times New Roman" panose="02020603050405020304" pitchFamily="18" charset="0"/>
              </a:rPr>
              <a:t>노드</a:t>
            </a:r>
            <a:endParaRPr lang="ko-KR" altLang="en-US" dirty="0">
              <a:solidFill>
                <a:srgbClr val="FF66FF"/>
              </a:solidFill>
              <a:latin typeface="Times New Roman" panose="02020603050405020304" pitchFamily="18" charset="0"/>
            </a:endParaRPr>
          </a:p>
          <a:p>
            <a:r>
              <a:rPr lang="ko-KR" altLang="en-US" dirty="0">
                <a:latin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&lt;</a:t>
            </a:r>
            <a:r>
              <a:rPr lang="en-US" altLang="ko-KR" dirty="0">
                <a:latin typeface="Times New Roman" panose="02020603050405020304" pitchFamily="18" charset="0"/>
              </a:rPr>
              <a:t>Project&gt; 		</a:t>
            </a:r>
            <a:r>
              <a:rPr lang="en-US" altLang="ko-KR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ko-KR" dirty="0" err="1" smtClean="0">
                <a:solidFill>
                  <a:srgbClr val="FF66FF"/>
                </a:solidFill>
                <a:latin typeface="Times New Roman" panose="02020603050405020304" pitchFamily="18" charset="0"/>
              </a:rPr>
              <a:t>xsl</a:t>
            </a:r>
            <a:r>
              <a:rPr lang="en-US" altLang="ko-KR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dirty="0">
                <a:solidFill>
                  <a:srgbClr val="FF66FF"/>
                </a:solidFill>
                <a:latin typeface="Times New Roman" panose="02020603050405020304" pitchFamily="18" charset="0"/>
              </a:rPr>
              <a:t>이름공간에 정의되지 않은 </a:t>
            </a:r>
            <a:r>
              <a:rPr lang="en-US" altLang="ko-KR" dirty="0">
                <a:solidFill>
                  <a:srgbClr val="FF66FF"/>
                </a:solidFill>
                <a:latin typeface="Times New Roman" panose="02020603050405020304" pitchFamily="18" charset="0"/>
              </a:rPr>
              <a:t>tag</a:t>
            </a:r>
            <a:r>
              <a:rPr lang="ko-KR" altLang="en-US" dirty="0">
                <a:solidFill>
                  <a:srgbClr val="FF66FF"/>
                </a:solidFill>
                <a:latin typeface="Times New Roman" panose="02020603050405020304" pitchFamily="18" charset="0"/>
              </a:rPr>
              <a:t>는 </a:t>
            </a:r>
            <a:r>
              <a:rPr lang="ko-KR" altLang="en-US" u="sng" dirty="0">
                <a:solidFill>
                  <a:srgbClr val="FF66FF"/>
                </a:solidFill>
                <a:latin typeface="Times New Roman" panose="02020603050405020304" pitchFamily="18" charset="0"/>
              </a:rPr>
              <a:t>그대로 출력됨</a:t>
            </a:r>
            <a:endParaRPr lang="ko-KR" altLang="en-US" dirty="0">
              <a:solidFill>
                <a:srgbClr val="FF66FF"/>
              </a:solidFill>
              <a:latin typeface="Times New Roman" panose="02020603050405020304" pitchFamily="18" charset="0"/>
            </a:endParaRPr>
          </a:p>
          <a:p>
            <a:r>
              <a:rPr lang="ko-KR" altLang="en-US" dirty="0">
                <a:latin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Times New Roman" panose="02020603050405020304" pitchFamily="18" charset="0"/>
              </a:rPr>
              <a:t>   </a:t>
            </a:r>
            <a:r>
              <a:rPr lang="en-US" altLang="ko-KR" dirty="0" smtClean="0">
                <a:latin typeface="Times New Roman" panose="02020603050405020304" pitchFamily="18" charset="0"/>
              </a:rPr>
              <a:t>&lt;</a:t>
            </a:r>
            <a:r>
              <a:rPr lang="en-US" altLang="ko-KR" dirty="0" err="1">
                <a:latin typeface="Times New Roman" panose="02020603050405020304" pitchFamily="18" charset="0"/>
              </a:rPr>
              <a:t>xsl:value-of</a:t>
            </a:r>
            <a:r>
              <a:rPr lang="en-US" altLang="ko-KR" dirty="0">
                <a:latin typeface="Times New Roman" panose="02020603050405020304" pitchFamily="18" charset="0"/>
              </a:rPr>
              <a:t> select="</a:t>
            </a:r>
            <a:r>
              <a:rPr lang="en-US" altLang="ko-KR" dirty="0" err="1">
                <a:latin typeface="Times New Roman" panose="02020603050405020304" pitchFamily="18" charset="0"/>
              </a:rPr>
              <a:t>ProjName</a:t>
            </a:r>
            <a:r>
              <a:rPr lang="en-US" altLang="ko-KR" dirty="0">
                <a:latin typeface="Times New Roman" panose="02020603050405020304" pitchFamily="18" charset="0"/>
              </a:rPr>
              <a:t>"/&gt;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&lt;/</a:t>
            </a:r>
            <a:r>
              <a:rPr lang="en-US" altLang="ko-KR" dirty="0">
                <a:latin typeface="Times New Roman" panose="02020603050405020304" pitchFamily="18" charset="0"/>
              </a:rPr>
              <a:t>Project</a:t>
            </a:r>
            <a:r>
              <a:rPr lang="en-US" altLang="ko-KR" dirty="0" smtClean="0">
                <a:latin typeface="Times New Roman" panose="02020603050405020304" pitchFamily="18" charset="0"/>
              </a:rPr>
              <a:t>&gt;		// </a:t>
            </a:r>
            <a:r>
              <a:rPr lang="ko-KR" altLang="en-US" dirty="0" smtClean="0">
                <a:latin typeface="Times New Roman" panose="02020603050405020304" pitchFamily="18" charset="0"/>
              </a:rPr>
              <a:t>출력 </a:t>
            </a:r>
            <a:r>
              <a:rPr lang="ko-KR" altLang="en-US" dirty="0">
                <a:latin typeface="Times New Roman" panose="02020603050405020304" pitchFamily="18" charset="0"/>
              </a:rPr>
              <a:t>내용</a:t>
            </a:r>
            <a:r>
              <a:rPr lang="en-US" altLang="ko-KR" dirty="0">
                <a:latin typeface="Times New Roman" panose="02020603050405020304" pitchFamily="18" charset="0"/>
              </a:rPr>
              <a:t>: </a:t>
            </a:r>
            <a:r>
              <a:rPr lang="ko-KR" altLang="en-US" dirty="0">
                <a:latin typeface="Times New Roman" panose="02020603050405020304" pitchFamily="18" charset="0"/>
              </a:rPr>
              <a:t>❝</a:t>
            </a:r>
            <a:r>
              <a:rPr lang="en-US" altLang="ko-KR" dirty="0">
                <a:latin typeface="Times New Roman" panose="02020603050405020304" pitchFamily="18" charset="0"/>
              </a:rPr>
              <a:t>&lt;Project&gt;</a:t>
            </a:r>
            <a:r>
              <a:rPr lang="en-US" altLang="ko-KR" i="1" dirty="0" err="1">
                <a:latin typeface="Times New Roman" panose="02020603050405020304" pitchFamily="18" charset="0"/>
              </a:rPr>
              <a:t>ProjName</a:t>
            </a:r>
            <a:r>
              <a:rPr lang="ko-KR" altLang="en-US" dirty="0">
                <a:latin typeface="Times New Roman" panose="02020603050405020304" pitchFamily="18" charset="0"/>
              </a:rPr>
              <a:t>의 값</a:t>
            </a:r>
            <a:r>
              <a:rPr lang="en-US" altLang="ko-KR" dirty="0">
                <a:latin typeface="Times New Roman" panose="02020603050405020304" pitchFamily="18" charset="0"/>
              </a:rPr>
              <a:t>&lt;/Project&gt;❞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&lt;/</a:t>
            </a:r>
            <a:r>
              <a:rPr lang="en-US" altLang="ko-KR" dirty="0" err="1">
                <a:latin typeface="Times New Roman" panose="02020603050405020304" pitchFamily="18" charset="0"/>
              </a:rPr>
              <a:t>xsl:template</a:t>
            </a:r>
            <a:r>
              <a:rPr lang="en-US" altLang="ko-KR" dirty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&lt;</a:t>
            </a:r>
            <a:r>
              <a:rPr lang="en-US" altLang="ko-KR" dirty="0" err="1">
                <a:latin typeface="Times New Roman" panose="02020603050405020304" pitchFamily="18" charset="0"/>
              </a:rPr>
              <a:t>xsl:template</a:t>
            </a:r>
            <a:r>
              <a:rPr lang="en-US" altLang="ko-KR" dirty="0">
                <a:latin typeface="Times New Roman" panose="02020603050405020304" pitchFamily="18" charset="0"/>
              </a:rPr>
              <a:t> match="."/&gt;	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99" y="1218738"/>
            <a:ext cx="8333296" cy="18774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75000"/>
                </a:schemeClr>
              </a:buClr>
            </a:pPr>
            <a:r>
              <a:rPr lang="en-US" altLang="ko-KR" dirty="0"/>
              <a:t>▣ </a:t>
            </a:r>
            <a:r>
              <a:rPr lang="en-US" altLang="ko-KR" dirty="0">
                <a:latin typeface="Times New Roman" panose="02020603050405020304" pitchFamily="18" charset="0"/>
              </a:rPr>
              <a:t>Simple </a:t>
            </a:r>
            <a:r>
              <a:rPr lang="en-US" altLang="ko-KR" dirty="0" smtClean="0">
                <a:latin typeface="Times New Roman" panose="02020603050405020304" pitchFamily="18" charset="0"/>
              </a:rPr>
              <a:t>template </a:t>
            </a:r>
            <a:r>
              <a:rPr lang="ko-KR" altLang="en-US" dirty="0" smtClean="0">
                <a:latin typeface="Times New Roman" panose="02020603050405020304" pitchFamily="18" charset="0"/>
              </a:rPr>
              <a:t>예</a:t>
            </a:r>
            <a:r>
              <a:rPr lang="en-US" altLang="ko-KR" dirty="0" smtClean="0">
                <a:latin typeface="Times New Roman" panose="02020603050405020304" pitchFamily="18" charset="0"/>
              </a:rPr>
              <a:t>: Project </a:t>
            </a:r>
            <a:r>
              <a:rPr lang="ko-KR" altLang="en-US" dirty="0" err="1">
                <a:latin typeface="Times New Roman" panose="02020603050405020304" pitchFamily="18" charset="0"/>
              </a:rPr>
              <a:t>노드는</a:t>
            </a:r>
            <a:r>
              <a:rPr lang="ko-KR" altLang="en-US" dirty="0">
                <a:latin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</a:rPr>
              <a:t>ProjName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</a:rPr>
              <a:t>값을 출력하고</a:t>
            </a:r>
            <a:r>
              <a:rPr lang="en-US" altLang="ko-KR" dirty="0">
                <a:latin typeface="Times New Roman" panose="02020603050405020304" pitchFamily="18" charset="0"/>
              </a:rPr>
              <a:t>, </a:t>
            </a:r>
            <a:r>
              <a:rPr lang="ko-KR" altLang="en-US" dirty="0">
                <a:latin typeface="Times New Roman" panose="02020603050405020304" pitchFamily="18" charset="0"/>
              </a:rPr>
              <a:t>다른 </a:t>
            </a:r>
            <a:r>
              <a:rPr lang="ko-KR" altLang="en-US" dirty="0" err="1">
                <a:latin typeface="Times New Roman" panose="02020603050405020304" pitchFamily="18" charset="0"/>
              </a:rPr>
              <a:t>노드는</a:t>
            </a:r>
            <a:r>
              <a:rPr lang="ko-KR" altLang="en-US" dirty="0">
                <a:latin typeface="Times New Roman" panose="02020603050405020304" pitchFamily="18" charset="0"/>
              </a:rPr>
              <a:t> 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n-US" altLang="ko-KR" dirty="0" smtClean="0">
                <a:latin typeface="Times New Roman" panose="02020603050405020304" pitchFamily="18" charset="0"/>
              </a:rPr>
              <a:t>	</a:t>
            </a:r>
            <a:r>
              <a:rPr lang="ko-KR" altLang="en-US" dirty="0" smtClean="0">
                <a:latin typeface="Times New Roman" panose="02020603050405020304" pitchFamily="18" charset="0"/>
              </a:rPr>
              <a:t>변환 </a:t>
            </a:r>
            <a:r>
              <a:rPr lang="ko-KR" altLang="en-US" dirty="0">
                <a:latin typeface="Times New Roman" panose="02020603050405020304" pitchFamily="18" charset="0"/>
              </a:rPr>
              <a:t>없이 </a:t>
            </a:r>
            <a:r>
              <a:rPr lang="ko-KR" altLang="en-US" dirty="0" smtClean="0">
                <a:latin typeface="Times New Roman" panose="02020603050405020304" pitchFamily="18" charset="0"/>
              </a:rPr>
              <a:t>그대로 출력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ko-KR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xsl:template</a:t>
            </a:r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</a:rPr>
              <a:t> match="/Company/Project</a:t>
            </a:r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"&gt;	</a:t>
            </a:r>
            <a:r>
              <a:rPr lang="en-US" altLang="ko-KR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// Project </a:t>
            </a:r>
            <a:r>
              <a:rPr lang="ko-KR" altLang="en-US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원소</a:t>
            </a:r>
            <a:r>
              <a:rPr lang="en-US" altLang="ko-KR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dirty="0">
                <a:solidFill>
                  <a:srgbClr val="FF66FF"/>
                </a:solidFill>
                <a:latin typeface="Times New Roman" panose="02020603050405020304" pitchFamily="18" charset="0"/>
              </a:rPr>
              <a:t>선택</a:t>
            </a: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ko-KR" altLang="en-US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ko-KR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xsl:value-of</a:t>
            </a:r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</a:rPr>
              <a:t> select="</a:t>
            </a:r>
            <a:r>
              <a:rPr lang="en-US" altLang="ko-KR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ProjName</a:t>
            </a:r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"&gt;	</a:t>
            </a:r>
            <a:r>
              <a:rPr lang="en-US" altLang="ko-KR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ko-KR" dirty="0" err="1" smtClean="0">
                <a:solidFill>
                  <a:srgbClr val="FF66FF"/>
                </a:solidFill>
                <a:latin typeface="Times New Roman" panose="02020603050405020304" pitchFamily="18" charset="0"/>
              </a:rPr>
              <a:t>ProjName</a:t>
            </a:r>
            <a:r>
              <a:rPr lang="en-US" altLang="ko-KR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dirty="0">
                <a:solidFill>
                  <a:srgbClr val="FF66FF"/>
                </a:solidFill>
                <a:latin typeface="Times New Roman" panose="02020603050405020304" pitchFamily="18" charset="0"/>
              </a:rPr>
              <a:t>원소의 값을 출력</a:t>
            </a: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</a:rPr>
              <a:t>&lt;/</a:t>
            </a:r>
            <a:r>
              <a:rPr lang="en-US" altLang="ko-KR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xsl:template</a:t>
            </a:r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</a:rPr>
              <a:t>&gt;</a:t>
            </a:r>
          </a:p>
          <a:p>
            <a:pPr>
              <a:buClr>
                <a:schemeClr val="bg2">
                  <a:lumMod val="75000"/>
                </a:schemeClr>
              </a:buClr>
            </a:pPr>
            <a:endParaRPr lang="en-US" altLang="ko-KR" sz="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ko-KR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xsl:template</a:t>
            </a:r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</a:rPr>
              <a:t> match</a:t>
            </a:r>
            <a:r>
              <a:rPr lang="en-US" altLang="ko-KR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="."/&gt;		</a:t>
            </a:r>
            <a:r>
              <a:rPr lang="en-US" altLang="ko-KR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// </a:t>
            </a:r>
            <a:r>
              <a:rPr lang="ko-KR" altLang="en-US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선택되지 </a:t>
            </a:r>
            <a:r>
              <a:rPr lang="ko-KR" altLang="en-US" dirty="0">
                <a:solidFill>
                  <a:srgbClr val="FF66FF"/>
                </a:solidFill>
                <a:latin typeface="Times New Roman" panose="02020603050405020304" pitchFamily="18" charset="0"/>
              </a:rPr>
              <a:t>않는 </a:t>
            </a:r>
            <a:r>
              <a:rPr lang="ko-KR" altLang="en-US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모든 </a:t>
            </a:r>
            <a:r>
              <a:rPr lang="en-US" altLang="ko-KR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sub-element</a:t>
            </a:r>
            <a:r>
              <a:rPr lang="en-US" altLang="ko-KR" dirty="0">
                <a:solidFill>
                  <a:srgbClr val="FF66FF"/>
                </a:solidFill>
                <a:latin typeface="Times New Roman" panose="02020603050405020304" pitchFamily="18" charset="0"/>
              </a:rPr>
              <a:t>)</a:t>
            </a:r>
            <a:r>
              <a:rPr lang="ko-KR" altLang="en-US" dirty="0">
                <a:solidFill>
                  <a:srgbClr val="FF66FF"/>
                </a:solidFill>
                <a:latin typeface="Times New Roman" panose="02020603050405020304" pitchFamily="18" charset="0"/>
              </a:rPr>
              <a:t>를 출력</a:t>
            </a:r>
            <a:endParaRPr lang="en-US" altLang="ko-KR" dirty="0">
              <a:solidFill>
                <a:srgbClr val="FF66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379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SQL/XML(1)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1433345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테이블을 </a:t>
            </a:r>
            <a:r>
              <a:rPr lang="en-US" altLang="ko-KR" dirty="0"/>
              <a:t>XML </a:t>
            </a:r>
            <a:r>
              <a:rPr lang="ko-KR" altLang="en-US" dirty="0"/>
              <a:t>문서로 </a:t>
            </a:r>
            <a:r>
              <a:rPr lang="ko-KR" altLang="en-US" dirty="0" smtClean="0"/>
              <a:t>변환하기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table_name</a:t>
            </a:r>
            <a:r>
              <a:rPr lang="en-US" altLang="ko-KR" dirty="0"/>
              <a:t>&gt;</a:t>
            </a:r>
            <a:r>
              <a:rPr lang="en-US" altLang="ko-KR" i="1" dirty="0"/>
              <a:t>rows</a:t>
            </a:r>
            <a:r>
              <a:rPr lang="en-US" altLang="ko-KR" dirty="0"/>
              <a:t>&lt;/</a:t>
            </a:r>
            <a:r>
              <a:rPr lang="en-US" altLang="ko-KR" dirty="0" err="1"/>
              <a:t>table_name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/>
              <a:t>행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&lt;row&gt;</a:t>
            </a:r>
            <a:r>
              <a:rPr lang="en-US" altLang="ko-KR" i="1" dirty="0"/>
              <a:t>columns</a:t>
            </a:r>
            <a:r>
              <a:rPr lang="en-US" altLang="ko-KR" dirty="0"/>
              <a:t>&lt;/row&gt;</a:t>
            </a:r>
          </a:p>
          <a:p>
            <a:pPr lvl="1"/>
            <a:r>
              <a:rPr lang="ko-KR" altLang="en-US" dirty="0"/>
              <a:t>열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column_name</a:t>
            </a:r>
            <a:r>
              <a:rPr lang="en-US" altLang="ko-KR" dirty="0"/>
              <a:t>&gt;</a:t>
            </a:r>
            <a:r>
              <a:rPr lang="ko-KR" altLang="en-US" i="1" dirty="0" smtClean="0"/>
              <a:t>칼럼 값</a:t>
            </a:r>
            <a:r>
              <a:rPr lang="en-US" altLang="ko-KR" dirty="0"/>
              <a:t>&lt;/</a:t>
            </a:r>
            <a:r>
              <a:rPr lang="en-US" altLang="ko-KR" dirty="0" err="1"/>
              <a:t>column_name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2601798"/>
            <a:ext cx="8229601" cy="14576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▣ </a:t>
            </a:r>
            <a:r>
              <a:rPr lang="ko-KR" altLang="en-US" dirty="0" smtClean="0">
                <a:latin typeface="Times New Roman" panose="02020603050405020304" pitchFamily="18" charset="0"/>
              </a:rPr>
              <a:t>테이블 </a:t>
            </a:r>
            <a:r>
              <a:rPr lang="en-US" altLang="ko-KR" dirty="0" smtClean="0">
                <a:latin typeface="Times New Roman" panose="02020603050405020304" pitchFamily="18" charset="0"/>
              </a:rPr>
              <a:t>-&gt;</a:t>
            </a:r>
            <a:r>
              <a:rPr lang="ko-KR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XML </a:t>
            </a:r>
            <a:r>
              <a:rPr lang="ko-KR" altLang="en-US" dirty="0" smtClean="0">
                <a:latin typeface="Times New Roman" panose="02020603050405020304" pitchFamily="18" charset="0"/>
              </a:rPr>
              <a:t>문서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&lt;</a:t>
            </a:r>
            <a:r>
              <a:rPr lang="en-US" altLang="ko-KR" dirty="0">
                <a:latin typeface="Times New Roman" panose="02020603050405020304" pitchFamily="18" charset="0"/>
              </a:rPr>
              <a:t>Student&gt;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&lt;</a:t>
            </a:r>
            <a:r>
              <a:rPr lang="en-US" altLang="ko-KR" dirty="0">
                <a:latin typeface="Times New Roman" panose="02020603050405020304" pitchFamily="18" charset="0"/>
              </a:rPr>
              <a:t>row</a:t>
            </a:r>
            <a:r>
              <a:rPr lang="en-US" altLang="ko-KR" dirty="0" smtClean="0">
                <a:latin typeface="Times New Roman" panose="02020603050405020304" pitchFamily="18" charset="0"/>
              </a:rPr>
              <a:t>&gt;  &lt;</a:t>
            </a:r>
            <a:r>
              <a:rPr lang="en-US" altLang="ko-KR" dirty="0" err="1">
                <a:latin typeface="Times New Roman" panose="02020603050405020304" pitchFamily="18" charset="0"/>
              </a:rPr>
              <a:t>Sno</a:t>
            </a:r>
            <a:r>
              <a:rPr lang="en-US" altLang="ko-KR" dirty="0">
                <a:latin typeface="Times New Roman" panose="02020603050405020304" pitchFamily="18" charset="0"/>
              </a:rPr>
              <a:t>&gt;100&lt;/</a:t>
            </a:r>
            <a:r>
              <a:rPr lang="en-US" altLang="ko-KR" dirty="0" err="1">
                <a:latin typeface="Times New Roman" panose="02020603050405020304" pitchFamily="18" charset="0"/>
              </a:rPr>
              <a:t>Sno</a:t>
            </a:r>
            <a:r>
              <a:rPr lang="en-US" altLang="ko-KR" dirty="0" smtClean="0">
                <a:latin typeface="Times New Roman" panose="02020603050405020304" pitchFamily="18" charset="0"/>
              </a:rPr>
              <a:t>&gt;  &lt;</a:t>
            </a:r>
            <a:r>
              <a:rPr lang="en-US" altLang="ko-KR" dirty="0">
                <a:latin typeface="Times New Roman" panose="02020603050405020304" pitchFamily="18" charset="0"/>
              </a:rPr>
              <a:t>Name&gt;</a:t>
            </a:r>
            <a:r>
              <a:rPr lang="ko-KR" altLang="en-US" dirty="0">
                <a:latin typeface="Times New Roman" panose="02020603050405020304" pitchFamily="18" charset="0"/>
              </a:rPr>
              <a:t>홍길동</a:t>
            </a:r>
            <a:r>
              <a:rPr lang="en-US" altLang="ko-KR" dirty="0">
                <a:latin typeface="Times New Roman" panose="02020603050405020304" pitchFamily="18" charset="0"/>
              </a:rPr>
              <a:t>&lt;/Name</a:t>
            </a:r>
            <a:r>
              <a:rPr lang="en-US" altLang="ko-KR" dirty="0" smtClean="0">
                <a:latin typeface="Times New Roman" panose="02020603050405020304" pitchFamily="18" charset="0"/>
              </a:rPr>
              <a:t>&gt;  &lt;/</a:t>
            </a:r>
            <a:r>
              <a:rPr lang="en-US" altLang="ko-KR" dirty="0">
                <a:latin typeface="Times New Roman" panose="02020603050405020304" pitchFamily="18" charset="0"/>
              </a:rPr>
              <a:t>row&gt;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 &lt;row</a:t>
            </a:r>
            <a:r>
              <a:rPr lang="en-US" altLang="ko-KR" dirty="0" smtClean="0">
                <a:latin typeface="Times New Roman" panose="02020603050405020304" pitchFamily="18" charset="0"/>
              </a:rPr>
              <a:t>&gt;  &lt;</a:t>
            </a:r>
            <a:r>
              <a:rPr lang="en-US" altLang="ko-KR" dirty="0" err="1">
                <a:latin typeface="Times New Roman" panose="02020603050405020304" pitchFamily="18" charset="0"/>
              </a:rPr>
              <a:t>Sno</a:t>
            </a:r>
            <a:r>
              <a:rPr lang="en-US" altLang="ko-KR" dirty="0">
                <a:latin typeface="Times New Roman" panose="02020603050405020304" pitchFamily="18" charset="0"/>
              </a:rPr>
              <a:t>&gt;101&lt;/</a:t>
            </a:r>
            <a:r>
              <a:rPr lang="en-US" altLang="ko-KR" dirty="0" err="1">
                <a:latin typeface="Times New Roman" panose="02020603050405020304" pitchFamily="18" charset="0"/>
              </a:rPr>
              <a:t>Sno</a:t>
            </a:r>
            <a:r>
              <a:rPr lang="en-US" altLang="ko-KR" dirty="0" smtClean="0">
                <a:latin typeface="Times New Roman" panose="02020603050405020304" pitchFamily="18" charset="0"/>
              </a:rPr>
              <a:t>&gt;  &lt;</a:t>
            </a:r>
            <a:r>
              <a:rPr lang="en-US" altLang="ko-KR" dirty="0">
                <a:latin typeface="Times New Roman" panose="02020603050405020304" pitchFamily="18" charset="0"/>
              </a:rPr>
              <a:t>Name&gt;</a:t>
            </a:r>
            <a:r>
              <a:rPr lang="ko-KR" altLang="en-US" dirty="0">
                <a:latin typeface="Times New Roman" panose="02020603050405020304" pitchFamily="18" charset="0"/>
              </a:rPr>
              <a:t>나영심</a:t>
            </a:r>
            <a:r>
              <a:rPr lang="en-US" altLang="ko-KR" dirty="0">
                <a:latin typeface="Times New Roman" panose="02020603050405020304" pitchFamily="18" charset="0"/>
              </a:rPr>
              <a:t>&lt;/Name</a:t>
            </a:r>
            <a:r>
              <a:rPr lang="en-US" altLang="ko-KR" dirty="0" smtClean="0">
                <a:latin typeface="Times New Roman" panose="02020603050405020304" pitchFamily="18" charset="0"/>
              </a:rPr>
              <a:t>&gt;  </a:t>
            </a:r>
            <a:r>
              <a:rPr lang="en-US" altLang="ko-KR" dirty="0">
                <a:latin typeface="Times New Roman" panose="02020603050405020304" pitchFamily="18" charset="0"/>
              </a:rPr>
              <a:t>&lt;/row&gt;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&lt;/Student&gt;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8" y="4128941"/>
            <a:ext cx="8229601" cy="2565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▣ Student </a:t>
            </a:r>
            <a:r>
              <a:rPr lang="ko-KR" altLang="en-US" dirty="0" smtClean="0">
                <a:latin typeface="Times New Roman" panose="02020603050405020304" pitchFamily="18" charset="0"/>
              </a:rPr>
              <a:t>테이블에 </a:t>
            </a:r>
            <a:r>
              <a:rPr lang="ko-KR" altLang="en-US" dirty="0">
                <a:latin typeface="Times New Roman" panose="02020603050405020304" pitchFamily="18" charset="0"/>
              </a:rPr>
              <a:t>대응되는 </a:t>
            </a:r>
            <a:r>
              <a:rPr lang="en-US" altLang="ko-KR" dirty="0">
                <a:latin typeface="Times New Roman" panose="02020603050405020304" pitchFamily="18" charset="0"/>
              </a:rPr>
              <a:t>XML </a:t>
            </a:r>
            <a:r>
              <a:rPr lang="en-US" altLang="ko-KR" dirty="0" smtClean="0">
                <a:latin typeface="Times New Roman" panose="02020603050405020304" pitchFamily="18" charset="0"/>
              </a:rPr>
              <a:t>Schema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&lt;</a:t>
            </a:r>
            <a:r>
              <a:rPr lang="en-US" altLang="ko-KR" dirty="0" err="1">
                <a:latin typeface="Times New Roman" panose="02020603050405020304" pitchFamily="18" charset="0"/>
              </a:rPr>
              <a:t>xsd:schema</a:t>
            </a: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xmlns:xsd</a:t>
            </a:r>
            <a:r>
              <a:rPr lang="en-US" altLang="ko-KR" dirty="0">
                <a:latin typeface="Times New Roman" panose="02020603050405020304" pitchFamily="18" charset="0"/>
              </a:rPr>
              <a:t>="http://www.w3.org/2001/XMLSchema"&gt;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&lt;</a:t>
            </a:r>
            <a:r>
              <a:rPr lang="en-US" altLang="ko-KR" dirty="0" err="1">
                <a:latin typeface="Times New Roman" panose="02020603050405020304" pitchFamily="18" charset="0"/>
              </a:rPr>
              <a:t>xsd:element</a:t>
            </a:r>
            <a:r>
              <a:rPr lang="en-US" altLang="ko-KR" dirty="0">
                <a:latin typeface="Times New Roman" panose="02020603050405020304" pitchFamily="18" charset="0"/>
              </a:rPr>
              <a:t> name="</a:t>
            </a:r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</a:rPr>
              <a:t>Student</a:t>
            </a:r>
            <a:r>
              <a:rPr lang="en-US" altLang="ko-KR" dirty="0">
                <a:latin typeface="Times New Roman" panose="02020603050405020304" pitchFamily="18" charset="0"/>
              </a:rPr>
              <a:t>"&gt;&lt;</a:t>
            </a:r>
            <a:r>
              <a:rPr lang="en-US" altLang="ko-KR" dirty="0" err="1">
                <a:latin typeface="Times New Roman" panose="02020603050405020304" pitchFamily="18" charset="0"/>
              </a:rPr>
              <a:t>xsd:complexType</a:t>
            </a:r>
            <a:r>
              <a:rPr lang="en-US" altLang="ko-KR" dirty="0">
                <a:latin typeface="Times New Roman" panose="02020603050405020304" pitchFamily="18" charset="0"/>
              </a:rPr>
              <a:t>&gt;&lt;</a:t>
            </a:r>
            <a:r>
              <a:rPr lang="en-US" altLang="ko-KR" dirty="0" err="1">
                <a:latin typeface="Times New Roman" panose="02020603050405020304" pitchFamily="18" charset="0"/>
              </a:rPr>
              <a:t>xsd:sequence</a:t>
            </a:r>
            <a:r>
              <a:rPr lang="en-US" altLang="ko-KR" dirty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  &lt;</a:t>
            </a:r>
            <a:r>
              <a:rPr lang="en-US" altLang="ko-KR" dirty="0" err="1">
                <a:latin typeface="Times New Roman" panose="02020603050405020304" pitchFamily="18" charset="0"/>
              </a:rPr>
              <a:t>xsd:element</a:t>
            </a:r>
            <a:r>
              <a:rPr lang="en-US" altLang="ko-KR" dirty="0">
                <a:latin typeface="Times New Roman" panose="02020603050405020304" pitchFamily="18" charset="0"/>
              </a:rPr>
              <a:t> name="</a:t>
            </a:r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</a:rPr>
              <a:t>row</a:t>
            </a:r>
            <a:r>
              <a:rPr lang="en-US" altLang="ko-KR" dirty="0">
                <a:latin typeface="Times New Roman" panose="02020603050405020304" pitchFamily="18" charset="0"/>
              </a:rPr>
              <a:t>" &lt;</a:t>
            </a:r>
            <a:r>
              <a:rPr lang="en-US" altLang="ko-KR" dirty="0" err="1">
                <a:latin typeface="Times New Roman" panose="02020603050405020304" pitchFamily="18" charset="0"/>
              </a:rPr>
              <a:t>xsd:complexType</a:t>
            </a:r>
            <a:r>
              <a:rPr lang="en-US" altLang="ko-KR" dirty="0">
                <a:latin typeface="Times New Roman" panose="02020603050405020304" pitchFamily="18" charset="0"/>
              </a:rPr>
              <a:t>&gt;&lt;</a:t>
            </a:r>
            <a:r>
              <a:rPr lang="en-US" altLang="ko-KR" dirty="0" err="1">
                <a:latin typeface="Times New Roman" panose="02020603050405020304" pitchFamily="18" charset="0"/>
              </a:rPr>
              <a:t>xsd:sequence</a:t>
            </a:r>
            <a:r>
              <a:rPr lang="en-US" altLang="ko-KR" dirty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    &lt;</a:t>
            </a:r>
            <a:r>
              <a:rPr lang="en-US" altLang="ko-KR" dirty="0" err="1">
                <a:latin typeface="Times New Roman" panose="02020603050405020304" pitchFamily="18" charset="0"/>
              </a:rPr>
              <a:t>xsd:element</a:t>
            </a:r>
            <a:r>
              <a:rPr lang="en-US" altLang="ko-KR" dirty="0">
                <a:latin typeface="Times New Roman" panose="02020603050405020304" pitchFamily="18" charset="0"/>
              </a:rPr>
              <a:t> name="</a:t>
            </a:r>
            <a:r>
              <a:rPr lang="en-US" altLang="ko-KR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Sno</a:t>
            </a:r>
            <a:r>
              <a:rPr lang="en-US" altLang="ko-KR" dirty="0">
                <a:latin typeface="Times New Roman" panose="02020603050405020304" pitchFamily="18" charset="0"/>
              </a:rPr>
              <a:t>" type="integer"/&gt;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  &lt;</a:t>
            </a:r>
            <a:r>
              <a:rPr lang="en-US" altLang="ko-KR" dirty="0" err="1">
                <a:latin typeface="Times New Roman" panose="02020603050405020304" pitchFamily="18" charset="0"/>
              </a:rPr>
              <a:t>xsd:element</a:t>
            </a:r>
            <a:r>
              <a:rPr lang="en-US" altLang="ko-KR" dirty="0">
                <a:latin typeface="Times New Roman" panose="02020603050405020304" pitchFamily="18" charset="0"/>
              </a:rPr>
              <a:t> name="</a:t>
            </a:r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</a:rPr>
              <a:t>Name</a:t>
            </a:r>
            <a:r>
              <a:rPr lang="en-US" altLang="ko-KR" dirty="0">
                <a:latin typeface="Times New Roman" panose="02020603050405020304" pitchFamily="18" charset="0"/>
              </a:rPr>
              <a:t>" type="CHAR_10"/&gt;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   &lt;/</a:t>
            </a:r>
            <a:r>
              <a:rPr lang="en-US" altLang="ko-KR" dirty="0" err="1">
                <a:latin typeface="Times New Roman" panose="02020603050405020304" pitchFamily="18" charset="0"/>
              </a:rPr>
              <a:t>xsd:sequence</a:t>
            </a:r>
            <a:r>
              <a:rPr lang="en-US" altLang="ko-KR" dirty="0">
                <a:latin typeface="Times New Roman" panose="02020603050405020304" pitchFamily="18" charset="0"/>
              </a:rPr>
              <a:t>&gt;&lt;/</a:t>
            </a:r>
            <a:r>
              <a:rPr lang="en-US" altLang="ko-KR" dirty="0" err="1">
                <a:latin typeface="Times New Roman" panose="02020603050405020304" pitchFamily="18" charset="0"/>
              </a:rPr>
              <a:t>xsd:complexType</a:t>
            </a:r>
            <a:r>
              <a:rPr lang="en-US" altLang="ko-KR" dirty="0">
                <a:latin typeface="Times New Roman" panose="02020603050405020304" pitchFamily="18" charset="0"/>
              </a:rPr>
              <a:t>&gt;&lt;/</a:t>
            </a:r>
            <a:r>
              <a:rPr lang="en-US" altLang="ko-KR" dirty="0" err="1">
                <a:latin typeface="Times New Roman" panose="02020603050405020304" pitchFamily="18" charset="0"/>
              </a:rPr>
              <a:t>xsd</a:t>
            </a:r>
            <a:r>
              <a:rPr lang="en-US" altLang="ko-KR" dirty="0">
                <a:latin typeface="Times New Roman" panose="02020603050405020304" pitchFamily="18" charset="0"/>
              </a:rPr>
              <a:t> element&gt;</a:t>
            </a: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&lt;/</a:t>
            </a:r>
            <a:r>
              <a:rPr lang="en-US" altLang="ko-KR" dirty="0" err="1">
                <a:latin typeface="Times New Roman" panose="02020603050405020304" pitchFamily="18" charset="0"/>
              </a:rPr>
              <a:t>xsd:sequence</a:t>
            </a:r>
            <a:r>
              <a:rPr lang="en-US" altLang="ko-KR" dirty="0">
                <a:latin typeface="Times New Roman" panose="02020603050405020304" pitchFamily="18" charset="0"/>
              </a:rPr>
              <a:t>&gt;&lt;/</a:t>
            </a:r>
            <a:r>
              <a:rPr lang="en-US" altLang="ko-KR" dirty="0" err="1">
                <a:latin typeface="Times New Roman" panose="02020603050405020304" pitchFamily="18" charset="0"/>
              </a:rPr>
              <a:t>xsd:complexType</a:t>
            </a:r>
            <a:r>
              <a:rPr lang="en-US" altLang="ko-KR" dirty="0">
                <a:latin typeface="Times New Roman" panose="02020603050405020304" pitchFamily="18" charset="0"/>
              </a:rPr>
              <a:t>&gt;&lt;/</a:t>
            </a:r>
            <a:r>
              <a:rPr lang="en-US" altLang="ko-KR" dirty="0" err="1">
                <a:latin typeface="Times New Roman" panose="02020603050405020304" pitchFamily="18" charset="0"/>
              </a:rPr>
              <a:t>xsd</a:t>
            </a:r>
            <a:r>
              <a:rPr lang="en-US" altLang="ko-KR" dirty="0">
                <a:latin typeface="Times New Roman" panose="02020603050405020304" pitchFamily="18" charset="0"/>
              </a:rPr>
              <a:t> element&gt;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&lt;/</a:t>
            </a:r>
            <a:r>
              <a:rPr lang="en-US" altLang="ko-KR" dirty="0" err="1">
                <a:latin typeface="Times New Roman" panose="02020603050405020304" pitchFamily="18" charset="0"/>
              </a:rPr>
              <a:t>xsd:schema</a:t>
            </a:r>
            <a:r>
              <a:rPr lang="en-US" altLang="ko-KR" dirty="0" smtClean="0">
                <a:latin typeface="Times New Roman" panose="02020603050405020304" pitchFamily="18" charset="0"/>
              </a:rPr>
              <a:t>&gt;</a:t>
            </a:r>
            <a:endParaRPr lang="en-US" altLang="ko-KR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83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Structured vs. Semi-Structured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394570" cy="4880610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주요 차이점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Schema Constructs(</a:t>
            </a:r>
            <a:r>
              <a:rPr lang="ko-KR" altLang="en-US" dirty="0" smtClean="0"/>
              <a:t>구성요소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처리하는 방법이 다름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구조화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스키마 정보와 데이터 값은 확연히 구분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반구조화</a:t>
            </a:r>
            <a:r>
              <a:rPr lang="en-US" altLang="ko-KR" dirty="0" smtClean="0"/>
              <a:t>: </a:t>
            </a:r>
            <a:r>
              <a:rPr lang="ko-KR" altLang="en-US" dirty="0"/>
              <a:t>스</a:t>
            </a:r>
            <a:r>
              <a:rPr lang="ko-KR" altLang="en-US" dirty="0" smtClean="0"/>
              <a:t>키마 정보가 데이터 값과 혼합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Semi-structured data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Self-describing data</a:t>
            </a:r>
            <a:r>
              <a:rPr lang="ko-KR" altLang="en-US" dirty="0" smtClean="0"/>
              <a:t>라고 부름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객체마다 상이한 속성을 가질 수 있도록 함</a:t>
            </a:r>
            <a:r>
              <a:rPr lang="en-US" altLang="ko-KR" dirty="0" smtClean="0"/>
              <a:t>!</a:t>
            </a:r>
          </a:p>
          <a:p>
            <a:pPr lvl="2"/>
            <a:r>
              <a:rPr lang="ko-KR" altLang="en-US" dirty="0" smtClean="0"/>
              <a:t>방향 그래프를 사용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복합 객체와 중첩 구조를 표현할 수 있으므로 객체 모델과 </a:t>
            </a:r>
            <a:r>
              <a:rPr lang="ko-KR" altLang="en-US" dirty="0" err="1" smtClean="0"/>
              <a:t>비슷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반구조화</a:t>
            </a:r>
            <a:r>
              <a:rPr lang="ko-KR" altLang="en-US" dirty="0" smtClean="0"/>
              <a:t> 모델의 특성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개체 타입과 같은 스키마 정보가 객체 또는 그들의 데이터 값들과 혼합되어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모든 데이터 객체가 스키마에 부합될 필요는 없다</a:t>
            </a:r>
            <a:r>
              <a:rPr lang="en-US" altLang="ko-KR" dirty="0" smtClean="0"/>
              <a:t>!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518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SQL/XML(2)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2"/>
            <a:ext cx="8229601" cy="151818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XML </a:t>
            </a:r>
            <a:r>
              <a:rPr lang="ko-KR" altLang="en-US" dirty="0" smtClean="0"/>
              <a:t>문서를 저장할 수 있는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이라는 새로운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XML </a:t>
            </a:r>
            <a:r>
              <a:rPr lang="ko-KR" altLang="en-US" dirty="0"/>
              <a:t>문서를 </a:t>
            </a:r>
            <a:r>
              <a:rPr lang="en-US" altLang="ko-KR" dirty="0"/>
              <a:t>native </a:t>
            </a:r>
            <a:r>
              <a:rPr lang="en-US" altLang="ko-KR" dirty="0" smtClean="0"/>
              <a:t>format(=tree)</a:t>
            </a:r>
            <a:r>
              <a:rPr lang="ko-KR" altLang="en-US" dirty="0"/>
              <a:t>으로 </a:t>
            </a:r>
            <a:r>
              <a:rPr lang="ko-KR" altLang="en-US" dirty="0" smtClean="0"/>
              <a:t>하나의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에 저장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199" y="2869922"/>
            <a:ext cx="8229601" cy="17346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▣ XML </a:t>
            </a:r>
            <a:r>
              <a:rPr lang="ko-KR" altLang="en-US" dirty="0" smtClean="0">
                <a:latin typeface="Times New Roman" panose="02020603050405020304" pitchFamily="18" charset="0"/>
              </a:rPr>
              <a:t>문서를 저장할 수 있는 </a:t>
            </a:r>
            <a:r>
              <a:rPr lang="en-US" altLang="ko-KR" dirty="0" smtClean="0">
                <a:latin typeface="Times New Roman" panose="02020603050405020304" pitchFamily="18" charset="0"/>
              </a:rPr>
              <a:t>table</a:t>
            </a:r>
            <a:r>
              <a:rPr lang="ko-KR" altLang="en-US" dirty="0" smtClean="0">
                <a:latin typeface="Times New Roman" panose="02020603050405020304" pitchFamily="18" charset="0"/>
              </a:rPr>
              <a:t>의 정의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CRAETE TABLE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StudentXML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(</a:t>
            </a:r>
            <a:endParaRPr lang="en-US" altLang="ko-KR" dirty="0">
              <a:latin typeface="Times New Roman" panose="02020603050405020304" pitchFamily="18" charset="0"/>
            </a:endParaRPr>
          </a:p>
          <a:p>
            <a:pPr lvl="1"/>
            <a:r>
              <a:rPr lang="en-US" altLang="ko-KR" dirty="0" err="1" smtClean="0">
                <a:latin typeface="Times New Roman" panose="02020603050405020304" pitchFamily="18" charset="0"/>
              </a:rPr>
              <a:t>sno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</a:rPr>
              <a:t>INTEGER,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</a:rPr>
              <a:t>info XML		</a:t>
            </a:r>
            <a:r>
              <a:rPr lang="en-US" altLang="ko-KR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// XML </a:t>
            </a:r>
            <a:r>
              <a:rPr lang="ko-KR" altLang="en-US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문서를 저장하</a:t>
            </a:r>
            <a:r>
              <a:rPr lang="ko-KR" altLang="en-US" dirty="0">
                <a:solidFill>
                  <a:srgbClr val="FF66FF"/>
                </a:solidFill>
                <a:latin typeface="Times New Roman" panose="02020603050405020304" pitchFamily="18" charset="0"/>
              </a:rPr>
              <a:t>기</a:t>
            </a:r>
            <a:r>
              <a:rPr lang="ko-KR" altLang="en-US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 위한 </a:t>
            </a:r>
            <a:r>
              <a:rPr lang="en-US" altLang="ko-KR" dirty="0" smtClean="0">
                <a:solidFill>
                  <a:srgbClr val="FF66FF"/>
                </a:solidFill>
                <a:latin typeface="Times New Roman" panose="02020603050405020304" pitchFamily="18" charset="0"/>
              </a:rPr>
              <a:t>column</a:t>
            </a:r>
            <a:endParaRPr lang="ko-KR" altLang="en-US" dirty="0">
              <a:solidFill>
                <a:srgbClr val="FF66FF"/>
              </a:solidFill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);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562292"/>
              </p:ext>
            </p:extLst>
          </p:nvPr>
        </p:nvGraphicFramePr>
        <p:xfrm>
          <a:off x="1861793" y="4845377"/>
          <a:ext cx="4642702" cy="1255776"/>
        </p:xfrm>
        <a:graphic>
          <a:graphicData uri="http://schemas.openxmlformats.org/drawingml/2006/table">
            <a:tbl>
              <a:tblPr/>
              <a:tblGrid>
                <a:gridCol w="581322"/>
                <a:gridCol w="4061380"/>
              </a:tblGrid>
              <a:tr h="368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baseline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sno</a:t>
                      </a:r>
                      <a:endParaRPr lang="en-US" sz="18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baseline="0" dirty="0">
                          <a:solidFill>
                            <a:srgbClr val="008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info</a:t>
                      </a:r>
                      <a:endParaRPr lang="en-US" sz="18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4E3"/>
                    </a:solidFill>
                  </a:tcPr>
                </a:tc>
              </a:tr>
              <a:tr h="368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100</a:t>
                      </a:r>
                      <a:endParaRPr lang="en-US" sz="18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&lt;Student&gt;</a:t>
                      </a:r>
                      <a:r>
                        <a:rPr lang="en-US" sz="1800" b="1" kern="0" spc="0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SE 4 </a:t>
                      </a:r>
                      <a:r>
                        <a:rPr lang="ko-KR" altLang="en-US" sz="1800" b="1" kern="0" spc="0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홍길동</a:t>
                      </a:r>
                      <a:r>
                        <a:rPr lang="en-US" altLang="ko-KR" sz="1800" b="1" kern="0" spc="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&lt;/</a:t>
                      </a:r>
                      <a:r>
                        <a:rPr lang="en-US" sz="1800" b="1" kern="0" spc="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Student&gt;</a:t>
                      </a:r>
                      <a:endParaRPr lang="en-US" sz="18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</a:tr>
              <a:tr h="4039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200</a:t>
                      </a:r>
                      <a:endParaRPr lang="en-US" sz="1800" kern="0" spc="0" baseline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&lt;Student&gt;</a:t>
                      </a:r>
                      <a:r>
                        <a:rPr lang="en-US" sz="1800" b="1" kern="0" spc="0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EE 3 </a:t>
                      </a:r>
                      <a:r>
                        <a:rPr lang="ko-KR" altLang="en-US" sz="1800" b="1" kern="0" spc="0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나영심</a:t>
                      </a:r>
                      <a:r>
                        <a:rPr lang="en-US" altLang="ko-KR" sz="1800" b="1" kern="0" spc="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&lt;/</a:t>
                      </a:r>
                      <a:r>
                        <a:rPr lang="en-US" sz="1800" b="1" kern="0" spc="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HY신명조" panose="02030600000101010101" pitchFamily="18" charset="-127"/>
                        </a:rPr>
                        <a:t>Student&gt;</a:t>
                      </a:r>
                      <a:endParaRPr lang="en-US" sz="1800" kern="0" spc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HY신명조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98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SQL/XML(3)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2"/>
            <a:ext cx="8229601" cy="151818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XML </a:t>
            </a:r>
            <a:r>
              <a:rPr lang="ko-KR" altLang="en-US" dirty="0" smtClean="0"/>
              <a:t>문서를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값으로 저장하기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</a:t>
            </a:r>
            <a:r>
              <a:rPr lang="en-US" altLang="ko-KR" dirty="0" smtClean="0"/>
              <a:t>XMLPARSE()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/>
              <a:t>XMLPARSE: </a:t>
            </a:r>
            <a:r>
              <a:rPr lang="ko-KR" altLang="en-US" dirty="0"/>
              <a:t>문자열로 표현된 </a:t>
            </a:r>
            <a:r>
              <a:rPr lang="en-US" altLang="ko-KR" dirty="0"/>
              <a:t>XML </a:t>
            </a:r>
            <a:r>
              <a:rPr lang="ko-KR" altLang="en-US" dirty="0" smtClean="0"/>
              <a:t>문서를 </a:t>
            </a:r>
            <a:r>
              <a:rPr lang="en-US" altLang="ko-KR" dirty="0"/>
              <a:t>XML-type </a:t>
            </a:r>
            <a:r>
              <a:rPr lang="ko-KR" altLang="en-US" dirty="0"/>
              <a:t>칼럼에 대응되는 </a:t>
            </a:r>
            <a:r>
              <a:rPr lang="en-US" altLang="ko-KR" dirty="0"/>
              <a:t>tree </a:t>
            </a:r>
            <a:r>
              <a:rPr lang="ko-KR" altLang="en-US" dirty="0" smtClean="0"/>
              <a:t>구조로 변환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198" y="2752628"/>
            <a:ext cx="8229601" cy="28426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▣ XML </a:t>
            </a:r>
            <a:r>
              <a:rPr lang="ko-KR" altLang="en-US" dirty="0" smtClean="0">
                <a:latin typeface="Times New Roman" panose="02020603050405020304" pitchFamily="18" charset="0"/>
              </a:rPr>
              <a:t>문서를 </a:t>
            </a:r>
            <a:r>
              <a:rPr lang="en-US" altLang="ko-KR" dirty="0" smtClean="0">
                <a:latin typeface="Times New Roman" panose="02020603050405020304" pitchFamily="18" charset="0"/>
              </a:rPr>
              <a:t>column </a:t>
            </a:r>
            <a:r>
              <a:rPr lang="ko-KR" altLang="en-US" dirty="0" smtClean="0">
                <a:latin typeface="Times New Roman" panose="02020603050405020304" pitchFamily="18" charset="0"/>
              </a:rPr>
              <a:t>값으로 변환시킨 행 삽입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INSERT INTO </a:t>
            </a:r>
            <a:r>
              <a:rPr lang="en-US" altLang="ko-KR" dirty="0" err="1">
                <a:latin typeface="Times New Roman" panose="02020603050405020304" pitchFamily="18" charset="0"/>
              </a:rPr>
              <a:t>StudentXML</a:t>
            </a:r>
            <a:r>
              <a:rPr lang="en-US" altLang="ko-KR" dirty="0">
                <a:latin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</a:rPr>
              <a:t>sno</a:t>
            </a:r>
            <a:r>
              <a:rPr lang="en-US" altLang="ko-KR" dirty="0">
                <a:latin typeface="Times New Roman" panose="02020603050405020304" pitchFamily="18" charset="0"/>
              </a:rPr>
              <a:t>, info)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VALUES (300,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smtClean="0">
                <a:latin typeface="Times New Roman" panose="02020603050405020304" pitchFamily="18" charset="0"/>
              </a:rPr>
              <a:t>XMLPARSE</a:t>
            </a:r>
            <a:r>
              <a:rPr lang="en-US" altLang="ko-KR" dirty="0">
                <a:latin typeface="Times New Roman" panose="02020603050405020304" pitchFamily="18" charset="0"/>
              </a:rPr>
              <a:t>(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smtClean="0">
                <a:latin typeface="Times New Roman" panose="02020603050405020304" pitchFamily="18" charset="0"/>
              </a:rPr>
              <a:t>  '&lt;</a:t>
            </a:r>
            <a:r>
              <a:rPr lang="en-US" altLang="ko-KR" dirty="0">
                <a:latin typeface="Times New Roman" panose="02020603050405020304" pitchFamily="18" charset="0"/>
              </a:rPr>
              <a:t>Student&gt;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smtClean="0">
                <a:latin typeface="Times New Roman" panose="02020603050405020304" pitchFamily="18" charset="0"/>
              </a:rPr>
              <a:t>     &lt;</a:t>
            </a:r>
            <a:r>
              <a:rPr lang="en-US" altLang="ko-KR" dirty="0">
                <a:latin typeface="Times New Roman" panose="02020603050405020304" pitchFamily="18" charset="0"/>
              </a:rPr>
              <a:t>Name&gt;</a:t>
            </a:r>
            <a:r>
              <a:rPr lang="ko-KR" altLang="en-US" dirty="0">
                <a:latin typeface="Times New Roman" panose="02020603050405020304" pitchFamily="18" charset="0"/>
              </a:rPr>
              <a:t>홍길동</a:t>
            </a:r>
            <a:r>
              <a:rPr lang="en-US" altLang="ko-KR" dirty="0">
                <a:latin typeface="Times New Roman" panose="02020603050405020304" pitchFamily="18" charset="0"/>
              </a:rPr>
              <a:t>&lt;/Name&gt;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smtClean="0">
                <a:latin typeface="Times New Roman" panose="02020603050405020304" pitchFamily="18" charset="0"/>
              </a:rPr>
              <a:t>     &lt;</a:t>
            </a:r>
            <a:r>
              <a:rPr lang="en-US" altLang="ko-KR" dirty="0">
                <a:latin typeface="Times New Roman" panose="02020603050405020304" pitchFamily="18" charset="0"/>
              </a:rPr>
              <a:t>Year&gt;3&lt;/Year&gt;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smtClean="0">
                <a:latin typeface="Times New Roman" panose="02020603050405020304" pitchFamily="18" charset="0"/>
              </a:rPr>
              <a:t>     &lt;</a:t>
            </a:r>
            <a:r>
              <a:rPr lang="en-US" altLang="ko-KR" dirty="0" err="1">
                <a:latin typeface="Times New Roman" panose="02020603050405020304" pitchFamily="18" charset="0"/>
              </a:rPr>
              <a:t>Dept</a:t>
            </a:r>
            <a:r>
              <a:rPr lang="en-US" altLang="ko-KR" dirty="0">
                <a:latin typeface="Times New Roman" panose="02020603050405020304" pitchFamily="18" charset="0"/>
              </a:rPr>
              <a:t>&gt;SE&lt;/</a:t>
            </a:r>
            <a:r>
              <a:rPr lang="en-US" altLang="ko-KR" dirty="0" err="1">
                <a:latin typeface="Times New Roman" panose="02020603050405020304" pitchFamily="18" charset="0"/>
              </a:rPr>
              <a:t>Dept</a:t>
            </a:r>
            <a:r>
              <a:rPr lang="en-US" altLang="ko-KR" dirty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smtClean="0">
                <a:latin typeface="Times New Roman" panose="02020603050405020304" pitchFamily="18" charset="0"/>
              </a:rPr>
              <a:t> &lt;/</a:t>
            </a:r>
            <a:r>
              <a:rPr lang="en-US" altLang="ko-KR" dirty="0">
                <a:latin typeface="Times New Roman" panose="02020603050405020304" pitchFamily="18" charset="0"/>
              </a:rPr>
              <a:t>Student&gt;' </a:t>
            </a:r>
            <a:r>
              <a:rPr lang="en-US" altLang="ko-KR" dirty="0" smtClean="0">
                <a:latin typeface="Times New Roman" panose="02020603050405020304" pitchFamily="18" charset="0"/>
              </a:rPr>
              <a:t>)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                 );</a:t>
            </a:r>
          </a:p>
        </p:txBody>
      </p:sp>
    </p:spTree>
    <p:extLst>
      <p:ext uri="{BB962C8B-B14F-4D97-AF65-F5344CB8AC3E}">
        <p14:creationId xmlns:p14="http://schemas.microsoft.com/office/powerpoint/2010/main" val="2420504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SQL/XML(4)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2"/>
            <a:ext cx="8229601" cy="151818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XML </a:t>
            </a:r>
            <a:r>
              <a:rPr lang="ko-KR" altLang="en-US" dirty="0" smtClean="0"/>
              <a:t>타입의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값 검색하기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</a:t>
            </a:r>
            <a:r>
              <a:rPr lang="en-US" altLang="ko-KR" dirty="0" smtClean="0"/>
              <a:t>XMLEXTRACT()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XMLEXISTS()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XMLEXTRACT(</a:t>
            </a:r>
            <a:r>
              <a:rPr lang="en-US" altLang="ko-KR" i="1" dirty="0" smtClean="0"/>
              <a:t>XML</a:t>
            </a:r>
            <a:r>
              <a:rPr lang="ko-KR" altLang="en-US" i="1" dirty="0" err="1"/>
              <a:t>칼럼명</a:t>
            </a:r>
            <a:r>
              <a:rPr lang="en-US" altLang="ko-KR" dirty="0"/>
              <a:t>, </a:t>
            </a:r>
            <a:r>
              <a:rPr lang="en-US" altLang="ko-KR" i="1" dirty="0" err="1"/>
              <a:t>Xpath</a:t>
            </a:r>
            <a:r>
              <a:rPr lang="ko-KR" altLang="en-US" i="1" dirty="0"/>
              <a:t>식</a:t>
            </a:r>
            <a:r>
              <a:rPr lang="en-US" altLang="ko-KR" dirty="0" smtClean="0"/>
              <a:t>) : XML </a:t>
            </a:r>
            <a:r>
              <a:rPr lang="ko-KR" altLang="en-US" dirty="0" smtClean="0"/>
              <a:t>문서의 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XMLEXISTS(</a:t>
            </a:r>
            <a:r>
              <a:rPr lang="en-US" altLang="ko-KR" i="1" dirty="0" smtClean="0"/>
              <a:t>XML</a:t>
            </a:r>
            <a:r>
              <a:rPr lang="ko-KR" altLang="en-US" i="1" dirty="0" err="1"/>
              <a:t>칼럼명</a:t>
            </a:r>
            <a:r>
              <a:rPr lang="en-US" altLang="ko-KR" dirty="0"/>
              <a:t>, </a:t>
            </a:r>
            <a:r>
              <a:rPr lang="en-US" altLang="ko-KR" i="1" dirty="0" err="1"/>
              <a:t>Xpath</a:t>
            </a:r>
            <a:r>
              <a:rPr lang="ko-KR" altLang="en-US" i="1" dirty="0"/>
              <a:t>식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검색 결과의 공백 여부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199" y="2877552"/>
            <a:ext cx="8229601" cy="11806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▣ XML </a:t>
            </a:r>
            <a:r>
              <a:rPr lang="ko-KR" altLang="en-US" dirty="0" smtClean="0">
                <a:latin typeface="Times New Roman" panose="02020603050405020304" pitchFamily="18" charset="0"/>
              </a:rPr>
              <a:t>타입의 </a:t>
            </a:r>
            <a:r>
              <a:rPr lang="en-US" altLang="ko-KR" dirty="0" smtClean="0">
                <a:latin typeface="Times New Roman" panose="02020603050405020304" pitchFamily="18" charset="0"/>
              </a:rPr>
              <a:t>column </a:t>
            </a:r>
            <a:r>
              <a:rPr lang="ko-KR" altLang="en-US" dirty="0" smtClean="0">
                <a:latin typeface="Times New Roman" panose="02020603050405020304" pitchFamily="18" charset="0"/>
              </a:rPr>
              <a:t>값 검색</a:t>
            </a:r>
            <a:endParaRPr lang="en-US" altLang="ko-KR" dirty="0" smtClean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SELECT 	</a:t>
            </a:r>
            <a:r>
              <a:rPr lang="en-US" altLang="ko-KR" dirty="0" err="1">
                <a:latin typeface="Times New Roman" panose="02020603050405020304" pitchFamily="18" charset="0"/>
              </a:rPr>
              <a:t>s.sno</a:t>
            </a:r>
            <a:r>
              <a:rPr lang="en-US" altLang="ko-KR" dirty="0">
                <a:latin typeface="Times New Roman" panose="02020603050405020304" pitchFamily="18" charset="0"/>
              </a:rPr>
              <a:t>, XMLEXTRACT(s.info, '//Name')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FROM	</a:t>
            </a:r>
            <a:r>
              <a:rPr lang="en-US" altLang="ko-KR" dirty="0" err="1">
                <a:latin typeface="Times New Roman" panose="02020603050405020304" pitchFamily="18" charset="0"/>
              </a:rPr>
              <a:t>StudentXML</a:t>
            </a:r>
            <a:r>
              <a:rPr lang="en-US" altLang="ko-KR" dirty="0">
                <a:latin typeface="Times New Roman" panose="02020603050405020304" pitchFamily="18" charset="0"/>
              </a:rPr>
              <a:t> s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WHERE	</a:t>
            </a:r>
            <a:r>
              <a:rPr lang="en-US" altLang="ko-KR" dirty="0" smtClean="0">
                <a:latin typeface="Times New Roman" panose="02020603050405020304" pitchFamily="18" charset="0"/>
              </a:rPr>
              <a:t>XMLEXISTS(s.info</a:t>
            </a:r>
            <a:r>
              <a:rPr lang="en-US" altLang="ko-KR" dirty="0">
                <a:latin typeface="Times New Roman" panose="02020603050405020304" pitchFamily="18" charset="0"/>
              </a:rPr>
              <a:t>, </a:t>
            </a:r>
            <a:r>
              <a:rPr lang="en-US" altLang="ko-KR" dirty="0" smtClean="0">
                <a:latin typeface="Times New Roman" panose="02020603050405020304" pitchFamily="18" charset="0"/>
              </a:rPr>
              <a:t>'//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Dept</a:t>
            </a:r>
            <a:r>
              <a:rPr lang="en-US" altLang="ko-KR" dirty="0" smtClean="0">
                <a:latin typeface="Times New Roman" panose="02020603050405020304" pitchFamily="18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3016329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SQL/XML(5)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1744429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일반 테이블의 데이터로부터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타입의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</a:t>
            </a:r>
            <a:r>
              <a:rPr lang="en-US" altLang="ko-KR" dirty="0" smtClean="0"/>
              <a:t>XMLELEMENT()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XMLATTRIBUTES()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dirty="0"/>
              <a:t>XMLELEMENT</a:t>
            </a:r>
            <a:r>
              <a:rPr lang="en-US" altLang="ko-KR" dirty="0" smtClean="0"/>
              <a:t>() : XML </a:t>
            </a:r>
            <a:r>
              <a:rPr lang="ko-KR" altLang="en-US" dirty="0" smtClean="0"/>
              <a:t>원소 생성</a:t>
            </a:r>
            <a:endParaRPr lang="en-US" altLang="ko-KR" dirty="0" smtClean="0"/>
          </a:p>
          <a:p>
            <a:pPr lvl="2"/>
            <a:r>
              <a:rPr lang="en-US" altLang="ko-KR" dirty="0"/>
              <a:t>XMLATTRIBUTES() </a:t>
            </a:r>
            <a:r>
              <a:rPr lang="en-US" altLang="ko-KR" dirty="0" smtClean="0"/>
              <a:t>: </a:t>
            </a:r>
            <a:r>
              <a:rPr lang="en-US" altLang="ko-KR" dirty="0"/>
              <a:t>: XML </a:t>
            </a:r>
            <a:r>
              <a:rPr lang="ko-KR" altLang="en-US" dirty="0" smtClean="0"/>
              <a:t>원소의 속성 생성</a:t>
            </a:r>
            <a:endParaRPr lang="en-US" altLang="ko-KR" dirty="0"/>
          </a:p>
          <a:p>
            <a:pPr lvl="1"/>
            <a:r>
              <a:rPr lang="ko-KR" altLang="en-US" dirty="0" smtClean="0"/>
              <a:t>함수 </a:t>
            </a:r>
            <a:r>
              <a:rPr lang="en-US" altLang="ko-KR" dirty="0" smtClean="0"/>
              <a:t>XMLGEN()</a:t>
            </a:r>
            <a:r>
              <a:rPr lang="ko-KR" altLang="en-US" dirty="0" smtClean="0"/>
              <a:t>을 사용 </a:t>
            </a:r>
            <a:r>
              <a:rPr lang="en-US" altLang="ko-KR" dirty="0"/>
              <a:t>: XMLELEMENT()</a:t>
            </a:r>
            <a:r>
              <a:rPr lang="ko-KR" altLang="en-US" dirty="0"/>
              <a:t>와 </a:t>
            </a:r>
            <a:r>
              <a:rPr lang="ko-KR" altLang="en-US" dirty="0" smtClean="0"/>
              <a:t>동일 기능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199" y="2978870"/>
            <a:ext cx="8229601" cy="2011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▣ ‘Student’ </a:t>
            </a:r>
            <a:r>
              <a:rPr lang="ko-KR" altLang="en-US" dirty="0" smtClean="0">
                <a:latin typeface="Times New Roman" panose="02020603050405020304" pitchFamily="18" charset="0"/>
              </a:rPr>
              <a:t>테이블의 자료로부터 </a:t>
            </a:r>
            <a:r>
              <a:rPr lang="en-US" altLang="ko-KR" dirty="0" smtClean="0">
                <a:latin typeface="Times New Roman" panose="02020603050405020304" pitchFamily="18" charset="0"/>
              </a:rPr>
              <a:t>XML </a:t>
            </a:r>
            <a:r>
              <a:rPr lang="ko-KR" altLang="en-US" dirty="0" smtClean="0">
                <a:latin typeface="Times New Roman" panose="02020603050405020304" pitchFamily="18" charset="0"/>
              </a:rPr>
              <a:t>원소 생성 </a:t>
            </a:r>
            <a:r>
              <a:rPr lang="en-US" altLang="ko-KR" dirty="0">
                <a:latin typeface="Times New Roman" panose="02020603050405020304" pitchFamily="18" charset="0"/>
              </a:rPr>
              <a:t>(XMLELEMENT</a:t>
            </a:r>
            <a:r>
              <a:rPr lang="en-US" altLang="ko-KR" dirty="0" smtClean="0">
                <a:latin typeface="Times New Roman" panose="02020603050405020304" pitchFamily="18" charset="0"/>
              </a:rPr>
              <a:t>() </a:t>
            </a:r>
            <a:r>
              <a:rPr lang="ko-KR" altLang="en-US" dirty="0" smtClean="0">
                <a:latin typeface="Times New Roman" panose="02020603050405020304" pitchFamily="18" charset="0"/>
              </a:rPr>
              <a:t>사용</a:t>
            </a:r>
            <a:r>
              <a:rPr lang="en-US" altLang="ko-KR" dirty="0" smtClean="0">
                <a:latin typeface="Times New Roman" panose="02020603050405020304" pitchFamily="18" charset="0"/>
              </a:rPr>
              <a:t>)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select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S.sno</a:t>
            </a:r>
            <a:r>
              <a:rPr lang="en-US" altLang="ko-KR" dirty="0">
                <a:latin typeface="Times New Roman" panose="02020603050405020304" pitchFamily="18" charset="0"/>
              </a:rPr>
              <a:t>, XMLELEMENT (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Name "Student"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smtClean="0">
                <a:latin typeface="Times New Roman" panose="02020603050405020304" pitchFamily="18" charset="0"/>
              </a:rPr>
              <a:t>XMLATTRIBUTES(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S.dept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</a:rPr>
              <a:t>AS "</a:t>
            </a:r>
            <a:r>
              <a:rPr lang="en-US" altLang="ko-KR" dirty="0" err="1">
                <a:latin typeface="Times New Roman" panose="02020603050405020304" pitchFamily="18" charset="0"/>
              </a:rPr>
              <a:t>Dept</a:t>
            </a:r>
            <a:r>
              <a:rPr lang="en-US" altLang="ko-KR" dirty="0">
                <a:latin typeface="Times New Roman" panose="02020603050405020304" pitchFamily="18" charset="0"/>
              </a:rPr>
              <a:t>"),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S.year</a:t>
            </a:r>
            <a:r>
              <a:rPr lang="en-US" altLang="ko-KR" dirty="0">
                <a:latin typeface="Times New Roman" panose="02020603050405020304" pitchFamily="18" charset="0"/>
              </a:rPr>
              <a:t>, </a:t>
            </a:r>
            <a:r>
              <a:rPr lang="en-US" altLang="ko-KR" dirty="0" smtClean="0">
                <a:latin typeface="Times New Roman" panose="02020603050405020304" pitchFamily="18" charset="0"/>
              </a:rPr>
              <a:t>S.name</a:t>
            </a:r>
            <a:endParaRPr lang="en-US" altLang="ko-KR" dirty="0">
              <a:latin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</a:rPr>
              <a:t>	) </a:t>
            </a:r>
            <a:r>
              <a:rPr lang="en-US" altLang="ko-KR" dirty="0">
                <a:latin typeface="Times New Roman" panose="02020603050405020304" pitchFamily="18" charset="0"/>
              </a:rPr>
              <a:t>AS info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from Student </a:t>
            </a:r>
            <a:r>
              <a:rPr lang="en-US" altLang="ko-KR" dirty="0" smtClean="0">
                <a:latin typeface="Times New Roman" panose="02020603050405020304" pitchFamily="18" charset="0"/>
              </a:rPr>
              <a:t>S;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622065"/>
              </p:ext>
            </p:extLst>
          </p:nvPr>
        </p:nvGraphicFramePr>
        <p:xfrm>
          <a:off x="2094419" y="5073192"/>
          <a:ext cx="6592381" cy="1424178"/>
        </p:xfrm>
        <a:graphic>
          <a:graphicData uri="http://schemas.openxmlformats.org/drawingml/2006/table">
            <a:tbl>
              <a:tblPr/>
              <a:tblGrid>
                <a:gridCol w="628031"/>
                <a:gridCol w="5964350"/>
              </a:tblGrid>
              <a:tr h="4419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한컴바탕"/>
                        </a:rPr>
                        <a:t>sno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4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8000"/>
                          </a:solidFill>
                          <a:effectLst/>
                          <a:latin typeface="Elephant" panose="02020904090505020303" pitchFamily="18" charset="0"/>
                          <a:ea typeface="한컴바탕"/>
                        </a:rPr>
                        <a:t>info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4E3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한컴바탕"/>
                        </a:rPr>
                        <a:t>100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한컴바탕"/>
                        </a:rPr>
                        <a:t>&lt;</a:t>
                      </a:r>
                      <a:r>
                        <a:rPr lang="en-US" sz="1800" kern="0" spc="0" dirty="0">
                          <a:solidFill>
                            <a:srgbClr val="0000FF"/>
                          </a:solidFill>
                          <a:effectLst/>
                          <a:latin typeface="Elephant" panose="02020904090505020303" pitchFamily="18" charset="0"/>
                          <a:ea typeface="한컴바탕"/>
                        </a:rPr>
                        <a:t>Student </a:t>
                      </a:r>
                      <a:r>
                        <a:rPr lang="en-US" sz="1800" kern="0" spc="0" dirty="0" err="1">
                          <a:solidFill>
                            <a:srgbClr val="0000FF"/>
                          </a:solidFill>
                          <a:effectLst/>
                          <a:latin typeface="Elephant" panose="02020904090505020303" pitchFamily="18" charset="0"/>
                          <a:ea typeface="한컴바탕"/>
                        </a:rPr>
                        <a:t>Dept</a:t>
                      </a:r>
                      <a:r>
                        <a:rPr lang="en-US" sz="1800" kern="0" spc="0" dirty="0">
                          <a:solidFill>
                            <a:srgbClr val="0000FF"/>
                          </a:solidFill>
                          <a:effectLst/>
                          <a:latin typeface="Elephant" panose="02020904090505020303" pitchFamily="18" charset="0"/>
                          <a:ea typeface="한컴바탕"/>
                        </a:rPr>
                        <a:t>=</a:t>
                      </a:r>
                      <a:r>
                        <a:rPr lang="en-US" sz="1800" kern="0" spc="0" dirty="0">
                          <a:solidFill>
                            <a:srgbClr val="FF0000"/>
                          </a:solidFill>
                          <a:effectLst/>
                          <a:latin typeface="Elephant" panose="02020904090505020303" pitchFamily="18" charset="0"/>
                          <a:ea typeface="한컴바탕"/>
                        </a:rPr>
                        <a:t>"</a:t>
                      </a:r>
                      <a:r>
                        <a:rPr lang="en-US" sz="1800" b="1" kern="0" spc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한컴바탕"/>
                        </a:rPr>
                        <a:t>SE"</a:t>
                      </a:r>
                      <a:r>
                        <a:rPr lang="en-US" sz="1800" kern="0" spc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한컴바탕"/>
                        </a:rPr>
                        <a:t>&gt;</a:t>
                      </a:r>
                      <a:r>
                        <a:rPr lang="en-US" sz="18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한컴바탕"/>
                        </a:rPr>
                        <a:t> </a:t>
                      </a:r>
                      <a:r>
                        <a:rPr lang="en-US" sz="1800" b="1" kern="0" spc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한컴바탕"/>
                        </a:rPr>
                        <a:t>4 </a:t>
                      </a:r>
                      <a:r>
                        <a:rPr lang="ko-KR" altLang="en-US" sz="1800" b="1" kern="0" spc="0" dirty="0">
                          <a:solidFill>
                            <a:srgbClr val="FF0000"/>
                          </a:solidFill>
                          <a:effectLst/>
                          <a:latin typeface="한컴바탕"/>
                          <a:ea typeface="한컴바탕"/>
                        </a:rPr>
                        <a:t>홍길동</a:t>
                      </a:r>
                      <a:r>
                        <a:rPr lang="en-US" altLang="ko-KR" sz="1800" kern="0" spc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한컴바탕"/>
                        </a:rPr>
                        <a:t>&lt;/</a:t>
                      </a:r>
                      <a:r>
                        <a:rPr lang="en-US" sz="1800" kern="0" spc="0" dirty="0">
                          <a:solidFill>
                            <a:srgbClr val="0000FF"/>
                          </a:solidFill>
                          <a:effectLst/>
                          <a:latin typeface="Elephant" panose="02020904090505020303" pitchFamily="18" charset="0"/>
                          <a:ea typeface="한컴바탕"/>
                        </a:rPr>
                        <a:t>Student</a:t>
                      </a:r>
                      <a:r>
                        <a:rPr lang="en-US" sz="1800" kern="0" spc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한컴바탕"/>
                        </a:rPr>
                        <a:t>&gt;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한컴바탕"/>
                        </a:rPr>
                        <a:t>200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한컴바탕"/>
                        </a:rPr>
                        <a:t>&lt;</a:t>
                      </a:r>
                      <a:r>
                        <a:rPr lang="en-US" sz="1800" kern="0" spc="0" dirty="0">
                          <a:solidFill>
                            <a:srgbClr val="0000FF"/>
                          </a:solidFill>
                          <a:effectLst/>
                          <a:latin typeface="Elephant" panose="02020904090505020303" pitchFamily="18" charset="0"/>
                          <a:ea typeface="한컴바탕"/>
                        </a:rPr>
                        <a:t>Student </a:t>
                      </a:r>
                      <a:r>
                        <a:rPr lang="en-US" sz="1800" kern="0" spc="0" dirty="0" err="1">
                          <a:solidFill>
                            <a:srgbClr val="0000FF"/>
                          </a:solidFill>
                          <a:effectLst/>
                          <a:latin typeface="Elephant" panose="02020904090505020303" pitchFamily="18" charset="0"/>
                          <a:ea typeface="한컴바탕"/>
                        </a:rPr>
                        <a:t>Dept</a:t>
                      </a:r>
                      <a:r>
                        <a:rPr lang="en-US" sz="1800" kern="0" spc="0" dirty="0">
                          <a:solidFill>
                            <a:srgbClr val="0000FF"/>
                          </a:solidFill>
                          <a:effectLst/>
                          <a:latin typeface="Elephant" panose="02020904090505020303" pitchFamily="18" charset="0"/>
                          <a:ea typeface="한컴바탕"/>
                        </a:rPr>
                        <a:t>=</a:t>
                      </a:r>
                      <a:r>
                        <a:rPr lang="en-US" sz="1800" b="1" kern="0" spc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한컴바탕"/>
                        </a:rPr>
                        <a:t>"EE"</a:t>
                      </a:r>
                      <a:r>
                        <a:rPr lang="en-US" sz="1800" kern="0" spc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한컴바탕"/>
                        </a:rPr>
                        <a:t>&gt; </a:t>
                      </a:r>
                      <a:r>
                        <a:rPr lang="en-US" sz="1800" b="1" kern="0" spc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한컴바탕"/>
                        </a:rPr>
                        <a:t>3 </a:t>
                      </a:r>
                      <a:r>
                        <a:rPr lang="ko-KR" altLang="en-US" sz="1800" b="1" kern="0" spc="0" dirty="0">
                          <a:solidFill>
                            <a:srgbClr val="FF0000"/>
                          </a:solidFill>
                          <a:effectLst/>
                          <a:latin typeface="한컴바탕"/>
                          <a:ea typeface="한컴바탕"/>
                        </a:rPr>
                        <a:t>나영심</a:t>
                      </a:r>
                      <a:r>
                        <a:rPr lang="en-US" altLang="ko-KR" sz="1800" kern="0" spc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한컴바탕"/>
                        </a:rPr>
                        <a:t>&lt;/</a:t>
                      </a:r>
                      <a:r>
                        <a:rPr lang="en-US" sz="1800" kern="0" spc="0" dirty="0">
                          <a:solidFill>
                            <a:srgbClr val="0000FF"/>
                          </a:solidFill>
                          <a:effectLst/>
                          <a:latin typeface="Elephant" panose="02020904090505020303" pitchFamily="18" charset="0"/>
                          <a:ea typeface="한컴바탕"/>
                        </a:rPr>
                        <a:t>Student</a:t>
                      </a:r>
                      <a:r>
                        <a:rPr lang="en-US" sz="1800" kern="0" spc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한컴바탕"/>
                        </a:rPr>
                        <a:t>&gt;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B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199" y="5073192"/>
            <a:ext cx="1530285" cy="3497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▣ </a:t>
            </a:r>
            <a:r>
              <a:rPr lang="ko-KR" altLang="en-US" dirty="0">
                <a:latin typeface="Times New Roman" panose="02020603050405020304" pitchFamily="18" charset="0"/>
              </a:rPr>
              <a:t>질의 </a:t>
            </a:r>
            <a:r>
              <a:rPr lang="ko-KR" altLang="en-US" dirty="0" smtClean="0">
                <a:latin typeface="Times New Roman" panose="02020603050405020304" pitchFamily="18" charset="0"/>
              </a:rPr>
              <a:t>결과</a:t>
            </a:r>
            <a:endParaRPr lang="en-US" altLang="ko-KR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12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SQL/XML(6)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69263"/>
            <a:ext cx="8229601" cy="29658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</a:rPr>
              <a:t>▣ </a:t>
            </a:r>
            <a:r>
              <a:rPr lang="ko-KR" altLang="en-US" dirty="0">
                <a:latin typeface="Times New Roman" panose="02020603050405020304" pitchFamily="18" charset="0"/>
              </a:rPr>
              <a:t>‘</a:t>
            </a:r>
            <a:r>
              <a:rPr lang="en-US" altLang="ko-KR" dirty="0">
                <a:latin typeface="Times New Roman" panose="02020603050405020304" pitchFamily="18" charset="0"/>
              </a:rPr>
              <a:t>Student’ </a:t>
            </a:r>
            <a:r>
              <a:rPr lang="ko-KR" altLang="en-US" dirty="0">
                <a:latin typeface="Times New Roman" panose="02020603050405020304" pitchFamily="18" charset="0"/>
              </a:rPr>
              <a:t>테이블의 자료로부터 </a:t>
            </a:r>
            <a:r>
              <a:rPr lang="en-US" altLang="ko-KR" dirty="0">
                <a:latin typeface="Times New Roman" panose="02020603050405020304" pitchFamily="18" charset="0"/>
              </a:rPr>
              <a:t>XML </a:t>
            </a:r>
            <a:r>
              <a:rPr lang="ko-KR" altLang="en-US" dirty="0">
                <a:latin typeface="Times New Roman" panose="02020603050405020304" pitchFamily="18" charset="0"/>
              </a:rPr>
              <a:t>원소 생성 </a:t>
            </a:r>
            <a:r>
              <a:rPr lang="en-US" altLang="ko-KR" dirty="0">
                <a:latin typeface="Times New Roman" panose="02020603050405020304" pitchFamily="18" charset="0"/>
              </a:rPr>
              <a:t>(XMLELEMENT() </a:t>
            </a:r>
            <a:r>
              <a:rPr lang="ko-KR" altLang="en-US" dirty="0">
                <a:latin typeface="Times New Roman" panose="02020603050405020304" pitchFamily="18" charset="0"/>
              </a:rPr>
              <a:t>사용</a:t>
            </a:r>
            <a:r>
              <a:rPr lang="en-US" altLang="ko-KR" dirty="0" smtClean="0">
                <a:latin typeface="Times New Roman" panose="02020603050405020304" pitchFamily="18" charset="0"/>
              </a:rPr>
              <a:t>)</a:t>
            </a:r>
          </a:p>
          <a:p>
            <a:endParaRPr lang="en-US" altLang="ko-KR" sz="800" dirty="0" smtClean="0">
              <a:latin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</a:rPr>
              <a:t>select </a:t>
            </a:r>
            <a:r>
              <a:rPr lang="en-US" altLang="ko-KR" dirty="0" smtClean="0">
                <a:latin typeface="Times New Roman" panose="02020603050405020304" pitchFamily="18" charset="0"/>
              </a:rPr>
              <a:t>S.no</a:t>
            </a:r>
            <a:r>
              <a:rPr lang="en-US" altLang="ko-KR" dirty="0">
                <a:latin typeface="Times New Roman" panose="02020603050405020304" pitchFamily="18" charset="0"/>
              </a:rPr>
              <a:t>, XMLGEN (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'&lt;Student&gt;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smtClean="0">
                <a:latin typeface="Times New Roman" panose="02020603050405020304" pitchFamily="18" charset="0"/>
              </a:rPr>
              <a:t>  &lt;</a:t>
            </a:r>
            <a:r>
              <a:rPr lang="en-US" altLang="ko-KR" dirty="0">
                <a:latin typeface="Times New Roman" panose="02020603050405020304" pitchFamily="18" charset="0"/>
              </a:rPr>
              <a:t>Year&gt;{$Y}&lt;/Year&gt;      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smtClean="0">
                <a:latin typeface="Times New Roman" panose="02020603050405020304" pitchFamily="18" charset="0"/>
              </a:rPr>
              <a:t>  &lt;</a:t>
            </a:r>
            <a:r>
              <a:rPr lang="en-US" altLang="ko-KR" dirty="0">
                <a:latin typeface="Times New Roman" panose="02020603050405020304" pitchFamily="18" charset="0"/>
              </a:rPr>
              <a:t>Name&gt;{$N}&lt;/Name&gt;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smtClean="0">
                <a:latin typeface="Times New Roman" panose="02020603050405020304" pitchFamily="18" charset="0"/>
              </a:rPr>
              <a:t>  &lt;</a:t>
            </a:r>
            <a:r>
              <a:rPr lang="en-US" altLang="ko-KR" dirty="0" err="1">
                <a:latin typeface="Times New Roman" panose="02020603050405020304" pitchFamily="18" charset="0"/>
              </a:rPr>
              <a:t>Dept</a:t>
            </a:r>
            <a:r>
              <a:rPr lang="en-US" altLang="ko-KR" dirty="0">
                <a:latin typeface="Times New Roman" panose="02020603050405020304" pitchFamily="18" charset="0"/>
              </a:rPr>
              <a:t>&gt;{$D}&lt;/</a:t>
            </a:r>
            <a:r>
              <a:rPr lang="en-US" altLang="ko-KR" dirty="0" err="1">
                <a:latin typeface="Times New Roman" panose="02020603050405020304" pitchFamily="18" charset="0"/>
              </a:rPr>
              <a:t>Dept</a:t>
            </a:r>
            <a:r>
              <a:rPr lang="en-US" altLang="ko-KR" dirty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&lt;/Student&gt;',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	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S.year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</a:rPr>
              <a:t>AS Y, </a:t>
            </a:r>
            <a:r>
              <a:rPr lang="en-US" altLang="ko-KR" dirty="0" smtClean="0">
                <a:latin typeface="Times New Roman" panose="02020603050405020304" pitchFamily="18" charset="0"/>
              </a:rPr>
              <a:t>S.name </a:t>
            </a:r>
            <a:r>
              <a:rPr lang="en-US" altLang="ko-KR" dirty="0">
                <a:latin typeface="Times New Roman" panose="02020603050405020304" pitchFamily="18" charset="0"/>
              </a:rPr>
              <a:t>AS N, </a:t>
            </a:r>
            <a:r>
              <a:rPr lang="en-US" altLang="ko-KR" dirty="0" err="1" smtClean="0">
                <a:latin typeface="Times New Roman" panose="02020603050405020304" pitchFamily="18" charset="0"/>
              </a:rPr>
              <a:t>S.dept</a:t>
            </a:r>
            <a:r>
              <a:rPr lang="en-US" altLang="ko-KR" dirty="0" smtClean="0">
                <a:latin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</a:rPr>
              <a:t>AS D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</a:rPr>
              <a:t>	) </a:t>
            </a:r>
            <a:r>
              <a:rPr lang="en-US" altLang="ko-KR" dirty="0">
                <a:latin typeface="Times New Roman" panose="02020603050405020304" pitchFamily="18" charset="0"/>
              </a:rPr>
              <a:t>AS info</a:t>
            </a:r>
          </a:p>
          <a:p>
            <a:r>
              <a:rPr lang="en-US" altLang="ko-KR" dirty="0">
                <a:latin typeface="Times New Roman" panose="02020603050405020304" pitchFamily="18" charset="0"/>
              </a:rPr>
              <a:t>from  Student </a:t>
            </a:r>
            <a:r>
              <a:rPr lang="en-US" altLang="ko-KR" dirty="0" smtClean="0">
                <a:latin typeface="Times New Roman" panose="02020603050405020304" pitchFamily="18" charset="0"/>
              </a:rPr>
              <a:t>S;</a:t>
            </a:r>
          </a:p>
        </p:txBody>
      </p:sp>
    </p:spTree>
    <p:extLst>
      <p:ext uri="{BB962C8B-B14F-4D97-AF65-F5344CB8AC3E}">
        <p14:creationId xmlns:p14="http://schemas.microsoft.com/office/powerpoint/2010/main" val="275464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Semi-Structured Data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685035" y="1773194"/>
            <a:ext cx="7169502" cy="3084443"/>
            <a:chOff x="372518" y="1564849"/>
            <a:chExt cx="7169502" cy="3084443"/>
          </a:xfrm>
        </p:grpSpPr>
        <p:sp>
          <p:nvSpPr>
            <p:cNvPr id="31" name="TextBox 30"/>
            <p:cNvSpPr txBox="1"/>
            <p:nvPr/>
          </p:nvSpPr>
          <p:spPr>
            <a:xfrm>
              <a:off x="457200" y="2864899"/>
              <a:ext cx="1166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/>
                <a:t>ProjName</a:t>
              </a:r>
              <a:endParaRPr lang="ko-KR" altLang="en-US" sz="16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761295" y="1564849"/>
              <a:ext cx="12914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/>
                <a:t>ProjectList</a:t>
              </a:r>
              <a:endParaRPr lang="ko-KR" altLang="en-US" sz="16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05087" y="2194708"/>
              <a:ext cx="12914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Project</a:t>
              </a:r>
              <a:endParaRPr lang="ko-KR" altLang="en-US" sz="1600" dirty="0"/>
            </a:p>
          </p:txBody>
        </p:sp>
        <p:sp>
          <p:nvSpPr>
            <p:cNvPr id="5" name="순서도: 연결자 4"/>
            <p:cNvSpPr/>
            <p:nvPr/>
          </p:nvSpPr>
          <p:spPr bwMode="auto">
            <a:xfrm>
              <a:off x="4260915" y="1903403"/>
              <a:ext cx="146116" cy="142213"/>
            </a:xfrm>
            <a:prstGeom prst="flowChartConnector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6" name="순서도: 연결자 5"/>
            <p:cNvSpPr/>
            <p:nvPr/>
          </p:nvSpPr>
          <p:spPr bwMode="auto">
            <a:xfrm>
              <a:off x="4702682" y="3379847"/>
              <a:ext cx="146116" cy="142213"/>
            </a:xfrm>
            <a:prstGeom prst="flowChartConnector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7" name="순서도: 연결자 6"/>
            <p:cNvSpPr/>
            <p:nvPr/>
          </p:nvSpPr>
          <p:spPr bwMode="auto">
            <a:xfrm>
              <a:off x="6116723" y="2533262"/>
              <a:ext cx="146116" cy="142213"/>
            </a:xfrm>
            <a:prstGeom prst="flowChartConnector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8" name="순서도: 연결자 7"/>
            <p:cNvSpPr/>
            <p:nvPr/>
          </p:nvSpPr>
          <p:spPr bwMode="auto">
            <a:xfrm>
              <a:off x="2777765" y="2533263"/>
              <a:ext cx="146116" cy="142213"/>
            </a:xfrm>
            <a:prstGeom prst="flowChartConnector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2075" tIns="46038" rIns="92075" bIns="4603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44045" y="2194708"/>
              <a:ext cx="12914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Project</a:t>
              </a:r>
              <a:endParaRPr lang="ko-KR" altLang="en-US" sz="1600" dirty="0"/>
            </a:p>
          </p:txBody>
        </p:sp>
        <p:cxnSp>
          <p:nvCxnSpPr>
            <p:cNvPr id="11" name="직선 화살표 연결선 10"/>
            <p:cNvCxnSpPr>
              <a:stCxn id="5" idx="3"/>
              <a:endCxn id="8" idx="6"/>
            </p:cNvCxnSpPr>
            <p:nvPr/>
          </p:nvCxnSpPr>
          <p:spPr bwMode="auto">
            <a:xfrm flipH="1">
              <a:off x="2923881" y="2024789"/>
              <a:ext cx="1358432" cy="5795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직선 화살표 연결선 12"/>
            <p:cNvCxnSpPr>
              <a:stCxn id="5" idx="5"/>
              <a:endCxn id="7" idx="2"/>
            </p:cNvCxnSpPr>
            <p:nvPr/>
          </p:nvCxnSpPr>
          <p:spPr bwMode="auto">
            <a:xfrm>
              <a:off x="4385633" y="2024789"/>
              <a:ext cx="1731090" cy="5795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직선 화살표 연결선 14"/>
            <p:cNvCxnSpPr>
              <a:stCxn id="8" idx="3"/>
            </p:cNvCxnSpPr>
            <p:nvPr/>
          </p:nvCxnSpPr>
          <p:spPr bwMode="auto">
            <a:xfrm flipH="1">
              <a:off x="929996" y="2654649"/>
              <a:ext cx="1869167" cy="7590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직선 화살표 연결선 16"/>
            <p:cNvCxnSpPr>
              <a:stCxn id="8" idx="5"/>
              <a:endCxn id="6" idx="2"/>
            </p:cNvCxnSpPr>
            <p:nvPr/>
          </p:nvCxnSpPr>
          <p:spPr bwMode="auto">
            <a:xfrm>
              <a:off x="2902483" y="2654649"/>
              <a:ext cx="1800199" cy="79630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직선 화살표 연결선 20"/>
            <p:cNvCxnSpPr>
              <a:stCxn id="8" idx="4"/>
            </p:cNvCxnSpPr>
            <p:nvPr/>
          </p:nvCxnSpPr>
          <p:spPr bwMode="auto">
            <a:xfrm flipH="1">
              <a:off x="2221468" y="2675476"/>
              <a:ext cx="629355" cy="7754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직선 화살표 연결선 22"/>
            <p:cNvCxnSpPr>
              <a:stCxn id="8" idx="5"/>
            </p:cNvCxnSpPr>
            <p:nvPr/>
          </p:nvCxnSpPr>
          <p:spPr bwMode="auto">
            <a:xfrm>
              <a:off x="2902483" y="2654649"/>
              <a:ext cx="521018" cy="7963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372518" y="3413703"/>
              <a:ext cx="11806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“Alpha”</a:t>
              </a:r>
              <a:endParaRPr lang="ko-KR" alt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40252" y="3423889"/>
              <a:ext cx="463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83364" y="3423889"/>
              <a:ext cx="463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5</a:t>
              </a:r>
              <a:endParaRPr lang="ko-KR" alt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95406" y="3034176"/>
              <a:ext cx="10354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/>
                <a:t>DeptId</a:t>
              </a:r>
              <a:endParaRPr lang="ko-KR" alt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32671" y="3004043"/>
              <a:ext cx="12914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/>
                <a:t>ProjId</a:t>
              </a:r>
              <a:endParaRPr lang="ko-KR" alt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80422" y="2971085"/>
              <a:ext cx="12914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Employee</a:t>
              </a:r>
              <a:endParaRPr lang="ko-KR" altLang="en-US" sz="1600" dirty="0"/>
            </a:p>
          </p:txBody>
        </p:sp>
        <p:cxnSp>
          <p:nvCxnSpPr>
            <p:cNvPr id="36" name="직선 화살표 연결선 35"/>
            <p:cNvCxnSpPr>
              <a:stCxn id="6" idx="3"/>
            </p:cNvCxnSpPr>
            <p:nvPr/>
          </p:nvCxnSpPr>
          <p:spPr bwMode="auto">
            <a:xfrm flipH="1">
              <a:off x="3713139" y="3501233"/>
              <a:ext cx="1010941" cy="8392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직선 화살표 연결선 37"/>
            <p:cNvCxnSpPr>
              <a:stCxn id="6" idx="4"/>
            </p:cNvCxnSpPr>
            <p:nvPr/>
          </p:nvCxnSpPr>
          <p:spPr bwMode="auto">
            <a:xfrm>
              <a:off x="4775740" y="3522060"/>
              <a:ext cx="150779" cy="81844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직선 화살표 연결선 39"/>
            <p:cNvCxnSpPr>
              <a:stCxn id="6" idx="5"/>
            </p:cNvCxnSpPr>
            <p:nvPr/>
          </p:nvCxnSpPr>
          <p:spPr bwMode="auto">
            <a:xfrm>
              <a:off x="4827400" y="3501233"/>
              <a:ext cx="1435439" cy="8392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923881" y="4292615"/>
              <a:ext cx="1419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“Woods”</a:t>
              </a:r>
              <a:endParaRPr lang="ko-KR" altLang="en-US" sz="1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30852" y="4310738"/>
              <a:ext cx="463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32</a:t>
              </a:r>
              <a:endParaRPr lang="ko-KR" alt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1959" y="4280970"/>
              <a:ext cx="6597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123</a:t>
              </a:r>
              <a:endParaRPr lang="ko-KR" altLang="en-US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64362" y="3790655"/>
              <a:ext cx="12914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/>
                <a:t>EmpName</a:t>
              </a:r>
              <a:endParaRPr lang="ko-KR" altLang="en-US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26158" y="3896969"/>
              <a:ext cx="961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/>
                <a:t>EmpId</a:t>
              </a:r>
              <a:endParaRPr lang="ko-KR" altLang="en-US" sz="16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911989" y="3901078"/>
              <a:ext cx="9235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Hours</a:t>
              </a:r>
              <a:endParaRPr lang="ko-KR" altLang="en-US" sz="1600" dirty="0"/>
            </a:p>
          </p:txBody>
        </p:sp>
        <p:cxnSp>
          <p:nvCxnSpPr>
            <p:cNvPr id="48" name="직선 화살표 연결선 47"/>
            <p:cNvCxnSpPr>
              <a:stCxn id="7" idx="4"/>
            </p:cNvCxnSpPr>
            <p:nvPr/>
          </p:nvCxnSpPr>
          <p:spPr bwMode="auto">
            <a:xfrm flipH="1">
              <a:off x="5694744" y="2675475"/>
              <a:ext cx="495037" cy="7382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직선 화살표 연결선 49"/>
            <p:cNvCxnSpPr>
              <a:stCxn id="7" idx="4"/>
            </p:cNvCxnSpPr>
            <p:nvPr/>
          </p:nvCxnSpPr>
          <p:spPr bwMode="auto">
            <a:xfrm>
              <a:off x="6189781" y="2675475"/>
              <a:ext cx="183972" cy="7382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직선 화살표 연결선 51"/>
            <p:cNvCxnSpPr>
              <a:stCxn id="7" idx="4"/>
            </p:cNvCxnSpPr>
            <p:nvPr/>
          </p:nvCxnSpPr>
          <p:spPr bwMode="auto">
            <a:xfrm>
              <a:off x="6189781" y="2675475"/>
              <a:ext cx="696154" cy="7382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직선 화살표 연결선 53"/>
            <p:cNvCxnSpPr>
              <a:stCxn id="7" idx="5"/>
            </p:cNvCxnSpPr>
            <p:nvPr/>
          </p:nvCxnSpPr>
          <p:spPr bwMode="auto">
            <a:xfrm>
              <a:off x="6241441" y="2654648"/>
              <a:ext cx="1300579" cy="7590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9381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Unstructured </a:t>
            </a:r>
            <a:r>
              <a:rPr lang="en-US" altLang="ko-KR" dirty="0"/>
              <a:t>Data </a:t>
            </a:r>
            <a:r>
              <a:rPr lang="ko-KR" altLang="en-US" dirty="0"/>
              <a:t>예시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131" y="1377388"/>
            <a:ext cx="4276846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&lt;html&gt;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&lt;head&gt;&lt;title&gt;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ProjectList</a:t>
            </a:r>
            <a:r>
              <a:rPr lang="en-US" altLang="ko-KR" sz="1400" dirty="0" smtClean="0"/>
              <a:t>&lt;/title&gt;&lt;/head&gt;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&lt;body&gt;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&lt;H1&gt;</a:t>
            </a:r>
            <a:r>
              <a:rPr lang="en-US" altLang="ko-KR" sz="1400" dirty="0" smtClean="0">
                <a:solidFill>
                  <a:srgbClr val="00B0F0"/>
                </a:solidFill>
              </a:rPr>
              <a:t>List of Projects</a:t>
            </a:r>
            <a:r>
              <a:rPr lang="en-US" altLang="ko-KR" sz="1400" dirty="0" smtClean="0"/>
              <a:t>&lt;/H1&gt;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&lt;H2&gt;</a:t>
            </a:r>
            <a:r>
              <a:rPr lang="en-US" altLang="ko-KR" sz="1400" dirty="0" smtClean="0">
                <a:solidFill>
                  <a:srgbClr val="00B0F0"/>
                </a:solidFill>
              </a:rPr>
              <a:t>Alpha project:</a:t>
            </a:r>
            <a:r>
              <a:rPr lang="en-US" altLang="ko-KR" sz="1400" dirty="0" smtClean="0"/>
              <a:t>&lt;/H2&gt;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&lt;table width=“100”border=0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 smtClean="0"/>
              <a:t>cellpadding</a:t>
            </a:r>
            <a:r>
              <a:rPr lang="en-US" altLang="ko-KR" sz="1400" dirty="0" smtClean="0"/>
              <a:t>=0 </a:t>
            </a:r>
            <a:r>
              <a:rPr lang="en-US" altLang="ko-KR" sz="1400" dirty="0" err="1" smtClean="0"/>
              <a:t>cellspacing</a:t>
            </a:r>
            <a:r>
              <a:rPr lang="en-US" altLang="ko-KR" sz="1400" dirty="0" smtClean="0"/>
              <a:t>=0&gt;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&lt;TR&gt;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&lt;TD width=“50”&gt;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&lt;font size=“2”&gt;</a:t>
            </a:r>
            <a:r>
              <a:rPr lang="en-US" altLang="ko-KR" sz="1400" dirty="0" smtClean="0">
                <a:solidFill>
                  <a:srgbClr val="00B0F0"/>
                </a:solidFill>
              </a:rPr>
              <a:t>Woods:</a:t>
            </a:r>
            <a:r>
              <a:rPr lang="en-US" altLang="ko-KR" sz="1400" dirty="0" smtClean="0"/>
              <a:t>&lt;/font&gt;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&lt;/TD&gt;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&lt;TD&gt;</a:t>
            </a:r>
            <a:r>
              <a:rPr lang="en-US" altLang="ko-KR" sz="1400" dirty="0" smtClean="0">
                <a:solidFill>
                  <a:srgbClr val="00B0F0"/>
                </a:solidFill>
              </a:rPr>
              <a:t>32 hours</a:t>
            </a:r>
            <a:r>
              <a:rPr lang="en-US" altLang="ko-KR" sz="1400" dirty="0" smtClean="0"/>
              <a:t>&lt;/TD&gt;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&lt;/TR&gt;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&lt;TR&gt;</a:t>
            </a:r>
          </a:p>
          <a:p>
            <a:pPr lvl="0"/>
            <a:r>
              <a:rPr lang="en-US" altLang="ko-KR" sz="1400" dirty="0" smtClean="0">
                <a:solidFill>
                  <a:srgbClr val="000000"/>
                </a:solidFill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</a:rPr>
              <a:t>&lt;TD width=“50”&gt;</a:t>
            </a:r>
          </a:p>
          <a:p>
            <a:pPr lvl="0"/>
            <a:r>
              <a:rPr lang="en-US" altLang="ko-KR" sz="1400" dirty="0">
                <a:solidFill>
                  <a:srgbClr val="000000"/>
                </a:solidFill>
              </a:rPr>
              <a:t>              &lt;font size=“2</a:t>
            </a:r>
            <a:r>
              <a:rPr lang="en-US" altLang="ko-KR" sz="1400" dirty="0" smtClean="0">
                <a:solidFill>
                  <a:srgbClr val="000000"/>
                </a:solidFill>
              </a:rPr>
              <a:t>”&gt;</a:t>
            </a:r>
            <a:r>
              <a:rPr lang="en-US" altLang="ko-KR" sz="1400" dirty="0" smtClean="0">
                <a:solidFill>
                  <a:srgbClr val="00B0F0"/>
                </a:solidFill>
              </a:rPr>
              <a:t>Hogan:</a:t>
            </a:r>
            <a:r>
              <a:rPr lang="en-US" altLang="ko-KR" sz="1400" dirty="0" smtClean="0">
                <a:solidFill>
                  <a:srgbClr val="000000"/>
                </a:solidFill>
              </a:rPr>
              <a:t>&lt;/</a:t>
            </a:r>
            <a:r>
              <a:rPr lang="en-US" altLang="ko-KR" sz="1400" dirty="0">
                <a:solidFill>
                  <a:srgbClr val="000000"/>
                </a:solidFill>
              </a:rPr>
              <a:t>font&gt;</a:t>
            </a:r>
          </a:p>
          <a:p>
            <a:pPr lvl="0"/>
            <a:r>
              <a:rPr lang="en-US" altLang="ko-KR" sz="1400" dirty="0">
                <a:solidFill>
                  <a:srgbClr val="000000"/>
                </a:solidFill>
              </a:rPr>
              <a:t>            &lt;/TD&gt;</a:t>
            </a:r>
          </a:p>
          <a:p>
            <a:pPr lvl="0"/>
            <a:r>
              <a:rPr lang="en-US" altLang="ko-KR" sz="1400" dirty="0">
                <a:solidFill>
                  <a:srgbClr val="000000"/>
                </a:solidFill>
              </a:rPr>
              <a:t>            &lt;</a:t>
            </a:r>
            <a:r>
              <a:rPr lang="en-US" altLang="ko-KR" sz="1400" dirty="0" smtClean="0">
                <a:solidFill>
                  <a:srgbClr val="000000"/>
                </a:solidFill>
              </a:rPr>
              <a:t>TD&gt;</a:t>
            </a:r>
            <a:r>
              <a:rPr lang="en-US" altLang="ko-KR" sz="1400" dirty="0" smtClean="0">
                <a:solidFill>
                  <a:srgbClr val="00B0F0"/>
                </a:solidFill>
              </a:rPr>
              <a:t>20 </a:t>
            </a:r>
            <a:r>
              <a:rPr lang="en-US" altLang="ko-KR" sz="1400" dirty="0">
                <a:solidFill>
                  <a:srgbClr val="00B0F0"/>
                </a:solidFill>
              </a:rPr>
              <a:t>hours</a:t>
            </a:r>
            <a:r>
              <a:rPr lang="en-US" altLang="ko-KR" sz="1400" dirty="0">
                <a:solidFill>
                  <a:srgbClr val="000000"/>
                </a:solidFill>
              </a:rPr>
              <a:t>&lt;/TD&gt;</a:t>
            </a:r>
          </a:p>
          <a:p>
            <a:pPr lvl="0"/>
            <a:r>
              <a:rPr lang="en-US" altLang="ko-KR" sz="1400" dirty="0">
                <a:solidFill>
                  <a:srgbClr val="000000"/>
                </a:solidFill>
              </a:rPr>
              <a:t>          &lt;/TR</a:t>
            </a:r>
            <a:r>
              <a:rPr lang="en-US" altLang="ko-KR" sz="1400" dirty="0" smtClean="0">
                <a:solidFill>
                  <a:srgbClr val="000000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</a:rPr>
              <a:t>       &lt;/table&gt;</a:t>
            </a:r>
          </a:p>
          <a:p>
            <a:r>
              <a:rPr lang="en-US" altLang="ko-KR" sz="1400" dirty="0" smtClean="0"/>
              <a:t>      &lt;H2&gt;</a:t>
            </a:r>
            <a:r>
              <a:rPr lang="en-US" altLang="ko-KR" sz="1400" dirty="0" smtClean="0">
                <a:solidFill>
                  <a:srgbClr val="00B0F0"/>
                </a:solidFill>
              </a:rPr>
              <a:t>Beta </a:t>
            </a:r>
            <a:r>
              <a:rPr lang="en-US" altLang="ko-KR" sz="1400" dirty="0">
                <a:solidFill>
                  <a:srgbClr val="00B0F0"/>
                </a:solidFill>
              </a:rPr>
              <a:t>project:</a:t>
            </a:r>
            <a:r>
              <a:rPr lang="en-US" altLang="ko-KR" sz="1400" dirty="0"/>
              <a:t>&lt;/H2&gt;</a:t>
            </a:r>
          </a:p>
          <a:p>
            <a:r>
              <a:rPr lang="en-US" altLang="ko-KR" sz="1400" dirty="0"/>
              <a:t>        &lt;table width=“100”border=0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cellpadding</a:t>
            </a:r>
            <a:r>
              <a:rPr lang="en-US" altLang="ko-KR" sz="1400" dirty="0"/>
              <a:t>=0 </a:t>
            </a:r>
            <a:r>
              <a:rPr lang="en-US" altLang="ko-KR" sz="1400" dirty="0" err="1"/>
              <a:t>cellspacing</a:t>
            </a:r>
            <a:r>
              <a:rPr lang="en-US" altLang="ko-KR" sz="1400" dirty="0"/>
              <a:t>=0&gt;</a:t>
            </a:r>
            <a:endParaRPr lang="en-US" altLang="ko-KR" sz="1400" dirty="0" smtClean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1377388"/>
            <a:ext cx="4276846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         &lt;TR&gt;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&lt;TD width=“50”&gt;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&lt;font size=“2”&gt;</a:t>
            </a:r>
            <a:r>
              <a:rPr lang="en-US" altLang="ko-KR" sz="1400" dirty="0" smtClean="0">
                <a:solidFill>
                  <a:srgbClr val="00B0F0"/>
                </a:solidFill>
              </a:rPr>
              <a:t>Woods:</a:t>
            </a:r>
            <a:r>
              <a:rPr lang="en-US" altLang="ko-KR" sz="1400" dirty="0" smtClean="0"/>
              <a:t>&lt;/font&gt;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&lt;/TD&gt;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&lt;TD&gt;</a:t>
            </a:r>
            <a:r>
              <a:rPr lang="en-US" altLang="ko-KR" sz="1400" dirty="0" smtClean="0">
                <a:solidFill>
                  <a:srgbClr val="00B0F0"/>
                </a:solidFill>
              </a:rPr>
              <a:t>8 hours</a:t>
            </a:r>
            <a:r>
              <a:rPr lang="en-US" altLang="ko-KR" sz="1400" dirty="0" smtClean="0"/>
              <a:t>&lt;/TD&gt;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&lt;/TR&gt;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&lt;TR&gt;</a:t>
            </a:r>
          </a:p>
          <a:p>
            <a:pPr lvl="0"/>
            <a:r>
              <a:rPr lang="en-US" altLang="ko-KR" sz="1400" dirty="0" smtClean="0">
                <a:solidFill>
                  <a:srgbClr val="000000"/>
                </a:solidFill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</a:rPr>
              <a:t>&lt;TD width=“50”&gt;</a:t>
            </a:r>
          </a:p>
          <a:p>
            <a:pPr lvl="0"/>
            <a:r>
              <a:rPr lang="en-US" altLang="ko-KR" sz="1400" dirty="0">
                <a:solidFill>
                  <a:srgbClr val="000000"/>
                </a:solidFill>
              </a:rPr>
              <a:t>              &lt;font size=“2</a:t>
            </a:r>
            <a:r>
              <a:rPr lang="en-US" altLang="ko-KR" sz="1400" dirty="0" smtClean="0">
                <a:solidFill>
                  <a:srgbClr val="000000"/>
                </a:solidFill>
              </a:rPr>
              <a:t>”&gt;</a:t>
            </a:r>
            <a:r>
              <a:rPr lang="en-US" altLang="ko-KR" sz="1400" dirty="0" smtClean="0">
                <a:solidFill>
                  <a:srgbClr val="00B0F0"/>
                </a:solidFill>
              </a:rPr>
              <a:t>Hogan:</a:t>
            </a:r>
            <a:r>
              <a:rPr lang="en-US" altLang="ko-KR" sz="1400" dirty="0" smtClean="0">
                <a:solidFill>
                  <a:srgbClr val="000000"/>
                </a:solidFill>
              </a:rPr>
              <a:t>&lt;/</a:t>
            </a:r>
            <a:r>
              <a:rPr lang="en-US" altLang="ko-KR" sz="1400" dirty="0">
                <a:solidFill>
                  <a:srgbClr val="000000"/>
                </a:solidFill>
              </a:rPr>
              <a:t>font&gt;</a:t>
            </a:r>
          </a:p>
          <a:p>
            <a:pPr lvl="0"/>
            <a:r>
              <a:rPr lang="en-US" altLang="ko-KR" sz="1400" dirty="0">
                <a:solidFill>
                  <a:srgbClr val="000000"/>
                </a:solidFill>
              </a:rPr>
              <a:t>            &lt;/TD&gt;</a:t>
            </a:r>
          </a:p>
          <a:p>
            <a:pPr lvl="0"/>
            <a:r>
              <a:rPr lang="en-US" altLang="ko-KR" sz="1400" dirty="0">
                <a:solidFill>
                  <a:srgbClr val="000000"/>
                </a:solidFill>
              </a:rPr>
              <a:t>            &lt;</a:t>
            </a:r>
            <a:r>
              <a:rPr lang="en-US" altLang="ko-KR" sz="1400" dirty="0" smtClean="0">
                <a:solidFill>
                  <a:srgbClr val="000000"/>
                </a:solidFill>
              </a:rPr>
              <a:t>TD&gt;</a:t>
            </a:r>
            <a:r>
              <a:rPr lang="en-US" altLang="ko-KR" sz="1400" dirty="0" smtClean="0">
                <a:solidFill>
                  <a:srgbClr val="00B0F0"/>
                </a:solidFill>
              </a:rPr>
              <a:t>20 </a:t>
            </a:r>
            <a:r>
              <a:rPr lang="en-US" altLang="ko-KR" sz="1400" dirty="0">
                <a:solidFill>
                  <a:srgbClr val="00B0F0"/>
                </a:solidFill>
              </a:rPr>
              <a:t>hours</a:t>
            </a:r>
            <a:r>
              <a:rPr lang="en-US" altLang="ko-KR" sz="1400" dirty="0">
                <a:solidFill>
                  <a:srgbClr val="000000"/>
                </a:solidFill>
              </a:rPr>
              <a:t>&lt;/TD&gt;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          &lt;/TR</a:t>
            </a:r>
            <a:r>
              <a:rPr lang="en-US" altLang="ko-KR" sz="1400" dirty="0" smtClean="0">
                <a:solidFill>
                  <a:srgbClr val="000000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</a:rPr>
              <a:t>         </a:t>
            </a:r>
            <a:r>
              <a:rPr lang="en-US" altLang="ko-KR" sz="1400" dirty="0" smtClean="0"/>
              <a:t>&lt;</a:t>
            </a:r>
            <a:r>
              <a:rPr lang="en-US" altLang="ko-KR" sz="1400" dirty="0"/>
              <a:t>TR&gt;</a:t>
            </a:r>
          </a:p>
          <a:p>
            <a:pPr lvl="0"/>
            <a:r>
              <a:rPr lang="en-US" altLang="ko-KR" sz="1400" dirty="0">
                <a:solidFill>
                  <a:srgbClr val="000000"/>
                </a:solidFill>
              </a:rPr>
              <a:t>            &lt;TD width=“50”&gt;</a:t>
            </a:r>
          </a:p>
          <a:p>
            <a:pPr lvl="0"/>
            <a:r>
              <a:rPr lang="en-US" altLang="ko-KR" sz="1400" dirty="0">
                <a:solidFill>
                  <a:srgbClr val="000000"/>
                </a:solidFill>
              </a:rPr>
              <a:t>              &lt;font size=“2</a:t>
            </a:r>
            <a:r>
              <a:rPr lang="en-US" altLang="ko-KR" sz="1400" dirty="0" smtClean="0">
                <a:solidFill>
                  <a:srgbClr val="000000"/>
                </a:solidFill>
              </a:rPr>
              <a:t>”&gt;</a:t>
            </a:r>
            <a:r>
              <a:rPr lang="en-US" altLang="ko-KR" sz="1400" dirty="0" smtClean="0">
                <a:solidFill>
                  <a:srgbClr val="00B0F0"/>
                </a:solidFill>
              </a:rPr>
              <a:t>Palmer:</a:t>
            </a:r>
            <a:r>
              <a:rPr lang="en-US" altLang="ko-KR" sz="1400" dirty="0" smtClean="0">
                <a:solidFill>
                  <a:srgbClr val="000000"/>
                </a:solidFill>
              </a:rPr>
              <a:t>&lt;/</a:t>
            </a:r>
            <a:r>
              <a:rPr lang="en-US" altLang="ko-KR" sz="1400" dirty="0">
                <a:solidFill>
                  <a:srgbClr val="000000"/>
                </a:solidFill>
              </a:rPr>
              <a:t>font&gt;</a:t>
            </a:r>
          </a:p>
          <a:p>
            <a:pPr lvl="0"/>
            <a:r>
              <a:rPr lang="en-US" altLang="ko-KR" sz="1400" dirty="0">
                <a:solidFill>
                  <a:srgbClr val="000000"/>
                </a:solidFill>
              </a:rPr>
              <a:t>            &lt;/TD&gt;</a:t>
            </a:r>
          </a:p>
          <a:p>
            <a:pPr lvl="0"/>
            <a:r>
              <a:rPr lang="en-US" altLang="ko-KR" sz="1400" dirty="0">
                <a:solidFill>
                  <a:srgbClr val="000000"/>
                </a:solidFill>
              </a:rPr>
              <a:t>            &lt;</a:t>
            </a:r>
            <a:r>
              <a:rPr lang="en-US" altLang="ko-KR" sz="1400" dirty="0" smtClean="0">
                <a:solidFill>
                  <a:srgbClr val="000000"/>
                </a:solidFill>
              </a:rPr>
              <a:t>TD&gt;</a:t>
            </a:r>
            <a:r>
              <a:rPr lang="en-US" altLang="ko-KR" sz="1400" dirty="0" smtClean="0">
                <a:solidFill>
                  <a:srgbClr val="00B0F0"/>
                </a:solidFill>
              </a:rPr>
              <a:t>10 </a:t>
            </a:r>
            <a:r>
              <a:rPr lang="en-US" altLang="ko-KR" sz="1400" dirty="0">
                <a:solidFill>
                  <a:srgbClr val="00B0F0"/>
                </a:solidFill>
              </a:rPr>
              <a:t>hours</a:t>
            </a:r>
            <a:r>
              <a:rPr lang="en-US" altLang="ko-KR" sz="1400" dirty="0">
                <a:solidFill>
                  <a:srgbClr val="000000"/>
                </a:solidFill>
              </a:rPr>
              <a:t>&lt;/TD&gt;</a:t>
            </a:r>
          </a:p>
          <a:p>
            <a:pPr lvl="0"/>
            <a:r>
              <a:rPr lang="en-US" altLang="ko-KR" sz="1400" dirty="0">
                <a:solidFill>
                  <a:srgbClr val="000000"/>
                </a:solidFill>
              </a:rPr>
              <a:t>          &lt;/TR&gt;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</a:rPr>
              <a:t>        &lt;/table&gt;</a:t>
            </a:r>
          </a:p>
          <a:p>
            <a:r>
              <a:rPr lang="en-US" altLang="ko-KR" sz="1400" dirty="0">
                <a:solidFill>
                  <a:srgbClr val="000000"/>
                </a:solidFill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</a:rPr>
              <a:t>     …</a:t>
            </a:r>
          </a:p>
          <a:p>
            <a:endParaRPr lang="en-US" altLang="ko-KR" sz="1400" dirty="0" smtClean="0">
              <a:solidFill>
                <a:srgbClr val="000000"/>
              </a:solidFill>
            </a:endParaRP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&lt;/body&gt;</a:t>
            </a:r>
            <a:endParaRPr lang="en-US" altLang="ko-KR" sz="1400" dirty="0"/>
          </a:p>
          <a:p>
            <a:r>
              <a:rPr lang="en-US" altLang="ko-KR" sz="1400" dirty="0" smtClean="0"/>
              <a:t>&lt;/html&gt;</a:t>
            </a:r>
            <a:endParaRPr lang="en-US" altLang="ko-KR" sz="1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60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의 </a:t>
            </a:r>
            <a:r>
              <a:rPr lang="en-US" altLang="ko-KR" dirty="0" smtClean="0"/>
              <a:t>Tags(1)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0"/>
            <a:ext cx="8478457" cy="5201083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기본 개념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?</a:t>
            </a:r>
          </a:p>
          <a:p>
            <a:pPr lvl="2"/>
            <a:r>
              <a:rPr lang="ko-KR" altLang="en-US" dirty="0" smtClean="0"/>
              <a:t>시작 태그</a:t>
            </a:r>
            <a:r>
              <a:rPr lang="en-US" altLang="ko-KR" dirty="0" smtClean="0"/>
              <a:t>(&lt;…&gt;)</a:t>
            </a:r>
            <a:r>
              <a:rPr lang="ko-KR" altLang="en-US" dirty="0" smtClean="0"/>
              <a:t>와 끝 태그</a:t>
            </a:r>
            <a:r>
              <a:rPr lang="en-US" altLang="ko-KR" dirty="0" smtClean="0"/>
              <a:t>(&lt;/…&gt;) </a:t>
            </a:r>
            <a:r>
              <a:rPr lang="ko-KR" altLang="en-US" dirty="0" smtClean="0"/>
              <a:t>사이에 있는 텍스트를 어떻게 디스플레이 할 것인가를 표기</a:t>
            </a:r>
            <a:r>
              <a:rPr lang="en-US" altLang="ko-KR" dirty="0" smtClean="0"/>
              <a:t>(mark up)</a:t>
            </a:r>
            <a:r>
              <a:rPr lang="ko-KR" altLang="en-US" dirty="0" smtClean="0"/>
              <a:t>하는데 사용하는 언어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Tags: </a:t>
            </a:r>
            <a:r>
              <a:rPr lang="ko-KR" altLang="en-US" dirty="0" smtClean="0"/>
              <a:t>폰트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스타일</a:t>
            </a:r>
            <a:r>
              <a:rPr lang="en-US" altLang="ko-KR" dirty="0" smtClean="0"/>
              <a:t>(boldface, italics, …), </a:t>
            </a:r>
            <a:r>
              <a:rPr lang="ko-KR" altLang="en-US" dirty="0" smtClean="0"/>
              <a:t>색깔</a:t>
            </a:r>
            <a:r>
              <a:rPr lang="en-US" altLang="ko-KR" dirty="0" smtClean="0"/>
              <a:t>, heading level</a:t>
            </a:r>
            <a:r>
              <a:rPr lang="ko-KR" altLang="en-US" dirty="0" smtClean="0"/>
              <a:t>과 같은 </a:t>
            </a:r>
            <a:r>
              <a:rPr lang="en-US" altLang="ko-KR" dirty="0" smtClean="0"/>
              <a:t>formatting</a:t>
            </a:r>
            <a:r>
              <a:rPr lang="ko-KR" altLang="en-US" dirty="0" smtClean="0"/>
              <a:t> 정보를 기술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 Brower: </a:t>
            </a:r>
            <a:r>
              <a:rPr lang="ko-KR" altLang="en-US" dirty="0" smtClean="0"/>
              <a:t>각 태그의 의미에 따라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문서를 </a:t>
            </a:r>
            <a:r>
              <a:rPr lang="en-US" altLang="ko-KR" dirty="0" smtClean="0"/>
              <a:t>formatting</a:t>
            </a:r>
            <a:r>
              <a:rPr lang="ko-KR" altLang="en-US" dirty="0" smtClean="0"/>
              <a:t>해서 </a:t>
            </a:r>
            <a:r>
              <a:rPr lang="en-US" altLang="ko-KR" dirty="0" smtClean="0"/>
              <a:t>display</a:t>
            </a:r>
          </a:p>
          <a:p>
            <a:r>
              <a:rPr lang="ko-KR" altLang="en-US" dirty="0" smtClean="0"/>
              <a:t>주요 </a:t>
            </a:r>
            <a:r>
              <a:rPr lang="en-US" altLang="ko-KR" dirty="0" smtClean="0"/>
              <a:t>Tags</a:t>
            </a:r>
          </a:p>
          <a:p>
            <a:pPr lvl="1"/>
            <a:r>
              <a:rPr lang="en-US" altLang="ko-KR" dirty="0" smtClean="0"/>
              <a:t>&lt;html&gt; … &lt;/html&gt; : HTML </a:t>
            </a:r>
            <a:r>
              <a:rPr lang="ko-KR" altLang="en-US" dirty="0" smtClean="0"/>
              <a:t>문서의 시작과 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&lt;head&gt; … &lt;/head&gt; : </a:t>
            </a:r>
            <a:r>
              <a:rPr lang="ko-KR" altLang="en-US" dirty="0" smtClean="0"/>
              <a:t>문서의 </a:t>
            </a:r>
            <a:r>
              <a:rPr lang="en-US" altLang="ko-KR" dirty="0" smtClean="0"/>
              <a:t>header</a:t>
            </a:r>
            <a:r>
              <a:rPr lang="ko-KR" altLang="en-US" dirty="0" smtClean="0"/>
              <a:t>에 대한 정보를 기술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제목을 포함하여 문서에 관한 전반적인 사항을 기술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Script </a:t>
            </a:r>
            <a:r>
              <a:rPr lang="ko-KR" altLang="en-US" dirty="0" smtClean="0"/>
              <a:t>함수 또는 </a:t>
            </a:r>
            <a:r>
              <a:rPr lang="en-US" altLang="ko-KR" dirty="0" smtClean="0"/>
              <a:t>format style</a:t>
            </a:r>
            <a:r>
              <a:rPr lang="ko-KR" altLang="en-US" dirty="0" smtClean="0"/>
              <a:t>을 기술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42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의 </a:t>
            </a:r>
            <a:r>
              <a:rPr lang="en-US" altLang="ko-KR" dirty="0" smtClean="0"/>
              <a:t>Tags(2)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234441"/>
            <a:ext cx="8229601" cy="5120060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&lt;body&gt; … &lt;/body&gt; : </a:t>
            </a:r>
            <a:r>
              <a:rPr lang="ko-KR" altLang="en-US" dirty="0" smtClean="0"/>
              <a:t>문서의 몸체</a:t>
            </a:r>
            <a:r>
              <a:rPr lang="en-US" altLang="ko-KR" dirty="0" smtClean="0"/>
              <a:t>(body)</a:t>
            </a:r>
            <a:r>
              <a:rPr lang="ko-KR" altLang="en-US" dirty="0" smtClean="0"/>
              <a:t>를 기술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비디오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음성 메시지와 같은 객체나 다른 문서에 대한 참조</a:t>
            </a:r>
            <a:r>
              <a:rPr lang="en-US" altLang="ko-KR" dirty="0" smtClean="0"/>
              <a:t>(reference)</a:t>
            </a:r>
            <a:r>
              <a:rPr lang="ko-KR" altLang="en-US" dirty="0" smtClean="0"/>
              <a:t>도 포함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&lt;H1&gt; … &lt;/H1&gt; : </a:t>
            </a:r>
            <a:r>
              <a:rPr lang="ko-KR" altLang="en-US" dirty="0" smtClean="0"/>
              <a:t>레벨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디스플레이 되는 내용을 기술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&lt;H2&gt;, &lt;H3&gt;,  … : </a:t>
            </a:r>
            <a:r>
              <a:rPr lang="ko-KR" altLang="en-US" dirty="0" smtClean="0"/>
              <a:t>여러 개의 헤딩 레벨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상위 레벨보다 작은 헤딩 포맷으로 출력된다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/>
              <a:t>&lt;table&gt; … &lt;/table&gt; : </a:t>
            </a:r>
            <a:r>
              <a:rPr lang="ko-KR" altLang="en-US" dirty="0" smtClean="0"/>
              <a:t>텍스트를 테이블 형태로 출력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테이블의 각 행</a:t>
            </a:r>
            <a:r>
              <a:rPr lang="en-US" altLang="ko-KR" dirty="0" smtClean="0"/>
              <a:t>(table row) -&gt; &lt;TR&gt; … &lt;/TR&gt;</a:t>
            </a:r>
            <a:r>
              <a:rPr lang="ko-KR" altLang="en-US" dirty="0" smtClean="0"/>
              <a:t>로 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행의 실제 데이터 </a:t>
            </a:r>
            <a:r>
              <a:rPr lang="en-US" altLang="ko-KR" dirty="0" smtClean="0"/>
              <a:t>-&gt; &lt;TD&gt; … &lt;/TD&gt;</a:t>
            </a:r>
            <a:r>
              <a:rPr lang="ko-KR" altLang="en-US" dirty="0" smtClean="0"/>
              <a:t>로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는 시작 태그에 속성</a:t>
            </a:r>
            <a:r>
              <a:rPr lang="en-US" altLang="ko-KR" dirty="0" smtClean="0"/>
              <a:t>(attribute)</a:t>
            </a:r>
            <a:r>
              <a:rPr lang="ko-KR" altLang="en-US" dirty="0" smtClean="0"/>
              <a:t>을 포함할 수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&lt;table&gt;</a:t>
            </a:r>
            <a:r>
              <a:rPr lang="ko-KR" altLang="en-US" dirty="0" smtClean="0"/>
              <a:t>의 속성</a:t>
            </a:r>
            <a:r>
              <a:rPr lang="en-US" altLang="ko-KR" dirty="0" smtClean="0"/>
              <a:t>: width, border, </a:t>
            </a:r>
            <a:r>
              <a:rPr lang="en-US" altLang="ko-KR" dirty="0" err="1" smtClean="0"/>
              <a:t>cellpadding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cellspacing</a:t>
            </a:r>
            <a:r>
              <a:rPr lang="en-US" altLang="ko-KR" dirty="0" smtClean="0"/>
              <a:t>, …</a:t>
            </a:r>
          </a:p>
          <a:p>
            <a:pPr lvl="2"/>
            <a:r>
              <a:rPr lang="en-US" altLang="ko-KR" dirty="0" smtClean="0"/>
              <a:t>&lt;TD&gt;</a:t>
            </a:r>
            <a:r>
              <a:rPr lang="ko-KR" altLang="en-US" dirty="0" smtClean="0"/>
              <a:t>의 속성</a:t>
            </a:r>
            <a:r>
              <a:rPr lang="en-US" altLang="ko-KR" dirty="0" smtClean="0"/>
              <a:t>: width</a:t>
            </a:r>
          </a:p>
          <a:p>
            <a:pPr lvl="2"/>
            <a:r>
              <a:rPr lang="en-US" altLang="ko-KR" dirty="0" smtClean="0"/>
              <a:t>&lt;font&gt;</a:t>
            </a:r>
            <a:r>
              <a:rPr lang="ko-KR" altLang="en-US" dirty="0" smtClean="0"/>
              <a:t>의 속성</a:t>
            </a:r>
            <a:r>
              <a:rPr lang="en-US" altLang="ko-KR" dirty="0" smtClean="0"/>
              <a:t>: size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936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XML Document</a:t>
            </a:r>
            <a:r>
              <a:rPr lang="ko-KR" altLang="en-US" dirty="0" smtClean="0"/>
              <a:t>의 </a:t>
            </a:r>
            <a:r>
              <a:rPr lang="ko-KR" altLang="en-US" dirty="0"/>
              <a:t>구성 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필수적 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원소</a:t>
            </a:r>
            <a:r>
              <a:rPr lang="en-US" altLang="ko-KR" dirty="0" smtClean="0"/>
              <a:t>(Element) : </a:t>
            </a:r>
            <a:r>
              <a:rPr lang="ko-KR" altLang="en-US" dirty="0" smtClean="0"/>
              <a:t>문서를 구성하는 핵심 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속성</a:t>
            </a:r>
            <a:r>
              <a:rPr lang="en-US" altLang="ko-KR" dirty="0" smtClean="0"/>
              <a:t>(Attribute) : </a:t>
            </a:r>
            <a:r>
              <a:rPr lang="ko-KR" altLang="en-US" dirty="0" smtClean="0"/>
              <a:t>원소에 대한 보조적인 정보를 제공</a:t>
            </a:r>
            <a:endParaRPr lang="en-US" altLang="ko-KR" dirty="0" smtClean="0"/>
          </a:p>
          <a:p>
            <a:pPr lvl="1">
              <a:buClr>
                <a:srgbClr val="BB9321"/>
              </a:buClr>
            </a:pPr>
            <a:r>
              <a:rPr lang="ko-KR" altLang="en-US" dirty="0">
                <a:solidFill>
                  <a:srgbClr val="000000"/>
                </a:solidFill>
              </a:rPr>
              <a:t>선언</a:t>
            </a:r>
            <a:r>
              <a:rPr lang="en-US" altLang="ko-KR" dirty="0">
                <a:solidFill>
                  <a:srgbClr val="000000"/>
                </a:solidFill>
              </a:rPr>
              <a:t>(Declaration) : &lt;? ... ?&gt;. XML </a:t>
            </a:r>
            <a:r>
              <a:rPr lang="ko-KR" altLang="en-US" dirty="0">
                <a:solidFill>
                  <a:srgbClr val="000000"/>
                </a:solidFill>
              </a:rPr>
              <a:t>처리기에게 전달할 정보를 기술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ko-KR" altLang="en-US" dirty="0" smtClean="0"/>
              <a:t>부수적 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개체</a:t>
            </a:r>
            <a:r>
              <a:rPr lang="en-US" altLang="ko-KR" dirty="0" smtClean="0"/>
              <a:t>(Entity)</a:t>
            </a:r>
          </a:p>
          <a:p>
            <a:pPr lvl="1"/>
            <a:r>
              <a:rPr lang="ko-KR" altLang="en-US" dirty="0" err="1" smtClean="0"/>
              <a:t>식별자</a:t>
            </a:r>
            <a:r>
              <a:rPr lang="en-US" altLang="ko-KR" dirty="0" smtClean="0"/>
              <a:t>(Identifier)</a:t>
            </a:r>
          </a:p>
          <a:p>
            <a:pPr lvl="1"/>
            <a:r>
              <a:rPr lang="ko-KR" altLang="en-US" dirty="0" smtClean="0"/>
              <a:t>참조</a:t>
            </a:r>
            <a:r>
              <a:rPr lang="en-US" altLang="ko-KR" dirty="0" smtClean="0"/>
              <a:t>(Reference)</a:t>
            </a:r>
          </a:p>
          <a:p>
            <a:pPr lvl="1"/>
            <a:r>
              <a:rPr lang="ko-KR" altLang="en-US" dirty="0" smtClean="0"/>
              <a:t>주석</a:t>
            </a:r>
            <a:r>
              <a:rPr lang="en-US" altLang="ko-KR" dirty="0" smtClean="0"/>
              <a:t>(Comment) : &lt;!--  ... --&gt;. </a:t>
            </a:r>
            <a:r>
              <a:rPr lang="ko-KR" altLang="en-US" dirty="0" smtClean="0"/>
              <a:t>태그의 내부에는 사용 불가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0352280"/>
      </p:ext>
    </p:extLst>
  </p:cSld>
  <p:clrMapOvr>
    <a:masterClrMapping/>
  </p:clrMapOvr>
</p:sld>
</file>

<file path=ppt/theme/theme1.xml><?xml version="1.0" encoding="utf-8"?>
<a:theme xmlns:a="http://schemas.openxmlformats.org/drawingml/2006/main" name="색종이 상자">
  <a:themeElements>
    <a:clrScheme name="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Arial-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rtlCol="0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신명조" pitchFamily="18" charset="-127"/>
            <a:ea typeface="HY신명조" pitchFamily="18" charset="-127"/>
          </a:defRPr>
        </a:defPPr>
      </a:lstStyle>
    </a:lnDef>
  </a:objectDefaults>
  <a:extraClrSchemeLst>
    <a:extraClrScheme>
      <a:clrScheme name="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5864</TotalTime>
  <Pages>78</Pages>
  <Words>3554</Words>
  <Application>Microsoft Office PowerPoint</Application>
  <PresentationFormat>화면 슬라이드 쇼(4:3)</PresentationFormat>
  <Paragraphs>651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6" baseType="lpstr">
      <vt:lpstr>HY신명조</vt:lpstr>
      <vt:lpstr>굴림</vt:lpstr>
      <vt:lpstr>돋움</vt:lpstr>
      <vt:lpstr>바탕체</vt:lpstr>
      <vt:lpstr>한컴바탕</vt:lpstr>
      <vt:lpstr>함초롬바탕</vt:lpstr>
      <vt:lpstr>Arial</vt:lpstr>
      <vt:lpstr>Consolas</vt:lpstr>
      <vt:lpstr>Elephant</vt:lpstr>
      <vt:lpstr>Times New Roman</vt:lpstr>
      <vt:lpstr>Wingdings</vt:lpstr>
      <vt:lpstr>색종이 상자</vt:lpstr>
      <vt:lpstr>XML &amp; Database</vt:lpstr>
      <vt:lpstr>XML Database의 필요성</vt:lpstr>
      <vt:lpstr>Data Structuring 유형</vt:lpstr>
      <vt:lpstr>Structured vs. Semi-Structured</vt:lpstr>
      <vt:lpstr>Semi-Structured Data 예시</vt:lpstr>
      <vt:lpstr>Unstructured Data 예시</vt:lpstr>
      <vt:lpstr>HTML의 Tags(1)</vt:lpstr>
      <vt:lpstr>HTML의 Tags(2)</vt:lpstr>
      <vt:lpstr>XML Document의 구성 요소</vt:lpstr>
      <vt:lpstr>XML Elements</vt:lpstr>
      <vt:lpstr>XML Document 예시</vt:lpstr>
      <vt:lpstr>XML Data Model(1)</vt:lpstr>
      <vt:lpstr>XML Data Model(2)</vt:lpstr>
      <vt:lpstr>XML Document의 유형</vt:lpstr>
      <vt:lpstr>Well-formed &amp; Valid XML Document</vt:lpstr>
      <vt:lpstr>XML DTD</vt:lpstr>
      <vt:lpstr>DTD 파일 작성 방법</vt:lpstr>
      <vt:lpstr>Element Type 표현 방법</vt:lpstr>
      <vt:lpstr>Attribute 표현 방법</vt:lpstr>
      <vt:lpstr>XML DTD 작성 예시</vt:lpstr>
      <vt:lpstr>XML Schema(1)</vt:lpstr>
      <vt:lpstr> XML Schema(2)</vt:lpstr>
      <vt:lpstr>XML Schema 작성법(1)</vt:lpstr>
      <vt:lpstr>XML Schema 작성법(2)</vt:lpstr>
      <vt:lpstr>XML Schema 작성법(3)</vt:lpstr>
      <vt:lpstr>XML Schema 작성법(4)</vt:lpstr>
      <vt:lpstr>XML Schema 작성법(5)</vt:lpstr>
      <vt:lpstr>XML Schema 작성법(6)</vt:lpstr>
      <vt:lpstr>XML Schema 작성법(7)</vt:lpstr>
      <vt:lpstr>XML 문서의 저장 방법</vt:lpstr>
      <vt:lpstr>RDB의 자료를 XML 문서로 변환</vt:lpstr>
      <vt:lpstr>XML 데이터 처리 언어</vt:lpstr>
      <vt:lpstr>XPath(1)</vt:lpstr>
      <vt:lpstr>XPath(2)</vt:lpstr>
      <vt:lpstr>XQuery(1)</vt:lpstr>
      <vt:lpstr>XQuery(2)</vt:lpstr>
      <vt:lpstr>XSLT(1)</vt:lpstr>
      <vt:lpstr>XSLT(2)</vt:lpstr>
      <vt:lpstr>SQL/XML(1)</vt:lpstr>
      <vt:lpstr>SQL/XML(2)</vt:lpstr>
      <vt:lpstr>SQL/XML(3)</vt:lpstr>
      <vt:lpstr>SQL/XML(4)</vt:lpstr>
      <vt:lpstr>SQL/XML(5)</vt:lpstr>
      <vt:lpstr>SQL/XML(6)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subject/>
  <dc:creator>임은기</dc:creator>
  <cp:keywords/>
  <dc:description/>
  <cp:lastModifiedBy>Lm</cp:lastModifiedBy>
  <cp:revision>441</cp:revision>
  <cp:lastPrinted>1998-03-03T12:31:10Z</cp:lastPrinted>
  <dcterms:created xsi:type="dcterms:W3CDTF">1995-08-26T10:43:50Z</dcterms:created>
  <dcterms:modified xsi:type="dcterms:W3CDTF">2015-11-07T03:48:13Z</dcterms:modified>
</cp:coreProperties>
</file>