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3"/>
  </p:notesMasterIdLst>
  <p:handoutMasterIdLst>
    <p:handoutMasterId r:id="rId34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9" r:id="rId22"/>
    <p:sldId id="282" r:id="rId23"/>
    <p:sldId id="284" r:id="rId24"/>
    <p:sldId id="290" r:id="rId25"/>
    <p:sldId id="285" r:id="rId26"/>
    <p:sldId id="286" r:id="rId27"/>
    <p:sldId id="291" r:id="rId28"/>
    <p:sldId id="287" r:id="rId29"/>
    <p:sldId id="292" r:id="rId30"/>
    <p:sldId id="293" r:id="rId31"/>
    <p:sldId id="288" r:id="rId32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28EEF8"/>
    <a:srgbClr val="990000"/>
    <a:srgbClr val="89FFBE"/>
    <a:srgbClr val="FF66FF"/>
    <a:srgbClr val="FFCCFF"/>
    <a:srgbClr val="FF0000"/>
    <a:srgbClr val="3333FF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77" autoAdjust="0"/>
    <p:restoredTop sz="86352" autoAdjust="0"/>
  </p:normalViewPr>
  <p:slideViewPr>
    <p:cSldViewPr snapToGrid="0">
      <p:cViewPr varScale="1">
        <p:scale>
          <a:sx n="55" d="100"/>
          <a:sy n="55" d="100"/>
        </p:scale>
        <p:origin x="-123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2015-12-17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2015-12-17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2015-12-17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2015-12-17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2015-12-17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2015-12-17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Distributed 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Topology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상의 컴퓨터가 상호 연결되는 방법</a:t>
            </a:r>
            <a:endParaRPr lang="en-US" altLang="ko-KR" dirty="0" smtClean="0"/>
          </a:p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Fully connected network(or mesh network)</a:t>
            </a:r>
          </a:p>
          <a:p>
            <a:pPr lvl="2"/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나머지 </a:t>
            </a:r>
            <a:r>
              <a:rPr lang="ko-KR" altLang="en-US" b="1" dirty="0" smtClean="0">
                <a:solidFill>
                  <a:srgbClr val="0070C0"/>
                </a:solidFill>
              </a:rPr>
              <a:t>다른 모든 </a:t>
            </a:r>
            <a:r>
              <a:rPr lang="en-US" altLang="ko-KR" b="1" dirty="0" smtClean="0">
                <a:solidFill>
                  <a:srgbClr val="0070C0"/>
                </a:solidFill>
              </a:rPr>
              <a:t>node</a:t>
            </a:r>
            <a:r>
              <a:rPr lang="ko-KR" altLang="en-US" b="1" dirty="0" smtClean="0">
                <a:solidFill>
                  <a:srgbClr val="0070C0"/>
                </a:solidFill>
              </a:rPr>
              <a:t>와 물리적으로 연결</a:t>
            </a:r>
            <a:r>
              <a:rPr lang="ko-KR" altLang="en-US" dirty="0" smtClean="0"/>
              <a:t>되어 있는 네트워크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최대의 신뢰성과 융통성을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설치비용이 높다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Partially connected network</a:t>
            </a:r>
          </a:p>
          <a:p>
            <a:pPr lvl="2"/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나머지 </a:t>
            </a:r>
            <a:r>
              <a:rPr lang="ko-KR" altLang="en-US" b="1" dirty="0" smtClean="0">
                <a:solidFill>
                  <a:srgbClr val="0070C0"/>
                </a:solidFill>
              </a:rPr>
              <a:t>다른 </a:t>
            </a:r>
            <a:r>
              <a:rPr lang="en-US" altLang="ko-KR" b="1" dirty="0" smtClean="0">
                <a:solidFill>
                  <a:srgbClr val="0070C0"/>
                </a:solidFill>
              </a:rPr>
              <a:t>node </a:t>
            </a:r>
            <a:r>
              <a:rPr lang="ko-KR" altLang="en-US" b="1" dirty="0" smtClean="0">
                <a:solidFill>
                  <a:srgbClr val="0070C0"/>
                </a:solidFill>
              </a:rPr>
              <a:t>중 일부와만 물리적으로 연결</a:t>
            </a:r>
            <a:r>
              <a:rPr lang="ko-KR" altLang="en-US" dirty="0" smtClean="0"/>
              <a:t>되어 있는 네트워크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통신 량이 밀집된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들만 연결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Tree-structured network, Star network, Ring network, Bus network</a:t>
            </a:r>
          </a:p>
          <a:p>
            <a:r>
              <a:rPr lang="en-US" altLang="ko-KR" dirty="0" smtClean="0"/>
              <a:t>Topology</a:t>
            </a:r>
            <a:r>
              <a:rPr lang="ko-KR" altLang="en-US" dirty="0" smtClean="0"/>
              <a:t> 선정 시 고려 사항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설치 비용</a:t>
            </a:r>
            <a:r>
              <a:rPr lang="en-US" altLang="ko-KR" dirty="0" smtClean="0"/>
              <a:t>: node</a:t>
            </a:r>
            <a:r>
              <a:rPr lang="ko-KR" altLang="en-US" dirty="0" smtClean="0"/>
              <a:t>를 연결하는데 소요되는 비용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통신비용</a:t>
            </a:r>
            <a:r>
              <a:rPr lang="en-US" altLang="ko-KR" dirty="0" smtClean="0"/>
              <a:t>: node 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node B</a:t>
            </a:r>
            <a:r>
              <a:rPr lang="ko-KR" altLang="en-US" dirty="0" smtClean="0"/>
              <a:t>로 메시지를 전송하는데 소요되는 비용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신뢰성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회선이나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장애가 발생할 수 있는 빈도 수</a:t>
            </a:r>
            <a:endParaRPr lang="en-US" altLang="ko-KR" dirty="0" smtClean="0"/>
          </a:p>
          <a:p>
            <a:pPr marL="715963" lvl="1" indent="-358775">
              <a:buFont typeface="+mj-ea"/>
              <a:buAutoNum type="circleNumDbPlain"/>
            </a:pPr>
            <a:r>
              <a:rPr lang="ko-KR" altLang="en-US" dirty="0" smtClean="0"/>
              <a:t>가용성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장애가 있더라도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접근할 수 있는 정도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11177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 Topology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07241" y="1896301"/>
            <a:ext cx="1678759" cy="1508452"/>
            <a:chOff x="950141" y="1511838"/>
            <a:chExt cx="1678759" cy="1508452"/>
          </a:xfrm>
        </p:grpSpPr>
        <p:sp>
          <p:nvSpPr>
            <p:cNvPr id="3" name="타원 2"/>
            <p:cNvSpPr/>
            <p:nvPr/>
          </p:nvSpPr>
          <p:spPr bwMode="auto">
            <a:xfrm>
              <a:off x="1050586" y="1702339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1816050" y="2769139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950141" y="247473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370231" y="2419311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1909567" y="1511838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9" name="직선 연결선 8"/>
            <p:cNvCxnSpPr>
              <a:stCxn id="3" idx="4"/>
              <a:endCxn id="5" idx="0"/>
            </p:cNvCxnSpPr>
            <p:nvPr/>
          </p:nvCxnSpPr>
          <p:spPr bwMode="auto">
            <a:xfrm rot="5400000">
              <a:off x="869079" y="2163888"/>
              <a:ext cx="521240" cy="1004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>
              <a:stCxn id="3" idx="4"/>
              <a:endCxn id="4" idx="1"/>
            </p:cNvCxnSpPr>
            <p:nvPr/>
          </p:nvCxnSpPr>
          <p:spPr bwMode="auto">
            <a:xfrm rot="16200000" flipH="1">
              <a:off x="1090712" y="2042699"/>
              <a:ext cx="852429" cy="674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>
              <a:stCxn id="3" idx="5"/>
              <a:endCxn id="6" idx="2"/>
            </p:cNvCxnSpPr>
            <p:nvPr/>
          </p:nvCxnSpPr>
          <p:spPr bwMode="auto">
            <a:xfrm rot="16200000" flipH="1">
              <a:off x="1506714" y="1681369"/>
              <a:ext cx="628177" cy="10988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3" idx="5"/>
              <a:endCxn id="7" idx="2"/>
            </p:cNvCxnSpPr>
            <p:nvPr/>
          </p:nvCxnSpPr>
          <p:spPr bwMode="auto">
            <a:xfrm rot="5400000" flipH="1" flipV="1">
              <a:off x="1450822" y="1457965"/>
              <a:ext cx="279296" cy="6381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7" idx="4"/>
              <a:endCxn id="5" idx="7"/>
            </p:cNvCxnSpPr>
            <p:nvPr/>
          </p:nvCxnSpPr>
          <p:spPr bwMode="auto">
            <a:xfrm rot="5400000">
              <a:off x="1230656" y="1703263"/>
              <a:ext cx="748521" cy="8679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7" idx="4"/>
              <a:endCxn id="4" idx="0"/>
            </p:cNvCxnSpPr>
            <p:nvPr/>
          </p:nvCxnSpPr>
          <p:spPr bwMode="auto">
            <a:xfrm rot="5400000">
              <a:off x="1489069" y="2219306"/>
              <a:ext cx="1006150" cy="935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>
              <a:stCxn id="7" idx="4"/>
              <a:endCxn id="6" idx="1"/>
            </p:cNvCxnSpPr>
            <p:nvPr/>
          </p:nvCxnSpPr>
          <p:spPr bwMode="auto">
            <a:xfrm rot="16200000" flipH="1">
              <a:off x="1876956" y="1924935"/>
              <a:ext cx="693102" cy="3692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>
              <a:stCxn id="5" idx="5"/>
              <a:endCxn id="6" idx="2"/>
            </p:cNvCxnSpPr>
            <p:nvPr/>
          </p:nvCxnSpPr>
          <p:spPr bwMode="auto">
            <a:xfrm rot="5400000" flipH="1" flipV="1">
              <a:off x="1698473" y="2017343"/>
              <a:ext cx="144214" cy="11993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>
              <a:stCxn id="5" idx="4"/>
              <a:endCxn id="4" idx="2"/>
            </p:cNvCxnSpPr>
            <p:nvPr/>
          </p:nvCxnSpPr>
          <p:spPr bwMode="auto">
            <a:xfrm rot="16200000" flipH="1">
              <a:off x="1363346" y="2442011"/>
              <a:ext cx="168834" cy="7365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>
              <a:stCxn id="4" idx="7"/>
              <a:endCxn id="6" idx="3"/>
            </p:cNvCxnSpPr>
            <p:nvPr/>
          </p:nvCxnSpPr>
          <p:spPr bwMode="auto">
            <a:xfrm rot="5400000" flipH="1" flipV="1">
              <a:off x="2136357" y="2534164"/>
              <a:ext cx="172237" cy="3712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436418" y="1444337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완전연결 네트워크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383973" y="4184075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ring</a:t>
            </a:r>
            <a:r>
              <a:rPr lang="ko-KR" altLang="en-US" sz="1600" dirty="0" smtClean="0"/>
              <a:t> 네트워크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179128" y="1440874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트리구조</a:t>
            </a:r>
            <a:r>
              <a:rPr lang="ko-KR" altLang="en-US" sz="1600" dirty="0" smtClean="0"/>
              <a:t> 네트워크</a:t>
            </a:r>
            <a:endParaRPr lang="ko-KR" altLang="en-US" sz="16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6339560" y="1892838"/>
            <a:ext cx="2149815" cy="1352589"/>
            <a:chOff x="6339560" y="1892838"/>
            <a:chExt cx="2149815" cy="1352589"/>
          </a:xfrm>
        </p:grpSpPr>
        <p:sp>
          <p:nvSpPr>
            <p:cNvPr id="65" name="타원 64"/>
            <p:cNvSpPr/>
            <p:nvPr/>
          </p:nvSpPr>
          <p:spPr bwMode="auto">
            <a:xfrm>
              <a:off x="6575087" y="2280766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7028824" y="2994276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6339560" y="2980421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7759650" y="2925002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7309377" y="1892838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70" name="직선 연결선 69"/>
            <p:cNvCxnSpPr>
              <a:stCxn id="65" idx="4"/>
              <a:endCxn id="67" idx="0"/>
            </p:cNvCxnSpPr>
            <p:nvPr/>
          </p:nvCxnSpPr>
          <p:spPr bwMode="auto">
            <a:xfrm rot="5400000">
              <a:off x="6362407" y="2638406"/>
              <a:ext cx="448504" cy="2355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타원 81"/>
            <p:cNvSpPr/>
            <p:nvPr/>
          </p:nvSpPr>
          <p:spPr bwMode="auto">
            <a:xfrm>
              <a:off x="8230706" y="227384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85" name="직선 연결선 84"/>
            <p:cNvCxnSpPr>
              <a:stCxn id="69" idx="3"/>
              <a:endCxn id="65" idx="7"/>
            </p:cNvCxnSpPr>
            <p:nvPr/>
          </p:nvCxnSpPr>
          <p:spPr bwMode="auto">
            <a:xfrm rot="5400000">
              <a:off x="6966399" y="1936686"/>
              <a:ext cx="210337" cy="551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>
              <a:stCxn id="69" idx="5"/>
              <a:endCxn id="82" idx="2"/>
            </p:cNvCxnSpPr>
            <p:nvPr/>
          </p:nvCxnSpPr>
          <p:spPr bwMode="auto">
            <a:xfrm rot="16200000" flipH="1">
              <a:off x="7734332" y="1903041"/>
              <a:ext cx="292207" cy="7005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>
              <a:stCxn id="82" idx="4"/>
              <a:endCxn id="68" idx="7"/>
            </p:cNvCxnSpPr>
            <p:nvPr/>
          </p:nvCxnSpPr>
          <p:spPr bwMode="auto">
            <a:xfrm rot="5400000">
              <a:off x="7951845" y="2553585"/>
              <a:ext cx="436791" cy="3796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>
              <a:stCxn id="65" idx="4"/>
              <a:endCxn id="66" idx="1"/>
            </p:cNvCxnSpPr>
            <p:nvPr/>
          </p:nvCxnSpPr>
          <p:spPr bwMode="auto">
            <a:xfrm rot="16200000" flipH="1">
              <a:off x="6635994" y="2600344"/>
              <a:ext cx="499139" cy="3622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481446" y="4149437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star</a:t>
            </a:r>
            <a:r>
              <a:rPr lang="ko-KR" altLang="en-US" sz="1600" dirty="0" smtClean="0"/>
              <a:t> 네트워크</a:t>
            </a:r>
            <a:endParaRPr lang="ko-KR" altLang="en-US" sz="16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589923" y="4580619"/>
            <a:ext cx="1890043" cy="1498062"/>
            <a:chOff x="901650" y="4601401"/>
            <a:chExt cx="1890043" cy="1498062"/>
          </a:xfrm>
        </p:grpSpPr>
        <p:sp>
          <p:nvSpPr>
            <p:cNvPr id="96" name="타원 95"/>
            <p:cNvSpPr/>
            <p:nvPr/>
          </p:nvSpPr>
          <p:spPr bwMode="auto">
            <a:xfrm>
              <a:off x="1812587" y="5280274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1372705" y="5848312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98" name="타원 97"/>
            <p:cNvSpPr/>
            <p:nvPr/>
          </p:nvSpPr>
          <p:spPr bwMode="auto">
            <a:xfrm>
              <a:off x="901650" y="5169439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99" name="타원 98"/>
            <p:cNvSpPr/>
            <p:nvPr/>
          </p:nvSpPr>
          <p:spPr bwMode="auto">
            <a:xfrm>
              <a:off x="2394477" y="5841383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00" name="타원 99"/>
            <p:cNvSpPr/>
            <p:nvPr/>
          </p:nvSpPr>
          <p:spPr bwMode="auto">
            <a:xfrm>
              <a:off x="1611695" y="4601401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02" name="타원 101"/>
            <p:cNvSpPr/>
            <p:nvPr/>
          </p:nvSpPr>
          <p:spPr bwMode="auto">
            <a:xfrm>
              <a:off x="2533024" y="4982403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108" name="직선 연결선 107"/>
            <p:cNvCxnSpPr>
              <a:stCxn id="96" idx="1"/>
              <a:endCxn id="100" idx="4"/>
            </p:cNvCxnSpPr>
            <p:nvPr/>
          </p:nvCxnSpPr>
          <p:spPr bwMode="auto">
            <a:xfrm rot="16200000" flipV="1">
              <a:off x="1563498" y="5030084"/>
              <a:ext cx="464502" cy="1094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>
              <a:stCxn id="96" idx="2"/>
              <a:endCxn id="98" idx="6"/>
            </p:cNvCxnSpPr>
            <p:nvPr/>
          </p:nvCxnSpPr>
          <p:spPr bwMode="auto">
            <a:xfrm rot="10800000">
              <a:off x="1160319" y="5295016"/>
              <a:ext cx="652268" cy="110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>
              <a:stCxn id="96" idx="3"/>
              <a:endCxn id="97" idx="7"/>
            </p:cNvCxnSpPr>
            <p:nvPr/>
          </p:nvCxnSpPr>
          <p:spPr bwMode="auto">
            <a:xfrm rot="5400000">
              <a:off x="1526758" y="5561381"/>
              <a:ext cx="390447" cy="256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>
              <a:stCxn id="96" idx="5"/>
              <a:endCxn id="99" idx="1"/>
            </p:cNvCxnSpPr>
            <p:nvPr/>
          </p:nvCxnSpPr>
          <p:spPr bwMode="auto">
            <a:xfrm rot="16200000" flipH="1">
              <a:off x="2041107" y="5486912"/>
              <a:ext cx="383518" cy="3989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>
              <a:stCxn id="96" idx="7"/>
              <a:endCxn id="102" idx="2"/>
            </p:cNvCxnSpPr>
            <p:nvPr/>
          </p:nvCxnSpPr>
          <p:spPr bwMode="auto">
            <a:xfrm rot="5400000" flipH="1" flipV="1">
              <a:off x="2178662" y="4962693"/>
              <a:ext cx="209075" cy="4996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그룹 131"/>
          <p:cNvGrpSpPr/>
          <p:nvPr/>
        </p:nvGrpSpPr>
        <p:grpSpPr>
          <a:xfrm>
            <a:off x="3565187" y="1892839"/>
            <a:ext cx="1678759" cy="1508452"/>
            <a:chOff x="3565187" y="1892839"/>
            <a:chExt cx="1678759" cy="1508452"/>
          </a:xfrm>
        </p:grpSpPr>
        <p:sp>
          <p:nvSpPr>
            <p:cNvPr id="120" name="타원 119"/>
            <p:cNvSpPr/>
            <p:nvPr/>
          </p:nvSpPr>
          <p:spPr bwMode="auto">
            <a:xfrm>
              <a:off x="3665632" y="208334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21" name="타원 120"/>
            <p:cNvSpPr/>
            <p:nvPr/>
          </p:nvSpPr>
          <p:spPr bwMode="auto">
            <a:xfrm>
              <a:off x="4431096" y="315014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3565187" y="2855731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23" name="타원 122"/>
            <p:cNvSpPr/>
            <p:nvPr/>
          </p:nvSpPr>
          <p:spPr bwMode="auto">
            <a:xfrm>
              <a:off x="4985277" y="2800312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24" name="타원 123"/>
            <p:cNvSpPr/>
            <p:nvPr/>
          </p:nvSpPr>
          <p:spPr bwMode="auto">
            <a:xfrm>
              <a:off x="4524613" y="1892839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125" name="직선 연결선 124"/>
            <p:cNvCxnSpPr>
              <a:stCxn id="120" idx="4"/>
              <a:endCxn id="122" idx="0"/>
            </p:cNvCxnSpPr>
            <p:nvPr/>
          </p:nvCxnSpPr>
          <p:spPr bwMode="auto">
            <a:xfrm rot="5400000">
              <a:off x="3484125" y="2544889"/>
              <a:ext cx="521240" cy="1004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/>
            <p:cNvCxnSpPr>
              <a:stCxn id="120" idx="4"/>
              <a:endCxn id="121" idx="1"/>
            </p:cNvCxnSpPr>
            <p:nvPr/>
          </p:nvCxnSpPr>
          <p:spPr bwMode="auto">
            <a:xfrm rot="16200000" flipH="1">
              <a:off x="3705758" y="2423700"/>
              <a:ext cx="852429" cy="6740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>
              <a:stCxn id="120" idx="5"/>
              <a:endCxn id="124" idx="2"/>
            </p:cNvCxnSpPr>
            <p:nvPr/>
          </p:nvCxnSpPr>
          <p:spPr bwMode="auto">
            <a:xfrm rot="5400000" flipH="1" flipV="1">
              <a:off x="4065868" y="1838966"/>
              <a:ext cx="279296" cy="6381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직선 연결선 127"/>
            <p:cNvCxnSpPr>
              <a:stCxn id="124" idx="4"/>
              <a:endCxn id="121" idx="0"/>
            </p:cNvCxnSpPr>
            <p:nvPr/>
          </p:nvCxnSpPr>
          <p:spPr bwMode="auto">
            <a:xfrm rot="5400000">
              <a:off x="4104115" y="2600307"/>
              <a:ext cx="1006150" cy="935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>
              <a:stCxn id="122" idx="4"/>
              <a:endCxn id="121" idx="2"/>
            </p:cNvCxnSpPr>
            <p:nvPr/>
          </p:nvCxnSpPr>
          <p:spPr bwMode="auto">
            <a:xfrm rot="16200000" flipH="1">
              <a:off x="3978392" y="2823012"/>
              <a:ext cx="168834" cy="7365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>
              <a:stCxn id="121" idx="7"/>
              <a:endCxn id="123" idx="3"/>
            </p:cNvCxnSpPr>
            <p:nvPr/>
          </p:nvCxnSpPr>
          <p:spPr bwMode="auto">
            <a:xfrm rot="5400000" flipH="1" flipV="1">
              <a:off x="4751403" y="2915165"/>
              <a:ext cx="172237" cy="3712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1" name="TextBox 130"/>
          <p:cNvSpPr txBox="1"/>
          <p:nvPr/>
        </p:nvSpPr>
        <p:spPr>
          <a:xfrm>
            <a:off x="3394364" y="1440875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부분연결 네트워크</a:t>
            </a:r>
            <a:endParaRPr lang="ko-KR" altLang="en-US" sz="1600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554796" y="4636039"/>
            <a:ext cx="1678759" cy="1508452"/>
            <a:chOff x="3554796" y="4636039"/>
            <a:chExt cx="1678759" cy="1508452"/>
          </a:xfrm>
        </p:grpSpPr>
        <p:sp>
          <p:nvSpPr>
            <p:cNvPr id="32" name="타원 31"/>
            <p:cNvSpPr/>
            <p:nvPr/>
          </p:nvSpPr>
          <p:spPr bwMode="auto">
            <a:xfrm>
              <a:off x="3655241" y="482654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4420705" y="589334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3554796" y="5598931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4974886" y="5543512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4514222" y="4636039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37" name="직선 연결선 36"/>
            <p:cNvCxnSpPr>
              <a:stCxn id="32" idx="4"/>
              <a:endCxn id="34" idx="0"/>
            </p:cNvCxnSpPr>
            <p:nvPr/>
          </p:nvCxnSpPr>
          <p:spPr bwMode="auto">
            <a:xfrm rot="5400000">
              <a:off x="3473734" y="5288089"/>
              <a:ext cx="521240" cy="1004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>
              <a:stCxn id="32" idx="5"/>
              <a:endCxn id="36" idx="2"/>
            </p:cNvCxnSpPr>
            <p:nvPr/>
          </p:nvCxnSpPr>
          <p:spPr bwMode="auto">
            <a:xfrm rot="5400000" flipH="1" flipV="1">
              <a:off x="4055477" y="4582166"/>
              <a:ext cx="279296" cy="6381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>
              <a:stCxn id="34" idx="4"/>
              <a:endCxn id="33" idx="2"/>
            </p:cNvCxnSpPr>
            <p:nvPr/>
          </p:nvCxnSpPr>
          <p:spPr bwMode="auto">
            <a:xfrm rot="16200000" flipH="1">
              <a:off x="3968001" y="5566212"/>
              <a:ext cx="168834" cy="7365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>
              <a:stCxn id="33" idx="7"/>
              <a:endCxn id="35" idx="3"/>
            </p:cNvCxnSpPr>
            <p:nvPr/>
          </p:nvCxnSpPr>
          <p:spPr bwMode="auto">
            <a:xfrm rot="5400000" flipH="1" flipV="1">
              <a:off x="4741012" y="5658365"/>
              <a:ext cx="172237" cy="3712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직선 연결선 133"/>
            <p:cNvCxnSpPr>
              <a:stCxn id="36" idx="5"/>
              <a:endCxn id="35" idx="0"/>
            </p:cNvCxnSpPr>
            <p:nvPr/>
          </p:nvCxnSpPr>
          <p:spPr bwMode="auto">
            <a:xfrm rot="16200000" flipH="1">
              <a:off x="4573064" y="5012355"/>
              <a:ext cx="693102" cy="36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8" name="TextBox 147"/>
          <p:cNvSpPr txBox="1"/>
          <p:nvPr/>
        </p:nvSpPr>
        <p:spPr>
          <a:xfrm>
            <a:off x="6414655" y="4222175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bus</a:t>
            </a:r>
            <a:r>
              <a:rPr lang="ko-KR" altLang="en-US" sz="1600" dirty="0" smtClean="0"/>
              <a:t> 네트워크</a:t>
            </a:r>
            <a:endParaRPr lang="ko-KR" altLang="en-US" sz="16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5985164" y="4674139"/>
            <a:ext cx="2909454" cy="1508452"/>
            <a:chOff x="5985164" y="4674139"/>
            <a:chExt cx="2909454" cy="1508452"/>
          </a:xfrm>
        </p:grpSpPr>
        <p:sp>
          <p:nvSpPr>
            <p:cNvPr id="137" name="타원 136"/>
            <p:cNvSpPr/>
            <p:nvPr/>
          </p:nvSpPr>
          <p:spPr bwMode="auto">
            <a:xfrm>
              <a:off x="6872959" y="4687995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7451387" y="5931440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39" name="타원 138"/>
            <p:cNvSpPr/>
            <p:nvPr/>
          </p:nvSpPr>
          <p:spPr bwMode="auto">
            <a:xfrm>
              <a:off x="6512741" y="5927977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40" name="타원 139"/>
            <p:cNvSpPr/>
            <p:nvPr/>
          </p:nvSpPr>
          <p:spPr bwMode="auto">
            <a:xfrm>
              <a:off x="8296514" y="5924512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7544904" y="4674139"/>
              <a:ext cx="258669" cy="25115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49" name="왼쪽/오른쪽 화살표 148"/>
            <p:cNvSpPr/>
            <p:nvPr/>
          </p:nvSpPr>
          <p:spPr bwMode="auto">
            <a:xfrm>
              <a:off x="5985164" y="5174673"/>
              <a:ext cx="2909454" cy="446809"/>
            </a:xfrm>
            <a:prstGeom prst="leftRightArrow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cxnSp>
          <p:nvCxnSpPr>
            <p:cNvPr id="151" name="직선 연결선 150"/>
            <p:cNvCxnSpPr>
              <a:stCxn id="137" idx="4"/>
            </p:cNvCxnSpPr>
            <p:nvPr/>
          </p:nvCxnSpPr>
          <p:spPr bwMode="auto">
            <a:xfrm rot="16200000" flipH="1">
              <a:off x="6822774" y="5118665"/>
              <a:ext cx="360218" cy="11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>
              <a:stCxn id="141" idx="4"/>
            </p:cNvCxnSpPr>
            <p:nvPr/>
          </p:nvCxnSpPr>
          <p:spPr bwMode="auto">
            <a:xfrm rot="5400000">
              <a:off x="7489524" y="5104257"/>
              <a:ext cx="363683" cy="5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>
              <a:stCxn id="139" idx="0"/>
            </p:cNvCxnSpPr>
            <p:nvPr/>
          </p:nvCxnSpPr>
          <p:spPr bwMode="auto">
            <a:xfrm rot="16200000" flipV="1">
              <a:off x="6425341" y="5711241"/>
              <a:ext cx="431186" cy="22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>
              <a:stCxn id="138" idx="0"/>
            </p:cNvCxnSpPr>
            <p:nvPr/>
          </p:nvCxnSpPr>
          <p:spPr bwMode="auto">
            <a:xfrm rot="5400000" flipH="1" flipV="1">
              <a:off x="7365719" y="5711795"/>
              <a:ext cx="434649" cy="46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>
              <a:stCxn id="140" idx="0"/>
            </p:cNvCxnSpPr>
            <p:nvPr/>
          </p:nvCxnSpPr>
          <p:spPr bwMode="auto">
            <a:xfrm rot="5400000" flipH="1" flipV="1">
              <a:off x="8217773" y="5715258"/>
              <a:ext cx="417330" cy="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r>
              <a:rPr lang="ko-KR" altLang="en-US" dirty="0" smtClean="0"/>
              <a:t>의 통신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통신 방법의 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Point-To-Point Network: </a:t>
            </a:r>
            <a:r>
              <a:rPr lang="ko-KR" altLang="en-US" dirty="0" smtClean="0"/>
              <a:t>두 지점 사이에 직</a:t>
            </a:r>
            <a:r>
              <a:rPr lang="en-US" altLang="ko-KR" dirty="0" smtClean="0"/>
              <a:t>·</a:t>
            </a:r>
            <a:r>
              <a:rPr lang="ko-KR" altLang="en-US" dirty="0" smtClean="0"/>
              <a:t>간접으로 연결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Circuit switch(</a:t>
            </a:r>
            <a:r>
              <a:rPr lang="ko-KR" altLang="en-US" dirty="0" smtClean="0"/>
              <a:t>회선 교환 방식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두 지점 사이에 하나의 회선이 지정되어 전용으로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Packet switch(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방식</a:t>
            </a:r>
            <a:r>
              <a:rPr lang="en-US" altLang="ko-KR" dirty="0" smtClean="0"/>
              <a:t>): store &amp; forward </a:t>
            </a:r>
            <a:r>
              <a:rPr lang="ko-KR" altLang="en-US" dirty="0" smtClean="0"/>
              <a:t>전송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Broadcast Network: </a:t>
            </a:r>
          </a:p>
          <a:p>
            <a:pPr lvl="2"/>
            <a:r>
              <a:rPr lang="en-US" altLang="ko-KR" dirty="0" smtClean="0"/>
              <a:t>Radio &amp; </a:t>
            </a:r>
            <a:r>
              <a:rPr lang="ko-KR" altLang="en-US" dirty="0" smtClean="0"/>
              <a:t>위성을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사용</a:t>
            </a:r>
            <a:endParaRPr lang="en-US" altLang="ko-KR" dirty="0" smtClean="0"/>
          </a:p>
          <a:p>
            <a:r>
              <a:rPr lang="ko-KR" altLang="en-US" dirty="0" smtClean="0"/>
              <a:t>전송 매체의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Twisted pair</a:t>
            </a:r>
          </a:p>
          <a:p>
            <a:pPr lvl="1"/>
            <a:r>
              <a:rPr lang="en-US" altLang="ko-KR" dirty="0" smtClean="0"/>
              <a:t>Coaxial cable</a:t>
            </a:r>
          </a:p>
          <a:p>
            <a:pPr lvl="1"/>
            <a:r>
              <a:rPr lang="en-US" altLang="ko-KR" dirty="0" smtClean="0"/>
              <a:t>Fiber </a:t>
            </a:r>
            <a:r>
              <a:rPr lang="en-US" altLang="ko-KR" dirty="0" err="1" smtClean="0"/>
              <a:t>opticable</a:t>
            </a:r>
            <a:endParaRPr lang="en-US" altLang="ko-KR" dirty="0" smtClean="0"/>
          </a:p>
          <a:p>
            <a:r>
              <a:rPr lang="ko-KR" altLang="en-US" dirty="0" smtClean="0"/>
              <a:t>분산 지역의 크기에 따른 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WAN(Wide Area Network): </a:t>
            </a:r>
            <a:r>
              <a:rPr lang="ko-KR" altLang="en-US" dirty="0" smtClean="0"/>
              <a:t>광역 네트워크</a:t>
            </a:r>
            <a:r>
              <a:rPr lang="en-US" altLang="ko-KR" dirty="0" smtClean="0"/>
              <a:t>. 20km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LAN(Local Area Network): </a:t>
            </a:r>
            <a:r>
              <a:rPr lang="ko-KR" altLang="en-US" dirty="0" smtClean="0"/>
              <a:t>근거리 네트워크</a:t>
            </a:r>
            <a:r>
              <a:rPr lang="en-US" altLang="ko-KR" dirty="0" smtClean="0"/>
              <a:t>. 2km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Metropolitan Network: </a:t>
            </a:r>
            <a:r>
              <a:rPr lang="ko-KR" altLang="en-US" dirty="0" smtClean="0"/>
              <a:t>도심 네트워크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 십 </a:t>
            </a:r>
            <a:r>
              <a:rPr lang="en-US" altLang="ko-KR" dirty="0" smtClean="0"/>
              <a:t>km </a:t>
            </a:r>
            <a:r>
              <a:rPr lang="ko-KR" altLang="en-US" dirty="0" smtClean="0"/>
              <a:t>이내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03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smtClean="0"/>
              <a:t>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30144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구조의 필요성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Centralized DB</a:t>
            </a:r>
            <a:r>
              <a:rPr lang="ko-KR" altLang="en-US" dirty="0" smtClean="0"/>
              <a:t>에서는 모든 데이터를 한 곳에 저장하여 관리하므로 구조의 문제는 발생하지 않는다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에서는 어떤 데이터를 어느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것인가를 결정해야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구조의 결정 요소</a:t>
            </a:r>
            <a:endParaRPr lang="en-US" altLang="ko-KR" dirty="0" smtClean="0"/>
          </a:p>
          <a:p>
            <a:pPr lvl="1">
              <a:buFont typeface="+mj-ea"/>
              <a:buAutoNum type="circleNumDbPlain"/>
            </a:pPr>
            <a:r>
              <a:rPr lang="en-US" altLang="ko-KR" dirty="0" smtClean="0"/>
              <a:t>Relation</a:t>
            </a:r>
            <a:r>
              <a:rPr lang="ko-KR" altLang="en-US" dirty="0" smtClean="0"/>
              <a:t>을 어떻게 단편화</a:t>
            </a:r>
            <a:r>
              <a:rPr lang="en-US" altLang="ko-KR" dirty="0" smtClean="0"/>
              <a:t>(fragmentation)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</a:t>
            </a:r>
          </a:p>
          <a:p>
            <a:pPr lvl="1">
              <a:buFont typeface="+mj-ea"/>
              <a:buAutoNum type="circleNumDbPlain"/>
            </a:pPr>
            <a:r>
              <a:rPr lang="ko-KR" altLang="en-US" dirty="0" smtClean="0"/>
              <a:t>각 단편</a:t>
            </a:r>
            <a:r>
              <a:rPr lang="en-US" altLang="ko-KR" dirty="0" smtClean="0"/>
              <a:t>(fragment)</a:t>
            </a:r>
            <a:r>
              <a:rPr lang="ko-KR" altLang="en-US" dirty="0" smtClean="0"/>
              <a:t>을 어떻게 할당할 것인가</a:t>
            </a:r>
            <a:r>
              <a:rPr lang="en-US" altLang="ko-KR" dirty="0" smtClean="0"/>
              <a:t>?</a:t>
            </a:r>
          </a:p>
          <a:p>
            <a:pPr lvl="1">
              <a:buFont typeface="+mj-ea"/>
              <a:buAutoNum type="circleNumDbPlain"/>
            </a:pPr>
            <a:r>
              <a:rPr lang="ko-KR" altLang="en-US" dirty="0" smtClean="0"/>
              <a:t>할당된 데이터를 어떻게 저장할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좋은 구조가 갖추어야 할 조건은</a:t>
            </a:r>
            <a:r>
              <a:rPr lang="en-US" altLang="ko-KR" dirty="0" smtClean="0"/>
              <a:t>?</a:t>
            </a:r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데이터 단편화와 할당의 분리 → 단편화 투명성과 위치 투명성 제공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데이터 중복의 제어가 용이 → 중복 투명성 확보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en-US" altLang="ko-KR" dirty="0" smtClean="0"/>
              <a:t>Local DBMS</a:t>
            </a:r>
            <a:r>
              <a:rPr lang="ko-KR" altLang="en-US" dirty="0" smtClean="0"/>
              <a:t>로부터의 독립 → </a:t>
            </a:r>
            <a:r>
              <a:rPr lang="en-US" altLang="ko-KR" dirty="0" smtClean="0"/>
              <a:t>local mapping </a:t>
            </a:r>
            <a:r>
              <a:rPr lang="ko-KR" altLang="en-US" dirty="0" smtClean="0"/>
              <a:t>투명성 확보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912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Reference Architecture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976745" y="1309255"/>
            <a:ext cx="7263246" cy="4970317"/>
            <a:chOff x="976745" y="1309255"/>
            <a:chExt cx="7263246" cy="497031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106882" y="1309255"/>
              <a:ext cx="2878282" cy="405245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Global</a:t>
              </a:r>
              <a:r>
                <a:rPr lang="ko-KR" altLang="en-US" dirty="0" smtClean="0">
                  <a:latin typeface="Times New Roman" pitchFamily="18" charset="0"/>
                </a:rPr>
                <a:t> </a:t>
              </a:r>
              <a:r>
                <a:rPr lang="en-US" altLang="ko-KR" dirty="0" smtClean="0">
                  <a:latin typeface="Times New Roman" pitchFamily="18" charset="0"/>
                </a:rPr>
                <a:t>Schema</a:t>
              </a:r>
              <a:endParaRPr lang="ko-KR" altLang="en-US" dirty="0" smtClean="0">
                <a:latin typeface="Times New Roman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093028" y="1877291"/>
              <a:ext cx="2902526" cy="405245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Fragmentation</a:t>
              </a:r>
              <a:r>
                <a:rPr lang="ko-KR" altLang="en-US" dirty="0" smtClean="0">
                  <a:latin typeface="Times New Roman" pitchFamily="18" charset="0"/>
                </a:rPr>
                <a:t> </a:t>
              </a:r>
              <a:r>
                <a:rPr lang="en-US" altLang="ko-KR" dirty="0" smtClean="0">
                  <a:latin typeface="Times New Roman" pitchFamily="18" charset="0"/>
                </a:rPr>
                <a:t>Schema</a:t>
              </a:r>
              <a:endParaRPr lang="ko-KR" altLang="en-US" dirty="0" smtClean="0">
                <a:latin typeface="Times New Roman" pitchFamily="18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089564" y="2455718"/>
              <a:ext cx="2902526" cy="405245"/>
            </a:xfrm>
            <a:prstGeom prst="rect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Allocation</a:t>
              </a:r>
              <a:r>
                <a:rPr lang="ko-KR" altLang="en-US" dirty="0" smtClean="0">
                  <a:latin typeface="Times New Roman" pitchFamily="18" charset="0"/>
                </a:rPr>
                <a:t> </a:t>
              </a:r>
              <a:r>
                <a:rPr lang="en-US" altLang="ko-KR" dirty="0" smtClean="0">
                  <a:latin typeface="Times New Roman" pitchFamily="18" charset="0"/>
                </a:rPr>
                <a:t>Schema</a:t>
              </a:r>
              <a:endParaRPr lang="ko-KR" altLang="en-US" dirty="0" smtClean="0">
                <a:latin typeface="Times New Roman" pitchFamily="18" charset="0"/>
              </a:endParaRPr>
            </a:p>
          </p:txBody>
        </p:sp>
        <p:sp>
          <p:nvSpPr>
            <p:cNvPr id="9" name="설명선 1 8"/>
            <p:cNvSpPr/>
            <p:nvPr/>
          </p:nvSpPr>
          <p:spPr bwMode="auto">
            <a:xfrm>
              <a:off x="6431973" y="2441864"/>
              <a:ext cx="1808018" cy="369974"/>
            </a:xfrm>
            <a:prstGeom prst="borderCallout1">
              <a:avLst>
                <a:gd name="adj1" fmla="val 41432"/>
                <a:gd name="adj2" fmla="val -348"/>
                <a:gd name="adj3" fmla="val 67402"/>
                <a:gd name="adj4" fmla="val -22283"/>
              </a:avLst>
            </a:prstGeom>
            <a:solidFill>
              <a:srgbClr val="FFCCFF"/>
            </a:solidFill>
            <a:ln w="9525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176213" marR="0" indent="-176213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dirty="0" smtClean="0">
                  <a:latin typeface="Times New Roman" pitchFamily="18" charset="0"/>
                </a:rPr>
                <a:t>Replicated or not</a:t>
              </a:r>
              <a:endParaRPr lang="ko-KR" altLang="en-US" dirty="0" smtClean="0">
                <a:latin typeface="Times New Roman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76745" y="3428999"/>
              <a:ext cx="1454728" cy="2836719"/>
              <a:chOff x="976745" y="3428999"/>
              <a:chExt cx="1454728" cy="2836719"/>
            </a:xfrm>
          </p:grpSpPr>
          <p:sp>
            <p:nvSpPr>
              <p:cNvPr id="10" name="직사각형 9"/>
              <p:cNvSpPr/>
              <p:nvPr/>
            </p:nvSpPr>
            <p:spPr bwMode="auto">
              <a:xfrm>
                <a:off x="976745" y="3428999"/>
                <a:ext cx="1454728" cy="283671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b="1" dirty="0" smtClean="0">
                    <a:solidFill>
                      <a:srgbClr val="990000"/>
                    </a:solidFill>
                  </a:rPr>
                  <a:t>Site 1</a:t>
                </a:r>
                <a:endParaRPr lang="ko-KR" altLang="en-US" b="1" dirty="0" smtClean="0">
                  <a:solidFill>
                    <a:srgbClr val="99000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1049482" y="3813464"/>
                <a:ext cx="1288473" cy="923972"/>
              </a:xfrm>
              <a:prstGeom prst="rect">
                <a:avLst/>
              </a:prstGeom>
              <a:solidFill>
                <a:srgbClr val="28EEF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Local mapping schema</a:t>
                </a:r>
                <a:endParaRPr lang="ko-KR" altLang="en-US" dirty="0" smtClean="0"/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1056409" y="4849091"/>
                <a:ext cx="1288473" cy="369974"/>
              </a:xfrm>
              <a:prstGeom prst="rect">
                <a:avLst/>
              </a:prstGeom>
              <a:solidFill>
                <a:srgbClr val="28EEF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DBMS</a:t>
                </a:r>
                <a:endParaRPr lang="ko-KR" altLang="en-US" dirty="0" smtClean="0"/>
              </a:p>
            </p:txBody>
          </p:sp>
          <p:sp>
            <p:nvSpPr>
              <p:cNvPr id="13" name="원통 12"/>
              <p:cNvSpPr/>
              <p:nvPr/>
            </p:nvSpPr>
            <p:spPr bwMode="auto">
              <a:xfrm>
                <a:off x="1070265" y="5476009"/>
                <a:ext cx="1236518" cy="613064"/>
              </a:xfrm>
              <a:prstGeom prst="can">
                <a:avLst/>
              </a:prstGeom>
              <a:solidFill>
                <a:srgbClr val="89FFB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DB</a:t>
                </a:r>
                <a:endParaRPr lang="ko-KR" altLang="en-US" dirty="0" smtClean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113809" y="3425535"/>
              <a:ext cx="1454728" cy="2836719"/>
              <a:chOff x="976745" y="3428999"/>
              <a:chExt cx="1454728" cy="2836719"/>
            </a:xfrm>
          </p:grpSpPr>
          <p:sp>
            <p:nvSpPr>
              <p:cNvPr id="16" name="직사각형 15"/>
              <p:cNvSpPr/>
              <p:nvPr/>
            </p:nvSpPr>
            <p:spPr bwMode="auto">
              <a:xfrm>
                <a:off x="976745" y="3428999"/>
                <a:ext cx="1454728" cy="283671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b="1" dirty="0" smtClean="0">
                    <a:solidFill>
                      <a:srgbClr val="990000"/>
                    </a:solidFill>
                  </a:rPr>
                  <a:t>Site 2</a:t>
                </a:r>
                <a:endParaRPr lang="ko-KR" altLang="en-US" b="1" dirty="0" smtClean="0">
                  <a:solidFill>
                    <a:srgbClr val="99000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1049482" y="3813464"/>
                <a:ext cx="1288473" cy="923972"/>
              </a:xfrm>
              <a:prstGeom prst="rect">
                <a:avLst/>
              </a:prstGeom>
              <a:solidFill>
                <a:srgbClr val="28EEF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Local mapping schema</a:t>
                </a:r>
                <a:endParaRPr lang="ko-KR" altLang="en-US" dirty="0" smtClean="0"/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1056409" y="4849091"/>
                <a:ext cx="1288473" cy="369974"/>
              </a:xfrm>
              <a:prstGeom prst="rect">
                <a:avLst/>
              </a:prstGeom>
              <a:solidFill>
                <a:srgbClr val="28EEF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DBMS</a:t>
                </a:r>
                <a:endParaRPr lang="ko-KR" altLang="en-US" dirty="0" smtClean="0"/>
              </a:p>
            </p:txBody>
          </p:sp>
          <p:sp>
            <p:nvSpPr>
              <p:cNvPr id="19" name="원통 18"/>
              <p:cNvSpPr/>
              <p:nvPr/>
            </p:nvSpPr>
            <p:spPr bwMode="auto">
              <a:xfrm>
                <a:off x="1070265" y="5476009"/>
                <a:ext cx="1236518" cy="613064"/>
              </a:xfrm>
              <a:prstGeom prst="can">
                <a:avLst/>
              </a:prstGeom>
              <a:solidFill>
                <a:srgbClr val="89FFB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DB</a:t>
                </a:r>
                <a:endParaRPr lang="ko-KR" altLang="en-US" dirty="0" smtClean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715991" y="3442853"/>
              <a:ext cx="1454728" cy="2836719"/>
              <a:chOff x="976745" y="3428999"/>
              <a:chExt cx="1454728" cy="2836719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976745" y="3428999"/>
                <a:ext cx="1454728" cy="283671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b="1" dirty="0" smtClean="0">
                    <a:solidFill>
                      <a:srgbClr val="990000"/>
                    </a:solidFill>
                  </a:rPr>
                  <a:t>Site n</a:t>
                </a:r>
                <a:endParaRPr lang="ko-KR" altLang="en-US" b="1" dirty="0" smtClean="0">
                  <a:solidFill>
                    <a:srgbClr val="99000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049482" y="3813464"/>
                <a:ext cx="1288473" cy="923972"/>
              </a:xfrm>
              <a:prstGeom prst="rect">
                <a:avLst/>
              </a:prstGeom>
              <a:solidFill>
                <a:srgbClr val="28EEF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Local mapping schema</a:t>
                </a:r>
                <a:endParaRPr lang="ko-KR" altLang="en-US" dirty="0" smtClean="0"/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1056409" y="4849091"/>
                <a:ext cx="1288473" cy="369974"/>
              </a:xfrm>
              <a:prstGeom prst="rect">
                <a:avLst/>
              </a:prstGeom>
              <a:solidFill>
                <a:srgbClr val="28EEF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DBMS</a:t>
                </a:r>
                <a:endParaRPr lang="ko-KR" altLang="en-US" dirty="0" smtClean="0"/>
              </a:p>
            </p:txBody>
          </p:sp>
          <p:sp>
            <p:nvSpPr>
              <p:cNvPr id="24" name="원통 23"/>
              <p:cNvSpPr/>
              <p:nvPr/>
            </p:nvSpPr>
            <p:spPr bwMode="auto">
              <a:xfrm>
                <a:off x="1070265" y="5476009"/>
                <a:ext cx="1236518" cy="613064"/>
              </a:xfrm>
              <a:prstGeom prst="can">
                <a:avLst/>
              </a:prstGeom>
              <a:solidFill>
                <a:srgbClr val="89FFB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DB</a:t>
                </a:r>
                <a:endParaRPr lang="ko-KR" altLang="en-US" dirty="0" smtClean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143498" y="4416135"/>
              <a:ext cx="997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………</a:t>
              </a:r>
              <a:endParaRPr lang="ko-KR" altLang="en-US" dirty="0"/>
            </a:p>
          </p:txBody>
        </p:sp>
        <p:cxnSp>
          <p:nvCxnSpPr>
            <p:cNvPr id="29" name="직선 연결선 28"/>
            <p:cNvCxnSpPr>
              <a:stCxn id="4" idx="2"/>
              <a:endCxn id="5" idx="0"/>
            </p:cNvCxnSpPr>
            <p:nvPr/>
          </p:nvCxnSpPr>
          <p:spPr bwMode="auto">
            <a:xfrm rot="5400000">
              <a:off x="4463762" y="1795029"/>
              <a:ext cx="162791" cy="17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>
              <a:stCxn id="5" idx="2"/>
              <a:endCxn id="6" idx="0"/>
            </p:cNvCxnSpPr>
            <p:nvPr/>
          </p:nvCxnSpPr>
          <p:spPr bwMode="auto">
            <a:xfrm rot="5400000">
              <a:off x="4455968" y="2367395"/>
              <a:ext cx="173182" cy="34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>
              <a:stCxn id="6" idx="2"/>
            </p:cNvCxnSpPr>
            <p:nvPr/>
          </p:nvCxnSpPr>
          <p:spPr bwMode="auto">
            <a:xfrm rot="5400000">
              <a:off x="2786496" y="1653886"/>
              <a:ext cx="547255" cy="29614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>
              <a:stCxn id="6" idx="2"/>
              <a:endCxn id="16" idx="0"/>
            </p:cNvCxnSpPr>
            <p:nvPr/>
          </p:nvCxnSpPr>
          <p:spPr bwMode="auto">
            <a:xfrm rot="5400000">
              <a:off x="3908714" y="2793422"/>
              <a:ext cx="564572" cy="699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>
              <a:stCxn id="6" idx="2"/>
              <a:endCxn id="21" idx="0"/>
            </p:cNvCxnSpPr>
            <p:nvPr/>
          </p:nvCxnSpPr>
          <p:spPr bwMode="auto">
            <a:xfrm rot="16200000" flipH="1">
              <a:off x="5701146" y="1700644"/>
              <a:ext cx="581890" cy="29025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Client-Server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12429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컴퓨터가 네트워크로 연결된 환경에서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의 기능을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level(Client/Server)</a:t>
            </a:r>
            <a:r>
              <a:rPr lang="ko-KR" altLang="en-US" dirty="0" smtClean="0"/>
              <a:t>로 분할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18755" y="2446482"/>
          <a:ext cx="75057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138055"/>
                <a:gridCol w="36056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구 분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Server  Level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Client Level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방법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1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중앙 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DBMS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의 기능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(back-end)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응용 프로그램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처리 기능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(front-end)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baseline="0" dirty="0" smtClean="0">
                        <a:latin typeface="Times New Roman" pitchFamily="18" charset="0"/>
                        <a:ea typeface="HY신명조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방법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2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데이터 저장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, global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병행 제어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 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global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회복 등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의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기능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UI, Data Dictionary,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컴파일러와 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DBMS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사이의 인터페이스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, local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Times New Roman" pitchFamily="18" charset="0"/>
                          <a:ea typeface="HY신명조" pitchFamily="18" charset="-127"/>
                        </a:rPr>
                        <a:t>질의어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 최적화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병행 제어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Times New Roman" pitchFamily="18" charset="0"/>
                          <a:ea typeface="HY신명조" pitchFamily="18" charset="-127"/>
                        </a:rPr>
                        <a:t>회복 등</a:t>
                      </a:r>
                      <a:endParaRPr lang="ko-KR" altLang="en-US" baseline="0" dirty="0">
                        <a:latin typeface="Times New Roman" pitchFamily="18" charset="0"/>
                        <a:ea typeface="HY신명조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599" y="4244339"/>
            <a:ext cx="8229601" cy="195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72000" rIns="91440" bIns="7200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57188" indent="-357188" latinLnBrk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ko-KR" sz="2800" kern="0" dirty="0" smtClean="0">
                <a:latin typeface="Times New Roman" panose="02020603050405020304" pitchFamily="18" charset="0"/>
              </a:rPr>
              <a:t>Client/Server </a:t>
            </a:r>
            <a:r>
              <a:rPr lang="ko-KR" altLang="en-US" sz="2800" kern="0" dirty="0" smtClean="0">
                <a:latin typeface="Times New Roman" panose="02020603050405020304" pitchFamily="18" charset="0"/>
              </a:rPr>
              <a:t>사이의 상호 작용</a:t>
            </a:r>
            <a:endParaRPr lang="en-US" altLang="ko-KR" sz="2800" kern="0" dirty="0" smtClean="0">
              <a:latin typeface="Times New Roman" panose="02020603050405020304" pitchFamily="18" charset="0"/>
            </a:endParaRPr>
          </a:p>
          <a:p>
            <a:pPr marL="623888" lvl="1" indent="-363538" latinLnBrk="1">
              <a:spcBef>
                <a:spcPct val="20000"/>
              </a:spcBef>
              <a:buClr>
                <a:schemeClr val="hlink"/>
              </a:buClr>
              <a:buSzPct val="80000"/>
              <a:buFont typeface="+mj-ea"/>
              <a:buAutoNum type="circleNumDbPlain"/>
            </a:pPr>
            <a:r>
              <a:rPr lang="en-US" altLang="ko-KR" sz="2400" kern="0" dirty="0" smtClean="0">
                <a:latin typeface="Times New Roman" panose="02020603050405020304" pitchFamily="18" charset="0"/>
              </a:rPr>
              <a:t>Client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는 질의를 각 </a:t>
            </a:r>
            <a:r>
              <a:rPr lang="en-US" altLang="ko-KR" sz="2400" kern="0" dirty="0" smtClean="0">
                <a:latin typeface="Times New Roman" panose="02020603050405020304" pitchFamily="18" charset="0"/>
              </a:rPr>
              <a:t>site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에서 처리할 </a:t>
            </a:r>
            <a:r>
              <a:rPr lang="en-US" altLang="ko-KR" sz="2400" kern="0" dirty="0" smtClean="0">
                <a:latin typeface="Times New Roman" panose="02020603050405020304" pitchFamily="18" charset="0"/>
              </a:rPr>
              <a:t>sub-query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로 분해하여 해당 </a:t>
            </a:r>
            <a:r>
              <a:rPr lang="en-US" altLang="ko-KR" sz="2400" kern="0" dirty="0" smtClean="0">
                <a:latin typeface="Times New Roman" panose="02020603050405020304" pitchFamily="18" charset="0"/>
              </a:rPr>
              <a:t>site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로 전송</a:t>
            </a:r>
            <a:endParaRPr lang="en-US" altLang="ko-KR" sz="2400" kern="0" dirty="0" smtClean="0">
              <a:latin typeface="Times New Roman" panose="02020603050405020304" pitchFamily="18" charset="0"/>
            </a:endParaRPr>
          </a:p>
          <a:p>
            <a:pPr marL="623888" lvl="1" indent="-363538" latinLnBrk="1">
              <a:spcBef>
                <a:spcPct val="20000"/>
              </a:spcBef>
              <a:buClr>
                <a:schemeClr val="hlink"/>
              </a:buClr>
              <a:buSzPct val="80000"/>
              <a:buFont typeface="+mj-ea"/>
              <a:buAutoNum type="circleNumDbPlain"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Server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는</a:t>
            </a:r>
            <a:r>
              <a:rPr lang="en-US" altLang="ko-KR" sz="2400" kern="0" dirty="0" smtClean="0">
                <a:latin typeface="Times New Roman" panose="02020603050405020304" pitchFamily="18" charset="0"/>
              </a:rPr>
              <a:t> sub-query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를 처리하여 그 결과를 </a:t>
            </a:r>
            <a:r>
              <a:rPr lang="en-US" altLang="ko-KR" sz="2400" kern="0" dirty="0" smtClean="0">
                <a:latin typeface="Times New Roman" panose="02020603050405020304" pitchFamily="18" charset="0"/>
              </a:rPr>
              <a:t>client</a:t>
            </a:r>
            <a:r>
              <a:rPr lang="ko-KR" altLang="en-US" sz="2400" kern="0" dirty="0" smtClean="0">
                <a:latin typeface="Times New Roman" panose="02020603050405020304" pitchFamily="18" charset="0"/>
              </a:rPr>
              <a:t>로 전송</a:t>
            </a:r>
            <a:endParaRPr lang="en-US" altLang="ko-KR" sz="2400" kern="0" dirty="0" smtClean="0">
              <a:latin typeface="Times New Roman" panose="02020603050405020304" pitchFamily="18" charset="0"/>
            </a:endParaRPr>
          </a:p>
          <a:p>
            <a:pPr marL="623888" lvl="1" indent="-363538" latinLnBrk="1">
              <a:spcBef>
                <a:spcPct val="20000"/>
              </a:spcBef>
              <a:buClr>
                <a:schemeClr val="hlink"/>
              </a:buClr>
              <a:buSzPct val="80000"/>
              <a:buFont typeface="+mj-ea"/>
              <a:buAutoNum type="circleNumDbPlain"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Client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는 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sub-query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rPr>
              <a:t>의 결과를 조합해서 원래의 질의에 대한 결과를 생성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HY신명조" panose="02030600000101010101" pitchFamily="18" charset="-127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494815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Global Relation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로 분할하는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수평 단편화</a:t>
            </a:r>
            <a:r>
              <a:rPr lang="en-US" altLang="ko-KR" dirty="0" smtClean="0"/>
              <a:t>(horizontal fragmentation)</a:t>
            </a:r>
          </a:p>
          <a:p>
            <a:pPr lvl="2"/>
            <a:r>
              <a:rPr lang="en-US" altLang="ko-KR" dirty="0" smtClean="0"/>
              <a:t>Selection </a:t>
            </a:r>
            <a:r>
              <a:rPr lang="ko-KR" altLang="en-US" dirty="0" smtClean="0"/>
              <a:t>연산으로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Dynamic fragmentation: </a:t>
            </a:r>
            <a:r>
              <a:rPr lang="ko-KR" altLang="en-US" dirty="0" smtClean="0"/>
              <a:t>데이터 값이 변경되면 소속되는 단편도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수직 단편화</a:t>
            </a:r>
            <a:r>
              <a:rPr lang="en-US" altLang="ko-KR" dirty="0" smtClean="0"/>
              <a:t>(vertical fragmentation)</a:t>
            </a:r>
          </a:p>
          <a:p>
            <a:pPr lvl="2"/>
            <a:r>
              <a:rPr lang="en-US" altLang="ko-KR" dirty="0" smtClean="0"/>
              <a:t>Projection </a:t>
            </a:r>
            <a:r>
              <a:rPr lang="ko-KR" altLang="en-US" dirty="0" smtClean="0"/>
              <a:t>연산으로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fragmentation: </a:t>
            </a:r>
            <a:r>
              <a:rPr lang="ko-KR" altLang="en-US" dirty="0" smtClean="0"/>
              <a:t>데이터 값이 변경되어도 영향이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Primary key</a:t>
            </a:r>
            <a:r>
              <a:rPr lang="ko-KR" altLang="en-US" dirty="0" smtClean="0"/>
              <a:t>는 모든 단편에 중복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분리성은 지켜질 수 없음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혼합 단편화</a:t>
            </a:r>
            <a:r>
              <a:rPr lang="en-US" altLang="ko-KR" dirty="0" smtClean="0"/>
              <a:t>(mixed fragmentation)</a:t>
            </a:r>
          </a:p>
          <a:p>
            <a:pPr lvl="2"/>
            <a:r>
              <a:rPr lang="en-US" altLang="ko-KR" dirty="0" smtClean="0"/>
              <a:t>Projection </a:t>
            </a:r>
            <a:r>
              <a:rPr lang="ko-KR" altLang="en-US" dirty="0" smtClean="0"/>
              <a:t>연산과 </a:t>
            </a:r>
            <a:r>
              <a:rPr lang="en-US" altLang="ko-KR" dirty="0" smtClean="0"/>
              <a:t>selection </a:t>
            </a:r>
            <a:r>
              <a:rPr lang="ko-KR" altLang="en-US" dirty="0" smtClean="0"/>
              <a:t>연산을 적절히 혼합하여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Fragmentation</a:t>
            </a:r>
            <a:r>
              <a:rPr lang="ko-KR" altLang="en-US" dirty="0" smtClean="0"/>
              <a:t>을 정의할 때 지켜져야 할 조건</a:t>
            </a:r>
            <a:endParaRPr lang="en-US" altLang="ko-KR" dirty="0" smtClean="0"/>
          </a:p>
          <a:p>
            <a:pPr lvl="1">
              <a:buFont typeface="+mj-ea"/>
              <a:buAutoNum type="circleNumDbPlain"/>
            </a:pPr>
            <a:r>
              <a:rPr lang="ko-KR" altLang="en-US" dirty="0" smtClean="0"/>
              <a:t>완전성</a:t>
            </a:r>
            <a:r>
              <a:rPr lang="en-US" altLang="ko-KR" dirty="0" smtClean="0"/>
              <a:t>(completeness): </a:t>
            </a:r>
            <a:r>
              <a:rPr lang="ko-KR" altLang="en-US" dirty="0" smtClean="0"/>
              <a:t>어떤 단편에도 속하지 않는 데이터는 존재할 수 없다</a:t>
            </a:r>
            <a:r>
              <a:rPr lang="en-US" altLang="ko-KR" dirty="0" smtClean="0"/>
              <a:t>.</a:t>
            </a:r>
          </a:p>
          <a:p>
            <a:pPr lvl="1">
              <a:buFont typeface="+mj-ea"/>
              <a:buAutoNum type="circleNumDbPlain"/>
            </a:pPr>
            <a:r>
              <a:rPr lang="ko-KR" altLang="en-US" dirty="0" err="1" smtClean="0"/>
              <a:t>회복성</a:t>
            </a:r>
            <a:r>
              <a:rPr lang="en-US" altLang="ko-KR" dirty="0" smtClean="0"/>
              <a:t>(reconstruction): </a:t>
            </a:r>
            <a:r>
              <a:rPr lang="ko-KR" altLang="en-US" dirty="0" smtClean="0"/>
              <a:t>단편들로부터 원래의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을 재구축</a:t>
            </a:r>
            <a:endParaRPr lang="en-US" altLang="ko-KR" dirty="0" smtClean="0"/>
          </a:p>
          <a:p>
            <a:pPr lvl="1">
              <a:buFont typeface="+mj-ea"/>
              <a:buAutoNum type="circleNumDbPlain"/>
            </a:pPr>
            <a:r>
              <a:rPr lang="ko-KR" altLang="en-US" dirty="0" err="1" smtClean="0"/>
              <a:t>분리성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disjointness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단편들은 서로 중복되지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질의의 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34440"/>
                <a:ext cx="8229601" cy="527948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ko-KR" altLang="en-US" dirty="0" smtClean="0"/>
                  <a:t>중복과 단편에 대한 처리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SELECT * FROM </a:t>
                </a:r>
                <a:r>
                  <a:rPr lang="ko-KR" altLang="en-US" dirty="0" smtClean="0"/>
                  <a:t>학생 </a:t>
                </a:r>
                <a:r>
                  <a:rPr lang="en-US" altLang="ko-KR" dirty="0" smtClean="0"/>
                  <a:t>WHERE </a:t>
                </a:r>
                <a:r>
                  <a:rPr lang="ko-KR" altLang="en-US" dirty="0" smtClean="0"/>
                  <a:t>학년</a:t>
                </a:r>
                <a:r>
                  <a:rPr lang="en-US" altLang="ko-KR" dirty="0" smtClean="0"/>
                  <a:t>=2;</a:t>
                </a:r>
              </a:p>
              <a:p>
                <a:pPr lvl="1"/>
                <a:r>
                  <a:rPr lang="ko-KR" altLang="en-US" dirty="0" smtClean="0"/>
                  <a:t>처리 방법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학생</a:t>
                </a:r>
                <a:r>
                  <a:rPr lang="en-US" altLang="ko-KR" dirty="0" smtClean="0"/>
                  <a:t>‘ </a:t>
                </a:r>
                <a:r>
                  <a:rPr lang="ko-KR" altLang="en-US" dirty="0" smtClean="0"/>
                  <a:t>전역 </a:t>
                </a:r>
                <a:r>
                  <a:rPr lang="en-US" altLang="ko-KR" dirty="0" smtClean="0"/>
                  <a:t>relation</a:t>
                </a:r>
                <a:r>
                  <a:rPr lang="ko-KR" altLang="en-US" dirty="0" smtClean="0"/>
                  <a:t>이 중복되어 있다면</a:t>
                </a:r>
                <a:r>
                  <a:rPr lang="en-US" altLang="ko-KR" dirty="0" smtClean="0"/>
                  <a:t>? -&gt;</a:t>
                </a:r>
                <a:r>
                  <a:rPr lang="ko-KR" altLang="en-US" dirty="0" smtClean="0"/>
                  <a:t>사본의 선택이 필요</a:t>
                </a:r>
                <a:endParaRPr lang="en-US" altLang="ko-KR" dirty="0" smtClean="0"/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학생</a:t>
                </a:r>
                <a:r>
                  <a:rPr lang="en-US" altLang="ko-KR" dirty="0"/>
                  <a:t>‘ </a:t>
                </a:r>
                <a:r>
                  <a:rPr lang="ko-KR" altLang="en-US" dirty="0"/>
                  <a:t>전역 </a:t>
                </a:r>
                <a:r>
                  <a:rPr lang="en-US" altLang="ko-KR" dirty="0"/>
                  <a:t>relation</a:t>
                </a:r>
                <a:r>
                  <a:rPr lang="ko-KR" altLang="en-US" dirty="0"/>
                  <a:t>이 </a:t>
                </a:r>
                <a:r>
                  <a:rPr lang="ko-KR" altLang="en-US" dirty="0" smtClean="0"/>
                  <a:t>단편화되어 있다면</a:t>
                </a:r>
                <a:r>
                  <a:rPr lang="en-US" altLang="ko-KR" dirty="0" smtClean="0"/>
                  <a:t>? -&gt; relation</a:t>
                </a:r>
                <a:r>
                  <a:rPr lang="ko-KR" altLang="en-US" dirty="0"/>
                  <a:t/>
                </a:r>
                <a:r>
                  <a:rPr lang="ko-KR" altLang="en-US" dirty="0" smtClean="0"/>
                  <a:t>재건하기 위해 여러 개의 </a:t>
                </a:r>
                <a:r>
                  <a:rPr lang="en-US" altLang="ko-KR" dirty="0" smtClean="0"/>
                  <a:t>join</a:t>
                </a:r>
                <a:r>
                  <a:rPr lang="ko-KR" altLang="en-US" dirty="0" smtClean="0"/>
                  <a:t>이나 </a:t>
                </a:r>
                <a:r>
                  <a:rPr lang="en-US" altLang="ko-KR" dirty="0" smtClean="0"/>
                  <a:t>union</a:t>
                </a:r>
                <a:r>
                  <a:rPr lang="ko-KR" altLang="en-US" dirty="0" smtClean="0"/>
                  <a:t>이 필요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가장 효율적인 전략을 선택하는 문제는 매우 복잡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단순 </a:t>
                </a:r>
                <a:r>
                  <a:rPr lang="en-US" altLang="ko-KR" dirty="0" smtClean="0"/>
                  <a:t>Join </a:t>
                </a:r>
                <a:r>
                  <a:rPr lang="ko-KR" altLang="en-US" dirty="0" smtClean="0"/>
                  <a:t>처리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문제</a:t>
                </a:r>
                <a:r>
                  <a:rPr lang="en-US" altLang="ko-KR" dirty="0" smtClean="0"/>
                  <a:t>: relation</a:t>
                </a:r>
                <a:r>
                  <a:rPr lang="ko-KR" altLang="en-US" dirty="0" smtClean="0"/>
                  <a:t/>
                </a:r>
                <a:r>
                  <a:rPr lang="en-US" altLang="ko-KR" dirty="0" smtClean="0"/>
                  <a:t>R1, R2, R3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site</a:t>
                </a:r>
                <a:r>
                  <a:rPr lang="ko-KR" altLang="en-US" dirty="0" smtClean="0"/>
                  <a:t/>
                </a:r>
                <a:r>
                  <a:rPr lang="en-US" altLang="ko-KR" dirty="0" smtClean="0"/>
                  <a:t>S1, S2, S3</a:t>
                </a:r>
                <a:r>
                  <a:rPr lang="ko-KR" altLang="en-US" dirty="0" smtClean="0"/>
                  <a:t>에 저장되어 있고</a:t>
                </a:r>
                <a:r>
                  <a:rPr lang="en-US" altLang="ko-KR" dirty="0" smtClean="0"/>
                  <a:t>, site S</a:t>
                </a:r>
                <a:r>
                  <a:rPr lang="ko-KR" altLang="en-US" dirty="0" smtClean="0"/>
                  <a:t>에 </a:t>
                </a:r>
                <a:r>
                  <a:rPr lang="ko-KR" altLang="en-US" dirty="0"/>
                  <a:t>질의가 </a:t>
                </a:r>
                <a:r>
                  <a:rPr lang="ko-KR" altLang="en-US" dirty="0" smtClean="0"/>
                  <a:t>접수되었다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질의 처리를 위해 자연 조인</a:t>
                </a:r>
                <a:r>
                  <a:rPr lang="en-US" altLang="ko-KR" dirty="0" smtClean="0"/>
                  <a:t>(R1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R2</a:t>
                </a:r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R3)</a:t>
                </a:r>
                <a:r>
                  <a:rPr lang="ko-KR" altLang="en-US" dirty="0" smtClean="0"/>
                  <a:t>이 필요하다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처리 방법의 예</a:t>
                </a:r>
                <a:endParaRPr lang="en-US" altLang="ko-KR" dirty="0" smtClean="0"/>
              </a:p>
              <a:p>
                <a:pPr marL="1074738" lvl="2" indent="-361950"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en-US" altLang="ko-KR" dirty="0" smtClean="0"/>
                  <a:t>relation R1, R2, R3</a:t>
                </a:r>
                <a:r>
                  <a:rPr lang="ko-KR" altLang="en-US" dirty="0" smtClean="0"/>
                  <a:t>를 모두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로 전송한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지역 처리</a:t>
                </a:r>
                <a:endParaRPr lang="en-US" altLang="ko-KR" dirty="0" smtClean="0"/>
              </a:p>
              <a:p>
                <a:pPr marL="1074738" lvl="2" indent="-361950"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en-US" altLang="ko-KR" dirty="0" smtClean="0"/>
                  <a:t>relation R1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S2</a:t>
                </a:r>
                <a:r>
                  <a:rPr lang="ko-KR" altLang="en-US" dirty="0" smtClean="0"/>
                  <a:t>로 전송하여 </a:t>
                </a:r>
                <a:r>
                  <a:rPr lang="en-US" altLang="ko-KR" dirty="0"/>
                  <a:t>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R2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를 계산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, 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조인 결과를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S3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에 전송하여 </a:t>
                </a:r>
                <a:r>
                  <a:rPr lang="en-US" altLang="ko-KR" dirty="0"/>
                  <a:t>(R1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R2)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R3</a:t>
                </a:r>
                <a:r>
                  <a:rPr lang="ko-KR" altLang="en-US" dirty="0" smtClean="0"/>
                  <a:t>를 계산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결과를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로 전송</a:t>
                </a:r>
                <a:endParaRPr lang="en-US" altLang="ko-KR" dirty="0" smtClean="0"/>
              </a:p>
              <a:p>
                <a:pPr marL="1074738" lvl="2" indent="-361950"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ko-KR" altLang="en-US" dirty="0" smtClean="0"/>
                  <a:t>위의 방법에서 전송 순서를 바꾸어서 처리</a:t>
                </a:r>
                <a:endParaRPr lang="en-US" altLang="ko-KR" dirty="0" smtClean="0"/>
              </a:p>
              <a:p>
                <a:pPr marL="706438" lvl="1" indent="-361950">
                  <a:tabLst>
                    <a:tab pos="1074738" algn="l"/>
                  </a:tabLst>
                </a:pPr>
                <a:r>
                  <a:rPr lang="ko-KR" altLang="en-US" dirty="0" smtClean="0"/>
                  <a:t>처리 방법 선정 기준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전송 데이터 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전송 비용</a:t>
                </a:r>
                <a:r>
                  <a:rPr lang="en-US" altLang="ko-KR" dirty="0" smtClean="0"/>
                  <a:t>, site</a:t>
                </a:r>
                <a:r>
                  <a:rPr lang="ko-KR" altLang="en-US" dirty="0" smtClean="0"/>
                  <a:t>별 처리 속도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34440"/>
                <a:ext cx="8229601" cy="5279481"/>
              </a:xfrm>
              <a:blipFill rotWithShape="0">
                <a:blip r:embed="rId2"/>
                <a:stretch>
                  <a:fillRect l="-963" t="-1501" b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질의의 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34440"/>
                <a:ext cx="8229601" cy="523234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ko-KR" altLang="en-US" dirty="0" smtClean="0"/>
                  <a:t>병렬 </a:t>
                </a:r>
                <a:r>
                  <a:rPr lang="en-US" altLang="ko-KR" dirty="0" smtClean="0"/>
                  <a:t>Join </a:t>
                </a:r>
                <a:r>
                  <a:rPr lang="ko-KR" altLang="en-US" dirty="0" smtClean="0"/>
                  <a:t>처리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문제</a:t>
                </a:r>
                <a:r>
                  <a:rPr lang="en-US" altLang="ko-KR" dirty="0"/>
                  <a:t>: relation</a:t>
                </a:r>
                <a:r>
                  <a:rPr lang="ko-KR" altLang="en-US" dirty="0"/>
                  <a:t/>
                </a:r>
                <a:r>
                  <a:rPr lang="en-US" altLang="ko-KR" dirty="0"/>
                  <a:t>R1, R2, </a:t>
                </a:r>
                <a:r>
                  <a:rPr lang="en-US" altLang="ko-KR" dirty="0" smtClean="0"/>
                  <a:t>R3, R4</a:t>
                </a:r>
                <a:r>
                  <a:rPr lang="ko-KR" altLang="en-US" dirty="0" smtClean="0"/>
                  <a:t>가 </a:t>
                </a:r>
                <a:r>
                  <a:rPr lang="en-US" altLang="ko-KR" dirty="0"/>
                  <a:t>site</a:t>
                </a:r>
                <a:r>
                  <a:rPr lang="ko-KR" altLang="en-US" dirty="0"/>
                  <a:t/>
                </a:r>
                <a:r>
                  <a:rPr lang="en-US" altLang="ko-KR" dirty="0"/>
                  <a:t>S1, S2, </a:t>
                </a:r>
                <a:r>
                  <a:rPr lang="en-US" altLang="ko-KR" dirty="0" smtClean="0"/>
                  <a:t>S3, S4</a:t>
                </a:r>
                <a:r>
                  <a:rPr lang="ko-KR" altLang="en-US" dirty="0" smtClean="0"/>
                  <a:t>에 </a:t>
                </a:r>
                <a:r>
                  <a:rPr lang="ko-KR" altLang="en-US" dirty="0"/>
                  <a:t>저장되어 있고</a:t>
                </a:r>
                <a:r>
                  <a:rPr lang="en-US" altLang="ko-KR" dirty="0"/>
                  <a:t>, site S</a:t>
                </a:r>
                <a:r>
                  <a:rPr lang="ko-KR" altLang="en-US" dirty="0"/>
                  <a:t>에 </a:t>
                </a:r>
                <a:r>
                  <a:rPr lang="ko-KR" altLang="en-US" dirty="0"/>
                  <a:t>질의가 </a:t>
                </a:r>
                <a:r>
                  <a:rPr lang="ko-KR" altLang="en-US" dirty="0" smtClean="0"/>
                  <a:t>접수되었다</a:t>
                </a:r>
                <a:r>
                  <a:rPr lang="en-US" altLang="ko-KR" dirty="0" smtClean="0"/>
                  <a:t>. </a:t>
                </a:r>
                <a:r>
                  <a:rPr lang="ko-KR" altLang="en-US" dirty="0"/>
                  <a:t>질의 처리를 위해 자연 조인</a:t>
                </a:r>
                <a:r>
                  <a:rPr lang="en-US" altLang="ko-KR" dirty="0"/>
                  <a:t>(R1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/>
                  <a:t>R2</a:t>
                </a:r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/>
                  <a:t>R3</a:t>
                </a:r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R4)</a:t>
                </a:r>
                <a:r>
                  <a:rPr lang="ko-KR" altLang="en-US" dirty="0" smtClean="0"/>
                  <a:t>을 계산하는 방법은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처리 </a:t>
                </a:r>
                <a:r>
                  <a:rPr lang="ko-KR" altLang="en-US" dirty="0" smtClean="0"/>
                  <a:t>방법 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Pipeline join </a:t>
                </a:r>
                <a:r>
                  <a:rPr lang="ko-KR" altLang="en-US" dirty="0" smtClean="0"/>
                  <a:t>기법</a:t>
                </a:r>
                <a:r>
                  <a:rPr lang="en-US" altLang="ko-KR" dirty="0"/>
                  <a:t/>
                </a:r>
                <a:r>
                  <a:rPr lang="ko-KR" altLang="en-US" dirty="0" smtClean="0"/>
                  <a:t>사용</a:t>
                </a:r>
                <a:endParaRPr lang="en-US" altLang="ko-KR" dirty="0"/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R1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S2</a:t>
                </a:r>
                <a:r>
                  <a:rPr lang="ko-KR" altLang="en-US" dirty="0" smtClean="0"/>
                  <a:t>에 전송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R2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을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계산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, 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처리되는 대로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S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에 전송</a:t>
                </a:r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R3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를 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S4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에 전송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, </a:t>
                </a:r>
                <a:r>
                  <a:rPr lang="en-US" altLang="ko-KR" dirty="0"/>
                  <a:t>R3</a:t>
                </a:r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R4</a:t>
                </a:r>
                <a:r>
                  <a:rPr lang="ko-KR" altLang="en-US" dirty="0" smtClean="0"/>
                  <a:t>를 계산</a:t>
                </a:r>
                <a:r>
                  <a:rPr lang="en-US" altLang="ko-KR" dirty="0" smtClean="0"/>
                  <a:t>, </a:t>
                </a:r>
                <a:r>
                  <a:rPr lang="ko-KR" altLang="en-US" dirty="0">
                    <a:ea typeface="Cambria Math" panose="02040503050406030204" pitchFamily="18" charset="0"/>
                  </a:rPr>
                  <a:t>처리되는 대로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 전송</a:t>
                </a:r>
                <a:endParaRPr lang="en-US" altLang="ko-KR" dirty="0" smtClean="0"/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에서 </a:t>
                </a:r>
                <a:r>
                  <a:rPr lang="en-US" altLang="ko-KR" dirty="0"/>
                  <a:t>(R1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R2)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ko-KR" dirty="0" smtClean="0"/>
                  <a:t> (R3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/>
                  <a:t>R4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계산하여 결과 산출</a:t>
                </a:r>
                <a:endParaRPr lang="en-US" altLang="ko-KR" dirty="0" smtClean="0"/>
              </a:p>
              <a:p>
                <a:pPr marL="712788" lvl="2" indent="0">
                  <a:buNone/>
                </a:pPr>
                <a:r>
                  <a:rPr lang="ko-KR" altLang="ko-KR" dirty="0" smtClean="0"/>
                  <a:t>※</a:t>
                </a:r>
                <a:r>
                  <a:rPr lang="ko-KR" altLang="en-US" dirty="0" smtClean="0"/>
                  <a:t>①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②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③은 병렬적으로 수행 가능</a:t>
                </a:r>
                <a:endParaRPr lang="en-US" altLang="ko-KR" dirty="0" smtClean="0"/>
              </a:p>
              <a:p>
                <a:pPr marL="503238" indent="-514350"/>
                <a:r>
                  <a:rPr lang="en-US" altLang="ko-KR" dirty="0" smtClean="0"/>
                  <a:t>Semi-join </a:t>
                </a:r>
                <a:r>
                  <a:rPr lang="ko-KR" altLang="en-US" dirty="0" smtClean="0"/>
                  <a:t>전략</a:t>
                </a:r>
                <a:endParaRPr lang="en-US" altLang="ko-KR" dirty="0" smtClean="0"/>
              </a:p>
              <a:p>
                <a:pPr marL="715963" lvl="1" indent="-371475"/>
                <a:r>
                  <a:rPr lang="ko-KR" altLang="en-US" dirty="0" smtClean="0"/>
                  <a:t>정의</a:t>
                </a:r>
                <a:r>
                  <a:rPr lang="en-US" altLang="ko-KR" dirty="0" smtClean="0"/>
                  <a:t>: R</a:t>
                </a:r>
                <a:r>
                  <a:rPr lang="en-US" altLang="ko-KR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⋉ </m:t>
                    </m:r>
                  </m:oMath>
                </a14:m>
                <a:r>
                  <a:rPr lang="en-US" altLang="ko-KR" dirty="0" smtClean="0"/>
                  <a:t>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baseline="-25000" dirty="0" smtClean="0"/>
                  <a:t>x</a:t>
                </a:r>
                <a:r>
                  <a:rPr lang="en-US" altLang="ko-KR" dirty="0" smtClean="0"/>
                  <a:t>(R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S)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</a:p>
              <a:p>
                <a:pPr marL="715963" lvl="1" indent="-371475"/>
                <a:r>
                  <a:rPr lang="ko-KR" altLang="en-US" dirty="0" smtClean="0"/>
                  <a:t>문제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relation</a:t>
                </a:r>
                <a:r>
                  <a:rPr lang="ko-KR" altLang="en-US" dirty="0"/>
                  <a:t/>
                </a:r>
                <a:r>
                  <a:rPr lang="en-US" altLang="ko-KR" dirty="0"/>
                  <a:t>R1, </a:t>
                </a:r>
                <a:r>
                  <a:rPr lang="en-US" altLang="ko-KR" dirty="0" smtClean="0"/>
                  <a:t>R2</a:t>
                </a:r>
                <a:r>
                  <a:rPr lang="ko-KR" altLang="en-US" dirty="0" smtClean="0"/>
                  <a:t>가 </a:t>
                </a:r>
                <a:r>
                  <a:rPr lang="en-US" altLang="ko-KR" dirty="0"/>
                  <a:t>site</a:t>
                </a:r>
                <a:r>
                  <a:rPr lang="ko-KR" altLang="en-US" dirty="0"/>
                  <a:t/>
                </a:r>
                <a:r>
                  <a:rPr lang="en-US" altLang="ko-KR" dirty="0"/>
                  <a:t>S1, </a:t>
                </a:r>
                <a:r>
                  <a:rPr lang="en-US" altLang="ko-KR" dirty="0" smtClean="0"/>
                  <a:t>S2</a:t>
                </a:r>
                <a:r>
                  <a:rPr lang="ko-KR" altLang="en-US" dirty="0" smtClean="0"/>
                  <a:t>에 </a:t>
                </a:r>
                <a:r>
                  <a:rPr lang="ko-KR" altLang="en-US" dirty="0"/>
                  <a:t>저장되어 있고</a:t>
                </a:r>
                <a:r>
                  <a:rPr lang="en-US" altLang="ko-KR" dirty="0"/>
                  <a:t>, site S</a:t>
                </a:r>
                <a:r>
                  <a:rPr lang="ko-KR" altLang="en-US" dirty="0"/>
                  <a:t>에 질의가 </a:t>
                </a:r>
                <a:r>
                  <a:rPr lang="ko-KR" altLang="en-US" dirty="0"/>
                  <a:t>접수되었다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R2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tuple </a:t>
                </a:r>
                <a:r>
                  <a:rPr lang="ko-KR" altLang="en-US" dirty="0" smtClean="0"/>
                  <a:t>중 대부분이 </a:t>
                </a:r>
                <a:r>
                  <a:rPr lang="en-US" altLang="ko-KR" dirty="0" smtClean="0"/>
                  <a:t>R1</a:t>
                </a:r>
                <a:r>
                  <a:rPr lang="ko-KR" altLang="en-US" dirty="0" smtClean="0"/>
                  <a:t>과의 조인에 참여하지 못할 때</a:t>
                </a:r>
                <a:r>
                  <a:rPr lang="en-US" altLang="ko-KR" dirty="0" smtClean="0"/>
                  <a:t>, (</a:t>
                </a:r>
                <a:r>
                  <a:rPr lang="en-US" altLang="ko-KR" dirty="0"/>
                  <a:t>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R2)</a:t>
                </a:r>
                <a:r>
                  <a:rPr lang="ko-KR" altLang="en-US" dirty="0"/>
                  <a:t>을 </a:t>
                </a:r>
                <a:r>
                  <a:rPr lang="ko-KR" altLang="en-US" dirty="0" smtClean="0"/>
                  <a:t>계산하는 </a:t>
                </a:r>
                <a:r>
                  <a:rPr lang="ko-KR" altLang="en-US" dirty="0"/>
                  <a:t>방법은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/>
                  <a:t>처리 방법 </a:t>
                </a:r>
                <a:r>
                  <a:rPr lang="en-US" altLang="ko-KR" dirty="0"/>
                  <a:t>: 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R2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에서 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join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에 참여할 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tuple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만 선택하여 전송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!!</a:t>
                </a:r>
                <a:endParaRPr lang="en-US" altLang="ko-KR" b="1" dirty="0">
                  <a:solidFill>
                    <a:srgbClr val="0070C0"/>
                  </a:solidFill>
                </a:endParaRP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S1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baseline="-25000" dirty="0" err="1" smtClean="0"/>
                  <a:t>x∩Y</a:t>
                </a:r>
                <a:r>
                  <a:rPr lang="en-US" altLang="ko-KR" dirty="0" smtClean="0"/>
                  <a:t>(R1)</a:t>
                </a:r>
                <a:r>
                  <a:rPr lang="ko-KR" altLang="en-US" dirty="0" smtClean="0"/>
                  <a:t>을 계산하여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결과 </a:t>
                </a:r>
                <a:r>
                  <a:rPr lang="en-US" altLang="ko-KR" dirty="0" smtClean="0"/>
                  <a:t>Temp1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S2</a:t>
                </a:r>
                <a:r>
                  <a:rPr lang="ko-KR" altLang="en-US" dirty="0" smtClean="0"/>
                  <a:t>로 전송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S2</a:t>
                </a:r>
                <a:r>
                  <a:rPr lang="ko-KR" altLang="en-US" dirty="0" smtClean="0">
                    <a:ea typeface="Cambria Math" panose="02040503050406030204" pitchFamily="18" charset="0"/>
                  </a:rPr>
                  <a:t>에서 </a:t>
                </a:r>
                <a:r>
                  <a:rPr lang="en-US" altLang="ko-KR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Temp1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>
                    <a:solidFill>
                      <a:srgbClr val="0070C0"/>
                    </a:solidFill>
                  </a:rPr>
                  <a:t>R2</a:t>
                </a:r>
                <a:r>
                  <a:rPr lang="ko-KR" altLang="en-US" dirty="0" smtClean="0"/>
                  <a:t>를 계산하여 그 결과 </a:t>
                </a:r>
                <a:r>
                  <a:rPr lang="en-US" altLang="ko-KR" dirty="0" smtClean="0"/>
                  <a:t>Temp2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S1</a:t>
                </a:r>
                <a:r>
                  <a:rPr lang="ko-KR" altLang="en-US" dirty="0" smtClean="0"/>
                  <a:t>에 전송</a:t>
                </a:r>
                <a:r>
                  <a:rPr lang="en-US" altLang="ko-KR" dirty="0" smtClean="0"/>
                  <a:t>.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※ semi-join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1074738" lvl="2" indent="-361950">
                  <a:buFont typeface="+mj-ea"/>
                  <a:buAutoNum type="circleNumDbPlain"/>
                </a:pPr>
                <a:r>
                  <a:rPr lang="en-US" altLang="ko-KR" dirty="0" smtClean="0"/>
                  <a:t>S1</a:t>
                </a:r>
                <a:r>
                  <a:rPr lang="ko-KR" altLang="en-US" dirty="0" smtClean="0"/>
                  <a:t>에서 </a:t>
                </a:r>
                <a:r>
                  <a:rPr lang="en-US" altLang="ko-KR" dirty="0"/>
                  <a:t>(R1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</m:t>
                    </m:r>
                  </m:oMath>
                </a14:m>
                <a:r>
                  <a:rPr lang="en-US" altLang="ko-KR" dirty="0" smtClean="0"/>
                  <a:t>Temp2)</a:t>
                </a:r>
                <a:r>
                  <a:rPr lang="ko-KR" altLang="en-US" dirty="0" smtClean="0"/>
                  <a:t>를 </a:t>
                </a:r>
                <a:r>
                  <a:rPr lang="ko-KR" altLang="en-US" dirty="0"/>
                  <a:t>계산하여 결과 </a:t>
                </a:r>
                <a:r>
                  <a:rPr lang="ko-KR" altLang="en-US" dirty="0" smtClean="0"/>
                  <a:t>산출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34440"/>
                <a:ext cx="8229601" cy="5232347"/>
              </a:xfrm>
              <a:blipFill rotWithShape="0">
                <a:blip r:embed="rId2"/>
                <a:stretch>
                  <a:fillRect l="-963" t="-2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5272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8151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global transaction</a:t>
            </a:r>
            <a:r>
              <a:rPr lang="ko-KR" altLang="en-US" dirty="0" smtClean="0"/>
              <a:t>을 실행할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원자성을</a:t>
            </a:r>
            <a:r>
              <a:rPr lang="ko-KR" altLang="en-US" dirty="0" smtClean="0"/>
              <a:t> 보장하는 기법은 매우 복잡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트랜잭션의 처리를 위해 분산 시스템의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TM &amp; TC</a:t>
            </a:r>
            <a:r>
              <a:rPr lang="ko-KR" altLang="en-US" dirty="0" smtClean="0"/>
              <a:t>를 설치 운용</a:t>
            </a:r>
            <a:endParaRPr lang="en-US" altLang="ko-KR" dirty="0" smtClean="0"/>
          </a:p>
          <a:p>
            <a:r>
              <a:rPr lang="ko-KR" altLang="en-US" dirty="0" smtClean="0"/>
              <a:t>분산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시스템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Transaction Manager(TM)</a:t>
            </a:r>
          </a:p>
          <a:p>
            <a:pPr lvl="2"/>
            <a:r>
              <a:rPr lang="ko-KR" altLang="en-US" dirty="0" smtClean="0"/>
              <a:t>해당 사이트에 저장된 데이터를 접근하는 </a:t>
            </a:r>
            <a:r>
              <a:rPr lang="en-US" altLang="ko-KR" dirty="0" smtClean="0"/>
              <a:t>transaction(or sub-transaction)</a:t>
            </a:r>
            <a:r>
              <a:rPr lang="ko-KR" altLang="en-US" dirty="0" smtClean="0"/>
              <a:t>의 실행을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Central </a:t>
            </a:r>
            <a:r>
              <a:rPr lang="ko-KR" altLang="en-US" dirty="0" smtClean="0"/>
              <a:t>시스템과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</a:t>
            </a:r>
            <a:r>
              <a:rPr lang="en-US" altLang="ko-KR" dirty="0" smtClean="0"/>
              <a:t>: log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병행 제어 등의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Transaction Coordinator(TC)</a:t>
            </a:r>
          </a:p>
          <a:p>
            <a:pPr lvl="2"/>
            <a:r>
              <a:rPr lang="ko-KR" altLang="en-US" dirty="0" smtClean="0"/>
              <a:t>해당 사이트에 제출된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실행을 통제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조정하는 역할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Central </a:t>
            </a:r>
            <a:r>
              <a:rPr lang="ko-KR" altLang="en-US" dirty="0" smtClean="0"/>
              <a:t>시스템에서는 불필요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트랜잭션의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사이트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종료 처리 등의 기능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219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6239"/>
            <a:ext cx="8229600" cy="692787"/>
          </a:xfrm>
        </p:spPr>
        <p:txBody>
          <a:bodyPr/>
          <a:lstStyle/>
          <a:p>
            <a:r>
              <a:rPr lang="en-US" altLang="ko-KR" dirty="0" smtClean="0"/>
              <a:t>Distributed DB System?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952508" y="1266299"/>
            <a:ext cx="5388084" cy="3189694"/>
            <a:chOff x="1520401" y="1480640"/>
            <a:chExt cx="5388084" cy="3189694"/>
          </a:xfrm>
        </p:grpSpPr>
        <p:sp>
          <p:nvSpPr>
            <p:cNvPr id="4" name="구름 3"/>
            <p:cNvSpPr/>
            <p:nvPr/>
          </p:nvSpPr>
          <p:spPr bwMode="auto">
            <a:xfrm>
              <a:off x="3600980" y="2192217"/>
              <a:ext cx="1257300" cy="792315"/>
            </a:xfrm>
            <a:prstGeom prst="cloud">
              <a:avLst/>
            </a:prstGeom>
            <a:solidFill>
              <a:srgbClr val="28EE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/>
                <a:t>컴퓨터</a:t>
              </a:r>
              <a:endParaRPr lang="en-US" altLang="ko-KR" sz="1600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네트워</a:t>
              </a:r>
              <a:r>
                <a:rPr kumimoji="1" lang="ko-K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크</a:t>
              </a:r>
              <a:endPara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440170" y="1480640"/>
              <a:ext cx="1468315" cy="1423153"/>
              <a:chOff x="5996354" y="1276085"/>
              <a:chExt cx="1468315" cy="1423153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6174327" y="1634479"/>
                <a:ext cx="1112363" cy="25122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 smtClean="0"/>
                  <a:t>컴퓨터</a:t>
                </a:r>
              </a:p>
            </p:txBody>
          </p:sp>
          <p:sp>
            <p:nvSpPr>
              <p:cNvPr id="33" name="순서도: 자기 디스크 32"/>
              <p:cNvSpPr/>
              <p:nvPr/>
            </p:nvSpPr>
            <p:spPr bwMode="auto">
              <a:xfrm>
                <a:off x="6174328" y="1960284"/>
                <a:ext cx="1112363" cy="545123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 smtClean="0"/>
                  <a:t>Local DB</a:t>
                </a:r>
                <a:endParaRPr lang="ko-KR" altLang="en-US" sz="1600" dirty="0" smtClean="0"/>
              </a:p>
            </p:txBody>
          </p:sp>
          <p:sp>
            <p:nvSpPr>
              <p:cNvPr id="5" name="타원 4"/>
              <p:cNvSpPr/>
              <p:nvPr/>
            </p:nvSpPr>
            <p:spPr bwMode="auto">
              <a:xfrm>
                <a:off x="5996354" y="1276085"/>
                <a:ext cx="1468315" cy="1423153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00799" y="1288182"/>
                <a:ext cx="6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site2</a:t>
                </a:r>
                <a:endParaRPr lang="ko-KR" altLang="en-US" sz="14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95212" y="3231195"/>
              <a:ext cx="1468315" cy="1439139"/>
              <a:chOff x="5996354" y="1276085"/>
              <a:chExt cx="1468315" cy="1439139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174329" y="1564319"/>
                <a:ext cx="1112363" cy="243994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 smtClean="0"/>
                  <a:t>컴퓨터</a:t>
                </a:r>
              </a:p>
            </p:txBody>
          </p:sp>
          <p:sp>
            <p:nvSpPr>
              <p:cNvPr id="26" name="순서도: 자기 디스크 25"/>
              <p:cNvSpPr/>
              <p:nvPr/>
            </p:nvSpPr>
            <p:spPr bwMode="auto">
              <a:xfrm>
                <a:off x="6174329" y="1862324"/>
                <a:ext cx="1112363" cy="545123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 smtClean="0"/>
                  <a:t>Local DB</a:t>
                </a:r>
                <a:endParaRPr lang="ko-KR" altLang="en-US" sz="1600" dirty="0" smtClean="0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5996354" y="1276085"/>
                <a:ext cx="1468315" cy="1423153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 smtClean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00796" y="2407447"/>
                <a:ext cx="6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site3</a:t>
                </a:r>
                <a:endParaRPr lang="ko-KR" altLang="en-US" sz="14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520401" y="1492737"/>
              <a:ext cx="1468315" cy="1423153"/>
              <a:chOff x="5996354" y="1276085"/>
              <a:chExt cx="1468315" cy="1423153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6174327" y="1634479"/>
                <a:ext cx="1112363" cy="251226"/>
              </a:xfrm>
              <a:prstGeom prst="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dirty="0" smtClean="0"/>
                  <a:t>컴퓨터</a:t>
                </a:r>
              </a:p>
            </p:txBody>
          </p:sp>
          <p:sp>
            <p:nvSpPr>
              <p:cNvPr id="32" name="순서도: 자기 디스크 31"/>
              <p:cNvSpPr/>
              <p:nvPr/>
            </p:nvSpPr>
            <p:spPr bwMode="auto">
              <a:xfrm>
                <a:off x="6174328" y="1960284"/>
                <a:ext cx="1112363" cy="545123"/>
              </a:xfrm>
              <a:prstGeom prst="flowChartMagneticDisk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2075" tIns="46038" rIns="92075" bIns="46038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 smtClean="0"/>
                  <a:t>Local DB</a:t>
                </a:r>
                <a:endParaRPr lang="ko-KR" altLang="en-US" sz="1600" dirty="0" smtClean="0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5996354" y="1276085"/>
                <a:ext cx="1468315" cy="1423153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6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99" y="1288182"/>
                <a:ext cx="6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site1</a:t>
                </a:r>
                <a:endParaRPr lang="ko-KR" altLang="en-US" sz="1400" dirty="0"/>
              </a:p>
            </p:txBody>
          </p:sp>
        </p:grpSp>
        <p:cxnSp>
          <p:nvCxnSpPr>
            <p:cNvPr id="17" name="직선 연결선 16"/>
            <p:cNvCxnSpPr>
              <a:stCxn id="9" idx="1"/>
              <a:endCxn id="4" idx="0"/>
            </p:cNvCxnSpPr>
            <p:nvPr/>
          </p:nvCxnSpPr>
          <p:spPr bwMode="auto">
            <a:xfrm flipH="1">
              <a:off x="4857232" y="1964647"/>
              <a:ext cx="760911" cy="623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31" idx="3"/>
              <a:endCxn id="4" idx="2"/>
            </p:cNvCxnSpPr>
            <p:nvPr/>
          </p:nvCxnSpPr>
          <p:spPr bwMode="auto">
            <a:xfrm>
              <a:off x="2810737" y="1976744"/>
              <a:ext cx="794143" cy="6116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>
              <a:stCxn id="24" idx="0"/>
              <a:endCxn id="4" idx="1"/>
            </p:cNvCxnSpPr>
            <p:nvPr/>
          </p:nvCxnSpPr>
          <p:spPr bwMode="auto">
            <a:xfrm flipV="1">
              <a:off x="4229369" y="2983688"/>
              <a:ext cx="261" cy="5357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6874967"/>
              </p:ext>
            </p:extLst>
          </p:nvPr>
        </p:nvGraphicFramePr>
        <p:xfrm>
          <a:off x="817686" y="4588607"/>
          <a:ext cx="77987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9"/>
                <a:gridCol w="6233497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물리적으로 한 장소에 </a:t>
                      </a:r>
                      <a:r>
                        <a:rPr lang="en-US" altLang="ko-KR" dirty="0" smtClean="0">
                          <a:latin typeface="HY신명조" pitchFamily="18" charset="-127"/>
                          <a:ea typeface="HY신명조" pitchFamily="18" charset="-127"/>
                        </a:rPr>
                        <a:t>DB </a:t>
                      </a: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시스템을 설치</a:t>
                      </a:r>
                      <a:r>
                        <a:rPr lang="en-US" altLang="ko-KR" dirty="0" smtClean="0"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운영</a:t>
                      </a:r>
                      <a:r>
                        <a:rPr lang="ko-KR" altLang="en-US" b="0" baseline="0" dirty="0" smtClean="0">
                          <a:latin typeface="HY신명조" pitchFamily="18" charset="-127"/>
                          <a:ea typeface="HY신명조" pitchFamily="18" charset="-127"/>
                        </a:rPr>
                        <a:t>하는 시스템</a:t>
                      </a:r>
                      <a:endParaRPr lang="en-US" altLang="ko-KR" dirty="0" smtClean="0"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지리적으로 분산된 여러 개의 </a:t>
                      </a:r>
                      <a:r>
                        <a:rPr lang="en-US" altLang="ko-KR" dirty="0" smtClean="0">
                          <a:latin typeface="HY신명조" pitchFamily="18" charset="-127"/>
                          <a:ea typeface="HY신명조" pitchFamily="18" charset="-127"/>
                        </a:rPr>
                        <a:t>DB </a:t>
                      </a: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시스템을 사용자는</a:t>
                      </a:r>
                      <a:endParaRPr lang="en-US" altLang="ko-KR" dirty="0" smtClean="0">
                        <a:latin typeface="HY신명조" pitchFamily="18" charset="-127"/>
                        <a:ea typeface="HY신명조" pitchFamily="18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하나의 시스템으로 생각하고 사용할 수 있는 시스템 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여러 개의 처리기와 </a:t>
                      </a:r>
                      <a:r>
                        <a:rPr lang="en-US" altLang="ko-KR" dirty="0" smtClean="0">
                          <a:latin typeface="HY신명조" pitchFamily="18" charset="-127"/>
                          <a:ea typeface="HY신명조" pitchFamily="18" charset="-127"/>
                        </a:rPr>
                        <a:t>DB</a:t>
                      </a: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가 컴퓨터 네트워크로 연결되지</a:t>
                      </a:r>
                      <a:endParaRPr lang="en-US" altLang="ko-KR" dirty="0" smtClean="0">
                        <a:latin typeface="HY신명조" pitchFamily="18" charset="-127"/>
                        <a:ea typeface="HY신명조" pitchFamily="18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않고</a:t>
                      </a:r>
                      <a:r>
                        <a:rPr lang="en-US" altLang="ko-KR" dirty="0" smtClean="0"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단순히 지리적으로</a:t>
                      </a:r>
                      <a:r>
                        <a:rPr lang="en-US" altLang="ko-KR" dirty="0" smtClean="0"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신명조" pitchFamily="18" charset="-127"/>
                          <a:ea typeface="HY신명조" pitchFamily="18" charset="-127"/>
                        </a:rPr>
                        <a:t>분산되어 있는 시스템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936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2-</a:t>
            </a:r>
            <a:r>
              <a:rPr lang="ko-KR" altLang="en-US" dirty="0" smtClean="0"/>
              <a:t>단계 완료 규약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378" y="1310326"/>
            <a:ext cx="862552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2-</a:t>
            </a:r>
            <a:r>
              <a:rPr lang="ko-KR" altLang="en-US" dirty="0" smtClean="0">
                <a:latin typeface="Times New Roman" panose="02020603050405020304" pitchFamily="18" charset="0"/>
              </a:rPr>
              <a:t>단계 완료 규약에서의 상태 전이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4036" y="2728169"/>
            <a:ext cx="2986726" cy="2957763"/>
            <a:chOff x="564036" y="2728169"/>
            <a:chExt cx="2986726" cy="2957763"/>
          </a:xfrm>
        </p:grpSpPr>
        <p:sp>
          <p:nvSpPr>
            <p:cNvPr id="5" name="타원 4"/>
            <p:cNvSpPr/>
            <p:nvPr/>
          </p:nvSpPr>
          <p:spPr bwMode="auto">
            <a:xfrm>
              <a:off x="1706252" y="2728169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초기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1706251" y="4002923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wait</a:t>
              </a:r>
              <a:endParaRPr lang="ko-KR" altLang="en-US" dirty="0" smtClean="0">
                <a:latin typeface="+mn-lt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692923" y="4872765"/>
              <a:ext cx="857839" cy="813167"/>
              <a:chOff x="2692923" y="4872765"/>
              <a:chExt cx="857839" cy="813167"/>
            </a:xfrm>
          </p:grpSpPr>
          <p:sp>
            <p:nvSpPr>
              <p:cNvPr id="6" name="타원 5"/>
              <p:cNvSpPr/>
              <p:nvPr/>
            </p:nvSpPr>
            <p:spPr bwMode="auto">
              <a:xfrm>
                <a:off x="2744772" y="4918329"/>
                <a:ext cx="754143" cy="722041"/>
              </a:xfrm>
              <a:prstGeom prst="ellipse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/>
                  <a:t>완료</a:t>
                </a:r>
              </a:p>
            </p:txBody>
          </p:sp>
          <p:sp>
            <p:nvSpPr>
              <p:cNvPr id="9" name="타원 8"/>
              <p:cNvSpPr/>
              <p:nvPr/>
            </p:nvSpPr>
            <p:spPr bwMode="auto">
              <a:xfrm>
                <a:off x="2692923" y="4872765"/>
                <a:ext cx="857839" cy="81316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64036" y="4872764"/>
              <a:ext cx="857839" cy="813167"/>
              <a:chOff x="2692923" y="4872765"/>
              <a:chExt cx="857839" cy="813167"/>
            </a:xfrm>
          </p:grpSpPr>
          <p:sp>
            <p:nvSpPr>
              <p:cNvPr id="12" name="타원 11"/>
              <p:cNvSpPr/>
              <p:nvPr/>
            </p:nvSpPr>
            <p:spPr bwMode="auto">
              <a:xfrm>
                <a:off x="2744772" y="4918329"/>
                <a:ext cx="754143" cy="722041"/>
              </a:xfrm>
              <a:prstGeom prst="ellipse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/>
                  <a:t>취소</a:t>
                </a:r>
              </a:p>
            </p:txBody>
          </p:sp>
          <p:sp>
            <p:nvSpPr>
              <p:cNvPr id="13" name="타원 12"/>
              <p:cNvSpPr/>
              <p:nvPr/>
            </p:nvSpPr>
            <p:spPr bwMode="auto">
              <a:xfrm>
                <a:off x="2692923" y="4872765"/>
                <a:ext cx="857839" cy="81316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 smtClean="0"/>
              </a:p>
            </p:txBody>
          </p:sp>
        </p:grpSp>
        <p:cxnSp>
          <p:nvCxnSpPr>
            <p:cNvPr id="15" name="직선 화살표 연결선 14"/>
            <p:cNvCxnSpPr>
              <a:stCxn id="5" idx="4"/>
              <a:endCxn id="8" idx="0"/>
            </p:cNvCxnSpPr>
            <p:nvPr/>
          </p:nvCxnSpPr>
          <p:spPr bwMode="auto">
            <a:xfrm flipH="1">
              <a:off x="2083323" y="3450210"/>
              <a:ext cx="1" cy="552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/>
            <p:cNvCxnSpPr>
              <a:stCxn id="8" idx="3"/>
              <a:endCxn id="13" idx="7"/>
            </p:cNvCxnSpPr>
            <p:nvPr/>
          </p:nvCxnSpPr>
          <p:spPr bwMode="auto">
            <a:xfrm flipH="1">
              <a:off x="1296247" y="4619224"/>
              <a:ext cx="520446" cy="3726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8" idx="5"/>
              <a:endCxn id="6" idx="1"/>
            </p:cNvCxnSpPr>
            <p:nvPr/>
          </p:nvCxnSpPr>
          <p:spPr bwMode="auto">
            <a:xfrm>
              <a:off x="2349952" y="4619224"/>
              <a:ext cx="505262" cy="4048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115041" y="3471706"/>
              <a:ext cx="96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lt"/>
                </a:rPr>
                <a:t>prepare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5887" y="4480650"/>
              <a:ext cx="96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lt"/>
                </a:rPr>
                <a:t>abort</a:t>
              </a:r>
              <a:endParaRPr lang="ko-KR" altLang="en-US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60394" y="4480650"/>
              <a:ext cx="96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n-lt"/>
                </a:rPr>
                <a:t>commit</a:t>
              </a:r>
              <a:endParaRPr lang="ko-KR" altLang="en-US" dirty="0">
                <a:latin typeface="+mn-lt"/>
              </a:endParaRPr>
            </a:p>
          </p:txBody>
        </p:sp>
      </p:grpSp>
      <p:sp>
        <p:nvSpPr>
          <p:cNvPr id="30" name="타원 29"/>
          <p:cNvSpPr/>
          <p:nvPr/>
        </p:nvSpPr>
        <p:spPr bwMode="auto">
          <a:xfrm>
            <a:off x="6053579" y="2728169"/>
            <a:ext cx="754143" cy="722041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초기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6053578" y="4002923"/>
            <a:ext cx="754143" cy="722041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lt"/>
              </a:rPr>
              <a:t>ready</a:t>
            </a:r>
            <a:endParaRPr lang="ko-KR" altLang="en-US" dirty="0" smtClean="0">
              <a:latin typeface="+mn-lt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040250" y="4872765"/>
            <a:ext cx="857839" cy="813167"/>
            <a:chOff x="2692923" y="4872765"/>
            <a:chExt cx="857839" cy="813167"/>
          </a:xfrm>
        </p:grpSpPr>
        <p:sp>
          <p:nvSpPr>
            <p:cNvPr id="42" name="타원 41"/>
            <p:cNvSpPr/>
            <p:nvPr/>
          </p:nvSpPr>
          <p:spPr bwMode="auto">
            <a:xfrm>
              <a:off x="2744772" y="4918329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완료</a:t>
              </a: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2692923" y="4872765"/>
              <a:ext cx="857839" cy="81316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11363" y="4872764"/>
            <a:ext cx="857839" cy="813167"/>
            <a:chOff x="2692923" y="4872765"/>
            <a:chExt cx="857839" cy="813167"/>
          </a:xfrm>
        </p:grpSpPr>
        <p:sp>
          <p:nvSpPr>
            <p:cNvPr id="40" name="타원 39"/>
            <p:cNvSpPr/>
            <p:nvPr/>
          </p:nvSpPr>
          <p:spPr bwMode="auto">
            <a:xfrm>
              <a:off x="2744772" y="4918329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취소</a:t>
              </a:r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2692923" y="4872765"/>
              <a:ext cx="857839" cy="81316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  <p:cxnSp>
        <p:nvCxnSpPr>
          <p:cNvPr id="34" name="직선 화살표 연결선 33"/>
          <p:cNvCxnSpPr>
            <a:stCxn id="30" idx="4"/>
            <a:endCxn id="31" idx="0"/>
          </p:cNvCxnSpPr>
          <p:nvPr/>
        </p:nvCxnSpPr>
        <p:spPr bwMode="auto">
          <a:xfrm flipH="1">
            <a:off x="6430650" y="3450210"/>
            <a:ext cx="1" cy="552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31" idx="3"/>
            <a:endCxn id="41" idx="7"/>
          </p:cNvCxnSpPr>
          <p:nvPr/>
        </p:nvCxnSpPr>
        <p:spPr bwMode="auto">
          <a:xfrm flipH="1">
            <a:off x="5643574" y="4619224"/>
            <a:ext cx="520446" cy="372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31" idx="5"/>
            <a:endCxn id="42" idx="1"/>
          </p:cNvCxnSpPr>
          <p:nvPr/>
        </p:nvCxnSpPr>
        <p:spPr bwMode="auto">
          <a:xfrm>
            <a:off x="6697279" y="4619224"/>
            <a:ext cx="505262" cy="404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323580" y="3471706"/>
            <a:ext cx="9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lt"/>
              </a:rPr>
              <a:t>ready</a:t>
            </a:r>
            <a:endParaRPr lang="ko-KR" alt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27797" y="4702183"/>
            <a:ext cx="68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lt"/>
              </a:rPr>
              <a:t>abort</a:t>
            </a:r>
            <a:endParaRPr lang="ko-KR" alt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7721" y="4480650"/>
            <a:ext cx="9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lt"/>
              </a:rPr>
              <a:t>commit</a:t>
            </a:r>
            <a:endParaRPr lang="ko-KR" altLang="en-US" dirty="0">
              <a:latin typeface="+mn-lt"/>
            </a:endParaRPr>
          </a:p>
        </p:txBody>
      </p:sp>
      <p:cxnSp>
        <p:nvCxnSpPr>
          <p:cNvPr id="45" name="직선 화살표 연결선 44"/>
          <p:cNvCxnSpPr>
            <a:stCxn id="30" idx="4"/>
            <a:endCxn id="41" idx="0"/>
          </p:cNvCxnSpPr>
          <p:nvPr/>
        </p:nvCxnSpPr>
        <p:spPr bwMode="auto">
          <a:xfrm flipH="1">
            <a:off x="5340283" y="3450210"/>
            <a:ext cx="1090368" cy="1422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462369" y="3777738"/>
            <a:ext cx="50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lt"/>
              </a:rPr>
              <a:t>no</a:t>
            </a:r>
            <a:endParaRPr lang="ko-KR" alt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96269" y="2010936"/>
            <a:ext cx="9682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조정자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41534" y="2021684"/>
            <a:ext cx="9782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참여자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775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2-</a:t>
            </a:r>
            <a:r>
              <a:rPr lang="ko-KR" altLang="en-US" dirty="0"/>
              <a:t>단계 완료 규약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237" y="1195753"/>
            <a:ext cx="862552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Transaction T</a:t>
            </a:r>
            <a:r>
              <a:rPr lang="ko-KR" altLang="en-US" dirty="0" smtClean="0">
                <a:latin typeface="Times New Roman" panose="02020603050405020304" pitchFamily="18" charset="0"/>
              </a:rPr>
              <a:t>에 대한 </a:t>
            </a:r>
            <a:r>
              <a:rPr lang="en-US" altLang="ko-KR" dirty="0" smtClean="0">
                <a:latin typeface="Times New Roman" panose="02020603050405020304" pitchFamily="18" charset="0"/>
              </a:rPr>
              <a:t>2-</a:t>
            </a:r>
            <a:r>
              <a:rPr lang="ko-KR" altLang="en-US" dirty="0" smtClean="0">
                <a:latin typeface="Times New Roman" panose="02020603050405020304" pitchFamily="18" charset="0"/>
              </a:rPr>
              <a:t>단계 완료 규약의 처리 흐름도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37" y="1638793"/>
            <a:ext cx="968281" cy="369332"/>
          </a:xfrm>
          <a:prstGeom prst="rect">
            <a:avLst/>
          </a:prstGeom>
          <a:solidFill>
            <a:srgbClr val="28EE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조정자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6532" y="1647765"/>
            <a:ext cx="978230" cy="369332"/>
          </a:xfrm>
          <a:prstGeom prst="rect">
            <a:avLst/>
          </a:prstGeom>
          <a:solidFill>
            <a:srgbClr val="28EE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참여자</a:t>
            </a:r>
            <a:endParaRPr lang="ko-KR" altLang="en-US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19412" y="1647765"/>
            <a:ext cx="3172755" cy="4593072"/>
            <a:chOff x="711088" y="2060193"/>
            <a:chExt cx="3172755" cy="4593072"/>
          </a:xfrm>
        </p:grpSpPr>
        <p:sp>
          <p:nvSpPr>
            <p:cNvPr id="7" name="타원 6"/>
            <p:cNvSpPr/>
            <p:nvPr/>
          </p:nvSpPr>
          <p:spPr bwMode="auto">
            <a:xfrm>
              <a:off x="1237593" y="2060193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초기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1236940" y="3337846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wait</a:t>
              </a:r>
              <a:endParaRPr lang="ko-KR" altLang="en-US" dirty="0" smtClean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1088" y="2820498"/>
              <a:ext cx="164835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&lt;prepare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순서도: 판단 22"/>
            <p:cNvSpPr/>
            <p:nvPr/>
          </p:nvSpPr>
          <p:spPr bwMode="auto">
            <a:xfrm>
              <a:off x="870673" y="4085159"/>
              <a:ext cx="1329179" cy="658611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all ready?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2509" y="4980842"/>
              <a:ext cx="1625505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&lt;commit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1236940" y="5579056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commit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28" name="직선 화살표 연결선 27"/>
            <p:cNvCxnSpPr>
              <a:stCxn id="7" idx="4"/>
              <a:endCxn id="22" idx="0"/>
            </p:cNvCxnSpPr>
            <p:nvPr/>
          </p:nvCxnSpPr>
          <p:spPr bwMode="auto">
            <a:xfrm flipH="1">
              <a:off x="1535263" y="2632270"/>
              <a:ext cx="655" cy="1882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/>
            <p:cNvCxnSpPr>
              <a:stCxn id="22" idx="2"/>
              <a:endCxn id="8" idx="0"/>
            </p:cNvCxnSpPr>
            <p:nvPr/>
          </p:nvCxnSpPr>
          <p:spPr bwMode="auto">
            <a:xfrm>
              <a:off x="1535263" y="3159052"/>
              <a:ext cx="2" cy="1787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/>
            <p:cNvCxnSpPr>
              <a:stCxn id="8" idx="4"/>
              <a:endCxn id="23" idx="0"/>
            </p:cNvCxnSpPr>
            <p:nvPr/>
          </p:nvCxnSpPr>
          <p:spPr bwMode="auto">
            <a:xfrm flipH="1">
              <a:off x="1535263" y="3909923"/>
              <a:ext cx="2" cy="1752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3" idx="2"/>
              <a:endCxn id="24" idx="0"/>
            </p:cNvCxnSpPr>
            <p:nvPr/>
          </p:nvCxnSpPr>
          <p:spPr bwMode="auto">
            <a:xfrm flipH="1">
              <a:off x="1535262" y="4743770"/>
              <a:ext cx="1" cy="237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969705" y="4603596"/>
              <a:ext cx="5404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yes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1357" y="4245187"/>
              <a:ext cx="1442486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&lt;abort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44" name="직선 화살표 연결선 43"/>
            <p:cNvCxnSpPr>
              <a:stCxn id="23" idx="3"/>
              <a:endCxn id="36" idx="1"/>
            </p:cNvCxnSpPr>
            <p:nvPr/>
          </p:nvCxnSpPr>
          <p:spPr bwMode="auto">
            <a:xfrm flipV="1">
              <a:off x="2199852" y="4414464"/>
              <a:ext cx="24150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타원 44"/>
            <p:cNvSpPr/>
            <p:nvPr/>
          </p:nvSpPr>
          <p:spPr bwMode="auto">
            <a:xfrm>
              <a:off x="2864275" y="5579056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abort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47" name="직선 화살표 연결선 46"/>
            <p:cNvCxnSpPr>
              <a:stCxn id="36" idx="2"/>
              <a:endCxn id="45" idx="0"/>
            </p:cNvCxnSpPr>
            <p:nvPr/>
          </p:nvCxnSpPr>
          <p:spPr bwMode="auto">
            <a:xfrm>
              <a:off x="3162600" y="4583741"/>
              <a:ext cx="0" cy="9953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>
              <a:stCxn id="24" idx="2"/>
              <a:endCxn id="26" idx="0"/>
            </p:cNvCxnSpPr>
            <p:nvPr/>
          </p:nvCxnSpPr>
          <p:spPr bwMode="auto">
            <a:xfrm>
              <a:off x="1535262" y="5319396"/>
              <a:ext cx="3" cy="2596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081871" y="4069739"/>
              <a:ext cx="3995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no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36887" y="6314711"/>
              <a:ext cx="176743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&lt;complete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6" name="직선 화살표 연결선 155"/>
            <p:cNvCxnSpPr>
              <a:stCxn id="45" idx="3"/>
              <a:endCxn id="154" idx="0"/>
            </p:cNvCxnSpPr>
            <p:nvPr/>
          </p:nvCxnSpPr>
          <p:spPr bwMode="auto">
            <a:xfrm flipH="1">
              <a:off x="2320604" y="6067354"/>
              <a:ext cx="631048" cy="247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직선 화살표 연결선 158"/>
            <p:cNvCxnSpPr>
              <a:stCxn id="26" idx="5"/>
              <a:endCxn id="154" idx="0"/>
            </p:cNvCxnSpPr>
            <p:nvPr/>
          </p:nvCxnSpPr>
          <p:spPr bwMode="auto">
            <a:xfrm>
              <a:off x="1746213" y="6067354"/>
              <a:ext cx="574391" cy="247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71" name="직선 화살표 연결선 170"/>
          <p:cNvCxnSpPr>
            <a:stCxn id="22" idx="3"/>
            <a:endCxn id="52" idx="2"/>
          </p:cNvCxnSpPr>
          <p:nvPr/>
        </p:nvCxnSpPr>
        <p:spPr bwMode="auto">
          <a:xfrm flipV="1">
            <a:off x="2567762" y="1933494"/>
            <a:ext cx="3929904" cy="643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2" name="TextBox 171"/>
          <p:cNvSpPr txBox="1"/>
          <p:nvPr/>
        </p:nvSpPr>
        <p:spPr>
          <a:xfrm>
            <a:off x="3291346" y="1949910"/>
            <a:ext cx="11333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[prepare T]</a:t>
            </a:r>
            <a:endParaRPr lang="ko-KR" altLang="en-US" sz="1600" dirty="0">
              <a:solidFill>
                <a:srgbClr val="28EEF8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" name="직선 화살표 연결선 173"/>
          <p:cNvCxnSpPr>
            <a:stCxn id="54" idx="1"/>
            <a:endCxn id="8" idx="6"/>
          </p:cNvCxnSpPr>
          <p:nvPr/>
        </p:nvCxnSpPr>
        <p:spPr bwMode="auto">
          <a:xfrm flipH="1">
            <a:off x="2041914" y="3134045"/>
            <a:ext cx="4025992" cy="77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90" name="그룹 189"/>
          <p:cNvGrpSpPr/>
          <p:nvPr/>
        </p:nvGrpSpPr>
        <p:grpSpPr>
          <a:xfrm>
            <a:off x="4025136" y="1647455"/>
            <a:ext cx="3612016" cy="4461162"/>
            <a:chOff x="4025136" y="1647455"/>
            <a:chExt cx="3612016" cy="4461162"/>
          </a:xfrm>
        </p:grpSpPr>
        <p:sp>
          <p:nvSpPr>
            <p:cNvPr id="52" name="타원 51"/>
            <p:cNvSpPr/>
            <p:nvPr/>
          </p:nvSpPr>
          <p:spPr bwMode="auto">
            <a:xfrm>
              <a:off x="6497666" y="1647455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초기</a:t>
              </a:r>
            </a:p>
          </p:txBody>
        </p:sp>
        <p:sp>
          <p:nvSpPr>
            <p:cNvPr id="53" name="타원 52"/>
            <p:cNvSpPr/>
            <p:nvPr/>
          </p:nvSpPr>
          <p:spPr bwMode="auto">
            <a:xfrm>
              <a:off x="6497665" y="3471618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 smtClean="0">
                  <a:latin typeface="+mn-lt"/>
                </a:rPr>
                <a:t>ready</a:t>
              </a:r>
              <a:endParaRPr lang="ko-KR" altLang="en-US" sz="1400" dirty="0" smtClean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67906" y="2964768"/>
              <a:ext cx="145617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&lt;ready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55" name="순서도: 판단 54"/>
            <p:cNvSpPr/>
            <p:nvPr/>
          </p:nvSpPr>
          <p:spPr bwMode="auto">
            <a:xfrm>
              <a:off x="5954830" y="4200416"/>
              <a:ext cx="1682322" cy="658611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commit </a:t>
              </a:r>
              <a:r>
                <a:rPr lang="en-US" altLang="ko-KR" sz="1600" dirty="0" err="1" smtClean="0">
                  <a:latin typeface="Times New Roman" panose="02020603050405020304" pitchFamily="18" charset="0"/>
                </a:rPr>
                <a:t>msg</a:t>
              </a:r>
              <a:r>
                <a:rPr lang="en-US" altLang="ko-KR" sz="1600" dirty="0" smtClean="0">
                  <a:latin typeface="Times New Roman" panose="02020603050405020304" pitchFamily="18" charset="0"/>
                </a:rPr>
                <a:t>?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81084" y="5019055"/>
              <a:ext cx="162981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&lt;commit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6500356" y="5536540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commit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60" name="직선 화살표 연결선 59"/>
            <p:cNvCxnSpPr>
              <a:stCxn id="53" idx="4"/>
              <a:endCxn id="55" idx="0"/>
            </p:cNvCxnSpPr>
            <p:nvPr/>
          </p:nvCxnSpPr>
          <p:spPr bwMode="auto">
            <a:xfrm>
              <a:off x="6795990" y="4043695"/>
              <a:ext cx="1" cy="1567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983596" y="4699201"/>
              <a:ext cx="5404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yes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706" y="5036798"/>
              <a:ext cx="14879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&lt;abort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4870331" y="5536539"/>
              <a:ext cx="596650" cy="572077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abort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67" name="직선 화살표 연결선 66"/>
            <p:cNvCxnSpPr>
              <a:stCxn id="56" idx="2"/>
              <a:endCxn id="57" idx="0"/>
            </p:cNvCxnSpPr>
            <p:nvPr/>
          </p:nvCxnSpPr>
          <p:spPr bwMode="auto">
            <a:xfrm>
              <a:off x="6795991" y="5357609"/>
              <a:ext cx="2690" cy="1789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순서도: 판단 67"/>
            <p:cNvSpPr/>
            <p:nvPr/>
          </p:nvSpPr>
          <p:spPr bwMode="auto">
            <a:xfrm>
              <a:off x="6156856" y="2370313"/>
              <a:ext cx="1278272" cy="471345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Times New Roman" panose="02020603050405020304" pitchFamily="18" charset="0"/>
                </a:rPr>
                <a:t>ready?</a:t>
              </a:r>
              <a:endParaRPr lang="ko-KR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45198" y="4233176"/>
              <a:ext cx="3995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no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3" name="직선 화살표 연결선 122"/>
            <p:cNvCxnSpPr>
              <a:stCxn id="55" idx="2"/>
              <a:endCxn id="56" idx="0"/>
            </p:cNvCxnSpPr>
            <p:nvPr/>
          </p:nvCxnSpPr>
          <p:spPr bwMode="auto">
            <a:xfrm>
              <a:off x="6795991" y="4859027"/>
              <a:ext cx="0" cy="160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직선 화살표 연결선 124"/>
            <p:cNvCxnSpPr>
              <a:stCxn id="52" idx="4"/>
              <a:endCxn id="68" idx="0"/>
            </p:cNvCxnSpPr>
            <p:nvPr/>
          </p:nvCxnSpPr>
          <p:spPr bwMode="auto">
            <a:xfrm>
              <a:off x="6795991" y="2219532"/>
              <a:ext cx="1" cy="150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직선 화살표 연결선 127"/>
            <p:cNvCxnSpPr>
              <a:stCxn id="68" idx="2"/>
              <a:endCxn id="54" idx="0"/>
            </p:cNvCxnSpPr>
            <p:nvPr/>
          </p:nvCxnSpPr>
          <p:spPr bwMode="auto">
            <a:xfrm>
              <a:off x="6795992" y="2841658"/>
              <a:ext cx="0" cy="1231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983595" y="2663132"/>
              <a:ext cx="5404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yes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1" name="직선 화살표 연결선 130"/>
            <p:cNvCxnSpPr>
              <a:stCxn id="54" idx="2"/>
              <a:endCxn id="53" idx="0"/>
            </p:cNvCxnSpPr>
            <p:nvPr/>
          </p:nvCxnSpPr>
          <p:spPr bwMode="auto">
            <a:xfrm flipH="1">
              <a:off x="6795990" y="3303322"/>
              <a:ext cx="2" cy="168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직선 화살표 연결선 135"/>
            <p:cNvCxnSpPr>
              <a:stCxn id="63" idx="2"/>
              <a:endCxn id="65" idx="0"/>
            </p:cNvCxnSpPr>
            <p:nvPr/>
          </p:nvCxnSpPr>
          <p:spPr bwMode="auto">
            <a:xfrm>
              <a:off x="5168656" y="5375352"/>
              <a:ext cx="0" cy="161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직선 연결선 139"/>
            <p:cNvCxnSpPr>
              <a:stCxn id="55" idx="1"/>
            </p:cNvCxnSpPr>
            <p:nvPr/>
          </p:nvCxnSpPr>
          <p:spPr bwMode="auto">
            <a:xfrm flipH="1">
              <a:off x="5168656" y="4529722"/>
              <a:ext cx="786174" cy="9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화살표 연결선 141"/>
            <p:cNvCxnSpPr>
              <a:endCxn id="63" idx="0"/>
            </p:cNvCxnSpPr>
            <p:nvPr/>
          </p:nvCxnSpPr>
          <p:spPr bwMode="auto">
            <a:xfrm>
              <a:off x="5168656" y="4529721"/>
              <a:ext cx="0" cy="5070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5882079" y="2255420"/>
              <a:ext cx="3995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no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70331" y="2837612"/>
              <a:ext cx="10483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28EEF8"/>
                  </a:solidFill>
                  <a:latin typeface="Times New Roman" panose="02020603050405020304" pitchFamily="18" charset="0"/>
                </a:rPr>
                <a:t>[ready T]</a:t>
              </a:r>
              <a:endParaRPr lang="ko-KR" altLang="en-US" sz="1600" dirty="0">
                <a:solidFill>
                  <a:srgbClr val="28EEF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025136" y="2449651"/>
              <a:ext cx="14879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</a:rPr>
                <a:t>&lt;abort T&gt;</a:t>
              </a:r>
              <a:r>
                <a:rPr lang="ko-KR" altLang="en-US" sz="1600" dirty="0" smtClean="0">
                  <a:latin typeface="Times New Roman" panose="02020603050405020304" pitchFamily="18" charset="0"/>
                </a:rPr>
                <a:t>기록</a:t>
              </a:r>
              <a:endParaRPr lang="ko-KR" altLang="en-US" sz="1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80" name="직선 화살표 연결선 179"/>
            <p:cNvCxnSpPr>
              <a:stCxn id="68" idx="1"/>
              <a:endCxn id="176" idx="3"/>
            </p:cNvCxnSpPr>
            <p:nvPr/>
          </p:nvCxnSpPr>
          <p:spPr bwMode="auto">
            <a:xfrm flipH="1">
              <a:off x="5513036" y="2605986"/>
              <a:ext cx="643820" cy="129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4261849" y="2788205"/>
              <a:ext cx="0" cy="3034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화살표 연결선 188"/>
            <p:cNvCxnSpPr>
              <a:endCxn id="65" idx="2"/>
            </p:cNvCxnSpPr>
            <p:nvPr/>
          </p:nvCxnSpPr>
          <p:spPr bwMode="auto">
            <a:xfrm>
              <a:off x="4260915" y="5822577"/>
              <a:ext cx="60941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92" name="직선 화살표 연결선 191"/>
          <p:cNvCxnSpPr>
            <a:stCxn id="176" idx="1"/>
            <a:endCxn id="8" idx="6"/>
          </p:cNvCxnSpPr>
          <p:nvPr/>
        </p:nvCxnSpPr>
        <p:spPr bwMode="auto">
          <a:xfrm flipH="1">
            <a:off x="2041914" y="2618928"/>
            <a:ext cx="1983222" cy="592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2562872" y="2509453"/>
            <a:ext cx="10483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[abort T]</a:t>
            </a:r>
            <a:endParaRPr lang="ko-KR" altLang="en-US" sz="1600" dirty="0">
              <a:solidFill>
                <a:srgbClr val="28EEF8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6" name="직선 화살표 연결선 195"/>
          <p:cNvCxnSpPr>
            <a:stCxn id="36" idx="3"/>
            <a:endCxn id="53" idx="2"/>
          </p:cNvCxnSpPr>
          <p:nvPr/>
        </p:nvCxnSpPr>
        <p:spPr bwMode="auto">
          <a:xfrm flipV="1">
            <a:off x="4092167" y="3757657"/>
            <a:ext cx="2405498" cy="244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7" name="TextBox 196"/>
          <p:cNvSpPr txBox="1"/>
          <p:nvPr/>
        </p:nvSpPr>
        <p:spPr>
          <a:xfrm>
            <a:off x="4444933" y="3557308"/>
            <a:ext cx="10483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[abort T]</a:t>
            </a:r>
            <a:endParaRPr lang="ko-KR" altLang="en-US" sz="1600" dirty="0">
              <a:solidFill>
                <a:srgbClr val="28EEF8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9" name="직선 화살표 연결선 198"/>
          <p:cNvCxnSpPr>
            <a:stCxn id="24" idx="3"/>
            <a:endCxn id="53" idx="2"/>
          </p:cNvCxnSpPr>
          <p:nvPr/>
        </p:nvCxnSpPr>
        <p:spPr bwMode="auto">
          <a:xfrm flipV="1">
            <a:off x="2556338" y="3757657"/>
            <a:ext cx="3941327" cy="980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0" name="TextBox 199"/>
          <p:cNvSpPr txBox="1"/>
          <p:nvPr/>
        </p:nvSpPr>
        <p:spPr>
          <a:xfrm>
            <a:off x="2258013" y="4225185"/>
            <a:ext cx="11813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[commit T]</a:t>
            </a:r>
            <a:endParaRPr lang="ko-KR" altLang="en-US" sz="1600" dirty="0">
              <a:solidFill>
                <a:srgbClr val="28EEF8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2" name="직선 화살표 연결선 201"/>
          <p:cNvCxnSpPr>
            <a:stCxn id="63" idx="1"/>
            <a:endCxn id="45" idx="6"/>
          </p:cNvCxnSpPr>
          <p:nvPr/>
        </p:nvCxnSpPr>
        <p:spPr bwMode="auto">
          <a:xfrm flipH="1">
            <a:off x="3669249" y="5206075"/>
            <a:ext cx="755457" cy="246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3" name="TextBox 202"/>
          <p:cNvSpPr txBox="1"/>
          <p:nvPr/>
        </p:nvSpPr>
        <p:spPr>
          <a:xfrm>
            <a:off x="3523729" y="4952772"/>
            <a:ext cx="7994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1600" dirty="0" err="1" smtClean="0">
                <a:solidFill>
                  <a:srgbClr val="28EEF8"/>
                </a:solidFill>
                <a:latin typeface="Times New Roman" panose="02020603050405020304" pitchFamily="18" charset="0"/>
              </a:rPr>
              <a:t>ack</a:t>
            </a:r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 T]</a:t>
            </a:r>
            <a:endParaRPr lang="ko-KR" altLang="en-US" sz="1600" dirty="0">
              <a:solidFill>
                <a:srgbClr val="28EEF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1178029" y="5357609"/>
            <a:ext cx="4978827" cy="1090325"/>
            <a:chOff x="1178029" y="5357609"/>
            <a:chExt cx="4978827" cy="1090325"/>
          </a:xfrm>
        </p:grpSpPr>
        <p:cxnSp>
          <p:nvCxnSpPr>
            <p:cNvPr id="209" name="직선 연결선 208"/>
            <p:cNvCxnSpPr/>
            <p:nvPr/>
          </p:nvCxnSpPr>
          <p:spPr bwMode="auto">
            <a:xfrm>
              <a:off x="6156856" y="5357609"/>
              <a:ext cx="0" cy="10714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직선 연결선 211"/>
            <p:cNvCxnSpPr/>
            <p:nvPr/>
          </p:nvCxnSpPr>
          <p:spPr bwMode="auto">
            <a:xfrm flipH="1">
              <a:off x="1178029" y="6438507"/>
              <a:ext cx="4978827" cy="94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V="1">
              <a:off x="1178029" y="5452667"/>
              <a:ext cx="0" cy="97641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화살표 연결선 215"/>
            <p:cNvCxnSpPr>
              <a:endCxn id="26" idx="2"/>
            </p:cNvCxnSpPr>
            <p:nvPr/>
          </p:nvCxnSpPr>
          <p:spPr bwMode="auto">
            <a:xfrm>
              <a:off x="1178029" y="5452667"/>
              <a:ext cx="26723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8" name="TextBox 217"/>
          <p:cNvSpPr txBox="1"/>
          <p:nvPr/>
        </p:nvSpPr>
        <p:spPr>
          <a:xfrm>
            <a:off x="5360948" y="6070509"/>
            <a:ext cx="7994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1600" dirty="0" err="1" smtClean="0">
                <a:solidFill>
                  <a:srgbClr val="28EEF8"/>
                </a:solidFill>
                <a:latin typeface="Times New Roman" panose="02020603050405020304" pitchFamily="18" charset="0"/>
              </a:rPr>
              <a:t>ack</a:t>
            </a:r>
            <a:r>
              <a:rPr lang="en-US" altLang="ko-KR" sz="1600" dirty="0" smtClean="0">
                <a:solidFill>
                  <a:srgbClr val="28EEF8"/>
                </a:solidFill>
                <a:latin typeface="Times New Roman" panose="02020603050405020304" pitchFamily="18" charset="0"/>
              </a:rPr>
              <a:t> T]</a:t>
            </a:r>
            <a:endParaRPr lang="ko-KR" altLang="en-US" sz="1600" dirty="0">
              <a:solidFill>
                <a:srgbClr val="28EEF8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564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시스템의 장애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환경에서 발생 가능한 장애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Site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essage missing</a:t>
            </a:r>
          </a:p>
          <a:p>
            <a:pPr lvl="1"/>
            <a:r>
              <a:rPr lang="en-US" altLang="ko-KR" dirty="0" smtClean="0"/>
              <a:t>Network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r>
              <a:rPr lang="ko-KR" altLang="en-US" dirty="0" smtClean="0"/>
              <a:t>분산 시스템 장애의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시스템이 장애 발생 사실을 탐지할 수는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장애의 유형을 정확하게 구별하기는 매우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site S1, S2 </a:t>
            </a:r>
            <a:r>
              <a:rPr lang="ko-KR" altLang="en-US" dirty="0" smtClean="0"/>
              <a:t>사이에 통신이 끊어졌다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원인은</a:t>
            </a:r>
            <a:r>
              <a:rPr lang="en-US" altLang="ko-KR" dirty="0" smtClean="0"/>
              <a:t>?</a:t>
            </a:r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S1, S2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link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S2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site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장애 처리와 회복 후의 처리 과정이 매우 복잡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492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장애 처리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참여 </a:t>
            </a:r>
            <a:r>
              <a:rPr lang="en-US" altLang="ko-KR" dirty="0" smtClean="0"/>
              <a:t>site S</a:t>
            </a:r>
            <a:r>
              <a:rPr lang="ko-KR" altLang="en-US" dirty="0"/>
              <a:t>의</a:t>
            </a:r>
            <a:r>
              <a:rPr lang="ko-KR" altLang="en-US" dirty="0" smtClean="0"/>
              <a:t> 장애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조정자에게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[ready T] </a:t>
            </a:r>
            <a:r>
              <a:rPr lang="ko-KR" altLang="en-US" dirty="0" smtClean="0"/>
              <a:t>를 보내기 전에 장애 발생 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조정자는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[abort T]</a:t>
            </a:r>
            <a:r>
              <a:rPr lang="ko-KR" altLang="en-US" dirty="0" smtClean="0"/>
              <a:t>로 응답했다고 간주</a:t>
            </a:r>
            <a:endParaRPr lang="en-US" altLang="ko-KR" dirty="0" smtClean="0"/>
          </a:p>
          <a:p>
            <a:pPr lvl="1"/>
            <a:r>
              <a:rPr lang="ko-KR" altLang="en-US" dirty="0" err="1"/>
              <a:t>조정자에게</a:t>
            </a:r>
            <a:r>
              <a:rPr lang="ko-KR" altLang="en-US" dirty="0"/>
              <a:t> </a:t>
            </a:r>
            <a:r>
              <a:rPr lang="en-US" altLang="ko-KR" dirty="0"/>
              <a:t>[ready T] </a:t>
            </a:r>
            <a:r>
              <a:rPr lang="ko-KR" altLang="en-US" dirty="0"/>
              <a:t>를 </a:t>
            </a:r>
            <a:r>
              <a:rPr lang="ko-KR" altLang="en-US" dirty="0" smtClean="0"/>
              <a:t>보낸 후에 </a:t>
            </a:r>
            <a:r>
              <a:rPr lang="ko-KR" altLang="en-US" dirty="0"/>
              <a:t>장애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</a:t>
            </a:r>
            <a:r>
              <a:rPr lang="ko-KR" altLang="en-US" dirty="0" smtClean="0"/>
              <a:t>의 장애를 무시하고 완료 규약을 계속 수행</a:t>
            </a:r>
            <a:endParaRPr lang="en-US" altLang="ko-KR" dirty="0"/>
          </a:p>
          <a:p>
            <a:pPr lvl="2"/>
            <a:r>
              <a:rPr lang="en-US" altLang="ko-KR" dirty="0" smtClean="0"/>
              <a:t>S</a:t>
            </a:r>
            <a:r>
              <a:rPr lang="ko-KR" altLang="en-US" dirty="0" smtClean="0"/>
              <a:t>가 장애로부터 회복되면 다음과 같이 처리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&lt;commit T&gt; </a:t>
            </a:r>
            <a:r>
              <a:rPr lang="ko-KR" altLang="en-US" dirty="0" smtClean="0"/>
              <a:t>레코드가 있으면 </a:t>
            </a:r>
            <a:r>
              <a:rPr lang="en-US" altLang="ko-KR" dirty="0" smtClean="0"/>
              <a:t>redo(T)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&lt;abort T&gt; </a:t>
            </a:r>
            <a:r>
              <a:rPr lang="ko-KR" altLang="en-US" dirty="0" smtClean="0"/>
              <a:t>레코드가 있으면 </a:t>
            </a:r>
            <a:r>
              <a:rPr lang="en-US" altLang="ko-KR" dirty="0" smtClean="0"/>
              <a:t>undo(T)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/>
              <a:t>log</a:t>
            </a:r>
            <a:r>
              <a:rPr lang="ko-KR" altLang="en-US" dirty="0"/>
              <a:t>에 </a:t>
            </a:r>
            <a:r>
              <a:rPr lang="en-US" altLang="ko-KR" dirty="0" smtClean="0"/>
              <a:t>&lt;ready </a:t>
            </a:r>
            <a:r>
              <a:rPr lang="en-US" altLang="ko-KR" dirty="0"/>
              <a:t>T&gt; </a:t>
            </a:r>
            <a:r>
              <a:rPr lang="ko-KR" altLang="en-US" dirty="0"/>
              <a:t>레코드가 </a:t>
            </a:r>
            <a:r>
              <a:rPr lang="ko-KR" altLang="en-US" dirty="0" smtClean="0"/>
              <a:t>있으면 </a:t>
            </a:r>
            <a:r>
              <a:rPr lang="ko-KR" altLang="en-US" dirty="0" err="1" smtClean="0"/>
              <a:t>조정자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처리방법을  문의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응답이 완료이면 </a:t>
            </a:r>
            <a:r>
              <a:rPr lang="en-US" altLang="ko-KR" dirty="0"/>
              <a:t>redo(T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취소이면 </a:t>
            </a:r>
            <a:r>
              <a:rPr lang="en-US" altLang="ko-KR" dirty="0"/>
              <a:t>undo(T)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응답이 없으면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처리를 유보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>
              <a:buFont typeface="+mj-ea"/>
              <a:buAutoNum type="circleNumDbPlain"/>
            </a:pPr>
            <a:r>
              <a:rPr lang="en-US" altLang="ko-KR" dirty="0"/>
              <a:t>log</a:t>
            </a:r>
            <a:r>
              <a:rPr lang="ko-KR" altLang="en-US" dirty="0"/>
              <a:t>에 </a:t>
            </a:r>
            <a:r>
              <a:rPr lang="ko-KR" altLang="en-US" dirty="0" smtClean="0"/>
              <a:t>제어 레코드가 없으면 </a:t>
            </a:r>
            <a:r>
              <a:rPr lang="en-US" altLang="ko-KR" dirty="0" smtClean="0"/>
              <a:t>[prepare T]</a:t>
            </a:r>
            <a:r>
              <a:rPr lang="ko-KR" altLang="en-US" dirty="0" smtClean="0"/>
              <a:t>에 대한 응답을 하기 전에 장애가 발생하였으므로</a:t>
            </a:r>
            <a:r>
              <a:rPr lang="en-US" altLang="ko-KR" dirty="0" smtClean="0"/>
              <a:t>, 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undo(T)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0874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</a:t>
            </a:r>
            <a:r>
              <a:rPr lang="en-US" altLang="ko-KR" dirty="0"/>
              <a:t>DB</a:t>
            </a:r>
            <a:r>
              <a:rPr lang="ko-KR" altLang="en-US" dirty="0"/>
              <a:t>에서의 장애 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4750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조정자의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활동 중인 참여 사이트의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&lt;commit T&gt; </a:t>
            </a:r>
            <a:r>
              <a:rPr lang="ko-KR" altLang="en-US" dirty="0" smtClean="0"/>
              <a:t>레코드가 있으면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완료되어야만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활동 중인 참여 사이트의 </a:t>
            </a:r>
            <a:r>
              <a:rPr lang="en-US" altLang="ko-KR" dirty="0"/>
              <a:t>log</a:t>
            </a:r>
            <a:r>
              <a:rPr lang="ko-KR" altLang="en-US" dirty="0"/>
              <a:t>에 </a:t>
            </a:r>
            <a:r>
              <a:rPr lang="en-US" altLang="ko-KR" dirty="0" smtClean="0"/>
              <a:t>&lt;abort </a:t>
            </a:r>
            <a:r>
              <a:rPr lang="en-US" altLang="ko-KR" dirty="0"/>
              <a:t>T&gt; </a:t>
            </a:r>
            <a:r>
              <a:rPr lang="ko-KR" altLang="en-US" dirty="0"/>
              <a:t>레코드가 있으면 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smtClean="0"/>
              <a:t>취소되어야만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활동 </a:t>
            </a:r>
            <a:r>
              <a:rPr lang="ko-KR" altLang="en-US" dirty="0"/>
              <a:t>중인 </a:t>
            </a:r>
            <a:r>
              <a:rPr lang="ko-KR" altLang="en-US" dirty="0" smtClean="0"/>
              <a:t>모든 참여 </a:t>
            </a:r>
            <a:r>
              <a:rPr lang="ko-KR" altLang="en-US" dirty="0"/>
              <a:t>사이트의 </a:t>
            </a:r>
            <a:r>
              <a:rPr lang="en-US" altLang="ko-KR" dirty="0"/>
              <a:t>log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&lt;ready </a:t>
            </a:r>
            <a:r>
              <a:rPr lang="en-US" altLang="ko-KR" dirty="0"/>
              <a:t>T&gt; </a:t>
            </a:r>
            <a:r>
              <a:rPr lang="ko-KR" altLang="en-US" dirty="0"/>
              <a:t>레코드가 </a:t>
            </a:r>
            <a:r>
              <a:rPr lang="ko-KR" altLang="en-US" dirty="0" smtClean="0"/>
              <a:t>없으면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조정자에</a:t>
            </a:r>
            <a:r>
              <a:rPr lang="ko-KR" altLang="en-US" dirty="0" smtClean="0"/>
              <a:t> 장애가 발생한 경우이므로</a:t>
            </a:r>
            <a:r>
              <a:rPr lang="en-US" altLang="ko-KR" dirty="0" smtClean="0"/>
              <a:t> T</a:t>
            </a:r>
            <a:r>
              <a:rPr lang="ko-KR" altLang="en-US" dirty="0"/>
              <a:t>는 </a:t>
            </a:r>
            <a:r>
              <a:rPr lang="ko-KR" altLang="en-US" dirty="0" smtClean="0"/>
              <a:t>취소되어야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위에서 열거한 이외의 경우에는 조정자가 회복될 때까지 처리를 유보한다</a:t>
            </a:r>
            <a:r>
              <a:rPr lang="en-US" altLang="ko-KR" dirty="0" smtClean="0"/>
              <a:t>. -&gt; blocking </a:t>
            </a:r>
            <a:r>
              <a:rPr lang="ko-KR" altLang="en-US" dirty="0" smtClean="0"/>
              <a:t>문제 발생 가능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조정자와</a:t>
            </a:r>
            <a:r>
              <a:rPr lang="ko-KR" altLang="en-US" dirty="0" smtClean="0"/>
              <a:t> 참여 사이트가 모두 동일 </a:t>
            </a:r>
            <a:r>
              <a:rPr lang="en-US" altLang="ko-KR" dirty="0" smtClean="0"/>
              <a:t>partition</a:t>
            </a:r>
            <a:r>
              <a:rPr lang="ko-KR" altLang="en-US" dirty="0" smtClean="0"/>
              <a:t>에 속한 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영향 없음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서로 다른 </a:t>
            </a:r>
            <a:r>
              <a:rPr lang="en-US" altLang="ko-KR" dirty="0" smtClean="0"/>
              <a:t>partition</a:t>
            </a:r>
            <a:r>
              <a:rPr lang="ko-KR" altLang="en-US" dirty="0" smtClean="0"/>
              <a:t>으로 분산되는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조정자가 포함된 </a:t>
            </a:r>
            <a:r>
              <a:rPr lang="en-US" altLang="ko-KR" dirty="0" smtClean="0"/>
              <a:t>partition: 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partition</a:t>
            </a:r>
            <a:r>
              <a:rPr lang="ko-KR" altLang="en-US" dirty="0" smtClean="0"/>
              <a:t>에 속하는 사이트에 장애가 발생했다고 가정하고 규약대로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조정자가 포함되지 않은 </a:t>
            </a:r>
            <a:r>
              <a:rPr lang="en-US" altLang="ko-KR" dirty="0" smtClean="0"/>
              <a:t>partition: </a:t>
            </a:r>
            <a:r>
              <a:rPr lang="ko-KR" altLang="en-US" dirty="0" err="1" smtClean="0"/>
              <a:t>조정자에</a:t>
            </a:r>
            <a:r>
              <a:rPr lang="ko-KR" altLang="en-US" dirty="0" smtClean="0"/>
              <a:t> 장애가 발생한 경우로 처리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6210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Coordinator(</a:t>
            </a:r>
            <a:r>
              <a:rPr lang="ko-KR" altLang="en-US" dirty="0" err="1" smtClean="0"/>
              <a:t>조정자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34300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예비 </a:t>
            </a:r>
            <a:r>
              <a:rPr lang="ko-KR" altLang="en-US" dirty="0" err="1" smtClean="0"/>
              <a:t>조정자</a:t>
            </a:r>
            <a:r>
              <a:rPr lang="en-US" altLang="ko-KR" dirty="0" smtClean="0"/>
              <a:t>(backup coordinator)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예비조정자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본래의 기능 외에 추가로 조정자의 역할을 인계 받을 수 있도록 필요한 정보를 유지하는 </a:t>
            </a:r>
            <a:r>
              <a:rPr lang="en-US" altLang="ko-KR" dirty="0" smtClean="0"/>
              <a:t>site</a:t>
            </a:r>
          </a:p>
          <a:p>
            <a:pPr lvl="2"/>
            <a:r>
              <a:rPr lang="ko-KR" altLang="en-US" dirty="0" err="1" smtClean="0"/>
              <a:t>조정자에게</a:t>
            </a:r>
            <a:r>
              <a:rPr lang="ko-KR" altLang="en-US" dirty="0" smtClean="0"/>
              <a:t> 전송되는 모든 메시지를 수신하여 </a:t>
            </a:r>
            <a:r>
              <a:rPr lang="ko-KR" altLang="en-US" dirty="0" err="1" smtClean="0"/>
              <a:t>조정자와</a:t>
            </a:r>
            <a:r>
              <a:rPr lang="ko-KR" altLang="en-US" dirty="0" smtClean="0"/>
              <a:t> 똑같은 내부 상태 정보를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조정자의 고장을 탐지한 경우에는 바로 조정자의 역할을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즉각적인 처리의 계속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예비 </a:t>
            </a:r>
            <a:r>
              <a:rPr lang="ko-KR" altLang="en-US" dirty="0" err="1" smtClean="0"/>
              <a:t>조정자를</a:t>
            </a:r>
            <a:r>
              <a:rPr lang="ko-KR" altLang="en-US" dirty="0" smtClean="0"/>
              <a:t> 유지하기 위한 부담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조정자</a:t>
            </a:r>
            <a:r>
              <a:rPr lang="ko-KR" altLang="en-US" dirty="0" smtClean="0"/>
              <a:t> 선출 기법</a:t>
            </a:r>
            <a:r>
              <a:rPr lang="en-US" altLang="ko-KR" dirty="0" smtClean="0"/>
              <a:t>: Bully algorithm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사이트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자신보다 식별번호가 큰 모든 사이트에 조정자 선출 메시지를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일정시간</a:t>
            </a:r>
            <a:r>
              <a:rPr lang="en-US" altLang="ko-KR" dirty="0" smtClean="0"/>
              <a:t>(=T)</a:t>
            </a:r>
            <a:r>
              <a:rPr lang="ko-KR" altLang="en-US" dirty="0" smtClean="0"/>
              <a:t>동안 대기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en-US" altLang="ko-KR" dirty="0" smtClean="0"/>
              <a:t>T</a:t>
            </a:r>
            <a:r>
              <a:rPr lang="ko-KR" altLang="en-US" dirty="0" smtClean="0"/>
              <a:t>시간 동안 아무도 응답하지 않으면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새로운 조정자가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조정자</a:t>
            </a:r>
            <a:r>
              <a:rPr lang="ko-KR" altLang="en-US" dirty="0" smtClean="0"/>
              <a:t> 선출 메시지를 자신보다 식별번호가 작은 모든 사이트로 전송</a:t>
            </a:r>
            <a:endParaRPr lang="en-US" altLang="ko-KR" dirty="0" smtClean="0"/>
          </a:p>
          <a:p>
            <a:pPr marL="717550" lvl="1" indent="-360363">
              <a:buFont typeface="+mj-ea"/>
              <a:buAutoNum type="circleNumDbPlain"/>
            </a:pPr>
            <a:r>
              <a:rPr lang="ko-KR" altLang="en-US" dirty="0" smtClean="0"/>
              <a:t>만약 응답이 있으면</a:t>
            </a:r>
            <a:r>
              <a:rPr lang="en-US" altLang="ko-KR" dirty="0" smtClean="0"/>
              <a:t>, T </a:t>
            </a:r>
            <a:r>
              <a:rPr lang="ko-KR" altLang="en-US" dirty="0" smtClean="0"/>
              <a:t>시간 동안 </a:t>
            </a:r>
            <a:r>
              <a:rPr lang="ko-KR" altLang="en-US" dirty="0" err="1" smtClean="0"/>
              <a:t>조정자</a:t>
            </a:r>
            <a:r>
              <a:rPr lang="ko-KR" altLang="en-US" dirty="0" smtClean="0"/>
              <a:t> 선출 메시지가 도착하기를 기다림</a:t>
            </a:r>
            <a:r>
              <a:rPr lang="en-US" altLang="ko-KR" dirty="0" smtClean="0"/>
              <a:t>.</a:t>
            </a:r>
          </a:p>
          <a:p>
            <a:pPr marL="717550" lvl="1" indent="-360363">
              <a:buNone/>
            </a:pPr>
            <a:r>
              <a:rPr lang="en-US" altLang="ko-KR" dirty="0" smtClean="0">
                <a:latin typeface="HY신명조" pitchFamily="18" charset="-127"/>
              </a:rPr>
              <a:t>※</a:t>
            </a:r>
            <a:r>
              <a:rPr lang="ko-KR" altLang="en-US" dirty="0" smtClean="0">
                <a:latin typeface="HY신명조" pitchFamily="18" charset="-127"/>
              </a:rPr>
              <a:t>고장 났던 사이트가 회복되면 즉시 선출 알고리즘을 실행</a:t>
            </a:r>
            <a:endParaRPr lang="ko-KR" altLang="en-US" dirty="0">
              <a:latin typeface="HY신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549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병행 제어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36378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Locking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Single lock manager</a:t>
            </a:r>
          </a:p>
          <a:p>
            <a:pPr lvl="2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전체에 로크 관리자를 하나만 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 &amp; unlock </a:t>
            </a:r>
            <a:r>
              <a:rPr lang="ko-KR" altLang="en-US" dirty="0" smtClean="0"/>
              <a:t>요청은 단일 관리자가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Distributed lock manager</a:t>
            </a:r>
          </a:p>
          <a:p>
            <a:pPr lvl="2"/>
            <a:r>
              <a:rPr lang="en-US" altLang="ko-KR" dirty="0" smtClean="0"/>
              <a:t>Site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local lock manager</a:t>
            </a:r>
            <a:r>
              <a:rPr lang="ko-KR" altLang="en-US" dirty="0" smtClean="0"/>
              <a:t>를 설치하여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사이트의 데이터에 대한 </a:t>
            </a:r>
            <a:r>
              <a:rPr lang="en-US" altLang="ko-KR" dirty="0" smtClean="0"/>
              <a:t>lock &amp; unlock </a:t>
            </a:r>
            <a:r>
              <a:rPr lang="ko-KR" altLang="en-US" dirty="0" smtClean="0"/>
              <a:t>요청을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효율성은 높으나</a:t>
            </a:r>
            <a:r>
              <a:rPr lang="en-US" altLang="ko-KR" dirty="0" smtClean="0"/>
              <a:t>, deadlock </a:t>
            </a:r>
            <a:r>
              <a:rPr lang="ko-KR" altLang="en-US" dirty="0" smtClean="0"/>
              <a:t>처리가 복잡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copy</a:t>
            </a:r>
          </a:p>
          <a:p>
            <a:pPr lvl="2"/>
            <a:r>
              <a:rPr lang="ko-KR" altLang="en-US" dirty="0" smtClean="0"/>
              <a:t>중복 저장된 데이터 중에서 하나를 </a:t>
            </a:r>
            <a:r>
              <a:rPr lang="en-US" altLang="ko-KR" dirty="0" smtClean="0"/>
              <a:t>primary copy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데이터에 대한 </a:t>
            </a:r>
            <a:r>
              <a:rPr lang="en-US" altLang="ko-KR" dirty="0" smtClean="0"/>
              <a:t>lock &amp; unlock </a:t>
            </a:r>
            <a:r>
              <a:rPr lang="ko-KR" altLang="en-US" dirty="0" smtClean="0"/>
              <a:t>요청은 기본 사본이 있는 사이트에서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사이트에 장애가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사본에도 접근 불가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Majority protocol</a:t>
            </a:r>
          </a:p>
          <a:p>
            <a:pPr lvl="2"/>
            <a:r>
              <a:rPr lang="en-US" altLang="ko-KR" dirty="0" smtClean="0"/>
              <a:t>Site </a:t>
            </a:r>
            <a:r>
              <a:rPr lang="ko-KR" altLang="en-US" dirty="0" smtClean="0"/>
              <a:t>별로 로크 관리자를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접근하려는 트랜잭션은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저장하고 있는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사이트의 과반수의 허락을 받아야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구현이 복잡하고</a:t>
            </a:r>
            <a:r>
              <a:rPr lang="en-US" altLang="ko-KR" dirty="0" smtClean="0"/>
              <a:t>, deadlock </a:t>
            </a:r>
            <a:r>
              <a:rPr lang="ko-KR" altLang="en-US" dirty="0" smtClean="0"/>
              <a:t>처리가 어려움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7849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병행 제어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Timestamp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환경에서의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중앙식</a:t>
            </a:r>
            <a:r>
              <a:rPr lang="en-US" altLang="ko-KR" dirty="0" smtClean="0"/>
              <a:t>: timestamp</a:t>
            </a:r>
            <a:r>
              <a:rPr lang="ko-KR" altLang="en-US" dirty="0" smtClean="0"/>
              <a:t>의 생성을 담당할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를 지정하고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지정된 사이트에서만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발행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분산식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발행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Global timestamp = local timestamp + site id.</a:t>
            </a:r>
          </a:p>
          <a:p>
            <a:pPr lvl="3"/>
            <a:r>
              <a:rPr lang="en-US" altLang="ko-KR" dirty="0" smtClean="0"/>
              <a:t>Site</a:t>
            </a:r>
            <a:r>
              <a:rPr lang="ko-KR" altLang="en-US" dirty="0" smtClean="0"/>
              <a:t>별로 시스템 </a:t>
            </a:r>
            <a:r>
              <a:rPr lang="en-US" altLang="ko-KR" dirty="0" smtClean="0"/>
              <a:t>clock</a:t>
            </a:r>
            <a:r>
              <a:rPr lang="ko-KR" altLang="en-US" dirty="0" smtClean="0"/>
              <a:t>이 상이한 경우에는 </a:t>
            </a:r>
            <a:r>
              <a:rPr lang="en-US" altLang="ko-KR" dirty="0" smtClean="0"/>
              <a:t>logical clock</a:t>
            </a:r>
            <a:r>
              <a:rPr lang="ko-KR" altLang="en-US" dirty="0" smtClean="0"/>
              <a:t>을 정의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Timestamp</a:t>
            </a:r>
            <a:r>
              <a:rPr lang="ko-KR" altLang="en-US" dirty="0" smtClean="0"/>
              <a:t> 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기본적으로는 </a:t>
            </a:r>
            <a:r>
              <a:rPr lang="en-US" altLang="ko-KR" dirty="0" smtClean="0"/>
              <a:t>Central DB </a:t>
            </a:r>
            <a:r>
              <a:rPr lang="ko-KR" altLang="en-US" dirty="0" smtClean="0"/>
              <a:t>시스템의 </a:t>
            </a:r>
            <a:r>
              <a:rPr lang="en-US" altLang="ko-KR" dirty="0" smtClean="0"/>
              <a:t>timestamp ordering </a:t>
            </a:r>
            <a:r>
              <a:rPr lang="ko-KR" altLang="en-US" dirty="0" smtClean="0"/>
              <a:t>기법을 그대로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연쇄 취소를 방지하기 위해서 보완 수단을 사용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2-</a:t>
            </a:r>
            <a:r>
              <a:rPr lang="ko-KR" altLang="en-US" dirty="0" smtClean="0"/>
              <a:t>단계 완료 규약을 도입</a:t>
            </a:r>
            <a:endParaRPr lang="en-US" altLang="ko-KR" dirty="0" smtClean="0"/>
          </a:p>
          <a:p>
            <a:pPr lvl="3">
              <a:buFont typeface="+mj-ea"/>
              <a:buAutoNum type="circleNumDbPlain"/>
            </a:pPr>
            <a:r>
              <a:rPr lang="en-US" altLang="ko-KR" dirty="0" smtClean="0"/>
              <a:t>Conservative timestamp ordering scheme</a:t>
            </a:r>
            <a:r>
              <a:rPr lang="ko-KR" altLang="en-US" dirty="0" smtClean="0"/>
              <a:t>을 도입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Deadlock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11390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Centralized DB </a:t>
            </a:r>
            <a:r>
              <a:rPr lang="ko-KR" altLang="en-US" dirty="0" smtClean="0"/>
              <a:t>시스템과의 차이점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Wait-For-Graph</a:t>
            </a:r>
            <a:r>
              <a:rPr lang="ko-KR" altLang="en-US" dirty="0" smtClean="0"/>
              <a:t>의 유지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Global deadlock</a:t>
            </a:r>
            <a:r>
              <a:rPr lang="ko-KR" altLang="en-US" dirty="0" smtClean="0"/>
              <a:t>으로 인하여 교착상태의 탐지가 어려움</a:t>
            </a:r>
            <a:endParaRPr lang="en-US" altLang="ko-KR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415769" y="2473037"/>
            <a:ext cx="2036618" cy="3013364"/>
            <a:chOff x="841664" y="2774373"/>
            <a:chExt cx="2036618" cy="3013364"/>
          </a:xfrm>
        </p:grpSpPr>
        <p:sp>
          <p:nvSpPr>
            <p:cNvPr id="5" name="타원 4"/>
            <p:cNvSpPr/>
            <p:nvPr/>
          </p:nvSpPr>
          <p:spPr bwMode="auto">
            <a:xfrm>
              <a:off x="968498" y="3403578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T1</a:t>
              </a:r>
              <a:endParaRPr lang="ko-KR" altLang="en-US" dirty="0" smtClean="0"/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1977094" y="4149400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T2</a:t>
              </a:r>
              <a:endParaRPr lang="ko-KR" altLang="en-US" dirty="0" smtClean="0"/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978886" y="4865368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T5</a:t>
              </a:r>
              <a:endParaRPr lang="ko-KR" altLang="en-US" dirty="0" smtClean="0">
                <a:latin typeface="+mn-lt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841664" y="2774373"/>
              <a:ext cx="2036618" cy="301336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Site S1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24" name="직선 화살표 연결선 23"/>
            <p:cNvCxnSpPr>
              <a:stCxn id="15" idx="1"/>
            </p:cNvCxnSpPr>
            <p:nvPr/>
          </p:nvCxnSpPr>
          <p:spPr bwMode="auto">
            <a:xfrm rot="16200000" flipV="1">
              <a:off x="1737331" y="3904934"/>
              <a:ext cx="316985" cy="383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직선 화살표 연결선 25"/>
            <p:cNvCxnSpPr>
              <a:stCxn id="19" idx="0"/>
              <a:endCxn id="5" idx="4"/>
            </p:cNvCxnSpPr>
            <p:nvPr/>
          </p:nvCxnSpPr>
          <p:spPr bwMode="auto">
            <a:xfrm rot="16200000" flipV="1">
              <a:off x="980890" y="4490300"/>
              <a:ext cx="739749" cy="103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직선 화살표 연결선 27"/>
          <p:cNvCxnSpPr/>
          <p:nvPr/>
        </p:nvCxnSpPr>
        <p:spPr bwMode="auto">
          <a:xfrm rot="10800000" flipV="1">
            <a:off x="2305342" y="3509431"/>
            <a:ext cx="893298" cy="699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35" name="그룹 34"/>
          <p:cNvGrpSpPr/>
          <p:nvPr/>
        </p:nvGrpSpPr>
        <p:grpSpPr>
          <a:xfrm>
            <a:off x="3013496" y="2462646"/>
            <a:ext cx="1111827" cy="2982191"/>
            <a:chOff x="5829300" y="2753591"/>
            <a:chExt cx="1111827" cy="2982191"/>
          </a:xfrm>
        </p:grpSpPr>
        <p:sp>
          <p:nvSpPr>
            <p:cNvPr id="17" name="타원 5"/>
            <p:cNvSpPr/>
            <p:nvPr/>
          </p:nvSpPr>
          <p:spPr bwMode="auto">
            <a:xfrm>
              <a:off x="6017908" y="4866373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T3</a:t>
              </a:r>
              <a:endParaRPr lang="ko-KR" altLang="en-US" dirty="0" smtClean="0"/>
            </a:p>
          </p:txBody>
        </p:sp>
        <p:sp>
          <p:nvSpPr>
            <p:cNvPr id="20" name="타원 5"/>
            <p:cNvSpPr/>
            <p:nvPr/>
          </p:nvSpPr>
          <p:spPr bwMode="auto">
            <a:xfrm>
              <a:off x="6014444" y="3439355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T4</a:t>
              </a:r>
              <a:endParaRPr lang="ko-KR" altLang="en-US" dirty="0" smtClean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5829300" y="2753591"/>
              <a:ext cx="1111827" cy="298219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Site S2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30" name="직선 화살표 연결선 29"/>
            <p:cNvCxnSpPr>
              <a:stCxn id="17" idx="0"/>
              <a:endCxn id="20" idx="4"/>
            </p:cNvCxnSpPr>
            <p:nvPr/>
          </p:nvCxnSpPr>
          <p:spPr bwMode="auto">
            <a:xfrm rot="16200000" flipV="1">
              <a:off x="6040760" y="4512153"/>
              <a:ext cx="704977" cy="3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3" name="직선 화살표 연결선 32"/>
          <p:cNvCxnSpPr/>
          <p:nvPr/>
        </p:nvCxnSpPr>
        <p:spPr bwMode="auto">
          <a:xfrm rot="16200000" flipH="1">
            <a:off x="2462460" y="4196805"/>
            <a:ext cx="472084" cy="1007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28EEF8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319777" y="5766954"/>
            <a:ext cx="224443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Local Wait-For-Graph</a:t>
            </a:r>
            <a:endParaRPr lang="ko-KR" altLang="en-US" dirty="0">
              <a:latin typeface="+mn-lt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996707" y="3075673"/>
            <a:ext cx="3888734" cy="2152523"/>
            <a:chOff x="4996707" y="3075673"/>
            <a:chExt cx="3888734" cy="2152523"/>
          </a:xfrm>
        </p:grpSpPr>
        <p:sp>
          <p:nvSpPr>
            <p:cNvPr id="40" name="타원 39"/>
            <p:cNvSpPr/>
            <p:nvPr/>
          </p:nvSpPr>
          <p:spPr bwMode="auto">
            <a:xfrm>
              <a:off x="4996707" y="3077997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T1</a:t>
              </a:r>
              <a:endParaRPr lang="ko-KR" altLang="en-US" dirty="0" smtClean="0"/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6587195" y="3075673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T2</a:t>
              </a:r>
              <a:endParaRPr lang="ko-KR" altLang="en-US" dirty="0" smtClean="0"/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5007095" y="4498223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T5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45" name="직선 화살표 연결선 44"/>
            <p:cNvCxnSpPr>
              <a:stCxn id="42" idx="0"/>
              <a:endCxn id="40" idx="4"/>
            </p:cNvCxnSpPr>
            <p:nvPr/>
          </p:nvCxnSpPr>
          <p:spPr bwMode="auto">
            <a:xfrm rot="16200000" flipV="1">
              <a:off x="5029881" y="4143937"/>
              <a:ext cx="698185" cy="103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타원 45"/>
            <p:cNvSpPr/>
            <p:nvPr/>
          </p:nvSpPr>
          <p:spPr bwMode="auto">
            <a:xfrm>
              <a:off x="8131298" y="3084924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T4</a:t>
              </a:r>
              <a:endParaRPr lang="ko-KR" altLang="en-US" dirty="0" smtClean="0"/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6594121" y="4506155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T3</a:t>
              </a:r>
              <a:endParaRPr lang="ko-KR" altLang="en-US" dirty="0" smtClean="0"/>
            </a:p>
          </p:txBody>
        </p:sp>
        <p:cxnSp>
          <p:nvCxnSpPr>
            <p:cNvPr id="58" name="직선 화살표 연결선 57"/>
            <p:cNvCxnSpPr>
              <a:stCxn id="41" idx="2"/>
              <a:endCxn id="40" idx="6"/>
            </p:cNvCxnSpPr>
            <p:nvPr/>
          </p:nvCxnSpPr>
          <p:spPr bwMode="auto">
            <a:xfrm rot="10800000" flipV="1">
              <a:off x="5750851" y="3436694"/>
              <a:ext cx="836345" cy="23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직선 화살표 연결선 60"/>
            <p:cNvCxnSpPr>
              <a:stCxn id="46" idx="2"/>
              <a:endCxn id="41" idx="6"/>
            </p:cNvCxnSpPr>
            <p:nvPr/>
          </p:nvCxnSpPr>
          <p:spPr bwMode="auto">
            <a:xfrm rot="10800000">
              <a:off x="7341338" y="3436695"/>
              <a:ext cx="789960" cy="92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직선 화살표 연결선 62"/>
            <p:cNvCxnSpPr>
              <a:stCxn id="56" idx="7"/>
              <a:endCxn id="46" idx="3"/>
            </p:cNvCxnSpPr>
            <p:nvPr/>
          </p:nvCxnSpPr>
          <p:spPr bwMode="auto">
            <a:xfrm rot="5400000" flipH="1" flipV="1">
              <a:off x="7284446" y="3654601"/>
              <a:ext cx="910670" cy="10039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직선 화살표 연결선 64"/>
            <p:cNvCxnSpPr>
              <a:stCxn id="41" idx="4"/>
              <a:endCxn id="56" idx="0"/>
            </p:cNvCxnSpPr>
            <p:nvPr/>
          </p:nvCxnSpPr>
          <p:spPr bwMode="auto">
            <a:xfrm rot="16200000" flipH="1">
              <a:off x="6613510" y="4148471"/>
              <a:ext cx="708441" cy="69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TextBox 69"/>
          <p:cNvSpPr txBox="1"/>
          <p:nvPr/>
        </p:nvSpPr>
        <p:spPr>
          <a:xfrm>
            <a:off x="5846165" y="5791049"/>
            <a:ext cx="23414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Global Wait-For-Graph</a:t>
            </a:r>
            <a:endParaRPr lang="ko-KR" altLang="en-US" dirty="0">
              <a:latin typeface="+mn-lt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6423949" y="2777924"/>
            <a:ext cx="2581155" cy="2662177"/>
          </a:xfrm>
          <a:prstGeom prst="roundRect">
            <a:avLst/>
          </a:prstGeom>
          <a:noFill/>
          <a:ln w="25400" cap="flat" cmpd="sng" algn="ctr">
            <a:solidFill>
              <a:srgbClr val="89FF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2044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Deadlock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3747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교착상태 탐지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Centralized deadlock detection</a:t>
            </a:r>
          </a:p>
          <a:p>
            <a:pPr lvl="2"/>
            <a:r>
              <a:rPr lang="en-US" altLang="ko-KR" dirty="0" smtClean="0"/>
              <a:t>Global WFG</a:t>
            </a:r>
            <a:r>
              <a:rPr lang="ko-KR" altLang="en-US" dirty="0" smtClean="0"/>
              <a:t>를 관리할 </a:t>
            </a:r>
            <a:r>
              <a:rPr lang="en-US" altLang="ko-KR" dirty="0" smtClean="0"/>
              <a:t>deadlock detection coordinator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교착상태 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 시 처리를 담당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Hierarchical deadlock detection</a:t>
            </a:r>
          </a:p>
          <a:p>
            <a:pPr lvl="2"/>
            <a:r>
              <a:rPr lang="ko-KR" altLang="en-US" dirty="0" smtClean="0"/>
              <a:t>교착상태 탐지기를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구조로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단말 </a:t>
            </a:r>
            <a:r>
              <a:rPr lang="en-US" altLang="ko-KR" dirty="0" smtClean="0"/>
              <a:t>node = local deadlock detector(LDD):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교착상태를 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잠재적인 전역 </a:t>
            </a:r>
            <a:r>
              <a:rPr lang="en-US" altLang="ko-KR" dirty="0" smtClean="0"/>
              <a:t>cycle </a:t>
            </a:r>
            <a:r>
              <a:rPr lang="ko-KR" altLang="en-US" dirty="0" smtClean="0"/>
              <a:t>정보를 상위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비단말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 = nonlocal </a:t>
            </a:r>
            <a:r>
              <a:rPr lang="en-US" altLang="ko-KR" dirty="0" smtClean="0"/>
              <a:t>deadlock </a:t>
            </a:r>
            <a:r>
              <a:rPr lang="en-US" altLang="ko-KR" dirty="0" smtClean="0"/>
              <a:t>detector(NLDD): </a:t>
            </a:r>
            <a:r>
              <a:rPr lang="ko-KR" altLang="en-US" dirty="0" smtClean="0"/>
              <a:t>자신을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하는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내의 교착상태를 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잠재적 </a:t>
            </a:r>
            <a:r>
              <a:rPr lang="ko-KR" altLang="en-US" dirty="0" smtClean="0"/>
              <a:t>전역 </a:t>
            </a:r>
            <a:r>
              <a:rPr lang="en-US" altLang="ko-KR" dirty="0" smtClean="0"/>
              <a:t>cycle </a:t>
            </a:r>
            <a:r>
              <a:rPr lang="ko-KR" altLang="en-US" dirty="0" smtClean="0"/>
              <a:t>정보를 상위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Distributed deadlock detection</a:t>
            </a:r>
          </a:p>
          <a:p>
            <a:pPr lvl="2"/>
            <a:r>
              <a:rPr lang="ko-KR" altLang="en-US" dirty="0" smtClean="0"/>
              <a:t>모든 제어기들이 교착상태를 탐지하는 역할을 똑같이 분담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LWFG</a:t>
            </a:r>
            <a:r>
              <a:rPr lang="ko-KR" altLang="en-US" dirty="0" smtClean="0"/>
              <a:t>에 다른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의 트랜잭션에 해당하는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ex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</a:t>
            </a:r>
            <a:r>
              <a:rPr lang="en-US" altLang="ko-KR" baseline="-25000" dirty="0" smtClean="0"/>
              <a:t>ex</a:t>
            </a:r>
            <a:r>
              <a:rPr lang="en-US" altLang="ko-KR" dirty="0" smtClean="0"/>
              <a:t>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포함하지 않는 </a:t>
            </a:r>
            <a:r>
              <a:rPr lang="en-US" altLang="ko-KR" dirty="0" smtClean="0"/>
              <a:t>cycle -&gt; </a:t>
            </a:r>
            <a:r>
              <a:rPr lang="ko-KR" altLang="en-US" dirty="0" smtClean="0"/>
              <a:t>확실한 교착상태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</a:t>
            </a:r>
            <a:r>
              <a:rPr lang="en-US" altLang="ko-KR" baseline="-25000" dirty="0" smtClean="0"/>
              <a:t>ex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포함하는 </a:t>
            </a:r>
            <a:r>
              <a:rPr lang="en-US" altLang="ko-KR" dirty="0" smtClean="0"/>
              <a:t>cycle -&gt; </a:t>
            </a:r>
            <a:r>
              <a:rPr lang="ko-KR" altLang="en-US" dirty="0" smtClean="0"/>
              <a:t>교착상태의 가능성</a:t>
            </a:r>
            <a:endParaRPr lang="en-US" altLang="ko-KR" dirty="0" smtClean="0"/>
          </a:p>
          <a:p>
            <a:pPr lvl="3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 System</a:t>
            </a:r>
            <a:r>
              <a:rPr lang="ko-KR" altLang="en-US" dirty="0" smtClean="0"/>
              <a:t>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363" indent="-360363">
              <a:buFont typeface="+mj-ea"/>
              <a:buAutoNum type="circleNumDbPlain"/>
            </a:pPr>
            <a:r>
              <a:rPr lang="ko-KR" altLang="en-US" dirty="0" smtClean="0"/>
              <a:t>분산 처리기</a:t>
            </a:r>
            <a:r>
              <a:rPr lang="en-US" altLang="ko-KR" dirty="0" smtClean="0"/>
              <a:t>(Distributed Processor)</a:t>
            </a:r>
          </a:p>
          <a:p>
            <a:pPr marL="715963" lvl="1" indent="-360363"/>
            <a:r>
              <a:rPr lang="ko-KR" altLang="en-US" b="1" dirty="0" smtClean="0">
                <a:solidFill>
                  <a:srgbClr val="0070C0"/>
                </a:solidFill>
              </a:rPr>
              <a:t>지리적으로 분산</a:t>
            </a:r>
            <a:r>
              <a:rPr lang="ko-KR" altLang="en-US" dirty="0" smtClean="0"/>
              <a:t>되어 있는 컴퓨터 시스템</a:t>
            </a:r>
            <a:endParaRPr lang="en-US" altLang="ko-KR" dirty="0" smtClean="0"/>
          </a:p>
          <a:p>
            <a:pPr marL="715963" lvl="1" indent="-360363"/>
            <a:r>
              <a:rPr lang="ko-KR" altLang="en-US" dirty="0" smtClean="0"/>
              <a:t>그 지역에서 필요한 데이터를 처리하는 </a:t>
            </a:r>
            <a:r>
              <a:rPr lang="en-US" altLang="ko-KR" dirty="0" smtClean="0"/>
              <a:t>local computer</a:t>
            </a:r>
          </a:p>
          <a:p>
            <a:pPr marL="715963" lvl="1" indent="-360363"/>
            <a:r>
              <a:rPr lang="ko-KR" altLang="en-US" b="1" dirty="0" smtClean="0">
                <a:solidFill>
                  <a:srgbClr val="0070C0"/>
                </a:solidFill>
              </a:rPr>
              <a:t>자치적</a:t>
            </a:r>
            <a:r>
              <a:rPr lang="en-US" altLang="ko-KR" dirty="0" smtClean="0"/>
              <a:t>(autonomous)</a:t>
            </a:r>
            <a:r>
              <a:rPr lang="ko-KR" altLang="en-US" dirty="0" smtClean="0"/>
              <a:t>으로 관리할 수 있는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갖고 있음</a:t>
            </a:r>
            <a:endParaRPr lang="en-US" altLang="ko-KR" dirty="0" smtClean="0"/>
          </a:p>
          <a:p>
            <a:pPr marL="360363" indent="-360363">
              <a:buFont typeface="+mj-ea"/>
              <a:buAutoNum type="circleNumDbPlain"/>
            </a:pPr>
            <a:r>
              <a:rPr lang="ko-KR" altLang="en-US" dirty="0" smtClean="0"/>
              <a:t>분산 </a:t>
            </a:r>
            <a:r>
              <a:rPr lang="en-US" altLang="ko-KR" dirty="0" smtClean="0"/>
              <a:t>DB(Distributed Database)</a:t>
            </a:r>
          </a:p>
          <a:p>
            <a:pPr marL="715963" lvl="1" indent="-360363"/>
            <a:r>
              <a:rPr lang="ko-KR" altLang="en-US" dirty="0" smtClean="0"/>
              <a:t>지리적으로 분산되어 있는 </a:t>
            </a:r>
            <a:r>
              <a:rPr lang="en-US" altLang="ko-KR" dirty="0" smtClean="0"/>
              <a:t>local DB</a:t>
            </a:r>
          </a:p>
          <a:p>
            <a:pPr marL="715963" lvl="1" indent="-360363"/>
            <a:r>
              <a:rPr lang="ko-KR" altLang="en-US" dirty="0" smtClean="0"/>
              <a:t>그 지역에서 가장 많이 이용되는 데이터를 저장</a:t>
            </a:r>
            <a:endParaRPr lang="en-US" altLang="ko-KR" dirty="0" smtClean="0"/>
          </a:p>
          <a:p>
            <a:pPr marL="360363" indent="-360363"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 smtClean="0"/>
              <a:t>컴퓨터 네트워크</a:t>
            </a:r>
            <a:r>
              <a:rPr lang="en-US" altLang="ko-KR" dirty="0" smtClean="0"/>
              <a:t>(Computer Network)</a:t>
            </a:r>
          </a:p>
          <a:p>
            <a:pPr marL="715963" lvl="1" indent="-360363"/>
            <a:r>
              <a:rPr lang="ko-KR" altLang="en-US" dirty="0" smtClean="0"/>
              <a:t>지리적으로 분산된 지역 처리기를 네트워크로 연결하여 자원을 공유</a:t>
            </a:r>
            <a:endParaRPr lang="en-US" altLang="ko-KR" dirty="0" smtClean="0"/>
          </a:p>
          <a:p>
            <a:pPr marL="715963" lvl="1" indent="-360363"/>
            <a:r>
              <a:rPr lang="ko-KR" altLang="en-US" dirty="0" smtClean="0"/>
              <a:t>특정 통신 규약</a:t>
            </a:r>
            <a:r>
              <a:rPr lang="en-US" altLang="ko-KR" dirty="0" smtClean="0"/>
              <a:t>(communication protocol)</a:t>
            </a:r>
            <a:r>
              <a:rPr lang="ko-KR" altLang="en-US" dirty="0" smtClean="0"/>
              <a:t>에 따라 데이터를 송수신</a:t>
            </a:r>
            <a:endParaRPr lang="en-US" altLang="ko-KR" dirty="0" smtClean="0"/>
          </a:p>
          <a:p>
            <a:pPr marL="715963" lvl="1" indent="-360363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39007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WFG in Distributed Deadlock Detection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4018" y="4517835"/>
            <a:ext cx="859904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>
                <a:latin typeface="Times New Roman" pitchFamily="18" charset="0"/>
              </a:rPr>
              <a:t>site </a:t>
            </a:r>
            <a:r>
              <a:rPr lang="en-US" altLang="ko-KR" dirty="0" smtClean="0">
                <a:latin typeface="Times New Roman" pitchFamily="18" charset="0"/>
              </a:rPr>
              <a:t>S1</a:t>
            </a:r>
            <a:r>
              <a:rPr lang="ko-KR" altLang="en-US" dirty="0" smtClean="0">
                <a:latin typeface="Times New Roman" pitchFamily="18" charset="0"/>
              </a:rPr>
              <a:t>에서 발견된 </a:t>
            </a:r>
            <a:r>
              <a:rPr lang="en-US" altLang="ko-KR" dirty="0" smtClean="0">
                <a:latin typeface="Times New Roman" pitchFamily="18" charset="0"/>
              </a:rPr>
              <a:t>cycle(</a:t>
            </a:r>
            <a:r>
              <a:rPr lang="ko-KR" altLang="en-US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Tex -&gt; T2 -&gt; T3 -&gt; Tex )</a:t>
            </a:r>
            <a:r>
              <a:rPr lang="ko-KR" altLang="en-US" dirty="0" smtClean="0">
                <a:latin typeface="Times New Roman" pitchFamily="18" charset="0"/>
              </a:rPr>
              <a:t>을 발견하여 </a:t>
            </a:r>
            <a:r>
              <a:rPr lang="en-US" altLang="ko-KR" dirty="0" smtClean="0">
                <a:latin typeface="Times New Roman" pitchFamily="18" charset="0"/>
              </a:rPr>
              <a:t>S2</a:t>
            </a:r>
            <a:r>
              <a:rPr lang="ko-KR" altLang="en-US" dirty="0" smtClean="0">
                <a:latin typeface="Times New Roman" pitchFamily="18" charset="0"/>
              </a:rPr>
              <a:t>에 전송</a:t>
            </a:r>
            <a:endParaRPr lang="en-US" altLang="ko-KR" dirty="0" smtClean="0">
              <a:latin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Times New Roman" pitchFamily="18" charset="0"/>
              </a:rPr>
              <a:t>site S2</a:t>
            </a:r>
            <a:r>
              <a:rPr lang="ko-KR" altLang="en-US" dirty="0" smtClean="0">
                <a:latin typeface="Times New Roman" pitchFamily="18" charset="0"/>
              </a:rPr>
              <a:t>는 </a:t>
            </a:r>
            <a:r>
              <a:rPr lang="en-US" altLang="ko-KR" dirty="0" smtClean="0">
                <a:latin typeface="Times New Roman" pitchFamily="18" charset="0"/>
              </a:rPr>
              <a:t>Tex</a:t>
            </a:r>
            <a:r>
              <a:rPr lang="ko-KR" altLang="en-US" dirty="0" smtClean="0">
                <a:latin typeface="Times New Roman" pitchFamily="18" charset="0"/>
              </a:rPr>
              <a:t>가 포함되지 않은 </a:t>
            </a:r>
            <a:r>
              <a:rPr lang="en-US" altLang="ko-KR" dirty="0" smtClean="0">
                <a:latin typeface="Times New Roman" pitchFamily="18" charset="0"/>
              </a:rPr>
              <a:t>cycle(T2 </a:t>
            </a:r>
            <a:r>
              <a:rPr lang="en-US" altLang="ko-KR" dirty="0" smtClean="0">
                <a:latin typeface="Times New Roman" pitchFamily="18" charset="0"/>
              </a:rPr>
              <a:t>-&gt; T3 -&gt; </a:t>
            </a:r>
            <a:r>
              <a:rPr lang="en-US" altLang="ko-KR" dirty="0" smtClean="0">
                <a:latin typeface="Times New Roman" pitchFamily="18" charset="0"/>
              </a:rPr>
              <a:t>T4 -&gt; T2)</a:t>
            </a:r>
            <a:r>
              <a:rPr lang="ko-KR" altLang="en-US" dirty="0" smtClean="0">
                <a:latin typeface="Times New Roman" pitchFamily="18" charset="0"/>
              </a:rPr>
              <a:t>를 발견함으로써</a:t>
            </a:r>
            <a:endParaRPr lang="en-US" altLang="ko-KR" dirty="0" smtClean="0">
              <a:latin typeface="Times New Roman" pitchFamily="18" charset="0"/>
            </a:endParaRPr>
          </a:p>
          <a:p>
            <a:pPr marL="342900" indent="-342900"/>
            <a:r>
              <a:rPr lang="en-US" altLang="ko-KR" dirty="0" smtClean="0">
                <a:latin typeface="Times New Roman" pitchFamily="18" charset="0"/>
              </a:rPr>
              <a:t>	</a:t>
            </a:r>
            <a:r>
              <a:rPr lang="ko-KR" altLang="en-US" dirty="0" smtClean="0">
                <a:latin typeface="Times New Roman" pitchFamily="18" charset="0"/>
              </a:rPr>
              <a:t>교착상태를 탐지</a:t>
            </a:r>
            <a:endParaRPr lang="ko-KR" altLang="en-US" dirty="0" smtClean="0">
              <a:latin typeface="Times New Roman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05729" y="1825608"/>
            <a:ext cx="3842436" cy="2154979"/>
            <a:chOff x="505729" y="1825608"/>
            <a:chExt cx="3842436" cy="2154979"/>
          </a:xfrm>
        </p:grpSpPr>
        <p:sp>
          <p:nvSpPr>
            <p:cNvPr id="19" name="타원 18"/>
            <p:cNvSpPr/>
            <p:nvPr/>
          </p:nvSpPr>
          <p:spPr bwMode="auto">
            <a:xfrm>
              <a:off x="505729" y="1827932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T1</a:t>
              </a:r>
              <a:endParaRPr lang="ko-KR" altLang="en-US" dirty="0" smtClean="0"/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2096217" y="1825608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T2</a:t>
              </a:r>
              <a:endParaRPr lang="ko-KR" altLang="en-US" dirty="0" smtClean="0"/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516117" y="3248158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latin typeface="+mn-lt"/>
                </a:rPr>
                <a:t>T5</a:t>
              </a:r>
              <a:endParaRPr lang="ko-KR" altLang="en-US" dirty="0" smtClean="0">
                <a:latin typeface="+mn-lt"/>
              </a:endParaRPr>
            </a:p>
          </p:txBody>
        </p:sp>
        <p:cxnSp>
          <p:nvCxnSpPr>
            <p:cNvPr id="22" name="직선 화살표 연결선 21"/>
            <p:cNvCxnSpPr>
              <a:stCxn id="21" idx="0"/>
              <a:endCxn id="19" idx="4"/>
            </p:cNvCxnSpPr>
            <p:nvPr/>
          </p:nvCxnSpPr>
          <p:spPr bwMode="auto">
            <a:xfrm rot="16200000" flipV="1">
              <a:off x="538903" y="2893872"/>
              <a:ext cx="698185" cy="103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타원 22"/>
            <p:cNvSpPr/>
            <p:nvPr/>
          </p:nvSpPr>
          <p:spPr bwMode="auto">
            <a:xfrm>
              <a:off x="3594022" y="3258546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</a:t>
              </a:r>
              <a:r>
                <a:rPr lang="en-US" altLang="ko-KR" baseline="-25000" dirty="0" smtClean="0"/>
                <a:t>ex</a:t>
              </a:r>
              <a:endParaRPr lang="ko-KR" altLang="en-US" baseline="-25000" dirty="0" smtClean="0"/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2103143" y="3256090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T3</a:t>
              </a:r>
              <a:endParaRPr lang="ko-KR" altLang="en-US" dirty="0" smtClean="0"/>
            </a:p>
          </p:txBody>
        </p:sp>
        <p:cxnSp>
          <p:nvCxnSpPr>
            <p:cNvPr id="25" name="직선 화살표 연결선 24"/>
            <p:cNvCxnSpPr>
              <a:stCxn id="20" idx="2"/>
              <a:endCxn id="19" idx="6"/>
            </p:cNvCxnSpPr>
            <p:nvPr/>
          </p:nvCxnSpPr>
          <p:spPr bwMode="auto">
            <a:xfrm rot="10800000" flipV="1">
              <a:off x="1259873" y="2186629"/>
              <a:ext cx="836345" cy="23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직선 화살표 연결선 27"/>
            <p:cNvCxnSpPr>
              <a:stCxn id="20" idx="4"/>
              <a:endCxn id="24" idx="0"/>
            </p:cNvCxnSpPr>
            <p:nvPr/>
          </p:nvCxnSpPr>
          <p:spPr bwMode="auto">
            <a:xfrm rot="16200000" flipH="1">
              <a:off x="2122532" y="2898406"/>
              <a:ext cx="708441" cy="69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직선 화살표 연결선 39"/>
            <p:cNvCxnSpPr>
              <a:stCxn id="24" idx="6"/>
              <a:endCxn id="23" idx="2"/>
            </p:cNvCxnSpPr>
            <p:nvPr/>
          </p:nvCxnSpPr>
          <p:spPr bwMode="auto">
            <a:xfrm>
              <a:off x="2857286" y="3617111"/>
              <a:ext cx="736736" cy="2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직선 화살표 연결선 41"/>
            <p:cNvCxnSpPr>
              <a:stCxn id="23" idx="1"/>
              <a:endCxn id="20" idx="5"/>
            </p:cNvCxnSpPr>
            <p:nvPr/>
          </p:nvCxnSpPr>
          <p:spPr bwMode="auto">
            <a:xfrm rot="16200000" flipV="1">
              <a:off x="2761003" y="2420825"/>
              <a:ext cx="922377" cy="9645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>
            <a:off x="4938614" y="1848362"/>
            <a:ext cx="3740411" cy="2154848"/>
            <a:chOff x="4244133" y="1917810"/>
            <a:chExt cx="3740411" cy="2154848"/>
          </a:xfrm>
        </p:grpSpPr>
        <p:sp>
          <p:nvSpPr>
            <p:cNvPr id="31" name="타원 30"/>
            <p:cNvSpPr/>
            <p:nvPr/>
          </p:nvSpPr>
          <p:spPr bwMode="auto">
            <a:xfrm>
              <a:off x="5686298" y="1920135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T2</a:t>
              </a:r>
              <a:endParaRPr lang="ko-KR" altLang="en-US" dirty="0" smtClean="0"/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7230401" y="1929386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T4</a:t>
              </a:r>
              <a:endParaRPr lang="ko-KR" altLang="en-US" dirty="0" smtClean="0"/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5693224" y="3350617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T3</a:t>
              </a:r>
              <a:endParaRPr lang="ko-KR" altLang="en-US" dirty="0" smtClean="0"/>
            </a:p>
          </p:txBody>
        </p:sp>
        <p:cxnSp>
          <p:nvCxnSpPr>
            <p:cNvPr id="34" name="직선 화살표 연결선 33"/>
            <p:cNvCxnSpPr>
              <a:stCxn id="32" idx="2"/>
              <a:endCxn id="31" idx="6"/>
            </p:cNvCxnSpPr>
            <p:nvPr/>
          </p:nvCxnSpPr>
          <p:spPr bwMode="auto">
            <a:xfrm rot="10800000">
              <a:off x="6440441" y="2281157"/>
              <a:ext cx="789960" cy="92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직선 화살표 연결선 34"/>
            <p:cNvCxnSpPr>
              <a:stCxn id="33" idx="7"/>
              <a:endCxn id="32" idx="3"/>
            </p:cNvCxnSpPr>
            <p:nvPr/>
          </p:nvCxnSpPr>
          <p:spPr bwMode="auto">
            <a:xfrm rot="5400000" flipH="1" flipV="1">
              <a:off x="6383549" y="2499063"/>
              <a:ext cx="910670" cy="10039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타원 42"/>
            <p:cNvSpPr/>
            <p:nvPr/>
          </p:nvSpPr>
          <p:spPr bwMode="auto">
            <a:xfrm>
              <a:off x="4244133" y="1917810"/>
              <a:ext cx="754143" cy="722041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</a:t>
              </a:r>
              <a:r>
                <a:rPr lang="en-US" altLang="ko-KR" baseline="-25000" dirty="0" smtClean="0"/>
                <a:t>ex</a:t>
              </a:r>
              <a:endParaRPr lang="ko-KR" altLang="en-US" baseline="-25000" dirty="0" smtClean="0"/>
            </a:p>
          </p:txBody>
        </p:sp>
        <p:cxnSp>
          <p:nvCxnSpPr>
            <p:cNvPr id="45" name="직선 화살표 연결선 44"/>
            <p:cNvCxnSpPr>
              <a:stCxn id="31" idx="2"/>
              <a:endCxn id="43" idx="6"/>
            </p:cNvCxnSpPr>
            <p:nvPr/>
          </p:nvCxnSpPr>
          <p:spPr bwMode="auto">
            <a:xfrm rot="10800000">
              <a:off x="4998276" y="2278832"/>
              <a:ext cx="688022" cy="23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직선 화살표 연결선 46"/>
            <p:cNvCxnSpPr>
              <a:stCxn id="43" idx="5"/>
              <a:endCxn id="33" idx="1"/>
            </p:cNvCxnSpPr>
            <p:nvPr/>
          </p:nvCxnSpPr>
          <p:spPr bwMode="auto">
            <a:xfrm rot="16200000" flipH="1">
              <a:off x="4884627" y="2537318"/>
              <a:ext cx="922246" cy="915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28EEF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234373" y="1255703"/>
            <a:ext cx="8883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Site S1</a:t>
            </a:r>
            <a:endParaRPr lang="ko-KR" alt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60120" y="1257632"/>
            <a:ext cx="8883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lt"/>
              </a:rPr>
              <a:t>Site S2</a:t>
            </a:r>
            <a:endParaRPr lang="ko-KR" altLang="en-US" dirty="0">
              <a:latin typeface="+mn-lt"/>
            </a:endParaRPr>
          </a:p>
        </p:txBody>
      </p:sp>
      <p:cxnSp>
        <p:nvCxnSpPr>
          <p:cNvPr id="53" name="직선 화살표 연결선 52"/>
          <p:cNvCxnSpPr>
            <a:stCxn id="31" idx="4"/>
            <a:endCxn id="33" idx="0"/>
          </p:cNvCxnSpPr>
          <p:nvPr/>
        </p:nvCxnSpPr>
        <p:spPr bwMode="auto">
          <a:xfrm rot="16200000" flipH="1">
            <a:off x="6407094" y="2923485"/>
            <a:ext cx="708441" cy="6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모서리가 둥근 직사각형 53"/>
          <p:cNvSpPr/>
          <p:nvPr/>
        </p:nvSpPr>
        <p:spPr bwMode="auto">
          <a:xfrm>
            <a:off x="6146157" y="1562582"/>
            <a:ext cx="2754775" cy="269690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</a:t>
            </a:r>
            <a:r>
              <a:rPr lang="en-US" altLang="ko-KR" dirty="0"/>
              <a:t>DB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System Catalog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Catalog</a:t>
            </a:r>
            <a:r>
              <a:rPr lang="ko-KR" altLang="en-US" dirty="0" smtClean="0"/>
              <a:t>의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Global schema, Fragmentation schema, Allocation schema</a:t>
            </a:r>
          </a:p>
          <a:p>
            <a:pPr lvl="1"/>
            <a:r>
              <a:rPr lang="en-US" altLang="ko-KR" dirty="0" smtClean="0"/>
              <a:t>Names mapping, Access method, Statistics, Authorization</a:t>
            </a:r>
          </a:p>
          <a:p>
            <a:r>
              <a:rPr lang="en-US" altLang="ko-KR" dirty="0" smtClean="0"/>
              <a:t>Catalog</a:t>
            </a:r>
            <a:r>
              <a:rPr lang="ko-KR" altLang="en-US" dirty="0" smtClean="0"/>
              <a:t>의 분산</a:t>
            </a:r>
            <a:endParaRPr lang="en-US" altLang="ko-KR" dirty="0" smtClean="0"/>
          </a:p>
          <a:p>
            <a:pPr marL="814388" lvl="1" indent="-457200"/>
            <a:r>
              <a:rPr lang="en-US" altLang="ko-KR" dirty="0" smtClean="0"/>
              <a:t>Catalog</a:t>
            </a:r>
            <a:r>
              <a:rPr lang="ko-KR" altLang="en-US" dirty="0" smtClean="0"/>
              <a:t>의 분산은 각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의 지역 자치성과 직접 관련</a:t>
            </a:r>
            <a:endParaRPr lang="en-US" altLang="ko-KR" dirty="0" smtClean="0"/>
          </a:p>
          <a:p>
            <a:pPr marL="814388" lvl="1" indent="-457200"/>
            <a:r>
              <a:rPr lang="en-US" altLang="ko-KR" dirty="0" smtClean="0"/>
              <a:t>Catalog </a:t>
            </a:r>
            <a:r>
              <a:rPr lang="ko-KR" altLang="en-US" dirty="0" smtClean="0"/>
              <a:t>할당 방법</a:t>
            </a:r>
            <a:endParaRPr lang="en-US" altLang="ko-KR" dirty="0" smtClean="0"/>
          </a:p>
          <a:p>
            <a:pPr marL="1182688" lvl="2" indent="-457200">
              <a:buFont typeface="+mj-ea"/>
              <a:buAutoNum type="circleNumDbPlain"/>
            </a:pPr>
            <a:r>
              <a:rPr lang="en-US" altLang="ko-KR" dirty="0" smtClean="0"/>
              <a:t>Centralizes catalog</a:t>
            </a:r>
          </a:p>
          <a:p>
            <a:pPr marL="1182688" lvl="2" indent="-457200">
              <a:buFont typeface="+mj-ea"/>
              <a:buAutoNum type="circleNumDbPlain"/>
            </a:pPr>
            <a:r>
              <a:rPr lang="en-US" altLang="ko-KR" dirty="0" smtClean="0"/>
              <a:t>Fully replicated catalog</a:t>
            </a:r>
          </a:p>
          <a:p>
            <a:pPr marL="1182688" lvl="2" indent="-457200">
              <a:buFont typeface="+mj-ea"/>
              <a:buAutoNum type="circleNumDbPlain"/>
            </a:pPr>
            <a:r>
              <a:rPr lang="en-US" altLang="ko-KR" dirty="0" smtClean="0"/>
              <a:t>Local catalog : </a:t>
            </a:r>
            <a:r>
              <a:rPr lang="ko-KR" altLang="en-US" smtClean="0"/>
              <a:t>단편화를 이용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10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 Transaction</a:t>
            </a:r>
          </a:p>
          <a:p>
            <a:pPr lvl="1"/>
            <a:r>
              <a:rPr lang="ko-KR" altLang="en-US" dirty="0" smtClean="0"/>
              <a:t>다른 사이트를 접근하지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트랜잭션이 제출된 사이트의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만을 접근하여 처리할 수 있는 트랜잭션</a:t>
            </a:r>
            <a:endParaRPr lang="en-US" altLang="ko-KR" dirty="0" smtClean="0"/>
          </a:p>
          <a:p>
            <a:r>
              <a:rPr lang="en-US" altLang="ko-KR" dirty="0" smtClean="0"/>
              <a:t>Global Transaction</a:t>
            </a:r>
          </a:p>
          <a:p>
            <a:pPr lvl="1"/>
            <a:r>
              <a:rPr lang="ko-KR" altLang="en-US" dirty="0" smtClean="0"/>
              <a:t>네트워크를 통해 다른 원격 사이트의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접근해서 처리해야 되는 트랜잭션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Distributed Transaction</a:t>
            </a:r>
            <a:r>
              <a:rPr lang="ko-KR" altLang="en-US" dirty="0" smtClean="0"/>
              <a:t>이라고도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전역 트랜잭션 처리가 가능한 시스템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841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목표 </a:t>
            </a:r>
            <a:r>
              <a:rPr lang="en-US" altLang="ko-KR" dirty="0" smtClean="0"/>
              <a:t>= Distributed Data Independency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en-US" altLang="ko-KR" dirty="0">
                <a:latin typeface="HY신명조"/>
                <a:ea typeface="HY신명조"/>
              </a:rPr>
              <a:t>『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분산되어 있지 않은 상황</a:t>
            </a:r>
            <a:r>
              <a:rPr lang="en-US" altLang="ko-KR" dirty="0" smtClean="0">
                <a:latin typeface="HY신명조"/>
                <a:ea typeface="HY신명조"/>
              </a:rPr>
              <a:t>』</a:t>
            </a:r>
            <a:r>
              <a:rPr lang="ko-KR" altLang="en-US" dirty="0" smtClean="0"/>
              <a:t>과 동일하게 응용 프로그램을 작성할 수  있는 것</a:t>
            </a:r>
            <a:endParaRPr lang="en-US" altLang="ko-KR" dirty="0" smtClean="0"/>
          </a:p>
          <a:p>
            <a:pPr lvl="1"/>
            <a:r>
              <a:rPr lang="ko-KR" altLang="en-US" dirty="0"/>
              <a:t>분산 투명성</a:t>
            </a:r>
            <a:r>
              <a:rPr lang="en-US" altLang="ko-KR" dirty="0"/>
              <a:t>( </a:t>
            </a:r>
            <a:r>
              <a:rPr lang="en-US" altLang="ko-KR" dirty="0" smtClean="0"/>
              <a:t>Distribution Transparency) = </a:t>
            </a:r>
            <a:r>
              <a:rPr lang="ko-KR" altLang="en-US" dirty="0" smtClean="0"/>
              <a:t>분산 데이터 독립성을 지원할 수 있는 기법</a:t>
            </a:r>
            <a:endParaRPr lang="en-US" altLang="ko-KR" dirty="0" smtClean="0"/>
          </a:p>
          <a:p>
            <a:r>
              <a:rPr lang="ko-KR" altLang="en-US" dirty="0" smtClean="0"/>
              <a:t>분산 투명성</a:t>
            </a:r>
            <a:endParaRPr lang="en-US" altLang="ko-KR" dirty="0" smtClean="0"/>
          </a:p>
          <a:p>
            <a:pPr marL="717550" lvl="1" indent="-357188">
              <a:buFont typeface="+mj-ea"/>
              <a:buAutoNum type="circleNumDbPlain"/>
            </a:pPr>
            <a:r>
              <a:rPr lang="ko-KR" altLang="en-US" dirty="0" smtClean="0"/>
              <a:t>위치 투명성</a:t>
            </a:r>
            <a:r>
              <a:rPr lang="en-US" altLang="ko-KR" dirty="0" smtClean="0"/>
              <a:t>(location transparency)</a:t>
            </a:r>
          </a:p>
          <a:p>
            <a:pPr marL="717550" lvl="1" indent="-357188">
              <a:buFont typeface="+mj-ea"/>
              <a:buAutoNum type="circleNumDbPlain"/>
            </a:pPr>
            <a:r>
              <a:rPr lang="ko-KR" altLang="en-US" dirty="0" smtClean="0"/>
              <a:t>중복 투명성</a:t>
            </a:r>
            <a:r>
              <a:rPr lang="en-US" altLang="ko-KR" dirty="0" smtClean="0"/>
              <a:t>(replication transparency)</a:t>
            </a:r>
          </a:p>
          <a:p>
            <a:pPr marL="717550" lvl="1" indent="-357188">
              <a:buFont typeface="+mj-ea"/>
              <a:buAutoNum type="circleNumDbPlain"/>
            </a:pPr>
            <a:r>
              <a:rPr lang="ko-KR" altLang="en-US" dirty="0" smtClean="0"/>
              <a:t>단편화 투명성</a:t>
            </a:r>
            <a:r>
              <a:rPr lang="en-US" altLang="ko-KR" dirty="0" smtClean="0"/>
              <a:t>(fragmentation transparency)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067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 투명성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사용자나 </a:t>
            </a:r>
            <a:r>
              <a:rPr lang="ko-KR" altLang="en-US" dirty="0"/>
              <a:t>응용 프로그램이 접근하려는 데이터가 어느 사이트에 있는가를 알 필요가 없는 것</a:t>
            </a:r>
            <a:endParaRPr lang="en-US" altLang="ko-KR" dirty="0"/>
          </a:p>
          <a:p>
            <a:r>
              <a:rPr lang="ko-KR" altLang="en-US" dirty="0" smtClean="0"/>
              <a:t>다른 사이트의 데이터에 대한 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데이터를 트랜잭션이 제출된 사이트로 가져와서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트랜잭션을 데이터가 있는 사이트로 보내서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두 가지 방법을 혼합한 방법</a:t>
            </a:r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프로그램의 논리가 간단해진다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데이터의 물리적 저장 위치가 변경되더라도 응용 프로그램에 영향을 주지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50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</a:t>
            </a:r>
            <a:r>
              <a:rPr lang="ko-KR" altLang="en-US" dirty="0" smtClean="0"/>
              <a:t>투명성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다음에 대해서 알 필요가 없는 것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데이터를 중복해서 저장해야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중복된 데이터를 어느 사이트에 저장해야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중복된 데이터의 검색과 갱신을 위한 데이터 사본의 위치나 관리 방법은 어떻게 해야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데이터 중복</a:t>
            </a:r>
            <a:r>
              <a:rPr lang="en-US" altLang="ko-KR" dirty="0" smtClean="0"/>
              <a:t>(Data Replication) 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데이터를 여러 사이트에 중복해서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신뢰성 및 가용성 증진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갱신 작업의 부담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공간의 소요량 증가</a:t>
            </a:r>
            <a:endParaRPr lang="en-US" altLang="ko-KR" dirty="0" smtClean="0"/>
          </a:p>
          <a:p>
            <a:r>
              <a:rPr lang="ko-KR" altLang="en-US" dirty="0" smtClean="0"/>
              <a:t>중복의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중복이 전혀 없는 경우</a:t>
            </a:r>
            <a:r>
              <a:rPr lang="en-US" altLang="ko-KR" dirty="0" smtClean="0"/>
              <a:t>: Partitioned DB</a:t>
            </a:r>
          </a:p>
          <a:p>
            <a:pPr lvl="1"/>
            <a:r>
              <a:rPr lang="ko-KR" altLang="en-US" dirty="0" smtClean="0"/>
              <a:t>중복시키는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Full Replication(</a:t>
            </a:r>
            <a:r>
              <a:rPr lang="ko-KR" altLang="en-US" dirty="0" smtClean="0"/>
              <a:t>완전 중복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Partial Replication(</a:t>
            </a:r>
            <a:r>
              <a:rPr lang="ko-KR" altLang="en-US" dirty="0" smtClean="0"/>
              <a:t>부분 중복</a:t>
            </a:r>
            <a:r>
              <a:rPr lang="en-US" altLang="ko-KR" dirty="0" smtClean="0"/>
              <a:t>): DB</a:t>
            </a:r>
            <a:r>
              <a:rPr lang="ko-KR" altLang="en-US" dirty="0" smtClean="0"/>
              <a:t>의 일부만 중복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00999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 </a:t>
            </a:r>
            <a:r>
              <a:rPr lang="ko-KR" altLang="en-US" dirty="0" smtClean="0"/>
              <a:t>투명성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사용자로 하여금 데이터가 단편화되지 않은 것처럼 사용할 수 있도록 하는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단편화</a:t>
            </a:r>
            <a:r>
              <a:rPr lang="en-US" altLang="ko-KR" dirty="0" smtClean="0"/>
              <a:t>(fragmentation)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을 보다 작은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로 나누어 또 다른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으로 취급하는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통상적으로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신뢰성의 이유로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중복의 단점을 보완할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 </a:t>
            </a:r>
            <a:r>
              <a:rPr lang="ko-KR" altLang="en-US" dirty="0" smtClean="0"/>
              <a:t>전체에 대한 </a:t>
            </a:r>
            <a:r>
              <a:rPr lang="ko-KR" altLang="en-US" dirty="0" err="1" smtClean="0"/>
              <a:t>질의문</a:t>
            </a:r>
            <a:r>
              <a:rPr lang="en-US" altLang="ko-KR" dirty="0" smtClean="0"/>
              <a:t>(global query)</a:t>
            </a:r>
            <a:r>
              <a:rPr lang="ko-KR" altLang="en-US" dirty="0" smtClean="0"/>
              <a:t>을 단편화된 </a:t>
            </a:r>
            <a:r>
              <a:rPr lang="en-US" altLang="ko-KR" dirty="0" smtClean="0"/>
              <a:t>sub-relation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질의문</a:t>
            </a:r>
            <a:r>
              <a:rPr lang="en-US" altLang="ko-KR" dirty="0" smtClean="0"/>
              <a:t>(fragment query)</a:t>
            </a:r>
            <a:r>
              <a:rPr lang="ko-KR" altLang="en-US" dirty="0" smtClean="0"/>
              <a:t>으로 변환하여 처리할 수 있는 처리 전략이 필요</a:t>
            </a:r>
            <a:endParaRPr lang="en-US" altLang="ko-KR" dirty="0" smtClean="0"/>
          </a:p>
          <a:p>
            <a:r>
              <a:rPr lang="ko-KR" altLang="en-US" dirty="0" smtClean="0"/>
              <a:t>단편화의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수평적 단편화</a:t>
            </a:r>
            <a:r>
              <a:rPr lang="en-US" altLang="ko-KR" dirty="0" smtClean="0"/>
              <a:t>(horizontal fragmentation)</a:t>
            </a:r>
          </a:p>
          <a:p>
            <a:pPr lvl="1"/>
            <a:r>
              <a:rPr lang="ko-KR" altLang="en-US" dirty="0" smtClean="0"/>
              <a:t>수직적 단편화</a:t>
            </a:r>
            <a:r>
              <a:rPr lang="en-US" altLang="ko-KR" dirty="0" smtClean="0"/>
              <a:t>(vertical fragmentation)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468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11922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</a:t>
            </a:r>
            <a:r>
              <a:rPr lang="ko-KR" altLang="en-US" dirty="0" err="1" smtClean="0"/>
              <a:t>자치성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고유의 데이터 관리에 대한 제어를 자치적으로 행사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용량의 점증적인 확장이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신뢰성과 가용성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신뢰성</a:t>
            </a:r>
            <a:r>
              <a:rPr lang="en-US" altLang="ko-KR" dirty="0" smtClean="0"/>
              <a:t>(reliability): </a:t>
            </a:r>
            <a:r>
              <a:rPr lang="ko-KR" altLang="en-US" dirty="0" smtClean="0"/>
              <a:t>주어진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간격 동안 시스템에 장애가 일어나지 않을 확률</a:t>
            </a:r>
            <a:r>
              <a:rPr lang="en-US" altLang="ko-KR" dirty="0" smtClean="0"/>
              <a:t>. Mean Time Between Failure or Mean Time To Failure</a:t>
            </a:r>
          </a:p>
          <a:p>
            <a:pPr lvl="2"/>
            <a:r>
              <a:rPr lang="ko-KR" altLang="en-US" dirty="0" smtClean="0"/>
              <a:t>가용성</a:t>
            </a:r>
            <a:r>
              <a:rPr lang="en-US" altLang="ko-KR" dirty="0" smtClean="0"/>
              <a:t>(availability): </a:t>
            </a: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시점에서 시스템이 정상으로 운용되고 있을 확률</a:t>
            </a:r>
            <a:r>
              <a:rPr lang="en-US" altLang="ko-KR" dirty="0" smtClean="0"/>
              <a:t>: A = MTTF / (MTTF + MTTR)</a:t>
            </a:r>
          </a:p>
          <a:p>
            <a:pPr lvl="3"/>
            <a:r>
              <a:rPr lang="en-US" altLang="ko-KR" dirty="0"/>
              <a:t>MTTR(Mean Time To Repair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효용성과 융통성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응답시간과 통신비용의 절감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 비용의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오류의 잠재성 증대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비용의 증가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ko-KR" altLang="ko-KR" dirty="0" smtClean="0"/>
              <a:t>※</a:t>
            </a:r>
            <a:r>
              <a:rPr lang="ko-KR" altLang="en-US" dirty="0"/>
              <a:t> </a:t>
            </a:r>
            <a:r>
              <a:rPr lang="ko-KR" altLang="en-US" dirty="0" smtClean="0"/>
              <a:t>단점을 주로 증가된 복잡성으로 인하여 발생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798424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3871</TotalTime>
  <Pages>78</Pages>
  <Words>2338</Words>
  <Application>Microsoft Office PowerPoint</Application>
  <PresentationFormat>화면 슬라이드 쇼(4:3)</PresentationFormat>
  <Paragraphs>400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색종이 상자</vt:lpstr>
      <vt:lpstr>Distributed Database</vt:lpstr>
      <vt:lpstr>Distributed DB System?</vt:lpstr>
      <vt:lpstr>분산 DB System의 구성 요소</vt:lpstr>
      <vt:lpstr>Global Transactions</vt:lpstr>
      <vt:lpstr>분산 DB 시스템의 목표</vt:lpstr>
      <vt:lpstr>위치 투명성</vt:lpstr>
      <vt:lpstr>중복 투명성</vt:lpstr>
      <vt:lpstr>단편화 투명성</vt:lpstr>
      <vt:lpstr>분산 DB 시스템의 장단점</vt:lpstr>
      <vt:lpstr>Network Topology</vt:lpstr>
      <vt:lpstr>Network  Topology 예시</vt:lpstr>
      <vt:lpstr>Network의 통신 방법</vt:lpstr>
      <vt:lpstr>분산 DB의 구조</vt:lpstr>
      <vt:lpstr>분산 DB의 Reference Architecture</vt:lpstr>
      <vt:lpstr>Client-Server 구조</vt:lpstr>
      <vt:lpstr>Data Fragmentation</vt:lpstr>
      <vt:lpstr>분산 질의의 처리(1)</vt:lpstr>
      <vt:lpstr>분산 질의의 처리(2)</vt:lpstr>
      <vt:lpstr>분산 Transaction 처리</vt:lpstr>
      <vt:lpstr>분산 DB의 2-단계 완료 규약(1)</vt:lpstr>
      <vt:lpstr>분산 DB의 2-단계 완료 규약(2)</vt:lpstr>
      <vt:lpstr>분산 시스템의 장애</vt:lpstr>
      <vt:lpstr>분산 DB에서의 장애 처리(1) </vt:lpstr>
      <vt:lpstr>분산 DB에서의 장애 처리(2)</vt:lpstr>
      <vt:lpstr>Coordinator(조정자) 선출</vt:lpstr>
      <vt:lpstr>분산 DB에서의 병행 제어(1)</vt:lpstr>
      <vt:lpstr>분산 DB에서의 병행 제어(2)</vt:lpstr>
      <vt:lpstr>분산 DB에서의 Deadlock 관리(1)</vt:lpstr>
      <vt:lpstr>분산 DB에서의 Deadlock 관리(2)</vt:lpstr>
      <vt:lpstr>WFG in Distributed Deadlock Detection</vt:lpstr>
      <vt:lpstr>분산 DB에서의 System Catalog 관리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Eungi</cp:lastModifiedBy>
  <cp:revision>412</cp:revision>
  <cp:lastPrinted>1998-03-03T12:31:10Z</cp:lastPrinted>
  <dcterms:created xsi:type="dcterms:W3CDTF">1995-08-26T10:43:50Z</dcterms:created>
  <dcterms:modified xsi:type="dcterms:W3CDTF">2015-12-17T12:53:01Z</dcterms:modified>
</cp:coreProperties>
</file>