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62"/>
  </p:notesMasterIdLst>
  <p:handoutMasterIdLst>
    <p:handoutMasterId r:id="rId63"/>
  </p:handoutMasterIdLst>
  <p:sldIdLst>
    <p:sldId id="263" r:id="rId2"/>
    <p:sldId id="265" r:id="rId3"/>
    <p:sldId id="266" r:id="rId4"/>
    <p:sldId id="267" r:id="rId5"/>
    <p:sldId id="268" r:id="rId6"/>
    <p:sldId id="269" r:id="rId7"/>
    <p:sldId id="273" r:id="rId8"/>
    <p:sldId id="270" r:id="rId9"/>
    <p:sldId id="271" r:id="rId10"/>
    <p:sldId id="272" r:id="rId11"/>
    <p:sldId id="274" r:id="rId12"/>
    <p:sldId id="282" r:id="rId13"/>
    <p:sldId id="281" r:id="rId14"/>
    <p:sldId id="277" r:id="rId15"/>
    <p:sldId id="275" r:id="rId16"/>
    <p:sldId id="276" r:id="rId17"/>
    <p:sldId id="279" r:id="rId18"/>
    <p:sldId id="321" r:id="rId19"/>
    <p:sldId id="280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5" r:id="rId49"/>
    <p:sldId id="316" r:id="rId50"/>
    <p:sldId id="317" r:id="rId51"/>
    <p:sldId id="318" r:id="rId52"/>
    <p:sldId id="320" r:id="rId53"/>
    <p:sldId id="319" r:id="rId54"/>
    <p:sldId id="322" r:id="rId55"/>
    <p:sldId id="323" r:id="rId56"/>
    <p:sldId id="324" r:id="rId57"/>
    <p:sldId id="311" r:id="rId58"/>
    <p:sldId id="312" r:id="rId59"/>
    <p:sldId id="313" r:id="rId60"/>
    <p:sldId id="314" r:id="rId61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FF"/>
    <a:srgbClr val="DB7E03"/>
    <a:srgbClr val="05AB97"/>
    <a:srgbClr val="107EA0"/>
    <a:srgbClr val="FFCCFF"/>
    <a:srgbClr val="28EEF8"/>
    <a:srgbClr val="FF66FF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6067" autoAdjust="0"/>
  </p:normalViewPr>
  <p:slideViewPr>
    <p:cSldViewPr snapToGrid="0">
      <p:cViewPr varScale="1">
        <p:scale>
          <a:sx n="108" d="100"/>
          <a:sy n="108" d="100"/>
        </p:scale>
        <p:origin x="16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46C88-72AF-4E42-80A2-2ABDB9E8DC7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2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2019-05-05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2019-05-05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2019-05-05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2019-05-05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2019-05-05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2019-05-05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 smtClean="0"/>
              <a:t>최근의 주요 </a:t>
            </a:r>
            <a:r>
              <a:rPr lang="en-US" altLang="ko-KR" dirty="0" smtClean="0"/>
              <a:t>Topics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/>
              <a:t>Data Warehouse &amp; Data </a:t>
            </a:r>
            <a:r>
              <a:rPr lang="en-US" altLang="ko-KR" dirty="0" smtClean="0"/>
              <a:t>Mining</a:t>
            </a:r>
          </a:p>
          <a:p>
            <a:r>
              <a:rPr lang="en-US" altLang="ko-KR" dirty="0"/>
              <a:t>Electronic </a:t>
            </a:r>
            <a:r>
              <a:rPr lang="en-US" altLang="ko-KR" dirty="0" smtClean="0"/>
              <a:t>Commerce</a:t>
            </a:r>
          </a:p>
          <a:p>
            <a:r>
              <a:rPr lang="en-US" altLang="ko-KR"/>
              <a:t>Multimedia </a:t>
            </a:r>
            <a:r>
              <a:rPr lang="en-US" altLang="ko-KR" smtClean="0"/>
              <a:t>Database, Mobile </a:t>
            </a:r>
            <a:r>
              <a:rPr lang="en-US" altLang="ko-KR" dirty="0"/>
              <a:t>Database</a:t>
            </a:r>
          </a:p>
          <a:p>
            <a:r>
              <a:rPr lang="en-US" altLang="ko-KR" dirty="0"/>
              <a:t>GIS(Geographic Information System)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Online Analytical Processing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OLAP ?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대규모의 다차원 데이터를 온라인 상에서 동적으로 분석하고</a:t>
            </a:r>
            <a:r>
              <a:rPr lang="en-US" altLang="ko-KR" dirty="0"/>
              <a:t> </a:t>
            </a:r>
            <a:r>
              <a:rPr lang="ko-KR" altLang="en-US" dirty="0" smtClean="0"/>
              <a:t>통합하여 보고서를 만드는 일체의 작업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Group-by</a:t>
            </a:r>
            <a:r>
              <a:rPr lang="ko-KR" altLang="en-US" dirty="0" smtClean="0"/>
              <a:t>나 집계 연산을 포함하는 질의와 복잡한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조건 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 등을 포함하는 응용을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OLTP</a:t>
            </a:r>
            <a:r>
              <a:rPr lang="ko-KR" altLang="en-US" dirty="0" smtClean="0"/>
              <a:t>와는 달리 빠른 응답시간을 요구하지는 않는다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전략적 의사결정에 필요한 정보를 산출하기 위해서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정보를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사용되는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규모는 매우 크지만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완전히 정확하거나 최신의 것일 필요는 없다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OLAP</a:t>
            </a:r>
            <a:r>
              <a:rPr lang="ko-KR" altLang="en-US" dirty="0"/>
              <a:t> </a:t>
            </a:r>
            <a:r>
              <a:rPr lang="ko-KR" altLang="en-US" dirty="0" smtClean="0"/>
              <a:t>응용의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질의가 복잡하고 데이터 갱신은 드물다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트랜잭션이 접근하는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범위가 상당히 크다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질의는 데이터의 대부분이 다차원 배열 구조라는 전제하에 작성된다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 for </a:t>
            </a:r>
            <a:r>
              <a:rPr lang="en-US" altLang="ko-KR" dirty="0"/>
              <a:t>OLAP </a:t>
            </a:r>
            <a:r>
              <a:rPr lang="en-US" altLang="ko-KR" dirty="0" smtClean="0"/>
              <a:t>System(1)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OLAP </a:t>
            </a:r>
            <a:r>
              <a:rPr lang="ko-KR" altLang="en-US" dirty="0" smtClean="0"/>
              <a:t>시스템의 </a:t>
            </a:r>
            <a:r>
              <a:rPr lang="en-US" altLang="ko-KR" dirty="0" smtClean="0"/>
              <a:t>2 Issues</a:t>
            </a:r>
          </a:p>
          <a:p>
            <a:pPr marL="717550" lvl="1" indent="-360363">
              <a:buFont typeface="+mj-ea"/>
              <a:buAutoNum type="circleNumDbPlain"/>
            </a:pPr>
            <a:r>
              <a:rPr lang="ko-KR" altLang="en-US" dirty="0" smtClean="0"/>
              <a:t>수행할 분석 절차와 분석에 필요한 데이터를 파악</a:t>
            </a:r>
            <a:endParaRPr lang="en-US" altLang="ko-KR" dirty="0" smtClean="0"/>
          </a:p>
          <a:p>
            <a:pPr marL="717550" lvl="1" indent="-360363">
              <a:buFont typeface="+mj-ea"/>
              <a:buAutoNum type="circleNumDbPlain"/>
            </a:pPr>
            <a:r>
              <a:rPr lang="ko-KR" altLang="en-US" dirty="0" smtClean="0"/>
              <a:t>필요하다고 판단된 데이터를 확보</a:t>
            </a:r>
            <a:endParaRPr lang="en-US" altLang="ko-KR" dirty="0" smtClean="0"/>
          </a:p>
          <a:p>
            <a:pPr marL="1085850" lvl="2" indent="-360363"/>
            <a:r>
              <a:rPr lang="ko-KR" altLang="en-US" dirty="0" smtClean="0"/>
              <a:t>확보된 데이터의 저장 장소</a:t>
            </a:r>
            <a:r>
              <a:rPr lang="en-US" altLang="ko-KR" dirty="0" smtClean="0"/>
              <a:t>: fact table &amp; dimension table</a:t>
            </a:r>
          </a:p>
          <a:p>
            <a:r>
              <a:rPr lang="en-US" altLang="ko-KR" dirty="0" smtClean="0"/>
              <a:t>Fact Table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분석할 데이터의 </a:t>
            </a:r>
            <a:r>
              <a:rPr lang="en-US" altLang="ko-KR" dirty="0" smtClean="0"/>
              <a:t>fact</a:t>
            </a:r>
            <a:r>
              <a:rPr lang="ko-KR" altLang="en-US" dirty="0" smtClean="0"/>
              <a:t>를 포함하고 있는 테이블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Fact: ‘</a:t>
            </a:r>
            <a:r>
              <a:rPr lang="ko-KR" altLang="en-US" dirty="0" smtClean="0"/>
              <a:t>구미지점에서 커피를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월에 </a:t>
            </a:r>
            <a:r>
              <a:rPr lang="en-US" altLang="ko-KR" dirty="0" smtClean="0"/>
              <a:t>100box </a:t>
            </a:r>
            <a:r>
              <a:rPr lang="ko-KR" altLang="en-US" dirty="0" smtClean="0"/>
              <a:t>판매</a:t>
            </a:r>
            <a:r>
              <a:rPr lang="en-US" altLang="ko-KR" dirty="0" smtClean="0"/>
              <a:t>’</a:t>
            </a:r>
          </a:p>
          <a:p>
            <a:pPr lvl="1"/>
            <a:r>
              <a:rPr lang="ko-KR" altLang="en-US" dirty="0" smtClean="0"/>
              <a:t>속성</a:t>
            </a:r>
            <a:r>
              <a:rPr lang="en-US" altLang="ko-KR" dirty="0" smtClean="0"/>
              <a:t>: dimension attributes + measure attributes</a:t>
            </a:r>
          </a:p>
          <a:p>
            <a:pPr lvl="2"/>
            <a:r>
              <a:rPr lang="en-US" altLang="ko-KR" dirty="0" smtClean="0"/>
              <a:t>Dimension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어느 지점에서 어떤 상품을 언제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Measure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판매량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다차원 데이터</a:t>
            </a:r>
            <a:r>
              <a:rPr lang="en-US" altLang="ko-KR" dirty="0" smtClean="0"/>
              <a:t>(multi-dimensional data)</a:t>
            </a:r>
          </a:p>
          <a:p>
            <a:pPr lvl="2"/>
            <a:r>
              <a:rPr lang="ko-KR" altLang="en-US" dirty="0" smtClean="0"/>
              <a:t>차원 속성과 측정값 속성으로 표현 가능한 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다차원 데이터는 </a:t>
            </a:r>
            <a:r>
              <a:rPr lang="en-US" altLang="ko-KR" dirty="0" smtClean="0"/>
              <a:t>multi-dimensional cube(or data cube)</a:t>
            </a:r>
            <a:r>
              <a:rPr lang="ko-KR" altLang="en-US" dirty="0" smtClean="0"/>
              <a:t>로 표현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140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 Table &amp; Data Cube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773" y="1392382"/>
            <a:ext cx="13404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Fact Table</a:t>
            </a:r>
            <a:endParaRPr lang="ko-KR" altLang="en-US" dirty="0">
              <a:latin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0163" y="1999672"/>
          <a:ext cx="33770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62"/>
                <a:gridCol w="844262"/>
                <a:gridCol w="844262"/>
                <a:gridCol w="8442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B-Id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I-Id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T-Id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180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4339937" y="1963883"/>
            <a:ext cx="4481946" cy="3413867"/>
            <a:chOff x="4339937" y="1963883"/>
            <a:chExt cx="4481946" cy="3413867"/>
          </a:xfrm>
        </p:grpSpPr>
        <p:grpSp>
          <p:nvGrpSpPr>
            <p:cNvPr id="25" name="그룹 24"/>
            <p:cNvGrpSpPr/>
            <p:nvPr/>
          </p:nvGrpSpPr>
          <p:grpSpPr>
            <a:xfrm>
              <a:off x="5070764" y="1963883"/>
              <a:ext cx="3751119" cy="2931029"/>
              <a:chOff x="4582391" y="1953492"/>
              <a:chExt cx="3751119" cy="2931029"/>
            </a:xfrm>
          </p:grpSpPr>
          <p:sp>
            <p:nvSpPr>
              <p:cNvPr id="6" name="정육면체 5"/>
              <p:cNvSpPr/>
              <p:nvPr/>
            </p:nvSpPr>
            <p:spPr bwMode="auto">
              <a:xfrm>
                <a:off x="4582391" y="1963881"/>
                <a:ext cx="3751119" cy="2919846"/>
              </a:xfrm>
              <a:prstGeom prst="cube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cxnSp>
            <p:nvCxnSpPr>
              <p:cNvPr id="8" name="직선 연결선 7"/>
              <p:cNvCxnSpPr/>
              <p:nvPr/>
            </p:nvCxnSpPr>
            <p:spPr bwMode="auto">
              <a:xfrm>
                <a:off x="4582391" y="3408218"/>
                <a:ext cx="3034146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직선 연결선 9"/>
              <p:cNvCxnSpPr/>
              <p:nvPr/>
            </p:nvCxnSpPr>
            <p:spPr bwMode="auto">
              <a:xfrm>
                <a:off x="4592782" y="4145973"/>
                <a:ext cx="3002973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/>
              <p:cNvCxnSpPr>
                <a:stCxn id="6" idx="1"/>
                <a:endCxn id="6" idx="3"/>
              </p:cNvCxnSpPr>
              <p:nvPr/>
            </p:nvCxnSpPr>
            <p:spPr bwMode="auto">
              <a:xfrm rot="16200000" flipH="1">
                <a:off x="4998028" y="3788785"/>
                <a:ext cx="2189884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 rot="5400000">
                <a:off x="4213514" y="3777095"/>
                <a:ext cx="21717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 rot="5400000">
                <a:off x="5772150" y="3787486"/>
                <a:ext cx="2150918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>
                <a:stCxn id="6" idx="1"/>
                <a:endCxn id="6" idx="0"/>
              </p:cNvCxnSpPr>
              <p:nvPr/>
            </p:nvCxnSpPr>
            <p:spPr bwMode="auto">
              <a:xfrm rot="5400000" flipH="1" flipV="1">
                <a:off x="6092969" y="1963882"/>
                <a:ext cx="729962" cy="7299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 rot="5400000" flipH="1" flipV="1">
                <a:off x="5283777" y="1979469"/>
                <a:ext cx="727364" cy="6754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 flipV="1">
                <a:off x="6858000" y="1963882"/>
                <a:ext cx="748145" cy="7377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직선 연결선 23"/>
              <p:cNvCxnSpPr/>
              <p:nvPr/>
            </p:nvCxnSpPr>
            <p:spPr bwMode="auto">
              <a:xfrm flipV="1">
                <a:off x="4998027" y="2254827"/>
                <a:ext cx="3023755" cy="103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6307282" y="5008418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I-id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39937" y="3415145"/>
              <a:ext cx="69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B-id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48645" y="2109355"/>
              <a:ext cx="654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T-id</a:t>
              </a:r>
              <a:endParaRPr lang="ko-KR" altLang="en-US" dirty="0"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4672" y="2961409"/>
              <a:ext cx="519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lt"/>
                </a:rPr>
                <a:t>120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33555" y="3612573"/>
              <a:ext cx="481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lt"/>
                </a:rPr>
                <a:t>40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4412672"/>
              <a:ext cx="519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lt"/>
                </a:rPr>
                <a:t>100</a:t>
              </a:r>
              <a:endParaRPr lang="ko-KR" altLang="en-US" sz="1600" dirty="0">
                <a:latin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932219" y="1399310"/>
            <a:ext cx="13404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</a:rPr>
              <a:t>Data Cube</a:t>
            </a:r>
            <a:endParaRPr lang="ko-KR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 for OLAP System(2)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03127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Dimension Table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차원에 관한 추가 정보를 별도로 저장하기 위해 만든 테이블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BRANCH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Branch Id</a:t>
            </a:r>
            <a:r>
              <a:rPr lang="en-US" altLang="ko-KR" dirty="0" smtClean="0"/>
              <a:t>. + City + Region</a:t>
            </a:r>
          </a:p>
          <a:p>
            <a:pPr lvl="2"/>
            <a:r>
              <a:rPr lang="en-US" altLang="ko-KR" dirty="0" smtClean="0"/>
              <a:t>ITEM : </a:t>
            </a:r>
            <a:r>
              <a:rPr lang="en-US" altLang="ko-KR" dirty="0" smtClean="0">
                <a:solidFill>
                  <a:srgbClr val="0070C0"/>
                </a:solidFill>
              </a:rPr>
              <a:t>Item Id</a:t>
            </a:r>
            <a:r>
              <a:rPr lang="en-US" altLang="ko-KR" dirty="0" smtClean="0"/>
              <a:t>. + Name + Category + Price</a:t>
            </a:r>
          </a:p>
          <a:p>
            <a:pPr lvl="2"/>
            <a:r>
              <a:rPr lang="en-US" altLang="ko-KR" dirty="0" smtClean="0"/>
              <a:t>TIME : </a:t>
            </a:r>
            <a:r>
              <a:rPr lang="en-US" altLang="ko-KR" dirty="0" smtClean="0">
                <a:solidFill>
                  <a:srgbClr val="0070C0"/>
                </a:solidFill>
              </a:rPr>
              <a:t>Time Id</a:t>
            </a:r>
            <a:r>
              <a:rPr lang="en-US" altLang="ko-KR" dirty="0" smtClean="0"/>
              <a:t>. + Week + Month + Quarter + Year</a:t>
            </a:r>
          </a:p>
          <a:p>
            <a:pPr lvl="1"/>
            <a:r>
              <a:rPr lang="en-US" altLang="ko-KR" dirty="0" smtClean="0"/>
              <a:t>Dimension Identifying Attributes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Branch Id, Item Id, Time Id</a:t>
            </a:r>
          </a:p>
          <a:p>
            <a:pPr lvl="2"/>
            <a:r>
              <a:rPr lang="ko-KR" altLang="en-US" dirty="0" smtClean="0"/>
              <a:t>차원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차원 테이블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차원 식별 속성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r>
              <a:rPr lang="en-US" altLang="ko-KR" dirty="0" smtClean="0"/>
              <a:t>Multi-dimensional Data Model</a:t>
            </a:r>
          </a:p>
          <a:p>
            <a:pPr lvl="1"/>
            <a:r>
              <a:rPr lang="en-US" altLang="ko-KR" dirty="0" smtClean="0"/>
              <a:t>Star Schema: fact table(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dimension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table(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관계를 별 모양으로 표현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다차원 데이터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Snowflake Schema: dimension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을 정규화한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Constellation Schema: : fact table</a:t>
            </a:r>
            <a:r>
              <a:rPr lang="ko-KR" altLang="en-US" dirty="0" smtClean="0"/>
              <a:t>을 정규화한 구조</a:t>
            </a:r>
            <a:endParaRPr lang="en-US" altLang="ko-KR" dirty="0" smtClean="0"/>
          </a:p>
          <a:p>
            <a:r>
              <a:rPr lang="ko-KR" altLang="en-US" dirty="0" smtClean="0"/>
              <a:t>요약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응답시간을 줄이기 위해 작성한 요약 데이터를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실체화할 요약 테이블을 결정하는 것도 설계 상의 중요 문제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 &amp; Constellation Schema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01393"/>
              </p:ext>
            </p:extLst>
          </p:nvPr>
        </p:nvGraphicFramePr>
        <p:xfrm>
          <a:off x="457200" y="1748692"/>
          <a:ext cx="3015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54"/>
                <a:gridCol w="1005254"/>
                <a:gridCol w="1005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Branch Id.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Region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96127"/>
              </p:ext>
            </p:extLst>
          </p:nvPr>
        </p:nvGraphicFramePr>
        <p:xfrm>
          <a:off x="3613638" y="1758418"/>
          <a:ext cx="4528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608"/>
                <a:gridCol w="905608"/>
                <a:gridCol w="905608"/>
                <a:gridCol w="905608"/>
                <a:gridCol w="9056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Time Id.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Quarter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64967"/>
              </p:ext>
            </p:extLst>
          </p:nvPr>
        </p:nvGraphicFramePr>
        <p:xfrm>
          <a:off x="2218593" y="3395784"/>
          <a:ext cx="3015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54"/>
                <a:gridCol w="1005254"/>
                <a:gridCol w="1005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Item Id.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56639"/>
              </p:ext>
            </p:extLst>
          </p:nvPr>
        </p:nvGraphicFramePr>
        <p:xfrm>
          <a:off x="2099163" y="2557586"/>
          <a:ext cx="4088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106"/>
                <a:gridCol w="1022106"/>
                <a:gridCol w="1022106"/>
                <a:gridCol w="10221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Branch Id.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Item Id.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Time Id.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endCxn id="6" idx="2"/>
          </p:cNvCxnSpPr>
          <p:nvPr/>
        </p:nvCxnSpPr>
        <p:spPr bwMode="auto">
          <a:xfrm flipH="1" flipV="1">
            <a:off x="1965081" y="2119532"/>
            <a:ext cx="268165" cy="509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endCxn id="10" idx="0"/>
          </p:cNvCxnSpPr>
          <p:nvPr/>
        </p:nvCxnSpPr>
        <p:spPr bwMode="auto">
          <a:xfrm flipH="1">
            <a:off x="3726474" y="2839915"/>
            <a:ext cx="1464" cy="55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endCxn id="8" idx="2"/>
          </p:cNvCxnSpPr>
          <p:nvPr/>
        </p:nvCxnSpPr>
        <p:spPr bwMode="auto">
          <a:xfrm flipV="1">
            <a:off x="4633545" y="2129258"/>
            <a:ext cx="1244113" cy="509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57200" y="1257300"/>
            <a:ext cx="1371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</a:rPr>
              <a:t>Star Schema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199" y="3994638"/>
            <a:ext cx="21980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</a:rPr>
              <a:t>Constellation Schema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57199" y="4435719"/>
            <a:ext cx="7420709" cy="1764378"/>
            <a:chOff x="457199" y="4435719"/>
            <a:chExt cx="7420709" cy="176437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2409092" y="4580792"/>
              <a:ext cx="1204546" cy="325316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TIME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6342184" y="4580792"/>
              <a:ext cx="1535724" cy="325316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WAREHOUSE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402015" y="5729708"/>
              <a:ext cx="1204546" cy="325316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ITEM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457199" y="5729708"/>
              <a:ext cx="1204546" cy="325316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BRANCH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402015" y="4435719"/>
              <a:ext cx="1204546" cy="615462"/>
              <a:chOff x="4402015" y="4435719"/>
              <a:chExt cx="1204546" cy="615462"/>
            </a:xfrm>
          </p:grpSpPr>
          <p:sp>
            <p:nvSpPr>
              <p:cNvPr id="36" name="순서도: 판단 35"/>
              <p:cNvSpPr/>
              <p:nvPr/>
            </p:nvSpPr>
            <p:spPr bwMode="auto">
              <a:xfrm>
                <a:off x="4402015" y="4435719"/>
                <a:ext cx="1204546" cy="615462"/>
              </a:xfrm>
              <a:prstGeom prst="flowChartDecision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600" dirty="0" smtClean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72000" y="4567554"/>
                <a:ext cx="975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</a:rPr>
                  <a:t>Inventory</a:t>
                </a:r>
                <a:endParaRPr lang="ko-KR" altLang="en-US" sz="16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409092" y="5584635"/>
              <a:ext cx="1204546" cy="615462"/>
              <a:chOff x="2409093" y="5574323"/>
              <a:chExt cx="1204546" cy="615462"/>
            </a:xfrm>
          </p:grpSpPr>
          <p:sp>
            <p:nvSpPr>
              <p:cNvPr id="35" name="순서도: 판단 34"/>
              <p:cNvSpPr/>
              <p:nvPr/>
            </p:nvSpPr>
            <p:spPr bwMode="auto">
              <a:xfrm>
                <a:off x="2409093" y="5574323"/>
                <a:ext cx="1204546" cy="615462"/>
              </a:xfrm>
              <a:prstGeom prst="flowChartDecision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600" dirty="0" smtClean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43907" y="5703257"/>
                <a:ext cx="975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</a:rPr>
                  <a:t>Sales</a:t>
                </a:r>
                <a:endParaRPr lang="ko-KR" altLang="en-US" sz="1600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직선 연결선 41"/>
            <p:cNvCxnSpPr>
              <a:stCxn id="31" idx="2"/>
              <a:endCxn id="35" idx="0"/>
            </p:cNvCxnSpPr>
            <p:nvPr/>
          </p:nvCxnSpPr>
          <p:spPr bwMode="auto">
            <a:xfrm>
              <a:off x="3011365" y="4906108"/>
              <a:ext cx="0" cy="6785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>
              <a:stCxn id="34" idx="3"/>
              <a:endCxn id="35" idx="1"/>
            </p:cNvCxnSpPr>
            <p:nvPr/>
          </p:nvCxnSpPr>
          <p:spPr bwMode="auto">
            <a:xfrm>
              <a:off x="1661745" y="5892366"/>
              <a:ext cx="74734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>
              <a:stCxn id="35" idx="3"/>
              <a:endCxn id="33" idx="1"/>
            </p:cNvCxnSpPr>
            <p:nvPr/>
          </p:nvCxnSpPr>
          <p:spPr bwMode="auto">
            <a:xfrm>
              <a:off x="3613638" y="5892366"/>
              <a:ext cx="78837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>
              <a:stCxn id="33" idx="0"/>
              <a:endCxn id="36" idx="2"/>
            </p:cNvCxnSpPr>
            <p:nvPr/>
          </p:nvCxnSpPr>
          <p:spPr bwMode="auto">
            <a:xfrm flipV="1">
              <a:off x="5004288" y="5051181"/>
              <a:ext cx="0" cy="6785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>
              <a:stCxn id="31" idx="3"/>
              <a:endCxn id="36" idx="1"/>
            </p:cNvCxnSpPr>
            <p:nvPr/>
          </p:nvCxnSpPr>
          <p:spPr bwMode="auto">
            <a:xfrm>
              <a:off x="3613638" y="4743450"/>
              <a:ext cx="78837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>
              <a:stCxn id="36" idx="3"/>
              <a:endCxn id="32" idx="1"/>
            </p:cNvCxnSpPr>
            <p:nvPr/>
          </p:nvCxnSpPr>
          <p:spPr bwMode="auto">
            <a:xfrm>
              <a:off x="5606561" y="4743450"/>
              <a:ext cx="7356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3429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집계 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Aggregation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Group-by </a:t>
            </a:r>
            <a:r>
              <a:rPr lang="ko-KR" altLang="en-US" dirty="0" smtClean="0"/>
              <a:t>절을 사용하여 집계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집계 방법</a:t>
            </a:r>
            <a:r>
              <a:rPr lang="en-US" altLang="ko-KR" dirty="0" smtClean="0"/>
              <a:t>: Drill-down, Roll-up</a:t>
            </a:r>
          </a:p>
          <a:p>
            <a:pPr lvl="1"/>
            <a:r>
              <a:rPr lang="en-US" altLang="ko-KR" dirty="0" smtClean="0"/>
              <a:t>Drill-down</a:t>
            </a:r>
          </a:p>
          <a:p>
            <a:pPr lvl="2"/>
            <a:r>
              <a:rPr lang="ko-KR" altLang="en-US" dirty="0" smtClean="0"/>
              <a:t>일반 질의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상세 질의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판매량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월별 판매량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Roll-up</a:t>
            </a:r>
          </a:p>
          <a:p>
            <a:pPr lvl="2"/>
            <a:r>
              <a:rPr lang="ko-KR" altLang="en-US" dirty="0" smtClean="0"/>
              <a:t>상세 질의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일반 질의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월별 판매량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판매량</a:t>
            </a:r>
            <a:endParaRPr lang="en-US" altLang="ko-KR" dirty="0" smtClean="0"/>
          </a:p>
          <a:p>
            <a:r>
              <a:rPr lang="en-US" altLang="ko-KR" dirty="0" smtClean="0"/>
              <a:t>Rollup &amp; Cube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(SQL:1999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GROUP BY CUBE(v1, v2, …)</a:t>
            </a:r>
          </a:p>
          <a:p>
            <a:pPr lvl="1"/>
            <a:r>
              <a:rPr lang="en-US" altLang="ko-KR" dirty="0" smtClean="0"/>
              <a:t>GROUP BY ROLLUP(v1, v2, …)</a:t>
            </a:r>
          </a:p>
        </p:txBody>
      </p:sp>
    </p:spTree>
    <p:extLst>
      <p:ext uri="{BB962C8B-B14F-4D97-AF65-F5344CB8AC3E}">
        <p14:creationId xmlns:p14="http://schemas.microsoft.com/office/powerpoint/2010/main" val="418204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OLAP System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427028" cy="488061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구현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ROLAP(Relational OLAP): </a:t>
            </a:r>
            <a:r>
              <a:rPr lang="ko-KR" altLang="en-US" dirty="0" smtClean="0"/>
              <a:t>관계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MOLAP(Multi-dimensional OLAP): </a:t>
            </a:r>
            <a:r>
              <a:rPr lang="ko-KR" altLang="en-US" dirty="0" smtClean="0"/>
              <a:t>다차원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로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HOLAP(Hybrid OLAP): ROLAP + MOLAP</a:t>
            </a:r>
          </a:p>
          <a:p>
            <a:pPr lvl="1"/>
            <a:r>
              <a:rPr lang="ko-KR" altLang="en-US" dirty="0" smtClean="0"/>
              <a:t>요약 데이터</a:t>
            </a:r>
            <a:r>
              <a:rPr lang="en-US" altLang="ko-KR" dirty="0" smtClean="0"/>
              <a:t>: Materialized View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r>
              <a:rPr lang="en-US" altLang="ko-KR" dirty="0" smtClean="0"/>
              <a:t>OLAP system</a:t>
            </a:r>
            <a:r>
              <a:rPr lang="ko-KR" altLang="en-US" dirty="0" smtClean="0"/>
              <a:t>이 갖추어야 할 요건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E. F. </a:t>
            </a:r>
            <a:r>
              <a:rPr lang="en-US" altLang="ko-KR" dirty="0" err="1" smtClean="0"/>
              <a:t>Codd</a:t>
            </a:r>
            <a:r>
              <a:rPr lang="ko-KR" altLang="en-US" dirty="0" smtClean="0"/>
              <a:t>가 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Multi-dimensional view, Transparency, Accessibility, Consistent reporting performance, Client-server architecture, Generic dimensionality, Dynamic sparse matrix handling, Multi-user support, Unrestricted &amp; cross-dimensional operations, Intuitive data manipulation, Flexible reporting, Unrestricted dimensions &amp; aggregation levels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74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8323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대량의 데이터로부터 </a:t>
            </a:r>
            <a:r>
              <a:rPr lang="en-US" altLang="ko-KR" dirty="0" smtClean="0"/>
              <a:t>rules and/or patterns</a:t>
            </a:r>
            <a:r>
              <a:rPr lang="ko-KR" altLang="en-US" dirty="0" smtClean="0"/>
              <a:t>으로 표현할 수 있는 지식 발견</a:t>
            </a:r>
            <a:r>
              <a:rPr lang="en-US" altLang="ko-KR" dirty="0" smtClean="0"/>
              <a:t>(knowledge discovery)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OLAP: </a:t>
            </a:r>
            <a:r>
              <a:rPr lang="ko-KR" altLang="en-US" dirty="0" smtClean="0"/>
              <a:t>이미 알려진 사실을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mining: </a:t>
            </a:r>
            <a:r>
              <a:rPr lang="ko-KR" altLang="en-US" dirty="0" smtClean="0"/>
              <a:t>아직 알려지지 않은 것을 발굴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통계적 분석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인공지능 분야의</a:t>
            </a:r>
            <a:r>
              <a:rPr lang="en-US" altLang="ko-KR" dirty="0" smtClean="0"/>
              <a:t> Machine learning </a:t>
            </a:r>
            <a:r>
              <a:rPr lang="ko-KR" altLang="en-US" dirty="0" smtClean="0"/>
              <a:t>등의 기법을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발견한 규칙의 유용성 평가 척도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지지도</a:t>
            </a:r>
            <a:endParaRPr lang="en-US" altLang="ko-KR" dirty="0" smtClean="0"/>
          </a:p>
          <a:p>
            <a:r>
              <a:rPr lang="en-US" altLang="ko-KR" dirty="0" smtClean="0"/>
              <a:t>Data mining</a:t>
            </a:r>
            <a:r>
              <a:rPr lang="ko-KR" altLang="en-US" dirty="0" smtClean="0"/>
              <a:t>을 통하여 발견할 수 있는 지식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Association rules: ‘</a:t>
            </a:r>
            <a:r>
              <a:rPr lang="ko-KR" altLang="en-US" dirty="0" smtClean="0"/>
              <a:t>빵을 구입하는 고객은 우유도 구입한다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Sequential patterns: ‘</a:t>
            </a:r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상표의 우유를 구매한 고객이 나중에 같은 상표의 우유를 구매할 것 같은가</a:t>
            </a:r>
            <a:r>
              <a:rPr lang="en-US" altLang="ko-KR" dirty="0" smtClean="0"/>
              <a:t>?’</a:t>
            </a:r>
          </a:p>
          <a:p>
            <a:pPr lvl="1"/>
            <a:r>
              <a:rPr lang="en-US" altLang="ko-KR" dirty="0" smtClean="0"/>
              <a:t>Classification rules: </a:t>
            </a:r>
            <a:r>
              <a:rPr lang="ko-KR" altLang="en-US" dirty="0" smtClean="0"/>
              <a:t>주어진 데이터가 어떤 카테고리에 속하는가를 판단하는 규칙을 발견하는 문제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532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</a:t>
            </a:r>
            <a:r>
              <a:rPr lang="ko-KR" altLang="en-US" dirty="0" smtClean="0"/>
              <a:t>의 분석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8945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분류 분석</a:t>
            </a:r>
            <a:r>
              <a:rPr lang="en-US" altLang="ko-KR" dirty="0" smtClean="0"/>
              <a:t>(Classification Analysis)</a:t>
            </a:r>
          </a:p>
          <a:p>
            <a:pPr lvl="1"/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데이터가 어떤 그룹 또는 등급에 속하는지를 예측하는데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군집 분석과 달리 미리 정의된 기준에 따라 데이터의 그룹이 분류되어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기법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회귀모형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의사결정트리</a:t>
            </a:r>
            <a:r>
              <a:rPr lang="en-US" altLang="ko-KR" dirty="0" smtClean="0"/>
              <a:t>, 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 모형</a:t>
            </a:r>
            <a:r>
              <a:rPr lang="en-US" altLang="ko-KR" dirty="0" smtClean="0"/>
              <a:t>, Bayes</a:t>
            </a:r>
            <a:r>
              <a:rPr lang="ko-KR" altLang="en-US" dirty="0" smtClean="0"/>
              <a:t>분류 모형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인공신경망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지지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기계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유전 알고리즘 등</a:t>
            </a:r>
            <a:endParaRPr lang="en-US" altLang="ko-KR" dirty="0" smtClean="0"/>
          </a:p>
          <a:p>
            <a:r>
              <a:rPr lang="ko-KR" altLang="en-US" dirty="0" smtClean="0"/>
              <a:t>군집 분석</a:t>
            </a:r>
            <a:r>
              <a:rPr lang="en-US" altLang="ko-KR" dirty="0" smtClean="0"/>
              <a:t>(Clustering Analysis)</a:t>
            </a:r>
          </a:p>
          <a:p>
            <a:pPr lvl="1"/>
            <a:r>
              <a:rPr lang="ko-KR" altLang="en-US" dirty="0" smtClean="0"/>
              <a:t>미리 정해진 기준이 없는 상태에서 유사한 특성을 공유하는 데이터들을 여러 개의 군집으로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형성된 군집의 특성을 파악하여 군집 사이의 관계를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계층적 군집 분석 기법</a:t>
            </a:r>
            <a:endParaRPr lang="en-US" altLang="ko-KR" dirty="0" smtClean="0"/>
          </a:p>
          <a:p>
            <a:pPr marL="896938" lvl="2" indent="-184150"/>
            <a:r>
              <a:rPr lang="ko-KR" altLang="en-US" dirty="0" smtClean="0"/>
              <a:t>가장 유사한 데이터를 묶어나가는 과정을 반복하면서 원하는 수의 군집을 형성</a:t>
            </a:r>
            <a:endParaRPr lang="en-US" altLang="ko-KR" dirty="0" smtClean="0"/>
          </a:p>
          <a:p>
            <a:pPr marL="896938" lvl="2" indent="-184150"/>
            <a:r>
              <a:rPr lang="ko-KR" altLang="en-US" dirty="0" smtClean="0"/>
              <a:t>사용기법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최단 </a:t>
            </a:r>
            <a:r>
              <a:rPr lang="ko-KR" altLang="en-US" dirty="0" err="1"/>
              <a:t>연결법</a:t>
            </a:r>
            <a:r>
              <a:rPr lang="en-US" altLang="ko-KR" dirty="0"/>
              <a:t>, </a:t>
            </a:r>
            <a:r>
              <a:rPr lang="ko-KR" altLang="en-US" dirty="0"/>
              <a:t>최장 </a:t>
            </a:r>
            <a:r>
              <a:rPr lang="ko-KR" altLang="en-US" dirty="0" err="1"/>
              <a:t>연결법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ko-KR" altLang="en-US" dirty="0" err="1"/>
              <a:t>연결법</a:t>
            </a:r>
            <a:r>
              <a:rPr lang="en-US" altLang="ko-KR" dirty="0"/>
              <a:t>, </a:t>
            </a:r>
            <a:r>
              <a:rPr lang="ko-KR" altLang="en-US" dirty="0"/>
              <a:t>중심 </a:t>
            </a:r>
            <a:r>
              <a:rPr lang="ko-KR" altLang="en-US" dirty="0" err="1"/>
              <a:t>연결법</a:t>
            </a:r>
            <a:r>
              <a:rPr lang="en-US" altLang="ko-KR" dirty="0"/>
              <a:t>, </a:t>
            </a:r>
            <a:r>
              <a:rPr lang="ko-KR" altLang="en-US" dirty="0" err="1"/>
              <a:t>와드</a:t>
            </a:r>
            <a:r>
              <a:rPr lang="ko-KR" altLang="en-US" dirty="0"/>
              <a:t> </a:t>
            </a:r>
            <a:r>
              <a:rPr lang="ko-KR" altLang="en-US" dirty="0" err="1"/>
              <a:t>연결법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 smtClean="0"/>
              <a:t>비계층적 군집 분석</a:t>
            </a:r>
            <a:endParaRPr lang="en-US" altLang="ko-KR" dirty="0"/>
          </a:p>
          <a:p>
            <a:pPr marL="896938" lvl="2" indent="-184150"/>
            <a:r>
              <a:rPr lang="ko-KR" altLang="en-US" dirty="0" smtClean="0"/>
              <a:t>데이터를 군집으로 나눌 수 있는 모든 방법을 생각한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최적화된 군집을 형성하는 방법</a:t>
            </a:r>
            <a:endParaRPr lang="en-US" altLang="ko-KR" dirty="0" smtClean="0"/>
          </a:p>
          <a:p>
            <a:pPr marL="896938" lvl="2" indent="-184150"/>
            <a:r>
              <a:rPr lang="ko-KR" altLang="en-US" dirty="0" smtClean="0"/>
              <a:t>사용기법</a:t>
            </a:r>
            <a:r>
              <a:rPr lang="en-US" altLang="ko-KR" dirty="0" smtClean="0"/>
              <a:t>: K-</a:t>
            </a:r>
            <a:r>
              <a:rPr lang="ko-KR" altLang="en-US" dirty="0" smtClean="0"/>
              <a:t>중심 군집</a:t>
            </a:r>
            <a:endParaRPr lang="en-US" altLang="ko-KR" dirty="0" smtClean="0"/>
          </a:p>
          <a:p>
            <a:r>
              <a:rPr lang="ko-KR" altLang="en-US" dirty="0" smtClean="0"/>
              <a:t>연관 분석</a:t>
            </a:r>
            <a:r>
              <a:rPr lang="en-US" altLang="ko-KR" dirty="0" smtClean="0"/>
              <a:t>(Association Analysis)</a:t>
            </a:r>
          </a:p>
          <a:p>
            <a:pPr lvl="1"/>
            <a:r>
              <a:rPr lang="ko-KR" altLang="en-US" dirty="0" smtClean="0"/>
              <a:t>대표적 분석기법으로 장바구니 분석이라고도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사이의 발생 빈도를 분석하여 숨겨진 연관 규칙을 파악</a:t>
            </a:r>
            <a:endParaRPr lang="en-US" altLang="ko-KR" dirty="0" smtClean="0"/>
          </a:p>
          <a:p>
            <a:pPr marL="896938" lvl="2" indent="-184150"/>
            <a:r>
              <a:rPr lang="ko-KR" altLang="en-US" dirty="0" smtClean="0"/>
              <a:t>상품이나 서비스 간의 연관 관계를 분석하여 마케팅에 활용하는데 주로 사용</a:t>
            </a:r>
            <a:endParaRPr lang="en-US" altLang="ko-KR" dirty="0" smtClean="0"/>
          </a:p>
          <a:p>
            <a:pPr marL="528638" lvl="1" indent="-184150"/>
            <a:r>
              <a:rPr lang="ko-KR" altLang="en-US" dirty="0" smtClean="0"/>
              <a:t>사용 기법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Apriori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24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Data, Information, and Knowledge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935153" y="1775992"/>
            <a:ext cx="6748619" cy="3398375"/>
            <a:chOff x="609837" y="1855122"/>
            <a:chExt cx="6748619" cy="3398375"/>
          </a:xfrm>
        </p:grpSpPr>
        <p:grpSp>
          <p:nvGrpSpPr>
            <p:cNvPr id="34" name="그룹 33"/>
            <p:cNvGrpSpPr/>
            <p:nvPr/>
          </p:nvGrpSpPr>
          <p:grpSpPr>
            <a:xfrm>
              <a:off x="2206869" y="2321169"/>
              <a:ext cx="2497016" cy="2541043"/>
              <a:chOff x="1151792" y="2004646"/>
              <a:chExt cx="2497016" cy="2541043"/>
            </a:xfrm>
          </p:grpSpPr>
          <p:sp>
            <p:nvSpPr>
              <p:cNvPr id="3" name="이등변 삼각형 2"/>
              <p:cNvSpPr/>
              <p:nvPr/>
            </p:nvSpPr>
            <p:spPr bwMode="auto">
              <a:xfrm rot="900000">
                <a:off x="1151792" y="2004646"/>
                <a:ext cx="2004646" cy="2321169"/>
              </a:xfrm>
              <a:prstGeom prst="triangle">
                <a:avLst>
                  <a:gd name="adj" fmla="val 43400"/>
                </a:avLst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cxnSp>
            <p:nvCxnSpPr>
              <p:cNvPr id="5" name="직선 연결선 4"/>
              <p:cNvCxnSpPr>
                <a:stCxn id="3" idx="0"/>
              </p:cNvCxnSpPr>
              <p:nvPr/>
            </p:nvCxnSpPr>
            <p:spPr bwMode="auto">
              <a:xfrm>
                <a:off x="2326698" y="2009948"/>
                <a:ext cx="1322110" cy="15509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직선 연결선 6"/>
              <p:cNvCxnSpPr>
                <a:stCxn id="3" idx="4"/>
              </p:cNvCxnSpPr>
              <p:nvPr/>
            </p:nvCxnSpPr>
            <p:spPr bwMode="auto">
              <a:xfrm flipV="1">
                <a:off x="2821903" y="3560885"/>
                <a:ext cx="826905" cy="9848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직선 연결선 9"/>
              <p:cNvCxnSpPr/>
              <p:nvPr/>
            </p:nvCxnSpPr>
            <p:spPr bwMode="auto">
              <a:xfrm>
                <a:off x="1242637" y="3523066"/>
                <a:ext cx="1447809" cy="39652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직선 연결선 16"/>
              <p:cNvCxnSpPr>
                <a:stCxn id="3" idx="1"/>
                <a:endCxn id="3" idx="5"/>
              </p:cNvCxnSpPr>
              <p:nvPr/>
            </p:nvCxnSpPr>
            <p:spPr bwMode="auto">
              <a:xfrm>
                <a:off x="1606131" y="3018399"/>
                <a:ext cx="968169" cy="25942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직선 연결선 30"/>
              <p:cNvCxnSpPr/>
              <p:nvPr/>
            </p:nvCxnSpPr>
            <p:spPr bwMode="auto">
              <a:xfrm flipH="1">
                <a:off x="2690446" y="3165230"/>
                <a:ext cx="624254" cy="7543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>
                <a:stCxn id="3" idx="5"/>
              </p:cNvCxnSpPr>
              <p:nvPr/>
            </p:nvCxnSpPr>
            <p:spPr bwMode="auto">
              <a:xfrm flipV="1">
                <a:off x="2574300" y="2785416"/>
                <a:ext cx="413453" cy="4924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2860667" y="2917273"/>
              <a:ext cx="69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지식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96330" y="3581193"/>
              <a:ext cx="69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정보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9481" y="4150901"/>
              <a:ext cx="940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데이터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 bwMode="auto">
            <a:xfrm>
              <a:off x="1389185" y="2224454"/>
              <a:ext cx="0" cy="263775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037493" y="1855122"/>
              <a:ext cx="70338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고급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37493" y="4884165"/>
              <a:ext cx="70338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Times New Roman" panose="02020603050405020304" pitchFamily="18" charset="0"/>
                </a:rPr>
                <a:t>초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급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837" y="3211861"/>
              <a:ext cx="70338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처리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97771" y="1896390"/>
              <a:ext cx="1960685" cy="1200329"/>
            </a:xfrm>
            <a:prstGeom prst="rect">
              <a:avLst/>
            </a:prstGeom>
            <a:solidFill>
              <a:srgbClr val="DB7E03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</a:rPr>
                <a:t>•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인공지능</a:t>
              </a:r>
              <a:endParaRPr lang="en-US" altLang="ko-KR" dirty="0" smtClean="0">
                <a:latin typeface="Times New Roman" panose="02020603050405020304" pitchFamily="18" charset="0"/>
              </a:endParaRPr>
            </a:p>
            <a:p>
              <a:r>
                <a:rPr lang="ko-KR" altLang="ko-KR" dirty="0" smtClean="0">
                  <a:latin typeface="Times New Roman" panose="02020603050405020304" pitchFamily="18" charset="0"/>
                </a:rPr>
                <a:t>•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지식 발전</a:t>
              </a:r>
              <a:endParaRPr lang="en-US" altLang="ko-KR" dirty="0" smtClean="0">
                <a:latin typeface="Times New Roman" panose="02020603050405020304" pitchFamily="18" charset="0"/>
              </a:endParaRPr>
            </a:p>
            <a:p>
              <a:r>
                <a:rPr lang="ko-KR" altLang="ko-KR" dirty="0" smtClean="0">
                  <a:latin typeface="Times New Roman" panose="02020603050405020304" pitchFamily="18" charset="0"/>
                </a:rPr>
                <a:t>•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 </a:t>
              </a:r>
              <a:r>
                <a:rPr lang="ko-KR" altLang="en-US" dirty="0" err="1" smtClean="0">
                  <a:latin typeface="Times New Roman" panose="02020603050405020304" pitchFamily="18" charset="0"/>
                </a:rPr>
                <a:t>뉴럴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 네트워크</a:t>
              </a:r>
              <a:endParaRPr lang="en-US" altLang="ko-KR" dirty="0" smtClean="0">
                <a:latin typeface="Times New Roman" panose="02020603050405020304" pitchFamily="18" charset="0"/>
              </a:endParaRPr>
            </a:p>
            <a:p>
              <a:r>
                <a:rPr lang="ko-KR" altLang="ko-KR" dirty="0" smtClean="0">
                  <a:latin typeface="Times New Roman" panose="02020603050405020304" pitchFamily="18" charset="0"/>
                </a:rPr>
                <a:t>•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데이터 </a:t>
              </a:r>
              <a:r>
                <a:rPr lang="ko-KR" altLang="en-US" dirty="0" err="1" smtClean="0">
                  <a:latin typeface="Times New Roman" panose="02020603050405020304" pitchFamily="18" charset="0"/>
                </a:rPr>
                <a:t>마이닝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97771" y="3239424"/>
              <a:ext cx="1960685" cy="1200329"/>
            </a:xfrm>
            <a:prstGeom prst="rect">
              <a:avLst/>
            </a:prstGeom>
            <a:solidFill>
              <a:srgbClr val="DB7E03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</a:rPr>
                <a:t>•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데이터 </a:t>
              </a:r>
              <a:r>
                <a:rPr lang="ko-KR" altLang="en-US" dirty="0" err="1" smtClean="0">
                  <a:latin typeface="Times New Roman" panose="02020603050405020304" pitchFamily="18" charset="0"/>
                </a:rPr>
                <a:t>마이닝</a:t>
              </a:r>
              <a:endParaRPr lang="en-US" altLang="ko-KR" dirty="0" smtClean="0">
                <a:latin typeface="Times New Roman" panose="02020603050405020304" pitchFamily="18" charset="0"/>
              </a:endParaRPr>
            </a:p>
            <a:p>
              <a:r>
                <a:rPr lang="ko-KR" altLang="ko-KR" dirty="0" smtClean="0">
                  <a:latin typeface="Times New Roman" panose="02020603050405020304" pitchFamily="18" charset="0"/>
                </a:rPr>
                <a:t>•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 OLAP</a:t>
              </a:r>
            </a:p>
            <a:p>
              <a:r>
                <a:rPr lang="ko-KR" altLang="ko-KR" dirty="0" smtClean="0">
                  <a:latin typeface="Times New Roman" panose="02020603050405020304" pitchFamily="18" charset="0"/>
                </a:rPr>
                <a:t>•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 DSS</a:t>
              </a:r>
            </a:p>
            <a:p>
              <a:r>
                <a:rPr lang="ko-KR" altLang="ko-KR" dirty="0" smtClean="0">
                  <a:latin typeface="Times New Roman" panose="02020603050405020304" pitchFamily="18" charset="0"/>
                </a:rPr>
                <a:t>•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 Data Warehouse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97771" y="4580744"/>
              <a:ext cx="1960685" cy="646331"/>
            </a:xfrm>
            <a:prstGeom prst="rect">
              <a:avLst/>
            </a:prstGeom>
            <a:solidFill>
              <a:srgbClr val="DB7E0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</a:rPr>
                <a:t>• OLTP</a:t>
              </a:r>
            </a:p>
            <a:p>
              <a:r>
                <a:rPr lang="ko-KR" altLang="ko-KR" dirty="0" smtClean="0">
                  <a:latin typeface="Times New Roman" panose="02020603050405020304" pitchFamily="18" charset="0"/>
                </a:rPr>
                <a:t>•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 Operational Data</a:t>
              </a:r>
            </a:p>
          </p:txBody>
        </p:sp>
        <p:cxnSp>
          <p:nvCxnSpPr>
            <p:cNvPr id="50" name="직선 화살표 연결선 49"/>
            <p:cNvCxnSpPr>
              <a:stCxn id="46" idx="1"/>
            </p:cNvCxnSpPr>
            <p:nvPr/>
          </p:nvCxnSpPr>
          <p:spPr bwMode="auto">
            <a:xfrm flipH="1">
              <a:off x="3745523" y="2496555"/>
              <a:ext cx="1652248" cy="5542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직선 화살표 연결선 51"/>
            <p:cNvCxnSpPr>
              <a:stCxn id="47" idx="1"/>
            </p:cNvCxnSpPr>
            <p:nvPr/>
          </p:nvCxnSpPr>
          <p:spPr bwMode="auto">
            <a:xfrm flipH="1" flipV="1">
              <a:off x="4042830" y="3511782"/>
              <a:ext cx="1354941" cy="3278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직선 화살표 연결선 55"/>
            <p:cNvCxnSpPr>
              <a:stCxn id="48" idx="1"/>
            </p:cNvCxnSpPr>
            <p:nvPr/>
          </p:nvCxnSpPr>
          <p:spPr bwMode="auto">
            <a:xfrm flipH="1" flipV="1">
              <a:off x="4167554" y="4236113"/>
              <a:ext cx="1230217" cy="667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939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전통적인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기관의 운영 데이터 관리에 초점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트랜잭션 처리에 주로 이용</a:t>
            </a:r>
            <a:endParaRPr lang="en-US" altLang="ko-KR" dirty="0" smtClean="0"/>
          </a:p>
          <a:p>
            <a:r>
              <a:rPr lang="en-US" altLang="ko-KR" dirty="0" smtClean="0"/>
              <a:t>OLTP(</a:t>
            </a:r>
            <a:r>
              <a:rPr lang="en-US" altLang="ko-KR" dirty="0" err="1" smtClean="0"/>
              <a:t>OnLine</a:t>
            </a:r>
            <a:r>
              <a:rPr lang="en-US" altLang="ko-KR" dirty="0" smtClean="0"/>
              <a:t> Transaction Processing)</a:t>
            </a:r>
          </a:p>
          <a:p>
            <a:pPr lvl="1"/>
            <a:r>
              <a:rPr lang="ko-KR" altLang="en-US" dirty="0" smtClean="0"/>
              <a:t>일상적인 트랜잭션에 의한 데이터의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작업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기관의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정확한 데이터를 유지하는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사용자들이 요구하는 많은 트랜잭션을 짧은 응답시간으로 처리</a:t>
            </a:r>
            <a:endParaRPr lang="en-US" altLang="ko-KR" dirty="0" smtClean="0"/>
          </a:p>
          <a:p>
            <a:pPr lvl="2">
              <a:buFont typeface="+mj-ea"/>
              <a:buAutoNum type="circleNumDbPlain"/>
            </a:pPr>
            <a:r>
              <a:rPr lang="en-US" altLang="ko-KR" dirty="0" smtClean="0"/>
              <a:t>OLTP </a:t>
            </a:r>
            <a:r>
              <a:rPr lang="ko-KR" altLang="en-US" dirty="0" smtClean="0"/>
              <a:t>응용의 트랜잭션은 짧고 간단하며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갱신이 빈번하고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의 극히 일부분만 접근</a:t>
            </a:r>
            <a:endParaRPr lang="en-US" altLang="ko-KR" dirty="0" smtClean="0"/>
          </a:p>
          <a:p>
            <a:pPr lvl="2">
              <a:buFont typeface="+mj-ea"/>
              <a:buAutoNum type="circleNumDbPlain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에는 최신의 데이터를 반영하며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데이터는 삭제되거나 제대로 활용되지 아니함</a:t>
            </a:r>
            <a:r>
              <a:rPr lang="en-US" altLang="ko-KR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사용자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운영 데이터에 직접 관계된 실무자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00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Electronic Commerce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전자상거래</a:t>
            </a:r>
            <a:r>
              <a:rPr lang="en-US" altLang="ko-KR" dirty="0" smtClean="0"/>
              <a:t>(e-commerce)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상품의 </a:t>
            </a:r>
            <a:r>
              <a:rPr lang="ko-KR" altLang="en-US" dirty="0"/>
              <a:t>출시와 사업 </a:t>
            </a:r>
            <a:r>
              <a:rPr lang="ko-KR" altLang="en-US" dirty="0" smtClean="0"/>
              <a:t>운영을 </a:t>
            </a:r>
            <a:r>
              <a:rPr lang="ko-KR" altLang="en-US" dirty="0"/>
              <a:t>지원하고 증진시키기 </a:t>
            </a:r>
            <a:r>
              <a:rPr lang="ko-KR" altLang="en-US" dirty="0" smtClean="0"/>
              <a:t>위해 네트워크로 </a:t>
            </a:r>
            <a:r>
              <a:rPr lang="ko-KR" altLang="en-US" dirty="0"/>
              <a:t>연결된 컴퓨터 기반 기술을 이용하는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사업 운영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</a:t>
            </a:r>
            <a:r>
              <a:rPr lang="ko-KR" altLang="en-US" dirty="0"/>
              <a:t>상품거래와 함께 고객마케팅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정부 제품조달</a:t>
            </a:r>
            <a:r>
              <a:rPr lang="en-US" altLang="ko-KR" dirty="0"/>
              <a:t>, </a:t>
            </a:r>
            <a:r>
              <a:rPr lang="ko-KR" altLang="en-US" dirty="0"/>
              <a:t>서비스 </a:t>
            </a:r>
            <a:r>
              <a:rPr lang="ko-KR" altLang="en-US" dirty="0" smtClean="0"/>
              <a:t>등의 업무도 포함</a:t>
            </a:r>
            <a:endParaRPr lang="ko-KR" altLang="en-US" dirty="0"/>
          </a:p>
          <a:p>
            <a:pPr lvl="1"/>
            <a:r>
              <a:rPr lang="ko-KR" altLang="en-US" dirty="0" smtClean="0"/>
              <a:t>저렴한 </a:t>
            </a:r>
            <a:r>
              <a:rPr lang="ko-KR" altLang="en-US" dirty="0"/>
              <a:t>비용으로 신속한 상품 출시</a:t>
            </a:r>
            <a:r>
              <a:rPr lang="en-US" altLang="ko-KR" dirty="0"/>
              <a:t>, </a:t>
            </a:r>
            <a:r>
              <a:rPr lang="ko-KR" altLang="en-US" dirty="0"/>
              <a:t>저렴한 </a:t>
            </a:r>
            <a:r>
              <a:rPr lang="ko-KR" altLang="en-US" dirty="0" smtClean="0"/>
              <a:t>구매가 가능</a:t>
            </a:r>
            <a:endParaRPr lang="en-US" altLang="ko-KR" dirty="0" smtClean="0"/>
          </a:p>
          <a:p>
            <a:r>
              <a:rPr lang="en-US" altLang="ko-KR" dirty="0" smtClean="0"/>
              <a:t>History</a:t>
            </a:r>
          </a:p>
          <a:p>
            <a:pPr lvl="1"/>
            <a:r>
              <a:rPr lang="en-US" altLang="ko-KR" dirty="0" smtClean="0"/>
              <a:t>1960</a:t>
            </a:r>
            <a:r>
              <a:rPr lang="ko-KR" altLang="en-US" dirty="0"/>
              <a:t>년대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: </a:t>
            </a:r>
            <a:r>
              <a:rPr lang="ko-KR" altLang="en-US" dirty="0"/>
              <a:t>전화망을 이용한 은행間 자금 이체 </a:t>
            </a:r>
            <a:r>
              <a:rPr lang="en-US" altLang="ko-KR" dirty="0"/>
              <a:t>(EFT, Electronic Fund Transfer)</a:t>
            </a:r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/>
              <a:t>년대 </a:t>
            </a:r>
            <a:r>
              <a:rPr lang="ko-KR" altLang="en-US" dirty="0" smtClean="0"/>
              <a:t>말</a:t>
            </a:r>
            <a:r>
              <a:rPr lang="en-US" altLang="ko-KR" dirty="0" smtClean="0"/>
              <a:t>: </a:t>
            </a:r>
            <a:r>
              <a:rPr lang="ko-KR" altLang="en-US" dirty="0"/>
              <a:t>전화망을 이용한 기업間 문서 교환 </a:t>
            </a:r>
            <a:r>
              <a:rPr lang="en-US" altLang="ko-KR" dirty="0"/>
              <a:t>(EDI, Electronic Data Interchange)</a:t>
            </a:r>
          </a:p>
          <a:p>
            <a:pPr lvl="1"/>
            <a:r>
              <a:rPr lang="en-US" altLang="ko-KR" dirty="0" smtClean="0"/>
              <a:t>1980</a:t>
            </a:r>
            <a:r>
              <a:rPr lang="ko-KR" altLang="en-US" dirty="0" smtClean="0"/>
              <a:t>년대</a:t>
            </a:r>
            <a:r>
              <a:rPr lang="en-US" altLang="ko-KR" dirty="0" smtClean="0"/>
              <a:t>: </a:t>
            </a:r>
            <a:r>
              <a:rPr lang="en-US" altLang="ko-KR" dirty="0"/>
              <a:t>Web </a:t>
            </a:r>
            <a:r>
              <a:rPr lang="ko-KR" altLang="en-US" dirty="0"/>
              <a:t>사용의 폭발적 증가</a:t>
            </a:r>
          </a:p>
          <a:p>
            <a:pPr lvl="1"/>
            <a:r>
              <a:rPr lang="en-US" altLang="ko-KR" dirty="0" smtClean="0"/>
              <a:t>1990 </a:t>
            </a:r>
            <a:r>
              <a:rPr lang="ko-KR" altLang="en-US" dirty="0"/>
              <a:t>후반 </a:t>
            </a:r>
            <a:r>
              <a:rPr lang="en-US" altLang="ko-KR" dirty="0"/>
              <a:t>~ 2000 </a:t>
            </a:r>
            <a:r>
              <a:rPr lang="ko-KR" altLang="en-US" dirty="0" smtClean="0"/>
              <a:t>초반</a:t>
            </a:r>
            <a:r>
              <a:rPr lang="en-US" altLang="ko-KR" dirty="0" smtClean="0"/>
              <a:t>: </a:t>
            </a:r>
            <a:r>
              <a:rPr lang="ko-KR" altLang="en-US" dirty="0"/>
              <a:t>고속 </a:t>
            </a:r>
            <a:r>
              <a:rPr lang="ko-KR" altLang="en-US" dirty="0" err="1"/>
              <a:t>네크워크</a:t>
            </a:r>
            <a:r>
              <a:rPr lang="en-US" altLang="ko-KR" dirty="0"/>
              <a:t>, </a:t>
            </a:r>
            <a:r>
              <a:rPr lang="ko-KR" altLang="en-US" dirty="0"/>
              <a:t>보안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광역네트워크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endParaRPr lang="en-US" altLang="ko-KR" dirty="0"/>
          </a:p>
          <a:p>
            <a:pPr lvl="2"/>
            <a:r>
              <a:rPr lang="en-US" altLang="ko-KR" dirty="0" smtClean="0"/>
              <a:t>Amazom.com</a:t>
            </a:r>
            <a:r>
              <a:rPr lang="en-US" altLang="ko-KR" dirty="0"/>
              <a:t>: 1992</a:t>
            </a:r>
            <a:r>
              <a:rPr lang="ko-KR" altLang="en-US" dirty="0"/>
              <a:t>년 설립</a:t>
            </a:r>
            <a:r>
              <a:rPr lang="en-US" altLang="ko-KR" dirty="0"/>
              <a:t>, 2003</a:t>
            </a:r>
            <a:r>
              <a:rPr lang="ko-KR" altLang="en-US" dirty="0"/>
              <a:t>년 매출액 </a:t>
            </a:r>
            <a:r>
              <a:rPr lang="en-US" altLang="ko-KR" dirty="0"/>
              <a:t>5</a:t>
            </a:r>
            <a:r>
              <a:rPr lang="ko-KR" altLang="en-US" dirty="0" smtClean="0"/>
              <a:t>조원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WAN(Wide </a:t>
            </a:r>
            <a:r>
              <a:rPr lang="en-US" altLang="ko-KR" dirty="0"/>
              <a:t>Area Network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위성과 </a:t>
            </a:r>
            <a:r>
              <a:rPr lang="ko-KR" altLang="en-US" dirty="0"/>
              <a:t>무선 통신기술과 연동된 </a:t>
            </a:r>
            <a:r>
              <a:rPr lang="ko-KR" altLang="en-US" dirty="0" smtClean="0"/>
              <a:t>광역 네트워크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641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전자상거래의 </a:t>
            </a:r>
            <a:r>
              <a:rPr lang="ko-KR" altLang="en-US" dirty="0" smtClean="0"/>
              <a:t>장단점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1388207"/>
              <a:ext cx="8229600" cy="4577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4114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장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점</a:t>
                          </a:r>
                          <a:endParaRPr lang="ko-KR" altLang="en-US" baseline="0" dirty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단 점</a:t>
                          </a:r>
                          <a:endParaRPr lang="ko-KR" altLang="en-US" baseline="0" dirty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손쉬운 가격 비교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편리한 쇼핑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저렴한 비용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저렴한 가격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용이한 창업 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(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비용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시간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공간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)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24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365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운영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: 24hours, 7days/week, 365days/year</a:t>
                          </a:r>
                          <a:endParaRPr lang="ko-KR" altLang="en-US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world-wide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고객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고도화된 시장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(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고객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)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에 대한 지식</a:t>
                          </a:r>
                          <a:endParaRPr lang="en-US" altLang="ko-KR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360363" lvl="1" indent="-1841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§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구매 선호도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인구학적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baseline="0" smtClean="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</a:rPr>
                                <m:t>∙</m:t>
                              </m:r>
                            </m:oMath>
                          </a14:m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지리학적 정보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구매 행태 등의 심도 있는 고객 프로필</a:t>
                          </a:r>
                          <a:endParaRPr lang="en-US" altLang="ko-KR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360363" lvl="1" indent="-1841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§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특정 목표 시장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구매자 성향에 맞춘 상품 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숨은 비용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: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높은 </a:t>
                          </a:r>
                          <a:r>
                            <a:rPr lang="ko-KR" altLang="en-US" baseline="0" dirty="0" err="1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발송료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상품 보증 결여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배송 지연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기술적장애로 인한 취약성</a:t>
                          </a:r>
                          <a:endParaRPr lang="en-US" altLang="ko-KR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360363" lvl="1" indent="-1841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§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네트워크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S/W, H/W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장애</a:t>
                          </a:r>
                          <a:endParaRPr lang="en-US" altLang="ko-KR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360363" lvl="1" indent="-1841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§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고객 불만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판매 손실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신뢰 상실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높은 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business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유지 비용 치열한 경쟁</a:t>
                          </a:r>
                          <a:endParaRPr lang="en-US" altLang="ko-KR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360363" lvl="1" indent="-1841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§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고비용의 기술 투자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일시적 손해 감수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낮은 </a:t>
                          </a:r>
                          <a:r>
                            <a:rPr lang="ko-KR" altLang="en-US" baseline="0" dirty="0" err="1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보안성</a:t>
                          </a:r>
                          <a:endParaRPr lang="ko-KR" altLang="en-US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개인 정보 침해 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(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및 유출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):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구매 습관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인간학적 정보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신용 정보 등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질이 낮은 고객 서비스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법률적 문제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: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 소프트웨어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/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저작권 침해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신용카드 사기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ID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도난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온라인 사기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…</a:t>
                          </a:r>
                          <a:endParaRPr lang="ko-KR" altLang="en-US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1388207"/>
              <a:ext cx="8229600" cy="4577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4114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장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점</a:t>
                          </a:r>
                          <a:endParaRPr lang="ko-KR" altLang="en-US" baseline="0" dirty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단 점</a:t>
                          </a:r>
                          <a:endParaRPr lang="ko-KR" altLang="en-US" baseline="0" dirty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</a:txBody>
                      <a:tcPr/>
                    </a:tc>
                  </a:tr>
                  <a:tr h="420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9841" r="-100741" b="-2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숨은 비용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: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높은 </a:t>
                          </a:r>
                          <a:r>
                            <a:rPr lang="ko-KR" altLang="en-US" baseline="0" dirty="0" err="1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발송료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상품 보증 결여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배송 지연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기술적장애로 인한 취약성</a:t>
                          </a:r>
                          <a:endParaRPr lang="en-US" altLang="ko-KR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360363" lvl="1" indent="-1841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§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네트워크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S/W, H/W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장애</a:t>
                          </a:r>
                          <a:endParaRPr lang="en-US" altLang="ko-KR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360363" lvl="1" indent="-1841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§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고객 불만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판매 손실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신뢰 상실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높은 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business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유지 비용 치열한 경쟁</a:t>
                          </a:r>
                          <a:endParaRPr lang="en-US" altLang="ko-KR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360363" lvl="1" indent="-1841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§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고비용의 기술 투자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일시적 손해 감수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낮은 </a:t>
                          </a:r>
                          <a:r>
                            <a:rPr lang="ko-KR" altLang="en-US" baseline="0" dirty="0" err="1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보안성</a:t>
                          </a:r>
                          <a:endParaRPr lang="ko-KR" altLang="en-US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개인 정보 침해 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(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및 유출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):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구매 습관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인간학적 정보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신용 정보 등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질이 낮은 고객 서비스</a:t>
                          </a:r>
                        </a:p>
                        <a:p>
                          <a:pPr marL="285750" indent="-285750" latinLnBrk="1">
                            <a:buClr>
                              <a:schemeClr val="bg2">
                                <a:lumMod val="75000"/>
                              </a:schemeClr>
                            </a:buClr>
                            <a:buFont typeface="Wingdings" panose="05000000000000000000" pitchFamily="2" charset="2"/>
                            <a:buChar char="ü"/>
                          </a:pP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법률적 문제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: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 소프트웨어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/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저작권 침해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신용카드 사기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ID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도난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</a:t>
                          </a:r>
                          <a:r>
                            <a:rPr lang="ko-KR" altLang="en-US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온라인 사기</a:t>
                          </a:r>
                          <a:r>
                            <a:rPr lang="en-US" altLang="ko-KR" baseline="0" dirty="0" smtClean="0">
                              <a:latin typeface="Times New Roman" panose="02020603050405020304" pitchFamily="18" charset="0"/>
                              <a:ea typeface="HY신명조" panose="02030600000101010101" pitchFamily="18" charset="-127"/>
                            </a:rPr>
                            <a:t>, …</a:t>
                          </a:r>
                          <a:endParaRPr lang="ko-KR" altLang="en-US" baseline="0" dirty="0" smtClean="0">
                            <a:latin typeface="Times New Roman" panose="02020603050405020304" pitchFamily="18" charset="0"/>
                            <a:ea typeface="HY신명조" panose="02030600000101010101" pitchFamily="18" charset="-127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687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전자상거래</a:t>
            </a:r>
            <a:r>
              <a:rPr lang="ko-KR" altLang="en-US" dirty="0"/>
              <a:t>의</a:t>
            </a:r>
            <a:r>
              <a:rPr lang="ko-KR" altLang="en-US" dirty="0" smtClean="0"/>
              <a:t> 유형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60817"/>
            <a:ext cx="8229601" cy="521911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상거래 주체에 의한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구매자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B2B: Business to Business, B2C: Business to Customer</a:t>
            </a:r>
          </a:p>
          <a:p>
            <a:pPr lvl="1"/>
            <a:r>
              <a:rPr lang="en-US" altLang="ko-KR" dirty="0" smtClean="0"/>
              <a:t>G2B: Government to Business, G2C: Government to Customer</a:t>
            </a:r>
          </a:p>
          <a:p>
            <a:pPr lvl="1"/>
            <a:r>
              <a:rPr lang="en-US" altLang="ko-KR" dirty="0" smtClean="0"/>
              <a:t>C2B: Customer to Business, C2C: Customer to Customer</a:t>
            </a:r>
          </a:p>
          <a:p>
            <a:pPr marL="357188" lvl="1" indent="-357188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en-US" altLang="ko-KR" sz="2800" dirty="0" smtClean="0"/>
              <a:t>B2B(</a:t>
            </a:r>
            <a:r>
              <a:rPr lang="ko-KR" altLang="en-US" sz="2800" dirty="0" smtClean="0"/>
              <a:t>기업간 전자상거래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</a:t>
            </a:r>
            <a:r>
              <a:rPr lang="ko-KR" altLang="en-US" dirty="0"/>
              <a:t>차</a:t>
            </a:r>
            <a:r>
              <a:rPr lang="ko-KR" altLang="en-US" dirty="0" smtClean="0"/>
              <a:t> </a:t>
            </a:r>
            <a:r>
              <a:rPr lang="ko-KR" altLang="en-US" dirty="0"/>
              <a:t>제조 회사 ↔ 자동차 부품 회사</a:t>
            </a:r>
          </a:p>
          <a:p>
            <a:pPr lvl="1"/>
            <a:r>
              <a:rPr lang="en-US" altLang="ko-KR" dirty="0"/>
              <a:t>B</a:t>
            </a:r>
            <a:r>
              <a:rPr lang="en-US" altLang="ko-KR" dirty="0" smtClean="0"/>
              <a:t>usiness </a:t>
            </a:r>
            <a:r>
              <a:rPr lang="ko-KR" altLang="en-US" dirty="0"/>
              <a:t>가치 </a:t>
            </a:r>
            <a:r>
              <a:rPr lang="ko-KR" altLang="en-US" dirty="0" smtClean="0"/>
              <a:t>체인을 </a:t>
            </a:r>
            <a:r>
              <a:rPr lang="ko-KR" altLang="en-US" dirty="0"/>
              <a:t>자동화하기 위해 </a:t>
            </a:r>
            <a:r>
              <a:rPr lang="ko-KR" altLang="en-US" dirty="0" smtClean="0"/>
              <a:t>컴퓨터 기반 기술을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Business </a:t>
            </a:r>
            <a:r>
              <a:rPr lang="en-US" altLang="ko-KR" dirty="0"/>
              <a:t>value </a:t>
            </a:r>
            <a:r>
              <a:rPr lang="en-US" altLang="ko-KR" dirty="0" smtClean="0"/>
              <a:t>chain: </a:t>
            </a:r>
            <a:r>
              <a:rPr lang="ko-KR" altLang="en-US" dirty="0"/>
              <a:t>상품</a:t>
            </a:r>
            <a:r>
              <a:rPr lang="en-US" altLang="ko-KR" dirty="0"/>
              <a:t>‧</a:t>
            </a:r>
            <a:r>
              <a:rPr lang="ko-KR" altLang="en-US" dirty="0"/>
              <a:t>서비스의 설계</a:t>
            </a:r>
            <a:r>
              <a:rPr lang="en-US" altLang="ko-KR" dirty="0"/>
              <a:t>/</a:t>
            </a:r>
            <a:r>
              <a:rPr lang="ko-KR" altLang="en-US" dirty="0"/>
              <a:t>계획</a:t>
            </a:r>
            <a:r>
              <a:rPr lang="en-US" altLang="ko-KR" dirty="0"/>
              <a:t>/</a:t>
            </a:r>
            <a:r>
              <a:rPr lang="ko-KR" altLang="en-US" dirty="0"/>
              <a:t>제조</a:t>
            </a:r>
            <a:r>
              <a:rPr lang="en-US" altLang="ko-KR" dirty="0"/>
              <a:t>/</a:t>
            </a:r>
            <a:r>
              <a:rPr lang="ko-KR" altLang="en-US" dirty="0"/>
              <a:t>시장개발</a:t>
            </a:r>
            <a:r>
              <a:rPr lang="en-US" altLang="ko-KR" dirty="0"/>
              <a:t>/</a:t>
            </a:r>
            <a:r>
              <a:rPr lang="ko-KR" altLang="en-US" dirty="0"/>
              <a:t>판매</a:t>
            </a:r>
            <a:r>
              <a:rPr lang="en-US" altLang="ko-KR" dirty="0"/>
              <a:t>/</a:t>
            </a:r>
            <a:r>
              <a:rPr lang="ko-KR" altLang="en-US" dirty="0"/>
              <a:t>지원 등에 필요한 일체의 </a:t>
            </a:r>
            <a:r>
              <a:rPr lang="ko-KR" altLang="en-US" dirty="0" smtClean="0"/>
              <a:t>활동</a:t>
            </a:r>
            <a:endParaRPr lang="en-US" altLang="ko-KR" dirty="0"/>
          </a:p>
          <a:p>
            <a:pPr lvl="1"/>
            <a:r>
              <a:rPr lang="en-US" altLang="ko-KR" dirty="0" smtClean="0"/>
              <a:t>B2B </a:t>
            </a:r>
            <a:r>
              <a:rPr lang="ko-KR" altLang="en-US" dirty="0"/>
              <a:t>구현에 영향을 주는 요소</a:t>
            </a:r>
          </a:p>
          <a:p>
            <a:pPr lvl="2"/>
            <a:r>
              <a:rPr lang="en-US" altLang="ko-KR" dirty="0" smtClean="0"/>
              <a:t>B2B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: </a:t>
            </a:r>
            <a:r>
              <a:rPr lang="ko-KR" altLang="en-US" dirty="0"/>
              <a:t>경쟁력 제고를 위해 기업間 </a:t>
            </a:r>
            <a:r>
              <a:rPr lang="en-US" altLang="ko-KR" dirty="0"/>
              <a:t>partnership </a:t>
            </a:r>
            <a:r>
              <a:rPr lang="ko-KR" altLang="en-US" dirty="0"/>
              <a:t>확립하는 것</a:t>
            </a:r>
          </a:p>
          <a:p>
            <a:pPr lvl="3"/>
            <a:r>
              <a:rPr lang="ko-KR" altLang="en-US" dirty="0" smtClean="0"/>
              <a:t>구매기업의 </a:t>
            </a:r>
            <a:r>
              <a:rPr lang="ko-KR" altLang="en-US" dirty="0"/>
              <a:t>구매시스템과 공급기업의 주문시스템의 </a:t>
            </a:r>
            <a:r>
              <a:rPr lang="ko-KR" altLang="en-US" dirty="0" smtClean="0"/>
              <a:t>통합 ⇨ </a:t>
            </a:r>
            <a:r>
              <a:rPr lang="ko-KR" altLang="en-US" dirty="0"/>
              <a:t>각자의 재고관리시스템과 연동 ⇨ 자동 주문</a:t>
            </a:r>
          </a:p>
          <a:p>
            <a:pPr lvl="3"/>
            <a:r>
              <a:rPr lang="ko-KR" altLang="en-US" dirty="0" smtClean="0"/>
              <a:t>회사 </a:t>
            </a:r>
            <a:r>
              <a:rPr lang="ko-KR" altLang="en-US" dirty="0"/>
              <a:t>유통시스템과 판매대리점의 통합 ⇨ 대리점 작업과 소매업자 영업의 </a:t>
            </a:r>
            <a:r>
              <a:rPr lang="ko-KR" altLang="en-US" dirty="0" smtClean="0"/>
              <a:t>통합 ⇨ </a:t>
            </a:r>
            <a:r>
              <a:rPr lang="ko-KR" altLang="en-US" dirty="0"/>
              <a:t>소매업자의 영업 활동과 고객의 구매활동 통합 ⇨ </a:t>
            </a:r>
            <a:r>
              <a:rPr lang="ko-KR" altLang="en-US" dirty="0" err="1"/>
              <a:t>판매자와</a:t>
            </a:r>
            <a:r>
              <a:rPr lang="ko-KR" altLang="en-US" dirty="0"/>
              <a:t> 구매자간 제휴</a:t>
            </a:r>
          </a:p>
          <a:p>
            <a:pPr lvl="2"/>
            <a:r>
              <a:rPr lang="en-US" altLang="ko-KR" dirty="0" smtClean="0"/>
              <a:t>B2B </a:t>
            </a:r>
            <a:r>
              <a:rPr lang="ko-KR" altLang="en-US" dirty="0" smtClean="0"/>
              <a:t>시장</a:t>
            </a:r>
            <a:r>
              <a:rPr lang="en-US" altLang="ko-KR" dirty="0" smtClean="0"/>
              <a:t>: </a:t>
            </a:r>
            <a:r>
              <a:rPr lang="ko-KR" altLang="en-US" dirty="0"/>
              <a:t>구매자와 </a:t>
            </a:r>
            <a:r>
              <a:rPr lang="ko-KR" altLang="en-US" dirty="0" err="1"/>
              <a:t>판매자에게</a:t>
            </a:r>
            <a:r>
              <a:rPr lang="ko-KR" altLang="en-US" dirty="0"/>
              <a:t> 서비스를 제공하는 온라인 중개자</a:t>
            </a:r>
            <a:r>
              <a:rPr lang="en-US" altLang="ko-KR" dirty="0"/>
              <a:t>(broker)</a:t>
            </a:r>
          </a:p>
          <a:p>
            <a:pPr lvl="3"/>
            <a:r>
              <a:rPr lang="ko-KR" altLang="en-US" dirty="0" err="1" smtClean="0"/>
              <a:t>판매자에게는</a:t>
            </a:r>
            <a:r>
              <a:rPr lang="ko-KR" altLang="en-US" dirty="0" smtClean="0"/>
              <a:t> </a:t>
            </a:r>
            <a:r>
              <a:rPr lang="ko-KR" altLang="en-US" dirty="0"/>
              <a:t>상품 진열 서비스</a:t>
            </a:r>
            <a:r>
              <a:rPr lang="en-US" altLang="ko-KR" dirty="0"/>
              <a:t>, </a:t>
            </a:r>
            <a:r>
              <a:rPr lang="ko-KR" altLang="en-US" dirty="0"/>
              <a:t>구매자에게는 상품 비교 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73015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전자상거래의 유형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lvl="1" indent="-357188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en-US" altLang="ko-KR" sz="2800" dirty="0" smtClean="0"/>
              <a:t>B2C(</a:t>
            </a:r>
            <a:r>
              <a:rPr lang="ko-KR" altLang="en-US" sz="2800" dirty="0" smtClean="0"/>
              <a:t>기업과 소비자간 </a:t>
            </a:r>
            <a:r>
              <a:rPr lang="ko-KR" altLang="en-US" sz="2800" dirty="0"/>
              <a:t>전자상거래</a:t>
            </a:r>
            <a:r>
              <a:rPr lang="en-US" altLang="ko-KR" sz="2800" dirty="0"/>
              <a:t>)</a:t>
            </a:r>
          </a:p>
          <a:p>
            <a:pPr lvl="1"/>
            <a:r>
              <a:rPr lang="ko-KR" altLang="en-US" dirty="0" smtClean="0"/>
              <a:t>상품과 서비스를 </a:t>
            </a:r>
            <a:r>
              <a:rPr lang="en-US" altLang="ko-KR" dirty="0" smtClean="0"/>
              <a:t>Internet(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Web</a:t>
            </a:r>
            <a:r>
              <a:rPr lang="en-US" altLang="ko-KR" dirty="0"/>
              <a:t>)</a:t>
            </a:r>
            <a:r>
              <a:rPr lang="ko-KR" altLang="en-US" dirty="0"/>
              <a:t>을 통해 소비자에게 직접 </a:t>
            </a:r>
            <a:r>
              <a:rPr lang="ko-KR" altLang="en-US" dirty="0" smtClean="0"/>
              <a:t>판매</a:t>
            </a:r>
            <a:endParaRPr lang="en-US" altLang="ko-KR" dirty="0" smtClean="0"/>
          </a:p>
          <a:p>
            <a:pPr lvl="1"/>
            <a:r>
              <a:rPr lang="ko-KR" altLang="en-US" dirty="0"/>
              <a:t>두 가지 </a:t>
            </a:r>
            <a:r>
              <a:rPr lang="ko-KR" altLang="en-US" dirty="0" smtClean="0"/>
              <a:t>변형</a:t>
            </a:r>
            <a:endParaRPr lang="en-US" altLang="ko-KR" dirty="0" smtClean="0"/>
          </a:p>
          <a:p>
            <a:pPr lvl="2"/>
            <a:r>
              <a:rPr lang="en-US" altLang="ko-KR" dirty="0"/>
              <a:t>C2B2C (Consumer to Business to Consumer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/>
              <a:t>소비자가 제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web site</a:t>
            </a:r>
            <a:r>
              <a:rPr lang="ko-KR" altLang="en-US" dirty="0"/>
              <a:t>를 통해 다른 소비자와 거래하는 형태</a:t>
            </a:r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소비자 </a:t>
            </a:r>
            <a:r>
              <a:rPr lang="ko-KR" altLang="en-US" dirty="0"/>
              <a:t>↔ 경매</a:t>
            </a:r>
            <a:r>
              <a:rPr lang="en-US" altLang="ko-KR" dirty="0"/>
              <a:t>/</a:t>
            </a:r>
            <a:r>
              <a:rPr lang="ko-KR" altLang="en-US" dirty="0"/>
              <a:t>교환 </a:t>
            </a:r>
            <a:r>
              <a:rPr lang="en-US" altLang="ko-KR" dirty="0"/>
              <a:t>site ↔ </a:t>
            </a:r>
            <a:r>
              <a:rPr lang="ko-KR" altLang="en-US" dirty="0" smtClean="0"/>
              <a:t>소비자</a:t>
            </a:r>
            <a:endParaRPr lang="en-US" altLang="ko-KR" dirty="0" smtClean="0"/>
          </a:p>
          <a:p>
            <a:pPr lvl="2"/>
            <a:r>
              <a:rPr lang="en-US" altLang="ko-KR" dirty="0"/>
              <a:t>B2B2C (Business to </a:t>
            </a:r>
            <a:r>
              <a:rPr lang="en-US" altLang="ko-KR" dirty="0" smtClean="0"/>
              <a:t>Business </a:t>
            </a:r>
            <a:r>
              <a:rPr lang="en-US" altLang="ko-KR" dirty="0"/>
              <a:t>to Consumer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/>
              <a:t>기업이 제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web site</a:t>
            </a:r>
            <a:r>
              <a:rPr lang="ko-KR" altLang="en-US" dirty="0"/>
              <a:t>를 통해 소비자와 거래하는 형태</a:t>
            </a:r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1) </a:t>
            </a:r>
            <a:r>
              <a:rPr lang="ko-KR" altLang="en-US" dirty="0"/>
              <a:t>항공사</a:t>
            </a:r>
            <a:r>
              <a:rPr lang="en-US" altLang="ko-KR" dirty="0"/>
              <a:t>(</a:t>
            </a:r>
            <a:r>
              <a:rPr lang="ko-KR" altLang="en-US" dirty="0"/>
              <a:t>항공권</a:t>
            </a:r>
            <a:r>
              <a:rPr lang="en-US" altLang="ko-KR" dirty="0"/>
              <a:t>) ↔ </a:t>
            </a:r>
            <a:r>
              <a:rPr lang="ko-KR" altLang="en-US" dirty="0"/>
              <a:t>여행사  ↔ 소비자</a:t>
            </a:r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2) </a:t>
            </a:r>
            <a:r>
              <a:rPr lang="ko-KR" altLang="en-US" dirty="0" err="1" smtClean="0"/>
              <a:t>역경매</a:t>
            </a:r>
            <a:r>
              <a:rPr lang="ko-KR" altLang="en-US" dirty="0" smtClean="0"/>
              <a:t> </a:t>
            </a:r>
            <a:r>
              <a:rPr lang="en-US" altLang="ko-KR" dirty="0"/>
              <a:t>(reverse auction</a:t>
            </a:r>
            <a:r>
              <a:rPr lang="en-US" altLang="ko-KR" dirty="0" smtClean="0"/>
              <a:t>): </a:t>
            </a:r>
            <a:r>
              <a:rPr lang="ko-KR" altLang="en-US" dirty="0"/>
              <a:t>구매자가 요구조건을 내걸면 판매자가 경쟁해서 가장 낮은 가격으로 입찰이 결정되는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2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전자상거래</a:t>
            </a:r>
            <a:r>
              <a:rPr lang="ko-KR" altLang="en-US" dirty="0"/>
              <a:t>의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57200" y="1432166"/>
          <a:ext cx="8229600" cy="452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450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3-layer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Architecture</a:t>
                      </a:r>
                      <a:endParaRPr lang="ko-KR" altLang="en-US" baseline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501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계층 </a:t>
                      </a:r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3(E-commerce business services): business logic</a:t>
                      </a:r>
                      <a:r>
                        <a:rPr lang="ko-KR" alt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을 구현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563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‧ </a:t>
                      </a:r>
                      <a:r>
                        <a:rPr lang="ko-KR" alt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주문</a:t>
                      </a: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상품 배송</a:t>
                      </a: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고객 관리</a:t>
                      </a: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구매</a:t>
                      </a: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외주 관리</a:t>
                      </a:r>
                      <a:r>
                        <a:rPr lang="en-US" altLang="ko-KR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재고 관리 등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56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계층 </a:t>
                      </a:r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2(</a:t>
                      </a:r>
                      <a:r>
                        <a:rPr lang="en-US" altLang="ko-KR" sz="18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Transaction services): business transaction </a:t>
                      </a:r>
                      <a:r>
                        <a:rPr lang="ko-KR" altLang="en-US" sz="18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수행을 지원</a:t>
                      </a:r>
                      <a:endParaRPr lang="ko-KR" altLang="en-US" sz="1800" kern="1200" baseline="0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1253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‧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트랜잭션처리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트랜잭션 관리 및 병행수행 제어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C/S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間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messaging</a:t>
                      </a:r>
                      <a:endParaRPr lang="ko-KR" altLang="en-US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‧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검색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(web site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정보 검색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보안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데이터 보호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privacy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보장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웹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-DB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통합 지원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‧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감시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네트워크 성능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와 부하분산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데이터분석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인기페이지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),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무선통신 지원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56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계층 </a:t>
                      </a:r>
                      <a:r>
                        <a:rPr lang="en-US" altLang="ko-KR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1(</a:t>
                      </a:r>
                      <a:r>
                        <a:rPr lang="en-US" altLang="ko-KR" sz="18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Basic Internet services): </a:t>
                      </a:r>
                      <a:r>
                        <a:rPr lang="ko-KR" altLang="en-US" sz="18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  <a:cs typeface="+mn-cs"/>
                        </a:rPr>
                        <a:t>컴퓨터間 정보 교환을 지원</a:t>
                      </a:r>
                      <a:endParaRPr lang="ko-KR" altLang="en-US" sz="1800" kern="1200" baseline="0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125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‧ web browser, web/application/database server, web page, e-mail</a:t>
                      </a:r>
                    </a:p>
                    <a:p>
                      <a:pPr lvl="1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※ dynamic web page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는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 transaction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핵심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‧ HTML/XML, HTTP, FTP, TCP/IP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83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전자상거래의 구조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06670" y="1780358"/>
          <a:ext cx="7992071" cy="4684986"/>
        </p:xfrm>
        <a:graphic>
          <a:graphicData uri="http://schemas.openxmlformats.org/drawingml/2006/table">
            <a:tbl>
              <a:tblPr/>
              <a:tblGrid>
                <a:gridCol w="2956823"/>
                <a:gridCol w="5035248"/>
              </a:tblGrid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Transaction processing</a:t>
                      </a:r>
                      <a:endParaRPr 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트랜잭션 관리와 병행 제어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Database integration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database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와 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통합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 page content management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 page 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생성과 관리를 자동화 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⇨ 일관성 있는 갱신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Messaging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서버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/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클라이언트間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서비스間 메시지 전송 보장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39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Search service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 site </a:t>
                      </a: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내용 검색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검색 엔진 </a:t>
                      </a: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search engine)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39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Security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트랜잭션 데이터의 보안과 프라이버시 보장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Encryption, Digital certificate, Firewall</a:t>
                      </a:r>
                      <a:endParaRPr lang="ko-KR" alt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Wireless device support</a:t>
                      </a:r>
                      <a:endParaRPr 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무선 통신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무선 이동 장비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지원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39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Monitoring &amp; Data analysis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시스템 및 네트워크 성능 감시 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⇨ 고객 불만 예방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network traffic 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분석 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⇨ 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web page</a:t>
                      </a: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 인기도 평가</a:t>
                      </a:r>
                      <a:r>
                        <a:rPr lang="en-US" altLang="ko-KR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09"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Load balancing</a:t>
                      </a:r>
                      <a:endParaRPr lang="en-US" sz="9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98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부하 검사에 근거한 부하 분산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59454" marR="59454" marT="16437" marB="16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2573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Transaction Services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31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전자상거래의 </a:t>
            </a:r>
            <a:r>
              <a:rPr lang="en-US" altLang="ko-KR" dirty="0"/>
              <a:t>On-line Transaction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0126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상품구매를 </a:t>
            </a:r>
            <a:r>
              <a:rPr lang="ko-KR" altLang="en-US" dirty="0">
                <a:latin typeface="Times New Roman" panose="02020603050405020304" pitchFamily="18" charset="0"/>
              </a:rPr>
              <a:t>위한 </a:t>
            </a:r>
            <a:r>
              <a:rPr lang="ko-KR" altLang="en-US" dirty="0" smtClean="0">
                <a:latin typeface="Times New Roman" panose="02020603050405020304" pitchFamily="18" charset="0"/>
              </a:rPr>
              <a:t>전자상거래의 예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pic>
        <p:nvPicPr>
          <p:cNvPr id="4097" name="_x153499304" descr="DRW000002d031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1893"/>
            <a:ext cx="8343900" cy="37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27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전자상거래의 보안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052059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전자상거래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pPr lvl="1"/>
            <a:r>
              <a:rPr lang="en-US" altLang="ko-KR" dirty="0" smtClean="0"/>
              <a:t>Security: </a:t>
            </a:r>
            <a:r>
              <a:rPr lang="ko-KR" altLang="en-US" dirty="0" err="1"/>
              <a:t>미인증</a:t>
            </a:r>
            <a:r>
              <a:rPr lang="ko-KR" altLang="en-US" dirty="0"/>
              <a:t> 사용자의 불법 접근으로부터 </a:t>
            </a:r>
            <a:r>
              <a:rPr lang="ko-KR" altLang="en-US" dirty="0" smtClean="0"/>
              <a:t>보호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Privacy: </a:t>
            </a:r>
            <a:r>
              <a:rPr lang="ko-KR" altLang="en-US" dirty="0"/>
              <a:t>데이터 사용</a:t>
            </a:r>
            <a:r>
              <a:rPr lang="en-US" altLang="ko-KR" dirty="0"/>
              <a:t>(who, what, when, where, how)</a:t>
            </a:r>
            <a:r>
              <a:rPr lang="ko-KR" altLang="en-US" dirty="0"/>
              <a:t>에 대한 비밀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r>
              <a:rPr lang="en-US" altLang="ko-KR" dirty="0"/>
              <a:t>Web security</a:t>
            </a:r>
          </a:p>
          <a:p>
            <a:pPr lvl="1"/>
            <a:r>
              <a:rPr lang="en-US" altLang="ko-KR" dirty="0" smtClean="0"/>
              <a:t>4 </a:t>
            </a:r>
            <a:r>
              <a:rPr lang="en-US" altLang="ko-KR" dirty="0"/>
              <a:t>hot technologies</a:t>
            </a:r>
          </a:p>
          <a:p>
            <a:pPr lvl="2"/>
            <a:r>
              <a:rPr lang="ko-KR" altLang="en-US" dirty="0" smtClean="0"/>
              <a:t>암호</a:t>
            </a:r>
            <a:r>
              <a:rPr lang="ko-KR" altLang="en-US" dirty="0"/>
              <a:t>화</a:t>
            </a:r>
            <a:r>
              <a:rPr lang="en-US" altLang="ko-KR" dirty="0" smtClean="0"/>
              <a:t>: Encryption </a:t>
            </a:r>
            <a:r>
              <a:rPr lang="en-US" altLang="ko-KR" dirty="0"/>
              <a:t>of sensitive </a:t>
            </a:r>
            <a:r>
              <a:rPr lang="en-US" altLang="ko-KR" dirty="0" smtClean="0"/>
              <a:t>messages.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암호</a:t>
            </a:r>
            <a:r>
              <a:rPr lang="en-US" altLang="ko-KR" dirty="0"/>
              <a:t>, </a:t>
            </a:r>
            <a:r>
              <a:rPr lang="ko-KR" altLang="en-US" dirty="0" smtClean="0"/>
              <a:t>신용카드번호</a:t>
            </a:r>
            <a:endParaRPr lang="en-US" altLang="ko-KR" dirty="0"/>
          </a:p>
          <a:p>
            <a:pPr lvl="3"/>
            <a:r>
              <a:rPr lang="ko-KR" altLang="en-US" dirty="0" err="1" smtClean="0"/>
              <a:t>비공개키</a:t>
            </a:r>
            <a:r>
              <a:rPr lang="en-US" altLang="ko-KR" dirty="0"/>
              <a:t>: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가 </a:t>
            </a:r>
            <a:r>
              <a:rPr lang="ko-KR" altLang="en-US" dirty="0"/>
              <a:t>동일한 </a:t>
            </a:r>
            <a:r>
              <a:rPr lang="ko-KR" altLang="en-US" dirty="0" err="1" smtClean="0"/>
              <a:t>암호키</a:t>
            </a:r>
            <a:r>
              <a:rPr lang="ko-KR" altLang="en-US" dirty="0" smtClean="0"/>
              <a:t> 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</a:t>
            </a:r>
            <a:r>
              <a:rPr lang="ko-KR" altLang="en-US" dirty="0"/>
              <a:t>정부기관에서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공개키</a:t>
            </a:r>
            <a:r>
              <a:rPr lang="en-US" altLang="ko-KR" dirty="0"/>
              <a:t>: RSA Data Security</a:t>
            </a:r>
            <a:r>
              <a:rPr lang="ko-KR" altLang="en-US" dirty="0"/>
              <a:t>社의 </a:t>
            </a:r>
            <a:r>
              <a:rPr lang="en-US" altLang="ko-KR" dirty="0"/>
              <a:t>RSA </a:t>
            </a:r>
            <a:r>
              <a:rPr lang="ko-KR" altLang="en-US" dirty="0" smtClean="0"/>
              <a:t>알고리즘이 인터넷상의 사실상 표준</a:t>
            </a:r>
          </a:p>
          <a:p>
            <a:pPr lvl="2"/>
            <a:r>
              <a:rPr lang="ko-KR" altLang="en-US" dirty="0" smtClean="0"/>
              <a:t>인증</a:t>
            </a:r>
            <a:r>
              <a:rPr lang="en-US" altLang="ko-KR" dirty="0" smtClean="0"/>
              <a:t>: Authentication </a:t>
            </a:r>
            <a:r>
              <a:rPr lang="en-US" altLang="ko-KR" dirty="0"/>
              <a:t>of client and server identity</a:t>
            </a:r>
          </a:p>
          <a:p>
            <a:pPr lvl="2"/>
            <a:r>
              <a:rPr lang="en-US" altLang="ko-KR" dirty="0" smtClean="0"/>
              <a:t>Intranet </a:t>
            </a:r>
            <a:r>
              <a:rPr lang="ko-KR" altLang="en-US" dirty="0" smtClean="0"/>
              <a:t>보호</a:t>
            </a:r>
            <a:r>
              <a:rPr lang="en-US" altLang="ko-KR" dirty="0" smtClean="0"/>
              <a:t>: Firewall </a:t>
            </a:r>
            <a:r>
              <a:rPr lang="en-US" altLang="ko-KR" dirty="0"/>
              <a:t>for protecting your private intranets</a:t>
            </a:r>
          </a:p>
          <a:p>
            <a:pPr lvl="2"/>
            <a:r>
              <a:rPr lang="ko-KR" altLang="en-US" dirty="0" smtClean="0"/>
              <a:t>법적 보호</a:t>
            </a:r>
            <a:r>
              <a:rPr lang="en-US" altLang="ko-KR" dirty="0" smtClean="0"/>
              <a:t>: Non-repudiation </a:t>
            </a:r>
            <a:r>
              <a:rPr lang="en-US" altLang="ko-KR" dirty="0"/>
              <a:t>(</a:t>
            </a:r>
            <a:r>
              <a:rPr lang="ko-KR" altLang="en-US" dirty="0"/>
              <a:t>법정에서 인정되는 </a:t>
            </a:r>
            <a:r>
              <a:rPr lang="en-US" altLang="ko-KR" dirty="0"/>
              <a:t>electronic signature)</a:t>
            </a:r>
          </a:p>
          <a:p>
            <a:pPr lvl="1"/>
            <a:r>
              <a:rPr lang="en-US" altLang="ko-KR" dirty="0" smtClean="0"/>
              <a:t>Web</a:t>
            </a:r>
            <a:r>
              <a:rPr lang="ko-KR" altLang="en-US" dirty="0"/>
              <a:t>의 지원</a:t>
            </a:r>
          </a:p>
          <a:p>
            <a:pPr lvl="2"/>
            <a:r>
              <a:rPr lang="en-US" altLang="ko-KR" dirty="0" err="1" smtClean="0"/>
              <a:t>IPSec</a:t>
            </a:r>
            <a:r>
              <a:rPr lang="en-US" altLang="ko-KR" dirty="0" smtClean="0"/>
              <a:t> </a:t>
            </a:r>
            <a:r>
              <a:rPr lang="en-US" altLang="ko-KR" dirty="0"/>
              <a:t>	⇨ secure channel</a:t>
            </a:r>
          </a:p>
          <a:p>
            <a:pPr lvl="2"/>
            <a:r>
              <a:rPr lang="en-US" altLang="ko-KR" dirty="0" smtClean="0"/>
              <a:t>SSL </a:t>
            </a:r>
            <a:r>
              <a:rPr lang="en-US" altLang="ko-KR" dirty="0"/>
              <a:t>	⇨ secure session </a:t>
            </a:r>
          </a:p>
          <a:p>
            <a:pPr lvl="2"/>
            <a:r>
              <a:rPr lang="en-US" altLang="ko-KR" dirty="0" smtClean="0"/>
              <a:t>S-HTTP ⇨ </a:t>
            </a:r>
            <a:r>
              <a:rPr lang="en-US" altLang="ko-KR" dirty="0"/>
              <a:t>secure web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420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전자상거래의 보안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57201" y="2279578"/>
          <a:ext cx="8229599" cy="3927285"/>
        </p:xfrm>
        <a:graphic>
          <a:graphicData uri="http://schemas.openxmlformats.org/drawingml/2006/table">
            <a:tbl>
              <a:tblPr/>
              <a:tblGrid>
                <a:gridCol w="3159230"/>
                <a:gridCol w="5070369"/>
              </a:tblGrid>
              <a:tr h="565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휴먼모음T" panose="02030504000101010101" pitchFamily="18" charset="-127"/>
                        </a:rPr>
                        <a:t>신청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941" marR="41941" marT="11596" marB="115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668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자신의 </a:t>
                      </a:r>
                      <a:r>
                        <a:rPr lang="en-US" altLang="ko-KR" sz="1800" b="1" kern="0" spc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public key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복사본 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+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개인 정보 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+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비용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941" marR="41941" marT="11596" marB="115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</a:tr>
              <a:tr h="4347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휴먼모음T" panose="02030504000101010101" pitchFamily="18" charset="-127"/>
                        </a:rPr>
                        <a:t>발행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941" marR="41941" marT="11596" marB="115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∙ 인증기관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certification authority)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941" marR="41941" marT="11596" marB="115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818">
                <a:tc>
                  <a:txBody>
                    <a:bodyPr/>
                    <a:lstStyle/>
                    <a:p>
                      <a:pPr marL="176213" marR="0" indent="-176213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소유자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이름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6213" marR="0" indent="-176213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소유자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public key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6213" marR="0" indent="-176213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암호화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알고리즘 이름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6213" marR="0" indent="-176213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소유자에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대한 기타 정보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6213" marR="0" indent="-176213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만기일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(Expiration date)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6213" marR="0" indent="-176213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발행자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(Issuer or Signer)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941" marR="41941" marT="11596" marB="115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104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Subject Name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홍길동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104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Public Key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en-US" sz="1800" b="1" i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max 2048-bit key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104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Serial #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일련번호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104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Other Data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홍길동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@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kumoh.ac.kr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104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</a:rPr>
                        <a:t>Expires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만기일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11049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FF6600"/>
                          </a:solidFill>
                          <a:effectLst/>
                          <a:latin typeface="휴먼모음T" panose="02030504000101010101" pitchFamily="18" charset="-127"/>
                        </a:rPr>
                        <a:t>Signed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인증기관서명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941" marR="41941" marT="11596" marB="115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</a:tr>
              <a:tr h="3571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휴먼모음T" panose="02030504000101010101" pitchFamily="18" charset="-127"/>
                        </a:rPr>
                        <a:t>인증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941" marR="41941" marT="11596" marB="115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668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FF0000"/>
                          </a:solidFill>
                          <a:effectLst/>
                          <a:ea typeface="휴먼모음T" panose="02030504000101010101" pitchFamily="18" charset="-127"/>
                        </a:rPr>
                        <a:t>비공개키</a:t>
                      </a: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로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암호화하고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, </a:t>
                      </a:r>
                      <a:r>
                        <a:rPr lang="ko-KR" altLang="en-US" sz="1800" b="1" kern="0" spc="0" dirty="0">
                          <a:solidFill>
                            <a:srgbClr val="FF0000"/>
                          </a:solidFill>
                          <a:effectLst/>
                          <a:ea typeface="휴먼모음T" panose="02030504000101010101" pitchFamily="18" charset="-127"/>
                        </a:rPr>
                        <a:t>공개키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로 해독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941" marR="41941" marT="11596" marB="115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573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인증</a:t>
            </a:r>
            <a:r>
              <a:rPr lang="en-US" altLang="ko-KR" dirty="0" smtClean="0">
                <a:latin typeface="Times New Roman" panose="02020603050405020304" pitchFamily="18" charset="0"/>
              </a:rPr>
              <a:t>(Authentication) : </a:t>
            </a:r>
            <a:r>
              <a:rPr lang="ko-KR" altLang="en-US" dirty="0">
                <a:latin typeface="Times New Roman" panose="02020603050405020304" pitchFamily="18" charset="0"/>
              </a:rPr>
              <a:t>개체가 자신임을 보증하는 것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- </a:t>
            </a:r>
            <a:r>
              <a:rPr lang="en-US" altLang="ko-KR" dirty="0">
                <a:latin typeface="Times New Roman" panose="02020603050405020304" pitchFamily="18" charset="0"/>
              </a:rPr>
              <a:t>Account and password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- </a:t>
            </a:r>
            <a:r>
              <a:rPr lang="en-US" altLang="ko-KR" dirty="0">
                <a:latin typeface="Times New Roman" panose="02020603050405020304" pitchFamily="18" charset="0"/>
              </a:rPr>
              <a:t>Digital </a:t>
            </a:r>
            <a:r>
              <a:rPr lang="en-US" altLang="ko-KR" dirty="0" smtClean="0">
                <a:latin typeface="Times New Roman" panose="02020603050405020304" pitchFamily="18" charset="0"/>
              </a:rPr>
              <a:t>certificate(</a:t>
            </a:r>
            <a:r>
              <a:rPr lang="ko-KR" altLang="en-US" dirty="0" smtClean="0">
                <a:latin typeface="Times New Roman" panose="02020603050405020304" pitchFamily="18" charset="0"/>
              </a:rPr>
              <a:t>디지털인증서</a:t>
            </a:r>
            <a:r>
              <a:rPr lang="en-US" altLang="ko-KR" dirty="0">
                <a:latin typeface="Times New Roman" panose="02020603050405020304" pitchFamily="18" charset="0"/>
              </a:rPr>
              <a:t>)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ko-KR" altLang="en-US" dirty="0" smtClean="0">
                <a:latin typeface="Times New Roman" panose="02020603050405020304" pitchFamily="18" charset="0"/>
              </a:rPr>
              <a:t>공개 키를 </a:t>
            </a:r>
            <a:r>
              <a:rPr lang="ko-KR" altLang="en-US" dirty="0">
                <a:latin typeface="Times New Roman" panose="02020603050405020304" pitchFamily="18" charset="0"/>
              </a:rPr>
              <a:t>저장한 </a:t>
            </a:r>
            <a:r>
              <a:rPr lang="ko-KR" altLang="en-US" dirty="0" smtClean="0">
                <a:latin typeface="Times New Roman" panose="02020603050405020304" pitchFamily="18" charset="0"/>
              </a:rPr>
              <a:t>파일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16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ko-KR" altLang="en-US" dirty="0" smtClean="0"/>
              <a:t>결제 시스템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전자 결제 유형</a:t>
            </a:r>
          </a:p>
          <a:p>
            <a:pPr lvl="1"/>
            <a:r>
              <a:rPr lang="en-US" altLang="ko-KR" dirty="0" smtClean="0"/>
              <a:t>Digital </a:t>
            </a:r>
            <a:r>
              <a:rPr lang="en-US" altLang="ko-KR" dirty="0"/>
              <a:t>cash (or Electronic cash)</a:t>
            </a:r>
          </a:p>
          <a:p>
            <a:pPr lvl="2"/>
            <a:r>
              <a:rPr lang="ko-KR" altLang="en-US" dirty="0" smtClean="0"/>
              <a:t>트랜잭션當 </a:t>
            </a:r>
            <a:r>
              <a:rPr lang="ko-KR" altLang="en-US" dirty="0"/>
              <a:t>비용 저렴</a:t>
            </a:r>
            <a:r>
              <a:rPr lang="en-US" altLang="ko-KR" dirty="0"/>
              <a:t>, </a:t>
            </a:r>
            <a:r>
              <a:rPr lang="ko-KR" altLang="en-US" dirty="0"/>
              <a:t>익명성</a:t>
            </a:r>
            <a:r>
              <a:rPr lang="en-US" altLang="ko-KR" dirty="0"/>
              <a:t>(anonymity)</a:t>
            </a:r>
            <a:r>
              <a:rPr lang="ko-KR" altLang="en-US" dirty="0"/>
              <a:t>에 의한 </a:t>
            </a:r>
            <a:r>
              <a:rPr lang="en-US" altLang="ko-KR" dirty="0"/>
              <a:t>privacy </a:t>
            </a:r>
            <a:r>
              <a:rPr lang="ko-KR" altLang="en-US" dirty="0"/>
              <a:t>보호</a:t>
            </a:r>
          </a:p>
          <a:p>
            <a:pPr lvl="2"/>
            <a:r>
              <a:rPr lang="ko-KR" altLang="en-US" dirty="0" smtClean="0"/>
              <a:t>관행적 </a:t>
            </a:r>
            <a:r>
              <a:rPr lang="ko-KR" altLang="en-US" dirty="0"/>
              <a:t>거래 방법과 다름</a:t>
            </a:r>
            <a:r>
              <a:rPr lang="en-US" altLang="ko-KR" dirty="0"/>
              <a:t>, </a:t>
            </a:r>
            <a:r>
              <a:rPr lang="ko-KR" altLang="en-US" dirty="0"/>
              <a:t>규제 미비</a:t>
            </a:r>
            <a:r>
              <a:rPr lang="en-US" altLang="ko-KR" dirty="0"/>
              <a:t>, </a:t>
            </a:r>
            <a:r>
              <a:rPr lang="ko-KR" altLang="en-US" dirty="0"/>
              <a:t>신용카드를 선호하는 고객의 태도</a:t>
            </a:r>
          </a:p>
          <a:p>
            <a:pPr lvl="1"/>
            <a:r>
              <a:rPr lang="en-US" altLang="ko-KR" dirty="0" smtClean="0"/>
              <a:t>Credit </a:t>
            </a:r>
            <a:r>
              <a:rPr lang="en-US" altLang="ko-KR" dirty="0"/>
              <a:t>card (</a:t>
            </a:r>
            <a:r>
              <a:rPr lang="ko-KR" altLang="en-US" dirty="0"/>
              <a:t>신용카드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Electronic </a:t>
            </a:r>
            <a:r>
              <a:rPr lang="en-US" altLang="ko-KR" dirty="0"/>
              <a:t>wallet (</a:t>
            </a:r>
            <a:r>
              <a:rPr lang="ko-KR" altLang="en-US" dirty="0"/>
              <a:t>전자지갑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구매자의 </a:t>
            </a:r>
            <a:r>
              <a:rPr lang="ko-KR" altLang="en-US" dirty="0"/>
              <a:t>결제 정보를 자동으로 판매자의 </a:t>
            </a:r>
            <a:r>
              <a:rPr lang="ko-KR" altLang="en-US" dirty="0" smtClean="0"/>
              <a:t>웹 서버에 </a:t>
            </a:r>
            <a:r>
              <a:rPr lang="ko-KR" altLang="en-US" dirty="0"/>
              <a:t>제공하는 프로그램</a:t>
            </a:r>
          </a:p>
          <a:p>
            <a:pPr lvl="2"/>
            <a:r>
              <a:rPr lang="ko-KR" altLang="en-US" dirty="0" smtClean="0"/>
              <a:t>신용카드정보</a:t>
            </a:r>
            <a:r>
              <a:rPr lang="en-US" altLang="ko-KR" dirty="0"/>
              <a:t>, </a:t>
            </a:r>
            <a:r>
              <a:rPr lang="ko-KR" altLang="en-US" dirty="0"/>
              <a:t>디지털현금</a:t>
            </a:r>
            <a:r>
              <a:rPr lang="en-US" altLang="ko-KR" dirty="0"/>
              <a:t>, </a:t>
            </a:r>
            <a:r>
              <a:rPr lang="ko-KR" altLang="en-US" dirty="0"/>
              <a:t>상품배달주소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e-mail </a:t>
            </a:r>
            <a:r>
              <a:rPr lang="ko-KR" altLang="en-US" dirty="0"/>
              <a:t>주소 </a:t>
            </a:r>
            <a:r>
              <a:rPr lang="ko-KR" altLang="en-US" dirty="0" smtClean="0"/>
              <a:t>등의 </a:t>
            </a:r>
            <a:r>
              <a:rPr lang="ko-KR" altLang="en-US" dirty="0"/>
              <a:t>개인 정보를 </a:t>
            </a:r>
            <a:r>
              <a:rPr lang="ko-KR" altLang="en-US" dirty="0" smtClean="0"/>
              <a:t>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03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Support System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7541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시스템의 필요성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기관의 중간 관리자와 최고 경영자는 의사결정에 필요한 정보를 원하며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의사결정에 필요한 정보는 현재와 과거의 데이터를 총 망라하여 복잡한 분석을 수행한 결과로 만들어진다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전통적인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시스템은 실무자를 위한 데이터 처리에 초점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의사결정 지원</a:t>
            </a:r>
            <a:r>
              <a:rPr lang="en-US" altLang="ko-KR" dirty="0" smtClean="0"/>
              <a:t>(Decision Support)</a:t>
            </a:r>
          </a:p>
          <a:p>
            <a:pPr lvl="2"/>
            <a:r>
              <a:rPr lang="ko-KR" altLang="en-US" dirty="0" smtClean="0"/>
              <a:t>데이터로부터 정보를 추출하여 의사결정 시 해당 정보를 사용할 수 있도록 하는 일련의 방법론</a:t>
            </a:r>
            <a:endParaRPr lang="en-US" altLang="ko-KR" dirty="0" smtClean="0"/>
          </a:p>
          <a:p>
            <a:r>
              <a:rPr lang="ko-KR" altLang="en-US" dirty="0" smtClean="0"/>
              <a:t>의사결정 시스템</a:t>
            </a:r>
            <a:r>
              <a:rPr lang="en-US" altLang="ko-KR" dirty="0" smtClean="0"/>
              <a:t>(DSS) ?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기관 내에서 관리적인 의사결정에 사용되는 컴퓨터화된 도구들로 구성된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광범위하고 종합적인 데이터 처리가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정보의 검색과 검색 결과를 다양한 형식으로 보여주는 질의 도구가 필요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결제 시스템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52494824" descr="DRW000002d03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4930"/>
            <a:ext cx="82296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2573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en-US" altLang="ko-KR" b="1" dirty="0">
                <a:latin typeface="Times New Roman" panose="02020603050405020304" pitchFamily="18" charset="0"/>
              </a:rPr>
              <a:t>SET (Secure Electronic Transaction) </a:t>
            </a:r>
            <a:r>
              <a:rPr lang="ko-KR" altLang="en-US" b="1" dirty="0">
                <a:latin typeface="Times New Roman" panose="02020603050405020304" pitchFamily="18" charset="0"/>
              </a:rPr>
              <a:t>규약 </a:t>
            </a:r>
            <a:r>
              <a:rPr lang="en-US" altLang="ko-KR" b="1" dirty="0">
                <a:latin typeface="Times New Roman" panose="02020603050405020304" pitchFamily="18" charset="0"/>
              </a:rPr>
              <a:t>- </a:t>
            </a:r>
            <a:r>
              <a:rPr lang="ko-KR" altLang="en-US" b="1" dirty="0">
                <a:latin typeface="Times New Roman" panose="02020603050405020304" pitchFamily="18" charset="0"/>
              </a:rPr>
              <a:t>전자 지불 표준 </a:t>
            </a:r>
            <a:r>
              <a:rPr lang="ko-KR" altLang="en-US" b="1" dirty="0" smtClean="0">
                <a:latin typeface="Times New Roman" panose="02020603050405020304" pitchFamily="18" charset="0"/>
              </a:rPr>
              <a:t>규약</a:t>
            </a:r>
            <a:endParaRPr lang="en-US" altLang="ko-KR" b="1" dirty="0" smtClean="0">
              <a:latin typeface="Times New Roman" panose="02020603050405020304" pitchFamily="18" charset="0"/>
            </a:endParaRPr>
          </a:p>
          <a:p>
            <a:pPr marL="360363" lvl="1" indent="-184150" latinLnBrk="1"/>
            <a:r>
              <a:rPr lang="ko-KR" altLang="en-US" dirty="0"/>
              <a:t>∙ 주문 </a:t>
            </a:r>
            <a:r>
              <a:rPr lang="en-US" altLang="ko-KR" dirty="0"/>
              <a:t>= </a:t>
            </a:r>
            <a:r>
              <a:rPr lang="ko-KR" altLang="en-US" dirty="0"/>
              <a:t>주문서 </a:t>
            </a:r>
            <a:r>
              <a:rPr lang="en-US" altLang="ko-KR" dirty="0"/>
              <a:t>+ </a:t>
            </a:r>
            <a:r>
              <a:rPr lang="ko-KR" altLang="en-US" dirty="0"/>
              <a:t>암호화된 신용카드번호 </a:t>
            </a:r>
            <a:r>
              <a:rPr lang="en-US" altLang="ko-KR" dirty="0"/>
              <a:t>+ </a:t>
            </a:r>
            <a:r>
              <a:rPr lang="ko-KR" altLang="en-US" dirty="0"/>
              <a:t>전자서명</a:t>
            </a:r>
          </a:p>
          <a:p>
            <a:pPr marL="360363" lvl="1" indent="-184150" latinLnBrk="1"/>
            <a:r>
              <a:rPr lang="ko-KR" altLang="en-US" dirty="0" smtClean="0"/>
              <a:t>∙ </a:t>
            </a:r>
            <a:r>
              <a:rPr lang="ko-KR" altLang="en-US" dirty="0"/>
              <a:t>결재회사</a:t>
            </a:r>
            <a:r>
              <a:rPr lang="en-US" altLang="ko-KR" dirty="0"/>
              <a:t>: </a:t>
            </a:r>
            <a:r>
              <a:rPr lang="ko-KR" altLang="en-US" dirty="0"/>
              <a:t>신용카드번호 해독 및 전자서명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241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전자상거래 데이터베이스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상품이나 서비스의 판매를 위한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</a:t>
            </a:r>
            <a:r>
              <a:rPr lang="en-US" altLang="ko-KR" dirty="0" smtClean="0"/>
              <a:t>: Customer</a:t>
            </a:r>
          </a:p>
          <a:p>
            <a:pPr lvl="1"/>
            <a:r>
              <a:rPr lang="ko-KR" altLang="en-US" dirty="0" smtClean="0"/>
              <a:t>상품 목록 및 상세내역</a:t>
            </a:r>
            <a:r>
              <a:rPr lang="en-US" altLang="ko-KR" dirty="0" smtClean="0"/>
              <a:t>: Product, Catalog</a:t>
            </a:r>
          </a:p>
          <a:p>
            <a:pPr lvl="1"/>
            <a:r>
              <a:rPr lang="en-US" altLang="ko-KR" dirty="0" smtClean="0"/>
              <a:t>Shopping cart,</a:t>
            </a:r>
            <a:r>
              <a:rPr lang="ko-KR" altLang="en-US" dirty="0" smtClean="0"/>
              <a:t> 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ShoppingCart</a:t>
            </a:r>
            <a:r>
              <a:rPr lang="en-US" altLang="ko-KR" dirty="0" smtClean="0"/>
              <a:t>, Order, Payment</a:t>
            </a:r>
          </a:p>
          <a:p>
            <a:r>
              <a:rPr lang="ko-KR" altLang="en-US" dirty="0" smtClean="0"/>
              <a:t>부가 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고객이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을 통한 거래를 즐겁게 느끼도록 하는데 필요한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 서비스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고급 </a:t>
            </a:r>
            <a:r>
              <a:rPr lang="en-US" altLang="ko-KR" dirty="0" smtClean="0"/>
              <a:t>e-catalog</a:t>
            </a:r>
          </a:p>
          <a:p>
            <a:pPr lvl="1"/>
            <a:r>
              <a:rPr lang="ko-KR" altLang="en-US" dirty="0" smtClean="0"/>
              <a:t>상품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 프로필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31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Multimedia 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Multimedia Information System?</a:t>
            </a:r>
          </a:p>
          <a:p>
            <a:pPr lvl="1"/>
            <a:r>
              <a:rPr lang="ko-KR" altLang="en-US" dirty="0" smtClean="0"/>
              <a:t>몇 년 이내에 우리의 일상생활에 깊이 파고 들 것으로 예상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멀티미디어 응용을 처리하기 위한 고속 통신망에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단말 장비</a:t>
            </a:r>
            <a:r>
              <a:rPr lang="en-US" altLang="ko-KR" dirty="0" smtClean="0"/>
              <a:t>: HDTV or Computer Workstation</a:t>
            </a:r>
          </a:p>
          <a:p>
            <a:pPr lvl="1"/>
            <a:r>
              <a:rPr lang="ko-KR" altLang="en-US" dirty="0" smtClean="0"/>
              <a:t>대량의 멀티미디어 컨텐츠를 포함하고 있는 디지털 도서관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이미지와 비디오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r>
              <a:rPr lang="en-US" altLang="ko-KR" dirty="0" smtClean="0"/>
              <a:t>Multimedia DB?</a:t>
            </a:r>
          </a:p>
          <a:p>
            <a:pPr lvl="1"/>
            <a:r>
              <a:rPr lang="ko-KR" altLang="en-US" dirty="0" smtClean="0"/>
              <a:t>멀티미디어 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종류</a:t>
            </a:r>
            <a:r>
              <a:rPr lang="en-US" altLang="ko-KR" dirty="0" smtClean="0"/>
              <a:t>: image, audio, text/document, animation, graphics, …</a:t>
            </a:r>
          </a:p>
          <a:p>
            <a:pPr lvl="2"/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제작 일시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제작자</a:t>
            </a:r>
            <a:r>
              <a:rPr lang="en-US" altLang="ko-KR" dirty="0" smtClean="0"/>
              <a:t>, category, …</a:t>
            </a:r>
          </a:p>
          <a:p>
            <a:pPr lvl="1"/>
            <a:r>
              <a:rPr lang="ko-KR" altLang="en-US" dirty="0" smtClean="0"/>
              <a:t>소량의 멀티미디어 데이터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외부에 저장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대량의 멀티미디어 데이터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에 저장하는 것이 효율적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62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Multimedia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멀티미디어 데이터의 저장 및 검색 기능을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질의 유형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내용 기반 검색</a:t>
            </a:r>
            <a:r>
              <a:rPr lang="en-US" altLang="ko-KR" dirty="0" smtClean="0"/>
              <a:t>(content-based retrieval)</a:t>
            </a:r>
          </a:p>
          <a:p>
            <a:pPr lvl="2"/>
            <a:r>
              <a:rPr lang="en-US" altLang="ko-KR" dirty="0" smtClean="0"/>
              <a:t>Video DB</a:t>
            </a:r>
            <a:r>
              <a:rPr lang="ko-KR" altLang="en-US" dirty="0" smtClean="0"/>
              <a:t>에서 타이거 우즈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포함된 모든 비디오 찾기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박지성 선수가 골을 넣는 장면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활동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포함된 비디오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내용을 기반으로 멀티미디어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를 조직하고</a:t>
            </a:r>
            <a:r>
              <a:rPr lang="en-US" altLang="ko-KR" dirty="0" smtClean="0"/>
              <a:t>, indexing</a:t>
            </a:r>
            <a:r>
              <a:rPr lang="ko-KR" altLang="en-US" dirty="0" smtClean="0"/>
              <a:t>이 가능한 모델이 필요</a:t>
            </a:r>
            <a:endParaRPr lang="en-US" altLang="ko-KR" dirty="0" smtClean="0"/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내용의 수학적 특성을 식별하는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의 자동 분석</a:t>
            </a:r>
            <a:r>
              <a:rPr lang="en-US" altLang="ko-KR" dirty="0" smtClean="0"/>
              <a:t>(automatic analysis)</a:t>
            </a:r>
            <a:r>
              <a:rPr lang="ko-KR" altLang="en-US" dirty="0" smtClean="0"/>
              <a:t>에 기반을 둔 기법</a:t>
            </a:r>
            <a:r>
              <a:rPr lang="en-US" altLang="ko-KR" dirty="0" smtClean="0"/>
              <a:t>: source</a:t>
            </a:r>
            <a:r>
              <a:rPr lang="ko-KR" altLang="en-US" dirty="0" smtClean="0"/>
              <a:t> 유형별로 상이한 기법 필요</a:t>
            </a:r>
            <a:endParaRPr lang="en-US" altLang="ko-KR" dirty="0" smtClean="0"/>
          </a:p>
          <a:p>
            <a:pPr lvl="2">
              <a:buFont typeface="+mj-ea"/>
              <a:buAutoNum type="circleNumDbPlain"/>
            </a:pPr>
            <a:r>
              <a:rPr lang="en-US" altLang="ko-KR" dirty="0" smtClean="0"/>
              <a:t>Source</a:t>
            </a:r>
            <a:r>
              <a:rPr lang="ko-KR" altLang="en-US" dirty="0" smtClean="0"/>
              <a:t>에서 관심 있는 객체와 활동을 수작업으로 식별</a:t>
            </a:r>
            <a:r>
              <a:rPr lang="en-US" altLang="ko-KR" dirty="0" smtClean="0"/>
              <a:t>(manual identification)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indexing</a:t>
            </a:r>
            <a:r>
              <a:rPr lang="ko-KR" altLang="en-US" dirty="0" smtClean="0"/>
              <a:t>하는 기법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종류의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에 적용 가능하나</a:t>
            </a:r>
            <a:r>
              <a:rPr lang="en-US" altLang="ko-KR" dirty="0" smtClean="0"/>
              <a:t>, manual preprocessing </a:t>
            </a:r>
            <a:r>
              <a:rPr lang="ko-KR" altLang="en-US" dirty="0" smtClean="0"/>
              <a:t>과정이 필요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상이한 유형의 데이터로 구성되는 복합 객체를 처리할 수 있는 기능이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82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Multimedia Data</a:t>
            </a:r>
            <a:r>
              <a:rPr lang="ko-KR" altLang="en-US" dirty="0" smtClean="0"/>
              <a:t>의 특성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Image</a:t>
                </a:r>
              </a:p>
              <a:p>
                <a:pPr lvl="1"/>
                <a:r>
                  <a:rPr lang="ko-KR" altLang="en-US" dirty="0" smtClean="0"/>
                  <a:t>이미지 데이터 </a:t>
                </a:r>
                <a:r>
                  <a:rPr lang="en-US" altLang="ko-KR" dirty="0" smtClean="0"/>
                  <a:t>=</a:t>
                </a:r>
                <a:r>
                  <a:rPr lang="ko-KR" altLang="en-US" dirty="0" err="1" smtClean="0"/>
                  <a:t>화소</a:t>
                </a:r>
                <a:r>
                  <a:rPr lang="en-US" altLang="ko-KR" dirty="0" smtClean="0"/>
                  <a:t>(pixel: picture element)</a:t>
                </a:r>
                <a:r>
                  <a:rPr lang="ko-KR" altLang="en-US" dirty="0" smtClean="0"/>
                  <a:t>의 집합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원래의 형태 </a:t>
                </a:r>
                <a:r>
                  <a:rPr lang="en-US" altLang="ko-KR" dirty="0" smtClean="0"/>
                  <a:t>or </a:t>
                </a:r>
                <a:r>
                  <a:rPr lang="ko-KR" altLang="en-US" dirty="0" smtClean="0"/>
                  <a:t>압축 형태로 저장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Image shape descriptor: </a:t>
                </a:r>
                <a:r>
                  <a:rPr lang="ko-KR" altLang="en-US" dirty="0" smtClean="0"/>
                  <a:t>이미지의 도형적 형상을 기술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Image = m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/>
                  <a:t>n grid of cells. </a:t>
                </a:r>
              </a:p>
              <a:p>
                <a:pPr lvl="1"/>
                <a:r>
                  <a:rPr lang="ko-KR" altLang="en-US" dirty="0" smtClean="0"/>
                  <a:t>압축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저장되는 </a:t>
                </a:r>
                <a:r>
                  <a:rPr lang="en-US" altLang="ko-KR" dirty="0" smtClean="0"/>
                  <a:t>cell</a:t>
                </a:r>
                <a:r>
                  <a:rPr lang="ko-KR" altLang="en-US" dirty="0" smtClean="0"/>
                  <a:t>의 수는 줄이고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도형적 특성은 유지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Format : GIF(Graphics Interchange Format), JPEG(Joint Photographic Experts Group) </a:t>
                </a:r>
                <a:r>
                  <a:rPr lang="ko-KR" altLang="en-US" dirty="0" smtClean="0"/>
                  <a:t>등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변환 방법 </a:t>
                </a:r>
                <a:r>
                  <a:rPr lang="en-US" altLang="ko-KR" dirty="0" smtClean="0"/>
                  <a:t>: DFT(Discrete Fourier Transform), DCT(Discrete Cosine Transform), Wavelet Transform </a:t>
                </a:r>
                <a:r>
                  <a:rPr lang="ko-KR" altLang="en-US" dirty="0" smtClean="0"/>
                  <a:t>등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이미지 </a:t>
                </a:r>
                <a:r>
                  <a:rPr lang="en-US" altLang="ko-KR" dirty="0" smtClean="0"/>
                  <a:t>DB</a:t>
                </a:r>
                <a:r>
                  <a:rPr lang="ko-KR" altLang="en-US" dirty="0" smtClean="0"/>
                  <a:t>에 대한 질의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유형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주어진 이미지</a:t>
                </a:r>
                <a:r>
                  <a:rPr lang="en-US" altLang="ko-KR" dirty="0" smtClean="0"/>
                  <a:t>(or pattern)</a:t>
                </a:r>
                <a:r>
                  <a:rPr lang="ko-KR" altLang="en-US" dirty="0" smtClean="0"/>
                  <a:t>와 유사한 이미지를 검색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검색 방법</a:t>
                </a:r>
                <a:r>
                  <a:rPr lang="en-US" altLang="ko-KR" dirty="0" smtClean="0"/>
                  <a:t>: ①Distance function </a:t>
                </a:r>
                <a:r>
                  <a:rPr lang="ko-KR" altLang="en-US" dirty="0" smtClean="0"/>
                  <a:t>사용</a:t>
                </a:r>
                <a:r>
                  <a:rPr lang="en-US" altLang="ko-KR" dirty="0" smtClean="0"/>
                  <a:t>, ②Transformation approach</a:t>
                </a:r>
              </a:p>
              <a:p>
                <a:r>
                  <a:rPr lang="en-US" altLang="ko-KR" dirty="0" smtClean="0"/>
                  <a:t>Text/Document</a:t>
                </a:r>
              </a:p>
              <a:p>
                <a:pPr lvl="1"/>
                <a:r>
                  <a:rPr lang="ko-KR" altLang="en-US" dirty="0" smtClean="0"/>
                  <a:t>텍스트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문서 데이터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기사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책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잡지 등의 </a:t>
                </a:r>
                <a:r>
                  <a:rPr lang="en-US" altLang="ko-KR" dirty="0" smtClean="0"/>
                  <a:t>full text</a:t>
                </a:r>
              </a:p>
              <a:p>
                <a:pPr lvl="1"/>
                <a:r>
                  <a:rPr lang="en-US" altLang="ko-KR" dirty="0" smtClean="0"/>
                  <a:t>Indexing: </a:t>
                </a:r>
                <a:r>
                  <a:rPr lang="ko-KR" altLang="en-US" dirty="0" smtClean="0"/>
                  <a:t>텍스트의 </a:t>
                </a:r>
                <a:r>
                  <a:rPr lang="en-US" altLang="ko-KR" dirty="0" smtClean="0"/>
                  <a:t>keyword</a:t>
                </a:r>
                <a:r>
                  <a:rPr lang="ko-KR" altLang="en-US" dirty="0" smtClean="0"/>
                  <a:t>와 이들의 상대적 빈도수에 따라 작성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359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Multimedia Data</a:t>
            </a:r>
            <a:r>
              <a:rPr lang="ko-KR" altLang="en-US" dirty="0" smtClean="0"/>
              <a:t>의 특성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EB933B"/>
              </a:buClr>
            </a:pPr>
            <a:r>
              <a:rPr lang="en-US" altLang="ko-KR" dirty="0">
                <a:solidFill>
                  <a:srgbClr val="000000"/>
                </a:solidFill>
              </a:rPr>
              <a:t>Video</a:t>
            </a:r>
          </a:p>
          <a:p>
            <a:pPr lvl="1">
              <a:buClr>
                <a:srgbClr val="BB9321"/>
              </a:buClr>
            </a:pPr>
            <a:r>
              <a:rPr lang="ko-KR" altLang="en-US" dirty="0">
                <a:solidFill>
                  <a:srgbClr val="000000"/>
                </a:solidFill>
              </a:rPr>
              <a:t>비디오 데이터  </a:t>
            </a:r>
            <a:r>
              <a:rPr lang="en-US" altLang="ko-KR" dirty="0">
                <a:solidFill>
                  <a:srgbClr val="000000"/>
                </a:solidFill>
              </a:rPr>
              <a:t>= sequence of frames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 lvl="2">
              <a:buClr>
                <a:srgbClr val="BB9321"/>
              </a:buClr>
            </a:pPr>
            <a:r>
              <a:rPr lang="en-US" altLang="ko-KR" dirty="0" smtClean="0">
                <a:solidFill>
                  <a:srgbClr val="000000"/>
                </a:solidFill>
              </a:rPr>
              <a:t>Frame </a:t>
            </a:r>
            <a:r>
              <a:rPr lang="en-US" altLang="ko-KR" dirty="0">
                <a:solidFill>
                  <a:srgbClr val="000000"/>
                </a:solidFill>
              </a:rPr>
              <a:t>= still image(</a:t>
            </a:r>
            <a:r>
              <a:rPr lang="ko-KR" altLang="en-US" dirty="0">
                <a:solidFill>
                  <a:srgbClr val="000000"/>
                </a:solidFill>
              </a:rPr>
              <a:t>정적 이미지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BB9321"/>
              </a:buClr>
            </a:pPr>
            <a:r>
              <a:rPr lang="ko-KR" altLang="en-US" dirty="0" smtClean="0">
                <a:solidFill>
                  <a:srgbClr val="000000"/>
                </a:solidFill>
              </a:rPr>
              <a:t>여러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개의</a:t>
            </a:r>
            <a:r>
              <a:rPr lang="en-US" altLang="ko-KR" dirty="0" smtClean="0">
                <a:solidFill>
                  <a:srgbClr val="000000"/>
                </a:solidFill>
              </a:rPr>
              <a:t> video segment</a:t>
            </a:r>
            <a:r>
              <a:rPr lang="ko-KR" altLang="en-US" dirty="0" smtClean="0">
                <a:solidFill>
                  <a:srgbClr val="000000"/>
                </a:solidFill>
              </a:rPr>
              <a:t>로 나누어 저장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 lvl="2">
              <a:buClr>
                <a:srgbClr val="BB9321"/>
              </a:buClr>
            </a:pPr>
            <a:r>
              <a:rPr lang="ko-KR" altLang="en-US" dirty="0" smtClean="0">
                <a:solidFill>
                  <a:srgbClr val="000000"/>
                </a:solidFill>
              </a:rPr>
              <a:t>각 </a:t>
            </a:r>
            <a:r>
              <a:rPr lang="en-US" altLang="ko-KR" dirty="0" smtClean="0">
                <a:solidFill>
                  <a:srgbClr val="000000"/>
                </a:solidFill>
              </a:rPr>
              <a:t>segment</a:t>
            </a:r>
            <a:r>
              <a:rPr lang="ko-KR" altLang="en-US" dirty="0" smtClean="0">
                <a:solidFill>
                  <a:srgbClr val="000000"/>
                </a:solidFill>
              </a:rPr>
              <a:t>는 시작과 종료 </a:t>
            </a:r>
            <a:r>
              <a:rPr lang="en-US" altLang="ko-KR" dirty="0" smtClean="0">
                <a:solidFill>
                  <a:srgbClr val="000000"/>
                </a:solidFill>
              </a:rPr>
              <a:t>frame</a:t>
            </a:r>
            <a:r>
              <a:rPr lang="ko-KR" altLang="en-US" dirty="0" smtClean="0">
                <a:solidFill>
                  <a:srgbClr val="000000"/>
                </a:solidFill>
              </a:rPr>
              <a:t>으로 식별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2">
              <a:buClr>
                <a:srgbClr val="BB9321"/>
              </a:buClr>
            </a:pPr>
            <a:r>
              <a:rPr lang="ko-KR" altLang="en-US" dirty="0">
                <a:solidFill>
                  <a:srgbClr val="000000"/>
                </a:solidFill>
              </a:rPr>
              <a:t>압축 </a:t>
            </a:r>
            <a:r>
              <a:rPr lang="en-US" altLang="ko-KR" dirty="0">
                <a:solidFill>
                  <a:srgbClr val="000000"/>
                </a:solidFill>
              </a:rPr>
              <a:t>format: </a:t>
            </a:r>
            <a:r>
              <a:rPr lang="en-US" altLang="ko-KR" dirty="0" smtClean="0">
                <a:solidFill>
                  <a:srgbClr val="000000"/>
                </a:solidFill>
              </a:rPr>
              <a:t>MPEG(Motion Picture Experts Group)</a:t>
            </a:r>
          </a:p>
          <a:p>
            <a:pPr lvl="1">
              <a:buClr>
                <a:srgbClr val="BB9321"/>
              </a:buClr>
            </a:pPr>
            <a:r>
              <a:rPr lang="en-US" altLang="ko-KR" dirty="0" smtClean="0">
                <a:solidFill>
                  <a:srgbClr val="000000"/>
                </a:solidFill>
              </a:rPr>
              <a:t>Segment</a:t>
            </a:r>
            <a:r>
              <a:rPr lang="ko-KR" altLang="en-US" dirty="0" smtClean="0">
                <a:solidFill>
                  <a:srgbClr val="000000"/>
                </a:solidFill>
              </a:rPr>
              <a:t>는 객체와 활동으로 </a:t>
            </a:r>
            <a:r>
              <a:rPr lang="en-US" altLang="ko-KR" dirty="0" smtClean="0">
                <a:solidFill>
                  <a:srgbClr val="000000"/>
                </a:solidFill>
              </a:rPr>
              <a:t>indexing </a:t>
            </a:r>
            <a:r>
              <a:rPr lang="ko-KR" altLang="en-US" dirty="0" smtClean="0">
                <a:solidFill>
                  <a:srgbClr val="000000"/>
                </a:solidFill>
              </a:rPr>
              <a:t>가능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2">
              <a:buClr>
                <a:srgbClr val="BB9321"/>
              </a:buClr>
            </a:pPr>
            <a:r>
              <a:rPr lang="en-US" altLang="ko-KR" dirty="0" smtClean="0">
                <a:solidFill>
                  <a:srgbClr val="000000"/>
                </a:solidFill>
              </a:rPr>
              <a:t>Frame segment tree </a:t>
            </a:r>
            <a:r>
              <a:rPr lang="ko-KR" altLang="en-US" dirty="0" smtClean="0">
                <a:solidFill>
                  <a:srgbClr val="000000"/>
                </a:solidFill>
              </a:rPr>
              <a:t>기법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 smtClean="0"/>
              <a:t>Audio</a:t>
            </a:r>
          </a:p>
          <a:p>
            <a:pPr lvl="1"/>
            <a:r>
              <a:rPr lang="ko-KR" altLang="en-US" dirty="0" smtClean="0"/>
              <a:t>오디오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음성 데이터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연설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 등의 녹음 자료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특성</a:t>
            </a:r>
            <a:r>
              <a:rPr lang="en-US" altLang="ko-KR" dirty="0" smtClean="0"/>
              <a:t>: loudness(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), intensity(</a:t>
            </a:r>
            <a:r>
              <a:rPr lang="ko-KR" altLang="en-US" dirty="0" smtClean="0"/>
              <a:t>강도</a:t>
            </a:r>
            <a:r>
              <a:rPr lang="en-US" altLang="ko-KR" dirty="0" smtClean="0"/>
              <a:t>), pitch(</a:t>
            </a:r>
            <a:r>
              <a:rPr lang="ko-KR" altLang="en-US" dirty="0" smtClean="0"/>
              <a:t>고저</a:t>
            </a:r>
            <a:r>
              <a:rPr lang="en-US" altLang="ko-KR" dirty="0" smtClean="0"/>
              <a:t>), clarity(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Indexing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유사도 기반 인덱싱</a:t>
            </a:r>
            <a:r>
              <a:rPr lang="en-US" altLang="ko-KR" dirty="0" smtClean="0"/>
              <a:t>(similarity-based indexing)</a:t>
            </a:r>
          </a:p>
          <a:p>
            <a:pPr lvl="2"/>
            <a:r>
              <a:rPr lang="en-US" altLang="ko-KR" dirty="0" smtClean="0"/>
              <a:t>Discrete transformation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음성에 대한 주요 특징을 식별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537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Multimedia Data </a:t>
            </a:r>
            <a:r>
              <a:rPr lang="ko-KR" altLang="en-US" dirty="0" smtClean="0"/>
              <a:t>관리상의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0363" indent="-360363">
              <a:buFont typeface="+mj-lt"/>
              <a:buAutoNum type="romanUcPeriod"/>
            </a:pPr>
            <a:r>
              <a:rPr lang="en-US" altLang="ko-KR" dirty="0" smtClean="0"/>
              <a:t>Modeling</a:t>
            </a:r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en-US" altLang="ko-KR" dirty="0" smtClean="0"/>
              <a:t>DB or </a:t>
            </a:r>
            <a:r>
              <a:rPr lang="ko-KR" altLang="en-US" dirty="0" smtClean="0"/>
              <a:t>정보검색시스템의 모델링 기법을 적용할 수 있음</a:t>
            </a:r>
            <a:endParaRPr lang="en-US" altLang="ko-KR" dirty="0" smtClean="0"/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 smtClean="0"/>
              <a:t>광범위한 유형의 데이터로 구성되는 복합 객체의 처리는 아직까지 적절한 방법이 없는 상태</a:t>
            </a:r>
            <a:endParaRPr lang="en-US" altLang="ko-KR" dirty="0" smtClean="0"/>
          </a:p>
          <a:p>
            <a:pPr marL="360363" indent="-360363">
              <a:buFont typeface="+mj-lt"/>
              <a:buAutoNum type="romanUcPeriod"/>
            </a:pPr>
            <a:r>
              <a:rPr lang="en-US" altLang="ko-KR" dirty="0" smtClean="0"/>
              <a:t>Design</a:t>
            </a:r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 smtClean="0"/>
              <a:t>일반적인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설계 절차를 적용하는 것은 부적절</a:t>
            </a:r>
            <a:endParaRPr lang="en-US" altLang="ko-KR" dirty="0" smtClean="0"/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 smtClean="0"/>
              <a:t>활발하게 연구가 진행 중에 있음</a:t>
            </a:r>
            <a:endParaRPr lang="en-US" altLang="ko-KR" dirty="0" smtClean="0"/>
          </a:p>
          <a:p>
            <a:pPr marL="360363" indent="-360363">
              <a:buFont typeface="+mj-lt"/>
              <a:buAutoNum type="romanUcPeriod"/>
            </a:pPr>
            <a:r>
              <a:rPr lang="en-US" altLang="ko-KR" dirty="0" smtClean="0"/>
              <a:t>Storage</a:t>
            </a:r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 smtClean="0"/>
              <a:t>디스크 형태의 저장장치를 사용하는 것이 어려움</a:t>
            </a:r>
            <a:endParaRPr lang="en-US" altLang="ko-KR" dirty="0" smtClean="0"/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 smtClean="0"/>
              <a:t>효율적인 동기화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인덱싱 기법에 대한 연구가 진행 중</a:t>
            </a:r>
            <a:endParaRPr lang="en-US" altLang="ko-KR" dirty="0" smtClean="0"/>
          </a:p>
          <a:p>
            <a:pPr marL="360363" indent="-360363">
              <a:buFont typeface="+mj-lt"/>
              <a:buAutoNum type="romanUcPeriod"/>
            </a:pPr>
            <a:r>
              <a:rPr lang="en-US" altLang="ko-KR" dirty="0" smtClean="0"/>
              <a:t>Query &amp; Retrieval</a:t>
            </a:r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 smtClean="0"/>
              <a:t>효율적인 </a:t>
            </a:r>
            <a:r>
              <a:rPr lang="ko-KR" altLang="en-US" dirty="0" err="1" smtClean="0"/>
              <a:t>질의문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질의문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최적화가 모두 어려움 </a:t>
            </a:r>
            <a:endParaRPr lang="en-US" altLang="ko-KR" dirty="0" smtClean="0"/>
          </a:p>
          <a:p>
            <a:pPr marL="360363" indent="-360363">
              <a:buFont typeface="+mj-lt"/>
              <a:buAutoNum type="romanUcPeriod"/>
            </a:pPr>
            <a:r>
              <a:rPr lang="en-US" altLang="ko-KR" dirty="0" smtClean="0"/>
              <a:t>Performance</a:t>
            </a:r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 smtClean="0"/>
              <a:t>사용자가 만족할만한 수준의 성능을 보장하지 못함</a:t>
            </a:r>
            <a:endParaRPr lang="en-US" altLang="ko-KR" dirty="0" smtClean="0"/>
          </a:p>
          <a:p>
            <a:pPr marL="715963" lvl="1" indent="-360363">
              <a:buFont typeface="Wingdings" panose="05000000000000000000" pitchFamily="2" charset="2"/>
              <a:buChar char="§"/>
            </a:pPr>
            <a:r>
              <a:rPr lang="ko-KR" altLang="en-US" dirty="0" smtClean="0"/>
              <a:t>병렬처리</a:t>
            </a:r>
            <a:r>
              <a:rPr lang="en-US" altLang="ko-KR" dirty="0" smtClean="0"/>
              <a:t>(parallel processing) </a:t>
            </a:r>
            <a:r>
              <a:rPr lang="ko-KR" altLang="en-US" dirty="0" smtClean="0"/>
              <a:t>기법의 적용을 고려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4360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Multimedia DB</a:t>
            </a:r>
            <a:r>
              <a:rPr lang="ko-KR" altLang="en-US" dirty="0" smtClean="0"/>
              <a:t>의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103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멀티미디어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기술이 획기적으로 발전한다면</a:t>
            </a:r>
            <a:r>
              <a:rPr lang="en-US" altLang="ko-KR" dirty="0" smtClean="0"/>
              <a:t>?</a:t>
            </a:r>
          </a:p>
          <a:p>
            <a:pPr marL="720725" lvl="1" indent="-363538">
              <a:buFont typeface="+mj-ea"/>
              <a:buAutoNum type="circleNumDbPlain"/>
            </a:pPr>
            <a:r>
              <a:rPr lang="ko-KR" altLang="en-US" dirty="0" smtClean="0"/>
              <a:t>문서와 레코드 관리</a:t>
            </a:r>
            <a:endParaRPr lang="en-US" altLang="ko-KR" dirty="0" smtClean="0"/>
          </a:p>
          <a:p>
            <a:pPr marL="1089025" lvl="2" indent="-363538"/>
            <a:r>
              <a:rPr lang="ko-KR" altLang="en-US" dirty="0" smtClean="0"/>
              <a:t>다양한 문서와 상세한 기록의 취급에 </a:t>
            </a:r>
            <a:r>
              <a:rPr lang="ko-KR" altLang="en-US" dirty="0"/>
              <a:t>획기적인 변화가 가능</a:t>
            </a:r>
            <a:endParaRPr lang="en-US" altLang="ko-KR" dirty="0"/>
          </a:p>
          <a:p>
            <a:pPr marL="1089025" lvl="2" indent="-363538"/>
            <a:r>
              <a:rPr lang="ko-KR" altLang="en-US" dirty="0" smtClean="0"/>
              <a:t>엔지니어링 설계 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제조 관련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환지의 의료기록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보험금 신청자료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출판 자료</a:t>
            </a:r>
            <a:r>
              <a:rPr lang="en-US" altLang="ko-KR" dirty="0" smtClean="0"/>
              <a:t>, …</a:t>
            </a:r>
          </a:p>
          <a:p>
            <a:pPr marL="720725" lvl="1" indent="-363538">
              <a:buFont typeface="+mj-ea"/>
              <a:buAutoNum type="circleNumDbPlain"/>
            </a:pPr>
            <a:r>
              <a:rPr lang="ko-KR" altLang="en-US" dirty="0" smtClean="0"/>
              <a:t>지식 보급</a:t>
            </a:r>
            <a:endParaRPr lang="en-US" altLang="ko-KR" dirty="0" smtClean="0"/>
          </a:p>
          <a:p>
            <a:pPr marL="1089025" lvl="2" indent="-363538"/>
            <a:r>
              <a:rPr lang="ko-KR" altLang="en-US" dirty="0" smtClean="0"/>
              <a:t>지식 보급 방법의 경이적 성장이 가능</a:t>
            </a:r>
            <a:endParaRPr lang="en-US" altLang="ko-KR" dirty="0" smtClean="0"/>
          </a:p>
          <a:p>
            <a:pPr marL="1089025" lvl="2" indent="-363538"/>
            <a:r>
              <a:rPr lang="ko-KR" altLang="en-US" dirty="0" smtClean="0"/>
              <a:t>디지털 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카탈로그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백과사전</a:t>
            </a:r>
            <a:r>
              <a:rPr lang="en-US" altLang="ko-KR" dirty="0" smtClean="0"/>
              <a:t>, …</a:t>
            </a:r>
          </a:p>
          <a:p>
            <a:pPr marL="720725" lvl="1" indent="-363538">
              <a:buFont typeface="+mj-ea"/>
              <a:buAutoNum type="circleNumDbPlain"/>
            </a:pPr>
            <a:r>
              <a:rPr lang="ko-KR" altLang="en-US" dirty="0" smtClean="0"/>
              <a:t>교육과 훈련</a:t>
            </a:r>
            <a:endParaRPr lang="en-US" altLang="ko-KR" dirty="0" smtClean="0"/>
          </a:p>
          <a:p>
            <a:pPr marL="1089025" lvl="2" indent="-363538"/>
            <a:r>
              <a:rPr lang="ko-KR" altLang="en-US" dirty="0" smtClean="0"/>
              <a:t>강의 자료를 멀티미디어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로 작성하여 높은 성과를 기대</a:t>
            </a:r>
            <a:endParaRPr lang="en-US" altLang="ko-KR" dirty="0" smtClean="0"/>
          </a:p>
          <a:p>
            <a:pPr marL="1089025" lvl="2" indent="-363538"/>
            <a:r>
              <a:rPr lang="ko-KR" altLang="en-US" dirty="0" smtClean="0"/>
              <a:t>디지털 도서관</a:t>
            </a:r>
            <a:endParaRPr lang="en-US" altLang="ko-KR" dirty="0" smtClean="0"/>
          </a:p>
          <a:p>
            <a:pPr marL="720725" lvl="1" indent="-363538">
              <a:buFont typeface="+mj-ea"/>
              <a:buAutoNum type="circleNumDbPlain"/>
            </a:pPr>
            <a:r>
              <a:rPr lang="ko-KR" altLang="en-US" dirty="0" smtClean="0"/>
              <a:t>마케팅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여행</a:t>
            </a:r>
            <a:endParaRPr lang="en-US" altLang="ko-KR" dirty="0" smtClean="0"/>
          </a:p>
          <a:p>
            <a:pPr marL="1089025" lvl="2" indent="-363538"/>
            <a:r>
              <a:rPr lang="ko-KR" altLang="en-US" dirty="0" smtClean="0"/>
              <a:t>효과적인 제품 설명에서 박물관의 가상 관람에 이르기까지 거의 무제한의 발전을 기대</a:t>
            </a:r>
            <a:endParaRPr lang="en-US" altLang="ko-KR" dirty="0" smtClean="0"/>
          </a:p>
          <a:p>
            <a:pPr marL="720725" lvl="1" indent="-363538">
              <a:buFont typeface="+mj-ea"/>
              <a:buAutoNum type="circleNumDbPlain"/>
            </a:pPr>
            <a:r>
              <a:rPr lang="ko-KR" altLang="en-US" dirty="0" smtClean="0"/>
              <a:t>실시간 제어 및 감시</a:t>
            </a:r>
            <a:endParaRPr lang="en-US" altLang="ko-KR" dirty="0" smtClean="0"/>
          </a:p>
          <a:p>
            <a:pPr marL="1089025" lvl="2" indent="-363538"/>
            <a:r>
              <a:rPr lang="ko-KR" altLang="en-US" dirty="0" smtClean="0"/>
              <a:t>제조 공정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핵 발전소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중환자실의 환자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운송 시스템과 같은 복잡한 작업을 감시하고 제어하는 효과적인 방법이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537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 Computing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78402"/>
            <a:ext cx="8229601" cy="484983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등장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PC, Laptop, PDA(Personal Digital Assistant), Notebook </a:t>
            </a:r>
            <a:r>
              <a:rPr lang="ko-KR" altLang="en-US" dirty="0" smtClean="0"/>
              <a:t>등의 이용이 확산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Wireless LAN, Cellular digital packet network </a:t>
            </a:r>
            <a:r>
              <a:rPr lang="ko-KR" altLang="en-US" dirty="0" smtClean="0"/>
              <a:t>등을 기반으로 한 저비용의 무선 디지털 통신 기반 구조의 개발</a:t>
            </a:r>
            <a:endParaRPr lang="en-US" altLang="ko-KR" dirty="0" smtClean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컴퓨팅의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응용 분야에서 유용하게 이용되고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더욱 확산될 것으로 확신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여행 중의 업무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 중인 화물의 위치 추적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재난 현장에서의 상황 보고</a:t>
            </a:r>
            <a:r>
              <a:rPr lang="en-US" altLang="ko-KR" dirty="0" smtClean="0"/>
              <a:t>, …</a:t>
            </a:r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컴퓨팅에서의 </a:t>
            </a:r>
            <a:r>
              <a:rPr lang="en-US" altLang="ko-KR" dirty="0" smtClean="0"/>
              <a:t>Issues</a:t>
            </a:r>
          </a:p>
          <a:p>
            <a:pPr lvl="1"/>
            <a:r>
              <a:rPr lang="en-US" altLang="ko-KR" dirty="0" smtClean="0"/>
              <a:t>Wireless computing</a:t>
            </a:r>
            <a:r>
              <a:rPr lang="ko-KR" altLang="en-US" dirty="0" smtClean="0"/>
              <a:t>에서는 컴퓨터의 위치가 가변적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위치 의존적인 질의 처리가 등장</a:t>
            </a:r>
            <a:r>
              <a:rPr lang="en-US" altLang="ko-KR" dirty="0" smtClean="0"/>
              <a:t>: navigation system</a:t>
            </a:r>
          </a:p>
          <a:p>
            <a:pPr lvl="1"/>
            <a:r>
              <a:rPr lang="ko-KR" altLang="en-US" dirty="0" smtClean="0"/>
              <a:t>배터리 전력</a:t>
            </a:r>
            <a:r>
              <a:rPr lang="en-US" altLang="ko-KR" dirty="0" smtClean="0"/>
              <a:t>(or </a:t>
            </a:r>
            <a:r>
              <a:rPr lang="ko-KR" altLang="en-US" dirty="0" smtClean="0"/>
              <a:t>용량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가장 중요한 자원으로 격상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컴퓨터는 때때로 네트워크로부터 단절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단절된 상태에서의 작업 지속은 데이터의 일관성 문제를 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3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 Computing</a:t>
            </a:r>
            <a:r>
              <a:rPr lang="ko-KR" altLang="en-US" dirty="0" smtClean="0"/>
              <a:t>의 일반적 구조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57200" y="1310055"/>
            <a:ext cx="8255977" cy="3894989"/>
            <a:chOff x="457200" y="1529862"/>
            <a:chExt cx="8255977" cy="3894989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457200" y="3275135"/>
              <a:ext cx="8255977" cy="413238"/>
            </a:xfrm>
            <a:prstGeom prst="round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고속 유선 네트워크</a:t>
              </a: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975945" y="2312377"/>
              <a:ext cx="2145323" cy="6066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fixed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Host</a:t>
              </a:r>
              <a:endParaRPr lang="ko-KR" altLang="en-US" dirty="0" smtClean="0"/>
            </a:p>
          </p:txBody>
        </p:sp>
        <p:sp>
          <p:nvSpPr>
            <p:cNvPr id="5" name="원통 4"/>
            <p:cNvSpPr/>
            <p:nvPr/>
          </p:nvSpPr>
          <p:spPr bwMode="auto">
            <a:xfrm>
              <a:off x="1428749" y="1529862"/>
              <a:ext cx="1239716" cy="580293"/>
            </a:xfrm>
            <a:prstGeom prst="can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DB</a:t>
              </a:r>
              <a:endParaRPr lang="ko-KR" altLang="en-US" dirty="0" smtClean="0"/>
            </a:p>
          </p:txBody>
        </p:sp>
        <p:cxnSp>
          <p:nvCxnSpPr>
            <p:cNvPr id="7" name="직선 연결선 6"/>
            <p:cNvCxnSpPr>
              <a:stCxn id="5" idx="3"/>
              <a:endCxn id="4" idx="0"/>
            </p:cNvCxnSpPr>
            <p:nvPr/>
          </p:nvCxnSpPr>
          <p:spPr bwMode="auto">
            <a:xfrm>
              <a:off x="2048607" y="2110155"/>
              <a:ext cx="0" cy="2022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>
              <a:stCxn id="4" idx="2"/>
            </p:cNvCxnSpPr>
            <p:nvPr/>
          </p:nvCxnSpPr>
          <p:spPr bwMode="auto">
            <a:xfrm flipH="1">
              <a:off x="2048606" y="2919046"/>
              <a:ext cx="1" cy="360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직사각형 12"/>
            <p:cNvSpPr/>
            <p:nvPr/>
          </p:nvSpPr>
          <p:spPr bwMode="auto">
            <a:xfrm>
              <a:off x="6031523" y="2316772"/>
              <a:ext cx="2145323" cy="6066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fixed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Host</a:t>
              </a:r>
              <a:endParaRPr lang="ko-KR" altLang="en-US" dirty="0" smtClean="0"/>
            </a:p>
          </p:txBody>
        </p:sp>
        <p:sp>
          <p:nvSpPr>
            <p:cNvPr id="14" name="원통 13"/>
            <p:cNvSpPr/>
            <p:nvPr/>
          </p:nvSpPr>
          <p:spPr bwMode="auto">
            <a:xfrm>
              <a:off x="6484327" y="1534257"/>
              <a:ext cx="1239716" cy="580293"/>
            </a:xfrm>
            <a:prstGeom prst="can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DB</a:t>
              </a:r>
              <a:endParaRPr lang="ko-KR" altLang="en-US" dirty="0" smtClean="0"/>
            </a:p>
          </p:txBody>
        </p:sp>
        <p:cxnSp>
          <p:nvCxnSpPr>
            <p:cNvPr id="15" name="직선 연결선 14"/>
            <p:cNvCxnSpPr>
              <a:stCxn id="14" idx="3"/>
              <a:endCxn id="13" idx="0"/>
            </p:cNvCxnSpPr>
            <p:nvPr/>
          </p:nvCxnSpPr>
          <p:spPr bwMode="auto">
            <a:xfrm>
              <a:off x="7104185" y="2114550"/>
              <a:ext cx="0" cy="2022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>
              <a:stCxn id="13" idx="2"/>
            </p:cNvCxnSpPr>
            <p:nvPr/>
          </p:nvCxnSpPr>
          <p:spPr bwMode="auto">
            <a:xfrm flipH="1">
              <a:off x="7104184" y="2923441"/>
              <a:ext cx="1" cy="360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9" name="그룹 38"/>
            <p:cNvGrpSpPr/>
            <p:nvPr/>
          </p:nvGrpSpPr>
          <p:grpSpPr>
            <a:xfrm>
              <a:off x="457200" y="3688373"/>
              <a:ext cx="2540976" cy="1736478"/>
              <a:chOff x="457200" y="3688373"/>
              <a:chExt cx="2540976" cy="1736478"/>
            </a:xfrm>
          </p:grpSpPr>
          <p:sp>
            <p:nvSpPr>
              <p:cNvPr id="18" name="원통 17"/>
              <p:cNvSpPr/>
              <p:nvPr/>
            </p:nvSpPr>
            <p:spPr bwMode="auto">
              <a:xfrm>
                <a:off x="2048605" y="4141178"/>
                <a:ext cx="949571" cy="413238"/>
              </a:xfrm>
              <a:prstGeom prst="can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Mobile DB</a:t>
                </a:r>
                <a:endParaRPr lang="ko-KR" altLang="en-US" dirty="0" smtClean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457200" y="4141178"/>
                <a:ext cx="1371598" cy="413238"/>
                <a:chOff x="677008" y="4141177"/>
                <a:chExt cx="1371598" cy="413238"/>
              </a:xfrm>
            </p:grpSpPr>
            <p:sp>
              <p:nvSpPr>
                <p:cNvPr id="17" name="직사각형 16"/>
                <p:cNvSpPr/>
                <p:nvPr/>
              </p:nvSpPr>
              <p:spPr bwMode="auto">
                <a:xfrm>
                  <a:off x="677008" y="4141177"/>
                  <a:ext cx="1371598" cy="413238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2075" tIns="46038" rIns="92075" bIns="46038" numCol="1" rtlCol="0" anchor="t" anchorCtr="1" compatLnSpc="1">
                  <a:prstTxWarp prst="textNoShape">
                    <a:avLst/>
                  </a:prstTxWarp>
                  <a:normAutofit fontScale="85000" lnSpcReduction="10000"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smtClean="0"/>
                    <a:t>Base Station</a:t>
                  </a:r>
                  <a:endParaRPr lang="ko-KR" altLang="en-US" dirty="0" smtClean="0"/>
                </a:p>
              </p:txBody>
            </p:sp>
            <p:cxnSp>
              <p:nvCxnSpPr>
                <p:cNvPr id="20" name="직선 연결선 19"/>
                <p:cNvCxnSpPr/>
                <p:nvPr/>
              </p:nvCxnSpPr>
              <p:spPr bwMode="auto">
                <a:xfrm>
                  <a:off x="677008" y="4466492"/>
                  <a:ext cx="1371598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3" name="직선 연결선 22"/>
              <p:cNvCxnSpPr>
                <a:stCxn id="17" idx="3"/>
                <a:endCxn id="18" idx="2"/>
              </p:cNvCxnSpPr>
              <p:nvPr/>
            </p:nvCxnSpPr>
            <p:spPr bwMode="auto">
              <a:xfrm>
                <a:off x="1828798" y="4347797"/>
                <a:ext cx="21980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직선 연결선 24"/>
              <p:cNvCxnSpPr>
                <a:stCxn id="17" idx="0"/>
              </p:cNvCxnSpPr>
              <p:nvPr/>
            </p:nvCxnSpPr>
            <p:spPr bwMode="auto">
              <a:xfrm flipV="1">
                <a:off x="1142999" y="3688373"/>
                <a:ext cx="1" cy="4528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직사각형 25"/>
              <p:cNvSpPr/>
              <p:nvPr/>
            </p:nvSpPr>
            <p:spPr bwMode="auto">
              <a:xfrm>
                <a:off x="866040" y="5090743"/>
                <a:ext cx="1925515" cy="3341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0" numCol="1" rtlCol="0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 smtClean="0"/>
                  <a:t>Mobile Hosts</a:t>
                </a:r>
                <a:endParaRPr lang="ko-KR" altLang="en-US" sz="1400" dirty="0" smtClean="0"/>
              </a:p>
            </p:txBody>
          </p:sp>
          <p:sp>
            <p:nvSpPr>
              <p:cNvPr id="27" name="순서도: 연결자 26"/>
              <p:cNvSpPr/>
              <p:nvPr/>
            </p:nvSpPr>
            <p:spPr bwMode="auto">
              <a:xfrm>
                <a:off x="975945" y="51522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28" name="순서도: 연결자 27"/>
              <p:cNvSpPr/>
              <p:nvPr/>
            </p:nvSpPr>
            <p:spPr bwMode="auto">
              <a:xfrm>
                <a:off x="1451607" y="51751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29" name="순서도: 연결자 28"/>
              <p:cNvSpPr/>
              <p:nvPr/>
            </p:nvSpPr>
            <p:spPr bwMode="auto">
              <a:xfrm>
                <a:off x="2151183" y="51294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30" name="순서도: 연결자 29"/>
              <p:cNvSpPr/>
              <p:nvPr/>
            </p:nvSpPr>
            <p:spPr bwMode="auto">
              <a:xfrm>
                <a:off x="2477671" y="5165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cxnSp>
            <p:nvCxnSpPr>
              <p:cNvPr id="32" name="직선 연결선 31"/>
              <p:cNvCxnSpPr>
                <a:stCxn id="27" idx="6"/>
              </p:cNvCxnSpPr>
              <p:nvPr/>
            </p:nvCxnSpPr>
            <p:spPr bwMode="auto">
              <a:xfrm flipH="1" flipV="1">
                <a:off x="668215" y="4466493"/>
                <a:ext cx="353449" cy="7086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>
                <a:stCxn id="28" idx="0"/>
              </p:cNvCxnSpPr>
              <p:nvPr/>
            </p:nvCxnSpPr>
            <p:spPr bwMode="auto">
              <a:xfrm flipH="1" flipV="1">
                <a:off x="947954" y="4466493"/>
                <a:ext cx="526513" cy="7086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직선 연결선 35"/>
              <p:cNvCxnSpPr>
                <a:stCxn id="29" idx="0"/>
                <a:endCxn id="17" idx="2"/>
              </p:cNvCxnSpPr>
              <p:nvPr/>
            </p:nvCxnSpPr>
            <p:spPr bwMode="auto">
              <a:xfrm flipH="1" flipV="1">
                <a:off x="1142999" y="4554416"/>
                <a:ext cx="1031044" cy="5750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직선 연결선 37"/>
              <p:cNvCxnSpPr/>
              <p:nvPr/>
            </p:nvCxnSpPr>
            <p:spPr bwMode="auto">
              <a:xfrm flipH="1" flipV="1">
                <a:off x="1610603" y="4516171"/>
                <a:ext cx="912787" cy="6493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0" name="그룹 39"/>
            <p:cNvGrpSpPr/>
            <p:nvPr/>
          </p:nvGrpSpPr>
          <p:grpSpPr>
            <a:xfrm>
              <a:off x="3393977" y="3688373"/>
              <a:ext cx="2540976" cy="1736478"/>
              <a:chOff x="457200" y="3688373"/>
              <a:chExt cx="2540976" cy="1736478"/>
            </a:xfrm>
          </p:grpSpPr>
          <p:sp>
            <p:nvSpPr>
              <p:cNvPr id="41" name="원통 40"/>
              <p:cNvSpPr/>
              <p:nvPr/>
            </p:nvSpPr>
            <p:spPr bwMode="auto">
              <a:xfrm>
                <a:off x="2048605" y="4141178"/>
                <a:ext cx="949571" cy="413238"/>
              </a:xfrm>
              <a:prstGeom prst="can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Mobile DB</a:t>
                </a:r>
                <a:endParaRPr lang="ko-KR" altLang="en-US" dirty="0" smtClean="0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57200" y="4141178"/>
                <a:ext cx="1371598" cy="413238"/>
                <a:chOff x="677008" y="4141177"/>
                <a:chExt cx="1371598" cy="413238"/>
              </a:xfrm>
            </p:grpSpPr>
            <p:sp>
              <p:nvSpPr>
                <p:cNvPr id="54" name="직사각형 53"/>
                <p:cNvSpPr/>
                <p:nvPr/>
              </p:nvSpPr>
              <p:spPr bwMode="auto">
                <a:xfrm>
                  <a:off x="677008" y="4141177"/>
                  <a:ext cx="1371598" cy="413238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2075" tIns="46038" rIns="92075" bIns="46038" numCol="1" rtlCol="0" anchor="t" anchorCtr="1" compatLnSpc="1">
                  <a:prstTxWarp prst="textNoShape">
                    <a:avLst/>
                  </a:prstTxWarp>
                  <a:normAutofit fontScale="85000" lnSpcReduction="10000"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smtClean="0"/>
                    <a:t>Base Station</a:t>
                  </a:r>
                  <a:endParaRPr lang="ko-KR" altLang="en-US" dirty="0" smtClean="0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 bwMode="auto">
                <a:xfrm>
                  <a:off x="677008" y="4466492"/>
                  <a:ext cx="1371598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3" name="직선 연결선 42"/>
              <p:cNvCxnSpPr>
                <a:stCxn id="54" idx="3"/>
                <a:endCxn id="41" idx="2"/>
              </p:cNvCxnSpPr>
              <p:nvPr/>
            </p:nvCxnSpPr>
            <p:spPr bwMode="auto">
              <a:xfrm>
                <a:off x="1828798" y="4347797"/>
                <a:ext cx="21980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>
                <a:stCxn id="54" idx="0"/>
              </p:cNvCxnSpPr>
              <p:nvPr/>
            </p:nvCxnSpPr>
            <p:spPr bwMode="auto">
              <a:xfrm flipV="1">
                <a:off x="1142999" y="3688373"/>
                <a:ext cx="1" cy="4528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5" name="직사각형 44"/>
              <p:cNvSpPr/>
              <p:nvPr/>
            </p:nvSpPr>
            <p:spPr bwMode="auto">
              <a:xfrm>
                <a:off x="866040" y="5090743"/>
                <a:ext cx="1925515" cy="3341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0" numCol="1" rtlCol="0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 smtClean="0"/>
                  <a:t>Wireless LAN Cells</a:t>
                </a:r>
                <a:endParaRPr lang="ko-KR" altLang="en-US" sz="1400" dirty="0" smtClean="0"/>
              </a:p>
            </p:txBody>
          </p:sp>
          <p:sp>
            <p:nvSpPr>
              <p:cNvPr id="46" name="순서도: 연결자 45"/>
              <p:cNvSpPr/>
              <p:nvPr/>
            </p:nvSpPr>
            <p:spPr bwMode="auto">
              <a:xfrm>
                <a:off x="975945" y="51522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47" name="순서도: 연결자 46"/>
              <p:cNvSpPr/>
              <p:nvPr/>
            </p:nvSpPr>
            <p:spPr bwMode="auto">
              <a:xfrm>
                <a:off x="1451607" y="51751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48" name="순서도: 연결자 47"/>
              <p:cNvSpPr/>
              <p:nvPr/>
            </p:nvSpPr>
            <p:spPr bwMode="auto">
              <a:xfrm>
                <a:off x="2151183" y="51294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49" name="순서도: 연결자 48"/>
              <p:cNvSpPr/>
              <p:nvPr/>
            </p:nvSpPr>
            <p:spPr bwMode="auto">
              <a:xfrm>
                <a:off x="2477671" y="5165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cxnSp>
            <p:nvCxnSpPr>
              <p:cNvPr id="50" name="직선 연결선 49"/>
              <p:cNvCxnSpPr>
                <a:stCxn id="46" idx="6"/>
              </p:cNvCxnSpPr>
              <p:nvPr/>
            </p:nvCxnSpPr>
            <p:spPr bwMode="auto">
              <a:xfrm flipH="1" flipV="1">
                <a:off x="668215" y="4466493"/>
                <a:ext cx="353449" cy="7086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직선 연결선 50"/>
              <p:cNvCxnSpPr>
                <a:stCxn id="47" idx="0"/>
              </p:cNvCxnSpPr>
              <p:nvPr/>
            </p:nvCxnSpPr>
            <p:spPr bwMode="auto">
              <a:xfrm flipH="1" flipV="1">
                <a:off x="947954" y="4466493"/>
                <a:ext cx="526513" cy="7086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직선 연결선 51"/>
              <p:cNvCxnSpPr>
                <a:stCxn id="48" idx="0"/>
                <a:endCxn id="54" idx="2"/>
              </p:cNvCxnSpPr>
              <p:nvPr/>
            </p:nvCxnSpPr>
            <p:spPr bwMode="auto">
              <a:xfrm flipH="1" flipV="1">
                <a:off x="1142999" y="4554416"/>
                <a:ext cx="1031044" cy="5750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직선 연결선 52"/>
              <p:cNvCxnSpPr/>
              <p:nvPr/>
            </p:nvCxnSpPr>
            <p:spPr bwMode="auto">
              <a:xfrm flipH="1" flipV="1">
                <a:off x="1610603" y="4516171"/>
                <a:ext cx="912787" cy="6493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6" name="그룹 55"/>
            <p:cNvGrpSpPr/>
            <p:nvPr/>
          </p:nvGrpSpPr>
          <p:grpSpPr>
            <a:xfrm>
              <a:off x="6172201" y="3688373"/>
              <a:ext cx="2540976" cy="1736478"/>
              <a:chOff x="457200" y="3688373"/>
              <a:chExt cx="2540976" cy="1736478"/>
            </a:xfrm>
          </p:grpSpPr>
          <p:sp>
            <p:nvSpPr>
              <p:cNvPr id="57" name="원통 56"/>
              <p:cNvSpPr/>
              <p:nvPr/>
            </p:nvSpPr>
            <p:spPr bwMode="auto">
              <a:xfrm>
                <a:off x="2048605" y="4141178"/>
                <a:ext cx="949571" cy="413238"/>
              </a:xfrm>
              <a:prstGeom prst="can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Mobile DB</a:t>
                </a:r>
                <a:endParaRPr lang="ko-KR" altLang="en-US" dirty="0" smtClean="0"/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457200" y="4141178"/>
                <a:ext cx="1371598" cy="413238"/>
                <a:chOff x="677008" y="4141177"/>
                <a:chExt cx="1371598" cy="413238"/>
              </a:xfrm>
            </p:grpSpPr>
            <p:sp>
              <p:nvSpPr>
                <p:cNvPr id="70" name="직사각형 69"/>
                <p:cNvSpPr/>
                <p:nvPr/>
              </p:nvSpPr>
              <p:spPr bwMode="auto">
                <a:xfrm>
                  <a:off x="677008" y="4141177"/>
                  <a:ext cx="1371598" cy="413238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2075" tIns="46038" rIns="92075" bIns="46038" numCol="1" rtlCol="0" anchor="t" anchorCtr="1" compatLnSpc="1">
                  <a:prstTxWarp prst="textNoShape">
                    <a:avLst/>
                  </a:prstTxWarp>
                  <a:normAutofit fontScale="85000" lnSpcReduction="10000"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smtClean="0"/>
                    <a:t>Base Station</a:t>
                  </a:r>
                  <a:endParaRPr lang="ko-KR" altLang="en-US" dirty="0" smtClean="0"/>
                </a:p>
              </p:txBody>
            </p:sp>
            <p:cxnSp>
              <p:nvCxnSpPr>
                <p:cNvPr id="71" name="직선 연결선 70"/>
                <p:cNvCxnSpPr/>
                <p:nvPr/>
              </p:nvCxnSpPr>
              <p:spPr bwMode="auto">
                <a:xfrm>
                  <a:off x="677008" y="4466492"/>
                  <a:ext cx="1371598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9" name="직선 연결선 58"/>
              <p:cNvCxnSpPr>
                <a:stCxn id="70" idx="3"/>
                <a:endCxn id="57" idx="2"/>
              </p:cNvCxnSpPr>
              <p:nvPr/>
            </p:nvCxnSpPr>
            <p:spPr bwMode="auto">
              <a:xfrm>
                <a:off x="1828798" y="4347797"/>
                <a:ext cx="21980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직선 연결선 59"/>
              <p:cNvCxnSpPr>
                <a:stCxn id="70" idx="0"/>
              </p:cNvCxnSpPr>
              <p:nvPr/>
            </p:nvCxnSpPr>
            <p:spPr bwMode="auto">
              <a:xfrm flipV="1">
                <a:off x="1142999" y="3688373"/>
                <a:ext cx="1" cy="45280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직사각형 60"/>
              <p:cNvSpPr/>
              <p:nvPr/>
            </p:nvSpPr>
            <p:spPr bwMode="auto">
              <a:xfrm>
                <a:off x="866040" y="5090743"/>
                <a:ext cx="1925515" cy="3341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0" numCol="1" rtlCol="0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 smtClean="0"/>
                  <a:t>Radio Cells</a:t>
                </a:r>
                <a:endParaRPr lang="ko-KR" altLang="en-US" sz="1400" dirty="0" smtClean="0"/>
              </a:p>
            </p:txBody>
          </p:sp>
          <p:sp>
            <p:nvSpPr>
              <p:cNvPr id="62" name="순서도: 연결자 61"/>
              <p:cNvSpPr/>
              <p:nvPr/>
            </p:nvSpPr>
            <p:spPr bwMode="auto">
              <a:xfrm>
                <a:off x="975945" y="51522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63" name="순서도: 연결자 62"/>
              <p:cNvSpPr/>
              <p:nvPr/>
            </p:nvSpPr>
            <p:spPr bwMode="auto">
              <a:xfrm>
                <a:off x="1451607" y="51751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64" name="순서도: 연결자 63"/>
              <p:cNvSpPr/>
              <p:nvPr/>
            </p:nvSpPr>
            <p:spPr bwMode="auto">
              <a:xfrm>
                <a:off x="2151183" y="51294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65" name="순서도: 연결자 64"/>
              <p:cNvSpPr/>
              <p:nvPr/>
            </p:nvSpPr>
            <p:spPr bwMode="auto">
              <a:xfrm>
                <a:off x="2477671" y="5165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cxnSp>
            <p:nvCxnSpPr>
              <p:cNvPr id="66" name="직선 연결선 65"/>
              <p:cNvCxnSpPr>
                <a:stCxn id="62" idx="6"/>
              </p:cNvCxnSpPr>
              <p:nvPr/>
            </p:nvCxnSpPr>
            <p:spPr bwMode="auto">
              <a:xfrm flipH="1" flipV="1">
                <a:off x="668215" y="4466493"/>
                <a:ext cx="353449" cy="70865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직선 연결선 66"/>
              <p:cNvCxnSpPr>
                <a:stCxn id="63" idx="0"/>
              </p:cNvCxnSpPr>
              <p:nvPr/>
            </p:nvCxnSpPr>
            <p:spPr bwMode="auto">
              <a:xfrm flipH="1" flipV="1">
                <a:off x="947954" y="4466493"/>
                <a:ext cx="526513" cy="7086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/>
              <p:cNvCxnSpPr>
                <a:stCxn id="64" idx="0"/>
                <a:endCxn id="70" idx="2"/>
              </p:cNvCxnSpPr>
              <p:nvPr/>
            </p:nvCxnSpPr>
            <p:spPr bwMode="auto">
              <a:xfrm flipH="1" flipV="1">
                <a:off x="1142999" y="4554416"/>
                <a:ext cx="1031044" cy="5750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직선 연결선 68"/>
              <p:cNvCxnSpPr/>
              <p:nvPr/>
            </p:nvCxnSpPr>
            <p:spPr bwMode="auto">
              <a:xfrm flipH="1" flipV="1">
                <a:off x="1610603" y="4516171"/>
                <a:ext cx="912787" cy="6493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3" name="TextBox 72"/>
          <p:cNvSpPr txBox="1"/>
          <p:nvPr/>
        </p:nvSpPr>
        <p:spPr>
          <a:xfrm>
            <a:off x="273584" y="5574323"/>
            <a:ext cx="8229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</a:rPr>
              <a:t>▣ 기지국</a:t>
            </a:r>
            <a:r>
              <a:rPr lang="en-US" altLang="ko-KR" dirty="0" smtClean="0">
                <a:latin typeface="Times New Roman" panose="02020603050405020304" pitchFamily="18" charset="0"/>
              </a:rPr>
              <a:t>(Base Station) : </a:t>
            </a:r>
            <a:r>
              <a:rPr lang="ko-KR" altLang="en-US" dirty="0" smtClean="0">
                <a:latin typeface="Times New Roman" panose="02020603050405020304" pitchFamily="18" charset="0"/>
              </a:rPr>
              <a:t>통신에 관련된 계정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감시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관리 데이터 </a:t>
            </a:r>
            <a:r>
              <a:rPr lang="en-US" altLang="ko-KR" dirty="0" smtClean="0">
                <a:latin typeface="Times New Roman" panose="02020603050405020304" pitchFamily="18" charset="0"/>
              </a:rPr>
              <a:t>-&gt; </a:t>
            </a:r>
            <a:r>
              <a:rPr lang="ko-KR" altLang="en-US" dirty="0" smtClean="0">
                <a:latin typeface="Times New Roman" panose="02020603050405020304" pitchFamily="18" charset="0"/>
              </a:rPr>
              <a:t>대형 </a:t>
            </a:r>
            <a:r>
              <a:rPr lang="en-US" altLang="ko-KR" dirty="0" smtClean="0">
                <a:latin typeface="Times New Roman" panose="02020603050405020304" pitchFamily="18" charset="0"/>
              </a:rPr>
              <a:t>DB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Times New Roman" panose="02020603050405020304" pitchFamily="18" charset="0"/>
              </a:rPr>
              <a:t>모바일</a:t>
            </a:r>
            <a:r>
              <a:rPr lang="ko-KR" altLang="en-US" dirty="0" smtClean="0">
                <a:latin typeface="Times New Roman" panose="02020603050405020304" pitchFamily="18" charset="0"/>
              </a:rPr>
              <a:t> 컴퓨터가 고속 유선 네트워크에 접속할 수 있게 하는 </a:t>
            </a:r>
            <a:r>
              <a:rPr lang="en-US" altLang="ko-KR" dirty="0" smtClean="0">
                <a:latin typeface="Times New Roman" panose="02020603050405020304" pitchFamily="18" charset="0"/>
              </a:rPr>
              <a:t>gateway</a:t>
            </a:r>
          </a:p>
          <a:p>
            <a:pPr marL="246063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무선 인터페이스를 장착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모바일</a:t>
            </a:r>
            <a:r>
              <a:rPr lang="ko-KR" altLang="en-US" dirty="0" smtClean="0">
                <a:latin typeface="Times New Roman" panose="02020603050405020304" pitchFamily="18" charset="0"/>
              </a:rPr>
              <a:t> 컴퓨터에게 네트워크 접근 서비스 제공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516811" y="1330036"/>
            <a:ext cx="8357026" cy="2462646"/>
            <a:chOff x="132347" y="1350818"/>
            <a:chExt cx="8357026" cy="2462646"/>
          </a:xfrm>
        </p:grpSpPr>
        <p:grpSp>
          <p:nvGrpSpPr>
            <p:cNvPr id="40" name="그룹 39"/>
            <p:cNvGrpSpPr/>
            <p:nvPr/>
          </p:nvGrpSpPr>
          <p:grpSpPr>
            <a:xfrm>
              <a:off x="2057400" y="1350818"/>
              <a:ext cx="6431973" cy="2462646"/>
              <a:chOff x="2057400" y="1350818"/>
              <a:chExt cx="6431973" cy="2462646"/>
            </a:xfrm>
          </p:grpSpPr>
          <p:sp>
            <p:nvSpPr>
              <p:cNvPr id="3" name="직사각형 2"/>
              <p:cNvSpPr/>
              <p:nvPr/>
            </p:nvSpPr>
            <p:spPr bwMode="auto">
              <a:xfrm>
                <a:off x="2057400" y="1350818"/>
                <a:ext cx="6431973" cy="2462646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000" b="1" dirty="0" smtClean="0">
                    <a:solidFill>
                      <a:srgbClr val="00B050"/>
                    </a:solidFill>
                    <a:latin typeface="Times New Roman" pitchFamily="18" charset="0"/>
                  </a:rPr>
                  <a:t>DSS</a:t>
                </a:r>
                <a:endParaRPr lang="ko-KR" altLang="en-US" sz="2000" b="1" dirty="0" smtClean="0">
                  <a:solidFill>
                    <a:srgbClr val="00B05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 bwMode="auto">
              <a:xfrm>
                <a:off x="2234045" y="1883430"/>
                <a:ext cx="1683328" cy="7454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itchFamily="18" charset="0"/>
                  </a:rPr>
                  <a:t>Data extraction</a:t>
                </a: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itchFamily="18" charset="0"/>
                  </a:rPr>
                  <a:t> &amp; filtering</a:t>
                </a:r>
                <a:endParaRPr lang="ko-KR" altLang="en-US" dirty="0" smtClean="0"/>
              </a:p>
            </p:txBody>
          </p:sp>
          <p:sp>
            <p:nvSpPr>
              <p:cNvPr id="5" name="순서도: 자기 디스크 4"/>
              <p:cNvSpPr/>
              <p:nvPr/>
            </p:nvSpPr>
            <p:spPr bwMode="auto">
              <a:xfrm>
                <a:off x="2244436" y="2914967"/>
                <a:ext cx="1652155" cy="638724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itchFamily="18" charset="0"/>
                  </a:rPr>
                  <a:t>Business Data</a:t>
                </a:r>
                <a:endParaRPr lang="ko-KR" altLang="en-US" dirty="0" smtClean="0">
                  <a:latin typeface="Times New Roman" pitchFamily="18" charset="0"/>
                </a:endParaRPr>
              </a:p>
            </p:txBody>
          </p:sp>
          <p:cxnSp>
            <p:nvCxnSpPr>
              <p:cNvPr id="9" name="직선 화살표 연결선 8"/>
              <p:cNvCxnSpPr>
                <a:stCxn id="4" idx="2"/>
                <a:endCxn id="5" idx="1"/>
              </p:cNvCxnSpPr>
              <p:nvPr/>
            </p:nvCxnSpPr>
            <p:spPr bwMode="auto">
              <a:xfrm rot="5400000">
                <a:off x="2930079" y="2769336"/>
                <a:ext cx="286067" cy="519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" name="순서도: 자기 디스크 9"/>
              <p:cNvSpPr/>
              <p:nvPr/>
            </p:nvSpPr>
            <p:spPr bwMode="auto">
              <a:xfrm>
                <a:off x="4208318" y="1747722"/>
                <a:ext cx="2150917" cy="586769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itchFamily="18" charset="0"/>
                  </a:rPr>
                  <a:t>Business Model Data</a:t>
                </a:r>
                <a:endParaRPr lang="ko-KR" altLang="en-US" dirty="0" smtClean="0">
                  <a:latin typeface="Times New Roman" pitchFamily="18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443845" y="2784764"/>
                <a:ext cx="1683328" cy="9005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itchFamily="18" charset="0"/>
                  </a:rPr>
                  <a:t>End user</a:t>
                </a: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itchFamily="18" charset="0"/>
                  </a:rPr>
                  <a:t>query tool</a:t>
                </a:r>
                <a:endParaRPr lang="ko-KR" altLang="en-US" dirty="0" smtClean="0">
                  <a:latin typeface="Times New Roman" pitchFamily="18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6539345" y="2790902"/>
                <a:ext cx="1683328" cy="8978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itchFamily="18" charset="0"/>
                  </a:rPr>
                  <a:t>End user</a:t>
                </a: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itchFamily="18" charset="0"/>
                  </a:rPr>
                  <a:t>Presentation tool</a:t>
                </a:r>
              </a:p>
            </p:txBody>
          </p:sp>
          <p:cxnSp>
            <p:nvCxnSpPr>
              <p:cNvPr id="15" name="직선 화살표 연결선 14"/>
              <p:cNvCxnSpPr>
                <a:stCxn id="5" idx="4"/>
                <a:endCxn id="11" idx="1"/>
              </p:cNvCxnSpPr>
              <p:nvPr/>
            </p:nvCxnSpPr>
            <p:spPr bwMode="auto">
              <a:xfrm>
                <a:off x="3896591" y="3234329"/>
                <a:ext cx="547254" cy="7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직선 화살표 연결선 17"/>
              <p:cNvCxnSpPr>
                <a:stCxn id="11" idx="3"/>
                <a:endCxn id="12" idx="1"/>
              </p:cNvCxnSpPr>
              <p:nvPr/>
            </p:nvCxnSpPr>
            <p:spPr bwMode="auto">
              <a:xfrm>
                <a:off x="6127173" y="3235037"/>
                <a:ext cx="412172" cy="48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직선 화살표 연결선 19"/>
              <p:cNvCxnSpPr>
                <a:stCxn id="10" idx="3"/>
                <a:endCxn id="11" idx="0"/>
              </p:cNvCxnSpPr>
              <p:nvPr/>
            </p:nvCxnSpPr>
            <p:spPr bwMode="auto">
              <a:xfrm rot="16200000" flipH="1">
                <a:off x="5059507" y="2558761"/>
                <a:ext cx="450273" cy="17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41" name="순서도: 자기 디스크 40"/>
            <p:cNvSpPr/>
            <p:nvPr/>
          </p:nvSpPr>
          <p:spPr bwMode="auto">
            <a:xfrm>
              <a:off x="132347" y="1751185"/>
              <a:ext cx="1270426" cy="711460"/>
            </a:xfrm>
            <a:prstGeom prst="flowChartMagneticDisk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43" name="순서도: 자기 디스크 42"/>
            <p:cNvSpPr/>
            <p:nvPr/>
          </p:nvSpPr>
          <p:spPr bwMode="auto">
            <a:xfrm>
              <a:off x="305530" y="1903586"/>
              <a:ext cx="1305062" cy="711460"/>
            </a:xfrm>
            <a:prstGeom prst="flowChartMagneticDisk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itchFamily="18" charset="0"/>
                </a:rPr>
                <a:t>Operational Data</a:t>
              </a:r>
              <a:endParaRPr lang="ko-KR" altLang="en-US" dirty="0" smtClean="0">
                <a:latin typeface="Times New Roman" pitchFamily="18" charset="0"/>
              </a:endParaRPr>
            </a:p>
          </p:txBody>
        </p:sp>
        <p:cxnSp>
          <p:nvCxnSpPr>
            <p:cNvPr id="45" name="직선 화살표 연결선 44"/>
            <p:cNvCxnSpPr>
              <a:stCxn id="43" idx="4"/>
              <a:endCxn id="4" idx="1"/>
            </p:cNvCxnSpPr>
            <p:nvPr/>
          </p:nvCxnSpPr>
          <p:spPr bwMode="auto">
            <a:xfrm flipV="1">
              <a:off x="1610592" y="2256165"/>
              <a:ext cx="623453" cy="3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한쪽 모서리가 잘린 사각형 46"/>
            <p:cNvSpPr/>
            <p:nvPr/>
          </p:nvSpPr>
          <p:spPr bwMode="auto">
            <a:xfrm>
              <a:off x="172140" y="2912131"/>
              <a:ext cx="1230631" cy="610388"/>
            </a:xfrm>
            <a:prstGeom prst="snip1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신명조" pitchFamily="18" charset="-127"/>
              </a:endParaRPr>
            </a:p>
          </p:txBody>
        </p:sp>
        <p:sp>
          <p:nvSpPr>
            <p:cNvPr id="48" name="한쪽 모서리가 잘린 사각형 47"/>
            <p:cNvSpPr/>
            <p:nvPr/>
          </p:nvSpPr>
          <p:spPr bwMode="auto">
            <a:xfrm>
              <a:off x="303759" y="3002186"/>
              <a:ext cx="1230631" cy="610388"/>
            </a:xfrm>
            <a:prstGeom prst="snip1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>
                  <a:latin typeface="Times New Roman" pitchFamily="18" charset="0"/>
                </a:rPr>
                <a:t>외부</a:t>
              </a:r>
              <a:r>
                <a:rPr lang="en-US" altLang="ko-KR" dirty="0" smtClean="0">
                  <a:latin typeface="Times New Roman" pitchFamily="18" charset="0"/>
                </a:rPr>
                <a:t>Data</a:t>
              </a:r>
              <a:endParaRPr kumimoji="1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신명조" pitchFamily="18" charset="-127"/>
              </a:endParaRPr>
            </a:p>
          </p:txBody>
        </p:sp>
        <p:cxnSp>
          <p:nvCxnSpPr>
            <p:cNvPr id="50" name="직선 연결선 49"/>
            <p:cNvCxnSpPr>
              <a:stCxn id="48" idx="0"/>
            </p:cNvCxnSpPr>
            <p:nvPr/>
          </p:nvCxnSpPr>
          <p:spPr bwMode="auto">
            <a:xfrm flipV="1">
              <a:off x="1534390" y="3304309"/>
              <a:ext cx="221674" cy="30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 rot="16200000" flipV="1">
              <a:off x="1226129" y="2774372"/>
              <a:ext cx="1049483" cy="103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내용 개체 틀 2"/>
          <p:cNvSpPr txBox="1">
            <a:spLocks/>
          </p:cNvSpPr>
          <p:nvPr/>
        </p:nvSpPr>
        <p:spPr>
          <a:xfrm>
            <a:off x="270164" y="4034672"/>
            <a:ext cx="8593281" cy="232456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3538" marR="0" lvl="0" indent="-3635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+mj-ea"/>
              <a:buAutoNum type="circleNumDbPlain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Data Store = Business data + Business model data</a:t>
            </a:r>
          </a:p>
          <a:p>
            <a:pPr marL="363538" lvl="1" indent="-187325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Business data: Operational data &amp; External data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로부터 추출하여 데이터 분석과 질의에 최적인 구조로 변환시켜 저장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HY신명조" panose="02030600000101010101" pitchFamily="18" charset="-127"/>
              <a:cs typeface="+mn-cs"/>
            </a:endParaRPr>
          </a:p>
          <a:p>
            <a:pPr marL="363538" lvl="1" indent="-187325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Business model</a:t>
            </a:r>
            <a:r>
              <a:rPr kumimoji="1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 data: </a:t>
            </a:r>
            <a:r>
              <a:rPr kumimoji="1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기관의 상황과 문제점을 식별하고 이해하기 위해 특수한 모델링 도구에 의해 생성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HY신명조" panose="02030600000101010101" pitchFamily="18" charset="-127"/>
              <a:cs typeface="+mn-cs"/>
            </a:endParaRPr>
          </a:p>
          <a:p>
            <a:pPr marL="363538" marR="0" lvl="0" indent="-3635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+mj-ea"/>
              <a:buAutoNum type="circleNumDbPlain"/>
              <a:tabLst/>
              <a:defRPr/>
            </a:pPr>
            <a:r>
              <a:rPr lang="en-US" altLang="ko-KR" sz="2000" kern="0" dirty="0" smtClean="0">
                <a:latin typeface="Times New Roman" panose="02020603050405020304" pitchFamily="18" charset="0"/>
              </a:rPr>
              <a:t>Data extraction &amp; filtering: DSS</a:t>
            </a:r>
            <a:r>
              <a:rPr lang="ko-KR" altLang="en-US" sz="2000" kern="0" dirty="0" smtClean="0">
                <a:latin typeface="Times New Roman" panose="02020603050405020304" pitchFamily="18" charset="0"/>
              </a:rPr>
              <a:t>의</a:t>
            </a:r>
            <a:r>
              <a:rPr lang="en-US" altLang="ko-KR" sz="2000" kern="0" dirty="0" smtClean="0">
                <a:latin typeface="Times New Roman" panose="02020603050405020304" pitchFamily="18" charset="0"/>
              </a:rPr>
              <a:t> DB</a:t>
            </a:r>
            <a:r>
              <a:rPr lang="ko-KR" altLang="en-US" sz="2000" kern="0" dirty="0" smtClean="0">
                <a:latin typeface="Times New Roman" panose="02020603050405020304" pitchFamily="18" charset="0"/>
              </a:rPr>
              <a:t>에 저장할 데이터를 생성</a:t>
            </a:r>
            <a:r>
              <a:rPr lang="en-US" altLang="ko-KR" sz="2000" kern="0" dirty="0" smtClean="0">
                <a:latin typeface="Times New Roman" panose="02020603050405020304" pitchFamily="18" charset="0"/>
              </a:rPr>
              <a:t>/</a:t>
            </a:r>
            <a:r>
              <a:rPr lang="ko-KR" altLang="en-US" sz="2000" kern="0" dirty="0" smtClean="0">
                <a:latin typeface="Times New Roman" panose="02020603050405020304" pitchFamily="18" charset="0"/>
              </a:rPr>
              <a:t>검사하는 모듈</a:t>
            </a:r>
            <a:endParaRPr lang="en-US" altLang="ko-KR" sz="2000" kern="0" dirty="0" smtClean="0">
              <a:latin typeface="Times New Roman" panose="02020603050405020304" pitchFamily="18" charset="0"/>
            </a:endParaRPr>
          </a:p>
          <a:p>
            <a:pPr marL="363538" marR="0" lvl="0" indent="-3635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+mj-ea"/>
              <a:buAutoNum type="circleNumDbPlain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End user query tool: DSS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의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DB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에 접근하는 질의를 작성하는 도구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HY신명조" panose="02030600000101010101" pitchFamily="18" charset="-127"/>
              <a:cs typeface="+mn-cs"/>
            </a:endParaRPr>
          </a:p>
          <a:p>
            <a:pPr marL="363538" marR="0" lvl="0" indent="-3635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+mj-ea"/>
              <a:buAutoNum type="circleNumDbPlain"/>
              <a:tabLst/>
              <a:defRPr/>
            </a:pPr>
            <a:r>
              <a:rPr lang="en-US" altLang="ko-KR" sz="2000" kern="0" dirty="0" smtClean="0">
                <a:latin typeface="Times New Roman" panose="02020603050405020304" pitchFamily="18" charset="0"/>
              </a:rPr>
              <a:t>End user presentation tool: </a:t>
            </a:r>
            <a:r>
              <a:rPr lang="ko-KR" altLang="en-US" sz="2000" kern="0" dirty="0" smtClean="0">
                <a:latin typeface="Times New Roman" panose="02020603050405020304" pitchFamily="18" charset="0"/>
              </a:rPr>
              <a:t>데이터를 정리해서 발표하기 위해서 사용하는 도구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HY신명조" panose="02030600000101010101" pitchFamily="18" charset="-127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 Computing</a:t>
            </a:r>
            <a:r>
              <a:rPr lang="ko-KR" altLang="en-US" dirty="0" smtClean="0"/>
              <a:t>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높은 통신 지연</a:t>
            </a:r>
            <a:r>
              <a:rPr lang="en-US" altLang="ko-KR" dirty="0" smtClean="0"/>
              <a:t>(communication latency)</a:t>
            </a:r>
          </a:p>
          <a:p>
            <a:pPr lvl="1"/>
            <a:r>
              <a:rPr lang="ko-KR" altLang="en-US" dirty="0" smtClean="0"/>
              <a:t>무선 전송을 위한 데이터 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수신기에서의 무선 신호 추적과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등 무선 매체의 독특한 처리과정에 기인</a:t>
            </a:r>
            <a:endParaRPr lang="en-US" altLang="ko-KR" dirty="0" smtClean="0"/>
          </a:p>
          <a:p>
            <a:r>
              <a:rPr lang="ko-KR" altLang="en-US" dirty="0" smtClean="0"/>
              <a:t>제한된 배터리 수명</a:t>
            </a:r>
            <a:r>
              <a:rPr lang="en-US" altLang="ko-KR" dirty="0" smtClean="0"/>
              <a:t>(battery life)</a:t>
            </a:r>
          </a:p>
          <a:p>
            <a:pPr lvl="1"/>
            <a:r>
              <a:rPr lang="ko-KR" altLang="en-US" dirty="0" smtClean="0"/>
              <a:t>배터리의 크기에 직접적인 관련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장비의 성능에도 간접적으로 관련</a:t>
            </a:r>
            <a:endParaRPr lang="en-US" altLang="ko-KR" dirty="0" smtClean="0"/>
          </a:p>
          <a:p>
            <a:r>
              <a:rPr lang="ko-KR" altLang="en-US" dirty="0" smtClean="0"/>
              <a:t>간헐적인 무선 연결</a:t>
            </a:r>
            <a:r>
              <a:rPr lang="en-US" altLang="ko-KR" dirty="0" smtClean="0"/>
              <a:t>(intermittent connectivity)</a:t>
            </a:r>
          </a:p>
          <a:p>
            <a:pPr lvl="1"/>
            <a:r>
              <a:rPr lang="ko-KR" altLang="en-US" dirty="0" smtClean="0"/>
              <a:t>고의적이 아닌 단절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엘리베이터 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지하 터널 등 무선 신호가 닿지 않는 곳에서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비행기 이착륙이나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장비의 전원 차단 시 발생</a:t>
            </a:r>
            <a:endParaRPr lang="en-US" altLang="ko-KR" dirty="0" smtClean="0"/>
          </a:p>
          <a:p>
            <a:r>
              <a:rPr lang="ko-KR" altLang="en-US" dirty="0" smtClean="0"/>
              <a:t>클라이언트의 위치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Network topology</a:t>
            </a:r>
            <a:r>
              <a:rPr lang="ko-KR" altLang="en-US" dirty="0" smtClean="0"/>
              <a:t>를 변경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 요구 조건을 변경시킴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Location-based application</a:t>
            </a:r>
            <a:r>
              <a:rPr lang="ko-KR" altLang="en-US" dirty="0" smtClean="0"/>
              <a:t>의 등장 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327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 </a:t>
            </a:r>
            <a:r>
              <a:rPr lang="ko-KR" altLang="en-US" dirty="0" smtClean="0"/>
              <a:t>질의 처리 영향 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모바일</a:t>
            </a:r>
            <a:r>
              <a:rPr lang="ko-KR" altLang="en-US" dirty="0"/>
              <a:t> 컴퓨터의 </a:t>
            </a:r>
            <a:r>
              <a:rPr lang="ko-KR" altLang="en-US" dirty="0" smtClean="0"/>
              <a:t>이동성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질의 처리 전략의 선택을 위해 통신비용을 고려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이동성은 통신비용을 동적으로 변화시킴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최적화 과정이 매우 복잡</a:t>
            </a:r>
            <a:endParaRPr lang="en-US" altLang="ko-KR" dirty="0" smtClean="0"/>
          </a:p>
          <a:p>
            <a:r>
              <a:rPr lang="ko-KR" altLang="en-US" dirty="0" smtClean="0"/>
              <a:t>그 외의 요인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시간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대부분의 </a:t>
            </a:r>
            <a:r>
              <a:rPr lang="en-US" altLang="ko-KR" dirty="0" smtClean="0"/>
              <a:t>business application</a:t>
            </a:r>
            <a:r>
              <a:rPr lang="ko-KR" altLang="en-US" dirty="0" smtClean="0"/>
              <a:t>에서 가치가 높은 요인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 시간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요금이 부과되는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전송된 바이트 수 또는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요금 계산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시간대별 요금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배터리 전력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859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 Data </a:t>
            </a:r>
            <a:r>
              <a:rPr lang="ko-KR" altLang="en-US" dirty="0"/>
              <a:t>관리의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컴퓨팅은 분산 컴퓨팅의 변형으로 간주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분산 형태</a:t>
            </a:r>
            <a:endParaRPr lang="en-US" altLang="ko-KR" dirty="0" smtClean="0"/>
          </a:p>
          <a:p>
            <a:pPr marL="1169988" lvl="2" indent="-457200">
              <a:buFont typeface="+mj-ea"/>
              <a:buAutoNum type="circleNumDbPlain"/>
            </a:pPr>
            <a:r>
              <a:rPr lang="ko-KR" altLang="en-US" dirty="0" smtClean="0"/>
              <a:t>주로 유선 구성 요소들 사이에 중복</a:t>
            </a:r>
            <a:endParaRPr lang="en-US" altLang="ko-KR" dirty="0" smtClean="0"/>
          </a:p>
          <a:p>
            <a:pPr marL="1169988" lvl="2" indent="-457200">
              <a:buFont typeface="+mj-ea"/>
              <a:buAutoNum type="circleNumDbPlain"/>
            </a:pPr>
            <a:r>
              <a:rPr lang="ko-KR" altLang="en-US" dirty="0"/>
              <a:t>유</a:t>
            </a:r>
            <a:r>
              <a:rPr lang="ko-KR" altLang="en-US" dirty="0" smtClean="0"/>
              <a:t>선과 무선 구성 요소들 사이에 중복</a:t>
            </a:r>
            <a:endParaRPr lang="en-US" altLang="ko-KR" dirty="0" smtClean="0"/>
          </a:p>
          <a:p>
            <a:pPr marL="446088" lvl="1" indent="-457200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ko-KR" altLang="en-US" dirty="0" smtClean="0"/>
              <a:t>유선 구성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기지국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고정 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사이의 중복</a:t>
            </a:r>
            <a:endParaRPr lang="en-US" altLang="ko-KR" dirty="0" smtClean="0"/>
          </a:p>
          <a:p>
            <a:pPr marL="801688" lvl="1" indent="-457200"/>
            <a:r>
              <a:rPr lang="ko-KR" altLang="en-US" dirty="0" err="1" smtClean="0"/>
              <a:t>모바일</a:t>
            </a:r>
            <a:r>
              <a:rPr lang="ko-KR" altLang="en-US" dirty="0" smtClean="0"/>
              <a:t> 호스트의 위치 추적 기능 제공</a:t>
            </a:r>
            <a:endParaRPr lang="en-US" altLang="ko-KR" dirty="0" smtClean="0"/>
          </a:p>
          <a:p>
            <a:pPr marL="801688" lvl="1" indent="-457200"/>
            <a:r>
              <a:rPr lang="ko-KR" altLang="en-US" dirty="0" err="1" smtClean="0"/>
              <a:t>모바일</a:t>
            </a:r>
            <a:r>
              <a:rPr lang="ko-KR" altLang="en-US" dirty="0" smtClean="0"/>
              <a:t> 환경의 요구 조건을 만족하기 위한 추가 질의 및 트랜잭션 관리 기능 지원</a:t>
            </a:r>
            <a:endParaRPr lang="en-US" altLang="ko-KR" dirty="0" smtClean="0"/>
          </a:p>
          <a:p>
            <a:pPr marL="446088" indent="-457200"/>
            <a:r>
              <a:rPr lang="ko-KR" altLang="en-US" dirty="0" smtClean="0"/>
              <a:t>유무선 구성 요소 사이의 중복</a:t>
            </a:r>
            <a:endParaRPr lang="en-US" altLang="ko-KR" dirty="0" smtClean="0"/>
          </a:p>
          <a:p>
            <a:pPr marL="801688" lvl="1" indent="-457200"/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일반적인 문제 발생</a:t>
            </a:r>
            <a:endParaRPr lang="en-US" altLang="ko-KR" dirty="0" smtClean="0"/>
          </a:p>
          <a:p>
            <a:pPr marL="801688" lvl="1" indent="-457200"/>
            <a:r>
              <a:rPr lang="ko-KR" altLang="en-US" dirty="0" smtClean="0"/>
              <a:t>데이터 분산과 중복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회복과 결함 허용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 기반 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74664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GIS: Geographic Information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99939" cy="488061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지리 세계의 물리적 특성을 표현하는 정보를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분석하는데 사용하는 시스템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GIS</a:t>
            </a:r>
            <a:r>
              <a:rPr lang="ko-KR" altLang="en-US" dirty="0" smtClean="0"/>
              <a:t>의 대상 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공간 데이터</a:t>
            </a:r>
            <a:r>
              <a:rPr lang="en-US" altLang="ko-KR" dirty="0" smtClean="0"/>
              <a:t>(spatial data)</a:t>
            </a:r>
          </a:p>
          <a:p>
            <a:pPr lvl="3">
              <a:buFont typeface="+mj-ea"/>
              <a:buAutoNum type="circleNumDbPlain"/>
            </a:pP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디지털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행정 경계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운송 네트워크로부터 생성되는 자료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ko-KR" altLang="en-US" dirty="0" smtClean="0"/>
              <a:t>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토지</a:t>
            </a:r>
            <a:r>
              <a:rPr lang="en-US" altLang="ko-KR" dirty="0"/>
              <a:t>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기후 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고도 등과 같은 자연 데이터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비공간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(non-spatial data): </a:t>
            </a:r>
            <a:r>
              <a:rPr lang="ko-KR" altLang="en-US" dirty="0" smtClean="0"/>
              <a:t>사회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경제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마케팅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GIS data</a:t>
            </a:r>
            <a:r>
              <a:rPr lang="ko-KR" altLang="en-US" dirty="0" smtClean="0"/>
              <a:t>의 사용자는 폭발적으로 증가하는 추세</a:t>
            </a:r>
            <a:endParaRPr lang="en-US" altLang="ko-KR" dirty="0" smtClean="0"/>
          </a:p>
          <a:p>
            <a:r>
              <a:rPr lang="en-US" altLang="ko-KR" dirty="0" smtClean="0"/>
              <a:t>GIS</a:t>
            </a:r>
            <a:r>
              <a:rPr lang="ko-KR" altLang="en-US" dirty="0" smtClean="0"/>
              <a:t>의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지도 제작</a:t>
            </a:r>
            <a:r>
              <a:rPr lang="en-US" altLang="ko-KR" dirty="0" smtClean="0"/>
              <a:t>(cartographic application)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차원 공간에서 거리를 측정하여 지도 위에 </a:t>
            </a:r>
            <a:r>
              <a:rPr lang="ko-KR" altLang="en-US" dirty="0" err="1" smtClean="0"/>
              <a:t>재분류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디지털 지형 모델링</a:t>
            </a:r>
            <a:r>
              <a:rPr lang="en-US" altLang="ko-KR" dirty="0" smtClean="0"/>
              <a:t>(terrain modeling)</a:t>
            </a:r>
          </a:p>
          <a:p>
            <a:pPr lvl="2"/>
            <a:r>
              <a:rPr lang="ko-KR" altLang="en-US" dirty="0" smtClean="0"/>
              <a:t>지표면을 디지털로 표현하여 시각화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관측 지점에 대한 보간 기능 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지리 객체</a:t>
            </a:r>
            <a:r>
              <a:rPr lang="en-US" altLang="ko-KR" dirty="0" smtClean="0"/>
              <a:t>(geographic object) </a:t>
            </a:r>
            <a:r>
              <a:rPr lang="ko-KR" altLang="en-US" dirty="0" smtClean="0"/>
              <a:t>응용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파이프 라인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 케이블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전선 등을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6377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GIS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모델링과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GIS data: </a:t>
            </a:r>
            <a:r>
              <a:rPr lang="ko-KR" altLang="en-US" dirty="0" smtClean="0"/>
              <a:t>넓게는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format(vector, raster)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Vector: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다각형과 같은 기하학적 객체를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Raster: </a:t>
            </a:r>
            <a:r>
              <a:rPr lang="ko-KR" altLang="en-US" dirty="0" smtClean="0"/>
              <a:t>점들의 배열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점은 실 세계의 특정 장소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저장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차원 단위</a:t>
            </a:r>
            <a:r>
              <a:rPr lang="en-US" altLang="ko-KR" dirty="0" smtClean="0"/>
              <a:t>: pixel, 3</a:t>
            </a:r>
            <a:r>
              <a:rPr lang="ko-KR" altLang="en-US" dirty="0" smtClean="0"/>
              <a:t>차원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voxel</a:t>
            </a:r>
            <a:r>
              <a:rPr lang="en-US" altLang="ko-KR" dirty="0" smtClean="0"/>
              <a:t>(volume element)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차원 고도</a:t>
            </a:r>
            <a:r>
              <a:rPr lang="en-US" altLang="ko-KR" dirty="0" smtClean="0"/>
              <a:t>(elevation)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Raster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DEM(Digital Elevation Model) format</a:t>
            </a:r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TIN(Triangular Irregular Network): </a:t>
            </a:r>
            <a:r>
              <a:rPr lang="ko-KR" altLang="en-US" dirty="0" smtClean="0"/>
              <a:t>위상 벡터 기반의 접근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사각형 </a:t>
            </a:r>
            <a:r>
              <a:rPr lang="en-US" altLang="ko-KR" dirty="0" smtClean="0"/>
              <a:t>grid: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GIS data</a:t>
            </a:r>
            <a:r>
              <a:rPr lang="ko-KR" altLang="en-US" dirty="0" smtClean="0"/>
              <a:t>는 여러가지 분석 작업에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토지 침식 연구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 영향 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수문학적 강수량 시뮬레이션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DTM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지형학적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 작업에 필요한 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집계 및 확장 연산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기학학적</a:t>
            </a:r>
            <a:r>
              <a:rPr lang="ko-KR" altLang="en-US" dirty="0" smtClean="0"/>
              <a:t>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위상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연산</a:t>
            </a:r>
            <a:r>
              <a:rPr lang="en-US" altLang="ko-KR" dirty="0" smtClean="0"/>
              <a:t>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791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GIS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데이터 통합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GIS data</a:t>
            </a:r>
            <a:r>
              <a:rPr lang="ko-KR" altLang="en-US" dirty="0" smtClean="0"/>
              <a:t>를 통합하거나 속성 정보와 </a:t>
            </a:r>
            <a:r>
              <a:rPr lang="en-US" altLang="ko-KR" dirty="0" smtClean="0"/>
              <a:t>GIS data</a:t>
            </a:r>
            <a:r>
              <a:rPr lang="ko-KR" altLang="en-US" dirty="0" smtClean="0"/>
              <a:t>를 통합하는 작업이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통합 예시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교통 흐름 등과 같은 속성 정보를 적절한 지리 정보와 통합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 모델을 만들기 위해 모서리와 영역을 </a:t>
            </a:r>
            <a:r>
              <a:rPr lang="en-US" altLang="ko-KR" dirty="0" smtClean="0"/>
              <a:t>raster image</a:t>
            </a:r>
            <a:r>
              <a:rPr lang="ko-KR" altLang="en-US" dirty="0" smtClean="0"/>
              <a:t>로부터 추론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항공사진을 벡터 모델의 갱신에 사용</a:t>
            </a:r>
            <a:endParaRPr lang="en-US" altLang="ko-KR" dirty="0" smtClean="0"/>
          </a:p>
          <a:p>
            <a:r>
              <a:rPr lang="ko-KR" altLang="en-US" dirty="0" smtClean="0"/>
              <a:t>데이터 획득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디지털 형식의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차원의 지리 정보를 획득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획득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공간 데이터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Landsat</a:t>
            </a:r>
            <a:r>
              <a:rPr lang="en-US" altLang="ko-KR" dirty="0" smtClean="0"/>
              <a:t> or NORA</a:t>
            </a:r>
            <a:r>
              <a:rPr lang="ko-KR" altLang="en-US" dirty="0" smtClean="0"/>
              <a:t>와 같은 위성으로부터 획득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지상 측량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정확하나 많은 시간이 소요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사진 측량 </a:t>
            </a:r>
            <a:r>
              <a:rPr lang="en-US" altLang="ko-KR" dirty="0" smtClean="0"/>
              <a:t>sampling, </a:t>
            </a:r>
            <a:r>
              <a:rPr lang="ko-KR" altLang="en-US" dirty="0" smtClean="0"/>
              <a:t>지도 제작 문서의 디지털화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914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GIS System</a:t>
            </a:r>
            <a:r>
              <a:rPr lang="ko-KR" altLang="en-US" dirty="0" smtClean="0"/>
              <a:t>의 자료 처리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 err="1" smtClean="0"/>
              <a:t>보간법</a:t>
            </a:r>
            <a:r>
              <a:rPr lang="en-US" altLang="ko-KR" dirty="0" smtClean="0"/>
              <a:t>(interpolation)</a:t>
            </a:r>
          </a:p>
          <a:p>
            <a:pPr marL="717550" lvl="1" indent="-361950">
              <a:buFont typeface="Wingdings" pitchFamily="2" charset="2"/>
              <a:buChar char="§"/>
            </a:pPr>
            <a:r>
              <a:rPr lang="en-US" altLang="ko-KR" dirty="0" smtClean="0"/>
              <a:t>Sample data</a:t>
            </a:r>
            <a:r>
              <a:rPr lang="ko-KR" altLang="en-US" dirty="0" smtClean="0"/>
              <a:t>가 없는 지점에 대한 고도 데이터 유도</a:t>
            </a:r>
            <a:endParaRPr lang="en-US" altLang="ko-KR" dirty="0" smtClean="0"/>
          </a:p>
          <a:p>
            <a:pPr marL="717550" lvl="1" indent="-361950">
              <a:buFont typeface="Wingdings" pitchFamily="2" charset="2"/>
              <a:buChar char="§"/>
            </a:pPr>
            <a:r>
              <a:rPr lang="ko-KR" altLang="en-US" dirty="0" smtClean="0"/>
              <a:t>단일 지점에 대한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등고선 계산 등에 사용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해석</a:t>
            </a:r>
            <a:r>
              <a:rPr lang="en-US" altLang="ko-KR" dirty="0" smtClean="0"/>
              <a:t>(interpretation)</a:t>
            </a:r>
          </a:p>
          <a:p>
            <a:pPr marL="717550" lvl="1" indent="-361950">
              <a:buFont typeface="Wingdings" pitchFamily="2" charset="2"/>
              <a:buChar char="§"/>
            </a:pPr>
            <a:r>
              <a:rPr lang="ko-KR" altLang="en-US" dirty="0" smtClean="0"/>
              <a:t>디지털 지형 모델링</a:t>
            </a:r>
            <a:r>
              <a:rPr lang="en-US" altLang="ko-KR" dirty="0" smtClean="0"/>
              <a:t>: editing, smoothing, reducing details, enhancing </a:t>
            </a:r>
            <a:r>
              <a:rPr lang="ko-KR" altLang="en-US" dirty="0" smtClean="0"/>
              <a:t>등의 해석</a:t>
            </a:r>
            <a:endParaRPr lang="en-US" altLang="ko-KR" dirty="0" smtClean="0"/>
          </a:p>
          <a:p>
            <a:pPr marL="717550" lvl="1" indent="-361950">
              <a:buFont typeface="Wingdings" pitchFamily="2" charset="2"/>
              <a:buChar char="§"/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모델이나 등고선 모델 사이의 변환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지형 해석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Raster image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717550" lvl="1" indent="-361950">
              <a:buFont typeface="Wingdings" pitchFamily="2" charset="2"/>
              <a:buChar char="§"/>
            </a:pPr>
            <a:r>
              <a:rPr lang="en-US" altLang="ko-KR" dirty="0" smtClean="0"/>
              <a:t>Map algebra: </a:t>
            </a:r>
            <a:r>
              <a:rPr lang="ko-KR" altLang="en-US" dirty="0" smtClean="0"/>
              <a:t>대수적으로 새로운 지도를 생성하는데 사용</a:t>
            </a:r>
            <a:endParaRPr lang="en-US" altLang="ko-KR" dirty="0" smtClean="0"/>
          </a:p>
          <a:p>
            <a:pPr marL="717550" lvl="1" indent="-361950">
              <a:buFont typeface="Wingdings" pitchFamily="2" charset="2"/>
              <a:buChar char="§"/>
            </a:pPr>
            <a:r>
              <a:rPr lang="en-US" altLang="ko-KR" dirty="0" smtClean="0"/>
              <a:t>Digital image analysis: </a:t>
            </a:r>
            <a:r>
              <a:rPr lang="ko-KR" altLang="en-US" dirty="0" smtClean="0"/>
              <a:t>경계선이나 객체의 탐지에 사용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네트워크 분석</a:t>
            </a:r>
            <a:endParaRPr lang="en-US" altLang="ko-KR" dirty="0" smtClean="0"/>
          </a:p>
          <a:p>
            <a:pPr marL="717550" lvl="1" indent="-361950">
              <a:buFont typeface="Wingdings" pitchFamily="2" charset="2"/>
              <a:buChar char="§"/>
            </a:pPr>
            <a:r>
              <a:rPr lang="en-US" altLang="ko-KR" dirty="0" smtClean="0"/>
              <a:t>Segmentation or overlay</a:t>
            </a:r>
            <a:r>
              <a:rPr lang="ko-KR" altLang="en-US" dirty="0" smtClean="0"/>
              <a:t>를 해야 하는 상황에서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85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GIS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GIS DB</a:t>
            </a:r>
            <a:r>
              <a:rPr lang="ko-KR" altLang="en-US" dirty="0" smtClean="0"/>
              <a:t>의 기능 설계 시 고려할 요건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Extensibility</a:t>
            </a:r>
          </a:p>
          <a:p>
            <a:pPr lvl="1"/>
            <a:r>
              <a:rPr lang="en-US" altLang="ko-KR" dirty="0" smtClean="0"/>
              <a:t>Data Quality Control</a:t>
            </a:r>
          </a:p>
          <a:p>
            <a:pPr lvl="1"/>
            <a:r>
              <a:rPr lang="en-US" altLang="ko-KR" dirty="0" smtClean="0"/>
              <a:t>Visualization: </a:t>
            </a:r>
            <a:r>
              <a:rPr lang="ko-KR" altLang="en-US" dirty="0" smtClean="0"/>
              <a:t>등고선 그려 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경사면의 그림자 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원근 디스플레이 등</a:t>
            </a:r>
            <a:endParaRPr lang="en-US" altLang="ko-KR" dirty="0" smtClean="0"/>
          </a:p>
          <a:p>
            <a:r>
              <a:rPr lang="ko-KR" altLang="en-US" dirty="0" smtClean="0"/>
              <a:t>앞으로의 연구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시스템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GIS </a:t>
            </a:r>
            <a:r>
              <a:rPr lang="ko-KR" altLang="en-US" dirty="0" smtClean="0"/>
              <a:t>응용과 데이터 구조의 </a:t>
            </a:r>
            <a:r>
              <a:rPr lang="en-US" altLang="ko-KR" dirty="0" smtClean="0"/>
              <a:t>matching</a:t>
            </a:r>
          </a:p>
          <a:p>
            <a:pPr lvl="1"/>
            <a:r>
              <a:rPr lang="en-US" altLang="ko-KR" dirty="0" smtClean="0"/>
              <a:t>Mobile GIS</a:t>
            </a:r>
          </a:p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GIS</a:t>
            </a:r>
          </a:p>
          <a:p>
            <a:pPr lvl="1"/>
            <a:r>
              <a:rPr lang="en-US" altLang="ko-KR" dirty="0" smtClean="0"/>
              <a:t>GIS</a:t>
            </a:r>
            <a:r>
              <a:rPr lang="ko-KR" altLang="en-US" dirty="0" smtClean="0"/>
              <a:t>를 위한 전문 </a:t>
            </a:r>
            <a:r>
              <a:rPr lang="en-US" altLang="ko-KR" smtClean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878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Big Data </a:t>
            </a:r>
            <a:r>
              <a:rPr lang="ko-KR" altLang="en-US" dirty="0" smtClean="0"/>
              <a:t>기술의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형태의 엄청난 량의 데이터를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관리할 수 있는 기술이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대량의 데이터를 분석하여 정보를 추출할 수 있는 정교한 분석 기술이 필요</a:t>
            </a:r>
            <a:endParaRPr lang="en-US" altLang="ko-KR" dirty="0" smtClean="0"/>
          </a:p>
          <a:p>
            <a:r>
              <a:rPr lang="en-US" altLang="ko-KR" dirty="0" smtClean="0"/>
              <a:t>Big Data</a:t>
            </a:r>
            <a:r>
              <a:rPr lang="ko-KR" altLang="en-US" dirty="0" smtClean="0"/>
              <a:t>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관리할 수 있는 범위를 넘어서는 대규모의 다양한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대규모의 데이터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 기술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분석 기술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782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</a:t>
            </a:r>
            <a:r>
              <a:rPr lang="ko-KR" altLang="en-US" dirty="0" smtClean="0"/>
              <a:t>활용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아마존 </a:t>
            </a:r>
            <a:r>
              <a:rPr lang="ko-KR" altLang="en-US" dirty="0" err="1" smtClean="0"/>
              <a:t>닷컴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상품 구매 내역을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분석하여 고객의 소비 성향을 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파악한 정보를 활용하여 고객이 관심을 가질만한 상품을 </a:t>
            </a:r>
            <a:r>
              <a:rPr lang="en-US" altLang="ko-KR" dirty="0" smtClean="0"/>
              <a:t>e-mail </a:t>
            </a:r>
            <a:r>
              <a:rPr lang="ko-KR" altLang="en-US" dirty="0" smtClean="0"/>
              <a:t>을 통하거나  </a:t>
            </a:r>
            <a:r>
              <a:rPr lang="en-US" altLang="ko-KR" dirty="0" smtClean="0"/>
              <a:t>log-in </a:t>
            </a:r>
            <a:r>
              <a:rPr lang="ko-KR" altLang="en-US" dirty="0" smtClean="0"/>
              <a:t>할 때 소개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구글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개인 정보와 사용자가 입력한 검색조건 등을 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사용자에게 맞춤형 광고를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페이스 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작성한 글과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데이터를 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관심을 가질만한 광고를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정치 분야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SNS</a:t>
            </a:r>
            <a:r>
              <a:rPr lang="ko-KR" altLang="en-US" dirty="0" smtClean="0"/>
              <a:t>를 통하여 수집한 선거 관련 데이터를 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유권자의 성향을 파악하고 이를 바탕으로 선거전략을 수립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3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DSS DB</a:t>
            </a:r>
            <a:r>
              <a:rPr lang="ko-KR" altLang="en-US" dirty="0" smtClean="0"/>
              <a:t>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DSS data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 데이터의 품질에 의존적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 데이터를 이용 목적에 맞게 처리하는 과정을 거쳐서 만들어짐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DSS </a:t>
            </a:r>
            <a:r>
              <a:rPr lang="ko-KR" altLang="en-US" dirty="0" smtClean="0"/>
              <a:t>데이터는 여러 가지 형태로 서로 관련되어 있기 때문에 </a:t>
            </a:r>
            <a:r>
              <a:rPr lang="ko-KR" altLang="en-US" dirty="0" err="1" smtClean="0"/>
              <a:t>다차원성</a:t>
            </a:r>
            <a:r>
              <a:rPr lang="en-US" altLang="ko-KR" dirty="0" smtClean="0"/>
              <a:t>(multi-</a:t>
            </a:r>
            <a:r>
              <a:rPr lang="en-US" altLang="ko-KR" dirty="0" err="1" smtClean="0"/>
              <a:t>demensionality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가짐</a:t>
            </a:r>
            <a:endParaRPr lang="en-US" altLang="ko-KR" dirty="0" smtClean="0"/>
          </a:p>
          <a:p>
            <a:r>
              <a:rPr lang="en-US" altLang="ko-KR" dirty="0" smtClean="0"/>
              <a:t>DSS data</a:t>
            </a:r>
            <a:r>
              <a:rPr lang="ko-KR" altLang="en-US" dirty="0" smtClean="0"/>
              <a:t>에 대한 수요 확장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DSS </a:t>
            </a:r>
            <a:r>
              <a:rPr lang="ko-KR" altLang="en-US" dirty="0" smtClean="0"/>
              <a:t>데이터에 대한 사용자의 요구 증대 → </a:t>
            </a:r>
            <a:r>
              <a:rPr lang="en-US" altLang="ko-KR" dirty="0" smtClean="0"/>
              <a:t>DSS DB</a:t>
            </a:r>
            <a:r>
              <a:rPr lang="ko-KR" altLang="en-US" dirty="0" smtClean="0"/>
              <a:t>의 규모가 매우 커지는 경향을 보이고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의사결정자의 정보 요구를 충족시키기 위해 수행해야 할 데이터 분석 작업이 증가 → 새로운 유형의 중앙 데이터 저장소</a:t>
            </a:r>
            <a:r>
              <a:rPr lang="en-US" altLang="ko-KR" dirty="0" smtClean="0"/>
              <a:t>(Central Data Store)</a:t>
            </a:r>
            <a:r>
              <a:rPr lang="ko-KR" altLang="en-US" dirty="0" smtClean="0"/>
              <a:t>가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DSS </a:t>
            </a:r>
            <a:r>
              <a:rPr lang="ko-KR" altLang="en-US" dirty="0" smtClean="0"/>
              <a:t>친화적인 자료 저장소 </a:t>
            </a:r>
            <a:r>
              <a:rPr lang="en-US" altLang="ko-KR" dirty="0" smtClean="0"/>
              <a:t>= Data Warehouse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729154" y="1362808"/>
            <a:ext cx="5076092" cy="3068516"/>
            <a:chOff x="1664677" y="2022231"/>
            <a:chExt cx="3766038" cy="3335215"/>
          </a:xfrm>
        </p:grpSpPr>
        <p:sp>
          <p:nvSpPr>
            <p:cNvPr id="10" name="타원 9"/>
            <p:cNvSpPr/>
            <p:nvPr/>
          </p:nvSpPr>
          <p:spPr bwMode="auto">
            <a:xfrm>
              <a:off x="2444262" y="2022231"/>
              <a:ext cx="2127738" cy="2101361"/>
            </a:xfrm>
            <a:prstGeom prst="ellipse">
              <a:avLst/>
            </a:prstGeom>
            <a:solidFill>
              <a:srgbClr val="FFCCFF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속도</a:t>
              </a:r>
              <a:endParaRPr lang="en-US" altLang="ko-KR" dirty="0" smtClean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(Velocity)</a:t>
              </a:r>
              <a:endParaRPr lang="ko-KR" altLang="en-US" dirty="0" smtClean="0"/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1664677" y="3256085"/>
              <a:ext cx="2127738" cy="2101361"/>
            </a:xfrm>
            <a:prstGeom prst="ellipse">
              <a:avLst/>
            </a:prstGeom>
            <a:solidFill>
              <a:srgbClr val="FFCCFF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데이터 량</a:t>
              </a:r>
              <a:endParaRPr lang="en-US" altLang="ko-KR" dirty="0" smtClean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(Volume)</a:t>
              </a:r>
              <a:endParaRPr lang="ko-KR" altLang="en-US" dirty="0" smtClean="0"/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3302977" y="3256084"/>
              <a:ext cx="2127738" cy="2101361"/>
            </a:xfrm>
            <a:prstGeom prst="ellipse">
              <a:avLst/>
            </a:prstGeom>
            <a:solidFill>
              <a:srgbClr val="FFCCFF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다양성</a:t>
              </a:r>
              <a:endParaRPr lang="en-US" altLang="ko-KR" dirty="0" smtClean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(Variety)</a:t>
              </a:r>
              <a:endParaRPr lang="ko-KR" altLang="en-US" dirty="0" smtClean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88123" y="4862146"/>
            <a:ext cx="647113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altLang="ko-KR" dirty="0" smtClean="0"/>
              <a:t>Volume: </a:t>
            </a:r>
            <a:r>
              <a:rPr lang="ko-KR" altLang="en-US" dirty="0" smtClean="0"/>
              <a:t>테라 바이트 단위 이상의 대량의 데이터</a:t>
            </a:r>
            <a:endParaRPr lang="en-US" altLang="ko-KR" dirty="0" smtClean="0"/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altLang="ko-KR" dirty="0" smtClean="0"/>
              <a:t>Velocity: </a:t>
            </a:r>
            <a:r>
              <a:rPr lang="ko-KR" altLang="en-US" dirty="0" smtClean="0"/>
              <a:t>데이터의 수집과 분석을 정해진 시간 안에 처리</a:t>
            </a:r>
            <a:endParaRPr lang="en-US" altLang="ko-KR" dirty="0" smtClean="0"/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altLang="ko-KR" dirty="0" smtClean="0"/>
              <a:t>Variety: </a:t>
            </a:r>
            <a:r>
              <a:rPr lang="ko-KR" altLang="en-US" dirty="0" smtClean="0"/>
              <a:t>정형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반정형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비정형 형태의 데이터를 모두 포함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리포트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관리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DB,</a:t>
            </a:r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, SNS, …</a:t>
            </a:r>
          </a:p>
        </p:txBody>
      </p:sp>
    </p:spTree>
    <p:extLst>
      <p:ext uri="{BB962C8B-B14F-4D97-AF65-F5344CB8AC3E}">
        <p14:creationId xmlns:p14="http://schemas.microsoft.com/office/powerpoint/2010/main" val="3893857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</a:t>
            </a:r>
            <a:r>
              <a:rPr lang="ko-KR" altLang="en-US" dirty="0"/>
              <a:t>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05205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 smtClean="0"/>
              <a:t>저장 기술</a:t>
            </a:r>
            <a:r>
              <a:rPr lang="en-US" altLang="ko-KR" dirty="0" smtClean="0"/>
              <a:t>: RDB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비정형 데이터 저장 기술</a:t>
            </a:r>
            <a:endParaRPr lang="en-US" altLang="ko-KR" dirty="0" smtClean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하둡</a:t>
            </a:r>
            <a:r>
              <a:rPr lang="en-US" altLang="ko-KR" dirty="0"/>
              <a:t>(</a:t>
            </a:r>
            <a:r>
              <a:rPr lang="en-US" altLang="ko-KR" dirty="0" err="1"/>
              <a:t>Hadoop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 smtClean="0"/>
              <a:t>대용량의 데이터를 분산 처리할 수 있는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기반의 오픈 소스 프레임워크</a:t>
            </a:r>
            <a:r>
              <a:rPr lang="en-US" altLang="ko-KR" dirty="0"/>
              <a:t>: HDFS(</a:t>
            </a:r>
            <a:r>
              <a:rPr lang="en-US" altLang="ko-KR" dirty="0" err="1"/>
              <a:t>Hadoop</a:t>
            </a:r>
            <a:r>
              <a:rPr lang="en-US" altLang="ko-KR" dirty="0"/>
              <a:t> Distributed File System</a:t>
            </a:r>
            <a:r>
              <a:rPr lang="en-US" altLang="ko-KR" dirty="0" smtClean="0"/>
              <a:t>)+</a:t>
            </a:r>
            <a:r>
              <a:rPr lang="en-US" altLang="ko-KR" dirty="0"/>
              <a:t> </a:t>
            </a:r>
            <a:r>
              <a:rPr lang="en-US" altLang="ko-KR" dirty="0" err="1"/>
              <a:t>MapReduce</a:t>
            </a:r>
            <a:endParaRPr lang="en-US" altLang="ko-KR" dirty="0" smtClean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 smtClean="0"/>
              <a:t>저렴한 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빠른 처리 속도</a:t>
            </a:r>
            <a:endParaRPr lang="en-US" altLang="ko-KR" dirty="0" smtClean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NoSQL</a:t>
            </a:r>
            <a:r>
              <a:rPr lang="en-US" altLang="ko-KR" dirty="0" smtClean="0"/>
              <a:t>(Not Only SQL)</a:t>
            </a:r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관계형</a:t>
            </a:r>
            <a:r>
              <a:rPr lang="ko-KR" altLang="en-US" dirty="0" smtClean="0"/>
              <a:t> 모델과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사용하지 않는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 smtClean="0"/>
              <a:t>대표적 제품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, Casandra, Mongo DB, Couch DB, …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ko-KR" altLang="en-US" dirty="0"/>
              <a:t>분석 기술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/>
              <a:t>Text Mining: </a:t>
            </a:r>
            <a:r>
              <a:rPr lang="ko-KR" altLang="en-US" dirty="0" err="1"/>
              <a:t>반정형</a:t>
            </a:r>
            <a:r>
              <a:rPr lang="en-US" altLang="ko-KR" dirty="0"/>
              <a:t>/</a:t>
            </a:r>
            <a:r>
              <a:rPr lang="ko-KR" altLang="en-US" dirty="0"/>
              <a:t>비정형 텍스트에서 정보 추출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/>
              <a:t>Opinion Mining: SNS, </a:t>
            </a:r>
            <a:r>
              <a:rPr lang="ko-KR" altLang="en-US" dirty="0" err="1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게시판 등에 기록된 의견을</a:t>
            </a:r>
            <a:endParaRPr lang="en-US" altLang="ko-KR" dirty="0"/>
          </a:p>
          <a:p>
            <a:pPr marL="3556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수집</a:t>
            </a:r>
            <a:r>
              <a:rPr lang="en-US" altLang="ko-KR" dirty="0"/>
              <a:t>/</a:t>
            </a:r>
            <a:r>
              <a:rPr lang="ko-KR" altLang="en-US" dirty="0"/>
              <a:t>분석하여 제품이나 서비스에 대한 선호도를 추출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/>
              <a:t>Social Network Analysis: </a:t>
            </a:r>
            <a:r>
              <a:rPr lang="ko-KR" altLang="en-US" dirty="0" err="1"/>
              <a:t>소셜</a:t>
            </a:r>
            <a:r>
              <a:rPr lang="ko-KR" altLang="en-US" dirty="0"/>
              <a:t> 네트워크에 나타난 영향력</a:t>
            </a:r>
            <a:r>
              <a:rPr lang="en-US" altLang="ko-KR" dirty="0"/>
              <a:t>,</a:t>
            </a:r>
          </a:p>
          <a:p>
            <a:pPr marL="3556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관심사</a:t>
            </a:r>
            <a:r>
              <a:rPr lang="en-US" altLang="ko-KR" dirty="0"/>
              <a:t>, </a:t>
            </a:r>
            <a:r>
              <a:rPr lang="ko-KR" altLang="en-US" dirty="0"/>
              <a:t>성향</a:t>
            </a:r>
            <a:r>
              <a:rPr lang="en-US" altLang="ko-KR" dirty="0"/>
              <a:t>, </a:t>
            </a:r>
            <a:r>
              <a:rPr lang="ko-KR" altLang="en-US" dirty="0"/>
              <a:t>행동 패턴 등을 추출</a:t>
            </a:r>
            <a:endParaRPr lang="en-US" altLang="ko-KR" dirty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/>
              <a:t>Cluster Analysis: </a:t>
            </a:r>
            <a:r>
              <a:rPr lang="ko-KR" altLang="en-US" dirty="0"/>
              <a:t>데이터 사이의 </a:t>
            </a:r>
            <a:r>
              <a:rPr lang="ko-KR" altLang="en-US" dirty="0" err="1"/>
              <a:t>유사도를</a:t>
            </a:r>
            <a:r>
              <a:rPr lang="ko-KR" altLang="en-US" dirty="0"/>
              <a:t> 바탕으로 유사한 특성을 </a:t>
            </a:r>
            <a:endParaRPr lang="en-US" altLang="ko-KR" dirty="0"/>
          </a:p>
          <a:p>
            <a:pPr marL="3556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갖는 데이터 집합을 추출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849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dirty="0"/>
              <a:t>표</a:t>
            </a:r>
            <a:r>
              <a:rPr lang="ko-KR" altLang="en-US" dirty="0" smtClean="0"/>
              <a:t>현 기술</a:t>
            </a:r>
            <a:endParaRPr lang="en-US" altLang="ko-KR" dirty="0" smtClean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분석을 통해 추출한 결과를 시각적으로 표현</a:t>
            </a:r>
            <a:endParaRPr lang="en-US" altLang="ko-KR" dirty="0" smtClean="0"/>
          </a:p>
          <a:p>
            <a:pPr marL="623888" lvl="1" indent="-268288">
              <a:buFont typeface="Wingdings" panose="05000000000000000000" pitchFamily="2" charset="2"/>
              <a:buChar char="§"/>
            </a:pPr>
            <a:r>
              <a:rPr lang="en-US" altLang="ko-KR" dirty="0" smtClean="0"/>
              <a:t>R </a:t>
            </a:r>
            <a:r>
              <a:rPr lang="ko-KR" altLang="en-US" dirty="0" smtClean="0"/>
              <a:t>언어를 주로 사용</a:t>
            </a:r>
            <a:endParaRPr lang="en-US" altLang="ko-KR" dirty="0" smtClean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 계산 및 다양한 시각화를 위한 언어와 개발 환경을 제공</a:t>
            </a:r>
            <a:endParaRPr lang="en-US" altLang="ko-KR" dirty="0" smtClean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프로그래밍 언어와 연동</a:t>
            </a:r>
            <a:endParaRPr lang="en-US" altLang="ko-KR" dirty="0" smtClean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운영체제를 지원</a:t>
            </a:r>
            <a:endParaRPr lang="en-US" altLang="ko-KR" dirty="0" smtClean="0"/>
          </a:p>
          <a:p>
            <a:pPr marL="896938" lvl="2" indent="-173038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환경에서 분산 처리를 지원하는 라이브러리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867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err="1"/>
              <a:t>NoSQL</a:t>
            </a:r>
            <a:r>
              <a:rPr lang="en-US" altLang="ko-KR" dirty="0"/>
              <a:t>(Not Only SQL</a:t>
            </a:r>
            <a:r>
              <a:rPr lang="en-US" altLang="ko-KR" dirty="0" smtClean="0"/>
              <a:t>)?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</a:p>
          <a:p>
            <a:pPr lvl="1"/>
            <a:r>
              <a:rPr lang="en-US" altLang="ko-KR" dirty="0" smtClean="0"/>
              <a:t>1998,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사용하지 않는 </a:t>
            </a:r>
            <a:r>
              <a:rPr lang="en-US" altLang="ko-KR" dirty="0" smtClean="0"/>
              <a:t>RDB</a:t>
            </a:r>
            <a:r>
              <a:rPr lang="ko-KR" altLang="en-US" dirty="0" smtClean="0"/>
              <a:t>의 개발자가 처음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2009, Johan </a:t>
            </a:r>
            <a:r>
              <a:rPr lang="en-US" altLang="ko-KR" dirty="0" err="1" smtClean="0"/>
              <a:t>Oskarsson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‘SQL</a:t>
            </a:r>
            <a:r>
              <a:rPr lang="ko-KR" altLang="en-US" dirty="0" smtClean="0"/>
              <a:t>을 사용하는 </a:t>
            </a:r>
            <a:r>
              <a:rPr lang="en-US" altLang="ko-KR" dirty="0" smtClean="0"/>
              <a:t>RDB</a:t>
            </a:r>
            <a:r>
              <a:rPr lang="ko-KR" altLang="en-US" dirty="0" smtClean="0"/>
              <a:t>만 고집하지 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필요에 따라 다른 데이터 모델도 사용하자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의미로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형태의 비정형 데이터가 빠른 속도로 대량 생산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RDB</a:t>
            </a:r>
            <a:r>
              <a:rPr lang="ko-KR" altLang="en-US" dirty="0" smtClean="0"/>
              <a:t>는 클러스터 환경에서 효율적으로 작동하지 않음</a:t>
            </a:r>
            <a:endParaRPr lang="en-US" altLang="ko-KR" dirty="0" smtClean="0"/>
          </a:p>
          <a:p>
            <a:r>
              <a:rPr lang="en-US" altLang="ko-KR" dirty="0" err="1" smtClean="0"/>
              <a:t>NoSQL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marL="698500" lvl="1" indent="-342900"/>
            <a:r>
              <a:rPr lang="ko-KR" altLang="en-US" dirty="0" smtClean="0"/>
              <a:t>대량의 비정형 </a:t>
            </a:r>
            <a:r>
              <a:rPr lang="ko-KR" altLang="en-US" dirty="0"/>
              <a:t>데이터를 </a:t>
            </a:r>
            <a:r>
              <a:rPr lang="ko-KR" altLang="en-US" dirty="0" smtClean="0"/>
              <a:t>저장하고 처리하는데 적합</a:t>
            </a:r>
            <a:endParaRPr lang="en-US" altLang="ko-KR" dirty="0"/>
          </a:p>
          <a:p>
            <a:pPr marL="698500" lvl="1" indent="-342900"/>
            <a:r>
              <a:rPr lang="ko-KR" altLang="en-US" dirty="0"/>
              <a:t>저렴한 비용으로 분산 처리와 병렬 처리가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698500" lvl="1" indent="-342900"/>
            <a:r>
              <a:rPr lang="en-US" altLang="ko-KR" dirty="0" smtClean="0"/>
              <a:t>RDB</a:t>
            </a:r>
            <a:r>
              <a:rPr lang="ko-KR" altLang="en-US" dirty="0" smtClean="0"/>
              <a:t>와 보완적 관계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669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 vs. </a:t>
            </a:r>
            <a:r>
              <a:rPr lang="en-US" altLang="ko-KR" dirty="0" err="1" smtClean="0"/>
              <a:t>NoSQL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47122"/>
              </p:ext>
            </p:extLst>
          </p:nvPr>
        </p:nvGraphicFramePr>
        <p:xfrm>
          <a:off x="644770" y="1792653"/>
          <a:ext cx="8244252" cy="384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138"/>
                <a:gridCol w="2699238"/>
                <a:gridCol w="4026876"/>
              </a:tblGrid>
              <a:tr h="400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NoSQL</a:t>
                      </a:r>
                      <a:endParaRPr lang="ko-KR" altLang="en-US" dirty="0"/>
                    </a:p>
                  </a:txBody>
                  <a:tcPr/>
                </a:tc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형태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반정형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비정형</a:t>
                      </a:r>
                      <a:endParaRPr lang="ko-KR" altLang="en-US" dirty="0"/>
                    </a:p>
                  </a:txBody>
                  <a:tcPr/>
                </a:tc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용량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대용량 처리시 성능 저하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대용량 처리에 적합</a:t>
                      </a:r>
                      <a:endParaRPr lang="ko-KR" altLang="en-US" dirty="0"/>
                    </a:p>
                  </a:txBody>
                  <a:tcPr/>
                </a:tc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스키마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미리 정의된 스키마 존재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스키마가 없거나 변경이 용이</a:t>
                      </a:r>
                      <a:endParaRPr lang="ko-KR" altLang="en-US" dirty="0"/>
                    </a:p>
                  </a:txBody>
                  <a:tcPr/>
                </a:tc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트랜잭션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트랜잭션을 기반으로 일관성이 유지됨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트랜잭션 개념이 없어 일관성 유지가 어려움</a:t>
                      </a:r>
                      <a:endParaRPr lang="ko-KR" altLang="en-US" dirty="0"/>
                    </a:p>
                  </a:txBody>
                  <a:tcPr/>
                </a:tc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복잡한 검색 기능 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단순한 데이터 검색만 가능</a:t>
                      </a:r>
                      <a:endParaRPr lang="ko-KR" altLang="en-US" dirty="0"/>
                    </a:p>
                  </a:txBody>
                  <a:tcPr/>
                </a:tc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확장성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클러스터 환경에 부적합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클러스터 환경에 적합</a:t>
                      </a:r>
                      <a:endParaRPr lang="ko-KR" altLang="en-US" dirty="0"/>
                    </a:p>
                  </a:txBody>
                  <a:tcPr/>
                </a:tc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License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고가의 라이선스 비용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 source -&gt; </a:t>
                      </a:r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400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대표 제품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Oracle, Informix, DB2,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카산드라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몽고 </a:t>
                      </a:r>
                      <a:r>
                        <a:rPr lang="en-US" altLang="ko-KR" dirty="0" smtClean="0"/>
                        <a:t>DB, </a:t>
                      </a:r>
                      <a:r>
                        <a:rPr lang="en-US" altLang="ko-KR" dirty="0" err="1" smtClean="0"/>
                        <a:t>Hbase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05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NoSQL</a:t>
            </a:r>
            <a:r>
              <a:rPr lang="ko-KR" altLang="en-US" dirty="0" smtClean="0"/>
              <a:t>의 종류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Key-Value Model</a:t>
            </a:r>
          </a:p>
          <a:p>
            <a:pPr lvl="1"/>
            <a:r>
              <a:rPr lang="ko-KR" altLang="en-US" dirty="0" smtClean="0"/>
              <a:t>가장 단순한 형태로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쌍으로 데이터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 어떠한 형태의 값도 저장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키를 이용한 질의는 용이하나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값의 일부에 대한 검색은 매우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아마존의 </a:t>
            </a:r>
            <a:r>
              <a:rPr lang="en-US" altLang="ko-KR" dirty="0" err="1" smtClean="0"/>
              <a:t>DynamoDB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트위터</a:t>
            </a:r>
            <a:r>
              <a:rPr lang="ko-KR" altLang="en-US" dirty="0" smtClean="0"/>
              <a:t> 등에서 사용하는 </a:t>
            </a:r>
            <a:r>
              <a:rPr lang="en-US" altLang="ko-KR" dirty="0" err="1" smtClean="0"/>
              <a:t>Redis</a:t>
            </a:r>
            <a:endParaRPr lang="en-US" altLang="ko-KR" dirty="0" smtClean="0"/>
          </a:p>
          <a:p>
            <a:r>
              <a:rPr lang="en-US" altLang="ko-KR" dirty="0" smtClean="0"/>
              <a:t>Document-based Model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&gt;</a:t>
            </a:r>
            <a:r>
              <a:rPr lang="ko-KR" altLang="en-US" dirty="0"/>
              <a:t>의 쌍으로 </a:t>
            </a:r>
            <a:r>
              <a:rPr lang="ko-KR" altLang="en-US" dirty="0" smtClean="0"/>
              <a:t>데이터를 저장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문서</a:t>
            </a:r>
            <a:r>
              <a:rPr lang="en-US" altLang="ko-KR" dirty="0" smtClean="0"/>
              <a:t>:</a:t>
            </a:r>
            <a:r>
              <a:rPr lang="ko-KR" altLang="en-US" dirty="0" smtClean="0"/>
              <a:t> 트리 구조의 </a:t>
            </a:r>
            <a:r>
              <a:rPr lang="ko-KR" altLang="en-US" dirty="0" err="1" smtClean="0"/>
              <a:t>반정형</a:t>
            </a:r>
            <a:r>
              <a:rPr lang="ko-KR" altLang="en-US" dirty="0" smtClean="0"/>
              <a:t> 형태</a:t>
            </a:r>
            <a:r>
              <a:rPr lang="en-US" altLang="ko-KR" dirty="0" smtClean="0"/>
              <a:t>(</a:t>
            </a:r>
            <a:r>
              <a:rPr lang="en-US" altLang="ko-KR" dirty="0"/>
              <a:t>JSON, </a:t>
            </a:r>
            <a:r>
              <a:rPr lang="en-US" altLang="ko-KR" dirty="0" smtClean="0"/>
              <a:t>XML)</a:t>
            </a:r>
            <a:r>
              <a:rPr lang="ko-KR" altLang="en-US" dirty="0" smtClean="0"/>
              <a:t>의 데이터를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키를 이용한 질의와 문서를 대상으로 한 질의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 사례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Mongo DB, Couch 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873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NoSQL</a:t>
            </a:r>
            <a:r>
              <a:rPr lang="ko-KR" altLang="en-US" dirty="0"/>
              <a:t>의 종류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Column-based Model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column family&gt;</a:t>
            </a:r>
            <a:r>
              <a:rPr lang="ko-KR" altLang="en-US" dirty="0" smtClean="0"/>
              <a:t>의 쌍으로 데이터를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column family = { &lt;column1, value1&gt;, </a:t>
            </a:r>
            <a:r>
              <a:rPr lang="en-US" altLang="ko-KR" dirty="0"/>
              <a:t>&lt;</a:t>
            </a:r>
            <a:r>
              <a:rPr lang="en-US" altLang="ko-KR" dirty="0" smtClean="0"/>
              <a:t>column2, value2&gt;, …}</a:t>
            </a:r>
          </a:p>
          <a:p>
            <a:pPr lvl="2"/>
            <a:r>
              <a:rPr lang="ko-KR" altLang="en-US" dirty="0" err="1" smtClean="0"/>
              <a:t>행별로</a:t>
            </a:r>
            <a:r>
              <a:rPr lang="ko-KR" altLang="en-US" dirty="0" smtClean="0"/>
              <a:t> 칼럼의 구성을 달리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 사례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Big Table</a:t>
            </a:r>
          </a:p>
          <a:p>
            <a:pPr lvl="2"/>
            <a:r>
              <a:rPr lang="en-US" altLang="ko-KR" dirty="0" err="1" smtClean="0"/>
              <a:t>Hbase</a:t>
            </a:r>
            <a:r>
              <a:rPr lang="en-US" altLang="ko-KR" dirty="0" smtClean="0"/>
              <a:t>, Casandra</a:t>
            </a:r>
          </a:p>
          <a:p>
            <a:r>
              <a:rPr lang="en-US" altLang="ko-KR" dirty="0" smtClean="0"/>
              <a:t>Graph-based Model</a:t>
            </a:r>
          </a:p>
          <a:p>
            <a:pPr lvl="1"/>
            <a:r>
              <a:rPr lang="en-US" altLang="ko-KR" dirty="0" smtClean="0"/>
              <a:t>node: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edge: </a:t>
            </a:r>
            <a:r>
              <a:rPr lang="ko-KR" altLang="en-US" dirty="0" smtClean="0"/>
              <a:t>데이터 사이의 관계를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질의는 그래프의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순회 과정을 통하여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트랜잭션을 통해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일관성 유지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클러스터 환경에 부적합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연관 데이터 추천이나</a:t>
            </a:r>
            <a:r>
              <a:rPr lang="en-US" altLang="ko-KR" dirty="0"/>
              <a:t> </a:t>
            </a:r>
            <a:r>
              <a:rPr lang="ko-KR" altLang="en-US" dirty="0" smtClean="0"/>
              <a:t>친구 찾기 등의 질의는 효율적으로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 사례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Neo4J, Orient DB</a:t>
            </a:r>
          </a:p>
        </p:txBody>
      </p:sp>
    </p:spTree>
    <p:extLst>
      <p:ext uri="{BB962C8B-B14F-4D97-AF65-F5344CB8AC3E}">
        <p14:creationId xmlns:p14="http://schemas.microsoft.com/office/powerpoint/2010/main" val="1608728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 과학의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전통적 방식으로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방대한 </a:t>
            </a:r>
            <a:r>
              <a:rPr lang="ko-KR" altLang="en-US" b="1" dirty="0">
                <a:solidFill>
                  <a:srgbClr val="0070C0"/>
                </a:solidFill>
              </a:rPr>
              <a:t>규모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rgbClr val="0070C0"/>
                </a:solidFill>
              </a:rPr>
              <a:t>다양한 </a:t>
            </a:r>
            <a:r>
              <a:rPr lang="ko-KR" altLang="en-US" b="1" dirty="0" smtClean="0">
                <a:solidFill>
                  <a:srgbClr val="0070C0"/>
                </a:solidFill>
              </a:rPr>
              <a:t>형태</a:t>
            </a:r>
            <a:r>
              <a:rPr lang="ko-KR" altLang="en-US" dirty="0" smtClean="0"/>
              <a:t>의 데이터를 처리하기에는 한계에 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고객의 요구 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단순한 데이터의 분류 및 검색 수준을 뛰어 넘어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방대한 양의 데이터 속에 숨겨진 규칙과 패턴을 찾아내어 문제 해결에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앞으로의 일을 예측하여 미리 준비할 수 있기를 희망</a:t>
            </a:r>
            <a:endParaRPr lang="en-US" altLang="ko-KR" dirty="0" smtClean="0"/>
          </a:p>
          <a:p>
            <a:r>
              <a:rPr lang="ko-KR" altLang="en-US" dirty="0" smtClean="0"/>
              <a:t>데이터 과학의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수집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분석을 통해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속에 숨겨진 새로운 지식을 발견하고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이를 문제 해결에 활용하는 모든 활동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이러한 활동을 지원하는 수단 및 기술을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189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과학의 </a:t>
            </a:r>
            <a:r>
              <a:rPr lang="ko-KR" altLang="en-US" dirty="0" smtClean="0"/>
              <a:t>계층구조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958362" y="1441938"/>
            <a:ext cx="2180490" cy="492369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data(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5310553" y="1441938"/>
            <a:ext cx="2180493" cy="492369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information(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958362" y="2343780"/>
            <a:ext cx="2180493" cy="492369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/>
              <a:t>wisdom(</a:t>
            </a:r>
            <a:r>
              <a:rPr lang="ko-KR" altLang="en-US" dirty="0" smtClean="0"/>
              <a:t>지혜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 bwMode="auto">
          <a:xfrm>
            <a:off x="5310555" y="2343780"/>
            <a:ext cx="2180491" cy="492369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knowledge(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 bwMode="auto">
          <a:xfrm>
            <a:off x="3138852" y="1688123"/>
            <a:ext cx="21717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5" idx="2"/>
            <a:endCxn id="7" idx="0"/>
          </p:cNvCxnSpPr>
          <p:nvPr/>
        </p:nvCxnSpPr>
        <p:spPr bwMode="auto">
          <a:xfrm>
            <a:off x="6400800" y="1934307"/>
            <a:ext cx="1" cy="409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7" idx="1"/>
            <a:endCxn id="6" idx="3"/>
          </p:cNvCxnSpPr>
          <p:nvPr/>
        </p:nvCxnSpPr>
        <p:spPr bwMode="auto">
          <a:xfrm flipH="1">
            <a:off x="3138855" y="2589965"/>
            <a:ext cx="2171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354264" y="1380345"/>
            <a:ext cx="1556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대한 이해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29051" y="2589964"/>
            <a:ext cx="78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통찰력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400799" y="1959581"/>
            <a:ext cx="102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의미 파악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3296"/>
              </p:ext>
            </p:extLst>
          </p:nvPr>
        </p:nvGraphicFramePr>
        <p:xfrm>
          <a:off x="958362" y="3315959"/>
          <a:ext cx="7622931" cy="271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15"/>
                <a:gridCol w="3112476"/>
                <a:gridCol w="3613640"/>
              </a:tblGrid>
              <a:tr h="400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406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관찰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측정을 통해 수집한 사실 또는 값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최근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년간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월부터 </a:t>
                      </a:r>
                      <a:r>
                        <a:rPr lang="en-US" altLang="ko-KR" sz="1600" dirty="0" smtClean="0"/>
                        <a:t>12</a:t>
                      </a:r>
                      <a:r>
                        <a:rPr lang="ko-KR" altLang="en-US" sz="1600" dirty="0" smtClean="0"/>
                        <a:t>월까지의 월별판매량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406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데이터를 상황에 대한 이해를 바탕으로 목적에 맞게 가공한 것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분기별 판매량을 계산한 것</a:t>
                      </a:r>
                      <a:endParaRPr lang="ko-KR" altLang="en-US" sz="1600" dirty="0"/>
                    </a:p>
                  </a:txBody>
                  <a:tcPr/>
                </a:tc>
              </a:tr>
              <a:tr h="406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지식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규칙과 패턴을 통해 찾아낸 유용한 정보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정보를 바탕으로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분기의 판매량이 증가한다는 규칙을 발견</a:t>
                      </a:r>
                      <a:endParaRPr lang="ko-KR" altLang="en-US" sz="1600" dirty="0"/>
                    </a:p>
                  </a:txBody>
                  <a:tcPr/>
                </a:tc>
              </a:tr>
              <a:tr h="406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지혜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지식에 통찰력을 더하여 새롭고 창의적인 아이디어를 도출한 것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내년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분기에 새로 출간할 책을 기획하고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적합한 홍보전략을 수립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411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과학의 응용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기업 분야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잠재 고객에 대한 마케팅 방법을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미래를 예측하여 의사결정에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기업의 가치를 향상시킬 수 있는 전략을 수립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회사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동시 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구매 정보 등을 분석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마케팅에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게임 개발 전략 수립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정치 분야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선거 전략 수립 및 당선자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스포츠 분야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선수와 경기장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 등의 데이터를 분석하여 경기 결과를 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404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Warehouse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9" y="1234441"/>
            <a:ext cx="8546124" cy="488061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Subject-oriented, integrated, non-volatile, and time-variant DB which provides 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support</a:t>
            </a:r>
          </a:p>
          <a:p>
            <a:pPr lvl="2"/>
            <a:r>
              <a:rPr lang="ko-KR" altLang="en-US" dirty="0" smtClean="0"/>
              <a:t>다양한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로부터 데이터를 수집하여 하나의 통일된 </a:t>
            </a:r>
            <a:r>
              <a:rPr lang="en-US" altLang="ko-KR" dirty="0" smtClean="0"/>
              <a:t>schema</a:t>
            </a:r>
            <a:r>
              <a:rPr lang="ko-KR" altLang="en-US" dirty="0" smtClean="0"/>
              <a:t>를 사용하여 단일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에 저장된 정보 저장소</a:t>
            </a:r>
            <a:r>
              <a:rPr lang="en-US" altLang="ko-KR" dirty="0"/>
              <a:t> (information </a:t>
            </a:r>
            <a:r>
              <a:rPr lang="en-US" altLang="ko-KR" dirty="0" smtClean="0"/>
              <a:t>repository)</a:t>
            </a:r>
            <a:r>
              <a:rPr lang="ko-KR" altLang="en-US" dirty="0" smtClean="0"/>
              <a:t> 또는 정보 보관소</a:t>
            </a:r>
            <a:r>
              <a:rPr lang="en-US" altLang="ko-KR" dirty="0" smtClean="0"/>
              <a:t>(information archive)</a:t>
            </a:r>
          </a:p>
          <a:p>
            <a:pPr lvl="2"/>
            <a:r>
              <a:rPr lang="ko-KR" altLang="en-US" dirty="0" smtClean="0"/>
              <a:t>데이터 분석과 질의 처리를 위해 최적화된 판독 전용의 </a:t>
            </a:r>
            <a:r>
              <a:rPr lang="en-US" altLang="ko-KR" dirty="0" smtClean="0"/>
              <a:t>DB</a:t>
            </a:r>
          </a:p>
          <a:p>
            <a:pPr lvl="2"/>
            <a:r>
              <a:rPr lang="en-US" altLang="ko-KR" dirty="0" smtClean="0"/>
              <a:t>Data Mart: </a:t>
            </a:r>
            <a:r>
              <a:rPr lang="ko-KR" altLang="en-US" dirty="0" smtClean="0"/>
              <a:t>기관 내의 특정 하부 조직에 대한 의사결정 지원을 제공하는 작은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warehouse</a:t>
            </a:r>
          </a:p>
          <a:p>
            <a:pPr lvl="1"/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복잡한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지식의 발견</a:t>
            </a:r>
            <a:r>
              <a:rPr lang="en-US" altLang="ko-KR" dirty="0"/>
              <a:t>, </a:t>
            </a:r>
            <a:r>
              <a:rPr lang="ko-KR" altLang="en-US" dirty="0"/>
              <a:t>의사결정 지원을 위한 데이터에 대한 접근을 제공</a:t>
            </a:r>
            <a:endParaRPr lang="en-US" altLang="ko-KR" dirty="0"/>
          </a:p>
          <a:p>
            <a:pPr lvl="1"/>
            <a:r>
              <a:rPr lang="ko-KR" altLang="en-US" dirty="0" smtClean="0"/>
              <a:t>의사결정 지원을 위한 데이터는 장기간 보관되며 판독 전용</a:t>
            </a:r>
            <a:r>
              <a:rPr lang="en-US" altLang="ko-KR" dirty="0" smtClean="0"/>
              <a:t>(read-only)</a:t>
            </a:r>
            <a:r>
              <a:rPr lang="ko-KR" altLang="en-US" dirty="0" smtClean="0"/>
              <a:t>으로 사용되는 특성을 갖는다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대량의 데이터를 포함하므로 </a:t>
            </a:r>
            <a:r>
              <a:rPr lang="en-US" altLang="ko-KR" dirty="0" smtClean="0"/>
              <a:t>source DB</a:t>
            </a:r>
            <a:r>
              <a:rPr lang="ko-KR" altLang="en-US" dirty="0" smtClean="0"/>
              <a:t>보다 몇 십 배 크다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과학의 기반 기술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565030" y="2004646"/>
            <a:ext cx="6192715" cy="4279094"/>
            <a:chOff x="1002323" y="1310054"/>
            <a:chExt cx="6192715" cy="4279094"/>
          </a:xfrm>
        </p:grpSpPr>
        <p:sp>
          <p:nvSpPr>
            <p:cNvPr id="4" name="타원 3"/>
            <p:cNvSpPr/>
            <p:nvPr/>
          </p:nvSpPr>
          <p:spPr bwMode="auto">
            <a:xfrm>
              <a:off x="1002323" y="1310054"/>
              <a:ext cx="3552092" cy="2857500"/>
            </a:xfrm>
            <a:prstGeom prst="ellipse">
              <a:avLst/>
            </a:prstGeom>
            <a:solidFill>
              <a:srgbClr val="FFCCFF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 smtClean="0"/>
                <a:t>컴퓨터 과학 기술</a:t>
              </a:r>
              <a:endParaRPr lang="en-US" altLang="ko-KR" sz="2000" dirty="0" smtClean="0"/>
            </a:p>
            <a:p>
              <a:pPr marL="342900" marR="0" indent="-1666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 smtClean="0"/>
                <a:t>프로그래밍</a:t>
              </a:r>
              <a:endParaRPr lang="en-US" altLang="ko-KR" sz="1600" dirty="0" smtClean="0"/>
            </a:p>
            <a:p>
              <a:pPr marL="342900" marR="0" indent="-1666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 smtClean="0"/>
                <a:t>데이터 </a:t>
              </a:r>
              <a:r>
                <a:rPr lang="ko-KR" altLang="en-US" sz="1600" dirty="0" err="1" smtClean="0"/>
                <a:t>마이닝</a:t>
              </a:r>
              <a:endParaRPr lang="en-US" altLang="ko-KR" sz="1600" dirty="0" smtClean="0"/>
            </a:p>
            <a:p>
              <a:pPr marL="342900" marR="0" indent="-1666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 smtClean="0"/>
                <a:t>기계 학습</a:t>
              </a:r>
              <a:endParaRPr lang="en-US" altLang="ko-KR" sz="1600" dirty="0" smtClean="0"/>
            </a:p>
            <a:p>
              <a:pPr marL="342900" marR="0" indent="-166688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 smtClean="0"/>
                <a:t>사각화</a:t>
              </a: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3642946" y="1324365"/>
              <a:ext cx="3552092" cy="2857500"/>
            </a:xfrm>
            <a:prstGeom prst="ellipse">
              <a:avLst/>
            </a:prstGeom>
            <a:solidFill>
              <a:srgbClr val="FFCCFF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 smtClean="0"/>
                <a:t>수학 및 통계 지식</a:t>
              </a:r>
              <a:endParaRPr lang="en-US" altLang="ko-KR" sz="2000" dirty="0" smtClean="0"/>
            </a:p>
            <a:p>
              <a:pPr marL="176213" marR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 smtClean="0"/>
                <a:t> 확률 및 통계</a:t>
              </a:r>
              <a:endParaRPr lang="en-US" altLang="ko-KR" sz="1600" dirty="0" smtClean="0"/>
            </a:p>
            <a:p>
              <a:pPr marL="176213" marR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600" dirty="0" smtClean="0"/>
                <a:t> 시각화</a:t>
              </a:r>
              <a:endParaRPr lang="en-US" altLang="ko-KR" sz="1600" dirty="0" smtClean="0"/>
            </a:p>
            <a:p>
              <a:pPr marL="342900" marR="0" indent="-34290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altLang="ko-KR" sz="1600" dirty="0"/>
            </a:p>
            <a:p>
              <a:pPr marL="342900" marR="0" indent="-34290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altLang="ko-KR" sz="1600" dirty="0" smtClean="0"/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2322635" y="2760271"/>
              <a:ext cx="3552092" cy="2828877"/>
            </a:xfrm>
            <a:prstGeom prst="ellipse">
              <a:avLst/>
            </a:prstGeom>
            <a:solidFill>
              <a:srgbClr val="FFCCFF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b" anchorCtr="1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dirty="0" smtClean="0"/>
                <a:t>적용 분야의 전문지식</a:t>
              </a:r>
              <a:endParaRPr lang="en-US" altLang="ko-KR" dirty="0" smtClean="0"/>
            </a:p>
            <a:p>
              <a:pPr marR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dirty="0" smtClean="0"/>
                <a:t>(Domain knowledge)</a:t>
              </a:r>
              <a:endParaRPr lang="en-US" altLang="ko-KR" dirty="0"/>
            </a:p>
            <a:p>
              <a:pPr marL="342900" marR="0" indent="-34290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altLang="ko-KR" sz="20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42946" y="2760271"/>
              <a:ext cx="896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</a:t>
              </a:r>
              <a:endParaRPr lang="en-US" altLang="ko-KR" dirty="0" smtClean="0"/>
            </a:p>
            <a:p>
              <a:r>
                <a:rPr lang="ko-KR" altLang="en-US" dirty="0" smtClean="0"/>
                <a:t> 과학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2772" y="1258005"/>
            <a:ext cx="386861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Drew Conway</a:t>
            </a:r>
            <a:r>
              <a:rPr lang="ko-KR" altLang="en-US" sz="2000" dirty="0" smtClean="0"/>
              <a:t>의 밴 다이어그램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925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</a:t>
            </a:r>
            <a:r>
              <a:rPr lang="en-US" altLang="ko-KR" dirty="0" smtClean="0"/>
              <a:t>DB vs. Data Warehouse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61828"/>
              </p:ext>
            </p:extLst>
          </p:nvPr>
        </p:nvGraphicFramePr>
        <p:xfrm>
          <a:off x="354622" y="1440962"/>
          <a:ext cx="8332178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089"/>
                <a:gridCol w="41660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전통적인 </a:t>
                      </a:r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Warehouse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 데이터의 집합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</a:t>
                      </a:r>
                      <a:r>
                        <a:rPr lang="en-US" altLang="ko-KR" dirty="0" smtClean="0"/>
                        <a:t>(information)</a:t>
                      </a:r>
                      <a:r>
                        <a:rPr lang="ko-KR" altLang="en-US" dirty="0" smtClean="0"/>
                        <a:t>의 집합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트랜잭션 중심의 응용을 지원하며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트랜잭션 처리를 위해 최적화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의사결정에 필요한 정보를 제공하며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정보 검색을 위해 최적화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트랜잭션 처리에 적합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과거 데이터를 더 많이 요구하는 </a:t>
                      </a:r>
                      <a:r>
                        <a:rPr lang="ko-KR" altLang="en-US" dirty="0" err="1" smtClean="0"/>
                        <a:t>시계열</a:t>
                      </a:r>
                      <a:r>
                        <a:rPr lang="en-US" altLang="ko-KR" dirty="0" smtClean="0"/>
                        <a:t>(time-series)</a:t>
                      </a:r>
                      <a:r>
                        <a:rPr lang="ko-KR" altLang="en-US" dirty="0" smtClean="0"/>
                        <a:t>이나 동향 분석 작업에 적합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주로 최신의 데이터를 저장하며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데이터 갱신이 빈번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과거의 데이터를 보관하며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비소멸성을</a:t>
                      </a:r>
                      <a:r>
                        <a:rPr lang="ko-KR" altLang="en-US" dirty="0" smtClean="0"/>
                        <a:t> 갖고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갱신 작업이 자주 일어나지 않음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변경의 단위가 비교적 작다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 변경의 범위가 훨씬 크고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계획된 정책에 따라 재생</a:t>
                      </a:r>
                      <a:r>
                        <a:rPr lang="en-US" altLang="ko-KR" dirty="0" smtClean="0"/>
                        <a:t>(refresh)</a:t>
                      </a:r>
                      <a:r>
                        <a:rPr lang="ko-KR" altLang="en-US" dirty="0" smtClean="0"/>
                        <a:t>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내용이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점증적</a:t>
                      </a:r>
                      <a:r>
                        <a:rPr lang="en-US" altLang="ko-KR" dirty="0" smtClean="0"/>
                        <a:t>(incremental)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데이터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갱신의 주체가 트랜잭션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갱신은 데이터 수집을 담당하는 모듈이 처리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51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Warehouse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36256" y="1517073"/>
            <a:ext cx="8544062" cy="4114799"/>
            <a:chOff x="298602" y="1330037"/>
            <a:chExt cx="8544062" cy="4114799"/>
          </a:xfrm>
        </p:grpSpPr>
        <p:grpSp>
          <p:nvGrpSpPr>
            <p:cNvPr id="22" name="그룹 21"/>
            <p:cNvGrpSpPr/>
            <p:nvPr/>
          </p:nvGrpSpPr>
          <p:grpSpPr>
            <a:xfrm>
              <a:off x="298602" y="2260340"/>
              <a:ext cx="1987397" cy="1861389"/>
              <a:chOff x="516811" y="1730403"/>
              <a:chExt cx="1987397" cy="1861389"/>
            </a:xfrm>
          </p:grpSpPr>
          <p:sp>
            <p:nvSpPr>
              <p:cNvPr id="5" name="순서도: 자기 디스크 4"/>
              <p:cNvSpPr/>
              <p:nvPr/>
            </p:nvSpPr>
            <p:spPr bwMode="auto">
              <a:xfrm>
                <a:off x="516811" y="1730403"/>
                <a:ext cx="1270426" cy="711460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  <p:sp>
            <p:nvSpPr>
              <p:cNvPr id="6" name="순서도: 자기 디스크 5"/>
              <p:cNvSpPr/>
              <p:nvPr/>
            </p:nvSpPr>
            <p:spPr bwMode="auto">
              <a:xfrm>
                <a:off x="689994" y="1882804"/>
                <a:ext cx="1305062" cy="711460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itchFamily="18" charset="0"/>
                  </a:rPr>
                  <a:t>Operational Data</a:t>
                </a:r>
                <a:endParaRPr lang="ko-KR" altLang="en-US" dirty="0" smtClean="0">
                  <a:latin typeface="Times New Roman" pitchFamily="18" charset="0"/>
                </a:endParaRPr>
              </a:p>
            </p:txBody>
          </p:sp>
          <p:cxnSp>
            <p:nvCxnSpPr>
              <p:cNvPr id="7" name="직선 화살표 연결선 6"/>
              <p:cNvCxnSpPr>
                <a:stCxn id="6" idx="4"/>
                <a:endCxn id="13" idx="1"/>
              </p:cNvCxnSpPr>
              <p:nvPr/>
            </p:nvCxnSpPr>
            <p:spPr bwMode="auto">
              <a:xfrm>
                <a:off x="1995056" y="2238534"/>
                <a:ext cx="509152" cy="20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" name="한쪽 모서리가 잘린 사각형 7"/>
              <p:cNvSpPr/>
              <p:nvPr/>
            </p:nvSpPr>
            <p:spPr bwMode="auto">
              <a:xfrm>
                <a:off x="556604" y="2891349"/>
                <a:ext cx="1230631" cy="610388"/>
              </a:xfrm>
              <a:prstGeom prst="snip1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HY신명조" pitchFamily="18" charset="-127"/>
                </a:endParaRPr>
              </a:p>
            </p:txBody>
          </p:sp>
          <p:sp>
            <p:nvSpPr>
              <p:cNvPr id="9" name="한쪽 모서리가 잘린 사각형 8"/>
              <p:cNvSpPr/>
              <p:nvPr/>
            </p:nvSpPr>
            <p:spPr bwMode="auto">
              <a:xfrm>
                <a:off x="688223" y="2981404"/>
                <a:ext cx="1230631" cy="610388"/>
              </a:xfrm>
              <a:prstGeom prst="snip1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mtClean="0">
                    <a:latin typeface="Times New Roman" pitchFamily="18" charset="0"/>
                  </a:rPr>
                  <a:t>외부</a:t>
                </a:r>
                <a:r>
                  <a:rPr lang="en-US" altLang="ko-KR" dirty="0" smtClean="0">
                    <a:latin typeface="Times New Roman" pitchFamily="18" charset="0"/>
                  </a:rPr>
                  <a:t>Data</a:t>
                </a:r>
                <a:endParaRPr kumimoji="1" lang="ko-KR" alt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HY신명조" pitchFamily="18" charset="-127"/>
                </a:endParaRPr>
              </a:p>
            </p:txBody>
          </p:sp>
          <p:cxnSp>
            <p:nvCxnSpPr>
              <p:cNvPr id="10" name="직선 연결선 9"/>
              <p:cNvCxnSpPr>
                <a:stCxn id="9" idx="0"/>
              </p:cNvCxnSpPr>
              <p:nvPr/>
            </p:nvCxnSpPr>
            <p:spPr bwMode="auto">
              <a:xfrm flipV="1">
                <a:off x="1918854" y="3283527"/>
                <a:ext cx="221674" cy="307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직선 연결선 10"/>
              <p:cNvCxnSpPr/>
              <p:nvPr/>
            </p:nvCxnSpPr>
            <p:spPr bwMode="auto">
              <a:xfrm rot="16200000" flipV="1">
                <a:off x="1610593" y="2753590"/>
                <a:ext cx="1049483" cy="1039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직사각형 2"/>
            <p:cNvSpPr/>
            <p:nvPr/>
          </p:nvSpPr>
          <p:spPr bwMode="auto">
            <a:xfrm>
              <a:off x="2109354" y="1330037"/>
              <a:ext cx="6722919" cy="2909454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 smtClean="0">
                  <a:solidFill>
                    <a:srgbClr val="00B050"/>
                  </a:solidFill>
                  <a:latin typeface="Times New Roman" pitchFamily="18" charset="0"/>
                </a:rPr>
                <a:t>Data Warehouse</a:t>
              </a:r>
              <a:endParaRPr lang="ko-KR" altLang="en-US" sz="2000" b="1" dirty="0" smtClean="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2285999" y="2309459"/>
              <a:ext cx="1610591" cy="922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itchFamily="18" charset="0"/>
                </a:rPr>
                <a:t>수집</a:t>
              </a:r>
              <a:r>
                <a:rPr lang="en-US" altLang="ko-KR" dirty="0" smtClean="0">
                  <a:latin typeface="Times New Roman" pitchFamily="18" charset="0"/>
                </a:rPr>
                <a:t>/</a:t>
              </a:r>
              <a:r>
                <a:rPr lang="ko-KR" altLang="en-US" dirty="0" smtClean="0">
                  <a:latin typeface="Times New Roman" pitchFamily="18" charset="0"/>
                </a:rPr>
                <a:t>적재</a:t>
              </a:r>
              <a:endParaRPr lang="en-US" altLang="ko-KR" dirty="0" smtClean="0">
                <a:latin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itchFamily="18" charset="0"/>
                </a:rPr>
                <a:t>관리자</a:t>
              </a:r>
              <a:endParaRPr lang="en-US" altLang="ko-KR" dirty="0" smtClean="0">
                <a:latin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itchFamily="18" charset="0"/>
                </a:rPr>
                <a:t>(</a:t>
              </a:r>
              <a:r>
                <a:rPr lang="ko-KR" altLang="en-US" dirty="0" smtClean="0">
                  <a:latin typeface="Times New Roman" pitchFamily="18" charset="0"/>
                </a:rPr>
                <a:t>데이터 추출</a:t>
              </a:r>
              <a:r>
                <a:rPr lang="en-US" altLang="ko-KR" dirty="0" smtClean="0">
                  <a:latin typeface="Times New Roman" pitchFamily="18" charset="0"/>
                </a:rPr>
                <a:t>)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909954" y="2272146"/>
              <a:ext cx="1686792" cy="1084116"/>
              <a:chOff x="6920345" y="2583873"/>
              <a:chExt cx="1686792" cy="1084116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6923809" y="3127664"/>
                <a:ext cx="1683328" cy="54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Times New Roman" pitchFamily="18" charset="0"/>
                  </a:rPr>
                  <a:t>분석 처리기</a:t>
                </a:r>
                <a:endParaRPr lang="en-US" altLang="ko-KR" dirty="0" smtClean="0">
                  <a:latin typeface="Times New Roman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 bwMode="auto">
              <a:xfrm>
                <a:off x="6920345" y="2583873"/>
                <a:ext cx="1683328" cy="54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Times New Roman" pitchFamily="18" charset="0"/>
                  </a:rPr>
                  <a:t>질의 처리기</a:t>
                </a:r>
                <a:endParaRPr lang="en-US" altLang="ko-KR" dirty="0" smtClean="0">
                  <a:latin typeface="Times New Roman" pitchFamily="18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589316" y="1823922"/>
              <a:ext cx="1659083" cy="1885633"/>
              <a:chOff x="4547754" y="1647276"/>
              <a:chExt cx="1659083" cy="1885633"/>
            </a:xfrm>
          </p:grpSpPr>
          <p:sp>
            <p:nvSpPr>
              <p:cNvPr id="14" name="순서도: 자기 디스크 13"/>
              <p:cNvSpPr/>
              <p:nvPr/>
            </p:nvSpPr>
            <p:spPr bwMode="auto">
              <a:xfrm>
                <a:off x="4551218" y="2894185"/>
                <a:ext cx="1652155" cy="638724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mtClean="0">
                    <a:latin typeface="Times New Roman" pitchFamily="18" charset="0"/>
                  </a:rPr>
                  <a:t>상세</a:t>
                </a:r>
                <a:r>
                  <a:rPr lang="en-US" altLang="ko-KR" dirty="0" smtClean="0">
                    <a:latin typeface="Times New Roman" pitchFamily="18" charset="0"/>
                  </a:rPr>
                  <a:t> Data</a:t>
                </a:r>
                <a:endParaRPr lang="ko-KR" altLang="en-US" dirty="0" smtClean="0">
                  <a:latin typeface="Times New Roman" pitchFamily="18" charset="0"/>
                </a:endParaRPr>
              </a:p>
            </p:txBody>
          </p:sp>
          <p:sp>
            <p:nvSpPr>
              <p:cNvPr id="26" name="순서도: 자기 디스크 25"/>
              <p:cNvSpPr/>
              <p:nvPr/>
            </p:nvSpPr>
            <p:spPr bwMode="auto">
              <a:xfrm>
                <a:off x="4547754" y="2475085"/>
                <a:ext cx="1652155" cy="638724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Times New Roman" pitchFamily="18" charset="0"/>
                  </a:rPr>
                  <a:t>초급 요약</a:t>
                </a:r>
                <a:r>
                  <a:rPr lang="en-US" altLang="ko-KR" dirty="0" smtClean="0">
                    <a:latin typeface="Times New Roman" pitchFamily="18" charset="0"/>
                  </a:rPr>
                  <a:t> Data</a:t>
                </a:r>
                <a:endParaRPr lang="ko-KR" altLang="en-US" dirty="0" smtClean="0">
                  <a:latin typeface="Times New Roman" pitchFamily="18" charset="0"/>
                </a:endParaRPr>
              </a:p>
            </p:txBody>
          </p:sp>
          <p:sp>
            <p:nvSpPr>
              <p:cNvPr id="27" name="순서도: 자기 디스크 26"/>
              <p:cNvSpPr/>
              <p:nvPr/>
            </p:nvSpPr>
            <p:spPr bwMode="auto">
              <a:xfrm>
                <a:off x="4554682" y="2066376"/>
                <a:ext cx="1652155" cy="638724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Times New Roman" pitchFamily="18" charset="0"/>
                  </a:rPr>
                  <a:t>고급 요약</a:t>
                </a:r>
                <a:r>
                  <a:rPr lang="en-US" altLang="ko-KR" dirty="0" smtClean="0">
                    <a:latin typeface="Times New Roman" pitchFamily="18" charset="0"/>
                  </a:rPr>
                  <a:t> Data</a:t>
                </a:r>
                <a:endParaRPr lang="ko-KR" altLang="en-US" dirty="0" smtClean="0">
                  <a:latin typeface="Times New Roman" pitchFamily="18" charset="0"/>
                </a:endParaRPr>
              </a:p>
            </p:txBody>
          </p:sp>
          <p:sp>
            <p:nvSpPr>
              <p:cNvPr id="28" name="순서도: 자기 디스크 27"/>
              <p:cNvSpPr/>
              <p:nvPr/>
            </p:nvSpPr>
            <p:spPr bwMode="auto">
              <a:xfrm>
                <a:off x="4551219" y="1647276"/>
                <a:ext cx="1652155" cy="638724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Times New Roman" pitchFamily="18" charset="0"/>
                  </a:rPr>
                  <a:t>Meta Data</a:t>
                </a:r>
                <a:endParaRPr lang="ko-KR" altLang="en-US" dirty="0" smtClean="0">
                  <a:latin typeface="Times New Roman" pitchFamily="18" charset="0"/>
                </a:endParaRPr>
              </a:p>
            </p:txBody>
          </p:sp>
        </p:grpSp>
        <p:sp>
          <p:nvSpPr>
            <p:cNvPr id="41" name="왼쪽/오른쪽 화살표 40"/>
            <p:cNvSpPr/>
            <p:nvPr/>
          </p:nvSpPr>
          <p:spPr bwMode="auto">
            <a:xfrm>
              <a:off x="6328064" y="2660073"/>
              <a:ext cx="519545" cy="218209"/>
            </a:xfrm>
            <a:prstGeom prst="left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42" name="오른쪽 화살표 41"/>
            <p:cNvSpPr/>
            <p:nvPr/>
          </p:nvSpPr>
          <p:spPr bwMode="auto">
            <a:xfrm>
              <a:off x="3979718" y="2649681"/>
              <a:ext cx="509155" cy="249382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43" name="위쪽/아래쪽 화살표 42"/>
            <p:cNvSpPr/>
            <p:nvPr/>
          </p:nvSpPr>
          <p:spPr bwMode="auto">
            <a:xfrm>
              <a:off x="7658100" y="3397826"/>
              <a:ext cx="238991" cy="1101437"/>
            </a:xfrm>
            <a:prstGeom prst="upDown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119745" y="4561609"/>
              <a:ext cx="6722919" cy="883227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itchFamily="18" charset="0"/>
                </a:rPr>
                <a:t>Data Warehouse</a:t>
              </a:r>
              <a:r>
                <a:rPr lang="ko-KR" altLang="en-US" dirty="0" smtClean="0">
                  <a:latin typeface="Times New Roman" pitchFamily="18" charset="0"/>
                </a:rPr>
                <a:t>의 사용자</a:t>
              </a:r>
              <a:endParaRPr lang="en-US" altLang="ko-KR" dirty="0" smtClean="0">
                <a:latin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itchFamily="18" charset="0"/>
                </a:rPr>
                <a:t>(</a:t>
              </a:r>
              <a:r>
                <a:rPr lang="ko-KR" altLang="en-US" dirty="0" smtClean="0">
                  <a:latin typeface="Times New Roman" pitchFamily="18" charset="0"/>
                </a:rPr>
                <a:t>중간 관리자</a:t>
              </a:r>
              <a:r>
                <a:rPr lang="en-US" altLang="ko-KR" dirty="0" smtClean="0">
                  <a:latin typeface="Times New Roman" pitchFamily="18" charset="0"/>
                </a:rPr>
                <a:t>, </a:t>
              </a:r>
              <a:r>
                <a:rPr lang="ko-KR" altLang="en-US" dirty="0" smtClean="0">
                  <a:latin typeface="Times New Roman" pitchFamily="18" charset="0"/>
                </a:rPr>
                <a:t>최고 경영자</a:t>
              </a:r>
              <a:r>
                <a:rPr lang="en-US" altLang="ko-KR" dirty="0" smtClean="0">
                  <a:latin typeface="Times New Roman" pitchFamily="18" charset="0"/>
                </a:rPr>
                <a:t>, </a:t>
              </a:r>
              <a:r>
                <a:rPr lang="ko-KR" altLang="en-US" dirty="0" smtClean="0">
                  <a:latin typeface="Times New Roman" pitchFamily="18" charset="0"/>
                </a:rPr>
                <a:t>데이터 분석가</a:t>
              </a:r>
              <a:r>
                <a:rPr lang="en-US" altLang="ko-KR" dirty="0" smtClean="0">
                  <a:latin typeface="Times New Roman" pitchFamily="18" charset="0"/>
                </a:rPr>
                <a:t>, …) </a:t>
              </a:r>
              <a:endParaRPr lang="ko-KR" altLang="en-US" dirty="0" smtClean="0"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6049" y="5811715"/>
            <a:ext cx="8621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※ </a:t>
            </a:r>
            <a:r>
              <a:rPr lang="ko-KR" altLang="en-US" dirty="0" smtClean="0">
                <a:latin typeface="Times New Roman" panose="02020603050405020304" pitchFamily="18" charset="0"/>
              </a:rPr>
              <a:t>데이터 추출 과정</a:t>
            </a:r>
            <a:r>
              <a:rPr lang="en-US" altLang="ko-KR" dirty="0" smtClean="0">
                <a:latin typeface="Times New Roman" panose="02020603050405020304" pitchFamily="18" charset="0"/>
              </a:rPr>
              <a:t>: filtering, transform, integrate, classify, summarize </a:t>
            </a:r>
            <a:r>
              <a:rPr lang="ko-KR" altLang="en-US" dirty="0" smtClean="0">
                <a:latin typeface="Times New Roman" panose="02020603050405020304" pitchFamily="18" charset="0"/>
              </a:rPr>
              <a:t>등의 작업 수행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Warehouse</a:t>
            </a:r>
            <a:r>
              <a:rPr lang="ko-KR" altLang="en-US" dirty="0" smtClean="0"/>
              <a:t>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Data warehouse</a:t>
            </a:r>
            <a:r>
              <a:rPr lang="ko-KR" altLang="en-US" dirty="0" smtClean="0"/>
              <a:t>의 창시자인 </a:t>
            </a:r>
            <a:r>
              <a:rPr lang="en-US" altLang="ko-KR" dirty="0" smtClean="0"/>
              <a:t>William H. </a:t>
            </a:r>
            <a:r>
              <a:rPr lang="en-US" altLang="ko-KR" dirty="0" err="1" smtClean="0"/>
              <a:t>Inmon</a:t>
            </a:r>
            <a:endParaRPr lang="en-US" altLang="ko-KR" dirty="0" smtClean="0"/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웨어하우스와</a:t>
            </a:r>
            <a:r>
              <a:rPr lang="ko-KR" altLang="en-US" dirty="0" smtClean="0"/>
              <a:t> 운영 데이터 환경은 분리</a:t>
            </a:r>
            <a:endParaRPr lang="en-US" altLang="ko-KR" dirty="0" smtClean="0"/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데이터는 통합되어 있어야 한다</a:t>
            </a:r>
            <a:r>
              <a:rPr lang="en-US" altLang="ko-KR" dirty="0" smtClean="0"/>
              <a:t>.</a:t>
            </a:r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장기간의 과거 데이터를 포함</a:t>
            </a:r>
            <a:endParaRPr lang="en-US" altLang="ko-KR" dirty="0" smtClean="0"/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데이터는 어느 한 시점의 </a:t>
            </a:r>
            <a:r>
              <a:rPr lang="en-US" altLang="ko-KR" dirty="0" smtClean="0"/>
              <a:t>snap shot</a:t>
            </a:r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데이터는 주제 지향적</a:t>
            </a:r>
            <a:r>
              <a:rPr lang="en-US" altLang="ko-KR" dirty="0" smtClean="0"/>
              <a:t>(subject-oriented)</a:t>
            </a:r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데이터는 운영 데이터로부터 주기적으로 일괄 갱신되는 판독 전용</a:t>
            </a:r>
            <a:r>
              <a:rPr lang="en-US" altLang="ko-KR" dirty="0" smtClean="0"/>
              <a:t>. </a:t>
            </a:r>
            <a:r>
              <a:rPr lang="ko-KR" altLang="en-US" b="1" dirty="0" smtClean="0">
                <a:solidFill>
                  <a:srgbClr val="C00000"/>
                </a:solidFill>
              </a:rPr>
              <a:t>온라인 갱신은 불허</a:t>
            </a:r>
            <a:r>
              <a:rPr lang="en-US" altLang="ko-KR" b="1" dirty="0" smtClean="0">
                <a:solidFill>
                  <a:srgbClr val="C00000"/>
                </a:solidFill>
              </a:rPr>
              <a:t>!</a:t>
            </a:r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개발 주기는 전통적인 시스템과 다르며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 개발 방법은 </a:t>
            </a:r>
            <a:r>
              <a:rPr lang="en-US" altLang="ko-KR" dirty="0" smtClean="0"/>
              <a:t>process-driven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data-driven</a:t>
            </a:r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여러 레벨의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현재의 상세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상세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초급 요약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고급 상세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포함</a:t>
            </a:r>
            <a:endParaRPr lang="en-US" altLang="ko-KR" dirty="0" smtClean="0"/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 smtClean="0"/>
              <a:t>웨어하우스</a:t>
            </a:r>
            <a:r>
              <a:rPr lang="ko-KR" altLang="en-US" dirty="0" smtClean="0"/>
              <a:t> 환경은 대형 데이터에 대한 판독 중심의 트랜잭션이 특징</a:t>
            </a:r>
            <a:endParaRPr lang="en-US" altLang="ko-KR" dirty="0" smtClean="0"/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</a:t>
            </a:r>
            <a:r>
              <a:rPr lang="ko-KR" altLang="en-US" dirty="0" smtClean="0"/>
              <a:t> 환경은 데이터의 </a:t>
            </a:r>
            <a:r>
              <a:rPr lang="en-US" altLang="ko-KR" dirty="0"/>
              <a:t>source, transformation, storage</a:t>
            </a:r>
            <a:r>
              <a:rPr lang="ko-KR" altLang="en-US" dirty="0"/>
              <a:t>를 추적할 수 있는 시스템을 장착하고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metadata</a:t>
            </a:r>
            <a:r>
              <a:rPr lang="ko-KR" altLang="en-US" dirty="0" smtClean="0"/>
              <a:t>는 모든 데이터 원소들을 식별하고 정의하며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데이터 원소의 원천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활용도</a:t>
            </a:r>
            <a:r>
              <a:rPr lang="en-US" altLang="ko-KR" dirty="0" smtClean="0"/>
              <a:t>, relationship, </a:t>
            </a:r>
            <a:r>
              <a:rPr lang="en-US" altLang="ko-KR" dirty="0" err="1" smtClean="0"/>
              <a:t>histor</a:t>
            </a:r>
            <a:r>
              <a:rPr lang="ko-KR" altLang="en-US" dirty="0" smtClean="0"/>
              <a:t>를 제공</a:t>
            </a:r>
            <a:endParaRPr lang="en-US" altLang="ko-KR" dirty="0" smtClean="0"/>
          </a:p>
          <a:p>
            <a:pPr marL="717550" lvl="1" indent="-36195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사용자가 데이터를 최적으로 사용하도록 자원 사용에 대한 비용 부과 모듈을 포함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3301</TotalTime>
  <Pages>78</Pages>
  <Words>5377</Words>
  <Application>Microsoft Office PowerPoint</Application>
  <PresentationFormat>화면 슬라이드 쇼(4:3)</PresentationFormat>
  <Paragraphs>842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2" baseType="lpstr">
      <vt:lpstr>HY신명조</vt:lpstr>
      <vt:lpstr>굴림</vt:lpstr>
      <vt:lpstr>돋움</vt:lpstr>
      <vt:lpstr>바탕</vt:lpstr>
      <vt:lpstr>바탕체</vt:lpstr>
      <vt:lpstr>한컴바탕</vt:lpstr>
      <vt:lpstr>휴먼모음T</vt:lpstr>
      <vt:lpstr>Arial</vt:lpstr>
      <vt:lpstr>Cambria Math</vt:lpstr>
      <vt:lpstr>Times New Roman</vt:lpstr>
      <vt:lpstr>Wingdings</vt:lpstr>
      <vt:lpstr>색종이 상자</vt:lpstr>
      <vt:lpstr>최근의 주요 Topics</vt:lpstr>
      <vt:lpstr>전통적인 DB 시스템</vt:lpstr>
      <vt:lpstr>Decision Support System ?</vt:lpstr>
      <vt:lpstr>DSS의 구조</vt:lpstr>
      <vt:lpstr>DSS DB의 특성</vt:lpstr>
      <vt:lpstr>Data Warehouse ?</vt:lpstr>
      <vt:lpstr>전통적인 DB vs. Data Warehouse</vt:lpstr>
      <vt:lpstr>Data Warehouse의 구성</vt:lpstr>
      <vt:lpstr>Data Warehouse의 특성</vt:lpstr>
      <vt:lpstr>Online Analytical Processing ?</vt:lpstr>
      <vt:lpstr>Data Model for OLAP System(1)</vt:lpstr>
      <vt:lpstr>Fact Table &amp; Data Cube 예시</vt:lpstr>
      <vt:lpstr>Data Model for OLAP System(2)</vt:lpstr>
      <vt:lpstr>Star &amp; Constellation Schema 예시</vt:lpstr>
      <vt:lpstr>다차원 집계 질의</vt:lpstr>
      <vt:lpstr>OLAP System의 구현</vt:lpstr>
      <vt:lpstr>Data Mining ?</vt:lpstr>
      <vt:lpstr>Data Mining의 분석 기술</vt:lpstr>
      <vt:lpstr>Data, Information, and Knowledge</vt:lpstr>
      <vt:lpstr>Electronic Commerce</vt:lpstr>
      <vt:lpstr>전자상거래의 장단점</vt:lpstr>
      <vt:lpstr>전자상거래의 유형(1)</vt:lpstr>
      <vt:lpstr>전자상거래의 유형(2)</vt:lpstr>
      <vt:lpstr>전자상거래의 구조(1)</vt:lpstr>
      <vt:lpstr>전자상거래의 구조(2)</vt:lpstr>
      <vt:lpstr>전자상거래의 On-line Transaction</vt:lpstr>
      <vt:lpstr>전자상거래의 보안(1)</vt:lpstr>
      <vt:lpstr>전자상거래의 보안(2)</vt:lpstr>
      <vt:lpstr>Web 결제 시스템(1)</vt:lpstr>
      <vt:lpstr>Web 결제 시스템(2)</vt:lpstr>
      <vt:lpstr>전자상거래 데이터베이스 설계</vt:lpstr>
      <vt:lpstr>Multimedia Database</vt:lpstr>
      <vt:lpstr>Multimedia DB</vt:lpstr>
      <vt:lpstr>Multimedia Data의 특성(1)</vt:lpstr>
      <vt:lpstr>Multimedia Data의 특성(2)</vt:lpstr>
      <vt:lpstr>Multimedia Data 관리상의 문제점</vt:lpstr>
      <vt:lpstr>Multimedia DB의 응용</vt:lpstr>
      <vt:lpstr>Mobile Computing</vt:lpstr>
      <vt:lpstr>Mobile Computing의 일반적 구조</vt:lpstr>
      <vt:lpstr>Mobile Computing의 특성</vt:lpstr>
      <vt:lpstr>Mobile 질의 처리 영향 요인</vt:lpstr>
      <vt:lpstr>Mobile Data 관리의 문제점</vt:lpstr>
      <vt:lpstr>GIS: Geographic Information System</vt:lpstr>
      <vt:lpstr>GIS Data의 관리(1)</vt:lpstr>
      <vt:lpstr>GIS Data의 관리(2)</vt:lpstr>
      <vt:lpstr>GIS System의 자료 처리 연산</vt:lpstr>
      <vt:lpstr>GIS DB</vt:lpstr>
      <vt:lpstr>Big Data ?</vt:lpstr>
      <vt:lpstr>Big Data 활용 사례</vt:lpstr>
      <vt:lpstr>Big Data의 특징</vt:lpstr>
      <vt:lpstr>Big Data 기술(1)</vt:lpstr>
      <vt:lpstr>Big Data 기술(2)</vt:lpstr>
      <vt:lpstr>NoSQL(Not Only SQL)?</vt:lpstr>
      <vt:lpstr>RDB vs. NoSQL</vt:lpstr>
      <vt:lpstr>NoSQL의 종류(1)</vt:lpstr>
      <vt:lpstr>NoSQL의 종류(2)</vt:lpstr>
      <vt:lpstr>Data Science?</vt:lpstr>
      <vt:lpstr>데이터 과학의 계층구조</vt:lpstr>
      <vt:lpstr>데이터 과학의 응용 사례</vt:lpstr>
      <vt:lpstr>데이터 과학의 기반 기술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401</cp:revision>
  <cp:lastPrinted>1998-03-03T12:31:10Z</cp:lastPrinted>
  <dcterms:created xsi:type="dcterms:W3CDTF">1995-08-26T10:43:50Z</dcterms:created>
  <dcterms:modified xsi:type="dcterms:W3CDTF">2019-05-05T03:09:01Z</dcterms:modified>
</cp:coreProperties>
</file>